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9" r:id="rId3"/>
    <p:sldMasterId id="2147483701" r:id="rId4"/>
  </p:sldMasterIdLst>
  <p:notesMasterIdLst>
    <p:notesMasterId r:id="rId48"/>
  </p:notesMasterIdLst>
  <p:sldIdLst>
    <p:sldId id="256" r:id="rId5"/>
    <p:sldId id="301" r:id="rId6"/>
    <p:sldId id="302" r:id="rId7"/>
    <p:sldId id="303" r:id="rId8"/>
    <p:sldId id="305" r:id="rId9"/>
    <p:sldId id="323" r:id="rId10"/>
    <p:sldId id="308" r:id="rId11"/>
    <p:sldId id="328" r:id="rId12"/>
    <p:sldId id="309" r:id="rId13"/>
    <p:sldId id="331" r:id="rId14"/>
    <p:sldId id="310" r:id="rId15"/>
    <p:sldId id="311" r:id="rId16"/>
    <p:sldId id="329" r:id="rId17"/>
    <p:sldId id="330" r:id="rId18"/>
    <p:sldId id="313" r:id="rId19"/>
    <p:sldId id="353" r:id="rId20"/>
    <p:sldId id="315" r:id="rId21"/>
    <p:sldId id="316" r:id="rId22"/>
    <p:sldId id="354" r:id="rId23"/>
    <p:sldId id="332" r:id="rId24"/>
    <p:sldId id="333" r:id="rId25"/>
    <p:sldId id="340" r:id="rId26"/>
    <p:sldId id="348" r:id="rId27"/>
    <p:sldId id="346" r:id="rId28"/>
    <p:sldId id="349" r:id="rId29"/>
    <p:sldId id="347" r:id="rId30"/>
    <p:sldId id="345" r:id="rId31"/>
    <p:sldId id="336" r:id="rId32"/>
    <p:sldId id="318" r:id="rId33"/>
    <p:sldId id="337" r:id="rId34"/>
    <p:sldId id="344" r:id="rId35"/>
    <p:sldId id="338" r:id="rId36"/>
    <p:sldId id="321" r:id="rId37"/>
    <p:sldId id="350" r:id="rId38"/>
    <p:sldId id="322" r:id="rId39"/>
    <p:sldId id="351" r:id="rId40"/>
    <p:sldId id="352" r:id="rId41"/>
    <p:sldId id="342" r:id="rId42"/>
    <p:sldId id="306" r:id="rId43"/>
    <p:sldId id="334" r:id="rId44"/>
    <p:sldId id="339" r:id="rId45"/>
    <p:sldId id="356" r:id="rId46"/>
    <p:sldId id="343" r:id="rId4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041" autoAdjust="0"/>
  </p:normalViewPr>
  <p:slideViewPr>
    <p:cSldViewPr>
      <p:cViewPr varScale="1">
        <p:scale>
          <a:sx n="43" d="100"/>
          <a:sy n="43" d="100"/>
        </p:scale>
        <p:origin x="-19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8C0C4-53F0-4853-B972-DDE3FA358D02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BA828-7C97-4670-83A0-980636654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85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整理了到会前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相关的物理，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在这些物理目标上的能力，大部分给出了相应的预期。</a:t>
            </a:r>
            <a:endParaRPr lang="en-US" altLang="zh-CN" dirty="0" smtClean="0"/>
          </a:p>
          <a:p>
            <a:r>
              <a:rPr lang="zh-CN" altLang="en-US" dirty="0" smtClean="0"/>
              <a:t>感谢好几位同事提供的材料。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参照了科学白皮书，合作组同事发表的文章，合作组会议报告；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科学白皮书，合作组同事发表的文章，合作组会议报告；</a:t>
            </a:r>
            <a:endParaRPr lang="en-US" altLang="zh-CN" dirty="0" smtClean="0"/>
          </a:p>
          <a:p>
            <a:r>
              <a:rPr lang="zh-CN" altLang="en-US" dirty="0" smtClean="0"/>
              <a:t>如果有不准确，片面的地方，也请诸位同事提意见，我也更新改进。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A828-7C97-4670-83A0-9806366547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283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银心的天顶角比较大，达到</a:t>
            </a:r>
            <a:r>
              <a:rPr lang="en-US" altLang="zh-CN" dirty="0" smtClean="0"/>
              <a:t>58</a:t>
            </a:r>
            <a:r>
              <a:rPr lang="zh-CN" altLang="en-US" dirty="0" smtClean="0"/>
              <a:t>度，但在</a:t>
            </a:r>
            <a:r>
              <a:rPr lang="en-US" altLang="zh-CN" dirty="0" smtClean="0"/>
              <a:t>100TeV</a:t>
            </a:r>
            <a:r>
              <a:rPr lang="zh-CN" altLang="en-US" dirty="0" smtClean="0"/>
              <a:t>的能量下，即便在这样的天顶角，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也有较好的探测能力。</a:t>
            </a:r>
            <a:endParaRPr lang="en-US" altLang="zh-CN" dirty="0" smtClean="0"/>
          </a:p>
          <a:p>
            <a:r>
              <a:rPr lang="zh-CN" altLang="en-US" dirty="0" smtClean="0"/>
              <a:t>这是黑点是</a:t>
            </a:r>
            <a:r>
              <a:rPr lang="en-US" altLang="zh-CN" dirty="0" smtClean="0"/>
              <a:t>HESS</a:t>
            </a:r>
            <a:r>
              <a:rPr lang="zh-CN" altLang="en-US" dirty="0" smtClean="0"/>
              <a:t>观测的银心几十光年内的能谱，红先是由项目组成员所提出模型给出的能谱，可以看到，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的灵敏度曲正好可以在</a:t>
            </a:r>
            <a:r>
              <a:rPr lang="en-US" altLang="zh-CN" dirty="0" smtClean="0"/>
              <a:t>100TeV</a:t>
            </a:r>
            <a:r>
              <a:rPr lang="zh-CN" altLang="en-US" dirty="0" smtClean="0"/>
              <a:t>能区看到银心，如果模型是对的话。</a:t>
            </a:r>
            <a:endParaRPr lang="en-US" altLang="zh-CN" dirty="0" smtClean="0"/>
          </a:p>
          <a:p>
            <a:r>
              <a:rPr lang="zh-CN" altLang="en-US" dirty="0" smtClean="0"/>
              <a:t>蓝色的点示据银心几十到几百光年的环带上的能谱，去掉</a:t>
            </a:r>
            <a:r>
              <a:rPr lang="en-US" altLang="zh-CN" dirty="0" smtClean="0"/>
              <a:t>10</a:t>
            </a:r>
            <a:r>
              <a:rPr lang="zh-CN" altLang="en-US" dirty="0" smtClean="0"/>
              <a:t>倍的因子，与黑点相当，因而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也具有相同的探测能力。</a:t>
            </a:r>
            <a:endParaRPr lang="en-US" altLang="zh-CN" dirty="0" smtClean="0"/>
          </a:p>
          <a:p>
            <a:r>
              <a:rPr lang="zh-CN" altLang="en-US" smtClean="0"/>
              <a:t>除此而外，我们也可能看到预料之外的新现象。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57A4F-5FA1-46D6-B633-6A1E1FA2EC57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64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传播是宇宙线研究的另一个基本问题。</a:t>
            </a:r>
            <a:endParaRPr lang="en-US" altLang="zh-CN" dirty="0" smtClean="0"/>
          </a:p>
          <a:p>
            <a:r>
              <a:rPr lang="zh-CN" altLang="en-US" dirty="0" smtClean="0"/>
              <a:t>银河宇宙线获得加速后，在银河系进行扩散传播，直至与气体尘埃、或背景光子场发生反应，或逃逸出银河系。</a:t>
            </a:r>
            <a:endParaRPr lang="en-US" altLang="zh-CN" dirty="0" smtClean="0"/>
          </a:p>
          <a:p>
            <a:r>
              <a:rPr lang="zh-CN" altLang="en-US" dirty="0" smtClean="0"/>
              <a:t>反应产物表现为次级宇宙线，比如弥散的伽玛、中微子，还有带电的正电子，反质子，和次级</a:t>
            </a:r>
            <a:r>
              <a:rPr lang="en-US" altLang="zh-CN" dirty="0" smtClean="0"/>
              <a:t>Li</a:t>
            </a:r>
            <a:r>
              <a:rPr lang="zh-CN" altLang="en-US" dirty="0" smtClean="0"/>
              <a:t>，</a:t>
            </a:r>
            <a:r>
              <a:rPr lang="en-US" altLang="zh-CN" dirty="0" smtClean="0"/>
              <a:t>Be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B</a:t>
            </a:r>
            <a:r>
              <a:rPr lang="zh-CN" altLang="en-US" dirty="0" smtClean="0"/>
              <a:t>等次级核子。</a:t>
            </a:r>
            <a:endParaRPr lang="en-US" altLang="zh-CN" dirty="0" smtClean="0"/>
          </a:p>
          <a:p>
            <a:r>
              <a:rPr lang="zh-CN" altLang="en-US" dirty="0" smtClean="0"/>
              <a:t>通过探测弥散伽马，我们能了解原初宇宙线在银河系内的分布情况。</a:t>
            </a:r>
            <a:endParaRPr lang="en-US" altLang="zh-CN" dirty="0" smtClean="0"/>
          </a:p>
          <a:p>
            <a:r>
              <a:rPr lang="zh-CN" altLang="en-US" dirty="0" smtClean="0"/>
              <a:t>传播研究有助于我们统一的理解来自不同实验的观测现象。</a:t>
            </a:r>
            <a:endParaRPr lang="en-US" altLang="zh-CN" dirty="0" smtClean="0"/>
          </a:p>
          <a:p>
            <a:r>
              <a:rPr lang="zh-CN" altLang="en-US" dirty="0" smtClean="0"/>
              <a:t>此外，这些标准本底过程对新物理现象的探索，比如间接寻找暗物质粒子有重要意义。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A828-7C97-4670-83A0-98063665473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878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B9F132-FBBD-4B7D-B719-3C3DF271C04A}" type="slidenum">
              <a:rPr lang="en-US" altLang="zh-CN">
                <a:solidFill>
                  <a:prstClr val="black"/>
                </a:solidFill>
              </a:rPr>
              <a:pPr/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dirty="0" smtClean="0"/>
              <a:t>来自于</a:t>
            </a:r>
            <a:r>
              <a:rPr lang="en-US" altLang="zh-CN" dirty="0" smtClean="0"/>
              <a:t>Fermi-LAT</a:t>
            </a:r>
            <a:r>
              <a:rPr lang="zh-CN" altLang="en-US" dirty="0" smtClean="0"/>
              <a:t>的</a:t>
            </a:r>
            <a:r>
              <a:rPr lang="en-US" altLang="zh-CN" dirty="0" smtClean="0"/>
              <a:t>GeV</a:t>
            </a:r>
            <a:r>
              <a:rPr lang="zh-CN" altLang="en-US" dirty="0" smtClean="0"/>
              <a:t>弥散伽马观测结果较好的检验了该能区的扩散传播理论。</a:t>
            </a:r>
          </a:p>
          <a:p>
            <a:r>
              <a:rPr lang="zh-CN" altLang="en-US" dirty="0" smtClean="0"/>
              <a:t>由于气体尘埃集中分布在银盘，弥散伽马的空间分布也集中在银盘上。</a:t>
            </a:r>
            <a:endParaRPr lang="en-US" altLang="zh-CN" dirty="0" smtClean="0"/>
          </a:p>
          <a:p>
            <a:r>
              <a:rPr lang="zh-CN" altLang="en-US" dirty="0" smtClean="0"/>
              <a:t>测量的能谱是黑点，模型的预期时紫色的线，可以看出，有些超出的成分还有待理解。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926070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MILAGRO</a:t>
            </a:r>
            <a:r>
              <a:rPr lang="zh-CN" altLang="en-US" dirty="0" smtClean="0"/>
              <a:t>和</a:t>
            </a:r>
            <a:r>
              <a:rPr lang="en-US" altLang="zh-CN" dirty="0" smtClean="0"/>
              <a:t>ARGO</a:t>
            </a:r>
            <a:r>
              <a:rPr lang="zh-CN" altLang="en-US" dirty="0" smtClean="0"/>
              <a:t>在</a:t>
            </a:r>
            <a:r>
              <a:rPr lang="en-US" altLang="zh-CN" dirty="0" err="1" smtClean="0"/>
              <a:t>TeV</a:t>
            </a:r>
            <a:r>
              <a:rPr lang="zh-CN" altLang="en-US" dirty="0" smtClean="0"/>
              <a:t>能区开展了观测，误差海较大。</a:t>
            </a:r>
            <a:endParaRPr lang="en-US" altLang="zh-CN" dirty="0" smtClean="0"/>
          </a:p>
          <a:p>
            <a:r>
              <a:rPr lang="en-US" altLang="zh-CN" dirty="0" smtClean="0"/>
              <a:t>100TeV</a:t>
            </a:r>
            <a:r>
              <a:rPr lang="zh-CN" altLang="en-US" dirty="0" smtClean="0"/>
              <a:t>能区还是个空白，通过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的测量，我们将知道</a:t>
            </a:r>
            <a:r>
              <a:rPr lang="en-US" altLang="zh-CN" dirty="0" err="1" smtClean="0"/>
              <a:t>PeV</a:t>
            </a:r>
            <a:r>
              <a:rPr lang="zh-CN" altLang="en-US" dirty="0" smtClean="0"/>
              <a:t>宇宙线在银河系的分布。</a:t>
            </a:r>
          </a:p>
          <a:p>
            <a:r>
              <a:rPr lang="zh-CN" altLang="en-US" dirty="0" smtClean="0"/>
              <a:t>对于这个能区的新物理研究也非常重要。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57A4F-5FA1-46D6-B633-6A1E1FA2EC57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0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MILAGRO</a:t>
            </a:r>
            <a:r>
              <a:rPr lang="zh-CN" altLang="en-US" dirty="0" smtClean="0"/>
              <a:t>和</a:t>
            </a:r>
            <a:r>
              <a:rPr lang="en-US" altLang="zh-CN" dirty="0" smtClean="0"/>
              <a:t>ARGO</a:t>
            </a:r>
            <a:r>
              <a:rPr lang="zh-CN" altLang="en-US" dirty="0" smtClean="0"/>
              <a:t>在</a:t>
            </a:r>
            <a:r>
              <a:rPr lang="en-US" altLang="zh-CN" dirty="0" err="1" smtClean="0"/>
              <a:t>TeV</a:t>
            </a:r>
            <a:r>
              <a:rPr lang="zh-CN" altLang="en-US" dirty="0" smtClean="0"/>
              <a:t>能区开展了观测，误差海较大。</a:t>
            </a:r>
            <a:endParaRPr lang="en-US" altLang="zh-CN" dirty="0" smtClean="0"/>
          </a:p>
          <a:p>
            <a:r>
              <a:rPr lang="en-US" altLang="zh-CN" dirty="0" smtClean="0"/>
              <a:t>100TeV</a:t>
            </a:r>
            <a:r>
              <a:rPr lang="zh-CN" altLang="en-US" dirty="0" smtClean="0"/>
              <a:t>能区还是个空白，通过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的测量，我们将知道</a:t>
            </a:r>
            <a:r>
              <a:rPr lang="en-US" altLang="zh-CN" dirty="0" err="1" smtClean="0"/>
              <a:t>PeV</a:t>
            </a:r>
            <a:r>
              <a:rPr lang="zh-CN" altLang="en-US" dirty="0" smtClean="0"/>
              <a:t>宇宙线在银河系的分布。</a:t>
            </a:r>
          </a:p>
          <a:p>
            <a:r>
              <a:rPr lang="zh-CN" altLang="en-US" dirty="0" smtClean="0"/>
              <a:t>对于这个能区的新物理研究也非常重要。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57A4F-5FA1-46D6-B633-6A1E1FA2EC57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0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银心在历史上可能更为活跃早有许多其他的证据。</a:t>
            </a:r>
            <a:endParaRPr lang="en-US" altLang="zh-CN" dirty="0" smtClean="0"/>
          </a:p>
          <a:p>
            <a:r>
              <a:rPr lang="en-US" altLang="zh-CN" dirty="0" smtClean="0"/>
              <a:t>2010</a:t>
            </a:r>
            <a:r>
              <a:rPr lang="zh-CN" altLang="en-US" dirty="0" smtClean="0"/>
              <a:t>年发现的银盘上下对称的巨大伽玛射线泡泡，应该与银心活跃历史有关。这两个泡泡的尺寸与银河系大小相当。</a:t>
            </a:r>
            <a:endParaRPr lang="en-US" altLang="zh-CN" dirty="0" smtClean="0"/>
          </a:p>
          <a:p>
            <a:r>
              <a:rPr lang="en-US" altLang="zh-CN" dirty="0" smtClean="0"/>
              <a:t>2014</a:t>
            </a:r>
            <a:r>
              <a:rPr lang="zh-CN" altLang="en-US" dirty="0" smtClean="0"/>
              <a:t>年，</a:t>
            </a:r>
            <a:r>
              <a:rPr lang="en-US" altLang="zh-CN" dirty="0" smtClean="0"/>
              <a:t>Fermi-LAT</a:t>
            </a:r>
            <a:r>
              <a:rPr lang="zh-CN" altLang="en-US" dirty="0" smtClean="0"/>
              <a:t>证实了这个发现，能谱测量精度提高，发现在</a:t>
            </a:r>
            <a:r>
              <a:rPr lang="en-US" altLang="zh-CN" dirty="0" smtClean="0"/>
              <a:t>100GeV</a:t>
            </a:r>
            <a:r>
              <a:rPr lang="zh-CN" altLang="en-US" dirty="0" smtClean="0"/>
              <a:t>变陡。这个泡泡里的伽玛来自电子还是来自宇宙线，或是两者的混合？回答这个问题需要更高能量的测量。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2016</a:t>
            </a:r>
            <a:r>
              <a:rPr lang="zh-CN" altLang="en-US" dirty="0" smtClean="0"/>
              <a:t>年，</a:t>
            </a:r>
            <a:r>
              <a:rPr lang="en-US" altLang="zh-CN" dirty="0" smtClean="0"/>
              <a:t>HAWC</a:t>
            </a:r>
            <a:r>
              <a:rPr lang="zh-CN" altLang="en-US" dirty="0" smtClean="0"/>
              <a:t>实验首次公布了初步测量的结果，受限于灵敏度，没有测到伽玛射线，只得到了上限。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57A4F-5FA1-46D6-B633-6A1E1FA2EC5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586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我们将在</a:t>
            </a:r>
            <a:r>
              <a:rPr lang="en-US" altLang="zh-CN" dirty="0" smtClean="0"/>
              <a:t>100TeV</a:t>
            </a:r>
            <a:r>
              <a:rPr lang="zh-CN" altLang="en-US" dirty="0" smtClean="0"/>
              <a:t>能区以</a:t>
            </a:r>
            <a:r>
              <a:rPr lang="en-US" altLang="zh-CN" dirty="0" smtClean="0"/>
              <a:t>10</a:t>
            </a:r>
            <a:r>
              <a:rPr lang="zh-CN" altLang="en-US" dirty="0" smtClean="0"/>
              <a:t>倍于</a:t>
            </a:r>
            <a:r>
              <a:rPr lang="en-US" altLang="zh-CN" dirty="0" smtClean="0"/>
              <a:t>HAWC</a:t>
            </a:r>
            <a:r>
              <a:rPr lang="zh-CN" altLang="en-US" dirty="0" smtClean="0"/>
              <a:t>的灵敏度进行研究。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的灵敏度曲线与低能能谱的延伸基本重合，有望探测到费米泡泡。即便探测不到，也会给出最严格的上限。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57A4F-5FA1-46D6-B633-6A1E1FA2EC5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943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耦合在一起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A828-7C97-4670-83A0-98063665473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449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A828-7C97-4670-83A0-98063665473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739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在宇宙线测量方面，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将以单个实验覆盖空间和地面实验的能区！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A828-7C97-4670-83A0-98063665473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33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我们宇宙线领域的研究内容和目标基本包括在</a:t>
            </a:r>
            <a:r>
              <a:rPr lang="zh-CN" altLang="en-US" sz="1200" b="1" i="1" dirty="0" smtClean="0">
                <a:solidFill>
                  <a:srgbClr val="0000FF"/>
                </a:solidFill>
              </a:rPr>
              <a:t>宇宙线起源、</a:t>
            </a:r>
            <a:r>
              <a:rPr lang="zh-CN" altLang="en-US" sz="1200" b="1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zh-CN" altLang="en-US" sz="1200" b="1" i="1" dirty="0" smtClean="0">
                <a:solidFill>
                  <a:srgbClr val="FF00FF"/>
                </a:solidFill>
              </a:rPr>
              <a:t>天文</a:t>
            </a:r>
            <a:r>
              <a:rPr lang="zh-CN" altLang="en-US" sz="1200" b="1" i="1" dirty="0" smtClean="0">
                <a:solidFill>
                  <a:srgbClr val="FF0000"/>
                </a:solidFill>
              </a:rPr>
              <a:t>与新物理</a:t>
            </a:r>
            <a:r>
              <a:rPr lang="zh-CN" altLang="en-US" dirty="0" smtClean="0"/>
              <a:t>  可以通过宇宙线能谱得到说明：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宇宙线中核子占</a:t>
            </a:r>
            <a:r>
              <a:rPr lang="en-US" altLang="zh-CN" dirty="0" smtClean="0"/>
              <a:t>99%</a:t>
            </a:r>
            <a:r>
              <a:rPr lang="zh-CN" altLang="en-US" dirty="0" smtClean="0"/>
              <a:t>，电子</a:t>
            </a:r>
            <a:r>
              <a:rPr lang="en-US" altLang="zh-CN" dirty="0" smtClean="0"/>
              <a:t>1%</a:t>
            </a:r>
            <a:r>
              <a:rPr lang="zh-CN" altLang="en-US" dirty="0" smtClean="0"/>
              <a:t>，还有少量的伽马，中微子和反物质。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图中的横轴是宇宙线能量，纵轴是能量平方乘以微分能谱。从</a:t>
            </a:r>
            <a:r>
              <a:rPr lang="en-US" altLang="zh-CN" dirty="0" smtClean="0"/>
              <a:t>10</a:t>
            </a:r>
            <a:r>
              <a:rPr lang="zh-CN" altLang="en-US" dirty="0" smtClean="0"/>
              <a:t>**</a:t>
            </a:r>
            <a:r>
              <a:rPr lang="en-US" altLang="zh-CN" dirty="0" smtClean="0"/>
              <a:t>9eV</a:t>
            </a:r>
            <a:r>
              <a:rPr lang="zh-CN" altLang="en-US" dirty="0" smtClean="0"/>
              <a:t>到</a:t>
            </a:r>
            <a:r>
              <a:rPr lang="en-US" altLang="zh-CN" dirty="0" smtClean="0"/>
              <a:t>10</a:t>
            </a:r>
            <a:r>
              <a:rPr lang="zh-CN" altLang="en-US" dirty="0" smtClean="0"/>
              <a:t>**</a:t>
            </a:r>
            <a:r>
              <a:rPr lang="en-US" altLang="zh-CN" dirty="0" smtClean="0"/>
              <a:t>20eV</a:t>
            </a:r>
            <a:r>
              <a:rPr lang="zh-CN" altLang="en-US" dirty="0" smtClean="0"/>
              <a:t>，宇宙线能谱基本上呈幂率谱。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能谱测量也是研究新物理的重要手段，比如暗物质粒子湮灭成伽马或正反电子会造成能谱出现超出的结构。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A828-7C97-4670-83A0-9806366547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24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中国科学家提出了高海拔宇宙线观测站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计划，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月正式立项，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5</a:t>
            </a:r>
            <a:r>
              <a:rPr lang="zh-CN" altLang="en-US" dirty="0" smtClean="0"/>
              <a:t>月开工建设，</a:t>
            </a:r>
            <a:r>
              <a:rPr lang="en-US" altLang="zh-CN" dirty="0" smtClean="0"/>
              <a:t>2018</a:t>
            </a:r>
            <a:r>
              <a:rPr lang="zh-CN" altLang="en-US" dirty="0" smtClean="0"/>
              <a:t>年</a:t>
            </a:r>
            <a:r>
              <a:rPr lang="en-US" altLang="zh-CN" dirty="0" smtClean="0"/>
              <a:t>3</a:t>
            </a:r>
            <a:r>
              <a:rPr lang="zh-CN" altLang="en-US" dirty="0" smtClean="0"/>
              <a:t>月首批</a:t>
            </a:r>
            <a:r>
              <a:rPr lang="en-US" altLang="zh-CN" dirty="0" smtClean="0"/>
              <a:t>33</a:t>
            </a:r>
            <a:r>
              <a:rPr lang="zh-CN" altLang="en-US" dirty="0" smtClean="0"/>
              <a:t>个</a:t>
            </a:r>
            <a:r>
              <a:rPr lang="en-US" altLang="zh-CN" dirty="0" smtClean="0"/>
              <a:t>ED</a:t>
            </a:r>
            <a:r>
              <a:rPr lang="zh-CN" altLang="en-US" dirty="0" smtClean="0"/>
              <a:t>运行，预计</a:t>
            </a:r>
            <a:r>
              <a:rPr lang="en-US" altLang="zh-CN" dirty="0" smtClean="0"/>
              <a:t>2020</a:t>
            </a:r>
            <a:r>
              <a:rPr lang="zh-CN" altLang="en-US" dirty="0" smtClean="0"/>
              <a:t>年底完成全阵列建设。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A828-7C97-4670-83A0-98063665473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18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国际上，美国</a:t>
            </a:r>
            <a:r>
              <a:rPr lang="en-US" altLang="zh-CN" dirty="0" smtClean="0"/>
              <a:t>-</a:t>
            </a:r>
            <a:r>
              <a:rPr lang="zh-CN" altLang="en-US" dirty="0" smtClean="0"/>
              <a:t>墨西哥合作的</a:t>
            </a:r>
            <a:r>
              <a:rPr lang="en-US" altLang="zh-CN" dirty="0" smtClean="0"/>
              <a:t>HAWC</a:t>
            </a:r>
            <a:r>
              <a:rPr lang="zh-CN" altLang="en-US" dirty="0" smtClean="0"/>
              <a:t>实验建于</a:t>
            </a:r>
            <a:r>
              <a:rPr lang="en-US" altLang="zh-CN" dirty="0" smtClean="0"/>
              <a:t>4100</a:t>
            </a:r>
            <a:r>
              <a:rPr lang="zh-CN" altLang="en-US" dirty="0" smtClean="0"/>
              <a:t>米海拔，不久前完成。大小是</a:t>
            </a:r>
            <a:r>
              <a:rPr lang="en-US" altLang="zh-CN" dirty="0" smtClean="0"/>
              <a:t>LHAASOWCDA</a:t>
            </a:r>
            <a:r>
              <a:rPr lang="zh-CN" altLang="en-US" dirty="0" smtClean="0"/>
              <a:t>的四分之一，已观测到</a:t>
            </a:r>
            <a:r>
              <a:rPr lang="en-US" altLang="zh-CN" dirty="0" smtClean="0"/>
              <a:t>40</a:t>
            </a:r>
            <a:r>
              <a:rPr lang="zh-CN" altLang="en-US" dirty="0" smtClean="0"/>
              <a:t>个源，发现了</a:t>
            </a:r>
            <a:r>
              <a:rPr lang="en-US" altLang="zh-CN" dirty="0" smtClean="0"/>
              <a:t>10</a:t>
            </a:r>
            <a:r>
              <a:rPr lang="zh-CN" altLang="en-US" dirty="0" smtClean="0"/>
              <a:t>多个新源。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造价</a:t>
            </a:r>
            <a:r>
              <a:rPr lang="en-US" altLang="zh-CN" dirty="0" smtClean="0"/>
              <a:t>3</a:t>
            </a:r>
            <a:r>
              <a:rPr lang="zh-CN" altLang="en-US" dirty="0" smtClean="0"/>
              <a:t>亿欧元的</a:t>
            </a:r>
            <a:r>
              <a:rPr lang="en-US" altLang="zh-CN" dirty="0" smtClean="0"/>
              <a:t>CTA</a:t>
            </a:r>
            <a:r>
              <a:rPr lang="zh-CN" altLang="en-US" dirty="0" smtClean="0"/>
              <a:t>实验已获批准，已开始建造。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A828-7C97-4670-83A0-9806366547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275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从这张灵敏度曲线上可以看出，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是</a:t>
            </a:r>
            <a:r>
              <a:rPr lang="en-US" altLang="zh-CN" dirty="0" smtClean="0"/>
              <a:t>20TeV</a:t>
            </a:r>
            <a:r>
              <a:rPr lang="zh-CN" altLang="en-US" dirty="0" smtClean="0"/>
              <a:t>能区国际上最灵敏的全天候伽马望远镜。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A828-7C97-4670-83A0-98063665473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35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在宇宙线测量方面，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将以单个实验覆盖空间和地面实验的能区！</a:t>
            </a:r>
            <a:endParaRPr lang="en-US" altLang="zh-CN" dirty="0" smtClean="0"/>
          </a:p>
          <a:p>
            <a:r>
              <a:rPr lang="en-US" altLang="zh-CN" dirty="0" smtClean="0"/>
              <a:t>LHAASO</a:t>
            </a:r>
            <a:r>
              <a:rPr lang="zh-CN" altLang="en-US" dirty="0" smtClean="0"/>
              <a:t>具有大面积、探测器种类多、海拔高、宇宙线月影定标能量及改善的强相互作用模型优势，可实现精确的能谱测量。为研究加速模型及</a:t>
            </a:r>
            <a:r>
              <a:rPr lang="en-US" altLang="zh-CN" dirty="0" smtClean="0"/>
              <a:t>60</a:t>
            </a:r>
            <a:r>
              <a:rPr lang="zh-CN" altLang="en-US" dirty="0" smtClean="0"/>
              <a:t>年之久“膝”起源问题做重要贡献。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A828-7C97-4670-83A0-9806366547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028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LHASO</a:t>
            </a:r>
            <a:r>
              <a:rPr lang="zh-CN" altLang="en-US" dirty="0" smtClean="0"/>
              <a:t>视场里已知的</a:t>
            </a:r>
            <a:r>
              <a:rPr lang="en-US" altLang="zh-CN" dirty="0" err="1" smtClean="0"/>
              <a:t>TeV</a:t>
            </a:r>
            <a:r>
              <a:rPr lang="zh-CN" altLang="en-US" dirty="0" smtClean="0"/>
              <a:t>源，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A828-7C97-4670-83A0-98063665473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20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若能谱能按幂率延续到</a:t>
            </a:r>
            <a:r>
              <a:rPr lang="en-US" altLang="zh-CN" dirty="0" smtClean="0"/>
              <a:t>100TeV，</a:t>
            </a:r>
            <a:r>
              <a:rPr lang="zh-CN" altLang="en-US" dirty="0" smtClean="0"/>
              <a:t>它们中的大部分都在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的灵敏度之上。</a:t>
            </a:r>
          </a:p>
          <a:p>
            <a:r>
              <a:rPr lang="zh-CN" altLang="en-US" dirty="0" smtClean="0"/>
              <a:t>这部分工作还在更新。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A828-7C97-4670-83A0-98063665473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917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HESS</a:t>
            </a:r>
            <a:r>
              <a:rPr lang="zh-CN" altLang="en-US" dirty="0" smtClean="0"/>
              <a:t>实验组报告说，他们在银河系中心发现了第一个</a:t>
            </a:r>
            <a:r>
              <a:rPr lang="en-US" altLang="zh-CN" dirty="0" err="1" smtClean="0"/>
              <a:t>PeV</a:t>
            </a:r>
            <a:r>
              <a:rPr lang="zh-CN" altLang="en-US" dirty="0" smtClean="0"/>
              <a:t>核子源。</a:t>
            </a:r>
            <a:endParaRPr lang="en-US" altLang="zh-CN" dirty="0" smtClean="0"/>
          </a:p>
          <a:p>
            <a:r>
              <a:rPr lang="zh-CN" altLang="en-US" dirty="0" smtClean="0"/>
              <a:t>银心含超大质量黑洞，这个源的功率。。。。。。现在不算活跃，但历史上可能很活跃，。。。。。。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HESS</a:t>
            </a:r>
            <a:r>
              <a:rPr lang="zh-CN" altLang="en-US" dirty="0" smtClean="0"/>
              <a:t>发现，伽马射线的强度与当地的物质密度成正比，这表明它们来自宇宙线与物质的强作用；</a:t>
            </a:r>
            <a:endParaRPr lang="en-US" altLang="zh-CN" dirty="0" smtClean="0"/>
          </a:p>
          <a:p>
            <a:r>
              <a:rPr lang="zh-CN" altLang="en-US" dirty="0" smtClean="0"/>
              <a:t>黑洞附近几十光年内的能谱是兰线，几十光年到几百光年的环内的能谱是这条红线，为与兰线区分开，红线被乘了</a:t>
            </a:r>
            <a:r>
              <a:rPr lang="en-US" altLang="zh-CN" dirty="0" smtClean="0"/>
              <a:t>10</a:t>
            </a:r>
            <a:r>
              <a:rPr lang="zh-CN" altLang="en-US" dirty="0" smtClean="0"/>
              <a:t>倍。</a:t>
            </a:r>
            <a:endParaRPr lang="en-US" altLang="zh-CN" dirty="0" smtClean="0"/>
          </a:p>
          <a:p>
            <a:r>
              <a:rPr lang="zh-CN" altLang="en-US" dirty="0" smtClean="0"/>
              <a:t>与黑洞相近区域的能谱高能成分有衰减，但较远区域的能谱直到几十</a:t>
            </a:r>
            <a:r>
              <a:rPr lang="en-US" altLang="zh-CN" dirty="0" err="1" smtClean="0"/>
              <a:t>TeV</a:t>
            </a:r>
            <a:r>
              <a:rPr lang="zh-CN" altLang="en-US" dirty="0" smtClean="0"/>
              <a:t>还不见衰减。</a:t>
            </a:r>
            <a:endParaRPr lang="en-US" altLang="zh-CN" dirty="0" smtClean="0"/>
          </a:p>
          <a:p>
            <a:r>
              <a:rPr lang="zh-CN" altLang="en-US" dirty="0" smtClean="0"/>
              <a:t>为理解这些现象，</a:t>
            </a:r>
            <a:r>
              <a:rPr lang="en-US" altLang="zh-CN" dirty="0" smtClean="0"/>
              <a:t>100TeV</a:t>
            </a:r>
            <a:r>
              <a:rPr lang="zh-CN" altLang="en-US" dirty="0" smtClean="0"/>
              <a:t>能区的观测非常重要。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57A4F-5FA1-46D6-B633-6A1E1FA2EC57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2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36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13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EAC0-074F-4077-A877-FBB2592D11ED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22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CBE7-B73D-405B-848E-3CC63F27DD58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36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246D-A32C-4D8F-AEE5-462F181314F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36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95D5-B958-4ED9-9C0C-7BEC3BCB66FE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4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68A4-84B4-453A-9C95-1858FB2AC31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38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895C-7F17-4A41-998C-E9E038A578C3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64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D77A-E665-434B-9053-BF0D06D1C9B5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21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439-20B1-4FA7-A44A-9B56A27A4B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170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2B67-236B-4489-B9A5-FD5889DD44E7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01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4526-42E3-4B63-8949-71E5B729607D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78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42"/>
            <a:ext cx="1971675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5" y="365142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DCBD-0C88-416C-8BA1-B755AC51799F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45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2018-3-23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86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2018-3-23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90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2018-3-23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6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2018-3-23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35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2018-3-23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7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2018-3-23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14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2018-3-23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4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701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2018-3-23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91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2018-3-23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68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2018-3-23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86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2018-3-23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37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73FD5-51E3-4103-8254-BE7030DC1BA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90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25DA2-5E48-4D53-AF76-01068CC2591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766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EFED7-2EE8-4298-A77D-437D1BAEBB8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70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47C20-5E16-49B7-9857-EA4982CDD57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09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A703C-0FA1-4D56-A046-97A36201D08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60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8DA21-9CEA-485E-9BDB-AC797EBFC24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8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6300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789F4-6012-4503-B2FD-AE72744B9CA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4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83EAC-D544-4F1E-ABCE-6CC68BE92F1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26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EA46B-B6C5-46DB-94A6-12DB31EDF8A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0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2B788-E3B5-4134-98D9-09835072F4F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60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96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96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AF7C7-2FA2-4FB2-B85B-12522F4A5D8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1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9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74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4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17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BAAD-A2CC-452E-9984-FF7EDD9DBE3A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AFDE-0EC0-489C-AEAC-2B198F5AD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89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6BAAD-A2CC-452E-9984-FF7EDD9DBE3A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6AFDE-0EC0-489C-AEAC-2B198F5AD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12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0ED2211-4537-450F-888B-809C081C701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6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6BAAD-A2CC-452E-9984-FF7EDD9DBE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2018-3-23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6AFDE-0EC0-489C-AEAC-2B198F5ADB6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6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CCB23A-B0E6-4441-8E8F-FFE88BBB58E6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8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5" Type="http://schemas.openxmlformats.org/officeDocument/2006/relationships/image" Target="../media/image41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11" Type="http://schemas.openxmlformats.org/officeDocument/2006/relationships/image" Target="../media/image2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3459816"/>
          </a:xfrm>
        </p:spPr>
        <p:txBody>
          <a:bodyPr>
            <a:normAutofit/>
          </a:bodyPr>
          <a:lstStyle/>
          <a:p>
            <a:r>
              <a:rPr lang="en-US" altLang="zh-CN" sz="4800" b="1" dirty="0"/>
              <a:t>LHAASO</a:t>
            </a:r>
            <a:r>
              <a:rPr lang="zh-CN" altLang="en-US" sz="4800" b="1" dirty="0"/>
              <a:t>实验的物理预期</a:t>
            </a:r>
            <a: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张 毅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7314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感谢郭义庆、马玲玲</a:t>
            </a:r>
            <a:r>
              <a:rPr lang="zh-CN" altLang="en-US" dirty="0"/>
              <a:t>、</a:t>
            </a:r>
            <a:r>
              <a:rPr lang="zh-CN" altLang="en-US" dirty="0" smtClean="0"/>
              <a:t>姚</a:t>
            </a:r>
            <a:r>
              <a:rPr lang="zh-CN" altLang="en-US" dirty="0"/>
              <a:t>志</a:t>
            </a:r>
            <a:r>
              <a:rPr lang="zh-CN" altLang="en-US" dirty="0" smtClean="0"/>
              <a:t>国 </a:t>
            </a:r>
            <a:r>
              <a:rPr lang="zh-CN" altLang="en-US" dirty="0"/>
              <a:t>、</a:t>
            </a:r>
            <a:r>
              <a:rPr lang="zh-CN" altLang="en-US" dirty="0" smtClean="0"/>
              <a:t>陈松战、查敏、张寿</a:t>
            </a:r>
            <a:r>
              <a:rPr lang="zh-CN" altLang="en-US" dirty="0"/>
              <a:t>山，贾焕玉</a:t>
            </a:r>
            <a:r>
              <a:rPr lang="zh-CN" altLang="en-US" dirty="0" smtClean="0"/>
              <a:t>等老师提供的材料！</a:t>
            </a:r>
            <a:endParaRPr lang="en-US" altLang="zh-CN" dirty="0" smtClean="0"/>
          </a:p>
          <a:p>
            <a:pPr algn="ctr"/>
            <a:r>
              <a:rPr lang="zh-CN" altLang="en-US" dirty="0"/>
              <a:t>参</a:t>
            </a:r>
            <a:r>
              <a:rPr lang="zh-CN" altLang="en-US" dirty="0" smtClean="0"/>
              <a:t>照了科学白皮书，合作组同事发表的文章，合作组会议报告；</a:t>
            </a:r>
            <a:endParaRPr lang="en-US" altLang="zh-CN" dirty="0" smtClean="0"/>
          </a:p>
          <a:p>
            <a:pPr algn="ctr"/>
            <a:r>
              <a:rPr lang="zh-CN" altLang="en-US" dirty="0"/>
              <a:t>目</a:t>
            </a:r>
            <a:r>
              <a:rPr lang="zh-CN" altLang="en-US" dirty="0" smtClean="0"/>
              <a:t>前只是个粗步的整理，需要进一步的工作。</a:t>
            </a:r>
            <a:endParaRPr lang="zh-CN" altLang="en-US" dirty="0"/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2317750" y="6529395"/>
            <a:ext cx="4630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rgbClr val="002060"/>
                </a:solidFill>
                <a:latin typeface="+mn-ea"/>
                <a:ea typeface="+mn-ea"/>
                <a:cs typeface="Times New Roman" pitchFamily="18" charset="0"/>
              </a:rPr>
              <a:t>LHAASO</a:t>
            </a:r>
            <a:r>
              <a:rPr lang="en-US" altLang="zh-CN" sz="2000" b="1" dirty="0">
                <a:solidFill>
                  <a:srgbClr val="002060"/>
                </a:solidFill>
                <a:latin typeface="+mn-ea"/>
                <a:cs typeface="Times New Roman" pitchFamily="18" charset="0"/>
              </a:rPr>
              <a:t> 2018</a:t>
            </a:r>
            <a:r>
              <a:rPr lang="zh-CN" altLang="en-US" sz="2000" b="1" dirty="0" smtClean="0">
                <a:solidFill>
                  <a:srgbClr val="002060"/>
                </a:solidFill>
                <a:latin typeface="+mn-ea"/>
                <a:ea typeface="+mn-ea"/>
                <a:cs typeface="Times New Roman" pitchFamily="18" charset="0"/>
              </a:rPr>
              <a:t>峨眉山合</a:t>
            </a:r>
            <a:r>
              <a:rPr lang="zh-CN" altLang="en-US" sz="2000" b="1" dirty="0">
                <a:solidFill>
                  <a:srgbClr val="002060"/>
                </a:solidFill>
                <a:latin typeface="+mn-ea"/>
                <a:ea typeface="+mn-ea"/>
                <a:cs typeface="Times New Roman" pitchFamily="18" charset="0"/>
              </a:rPr>
              <a:t>作组会议</a:t>
            </a:r>
            <a:r>
              <a:rPr lang="en-US" altLang="zh-CN" sz="1200" b="1" dirty="0" smtClean="0">
                <a:solidFill>
                  <a:srgbClr val="0070C0"/>
                </a:solidFill>
              </a:rPr>
              <a:t>	</a:t>
            </a:r>
            <a:endParaRPr lang="zh-CN" altLang="en-US" sz="1200" b="1" dirty="0">
              <a:solidFill>
                <a:srgbClr val="0070C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16495" y="6482835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2018-3-22 </a:t>
            </a:r>
            <a:r>
              <a:rPr lang="zh-CN" altLang="en-US" b="1" dirty="0" smtClean="0"/>
              <a:t>西南交大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43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980729"/>
            <a:ext cx="4464496" cy="428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44799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atin typeface="+mj-lt"/>
                <a:ea typeface="+mj-ea"/>
                <a:cs typeface="+mj-cs"/>
              </a:rPr>
              <a:t>LHASSO </a:t>
            </a:r>
            <a:r>
              <a:rPr lang="zh-CN" altLang="en-US" sz="3600" b="1" dirty="0">
                <a:latin typeface="+mj-lt"/>
                <a:ea typeface="+mj-ea"/>
                <a:cs typeface="+mj-cs"/>
              </a:rPr>
              <a:t>对</a:t>
            </a:r>
            <a:r>
              <a:rPr lang="en-US" altLang="zh-CN" sz="3600" b="1" dirty="0">
                <a:latin typeface="+mj-lt"/>
                <a:ea typeface="+mj-ea"/>
                <a:cs typeface="+mj-cs"/>
              </a:rPr>
              <a:t>Cygnus region</a:t>
            </a:r>
            <a:r>
              <a:rPr lang="zh-CN" altLang="en-US" sz="3600" b="1" dirty="0">
                <a:latin typeface="+mj-lt"/>
                <a:ea typeface="+mj-ea"/>
                <a:cs typeface="+mj-cs"/>
              </a:rPr>
              <a:t>的观</a:t>
            </a:r>
            <a:r>
              <a:rPr lang="zh-CN" altLang="en-US" sz="3600" b="1" dirty="0" smtClean="0">
                <a:latin typeface="+mj-lt"/>
                <a:ea typeface="+mj-ea"/>
                <a:cs typeface="+mj-cs"/>
              </a:rPr>
              <a:t>测</a:t>
            </a:r>
            <a:endParaRPr lang="zh-CN" altLang="en-US" sz="3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1"/>
            <a:ext cx="3960440" cy="400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788072" y="6123960"/>
            <a:ext cx="6415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Overlapping </a:t>
            </a:r>
            <a:r>
              <a:rPr lang="en-US" altLang="zh-CN" dirty="0" err="1" smtClean="0"/>
              <a:t>sources？Morphological</a:t>
            </a:r>
            <a:r>
              <a:rPr lang="en-US" altLang="zh-CN" dirty="0"/>
              <a:t>  </a:t>
            </a:r>
            <a:r>
              <a:rPr lang="en-US" altLang="zh-CN" dirty="0" err="1" smtClean="0"/>
              <a:t>study？Multi-wavelength</a:t>
            </a:r>
            <a:r>
              <a:rPr lang="en-US" altLang="zh-CN" dirty="0" smtClean="0"/>
              <a:t>？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423890" y="6121440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确</a:t>
            </a:r>
            <a:r>
              <a:rPr lang="zh-CN" altLang="en-US" b="1" dirty="0"/>
              <a:t>定加速机制</a:t>
            </a:r>
          </a:p>
        </p:txBody>
      </p:sp>
    </p:spTree>
    <p:extLst>
      <p:ext uri="{BB962C8B-B14F-4D97-AF65-F5344CB8AC3E}">
        <p14:creationId xmlns:p14="http://schemas.microsoft.com/office/powerpoint/2010/main" val="2496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" y="213520"/>
            <a:ext cx="4960975" cy="155249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100" b="1" dirty="0" err="1" smtClean="0"/>
              <a:t>TeV</a:t>
            </a:r>
            <a:r>
              <a:rPr lang="zh-CN" altLang="en-US" sz="4100" b="1" dirty="0"/>
              <a:t>源中，</a:t>
            </a:r>
            <a:r>
              <a:rPr lang="en-US" altLang="zh-CN" sz="4100" b="1" dirty="0"/>
              <a:t>@</a:t>
            </a:r>
            <a:r>
              <a:rPr lang="zh-CN" altLang="en-US" sz="4100" b="1" dirty="0"/>
              <a:t>银心</a:t>
            </a:r>
            <a:r>
              <a:rPr lang="en-US" altLang="zh-CN" sz="4100" b="1" dirty="0"/>
              <a:t/>
            </a:r>
            <a:br>
              <a:rPr lang="en-US" altLang="zh-CN" sz="4100" b="1" dirty="0"/>
            </a:br>
            <a:r>
              <a:rPr lang="zh-CN" altLang="en-US" sz="4100" b="1" dirty="0"/>
              <a:t>第一个</a:t>
            </a:r>
            <a:r>
              <a:rPr lang="en-US" altLang="zh-CN" sz="4100" b="1" dirty="0" err="1"/>
              <a:t>PeV</a:t>
            </a:r>
            <a:r>
              <a:rPr lang="zh-CN" altLang="en-US" sz="4100" b="1" dirty="0"/>
              <a:t>核子加速源</a:t>
            </a:r>
            <a:endParaRPr lang="zh-CN" altLang="en-US" sz="21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7794" y="2154656"/>
            <a:ext cx="4401403" cy="2453312"/>
          </a:xfrm>
          <a:ln>
            <a:solidFill>
              <a:srgbClr val="FF00FF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zh-CN" altLang="en-US" sz="2500" b="1" dirty="0">
                <a:latin typeface="+mn-ea"/>
              </a:rPr>
              <a:t>银心：含超大质量黑洞（</a:t>
            </a:r>
            <a:r>
              <a:rPr lang="en-US" altLang="zh-CN" sz="2500" b="1" dirty="0">
                <a:latin typeface="+mn-ea"/>
              </a:rPr>
              <a:t>10</a:t>
            </a:r>
            <a:r>
              <a:rPr lang="en-US" altLang="zh-CN" sz="2500" b="1" baseline="30000" dirty="0">
                <a:latin typeface="+mn-ea"/>
              </a:rPr>
              <a:t>6</a:t>
            </a:r>
            <a:r>
              <a:rPr lang="en-US" altLang="zh-CN" sz="2500" b="1" dirty="0">
                <a:latin typeface="+mn-ea"/>
              </a:rPr>
              <a:t>M</a:t>
            </a:r>
            <a:r>
              <a:rPr lang="zh-CN" altLang="en-US" sz="2500" b="1" baseline="-25000" dirty="0">
                <a:latin typeface="+mn-ea"/>
              </a:rPr>
              <a:t>太阳</a:t>
            </a:r>
            <a:r>
              <a:rPr lang="zh-CN" altLang="en-US" sz="2500" b="1" dirty="0">
                <a:latin typeface="+mn-ea"/>
              </a:rPr>
              <a:t>）</a:t>
            </a:r>
            <a:endParaRPr lang="en-US" altLang="zh-CN" sz="2500" b="1" dirty="0">
              <a:latin typeface="+mn-ea"/>
            </a:endParaRPr>
          </a:p>
          <a:p>
            <a:r>
              <a:rPr lang="zh-CN" altLang="en-US" sz="2500" b="1" dirty="0">
                <a:solidFill>
                  <a:srgbClr val="0000FF"/>
                </a:solidFill>
                <a:latin typeface="Arial"/>
                <a:ea typeface="宋体"/>
              </a:rPr>
              <a:t>功率：</a:t>
            </a:r>
            <a:r>
              <a:rPr lang="en-US" altLang="zh-CN" sz="2500" b="1" dirty="0">
                <a:solidFill>
                  <a:srgbClr val="0000FF"/>
                </a:solidFill>
                <a:latin typeface="Arial"/>
                <a:ea typeface="宋体"/>
              </a:rPr>
              <a:t>10</a:t>
            </a:r>
            <a:r>
              <a:rPr lang="en-US" altLang="zh-CN" sz="2500" b="1" baseline="30000" dirty="0">
                <a:solidFill>
                  <a:srgbClr val="0000FF"/>
                </a:solidFill>
                <a:latin typeface="Arial"/>
                <a:ea typeface="宋体"/>
              </a:rPr>
              <a:t>37-38</a:t>
            </a:r>
            <a:r>
              <a:rPr lang="zh-CN" altLang="en-US" sz="2500" b="1" dirty="0">
                <a:solidFill>
                  <a:srgbClr val="0000FF"/>
                </a:solidFill>
                <a:latin typeface="Arial"/>
                <a:ea typeface="宋体"/>
              </a:rPr>
              <a:t>尔格</a:t>
            </a:r>
            <a:r>
              <a:rPr lang="en-US" altLang="zh-CN" sz="2500" b="1" dirty="0">
                <a:solidFill>
                  <a:srgbClr val="0000FF"/>
                </a:solidFill>
                <a:latin typeface="Arial"/>
                <a:ea typeface="宋体"/>
              </a:rPr>
              <a:t>/</a:t>
            </a:r>
            <a:r>
              <a:rPr lang="zh-CN" altLang="en-US" sz="2500" b="1" dirty="0">
                <a:solidFill>
                  <a:srgbClr val="0000FF"/>
                </a:solidFill>
                <a:latin typeface="Arial"/>
                <a:ea typeface="宋体"/>
              </a:rPr>
              <a:t>秒</a:t>
            </a:r>
          </a:p>
          <a:p>
            <a:pPr lvl="0">
              <a:lnSpc>
                <a:spcPct val="120000"/>
              </a:lnSpc>
            </a:pPr>
            <a:r>
              <a:rPr lang="zh-CN" altLang="en-US" sz="2500" b="1" dirty="0">
                <a:solidFill>
                  <a:srgbClr val="FF00FF"/>
                </a:solidFill>
                <a:latin typeface="+mn-ea"/>
              </a:rPr>
              <a:t>银心在历史上可能更为活跃，如</a:t>
            </a:r>
            <a:r>
              <a:rPr lang="en-US" altLang="zh-CN" sz="2500" b="1" dirty="0">
                <a:solidFill>
                  <a:srgbClr val="FF00FF"/>
                </a:solidFill>
                <a:latin typeface="+mn-ea"/>
              </a:rPr>
              <a:t>10</a:t>
            </a:r>
            <a:r>
              <a:rPr lang="en-US" altLang="zh-CN" sz="2500" b="1" baseline="30000" dirty="0">
                <a:solidFill>
                  <a:srgbClr val="FF00FF"/>
                </a:solidFill>
                <a:latin typeface="+mn-ea"/>
              </a:rPr>
              <a:t>6-7</a:t>
            </a:r>
            <a:r>
              <a:rPr lang="zh-CN" altLang="en-US" sz="2500" b="1" dirty="0">
                <a:solidFill>
                  <a:srgbClr val="FF00FF"/>
                </a:solidFill>
                <a:latin typeface="+mn-ea"/>
              </a:rPr>
              <a:t>年间持续</a:t>
            </a:r>
            <a:r>
              <a:rPr lang="en-US" altLang="zh-CN" sz="2500" b="1" dirty="0">
                <a:solidFill>
                  <a:srgbClr val="FF00FF"/>
                </a:solidFill>
                <a:latin typeface="Arial"/>
                <a:ea typeface="宋体"/>
              </a:rPr>
              <a:t>10</a:t>
            </a:r>
            <a:r>
              <a:rPr lang="en-US" altLang="zh-CN" sz="2500" b="1" baseline="30000" dirty="0">
                <a:solidFill>
                  <a:srgbClr val="FF00FF"/>
                </a:solidFill>
                <a:latin typeface="Arial"/>
                <a:ea typeface="宋体"/>
              </a:rPr>
              <a:t>39</a:t>
            </a:r>
            <a:r>
              <a:rPr lang="zh-CN" altLang="en-US" sz="2500" b="1" dirty="0">
                <a:solidFill>
                  <a:srgbClr val="FF00FF"/>
                </a:solidFill>
                <a:latin typeface="Arial"/>
                <a:ea typeface="宋体"/>
              </a:rPr>
              <a:t>尔格</a:t>
            </a:r>
            <a:r>
              <a:rPr lang="en-US" altLang="zh-CN" sz="2500" b="1" dirty="0">
                <a:solidFill>
                  <a:srgbClr val="FF00FF"/>
                </a:solidFill>
                <a:latin typeface="Arial"/>
                <a:ea typeface="宋体"/>
              </a:rPr>
              <a:t>/</a:t>
            </a:r>
            <a:r>
              <a:rPr lang="zh-CN" altLang="en-US" sz="2500" b="1" dirty="0">
                <a:solidFill>
                  <a:srgbClr val="FF00FF"/>
                </a:solidFill>
                <a:latin typeface="Arial"/>
                <a:ea typeface="宋体"/>
              </a:rPr>
              <a:t>秒，是有别于超新星的主要加速源，很重要</a:t>
            </a:r>
          </a:p>
          <a:p>
            <a:endParaRPr lang="zh-CN" altLang="en-US" sz="2400" b="1" dirty="0">
              <a:latin typeface="+mn-ea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988" y="876957"/>
            <a:ext cx="3879127" cy="5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251" y="4656447"/>
            <a:ext cx="4636827" cy="20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7325550" y="4508049"/>
            <a:ext cx="462090" cy="764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7380" y="1569881"/>
            <a:ext cx="3966920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900" b="1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Nature 531 (2016) 476</a:t>
            </a:r>
            <a:r>
              <a:rPr lang="zh-CN" altLang="en-US" sz="1900" b="1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，</a:t>
            </a:r>
            <a:r>
              <a:rPr lang="en-US" altLang="zh-CN" sz="2400" b="1" i="1" dirty="0">
                <a:solidFill>
                  <a:srgbClr val="FF00FF"/>
                </a:solidFill>
              </a:rPr>
              <a:t>2016</a:t>
            </a:r>
            <a:r>
              <a:rPr lang="zh-CN" altLang="en-US" sz="2400" b="1" i="1" dirty="0">
                <a:solidFill>
                  <a:srgbClr val="FF00FF"/>
                </a:solidFill>
              </a:rPr>
              <a:t>年</a:t>
            </a:r>
            <a:r>
              <a:rPr lang="en-US" altLang="zh-CN" sz="2400" b="1" i="1" dirty="0">
                <a:solidFill>
                  <a:srgbClr val="FF00FF"/>
                </a:solidFill>
              </a:rPr>
              <a:t>3</a:t>
            </a:r>
            <a:r>
              <a:rPr lang="zh-CN" altLang="en-US" sz="2400" b="1" i="1" dirty="0">
                <a:solidFill>
                  <a:srgbClr val="FF00FF"/>
                </a:solidFill>
              </a:rPr>
              <a:t>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30975" y="6248634"/>
            <a:ext cx="951992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srgbClr val="FF00FF"/>
                </a:solidFill>
              </a:rPr>
              <a:t>100TeV</a:t>
            </a:r>
            <a:endParaRPr lang="zh-CN" altLang="en-US" sz="2100" b="1" dirty="0">
              <a:solidFill>
                <a:srgbClr val="FF00FF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8930640" y="5797562"/>
            <a:ext cx="3764" cy="99375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5037206" y="258297"/>
                <a:ext cx="768864" cy="613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</m:oMath>
                  </m:oMathPara>
                </a14:m>
                <a:endParaRPr lang="zh-CN" altLang="en-US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273" y="258296"/>
                <a:ext cx="1027269" cy="8180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7909198" y="1569881"/>
            <a:ext cx="619400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X10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53452" y="3088925"/>
            <a:ext cx="463910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</a:rPr>
              <a:t>X1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974" y="1923231"/>
            <a:ext cx="5033461" cy="4118796"/>
          </a:xfr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73380" y="365125"/>
            <a:ext cx="84963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100" b="1" dirty="0"/>
              <a:t>LHAASO </a:t>
            </a:r>
            <a:r>
              <a:rPr lang="zh-CN" altLang="en-US" sz="4100" b="1" dirty="0"/>
              <a:t>观测：银心</a:t>
            </a:r>
            <a:r>
              <a:rPr lang="en-US" altLang="zh-CN" sz="4100" b="1" dirty="0" err="1"/>
              <a:t>PeV</a:t>
            </a:r>
            <a:r>
              <a:rPr lang="zh-CN" altLang="en-US" sz="4100" b="1" dirty="0"/>
              <a:t>源</a:t>
            </a:r>
            <a:endParaRPr lang="zh-CN" altLang="en-US" sz="2100" dirty="0">
              <a:solidFill>
                <a:srgbClr val="FF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9913" y="2822205"/>
            <a:ext cx="3972071" cy="169899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altLang="zh-CN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en-US" altLang="zh-CN" sz="21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altLang="zh-CN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能区观测对银心辐射机制，宇宙线加速极限检验。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74515" y="6129758"/>
            <a:ext cx="951990" cy="392413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altLang="zh-CN" sz="2100" b="1" dirty="0">
                <a:solidFill>
                  <a:srgbClr val="FF00FF"/>
                </a:solidFill>
              </a:rPr>
              <a:t>100TeV</a:t>
            </a:r>
            <a:endParaRPr lang="zh-CN" altLang="en-US" sz="2100" b="1" dirty="0">
              <a:solidFill>
                <a:srgbClr val="FF00FF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6808441" y="5811520"/>
            <a:ext cx="3857" cy="841448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801550" y="1470775"/>
                <a:ext cx="768864" cy="613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7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</m:oMath>
                  </m:oMathPara>
                </a14:m>
                <a:endParaRPr lang="zh-CN" altLang="en-US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731" y="1470773"/>
                <a:ext cx="1027269" cy="8180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6929651" y="2947929"/>
            <a:ext cx="560088" cy="392413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altLang="zh-CN" sz="2100" b="1" dirty="0">
                <a:solidFill>
                  <a:prstClr val="black"/>
                </a:solidFill>
              </a:rPr>
              <a:t>X10</a:t>
            </a:r>
            <a:endParaRPr lang="zh-CN" altLang="en-US" sz="2100" b="1" dirty="0">
              <a:solidFill>
                <a:prstClr val="black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84365" y="3471149"/>
            <a:ext cx="423832" cy="392413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altLang="zh-CN" sz="2100" b="1" dirty="0">
                <a:solidFill>
                  <a:srgbClr val="FF0000"/>
                </a:solidFill>
              </a:rPr>
              <a:t>X1</a:t>
            </a:r>
            <a:endParaRPr lang="zh-CN" altLang="en-US" sz="21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37807" y="5920638"/>
            <a:ext cx="1797627" cy="53091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zh-CN" altLang="en-US" sz="1500" b="1" dirty="0">
                <a:solidFill>
                  <a:srgbClr val="FF0000"/>
                </a:solidFill>
              </a:rPr>
              <a:t>郭义庆等</a:t>
            </a:r>
            <a:r>
              <a:rPr lang="zh-CN" altLang="en-US" sz="1500" b="1" dirty="0">
                <a:solidFill>
                  <a:prstClr val="black"/>
                </a:solidFill>
              </a:rPr>
              <a:t>，</a:t>
            </a:r>
            <a:r>
              <a:rPr lang="en-US" altLang="zh-CN" sz="1500" b="1" dirty="0" err="1">
                <a:solidFill>
                  <a:prstClr val="black"/>
                </a:solidFill>
              </a:rPr>
              <a:t>astro-ph</a:t>
            </a:r>
            <a:r>
              <a:rPr lang="en-US" altLang="zh-CN" sz="1500" b="1" dirty="0">
                <a:solidFill>
                  <a:prstClr val="black"/>
                </a:solidFill>
              </a:rPr>
              <a:t>/</a:t>
            </a:r>
            <a:r>
              <a:rPr lang="en-US" altLang="zh-CN" sz="1500" b="1" dirty="0">
                <a:solidFill>
                  <a:srgbClr val="FF00FF"/>
                </a:solidFill>
              </a:rPr>
              <a:t>1604</a:t>
            </a:r>
            <a:r>
              <a:rPr lang="en-US" altLang="zh-CN" sz="1500" b="1" dirty="0">
                <a:solidFill>
                  <a:prstClr val="black"/>
                </a:solidFill>
              </a:rPr>
              <a:t>.08301</a:t>
            </a:r>
            <a:endParaRPr lang="zh-CN" altLang="en-US" sz="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714955"/>
            <a:ext cx="6912768" cy="382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75" y="-27092"/>
            <a:ext cx="546335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100" b="1" dirty="0">
                <a:solidFill>
                  <a:prstClr val="black"/>
                </a:solidFill>
                <a:latin typeface="宋体"/>
              </a:rPr>
              <a:t>LHAASO</a:t>
            </a:r>
            <a:r>
              <a:rPr lang="zh-CN" altLang="en-US" sz="4100" b="1" dirty="0" smtClean="0">
                <a:solidFill>
                  <a:prstClr val="black"/>
                </a:solidFill>
                <a:latin typeface="宋体"/>
                <a:cs typeface="+mj-cs"/>
              </a:rPr>
              <a:t>对</a:t>
            </a:r>
            <a:r>
              <a:rPr lang="zh-CN" altLang="en-US" sz="4100" b="1" dirty="0">
                <a:solidFill>
                  <a:prstClr val="black"/>
                </a:solidFill>
                <a:latin typeface="宋体"/>
              </a:rPr>
              <a:t>河外源</a:t>
            </a:r>
            <a:r>
              <a:rPr lang="zh-CN" altLang="en-US" sz="4100" b="1" dirty="0" smtClean="0">
                <a:solidFill>
                  <a:prstClr val="black"/>
                </a:solidFill>
                <a:latin typeface="宋体"/>
                <a:cs typeface="+mj-cs"/>
              </a:rPr>
              <a:t>的</a:t>
            </a:r>
            <a:r>
              <a:rPr lang="zh-CN" altLang="en-US" sz="4100" b="1" dirty="0">
                <a:solidFill>
                  <a:prstClr val="black"/>
                </a:solidFill>
                <a:latin typeface="宋体"/>
                <a:cs typeface="+mj-cs"/>
              </a:rPr>
              <a:t>探</a:t>
            </a:r>
            <a:r>
              <a:rPr lang="zh-CN" altLang="en-US" sz="4100" b="1" dirty="0" smtClean="0">
                <a:solidFill>
                  <a:prstClr val="black"/>
                </a:solidFill>
                <a:latin typeface="宋体"/>
                <a:cs typeface="+mj-cs"/>
              </a:rPr>
              <a:t>测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951" y="6369757"/>
            <a:ext cx="543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zh-CN" dirty="0">
                <a:solidFill>
                  <a:prstClr val="black"/>
                </a:solidFill>
              </a:rPr>
              <a:t>Yi Zhao et al, </a:t>
            </a:r>
            <a:r>
              <a:rPr lang="da-DK" altLang="zh-CN" i="1" dirty="0">
                <a:solidFill>
                  <a:prstClr val="black"/>
                </a:solidFill>
              </a:rPr>
              <a:t>Int. J. Mod. </a:t>
            </a:r>
            <a:r>
              <a:rPr lang="da-DK" altLang="zh-CN" dirty="0">
                <a:solidFill>
                  <a:prstClr val="black"/>
                </a:solidFill>
              </a:rPr>
              <a:t>Phys. D 25, 1650006 (2016）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9669" y="4353346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</a:rPr>
              <a:t>要考虑</a:t>
            </a:r>
            <a:r>
              <a:rPr lang="en-US" altLang="zh-CN" dirty="0" smtClean="0">
                <a:solidFill>
                  <a:prstClr val="black"/>
                </a:solidFill>
              </a:rPr>
              <a:t>EBL</a:t>
            </a:r>
            <a:r>
              <a:rPr lang="zh-CN" altLang="en-US" dirty="0" smtClean="0">
                <a:solidFill>
                  <a:prstClr val="black"/>
                </a:solidFill>
              </a:rPr>
              <a:t>的吸收，能谱指数等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4048" y="4357884"/>
            <a:ext cx="328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~40% </a:t>
            </a:r>
            <a:r>
              <a:rPr lang="en-US" altLang="zh-CN" dirty="0" smtClean="0">
                <a:solidFill>
                  <a:prstClr val="black"/>
                </a:solidFill>
              </a:rPr>
              <a:t>extragalactic</a:t>
            </a:r>
            <a:r>
              <a:rPr lang="zh-CN" altLang="en-US" dirty="0" smtClean="0">
                <a:solidFill>
                  <a:prstClr val="black"/>
                </a:solidFill>
              </a:rPr>
              <a:t>大部分是</a:t>
            </a:r>
            <a:r>
              <a:rPr lang="en-US" altLang="zh-CN" dirty="0" smtClean="0">
                <a:solidFill>
                  <a:prstClr val="black"/>
                </a:solidFill>
              </a:rPr>
              <a:t>AGN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776" y="4941168"/>
            <a:ext cx="8604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Considering the fact that more than half of the </a:t>
            </a:r>
            <a:r>
              <a:rPr lang="en-US" altLang="zh-CN" dirty="0" smtClean="0"/>
              <a:t>2LAC BL </a:t>
            </a:r>
            <a:r>
              <a:rPr lang="en-US" altLang="zh-CN" dirty="0"/>
              <a:t>Lacs do not have redshift measurements, and there are unclassiﬁed AGNs </a:t>
            </a:r>
            <a:r>
              <a:rPr lang="en-US" altLang="zh-CN" dirty="0" smtClean="0"/>
              <a:t>in 2LAC </a:t>
            </a:r>
            <a:r>
              <a:rPr lang="en-US" altLang="zh-CN" dirty="0"/>
              <a:t>catalog and unassociated sources in Fermi source catalog, the total </a:t>
            </a:r>
            <a:r>
              <a:rPr lang="en-US" altLang="zh-CN" dirty="0" smtClean="0"/>
              <a:t>number of </a:t>
            </a:r>
            <a:r>
              <a:rPr lang="en-US" altLang="zh-CN" dirty="0"/>
              <a:t>detectable AGNs may be signiﬁcantly </a:t>
            </a:r>
            <a:r>
              <a:rPr lang="en-US" altLang="zh-CN" dirty="0" smtClean="0"/>
              <a:t> increased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1849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16767"/>
            <a:ext cx="7702550" cy="443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164645"/>
            <a:ext cx="9144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100" b="1" dirty="0">
                <a:latin typeface="+mn-ea"/>
              </a:rPr>
              <a:t>LHAASO</a:t>
            </a:r>
            <a:r>
              <a:rPr lang="zh-CN" altLang="en-US" sz="4100" b="1" dirty="0">
                <a:latin typeface="+mn-ea"/>
              </a:rPr>
              <a:t>对</a:t>
            </a:r>
            <a:r>
              <a:rPr lang="en-US" altLang="zh-CN" sz="4100" b="1" dirty="0">
                <a:latin typeface="+mn-ea"/>
              </a:rPr>
              <a:t>AGN</a:t>
            </a:r>
            <a:r>
              <a:rPr lang="zh-CN" altLang="en-US" sz="4100" b="1" dirty="0">
                <a:latin typeface="+mn-ea"/>
              </a:rPr>
              <a:t>的探</a:t>
            </a:r>
            <a:r>
              <a:rPr lang="zh-CN" altLang="en-US" sz="4100" b="1" dirty="0" smtClean="0">
                <a:latin typeface="+mn-ea"/>
              </a:rPr>
              <a:t>测预期</a:t>
            </a:r>
            <a:endParaRPr lang="zh-CN" altLang="en-US" sz="41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0516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740701"/>
            <a:ext cx="5722342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693" y="6070600"/>
            <a:ext cx="82423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31264" y="-4846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prstClr val="black"/>
                </a:solidFill>
                <a:latin typeface="宋体"/>
              </a:rPr>
              <a:t>LHAASO</a:t>
            </a:r>
            <a:r>
              <a:rPr lang="zh-CN" altLang="en-US" sz="4400" b="1" dirty="0">
                <a:solidFill>
                  <a:prstClr val="black"/>
                </a:solidFill>
                <a:latin typeface="宋体"/>
              </a:rPr>
              <a:t>观测</a:t>
            </a:r>
            <a:r>
              <a:rPr lang="en-US" altLang="zh-CN" sz="4400" b="1" dirty="0">
                <a:solidFill>
                  <a:prstClr val="black"/>
                </a:solidFill>
                <a:latin typeface="宋体"/>
              </a:rPr>
              <a:t>AGN ﬂares</a:t>
            </a:r>
            <a:endParaRPr lang="zh-CN" altLang="en-US" sz="4400" b="1" dirty="0">
              <a:solidFill>
                <a:prstClr val="black"/>
              </a:solidFill>
              <a:latin typeface="宋体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364088" y="1124744"/>
            <a:ext cx="1224136" cy="1344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2963" y="2222682"/>
            <a:ext cx="2395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</a:rPr>
              <a:t>研究</a:t>
            </a:r>
            <a:r>
              <a:rPr lang="en-US" altLang="zh-CN" dirty="0" smtClean="0">
                <a:solidFill>
                  <a:prstClr val="black"/>
                </a:solidFill>
              </a:rPr>
              <a:t>flare</a:t>
            </a:r>
            <a:r>
              <a:rPr lang="zh-CN" altLang="en-US" dirty="0" smtClean="0">
                <a:solidFill>
                  <a:prstClr val="black"/>
                </a:solidFill>
              </a:rPr>
              <a:t>的产生机制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Alarm</a:t>
            </a:r>
            <a:r>
              <a:rPr lang="zh-CN" altLang="en-US" dirty="0">
                <a:solidFill>
                  <a:prstClr val="black"/>
                </a:solidFill>
              </a:rPr>
              <a:t>系</a:t>
            </a:r>
            <a:r>
              <a:rPr lang="zh-CN" altLang="en-US" dirty="0" smtClean="0">
                <a:solidFill>
                  <a:prstClr val="black"/>
                </a:solidFill>
              </a:rPr>
              <a:t>统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zh-CN" altLang="en-US" dirty="0" smtClean="0">
                <a:solidFill>
                  <a:prstClr val="black"/>
                </a:solidFill>
              </a:rPr>
              <a:t>研究星系际磁场方向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Lorentz invariance tests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301" y="725872"/>
            <a:ext cx="9144000" cy="5562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699" y="954473"/>
            <a:ext cx="1709738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7100" y="2173673"/>
            <a:ext cx="1128713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483549" y="4123123"/>
            <a:ext cx="3492500" cy="2112963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764409" y="1549783"/>
            <a:ext cx="403224" cy="447674"/>
            <a:chOff x="1751" y="1047"/>
            <a:chExt cx="254" cy="282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751" y="1095"/>
              <a:ext cx="179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US" altLang="zh-CN" sz="1800">
                  <a:solidFill>
                    <a:srgbClr val="FF3399"/>
                  </a:solidFill>
                </a:rPr>
                <a:t>e</a:t>
              </a: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1836" y="1047"/>
              <a:ext cx="169" cy="223"/>
              <a:chOff x="1836" y="1047"/>
              <a:chExt cx="169" cy="223"/>
            </a:xfrm>
          </p:grpSpPr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1836" y="1047"/>
                <a:ext cx="169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</a:pPr>
                <a:r>
                  <a:rPr lang="el-GR" altLang="zh-CN" sz="1200">
                    <a:solidFill>
                      <a:srgbClr val="FF3399"/>
                    </a:solidFill>
                  </a:rPr>
                  <a:t>+</a:t>
                </a:r>
              </a:p>
            </p:txBody>
          </p:sp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1847" y="1055"/>
                <a:ext cx="158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</a:pPr>
                <a:r>
                  <a:rPr lang="el-GR" altLang="zh-CN" sz="1600">
                    <a:solidFill>
                      <a:srgbClr val="FF3399"/>
                    </a:solidFill>
                  </a:rPr>
                  <a:t>-</a:t>
                </a:r>
              </a:p>
            </p:txBody>
          </p:sp>
        </p:grpSp>
      </p:grp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108899" y="954472"/>
            <a:ext cx="3962400" cy="3886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86349" y="3392873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613" y="5237548"/>
            <a:ext cx="968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019999" y="1319597"/>
            <a:ext cx="4110038" cy="38100"/>
          </a:xfrm>
          <a:prstGeom prst="line">
            <a:avLst/>
          </a:prstGeom>
          <a:noFill/>
          <a:ln w="28440">
            <a:solidFill>
              <a:srgbClr val="0099FF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645254" y="2356235"/>
            <a:ext cx="612966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600">
                <a:solidFill>
                  <a:srgbClr val="1F9F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600">
                <a:solidFill>
                  <a:srgbClr val="1F9F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600">
                <a:solidFill>
                  <a:srgbClr val="1F9F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CNO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135888" y="2778511"/>
            <a:ext cx="1074737" cy="960437"/>
          </a:xfrm>
          <a:prstGeom prst="line">
            <a:avLst/>
          </a:prstGeom>
          <a:noFill/>
          <a:ln w="28440">
            <a:solidFill>
              <a:srgbClr val="1F9F1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877124" y="973523"/>
            <a:ext cx="50877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800">
                <a:solidFill>
                  <a:srgbClr val="0099FF"/>
                </a:solidFill>
              </a:rPr>
              <a:t>X,</a:t>
            </a:r>
            <a:r>
              <a:rPr lang="el-GR" altLang="zh-CN" sz="1800">
                <a:solidFill>
                  <a:srgbClr val="0099FF"/>
                </a:solidFill>
              </a:rPr>
              <a:t>γ</a:t>
            </a:r>
          </a:p>
        </p:txBody>
      </p: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4210625" y="3700849"/>
            <a:ext cx="836613" cy="654051"/>
            <a:chOff x="2662" y="2402"/>
            <a:chExt cx="527" cy="412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662" y="2402"/>
              <a:ext cx="527" cy="239"/>
            </a:xfrm>
            <a:prstGeom prst="ellips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2844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2701" y="2405"/>
              <a:ext cx="405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zh-CN" altLang="en-US" sz="1800" b="1" dirty="0" smtClean="0">
                  <a:solidFill>
                    <a:srgbClr val="0000FF"/>
                  </a:solidFill>
                </a:rPr>
                <a:t>气体</a:t>
              </a:r>
              <a:endParaRPr lang="en-US" altLang="zh-CN" sz="1800" b="1" dirty="0" smtClean="0">
                <a:solidFill>
                  <a:srgbClr val="0000FF"/>
                </a:solidFill>
              </a:endParaRP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endParaRPr lang="en-US" altLang="zh-CN" sz="18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5623500" y="2859473"/>
            <a:ext cx="836613" cy="379413"/>
            <a:chOff x="3552" y="1872"/>
            <a:chExt cx="527" cy="239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3552" y="1872"/>
              <a:ext cx="527" cy="239"/>
            </a:xfrm>
            <a:prstGeom prst="ellips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2844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609" y="1875"/>
              <a:ext cx="40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zh-CN" altLang="en-US" sz="1800" b="1" dirty="0" smtClean="0">
                  <a:solidFill>
                    <a:srgbClr val="0000FF"/>
                  </a:solidFill>
                </a:rPr>
                <a:t>气体</a:t>
              </a:r>
              <a:endParaRPr lang="en-US" altLang="zh-CN" sz="1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837084" y="1872657"/>
            <a:ext cx="838200" cy="381000"/>
          </a:xfrm>
          <a:prstGeom prst="ellips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 b="1" dirty="0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5471099" y="2326072"/>
            <a:ext cx="838200" cy="381000"/>
          </a:xfrm>
          <a:prstGeom prst="ellipse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441964" y="2371718"/>
            <a:ext cx="87425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1800" b="1" dirty="0" smtClean="0"/>
              <a:t>背景光</a:t>
            </a:r>
            <a:endParaRPr lang="en-US" altLang="zh-CN" sz="1800" b="1" dirty="0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058099" y="1895861"/>
            <a:ext cx="1690688" cy="153987"/>
          </a:xfrm>
          <a:prstGeom prst="line">
            <a:avLst/>
          </a:prstGeom>
          <a:noFill/>
          <a:ln w="28440" cap="rnd">
            <a:solidFill>
              <a:srgbClr val="FF3399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3097787" y="2010160"/>
            <a:ext cx="2297112" cy="468312"/>
          </a:xfrm>
          <a:prstGeom prst="line">
            <a:avLst/>
          </a:prstGeom>
          <a:noFill/>
          <a:ln w="28440" cap="rnd">
            <a:solidFill>
              <a:srgbClr val="FF3399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2981899" y="2049848"/>
            <a:ext cx="2641600" cy="885825"/>
          </a:xfrm>
          <a:prstGeom prst="line">
            <a:avLst/>
          </a:prstGeom>
          <a:noFill/>
          <a:ln w="28440" cap="rnd">
            <a:solidFill>
              <a:srgbClr val="FF3399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5863213" y="1702185"/>
            <a:ext cx="1304925" cy="309562"/>
          </a:xfrm>
          <a:prstGeom prst="line">
            <a:avLst/>
          </a:prstGeom>
          <a:noFill/>
          <a:ln w="28440">
            <a:solidFill>
              <a:srgbClr val="CC00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V="1">
            <a:off x="6537899" y="2781686"/>
            <a:ext cx="1143000" cy="231775"/>
          </a:xfrm>
          <a:prstGeom prst="line">
            <a:avLst/>
          </a:prstGeom>
          <a:noFill/>
          <a:ln w="28440">
            <a:solidFill>
              <a:srgbClr val="0099FF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6399787" y="2432436"/>
            <a:ext cx="1295400" cy="79375"/>
          </a:xfrm>
          <a:prstGeom prst="line">
            <a:avLst/>
          </a:prstGeom>
          <a:noFill/>
          <a:ln w="28440">
            <a:solidFill>
              <a:srgbClr val="0099FF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V="1">
            <a:off x="5132963" y="3086486"/>
            <a:ext cx="2547937" cy="769937"/>
          </a:xfrm>
          <a:prstGeom prst="line">
            <a:avLst/>
          </a:prstGeom>
          <a:noFill/>
          <a:ln w="28440">
            <a:solidFill>
              <a:srgbClr val="0099FF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4991680" y="3048382"/>
            <a:ext cx="403226" cy="447674"/>
            <a:chOff x="3154" y="1991"/>
            <a:chExt cx="254" cy="282"/>
          </a:xfrm>
        </p:grpSpPr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3154" y="2039"/>
              <a:ext cx="179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US" altLang="zh-CN" sz="1800">
                  <a:solidFill>
                    <a:srgbClr val="FF3399"/>
                  </a:solidFill>
                </a:rPr>
                <a:t>e</a:t>
              </a:r>
            </a:p>
          </p:txBody>
        </p:sp>
        <p:grpSp>
          <p:nvGrpSpPr>
            <p:cNvPr id="36" name="Group 36"/>
            <p:cNvGrpSpPr>
              <a:grpSpLocks/>
            </p:cNvGrpSpPr>
            <p:nvPr/>
          </p:nvGrpSpPr>
          <p:grpSpPr bwMode="auto">
            <a:xfrm>
              <a:off x="3239" y="1991"/>
              <a:ext cx="169" cy="223"/>
              <a:chOff x="3239" y="1991"/>
              <a:chExt cx="169" cy="223"/>
            </a:xfrm>
          </p:grpSpPr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3239" y="1991"/>
                <a:ext cx="169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</a:pPr>
                <a:r>
                  <a:rPr lang="el-GR" altLang="zh-CN" sz="1200">
                    <a:solidFill>
                      <a:srgbClr val="FF3399"/>
                    </a:solidFill>
                  </a:rPr>
                  <a:t>+</a:t>
                </a:r>
              </a:p>
            </p:txBody>
          </p:sp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3250" y="1999"/>
                <a:ext cx="158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</a:pPr>
                <a:r>
                  <a:rPr lang="el-GR" altLang="zh-CN" sz="1600">
                    <a:solidFill>
                      <a:srgbClr val="FF3399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39" name="Group 39"/>
          <p:cNvGrpSpPr>
            <a:grpSpLocks/>
          </p:cNvGrpSpPr>
          <p:nvPr/>
        </p:nvGrpSpPr>
        <p:grpSpPr bwMode="auto">
          <a:xfrm>
            <a:off x="4688462" y="3354776"/>
            <a:ext cx="400050" cy="447676"/>
            <a:chOff x="2963" y="2184"/>
            <a:chExt cx="252" cy="282"/>
          </a:xfrm>
        </p:grpSpPr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2963" y="2232"/>
              <a:ext cx="18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l-GR" altLang="zh-CN" sz="1800">
                  <a:solidFill>
                    <a:srgbClr val="009900"/>
                  </a:solidFill>
                </a:rPr>
                <a:t>π</a:t>
              </a:r>
            </a:p>
          </p:txBody>
        </p:sp>
        <p:grpSp>
          <p:nvGrpSpPr>
            <p:cNvPr id="41" name="Group 41"/>
            <p:cNvGrpSpPr>
              <a:grpSpLocks/>
            </p:cNvGrpSpPr>
            <p:nvPr/>
          </p:nvGrpSpPr>
          <p:grpSpPr bwMode="auto">
            <a:xfrm>
              <a:off x="3046" y="2184"/>
              <a:ext cx="169" cy="223"/>
              <a:chOff x="3046" y="2184"/>
              <a:chExt cx="169" cy="223"/>
            </a:xfrm>
          </p:grpSpPr>
          <p:sp>
            <p:nvSpPr>
              <p:cNvPr id="42" name="Text Box 42"/>
              <p:cNvSpPr txBox="1">
                <a:spLocks noChangeArrowheads="1"/>
              </p:cNvSpPr>
              <p:nvPr/>
            </p:nvSpPr>
            <p:spPr bwMode="auto">
              <a:xfrm>
                <a:off x="3046" y="2184"/>
                <a:ext cx="169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</a:pPr>
                <a:r>
                  <a:rPr lang="el-GR" altLang="zh-CN" sz="1200">
                    <a:solidFill>
                      <a:srgbClr val="008000"/>
                    </a:solidFill>
                  </a:rPr>
                  <a:t>+</a:t>
                </a:r>
              </a:p>
            </p:txBody>
          </p:sp>
          <p:sp>
            <p:nvSpPr>
              <p:cNvPr id="43" name="Text Box 43"/>
              <p:cNvSpPr txBox="1">
                <a:spLocks noChangeArrowheads="1"/>
              </p:cNvSpPr>
              <p:nvPr/>
            </p:nvSpPr>
            <p:spPr bwMode="auto">
              <a:xfrm>
                <a:off x="3057" y="2192"/>
                <a:ext cx="158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</a:pPr>
                <a:r>
                  <a:rPr lang="el-GR" altLang="zh-CN" sz="1600">
                    <a:solidFill>
                      <a:srgbClr val="008000"/>
                    </a:solidFill>
                  </a:rPr>
                  <a:t>-</a:t>
                </a:r>
              </a:p>
            </p:txBody>
          </p:sp>
        </p:grpSp>
      </p:grpSp>
      <p:sp>
        <p:nvSpPr>
          <p:cNvPr id="44" name="Line 44"/>
          <p:cNvSpPr>
            <a:spLocks noChangeShapeType="1"/>
          </p:cNvSpPr>
          <p:nvPr/>
        </p:nvSpPr>
        <p:spPr bwMode="auto">
          <a:xfrm flipV="1">
            <a:off x="5242499" y="3157922"/>
            <a:ext cx="388938" cy="236538"/>
          </a:xfrm>
          <a:prstGeom prst="line">
            <a:avLst/>
          </a:prstGeom>
          <a:noFill/>
          <a:ln w="28440" cap="rnd">
            <a:solidFill>
              <a:srgbClr val="FF3399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V="1">
            <a:off x="4940875" y="3467485"/>
            <a:ext cx="225425" cy="234950"/>
          </a:xfrm>
          <a:prstGeom prst="line">
            <a:avLst/>
          </a:prstGeom>
          <a:noFill/>
          <a:ln w="28440">
            <a:solidFill>
              <a:srgbClr val="1F9F1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46" name="Group 46"/>
          <p:cNvGrpSpPr>
            <a:grpSpLocks/>
          </p:cNvGrpSpPr>
          <p:nvPr/>
        </p:nvGrpSpPr>
        <p:grpSpPr bwMode="auto">
          <a:xfrm>
            <a:off x="3799463" y="3938973"/>
            <a:ext cx="300037" cy="569913"/>
            <a:chOff x="2403" y="2552"/>
            <a:chExt cx="189" cy="359"/>
          </a:xfrm>
        </p:grpSpPr>
        <p:sp>
          <p:nvSpPr>
            <p:cNvPr id="47" name="Text Box 47"/>
            <p:cNvSpPr txBox="1">
              <a:spLocks noChangeArrowheads="1"/>
            </p:cNvSpPr>
            <p:nvPr/>
          </p:nvSpPr>
          <p:spPr bwMode="auto">
            <a:xfrm>
              <a:off x="2403" y="2696"/>
              <a:ext cx="186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US" altLang="zh-CN" sz="1600">
                  <a:solidFill>
                    <a:srgbClr val="1F9F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</a:p>
          </p:txBody>
        </p: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2413" y="2552"/>
              <a:ext cx="179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US" altLang="zh-CN" sz="1600">
                  <a:solidFill>
                    <a:srgbClr val="1F9F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_</a:t>
              </a:r>
            </a:p>
          </p:txBody>
        </p:sp>
      </p:grp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5937825" y="4277110"/>
            <a:ext cx="7921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800">
                <a:solidFill>
                  <a:srgbClr val="1F9F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LiBeB</a:t>
            </a: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6285488" y="4583498"/>
            <a:ext cx="268287" cy="576263"/>
          </a:xfrm>
          <a:prstGeom prst="line">
            <a:avLst/>
          </a:prstGeom>
          <a:noFill/>
          <a:ln w="28440">
            <a:solidFill>
              <a:srgbClr val="1F9F1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5094863" y="4046922"/>
            <a:ext cx="909637" cy="260350"/>
          </a:xfrm>
          <a:prstGeom prst="line">
            <a:avLst/>
          </a:prstGeom>
          <a:noFill/>
          <a:ln w="28440">
            <a:solidFill>
              <a:srgbClr val="1F9F1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>
            <a:off x="3858199" y="4324736"/>
            <a:ext cx="266700" cy="401637"/>
          </a:xfrm>
          <a:prstGeom prst="line">
            <a:avLst/>
          </a:prstGeom>
          <a:noFill/>
          <a:ln w="28440">
            <a:solidFill>
              <a:srgbClr val="1F9F1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H="1">
            <a:off x="4121725" y="4065973"/>
            <a:ext cx="225425" cy="233363"/>
          </a:xfrm>
          <a:prstGeom prst="line">
            <a:avLst/>
          </a:prstGeom>
          <a:noFill/>
          <a:ln w="28440">
            <a:solidFill>
              <a:srgbClr val="1F9F1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13863" y="781436"/>
            <a:ext cx="110508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1800" dirty="0" smtClean="0">
                <a:solidFill>
                  <a:srgbClr val="0099FF"/>
                </a:solidFill>
              </a:rPr>
              <a:t>星际</a:t>
            </a:r>
            <a:r>
              <a:rPr lang="zh-CN" altLang="en-US" sz="1800" dirty="0">
                <a:solidFill>
                  <a:srgbClr val="0099FF"/>
                </a:solidFill>
              </a:rPr>
              <a:t>介质</a:t>
            </a:r>
            <a:endParaRPr lang="en-US" altLang="zh-CN" sz="1800" dirty="0">
              <a:solidFill>
                <a:srgbClr val="0099FF"/>
              </a:solidFill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3245424" y="2394335"/>
            <a:ext cx="1310272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扩散</a:t>
            </a:r>
            <a:endParaRPr lang="en-US" altLang="zh-CN" sz="16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zh-CN" alt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能损</a:t>
            </a:r>
            <a:endParaRPr lang="en-US" altLang="zh-CN" sz="1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zh-CN" alt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再加速</a:t>
            </a:r>
            <a:endParaRPr lang="en-US" altLang="zh-CN" sz="16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zh-CN" alt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对流</a:t>
            </a:r>
            <a:endParaRPr lang="en-US" altLang="zh-CN" sz="16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r>
              <a:rPr lang="zh-CN" alt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等</a:t>
            </a:r>
            <a:r>
              <a:rPr lang="en-US" altLang="zh-CN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zh-CN" sz="1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6" name="Group 56"/>
          <p:cNvGrpSpPr>
            <a:grpSpLocks/>
          </p:cNvGrpSpPr>
          <p:nvPr/>
        </p:nvGrpSpPr>
        <p:grpSpPr bwMode="auto">
          <a:xfrm>
            <a:off x="6645841" y="3048381"/>
            <a:ext cx="390525" cy="371474"/>
            <a:chOff x="4196" y="1991"/>
            <a:chExt cx="246" cy="234"/>
          </a:xfrm>
        </p:grpSpPr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4196" y="1991"/>
              <a:ext cx="18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l-GR" altLang="zh-CN" sz="1800">
                  <a:solidFill>
                    <a:srgbClr val="0099FF"/>
                  </a:solidFill>
                </a:rPr>
                <a:t>π</a:t>
              </a:r>
            </a:p>
          </p:txBody>
        </p:sp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4287" y="1991"/>
              <a:ext cx="15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US" altLang="zh-CN" sz="1000">
                  <a:solidFill>
                    <a:srgbClr val="0099FF"/>
                  </a:solidFill>
                </a:rPr>
                <a:t>0</a:t>
              </a:r>
            </a:p>
          </p:txBody>
        </p:sp>
      </p:grpSp>
      <p:sp>
        <p:nvSpPr>
          <p:cNvPr id="59" name="Text Box 59"/>
          <p:cNvSpPr txBox="1">
            <a:spLocks noChangeArrowheads="1"/>
          </p:cNvSpPr>
          <p:nvPr/>
        </p:nvSpPr>
        <p:spPr bwMode="auto">
          <a:xfrm rot="20820000">
            <a:off x="5968221" y="1549281"/>
            <a:ext cx="103776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1600" dirty="0" smtClean="0">
                <a:solidFill>
                  <a:srgbClr val="FF0000"/>
                </a:solidFill>
              </a:rPr>
              <a:t>同步辐射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6532449" y="2189544"/>
            <a:ext cx="100249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1600" smtClean="0">
                <a:solidFill>
                  <a:srgbClr val="0099FF"/>
                </a:solidFill>
              </a:rPr>
              <a:t>逆康普顿</a:t>
            </a:r>
            <a:endParaRPr lang="en-US" altLang="zh-CN" sz="1600" dirty="0">
              <a:solidFill>
                <a:srgbClr val="0099FF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 rot="21000000">
            <a:off x="6528609" y="2630369"/>
            <a:ext cx="103776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1600" dirty="0" smtClean="0">
                <a:solidFill>
                  <a:srgbClr val="0099FF"/>
                </a:solidFill>
              </a:rPr>
              <a:t>韧致辐射</a:t>
            </a:r>
            <a:endParaRPr lang="en-US" altLang="zh-CN" sz="1600" dirty="0">
              <a:solidFill>
                <a:srgbClr val="0099FF"/>
              </a:solidFill>
            </a:endParaRP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7649150" y="1716473"/>
            <a:ext cx="87746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600">
                <a:solidFill>
                  <a:srgbClr val="FFFFFF"/>
                </a:solidFill>
              </a:rPr>
              <a:t>Chandra</a:t>
            </a: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7849175" y="3392873"/>
            <a:ext cx="67388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600" dirty="0" smtClean="0">
                <a:solidFill>
                  <a:srgbClr val="FFFFFF"/>
                </a:solidFill>
              </a:rPr>
              <a:t>Ferm</a:t>
            </a:r>
            <a:r>
              <a:rPr lang="en-US" altLang="zh-CN" sz="1600"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64" name="Text Box 64"/>
          <p:cNvSpPr txBox="1">
            <a:spLocks noChangeArrowheads="1"/>
          </p:cNvSpPr>
          <p:nvPr/>
        </p:nvSpPr>
        <p:spPr bwMode="auto">
          <a:xfrm>
            <a:off x="6436299" y="5621723"/>
            <a:ext cx="59052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600">
                <a:solidFill>
                  <a:srgbClr val="FFFFFF"/>
                </a:solidFill>
              </a:rPr>
              <a:t>ACE</a:t>
            </a:r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>
            <a:off x="6169599" y="4891472"/>
            <a:ext cx="230188" cy="306388"/>
          </a:xfrm>
          <a:prstGeom prst="line">
            <a:avLst/>
          </a:prstGeom>
          <a:noFill/>
          <a:ln w="28440">
            <a:solidFill>
              <a:srgbClr val="1F9F1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66" name="Rectangle 66"/>
          <p:cNvSpPr>
            <a:spLocks noChangeArrowheads="1"/>
          </p:cNvSpPr>
          <p:nvPr/>
        </p:nvSpPr>
        <p:spPr bwMode="auto">
          <a:xfrm>
            <a:off x="4775666" y="5851911"/>
            <a:ext cx="1600416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600">
                <a:solidFill>
                  <a:srgbClr val="CC0000"/>
                </a:solidFill>
              </a:rPr>
              <a:t>helio-modulation</a:t>
            </a:r>
          </a:p>
        </p:txBody>
      </p:sp>
      <p:sp>
        <p:nvSpPr>
          <p:cNvPr id="67" name="Line 67"/>
          <p:cNvSpPr>
            <a:spLocks noChangeShapeType="1"/>
          </p:cNvSpPr>
          <p:nvPr/>
        </p:nvSpPr>
        <p:spPr bwMode="auto">
          <a:xfrm flipH="1">
            <a:off x="4536063" y="4150111"/>
            <a:ext cx="117475" cy="422275"/>
          </a:xfrm>
          <a:prstGeom prst="line">
            <a:avLst/>
          </a:prstGeom>
          <a:noFill/>
          <a:ln w="28440">
            <a:solidFill>
              <a:srgbClr val="1F9F1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H="1">
            <a:off x="4189987" y="4597786"/>
            <a:ext cx="323850" cy="714375"/>
          </a:xfrm>
          <a:prstGeom prst="line">
            <a:avLst/>
          </a:prstGeom>
          <a:noFill/>
          <a:ln w="28440">
            <a:solidFill>
              <a:srgbClr val="1F9F1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4323337" y="4138998"/>
            <a:ext cx="7620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600">
                <a:solidFill>
                  <a:srgbClr val="1F9F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38674" y="667136"/>
            <a:ext cx="2643188" cy="2211387"/>
            <a:chOff x="34" y="491"/>
            <a:chExt cx="1665" cy="1393"/>
          </a:xfrm>
        </p:grpSpPr>
        <p:pic>
          <p:nvPicPr>
            <p:cNvPr id="71" name="Picture 71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" y="515"/>
              <a:ext cx="1529" cy="1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" name="Text Box 72"/>
            <p:cNvSpPr txBox="1">
              <a:spLocks noChangeArrowheads="1"/>
            </p:cNvSpPr>
            <p:nvPr/>
          </p:nvSpPr>
          <p:spPr bwMode="auto">
            <a:xfrm>
              <a:off x="292" y="684"/>
              <a:ext cx="1209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338138" indent="-336550"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lvl="1" defTabSz="449263" fontAlgn="base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SzPct val="100000"/>
              </a:pPr>
              <a:r>
                <a:rPr lang="en-GB" altLang="zh-CN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42 sigma</a:t>
              </a:r>
              <a:r>
                <a:rPr lang="en-GB" altLang="zh-CN" sz="1200">
                  <a:solidFill>
                    <a:srgbClr val="FFFFFF"/>
                  </a:solidFill>
                  <a:latin typeface="Arial" panose="020B0604020202020204" pitchFamily="34" charset="0"/>
                </a:rPr>
                <a:t> (2003+2004 data)</a:t>
              </a:r>
            </a:p>
          </p:txBody>
        </p:sp>
        <p:sp>
          <p:nvSpPr>
            <p:cNvPr id="73" name="Oval 73"/>
            <p:cNvSpPr>
              <a:spLocks noChangeArrowheads="1"/>
            </p:cNvSpPr>
            <p:nvPr/>
          </p:nvSpPr>
          <p:spPr bwMode="auto">
            <a:xfrm>
              <a:off x="348" y="1606"/>
              <a:ext cx="79" cy="84"/>
            </a:xfrm>
            <a:prstGeom prst="ellipse">
              <a:avLst/>
            </a:prstGeom>
            <a:noFill/>
            <a:ln w="18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74" name="Text Box 74"/>
            <p:cNvSpPr txBox="1">
              <a:spLocks noChangeArrowheads="1"/>
            </p:cNvSpPr>
            <p:nvPr/>
          </p:nvSpPr>
          <p:spPr bwMode="auto">
            <a:xfrm>
              <a:off x="776" y="1531"/>
              <a:ext cx="65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449263" fontAlgn="base">
                <a:lnSpc>
                  <a:spcPct val="84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GB" altLang="zh-CN" sz="1600">
                  <a:solidFill>
                    <a:srgbClr val="FFFFFF"/>
                  </a:solidFill>
                  <a:latin typeface="Arial" panose="020B0604020202020204" pitchFamily="34" charset="0"/>
                </a:rPr>
                <a:t>HESS Preliminary</a:t>
              </a:r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34" y="491"/>
              <a:ext cx="1285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42900" indent="-341313"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GB" altLang="zh-CN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SNR   RX J1713-3946</a:t>
              </a:r>
            </a:p>
          </p:txBody>
        </p:sp>
        <p:sp>
          <p:nvSpPr>
            <p:cNvPr id="76" name="AutoShape 76"/>
            <p:cNvSpPr>
              <a:spLocks noChangeArrowheads="1"/>
            </p:cNvSpPr>
            <p:nvPr/>
          </p:nvSpPr>
          <p:spPr bwMode="auto">
            <a:xfrm>
              <a:off x="219" y="1700"/>
              <a:ext cx="189" cy="98"/>
            </a:xfrm>
            <a:prstGeom prst="roundRect">
              <a:avLst>
                <a:gd name="adj" fmla="val 671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449263" fontAlgn="base">
                <a:lnSpc>
                  <a:spcPct val="84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GB" altLang="zh-CN" sz="1200">
                  <a:solidFill>
                    <a:srgbClr val="FFFFFF"/>
                  </a:solidFill>
                  <a:latin typeface="Arial" panose="020B0604020202020204" pitchFamily="34" charset="0"/>
                </a:rPr>
                <a:t>PSF</a:t>
              </a:r>
            </a:p>
          </p:txBody>
        </p:sp>
      </p:grpSp>
      <p:sp>
        <p:nvSpPr>
          <p:cNvPr id="77" name="Line 77"/>
          <p:cNvSpPr>
            <a:spLocks noChangeShapeType="1"/>
          </p:cNvSpPr>
          <p:nvPr/>
        </p:nvSpPr>
        <p:spPr bwMode="auto">
          <a:xfrm>
            <a:off x="3058100" y="1357697"/>
            <a:ext cx="4494213" cy="806450"/>
          </a:xfrm>
          <a:prstGeom prst="line">
            <a:avLst/>
          </a:prstGeom>
          <a:noFill/>
          <a:ln w="28440">
            <a:solidFill>
              <a:srgbClr val="0099FF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pic>
        <p:nvPicPr>
          <p:cNvPr id="78" name="Picture 78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788" y="4545397"/>
            <a:ext cx="1112837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" name="Line 79"/>
          <p:cNvSpPr>
            <a:spLocks noChangeShapeType="1"/>
          </p:cNvSpPr>
          <p:nvPr/>
        </p:nvSpPr>
        <p:spPr bwMode="auto">
          <a:xfrm>
            <a:off x="4978974" y="4046923"/>
            <a:ext cx="730250" cy="422275"/>
          </a:xfrm>
          <a:prstGeom prst="line">
            <a:avLst/>
          </a:prstGeom>
          <a:noFill/>
          <a:ln w="28440">
            <a:solidFill>
              <a:srgbClr val="1F9F1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pic>
        <p:nvPicPr>
          <p:cNvPr id="80" name="Picture 80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7249" y="4624773"/>
            <a:ext cx="1138238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" name="Group 81"/>
          <p:cNvGrpSpPr>
            <a:grpSpLocks/>
          </p:cNvGrpSpPr>
          <p:nvPr/>
        </p:nvGrpSpPr>
        <p:grpSpPr bwMode="auto">
          <a:xfrm>
            <a:off x="5283247" y="1881524"/>
            <a:ext cx="372501" cy="355695"/>
            <a:chOff x="3274" y="1256"/>
            <a:chExt cx="211" cy="234"/>
          </a:xfrm>
        </p:grpSpPr>
        <p:sp>
          <p:nvSpPr>
            <p:cNvPr id="82" name="Text Box 82"/>
            <p:cNvSpPr txBox="1">
              <a:spLocks noChangeArrowheads="1"/>
            </p:cNvSpPr>
            <p:nvPr/>
          </p:nvSpPr>
          <p:spPr bwMode="auto">
            <a:xfrm>
              <a:off x="3274" y="1256"/>
              <a:ext cx="211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US" altLang="zh-CN" sz="1800" dirty="0"/>
                <a:t>B</a:t>
              </a:r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>
              <a:off x="3315" y="1289"/>
              <a:ext cx="120" cy="0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5517137" y="4431098"/>
            <a:ext cx="7620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600">
                <a:solidFill>
                  <a:srgbClr val="1F9F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600">
                <a:solidFill>
                  <a:srgbClr val="1F9F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CNO</a:t>
            </a:r>
          </a:p>
        </p:txBody>
      </p:sp>
      <p:sp>
        <p:nvSpPr>
          <p:cNvPr id="85" name="Rectangle 85"/>
          <p:cNvSpPr>
            <a:spLocks noChangeArrowheads="1"/>
          </p:cNvSpPr>
          <p:nvPr/>
        </p:nvSpPr>
        <p:spPr bwMode="auto">
          <a:xfrm>
            <a:off x="7261800" y="4127885"/>
            <a:ext cx="1146175" cy="914400"/>
          </a:xfrm>
          <a:prstGeom prst="rect">
            <a:avLst/>
          </a:prstGeom>
          <a:noFill/>
          <a:ln w="126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86" name="AutoShape 86"/>
          <p:cNvSpPr>
            <a:spLocks noChangeArrowheads="1"/>
          </p:cNvSpPr>
          <p:nvPr/>
        </p:nvSpPr>
        <p:spPr bwMode="auto">
          <a:xfrm>
            <a:off x="7345938" y="4218373"/>
            <a:ext cx="974725" cy="765175"/>
          </a:xfrm>
          <a:custGeom>
            <a:avLst/>
            <a:gdLst>
              <a:gd name="T0" fmla="*/ 0 w 614"/>
              <a:gd name="T1" fmla="*/ 0 h 482"/>
              <a:gd name="T2" fmla="*/ 280 w 614"/>
              <a:gd name="T3" fmla="*/ 108 h 482"/>
              <a:gd name="T4" fmla="*/ 614 w 614"/>
              <a:gd name="T5" fmla="*/ 482 h 482"/>
              <a:gd name="T6" fmla="*/ 0 w 614"/>
              <a:gd name="T7" fmla="*/ 0 h 482"/>
              <a:gd name="T8" fmla="*/ 614 w 614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614" h="482">
                <a:moveTo>
                  <a:pt x="0" y="0"/>
                </a:moveTo>
                <a:cubicBezTo>
                  <a:pt x="47" y="18"/>
                  <a:pt x="178" y="28"/>
                  <a:pt x="280" y="108"/>
                </a:cubicBezTo>
                <a:cubicBezTo>
                  <a:pt x="382" y="188"/>
                  <a:pt x="545" y="404"/>
                  <a:pt x="614" y="482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87" name="AutoShape 87"/>
          <p:cNvSpPr>
            <a:spLocks noChangeArrowheads="1"/>
          </p:cNvSpPr>
          <p:nvPr/>
        </p:nvSpPr>
        <p:spPr bwMode="auto">
          <a:xfrm>
            <a:off x="7436425" y="4431097"/>
            <a:ext cx="512763" cy="146050"/>
          </a:xfrm>
          <a:custGeom>
            <a:avLst/>
            <a:gdLst>
              <a:gd name="T0" fmla="*/ 0 w 323"/>
              <a:gd name="T1" fmla="*/ 92 h 92"/>
              <a:gd name="T2" fmla="*/ 163 w 323"/>
              <a:gd name="T3" fmla="*/ 2 h 92"/>
              <a:gd name="T4" fmla="*/ 323 w 323"/>
              <a:gd name="T5" fmla="*/ 82 h 92"/>
              <a:gd name="T6" fmla="*/ 0 w 323"/>
              <a:gd name="T7" fmla="*/ 0 h 92"/>
              <a:gd name="T8" fmla="*/ 323 w 323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323" h="92">
                <a:moveTo>
                  <a:pt x="0" y="92"/>
                </a:moveTo>
                <a:cubicBezTo>
                  <a:pt x="27" y="77"/>
                  <a:pt x="109" y="4"/>
                  <a:pt x="163" y="2"/>
                </a:cubicBezTo>
                <a:cubicBezTo>
                  <a:pt x="217" y="0"/>
                  <a:pt x="290" y="65"/>
                  <a:pt x="323" y="82"/>
                </a:cubicBezTo>
              </a:path>
            </a:pathLst>
          </a:custGeom>
          <a:noFill/>
          <a:ln w="28440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88" name="Text Box 88"/>
          <p:cNvSpPr txBox="1">
            <a:spLocks noChangeArrowheads="1"/>
          </p:cNvSpPr>
          <p:nvPr/>
        </p:nvSpPr>
        <p:spPr bwMode="auto">
          <a:xfrm>
            <a:off x="6794134" y="3781811"/>
            <a:ext cx="427979" cy="47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600">
                <a:solidFill>
                  <a:srgbClr val="FFFFFF"/>
                </a:solidFill>
              </a:rPr>
              <a:t>Flux</a:t>
            </a:r>
          </a:p>
        </p:txBody>
      </p:sp>
      <p:sp>
        <p:nvSpPr>
          <p:cNvPr id="89" name="Text Box 89"/>
          <p:cNvSpPr txBox="1">
            <a:spLocks noChangeArrowheads="1"/>
          </p:cNvSpPr>
          <p:nvPr/>
        </p:nvSpPr>
        <p:spPr bwMode="auto">
          <a:xfrm>
            <a:off x="7436425" y="5039110"/>
            <a:ext cx="886759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400">
                <a:solidFill>
                  <a:srgbClr val="FFFFFF"/>
                </a:solidFill>
              </a:rPr>
              <a:t>20 GeV/n</a:t>
            </a:r>
          </a:p>
        </p:txBody>
      </p:sp>
      <p:sp>
        <p:nvSpPr>
          <p:cNvPr id="90" name="Line 90"/>
          <p:cNvSpPr>
            <a:spLocks noChangeShapeType="1"/>
          </p:cNvSpPr>
          <p:nvPr/>
        </p:nvSpPr>
        <p:spPr bwMode="auto">
          <a:xfrm>
            <a:off x="7411024" y="4270761"/>
            <a:ext cx="1588" cy="276225"/>
          </a:xfrm>
          <a:prstGeom prst="line">
            <a:avLst/>
          </a:prstGeom>
          <a:noFill/>
          <a:ln w="1908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91" name="Line 91"/>
          <p:cNvSpPr>
            <a:spLocks noChangeShapeType="1"/>
          </p:cNvSpPr>
          <p:nvPr/>
        </p:nvSpPr>
        <p:spPr bwMode="auto">
          <a:xfrm flipH="1">
            <a:off x="7868225" y="4905760"/>
            <a:ext cx="4763" cy="107950"/>
          </a:xfrm>
          <a:prstGeom prst="line">
            <a:avLst/>
          </a:prstGeom>
          <a:noFill/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pic>
        <p:nvPicPr>
          <p:cNvPr id="92" name="Picture 9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274" y="4443797"/>
            <a:ext cx="241935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" name="Text Box 93"/>
          <p:cNvSpPr txBox="1">
            <a:spLocks noChangeArrowheads="1"/>
          </p:cNvSpPr>
          <p:nvPr/>
        </p:nvSpPr>
        <p:spPr bwMode="auto">
          <a:xfrm>
            <a:off x="7109399" y="5496312"/>
            <a:ext cx="2054065" cy="68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228600" indent="-227013"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anose="05000000000000000000" pitchFamily="2" charset="2"/>
              <a:buChar char=""/>
            </a:pPr>
            <a:r>
              <a:rPr lang="zh-CN" altLang="en-US" sz="1600" dirty="0">
                <a:solidFill>
                  <a:srgbClr val="FFFFFF"/>
                </a:solidFill>
              </a:rPr>
              <a:t>宇宙线</a:t>
            </a:r>
            <a:r>
              <a:rPr lang="zh-CN" altLang="en-US" sz="1600" dirty="0" smtClean="0">
                <a:solidFill>
                  <a:srgbClr val="FFFFFF"/>
                </a:solidFill>
              </a:rPr>
              <a:t>分布</a:t>
            </a:r>
            <a:endParaRPr lang="en-US" altLang="zh-CN" sz="1600" dirty="0" smtClean="0">
              <a:solidFill>
                <a:srgbClr val="FFFFFF"/>
              </a:solidFill>
            </a:endParaRPr>
          </a:p>
          <a:p>
            <a:pPr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anose="05000000000000000000" pitchFamily="2" charset="2"/>
              <a:buChar char=""/>
            </a:pPr>
            <a:r>
              <a:rPr lang="zh-CN" altLang="en-US" sz="1600" dirty="0" smtClean="0">
                <a:solidFill>
                  <a:srgbClr val="FFFFFF"/>
                </a:solidFill>
              </a:rPr>
              <a:t>统一理解不同实验</a:t>
            </a:r>
            <a:endParaRPr lang="en-US" altLang="zh-CN" sz="1600" dirty="0" smtClean="0">
              <a:solidFill>
                <a:srgbClr val="FFFFFF"/>
              </a:solidFill>
            </a:endParaRPr>
          </a:p>
          <a:p>
            <a:pPr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anose="05000000000000000000" pitchFamily="2" charset="2"/>
              <a:buChar char=""/>
            </a:pPr>
            <a:r>
              <a:rPr lang="zh-CN" altLang="en-US" sz="1600" dirty="0" smtClean="0">
                <a:solidFill>
                  <a:srgbClr val="FFFFFF"/>
                </a:solidFill>
              </a:rPr>
              <a:t>探索新</a:t>
            </a:r>
            <a:r>
              <a:rPr lang="zh-CN" altLang="en-US" sz="1600" dirty="0">
                <a:solidFill>
                  <a:srgbClr val="FFFFFF"/>
                </a:solidFill>
              </a:rPr>
              <a:t>物理</a:t>
            </a:r>
            <a:endParaRPr lang="en-US" altLang="zh-CN" sz="1600" dirty="0">
              <a:solidFill>
                <a:srgbClr val="FFFFFF"/>
              </a:solidFill>
            </a:endParaRPr>
          </a:p>
        </p:txBody>
      </p:sp>
      <p:pic>
        <p:nvPicPr>
          <p:cNvPr id="94" name="Picture 94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4638" y="4966086"/>
            <a:ext cx="828675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" name="Picture 95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887" y="5437573"/>
            <a:ext cx="768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6" name="Group 96"/>
          <p:cNvGrpSpPr>
            <a:grpSpLocks/>
          </p:cNvGrpSpPr>
          <p:nvPr/>
        </p:nvGrpSpPr>
        <p:grpSpPr bwMode="auto">
          <a:xfrm>
            <a:off x="3856607" y="4527930"/>
            <a:ext cx="403224" cy="447674"/>
            <a:chOff x="2439" y="2923"/>
            <a:chExt cx="254" cy="282"/>
          </a:xfrm>
        </p:grpSpPr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2439" y="2971"/>
              <a:ext cx="179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n-US" altLang="zh-CN" sz="1800">
                  <a:solidFill>
                    <a:srgbClr val="FF3399"/>
                  </a:solidFill>
                </a:rPr>
                <a:t>e</a:t>
              </a:r>
            </a:p>
          </p:txBody>
        </p:sp>
        <p:grpSp>
          <p:nvGrpSpPr>
            <p:cNvPr id="98" name="Group 98"/>
            <p:cNvGrpSpPr>
              <a:grpSpLocks/>
            </p:cNvGrpSpPr>
            <p:nvPr/>
          </p:nvGrpSpPr>
          <p:grpSpPr bwMode="auto">
            <a:xfrm>
              <a:off x="2524" y="2923"/>
              <a:ext cx="169" cy="223"/>
              <a:chOff x="2524" y="2923"/>
              <a:chExt cx="169" cy="223"/>
            </a:xfrm>
          </p:grpSpPr>
          <p:sp>
            <p:nvSpPr>
              <p:cNvPr id="99" name="Text Box 99"/>
              <p:cNvSpPr txBox="1">
                <a:spLocks noChangeArrowheads="1"/>
              </p:cNvSpPr>
              <p:nvPr/>
            </p:nvSpPr>
            <p:spPr bwMode="auto">
              <a:xfrm>
                <a:off x="2524" y="2923"/>
                <a:ext cx="169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</a:pPr>
                <a:r>
                  <a:rPr lang="el-GR" altLang="zh-CN" sz="1200">
                    <a:solidFill>
                      <a:srgbClr val="FF3399"/>
                    </a:solidFill>
                  </a:rPr>
                  <a:t>+</a:t>
                </a:r>
              </a:p>
            </p:txBody>
          </p:sp>
          <p:sp>
            <p:nvSpPr>
              <p:cNvPr id="100" name="Text Box 100"/>
              <p:cNvSpPr txBox="1">
                <a:spLocks noChangeArrowheads="1"/>
              </p:cNvSpPr>
              <p:nvPr/>
            </p:nvSpPr>
            <p:spPr bwMode="auto">
              <a:xfrm>
                <a:off x="2535" y="2931"/>
                <a:ext cx="158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</a:pPr>
                <a:r>
                  <a:rPr lang="el-GR" altLang="zh-CN" sz="1600">
                    <a:solidFill>
                      <a:srgbClr val="FF3399"/>
                    </a:solidFill>
                  </a:rPr>
                  <a:t>-</a:t>
                </a:r>
              </a:p>
            </p:txBody>
          </p:sp>
        </p:grpSp>
      </p:grpSp>
      <p:sp>
        <p:nvSpPr>
          <p:cNvPr id="101" name="Line 101"/>
          <p:cNvSpPr>
            <a:spLocks noChangeShapeType="1"/>
          </p:cNvSpPr>
          <p:nvPr/>
        </p:nvSpPr>
        <p:spPr bwMode="auto">
          <a:xfrm flipH="1">
            <a:off x="3972499" y="4618423"/>
            <a:ext cx="260350" cy="519113"/>
          </a:xfrm>
          <a:prstGeom prst="line">
            <a:avLst/>
          </a:prstGeom>
          <a:noFill/>
          <a:ln w="28440" cap="rnd">
            <a:solidFill>
              <a:srgbClr val="FF3399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02" name="Line 102"/>
          <p:cNvSpPr>
            <a:spLocks noChangeShapeType="1"/>
          </p:cNvSpPr>
          <p:nvPr/>
        </p:nvSpPr>
        <p:spPr bwMode="auto">
          <a:xfrm flipH="1">
            <a:off x="4229675" y="4135822"/>
            <a:ext cx="301625" cy="438150"/>
          </a:xfrm>
          <a:prstGeom prst="line">
            <a:avLst/>
          </a:prstGeom>
          <a:noFill/>
          <a:ln w="28440">
            <a:solidFill>
              <a:srgbClr val="1F9F1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103" name="Group 103"/>
          <p:cNvGrpSpPr>
            <a:grpSpLocks/>
          </p:cNvGrpSpPr>
          <p:nvPr/>
        </p:nvGrpSpPr>
        <p:grpSpPr bwMode="auto">
          <a:xfrm>
            <a:off x="4185229" y="4008827"/>
            <a:ext cx="401638" cy="447676"/>
            <a:chOff x="2646" y="2596"/>
            <a:chExt cx="253" cy="282"/>
          </a:xfrm>
        </p:grpSpPr>
        <p:sp>
          <p:nvSpPr>
            <p:cNvPr id="104" name="Text Box 104"/>
            <p:cNvSpPr txBox="1">
              <a:spLocks noChangeArrowheads="1"/>
            </p:cNvSpPr>
            <p:nvPr/>
          </p:nvSpPr>
          <p:spPr bwMode="auto">
            <a:xfrm>
              <a:off x="2646" y="2644"/>
              <a:ext cx="18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el-GR" altLang="zh-CN" sz="1800">
                  <a:solidFill>
                    <a:srgbClr val="009900"/>
                  </a:solidFill>
                </a:rPr>
                <a:t>π</a:t>
              </a:r>
            </a:p>
          </p:txBody>
        </p:sp>
        <p:grpSp>
          <p:nvGrpSpPr>
            <p:cNvPr id="105" name="Group 105"/>
            <p:cNvGrpSpPr>
              <a:grpSpLocks/>
            </p:cNvGrpSpPr>
            <p:nvPr/>
          </p:nvGrpSpPr>
          <p:grpSpPr bwMode="auto">
            <a:xfrm>
              <a:off x="2730" y="2596"/>
              <a:ext cx="169" cy="223"/>
              <a:chOff x="2730" y="2596"/>
              <a:chExt cx="169" cy="223"/>
            </a:xfrm>
          </p:grpSpPr>
          <p:sp>
            <p:nvSpPr>
              <p:cNvPr id="106" name="Text Box 106"/>
              <p:cNvSpPr txBox="1">
                <a:spLocks noChangeArrowheads="1"/>
              </p:cNvSpPr>
              <p:nvPr/>
            </p:nvSpPr>
            <p:spPr bwMode="auto">
              <a:xfrm>
                <a:off x="2730" y="2596"/>
                <a:ext cx="169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</a:pPr>
                <a:r>
                  <a:rPr lang="el-GR" altLang="zh-CN" sz="1200">
                    <a:solidFill>
                      <a:srgbClr val="008000"/>
                    </a:solidFill>
                  </a:rPr>
                  <a:t>+</a:t>
                </a:r>
              </a:p>
            </p:txBody>
          </p:sp>
          <p:sp>
            <p:nvSpPr>
              <p:cNvPr id="107" name="Text Box 107"/>
              <p:cNvSpPr txBox="1">
                <a:spLocks noChangeArrowheads="1"/>
              </p:cNvSpPr>
              <p:nvPr/>
            </p:nvSpPr>
            <p:spPr bwMode="auto">
              <a:xfrm>
                <a:off x="2741" y="2604"/>
                <a:ext cx="158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</a:pPr>
                <a:r>
                  <a:rPr lang="el-GR" altLang="zh-CN" sz="1600">
                    <a:solidFill>
                      <a:srgbClr val="008000"/>
                    </a:solidFill>
                  </a:rPr>
                  <a:t>-</a:t>
                </a:r>
              </a:p>
            </p:txBody>
          </p:sp>
        </p:grpSp>
      </p:grpSp>
      <p:sp>
        <p:nvSpPr>
          <p:cNvPr id="108" name="Text Box 108"/>
          <p:cNvSpPr txBox="1">
            <a:spLocks noChangeArrowheads="1"/>
          </p:cNvSpPr>
          <p:nvPr/>
        </p:nvSpPr>
        <p:spPr bwMode="auto">
          <a:xfrm>
            <a:off x="2943799" y="5597911"/>
            <a:ext cx="100448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600">
                <a:solidFill>
                  <a:srgbClr val="FFFFFF"/>
                </a:solidFill>
              </a:rPr>
              <a:t>PAMELA</a:t>
            </a:r>
          </a:p>
        </p:txBody>
      </p:sp>
      <p:sp>
        <p:nvSpPr>
          <p:cNvPr id="109" name="Text Box 109"/>
          <p:cNvSpPr txBox="1">
            <a:spLocks noChangeArrowheads="1"/>
          </p:cNvSpPr>
          <p:nvPr/>
        </p:nvSpPr>
        <p:spPr bwMode="auto">
          <a:xfrm>
            <a:off x="2713612" y="5380423"/>
            <a:ext cx="67067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600">
                <a:solidFill>
                  <a:srgbClr val="FFFFFF"/>
                </a:solidFill>
              </a:rPr>
              <a:t>BESS</a:t>
            </a:r>
          </a:p>
        </p:txBody>
      </p:sp>
      <p:sp>
        <p:nvSpPr>
          <p:cNvPr id="110" name="Text Box 110"/>
          <p:cNvSpPr txBox="1">
            <a:spLocks noChangeArrowheads="1"/>
          </p:cNvSpPr>
          <p:nvPr/>
        </p:nvSpPr>
        <p:spPr bwMode="auto">
          <a:xfrm>
            <a:off x="3934399" y="5750311"/>
            <a:ext cx="62579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600">
                <a:solidFill>
                  <a:srgbClr val="FFFFFF"/>
                </a:solidFill>
              </a:rPr>
              <a:t>AMS</a:t>
            </a:r>
          </a:p>
        </p:txBody>
      </p:sp>
      <p:sp>
        <p:nvSpPr>
          <p:cNvPr id="111" name="矩形 110"/>
          <p:cNvSpPr/>
          <p:nvPr/>
        </p:nvSpPr>
        <p:spPr>
          <a:xfrm>
            <a:off x="4770094" y="1898072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zh-CN" altLang="en-US" b="1" dirty="0">
                <a:solidFill>
                  <a:srgbClr val="000000"/>
                </a:solidFill>
              </a:rPr>
              <a:t>磁场</a:t>
            </a:r>
          </a:p>
        </p:txBody>
      </p:sp>
      <p:sp>
        <p:nvSpPr>
          <p:cNvPr id="112" name="Text Box 2"/>
          <p:cNvSpPr txBox="1">
            <a:spLocks noChangeArrowheads="1"/>
          </p:cNvSpPr>
          <p:nvPr/>
        </p:nvSpPr>
        <p:spPr bwMode="auto">
          <a:xfrm>
            <a:off x="13" y="-30265"/>
            <a:ext cx="9143999" cy="87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8577" tIns="34289" rIns="68577" bIns="34289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336929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300" b="1" dirty="0"/>
              <a:t>传播：银河宇宙线与气体</a:t>
            </a:r>
            <a:r>
              <a:rPr lang="en-US" altLang="zh-CN" sz="3300" b="1" dirty="0"/>
              <a:t>/</a:t>
            </a:r>
            <a:r>
              <a:rPr lang="zh-CN" altLang="en-US" sz="3300" b="1" dirty="0"/>
              <a:t>辐射场</a:t>
            </a:r>
            <a:r>
              <a:rPr lang="en-US" altLang="zh-CN" sz="3300" b="1" dirty="0"/>
              <a:t>/</a:t>
            </a:r>
            <a:r>
              <a:rPr lang="zh-CN" altLang="en-US" sz="3300" b="1" dirty="0"/>
              <a:t>磁场相互作用</a:t>
            </a:r>
            <a:endParaRPr lang="en-US" altLang="zh-CN" sz="3300" b="1" dirty="0"/>
          </a:p>
        </p:txBody>
      </p:sp>
      <p:sp>
        <p:nvSpPr>
          <p:cNvPr id="113" name="AutoShape 111"/>
          <p:cNvSpPr>
            <a:spLocks noChangeArrowheads="1"/>
          </p:cNvSpPr>
          <p:nvPr/>
        </p:nvSpPr>
        <p:spPr bwMode="auto">
          <a:xfrm>
            <a:off x="4341549" y="6354844"/>
            <a:ext cx="4900612" cy="500062"/>
          </a:xfrm>
          <a:prstGeom prst="roundRect">
            <a:avLst>
              <a:gd name="adj" fmla="val 16667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b="1" dirty="0">
                <a:solidFill>
                  <a:srgbClr val="C00000"/>
                </a:solidFill>
              </a:rPr>
              <a:t>© </a:t>
            </a:r>
            <a:r>
              <a:rPr lang="en-US" altLang="zh-CN" b="1" dirty="0" err="1">
                <a:solidFill>
                  <a:srgbClr val="C00000"/>
                </a:solidFill>
              </a:rPr>
              <a:t>Strong,Moskalenko,Reimer</a:t>
            </a:r>
            <a:r>
              <a:rPr lang="en-US" altLang="zh-CN" b="1" dirty="0">
                <a:solidFill>
                  <a:srgbClr val="C00000"/>
                </a:solidFill>
              </a:rPr>
              <a:t> 2009</a:t>
            </a:r>
            <a:endParaRPr lang="en-US" altLang="zh-CN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39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4" grpId="0" animBg="1"/>
      <p:bldP spid="45" grpId="0" animBg="1"/>
      <p:bldP spid="50" grpId="0" animBg="1"/>
      <p:bldP spid="51" grpId="0" animBg="1"/>
      <p:bldP spid="52" grpId="0" animBg="1"/>
      <p:bldP spid="53" grpId="0" animBg="1"/>
      <p:bldP spid="65" grpId="0" animBg="1"/>
      <p:bldP spid="67" grpId="0" animBg="1"/>
      <p:bldP spid="68" grpId="0" animBg="1"/>
      <p:bldP spid="77" grpId="0" animBg="1"/>
      <p:bldP spid="79" grpId="0" animBg="1"/>
      <p:bldP spid="85" grpId="0" animBg="1"/>
      <p:bldP spid="86" grpId="0" animBg="1"/>
      <p:bldP spid="87" grpId="0" animBg="1"/>
      <p:bldP spid="90" grpId="0" animBg="1"/>
      <p:bldP spid="91" grpId="0" animBg="1"/>
      <p:bldP spid="101" grpId="0" animBg="1"/>
      <p:bldP spid="102" grpId="0" animBg="1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44945" y="178491"/>
            <a:ext cx="8660675" cy="99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8577" tIns="34289" rIns="68577" bIns="34289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336929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3300" b="1" dirty="0"/>
              <a:t>GeV</a:t>
            </a:r>
            <a:r>
              <a:rPr lang="zh-CN" altLang="zh-CN" sz="3300" b="1" dirty="0"/>
              <a:t>弥散</a:t>
            </a:r>
            <a:r>
              <a:rPr lang="zh-CN" altLang="en-US" sz="3300" b="1" dirty="0"/>
              <a:t>伽玛：检验了该能区的扩散传播理论</a:t>
            </a:r>
            <a:endParaRPr lang="en-US" altLang="zh-CN" sz="33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754" y="1209040"/>
            <a:ext cx="6445959" cy="304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2118" y="4070939"/>
            <a:ext cx="2177663" cy="279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3995" y="4029925"/>
            <a:ext cx="2121941" cy="261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357703" y="2500317"/>
            <a:ext cx="267891" cy="142875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8577" tIns="34289" rIns="68577" bIns="34289" anchor="ctr"/>
          <a:lstStyle/>
          <a:p>
            <a:pPr defTabSz="336929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 rot="19731223">
            <a:off x="2632066" y="3299359"/>
            <a:ext cx="1833955" cy="226535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8577" tIns="34289" rIns="68577" bIns="34289" anchor="ctr"/>
          <a:lstStyle/>
          <a:p>
            <a:pPr defTabSz="336929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3614024" y="2428887"/>
            <a:ext cx="1714500" cy="285751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8577" tIns="34289" rIns="68577" bIns="34289" anchor="ctr"/>
          <a:lstStyle/>
          <a:p>
            <a:pPr defTabSz="336929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 rot="14340000">
            <a:off x="5507758" y="3330747"/>
            <a:ext cx="1571024" cy="165203"/>
          </a:xfrm>
          <a:prstGeom prst="rightArrow">
            <a:avLst>
              <a:gd name="adj1" fmla="val 50000"/>
              <a:gd name="adj2" fmla="val 49809"/>
            </a:avLst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8577" tIns="34289" rIns="68577" bIns="34289" anchor="ctr"/>
          <a:lstStyle/>
          <a:p>
            <a:pPr defTabSz="336929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106737" y="6057654"/>
            <a:ext cx="1211580" cy="586999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7" tIns="35098" rIns="67497" bIns="35098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336929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1200" b="1" dirty="0">
                <a:solidFill>
                  <a:srgbClr val="C00000"/>
                </a:solidFill>
              </a:rPr>
              <a:t>Ackermann,ApJ,2012,750,3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53643" y="4141935"/>
                <a:ext cx="768864" cy="613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76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</m:oMath>
                  </m:oMathPara>
                </a14:m>
                <a:endParaRPr lang="zh-CN" altLang="en-US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54" y="4141932"/>
                <a:ext cx="1027269" cy="8180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4840893" y="4164287"/>
                <a:ext cx="768864" cy="613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76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</m:oMath>
                  </m:oMathPara>
                </a14:m>
                <a:endParaRPr lang="zh-CN" altLang="en-US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22" y="4164285"/>
                <a:ext cx="1027269" cy="8180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7395049" y="2027621"/>
            <a:ext cx="1688598" cy="1038744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defTabSz="685766"/>
            <a:r>
              <a:rPr lang="en-US" altLang="zh-CN" sz="2100" b="1" dirty="0">
                <a:solidFill>
                  <a:srgbClr val="0000FF"/>
                </a:solidFill>
              </a:rPr>
              <a:t>GeV</a:t>
            </a:r>
            <a:r>
              <a:rPr lang="zh-CN" altLang="en-US" sz="2100" b="1" dirty="0">
                <a:solidFill>
                  <a:srgbClr val="0000FF"/>
                </a:solidFill>
              </a:rPr>
              <a:t>弥散伽马</a:t>
            </a:r>
            <a:endParaRPr lang="en-US" altLang="zh-CN" sz="2100" b="1" dirty="0">
              <a:solidFill>
                <a:srgbClr val="0000FF"/>
              </a:solidFill>
            </a:endParaRPr>
          </a:p>
          <a:p>
            <a:pPr defTabSz="685766"/>
            <a:r>
              <a:rPr lang="zh-CN" altLang="en-US" sz="2100" b="1" dirty="0">
                <a:solidFill>
                  <a:srgbClr val="0000FF"/>
                </a:solidFill>
              </a:rPr>
              <a:t>空间分布：</a:t>
            </a:r>
            <a:endParaRPr lang="en-US" altLang="zh-CN" sz="2100" b="1" dirty="0">
              <a:solidFill>
                <a:srgbClr val="0000FF"/>
              </a:solidFill>
            </a:endParaRPr>
          </a:p>
          <a:p>
            <a:pPr defTabSz="685766"/>
            <a:r>
              <a:rPr lang="zh-CN" altLang="en-US" sz="2100" b="1" dirty="0">
                <a:solidFill>
                  <a:srgbClr val="0000FF"/>
                </a:solidFill>
              </a:rPr>
              <a:t>集中在银盘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69184" y="1209043"/>
            <a:ext cx="1712963" cy="438580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defTabSz="685766"/>
            <a:r>
              <a:rPr lang="en-US" altLang="zh-CN" sz="2400" b="1" dirty="0">
                <a:solidFill>
                  <a:srgbClr val="FF00FF"/>
                </a:solidFill>
              </a:rPr>
              <a:t>Fermi-LAT</a:t>
            </a:r>
            <a:r>
              <a:rPr lang="zh-CN" altLang="en-US" sz="2400" b="1" dirty="0">
                <a:solidFill>
                  <a:srgbClr val="FF00FF"/>
                </a:solidFill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381396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76520"/>
            <a:ext cx="9144000" cy="62324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defTabSz="685766">
              <a:defRPr/>
            </a:pPr>
            <a:r>
              <a:rPr lang="en-US" altLang="zh-CN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+mj-cs"/>
              </a:rPr>
              <a:t>LHAASO</a:t>
            </a:r>
            <a:r>
              <a:rPr lang="zh-CN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+mj-cs"/>
              </a:rPr>
              <a:t>测量：</a:t>
            </a:r>
            <a:r>
              <a:rPr lang="en-US" altLang="zh-CN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+mj-cs"/>
              </a:rPr>
              <a:t>100TeV</a:t>
            </a:r>
            <a:r>
              <a:rPr lang="zh-CN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+mj-cs"/>
              </a:rPr>
              <a:t>能区银盘弥散伽马射线</a:t>
            </a:r>
            <a:endParaRPr lang="zh-CN" altLang="en-US" sz="1400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843752" y="1718579"/>
                <a:ext cx="768864" cy="613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76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</m:oMath>
                  </m:oMathPara>
                </a14:m>
                <a:endParaRPr lang="zh-CN" altLang="en-US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665" y="1718578"/>
                <a:ext cx="1027269" cy="8180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433273" y="2981922"/>
            <a:ext cx="2570030" cy="131574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zh-CN" altLang="en-US" sz="2700" b="1" dirty="0">
                <a:solidFill>
                  <a:srgbClr val="000000"/>
                </a:solidFill>
              </a:rPr>
              <a:t>确定</a:t>
            </a:r>
            <a:r>
              <a:rPr lang="en-US" altLang="zh-CN" sz="2700" b="1" dirty="0" err="1">
                <a:solidFill>
                  <a:srgbClr val="000000"/>
                </a:solidFill>
              </a:rPr>
              <a:t>PeV</a:t>
            </a:r>
            <a:r>
              <a:rPr lang="zh-CN" altLang="en-US" sz="2700" b="1" dirty="0">
                <a:solidFill>
                  <a:srgbClr val="000000"/>
                </a:solidFill>
              </a:rPr>
              <a:t>宇宙线在银河系内的</a:t>
            </a:r>
            <a:r>
              <a:rPr lang="en-US" altLang="zh-CN" sz="2700" b="1" dirty="0">
                <a:solidFill>
                  <a:srgbClr val="FF0000"/>
                </a:solidFill>
              </a:rPr>
              <a:t>{</a:t>
            </a:r>
            <a:r>
              <a:rPr lang="zh-CN" altLang="en-US" sz="2700" b="1" dirty="0">
                <a:solidFill>
                  <a:srgbClr val="FF0000"/>
                </a:solidFill>
              </a:rPr>
              <a:t>空间</a:t>
            </a:r>
            <a:r>
              <a:rPr lang="en-US" altLang="zh-CN" sz="2700" b="1" dirty="0">
                <a:solidFill>
                  <a:srgbClr val="FF0000"/>
                </a:solidFill>
              </a:rPr>
              <a:t>,</a:t>
            </a:r>
            <a:r>
              <a:rPr lang="zh-CN" altLang="en-US" sz="2700" b="1" dirty="0">
                <a:solidFill>
                  <a:srgbClr val="FF0000"/>
                </a:solidFill>
              </a:rPr>
              <a:t>能量</a:t>
            </a:r>
            <a:r>
              <a:rPr lang="en-US" altLang="zh-CN" sz="2700" b="1" dirty="0">
                <a:solidFill>
                  <a:srgbClr val="FF0000"/>
                </a:solidFill>
              </a:rPr>
              <a:t>}</a:t>
            </a:r>
            <a:r>
              <a:rPr lang="zh-CN" altLang="en-US" sz="2700" b="1" dirty="0">
                <a:solidFill>
                  <a:srgbClr val="000000"/>
                </a:solidFill>
              </a:rPr>
              <a:t>分布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3273" y="1645579"/>
            <a:ext cx="2503914" cy="90024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altLang="zh-CN" sz="2700" b="1" dirty="0">
                <a:solidFill>
                  <a:srgbClr val="0000FF"/>
                </a:solidFill>
              </a:rPr>
              <a:t>100TeV</a:t>
            </a:r>
            <a:r>
              <a:rPr lang="zh-CN" altLang="en-US" sz="2700" b="1" dirty="0">
                <a:solidFill>
                  <a:srgbClr val="0000FF"/>
                </a:solidFill>
              </a:rPr>
              <a:t>能区的观测尚是空白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3273" y="4896548"/>
            <a:ext cx="2696690" cy="90024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zh-CN" altLang="en-US" sz="2700" b="1" dirty="0">
                <a:solidFill>
                  <a:srgbClr val="0000FF"/>
                </a:solidFill>
              </a:rPr>
              <a:t>对此能区的新物理研究也很重要</a:t>
            </a:r>
          </a:p>
        </p:txBody>
      </p:sp>
      <p:pic>
        <p:nvPicPr>
          <p:cNvPr id="15" name="Picture 2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1508788"/>
            <a:ext cx="4824536" cy="480053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53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85"/>
          <a:stretch/>
        </p:blipFill>
        <p:spPr>
          <a:xfrm>
            <a:off x="2238645" y="1192116"/>
            <a:ext cx="6981825" cy="548609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476520"/>
            <a:ext cx="9144000" cy="62324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defTabSz="685766">
              <a:defRPr/>
            </a:pPr>
            <a:r>
              <a:rPr lang="en-US" altLang="zh-CN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+mj-cs"/>
              </a:rPr>
              <a:t>LHAASO</a:t>
            </a:r>
            <a:r>
              <a:rPr lang="zh-CN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+mj-cs"/>
              </a:rPr>
              <a:t>测量：</a:t>
            </a:r>
            <a:r>
              <a:rPr lang="en-US" altLang="zh-CN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+mj-cs"/>
              </a:rPr>
              <a:t>100TeV</a:t>
            </a:r>
            <a:r>
              <a:rPr lang="zh-CN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+mj-cs"/>
              </a:rPr>
              <a:t>能区银盘弥散伽马射线</a:t>
            </a:r>
            <a:endParaRPr lang="zh-CN" altLang="en-US" sz="1400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120913" y="1541092"/>
                <a:ext cx="768864" cy="613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76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</m:oMath>
                  </m:oMathPara>
                </a14:m>
                <a:endParaRPr lang="zh-CN" altLang="en-US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913" y="1541092"/>
                <a:ext cx="768864" cy="6135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0" y="2968670"/>
            <a:ext cx="2238645" cy="173124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zh-CN" altLang="en-US" sz="2700" b="1" dirty="0">
                <a:solidFill>
                  <a:srgbClr val="000000"/>
                </a:solidFill>
              </a:rPr>
              <a:t>确定</a:t>
            </a:r>
            <a:r>
              <a:rPr lang="en-US" altLang="zh-CN" sz="2700" b="1" dirty="0" err="1">
                <a:solidFill>
                  <a:srgbClr val="000000"/>
                </a:solidFill>
              </a:rPr>
              <a:t>PeV</a:t>
            </a:r>
            <a:r>
              <a:rPr lang="zh-CN" altLang="en-US" sz="2700" b="1" dirty="0">
                <a:solidFill>
                  <a:srgbClr val="000000"/>
                </a:solidFill>
              </a:rPr>
              <a:t>宇宙线在银河系内的</a:t>
            </a:r>
            <a:r>
              <a:rPr lang="en-US" altLang="zh-CN" sz="2700" b="1" dirty="0">
                <a:solidFill>
                  <a:srgbClr val="FF0000"/>
                </a:solidFill>
              </a:rPr>
              <a:t>{</a:t>
            </a:r>
            <a:r>
              <a:rPr lang="zh-CN" altLang="en-US" sz="2700" b="1" dirty="0">
                <a:solidFill>
                  <a:srgbClr val="FF0000"/>
                </a:solidFill>
              </a:rPr>
              <a:t>空间</a:t>
            </a:r>
            <a:r>
              <a:rPr lang="en-US" altLang="zh-CN" sz="2700" b="1" dirty="0">
                <a:solidFill>
                  <a:srgbClr val="FF0000"/>
                </a:solidFill>
              </a:rPr>
              <a:t>,</a:t>
            </a:r>
            <a:r>
              <a:rPr lang="zh-CN" altLang="en-US" sz="2700" b="1" dirty="0">
                <a:solidFill>
                  <a:srgbClr val="FF0000"/>
                </a:solidFill>
              </a:rPr>
              <a:t>能量</a:t>
            </a:r>
            <a:r>
              <a:rPr lang="en-US" altLang="zh-CN" sz="2700" b="1" dirty="0">
                <a:solidFill>
                  <a:srgbClr val="FF0000"/>
                </a:solidFill>
              </a:rPr>
              <a:t>}</a:t>
            </a:r>
            <a:r>
              <a:rPr lang="zh-CN" altLang="en-US" sz="2700" b="1" dirty="0">
                <a:solidFill>
                  <a:srgbClr val="000000"/>
                </a:solidFill>
              </a:rPr>
              <a:t>分布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606" y="1605479"/>
            <a:ext cx="1955106" cy="131574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altLang="zh-CN" sz="2700" b="1" dirty="0">
                <a:solidFill>
                  <a:srgbClr val="0000FF"/>
                </a:solidFill>
              </a:rPr>
              <a:t>100TeV</a:t>
            </a:r>
            <a:r>
              <a:rPr lang="zh-CN" altLang="en-US" sz="2700" b="1" dirty="0">
                <a:solidFill>
                  <a:srgbClr val="0000FF"/>
                </a:solidFill>
              </a:rPr>
              <a:t>能区的观测尚是空白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-63330" y="4981681"/>
            <a:ext cx="2184243" cy="131574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zh-CN" altLang="en-US" sz="2700" b="1" dirty="0">
                <a:solidFill>
                  <a:srgbClr val="0000FF"/>
                </a:solidFill>
              </a:rPr>
              <a:t>对此能区的新物理研究也很重要</a:t>
            </a:r>
          </a:p>
        </p:txBody>
      </p:sp>
      <p:sp>
        <p:nvSpPr>
          <p:cNvPr id="11" name="文本框 3"/>
          <p:cNvSpPr txBox="1"/>
          <p:nvPr/>
        </p:nvSpPr>
        <p:spPr>
          <a:xfrm>
            <a:off x="6739525" y="2598073"/>
            <a:ext cx="1402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u="sng" dirty="0" smtClean="0">
                <a:solidFill>
                  <a:srgbClr val="0000FF"/>
                </a:solidFill>
              </a:rPr>
              <a:t>TeV-10TeV</a:t>
            </a:r>
            <a:endParaRPr lang="zh-CN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13" name="文本框 4"/>
          <p:cNvSpPr txBox="1"/>
          <p:nvPr/>
        </p:nvSpPr>
        <p:spPr>
          <a:xfrm>
            <a:off x="7896994" y="5524153"/>
            <a:ext cx="1182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u="sng" dirty="0" smtClean="0">
                <a:solidFill>
                  <a:srgbClr val="FF00FF"/>
                </a:solidFill>
              </a:rPr>
              <a:t>100TeV</a:t>
            </a:r>
          </a:p>
        </p:txBody>
      </p:sp>
      <p:sp>
        <p:nvSpPr>
          <p:cNvPr id="16" name="文本框 2"/>
          <p:cNvSpPr txBox="1"/>
          <p:nvPr/>
        </p:nvSpPr>
        <p:spPr>
          <a:xfrm>
            <a:off x="4527566" y="2679363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u="sng" dirty="0" smtClean="0">
                <a:solidFill>
                  <a:srgbClr val="0000FF"/>
                </a:solidFill>
              </a:rPr>
              <a:t>GeV</a:t>
            </a:r>
            <a:endParaRPr lang="zh-CN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17" name="文本框 10"/>
          <p:cNvSpPr txBox="1"/>
          <p:nvPr/>
        </p:nvSpPr>
        <p:spPr>
          <a:xfrm>
            <a:off x="3322966" y="2798128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u="sng" dirty="0" smtClean="0"/>
              <a:t>几十</a:t>
            </a:r>
            <a:r>
              <a:rPr lang="en-US" altLang="zh-CN" sz="2000" b="1" u="sng" dirty="0" smtClean="0"/>
              <a:t>MeV</a:t>
            </a:r>
            <a:endParaRPr lang="zh-CN" altLang="en-US" sz="2000" b="1" u="sng" dirty="0"/>
          </a:p>
        </p:txBody>
      </p:sp>
      <p:sp>
        <p:nvSpPr>
          <p:cNvPr id="18" name="文本框 7"/>
          <p:cNvSpPr txBox="1"/>
          <p:nvPr/>
        </p:nvSpPr>
        <p:spPr>
          <a:xfrm>
            <a:off x="6739525" y="4714001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FF"/>
                </a:solidFill>
              </a:rPr>
              <a:t>LHAASO</a:t>
            </a:r>
            <a:endParaRPr lang="zh-CN" altLang="en-US" sz="2000" b="1" dirty="0">
              <a:solidFill>
                <a:srgbClr val="FF00FF"/>
              </a:solidFill>
            </a:endParaRPr>
          </a:p>
        </p:txBody>
      </p:sp>
      <p:sp>
        <p:nvSpPr>
          <p:cNvPr id="19" name="文本框 12"/>
          <p:cNvSpPr txBox="1"/>
          <p:nvPr/>
        </p:nvSpPr>
        <p:spPr>
          <a:xfrm>
            <a:off x="6384684" y="363129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mtClean="0">
                <a:solidFill>
                  <a:srgbClr val="00B0F0"/>
                </a:solidFill>
              </a:rPr>
              <a:t>ARGO-YBJ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20" name="文本框 13"/>
          <p:cNvSpPr txBox="1"/>
          <p:nvPr/>
        </p:nvSpPr>
        <p:spPr>
          <a:xfrm>
            <a:off x="8051059" y="319823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MILAGRO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-53288" y="53423"/>
            <a:ext cx="9111291" cy="9271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/>
              <a:t>研究内容：</a:t>
            </a:r>
            <a:r>
              <a:rPr lang="zh-CN" altLang="en-US" sz="4100" b="1" i="1" dirty="0" smtClean="0">
                <a:solidFill>
                  <a:srgbClr val="0000FF"/>
                </a:solidFill>
              </a:rPr>
              <a:t>宇宙线起源、</a:t>
            </a:r>
            <a:r>
              <a:rPr lang="zh-CN" altLang="en-US" sz="4100" b="1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zh-CN" altLang="en-US" sz="4100" b="1" i="1" dirty="0" smtClean="0">
                <a:solidFill>
                  <a:srgbClr val="FF00FF"/>
                </a:solidFill>
              </a:rPr>
              <a:t>天文</a:t>
            </a:r>
            <a:r>
              <a:rPr lang="zh-CN" altLang="en-US" sz="4100" b="1" i="1" dirty="0" smtClean="0">
                <a:solidFill>
                  <a:srgbClr val="FF0000"/>
                </a:solidFill>
              </a:rPr>
              <a:t>与新物理</a:t>
            </a:r>
            <a:endParaRPr lang="zh-CN" altLang="zh-CN" sz="4100" b="1" i="1" dirty="0">
              <a:solidFill>
                <a:srgbClr val="FF0000"/>
              </a:solidFill>
            </a:endParaRPr>
          </a:p>
        </p:txBody>
      </p:sp>
      <p:sp>
        <p:nvSpPr>
          <p:cNvPr id="55" name="文本框 4"/>
          <p:cNvSpPr txBox="1">
            <a:spLocks noChangeArrowheads="1"/>
          </p:cNvSpPr>
          <p:nvPr/>
        </p:nvSpPr>
        <p:spPr bwMode="auto">
          <a:xfrm>
            <a:off x="206513" y="2069917"/>
            <a:ext cx="357897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基本上呈幂率谱：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zh-CN" sz="2100" b="1" dirty="0">
                <a:solidFill>
                  <a:srgbClr val="FF00FF"/>
                </a:solidFill>
                <a:latin typeface="宋体" panose="02010600030101010101" pitchFamily="2" charset="-122"/>
              </a:rPr>
              <a:t>~4PeV</a:t>
            </a:r>
            <a:r>
              <a:rPr lang="zh-CN" altLang="en-US" sz="2100" b="1" dirty="0">
                <a:solidFill>
                  <a:srgbClr val="FF00FF"/>
                </a:solidFill>
                <a:latin typeface="宋体" panose="02010600030101010101" pitchFamily="2" charset="-122"/>
              </a:rPr>
              <a:t>变陡 </a:t>
            </a:r>
            <a:r>
              <a:rPr lang="en-US" altLang="zh-CN" sz="2100" b="1" dirty="0">
                <a:solidFill>
                  <a:srgbClr val="FF00FF"/>
                </a:solidFill>
                <a:latin typeface="宋体" panose="02010600030101010101" pitchFamily="2" charset="-122"/>
              </a:rPr>
              <a:t>--</a:t>
            </a:r>
            <a:r>
              <a:rPr lang="zh-CN" altLang="en-US" sz="2100" b="1" dirty="0">
                <a:solidFill>
                  <a:srgbClr val="FF00FF"/>
                </a:solidFill>
                <a:latin typeface="宋体" panose="02010600030101010101" pitchFamily="2" charset="-122"/>
              </a:rPr>
              <a:t>“膝”；</a:t>
            </a:r>
            <a:endParaRPr lang="en-US" altLang="zh-CN" sz="2100" b="1" dirty="0">
              <a:solidFill>
                <a:srgbClr val="FF00FF"/>
              </a:solidFill>
              <a:latin typeface="宋体" panose="02010600030101010101" pitchFamily="2" charset="-12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zh-CN" sz="2100" b="1" dirty="0">
                <a:solidFill>
                  <a:prstClr val="black"/>
                </a:solidFill>
                <a:latin typeface="宋体" panose="02010600030101010101" pitchFamily="2" charset="-122"/>
              </a:rPr>
              <a:t>~4EeV</a:t>
            </a:r>
            <a:r>
              <a:rPr lang="zh-CN" altLang="en-US" sz="2100" b="1" dirty="0">
                <a:solidFill>
                  <a:prstClr val="black"/>
                </a:solidFill>
                <a:latin typeface="宋体" panose="02010600030101010101" pitchFamily="2" charset="-122"/>
              </a:rPr>
              <a:t>变缓 </a:t>
            </a:r>
            <a:r>
              <a:rPr lang="en-US" altLang="zh-CN" sz="2100" b="1" dirty="0">
                <a:solidFill>
                  <a:prstClr val="black"/>
                </a:solidFill>
                <a:latin typeface="宋体" panose="02010600030101010101" pitchFamily="2" charset="-122"/>
              </a:rPr>
              <a:t>--</a:t>
            </a:r>
            <a:r>
              <a:rPr lang="zh-CN" altLang="en-US" sz="2100" b="1" dirty="0">
                <a:solidFill>
                  <a:prstClr val="black"/>
                </a:solidFill>
                <a:latin typeface="宋体" panose="02010600030101010101" pitchFamily="2" charset="-122"/>
              </a:rPr>
              <a:t>“踝”；</a:t>
            </a:r>
            <a:endParaRPr lang="en-US" altLang="zh-CN" sz="21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06513" y="5194137"/>
            <a:ext cx="431287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00FF"/>
                </a:solidFill>
                <a:latin typeface="宋体" panose="02010600030101010101" pitchFamily="2" charset="-122"/>
              </a:rPr>
              <a:t>新物理研究：如暗物质粒子湮灭成伽马或正反电子等</a:t>
            </a:r>
            <a:endParaRPr lang="en-US" altLang="zh-CN" sz="2400" b="1" dirty="0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64" name="文本框 10"/>
          <p:cNvSpPr txBox="1"/>
          <p:nvPr/>
        </p:nvSpPr>
        <p:spPr>
          <a:xfrm>
            <a:off x="241162" y="3118161"/>
            <a:ext cx="404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00FF"/>
                </a:solidFill>
                <a:latin typeface="Calibri"/>
              </a:rPr>
              <a:t>膝</a:t>
            </a:r>
            <a:r>
              <a:rPr lang="zh-CN" altLang="en-US" sz="2400" b="1" dirty="0" smtClean="0">
                <a:solidFill>
                  <a:srgbClr val="0000FF"/>
                </a:solidFill>
                <a:latin typeface="Calibri"/>
              </a:rPr>
              <a:t>以下起源于银河系，如</a:t>
            </a:r>
            <a:r>
              <a:rPr lang="zh-CN" altLang="en-US" sz="2400" b="1" i="1" u="sng" dirty="0" smtClean="0">
                <a:solidFill>
                  <a:srgbClr val="000000"/>
                </a:solidFill>
                <a:latin typeface="Calibri"/>
              </a:rPr>
              <a:t>超新星遗迹，中子星</a:t>
            </a:r>
            <a:r>
              <a:rPr lang="zh-CN" altLang="en-US" sz="2400" b="1" dirty="0" smtClean="0">
                <a:solidFill>
                  <a:srgbClr val="0000FF"/>
                </a:solidFill>
                <a:latin typeface="Calibri"/>
              </a:rPr>
              <a:t>等</a:t>
            </a:r>
            <a:endParaRPr lang="zh-CN" altLang="en-US" sz="2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68" name="文本框 24"/>
          <p:cNvSpPr txBox="1"/>
          <p:nvPr/>
        </p:nvSpPr>
        <p:spPr>
          <a:xfrm>
            <a:off x="296620" y="1166649"/>
            <a:ext cx="3283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宇宙线中核子占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99%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，电子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1%</a:t>
            </a:r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，少量</a:t>
            </a:r>
            <a:r>
              <a:rPr lang="el-GR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ν、 </a:t>
            </a:r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73" name="对象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411987"/>
              </p:ext>
            </p:extLst>
          </p:nvPr>
        </p:nvGraphicFramePr>
        <p:xfrm>
          <a:off x="3185125" y="1599365"/>
          <a:ext cx="305628" cy="382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" name="Equation" r:id="rId4" imgW="152280" imgH="190440" progId="Equation.DSMT4">
                  <p:embed/>
                </p:oleObj>
              </mc:Choice>
              <mc:Fallback>
                <p:oleObj name="Equation" r:id="rId4" imgW="152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5125" y="1599365"/>
                        <a:ext cx="305628" cy="382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文本框 23"/>
          <p:cNvSpPr txBox="1"/>
          <p:nvPr/>
        </p:nvSpPr>
        <p:spPr>
          <a:xfrm>
            <a:off x="206525" y="3852323"/>
            <a:ext cx="4460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  <a:latin typeface="Calibri"/>
              </a:rPr>
              <a:t>踝以上起源于河外，如</a:t>
            </a:r>
            <a:r>
              <a:rPr lang="zh-CN" altLang="en-US" sz="2400" b="1" i="1" u="sng" dirty="0" smtClean="0">
                <a:solidFill>
                  <a:srgbClr val="000000"/>
                </a:solidFill>
                <a:latin typeface="Calibri"/>
              </a:rPr>
              <a:t>活动星系核，即超大质量黑洞</a:t>
            </a:r>
            <a:endParaRPr lang="zh-CN" altLang="en-US" sz="2400" b="1" i="1" u="sng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文本框 25"/>
          <p:cNvSpPr txBox="1"/>
          <p:nvPr/>
        </p:nvSpPr>
        <p:spPr>
          <a:xfrm>
            <a:off x="206513" y="4647612"/>
            <a:ext cx="461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诞生γ、</a:t>
            </a:r>
            <a:r>
              <a:rPr lang="el-GR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和极高能宇宙线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天文</a:t>
            </a:r>
            <a:endParaRPr lang="zh-CN" altLang="en-US" sz="2400" b="1" dirty="0">
              <a:solidFill>
                <a:srgbClr val="0000FF"/>
              </a:solidFill>
              <a:latin typeface="Calibri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370861" y="1393368"/>
            <a:ext cx="5020539" cy="4383917"/>
            <a:chOff x="4037465" y="1393364"/>
            <a:chExt cx="5020539" cy="4383915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578" r="18898" b="1"/>
            <a:stretch/>
          </p:blipFill>
          <p:spPr>
            <a:xfrm>
              <a:off x="4381039" y="1393364"/>
              <a:ext cx="4372790" cy="4224893"/>
            </a:xfrm>
            <a:prstGeom prst="rect">
              <a:avLst/>
            </a:prstGeom>
          </p:spPr>
        </p:pic>
        <p:sp>
          <p:nvSpPr>
            <p:cNvPr id="57" name="文本框 2"/>
            <p:cNvSpPr txBox="1"/>
            <p:nvPr/>
          </p:nvSpPr>
          <p:spPr>
            <a:xfrm>
              <a:off x="7335983" y="2731485"/>
              <a:ext cx="12806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FF00FF"/>
                  </a:solidFill>
                  <a:latin typeface="Calibri"/>
                </a:rPr>
                <a:t>膝</a:t>
              </a:r>
              <a:endParaRPr lang="en-US" altLang="zh-CN" b="1" dirty="0">
                <a:solidFill>
                  <a:srgbClr val="FF00FF"/>
                </a:solidFill>
                <a:latin typeface="Calibri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00FF"/>
                  </a:solidFill>
                  <a:latin typeface="Calibri"/>
                </a:rPr>
                <a:t>(</a:t>
              </a:r>
              <a:r>
                <a:rPr lang="en-US" altLang="zh-CN" b="1" dirty="0" err="1">
                  <a:solidFill>
                    <a:srgbClr val="FF00FF"/>
                  </a:solidFill>
                  <a:latin typeface="Calibri"/>
                </a:rPr>
                <a:t>PeV</a:t>
              </a:r>
              <a:r>
                <a:rPr lang="en-US" altLang="zh-CN" b="1" dirty="0">
                  <a:solidFill>
                    <a:srgbClr val="FF00FF"/>
                  </a:solidFill>
                  <a:latin typeface="Calibri"/>
                </a:rPr>
                <a:t>~</a:t>
              </a:r>
              <a:r>
                <a:rPr lang="zh-CN" altLang="en-US" b="1" dirty="0">
                  <a:solidFill>
                    <a:srgbClr val="FF00FF"/>
                  </a:solidFill>
                  <a:latin typeface="Calibri"/>
                </a:rPr>
                <a:t>光年</a:t>
              </a:r>
              <a:r>
                <a:rPr lang="en-US" altLang="zh-CN" b="1" dirty="0">
                  <a:solidFill>
                    <a:srgbClr val="FF00FF"/>
                  </a:solidFill>
                  <a:latin typeface="Calibri"/>
                </a:rPr>
                <a:t>)</a:t>
              </a:r>
              <a:endParaRPr lang="zh-CN" altLang="en-US" b="1" dirty="0">
                <a:solidFill>
                  <a:srgbClr val="FF00FF"/>
                </a:solidFill>
                <a:latin typeface="Calibri"/>
              </a:endParaRPr>
            </a:p>
          </p:txBody>
        </p:sp>
        <p:sp>
          <p:nvSpPr>
            <p:cNvPr id="58" name="文本框 3"/>
            <p:cNvSpPr txBox="1"/>
            <p:nvPr/>
          </p:nvSpPr>
          <p:spPr>
            <a:xfrm>
              <a:off x="6636791" y="4371342"/>
              <a:ext cx="15709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FF00FF"/>
                  </a:solidFill>
                  <a:latin typeface="Calibri"/>
                </a:rPr>
                <a:t>踝</a:t>
              </a:r>
              <a:endParaRPr lang="en-US" altLang="zh-CN" b="1" dirty="0">
                <a:solidFill>
                  <a:srgbClr val="FF00FF"/>
                </a:solidFill>
                <a:latin typeface="Calibri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00FF"/>
                  </a:solidFill>
                  <a:latin typeface="Calibri"/>
                </a:rPr>
                <a:t>(</a:t>
              </a:r>
              <a:r>
                <a:rPr lang="en-US" altLang="zh-CN" b="1" dirty="0" err="1">
                  <a:solidFill>
                    <a:srgbClr val="FF00FF"/>
                  </a:solidFill>
                  <a:latin typeface="Calibri"/>
                </a:rPr>
                <a:t>EeV</a:t>
              </a:r>
              <a:r>
                <a:rPr lang="en-US" altLang="zh-CN" b="1" dirty="0">
                  <a:solidFill>
                    <a:srgbClr val="FF00FF"/>
                  </a:solidFill>
                  <a:latin typeface="Calibri"/>
                </a:rPr>
                <a:t>~</a:t>
              </a:r>
              <a:r>
                <a:rPr lang="zh-CN" altLang="en-US" b="1" dirty="0">
                  <a:solidFill>
                    <a:srgbClr val="FF00FF"/>
                  </a:solidFill>
                  <a:latin typeface="Calibri"/>
                </a:rPr>
                <a:t>千光年</a:t>
              </a:r>
              <a:r>
                <a:rPr lang="en-US" altLang="zh-CN" b="1" dirty="0">
                  <a:solidFill>
                    <a:srgbClr val="FF00FF"/>
                  </a:solidFill>
                  <a:latin typeface="Calibri"/>
                </a:rPr>
                <a:t>)</a:t>
              </a:r>
              <a:endParaRPr lang="zh-CN" altLang="en-US" b="1" dirty="0">
                <a:solidFill>
                  <a:srgbClr val="FF00FF"/>
                </a:solidFill>
                <a:latin typeface="Calibri"/>
              </a:endParaRPr>
            </a:p>
          </p:txBody>
        </p:sp>
        <p:cxnSp>
          <p:nvCxnSpPr>
            <p:cNvPr id="59" name="直接箭头连接符 58"/>
            <p:cNvCxnSpPr/>
            <p:nvPr/>
          </p:nvCxnSpPr>
          <p:spPr bwMode="auto">
            <a:xfrm flipH="1">
              <a:off x="5073081" y="1925630"/>
              <a:ext cx="142767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文本框 9"/>
            <p:cNvSpPr txBox="1"/>
            <p:nvPr/>
          </p:nvSpPr>
          <p:spPr>
            <a:xfrm>
              <a:off x="5314305" y="1628305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prstClr val="black"/>
                  </a:solidFill>
                  <a:latin typeface="Calibri"/>
                </a:rPr>
                <a:t>空间实验</a:t>
              </a:r>
            </a:p>
          </p:txBody>
        </p:sp>
        <p:cxnSp>
          <p:nvCxnSpPr>
            <p:cNvPr id="61" name="直接箭头连接符 60"/>
            <p:cNvCxnSpPr/>
            <p:nvPr/>
          </p:nvCxnSpPr>
          <p:spPr bwMode="auto">
            <a:xfrm>
              <a:off x="6129487" y="2048686"/>
              <a:ext cx="2174658" cy="164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" name="文本框 12"/>
            <p:cNvSpPr txBox="1"/>
            <p:nvPr/>
          </p:nvSpPr>
          <p:spPr>
            <a:xfrm>
              <a:off x="6246905" y="2135578"/>
              <a:ext cx="1811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prstClr val="black"/>
                  </a:solidFill>
                  <a:latin typeface="Calibri"/>
                </a:rPr>
                <a:t>高海拔地面实验</a:t>
              </a:r>
              <a:endParaRPr lang="zh-CN" altLang="en-US" b="1" dirty="0">
                <a:solidFill>
                  <a:prstClr val="black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13"/>
                <p:cNvSpPr txBox="1"/>
                <p:nvPr/>
              </p:nvSpPr>
              <p:spPr>
                <a:xfrm>
                  <a:off x="4037465" y="1799045"/>
                  <a:ext cx="768864" cy="6135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den>
                        </m:f>
                      </m:oMath>
                    </m:oMathPara>
                  </a14:m>
                  <a:endParaRPr lang="zh-CN" altLang="en-US" sz="210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65" name="文本框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7465" y="1799045"/>
                  <a:ext cx="768865" cy="61356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直接箭头连接符 65"/>
            <p:cNvCxnSpPr>
              <a:stCxn id="58" idx="0"/>
            </p:cNvCxnSpPr>
            <p:nvPr/>
          </p:nvCxnSpPr>
          <p:spPr>
            <a:xfrm flipV="1">
              <a:off x="7422256" y="4190007"/>
              <a:ext cx="347340" cy="181335"/>
            </a:xfrm>
            <a:prstGeom prst="straightConnector1">
              <a:avLst/>
            </a:prstGeom>
            <a:ln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箭头连接符 66"/>
            <p:cNvCxnSpPr/>
            <p:nvPr/>
          </p:nvCxnSpPr>
          <p:spPr>
            <a:xfrm flipH="1">
              <a:off x="7207678" y="2888012"/>
              <a:ext cx="627680" cy="155402"/>
            </a:xfrm>
            <a:prstGeom prst="straightConnector1">
              <a:avLst/>
            </a:prstGeom>
            <a:ln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/>
            <p:nvPr/>
          </p:nvCxnSpPr>
          <p:spPr>
            <a:xfrm>
              <a:off x="6459808" y="4589041"/>
              <a:ext cx="0" cy="3856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"/>
            <p:cNvSpPr txBox="1"/>
            <p:nvPr/>
          </p:nvSpPr>
          <p:spPr>
            <a:xfrm>
              <a:off x="5816696" y="4582234"/>
              <a:ext cx="61106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>
                  <a:solidFill>
                    <a:srgbClr val="FF0000"/>
                  </a:solidFill>
                  <a:latin typeface="Calibri"/>
                </a:rPr>
                <a:t>LHC</a:t>
              </a:r>
              <a:endParaRPr lang="zh-CN" altLang="en-US" sz="2100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71" name="文本框 4"/>
            <p:cNvSpPr txBox="1"/>
            <p:nvPr/>
          </p:nvSpPr>
          <p:spPr>
            <a:xfrm>
              <a:off x="8110309" y="3785105"/>
              <a:ext cx="94769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zh-CN" sz="21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r>
                <a:rPr lang="en-US" altLang="zh-CN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</a:t>
              </a:r>
              <a:endPara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2" name="直接箭头连接符 71"/>
            <p:cNvCxnSpPr/>
            <p:nvPr/>
          </p:nvCxnSpPr>
          <p:spPr>
            <a:xfrm flipH="1">
              <a:off x="8304145" y="4134786"/>
              <a:ext cx="132500" cy="3304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6" name="对象 7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18430642"/>
                    </p:ext>
                  </p:extLst>
                </p:nvPr>
              </p:nvGraphicFramePr>
              <p:xfrm>
                <a:off x="4416731" y="3189728"/>
                <a:ext cx="85725" cy="1333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263" name="Equation" r:id="rId8" imgW="114120" imgH="177480" progId="Equation.DSMT4">
                        <p:embed/>
                      </p:oleObj>
                    </mc:Choice>
                    <mc:Fallback>
                      <p:oleObj name="Equation" r:id="rId8" imgW="114120" imgH="177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16731" y="3189728"/>
                              <a:ext cx="85725" cy="1333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6" name="对象 7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18430642"/>
                    </p:ext>
                  </p:extLst>
                </p:nvPr>
              </p:nvGraphicFramePr>
              <p:xfrm>
                <a:off x="4416731" y="3189728"/>
                <a:ext cx="85725" cy="1333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91" name="Equation" r:id="rId10" imgW="114120" imgH="177480" progId="Equation.DSMT4">
                        <p:embed/>
                      </p:oleObj>
                    </mc:Choice>
                    <mc:Fallback>
                      <p:oleObj name="Equation" r:id="rId10" imgW="114120" imgH="177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16731" y="3189728"/>
                              <a:ext cx="85725" cy="1333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77" name="文本框 7"/>
            <p:cNvSpPr txBox="1"/>
            <p:nvPr/>
          </p:nvSpPr>
          <p:spPr>
            <a:xfrm>
              <a:off x="8030638" y="5361781"/>
              <a:ext cx="72648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dirty="0">
                  <a:solidFill>
                    <a:prstClr val="black"/>
                  </a:solidFill>
                  <a:latin typeface="Calibri"/>
                </a:rPr>
                <a:t>能量</a:t>
              </a:r>
            </a:p>
          </p:txBody>
        </p:sp>
        <p:sp>
          <p:nvSpPr>
            <p:cNvPr id="78" name="文本框 15"/>
            <p:cNvSpPr txBox="1"/>
            <p:nvPr/>
          </p:nvSpPr>
          <p:spPr>
            <a:xfrm>
              <a:off x="4122630" y="1428283"/>
              <a:ext cx="72648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dirty="0">
                  <a:solidFill>
                    <a:prstClr val="black"/>
                  </a:solidFill>
                  <a:latin typeface="Calibri"/>
                </a:rPr>
                <a:t>流强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52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银河系巨大的</a:t>
            </a:r>
            <a:r>
              <a:rPr lang="en-US" altLang="zh-CN" sz="3200" b="1" dirty="0" smtClean="0">
                <a:latin typeface="+mn-ea"/>
                <a:ea typeface="+mn-ea"/>
              </a:rPr>
              <a:t>GeV</a:t>
            </a:r>
            <a:r>
              <a:rPr lang="zh-CN" altLang="en-US" sz="3200" b="1" dirty="0" smtClean="0">
                <a:latin typeface="+mn-ea"/>
                <a:ea typeface="+mn-ea"/>
              </a:rPr>
              <a:t>伽马射线泡泡：</a:t>
            </a:r>
            <a:r>
              <a:rPr lang="en-US" altLang="zh-CN" sz="32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Fermi Bubbles</a:t>
            </a:r>
            <a:endParaRPr lang="zh-CN" altLang="en-US" sz="3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2176474"/>
            <a:ext cx="4177001" cy="3132751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002" y="2000537"/>
            <a:ext cx="4966998" cy="34846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98451" y="1473889"/>
            <a:ext cx="2219197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b="1" dirty="0">
                <a:solidFill>
                  <a:srgbClr val="0000FF"/>
                </a:solidFill>
              </a:rPr>
              <a:t>10</a:t>
            </a:r>
            <a:r>
              <a:rPr lang="en-US" altLang="zh-CN" sz="2700" b="1" baseline="30000" dirty="0">
                <a:solidFill>
                  <a:srgbClr val="0000FF"/>
                </a:solidFill>
              </a:rPr>
              <a:t>37-38</a:t>
            </a:r>
            <a:r>
              <a:rPr lang="zh-CN" altLang="en-US" sz="2700" b="1" dirty="0">
                <a:solidFill>
                  <a:srgbClr val="0000FF"/>
                </a:solidFill>
              </a:rPr>
              <a:t>尔格</a:t>
            </a:r>
            <a:r>
              <a:rPr lang="en-US" altLang="zh-CN" sz="2700" b="1" dirty="0">
                <a:solidFill>
                  <a:srgbClr val="0000FF"/>
                </a:solidFill>
              </a:rPr>
              <a:t>/</a:t>
            </a:r>
            <a:r>
              <a:rPr lang="zh-CN" altLang="en-US" sz="2700" b="1" dirty="0">
                <a:solidFill>
                  <a:srgbClr val="0000FF"/>
                </a:solidFill>
              </a:rPr>
              <a:t>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14294" y="3298638"/>
            <a:ext cx="2018245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Fermi-LAT（2014）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70179" y="2971801"/>
            <a:ext cx="167661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/>
              <a:t>HAWC</a:t>
            </a:r>
            <a:r>
              <a:rPr lang="zh-CN" altLang="en-US" b="1" dirty="0"/>
              <a:t>（</a:t>
            </a:r>
            <a:r>
              <a:rPr lang="en-US" altLang="zh-CN" b="1" dirty="0"/>
              <a:t>2016</a:t>
            </a:r>
            <a:r>
              <a:rPr lang="zh-CN" altLang="en-US" b="1" dirty="0"/>
              <a:t>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34028" y="5544837"/>
            <a:ext cx="95442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/>
              <a:t>2010</a:t>
            </a:r>
            <a:r>
              <a:rPr lang="zh-CN" altLang="en-US" sz="2100" b="1" dirty="0"/>
              <a:t>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82147" y="5699057"/>
            <a:ext cx="951992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/>
              <a:t>100TeV</a:t>
            </a:r>
            <a:endParaRPr lang="zh-CN" altLang="en-US" sz="2100" b="1" dirty="0"/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8336280" y="5542917"/>
            <a:ext cx="3764" cy="9937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4186775" y="1377615"/>
                <a:ext cx="768864" cy="613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</m:oMath>
                  </m:oMathPara>
                </a14:m>
                <a:endParaRPr lang="zh-CN" altLang="en-US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365" y="1377615"/>
                <a:ext cx="1027269" cy="8180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467544" y="6290447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自电子还是来自宇宙线，或是两者的混合？</a:t>
            </a:r>
          </a:p>
        </p:txBody>
      </p:sp>
    </p:spTree>
    <p:extLst>
      <p:ext uri="{BB962C8B-B14F-4D97-AF65-F5344CB8AC3E}">
        <p14:creationId xmlns:p14="http://schemas.microsoft.com/office/powerpoint/2010/main" val="41964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717" y="376557"/>
            <a:ext cx="8782334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LHAASO</a:t>
            </a:r>
            <a:r>
              <a:rPr lang="zh-CN" altLang="en-US" sz="32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观测：</a:t>
            </a:r>
            <a:r>
              <a:rPr lang="en-US" altLang="zh-CN" sz="32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Fermi-Bubbles </a:t>
            </a:r>
            <a:r>
              <a: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的高能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辐射</a:t>
            </a:r>
            <a:endParaRPr lang="zh-CN" altLang="en-US" sz="3200" dirty="0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906" y="1775175"/>
            <a:ext cx="4969691" cy="4066615"/>
          </a:xfrm>
        </p:spPr>
      </p:pic>
      <p:sp>
        <p:nvSpPr>
          <p:cNvPr id="4" name="圆角矩形 3"/>
          <p:cNvSpPr/>
          <p:nvPr/>
        </p:nvSpPr>
        <p:spPr>
          <a:xfrm>
            <a:off x="419100" y="3131821"/>
            <a:ext cx="3590262" cy="190638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</a:t>
            </a:r>
            <a:r>
              <a:rPr lang="en-US" altLang="zh-CN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en-US" altLang="zh-CN" sz="21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altLang="zh-CN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能区，</a:t>
            </a:r>
            <a:r>
              <a:rPr lang="en-US" altLang="zh-CN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¼ LHAASO </a:t>
            </a:r>
            <a:r>
              <a:rPr lang="zh-CN" alt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灵敏度比</a:t>
            </a:r>
            <a:r>
              <a:rPr lang="en-US" altLang="zh-CN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HAWC</a:t>
            </a:r>
            <a:r>
              <a:rPr lang="zh-CN" alt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提高了一个量级以上。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65654" y="5843070"/>
            <a:ext cx="951992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/>
              <a:t>100TeV</a:t>
            </a:r>
            <a:endParaRPr lang="zh-CN" altLang="en-US" sz="2100" b="1" dirty="0"/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8084820" y="5607805"/>
            <a:ext cx="3764" cy="9937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050610" y="1430897"/>
                <a:ext cx="768864" cy="613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</m:oMath>
                  </m:oMathPara>
                </a14:m>
                <a:endParaRPr lang="zh-CN" altLang="en-US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812" y="1430897"/>
                <a:ext cx="1027269" cy="8180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9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0492" y="1345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宇宙线物理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8336" y="692696"/>
            <a:ext cx="6443099" cy="53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25085" y="123478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宇宙线能谱精细结构的测量</a:t>
            </a:r>
            <a:endParaRPr lang="zh-CN" altLang="en-US" sz="3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49846" y="5805264"/>
            <a:ext cx="8964488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dirty="0" smtClean="0"/>
              <a:t>精确地求出质子，氦，以及铁等重核能谱，并同时分别精确地求出他们能谱的拐折位置，并判断他们能谱的拐折到底是 </a:t>
            </a:r>
            <a:r>
              <a:rPr lang="en-US" altLang="zh-CN" sz="1800" b="1" dirty="0" smtClean="0"/>
              <a:t>Z </a:t>
            </a:r>
            <a:r>
              <a:rPr lang="zh-CN" altLang="en-US" sz="1800" b="1" dirty="0" smtClean="0"/>
              <a:t>依赖，或 </a:t>
            </a:r>
            <a:r>
              <a:rPr lang="en-US" altLang="zh-CN" sz="1800" b="1" dirty="0" smtClean="0"/>
              <a:t>A</a:t>
            </a:r>
            <a:r>
              <a:rPr lang="zh-CN" altLang="en-US" sz="1800" b="1" dirty="0" smtClean="0"/>
              <a:t>依赖，或都不依赖等等</a:t>
            </a:r>
            <a:endParaRPr lang="en-US" altLang="zh-CN" sz="1800" b="1" dirty="0" smtClean="0"/>
          </a:p>
          <a:p>
            <a:r>
              <a:rPr lang="zh-CN" altLang="en-US" sz="1800" b="1" dirty="0" smtClean="0"/>
              <a:t>研究膝区的形成机制</a:t>
            </a:r>
            <a:endParaRPr lang="zh-CN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00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457200" y="1200150"/>
            <a:ext cx="8229600" cy="5109169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zh-CN" sz="8600" b="1" dirty="0" smtClean="0">
                <a:solidFill>
                  <a:prstClr val="black"/>
                </a:solidFill>
              </a:rPr>
              <a:t>WCDA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4900" dirty="0" smtClean="0">
                <a:solidFill>
                  <a:prstClr val="black"/>
                </a:solidFill>
              </a:rPr>
              <a:t>芯位重建</a:t>
            </a:r>
            <a:r>
              <a:rPr lang="en-US" altLang="zh-CN" sz="4900" dirty="0" smtClean="0">
                <a:solidFill>
                  <a:prstClr val="black"/>
                </a:solidFill>
              </a:rPr>
              <a:t>:  3m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4900" dirty="0" smtClean="0">
                <a:solidFill>
                  <a:prstClr val="black"/>
                </a:solidFill>
              </a:rPr>
              <a:t>方向重建</a:t>
            </a:r>
            <a:r>
              <a:rPr lang="en-US" altLang="zh-CN" sz="4900" dirty="0" smtClean="0">
                <a:solidFill>
                  <a:prstClr val="black"/>
                </a:solidFill>
              </a:rPr>
              <a:t>: 0.3°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4900" dirty="0" smtClean="0">
                <a:solidFill>
                  <a:prstClr val="black"/>
                </a:solidFill>
              </a:rPr>
              <a:t>芯区粒子数</a:t>
            </a:r>
            <a:endParaRPr lang="en-US" altLang="zh-CN" sz="4900" dirty="0" smtClean="0">
              <a:solidFill>
                <a:prstClr val="black"/>
              </a:solidFill>
            </a:endParaRPr>
          </a:p>
          <a:p>
            <a:pPr marL="285750" indent="-285750"/>
            <a:r>
              <a:rPr lang="en-US" altLang="zh-CN" sz="8600" b="1" dirty="0" smtClean="0">
                <a:solidFill>
                  <a:prstClr val="black"/>
                </a:solidFill>
              </a:rPr>
              <a:t>KM2A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8600" dirty="0" smtClean="0">
                <a:solidFill>
                  <a:srgbClr val="FF0000"/>
                </a:solidFill>
              </a:rPr>
              <a:t>Total </a:t>
            </a:r>
            <a:r>
              <a:rPr lang="en-US" altLang="zh-CN" sz="8600" dirty="0" err="1" smtClean="0">
                <a:solidFill>
                  <a:srgbClr val="FF0000"/>
                </a:solidFill>
              </a:rPr>
              <a:t>Muon</a:t>
            </a:r>
            <a:r>
              <a:rPr lang="en-US" altLang="zh-CN" sz="8600" dirty="0" smtClean="0">
                <a:solidFill>
                  <a:srgbClr val="FF0000"/>
                </a:solidFill>
              </a:rPr>
              <a:t> number</a:t>
            </a:r>
          </a:p>
          <a:p>
            <a:pPr marL="285750" indent="-285750"/>
            <a:r>
              <a:rPr lang="en-US" altLang="zh-CN" sz="8600" b="1" dirty="0" smtClean="0">
                <a:solidFill>
                  <a:prstClr val="black"/>
                </a:solidFill>
              </a:rPr>
              <a:t>WFCTA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4900" dirty="0" smtClean="0">
                <a:solidFill>
                  <a:prstClr val="black"/>
                </a:solidFill>
              </a:rPr>
              <a:t>SIZE (total PE in image)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4900" dirty="0" smtClean="0">
                <a:solidFill>
                  <a:srgbClr val="FF0000"/>
                </a:solidFill>
              </a:rPr>
              <a:t>Width, Length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4900" dirty="0" smtClean="0">
                <a:solidFill>
                  <a:srgbClr val="FF0000"/>
                </a:solidFill>
              </a:rPr>
              <a:t>簇射方向到像的质心的角距离</a:t>
            </a:r>
            <a:endParaRPr lang="en-US" altLang="zh-CN" sz="4900" dirty="0" smtClean="0">
              <a:solidFill>
                <a:srgbClr val="FF0000"/>
              </a:solidFill>
            </a:endParaRPr>
          </a:p>
          <a:p>
            <a:pPr marL="285750" indent="-285750"/>
            <a:r>
              <a:rPr lang="en-US" altLang="zh-CN" sz="8600" b="1" dirty="0" smtClean="0">
                <a:solidFill>
                  <a:prstClr val="black"/>
                </a:solidFill>
              </a:rPr>
              <a:t>WFCTA</a:t>
            </a:r>
            <a:r>
              <a:rPr lang="zh-CN" altLang="en-US" sz="8600" b="1" dirty="0" smtClean="0">
                <a:solidFill>
                  <a:prstClr val="black"/>
                </a:solidFill>
              </a:rPr>
              <a:t>指向</a:t>
            </a:r>
            <a:endParaRPr lang="en-US" altLang="zh-CN" sz="8600" b="1" dirty="0" smtClean="0">
              <a:solidFill>
                <a:prstClr val="black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4900" dirty="0" smtClean="0">
                <a:solidFill>
                  <a:srgbClr val="FF0000"/>
                </a:solidFill>
              </a:rPr>
              <a:t>天顶角：</a:t>
            </a:r>
            <a:r>
              <a:rPr lang="en-US" altLang="zh-CN" sz="4900" dirty="0" smtClean="0">
                <a:solidFill>
                  <a:srgbClr val="FF0000"/>
                </a:solidFill>
              </a:rPr>
              <a:t>28°--  35°</a:t>
            </a:r>
          </a:p>
          <a:p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467544" y="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100TeV </a:t>
            </a:r>
            <a:r>
              <a:rPr lang="zh-CN" altLang="en-US" sz="3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至</a:t>
            </a:r>
            <a:r>
              <a:rPr lang="en-US" altLang="zh-CN" sz="3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10PeV</a:t>
            </a:r>
            <a:r>
              <a:rPr lang="zh-CN" altLang="en-US" sz="3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宇宙线能谱测量</a:t>
            </a:r>
            <a:endParaRPr lang="zh-CN" altLang="en-US" sz="3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46554" y="665621"/>
            <a:ext cx="7671579" cy="5761674"/>
            <a:chOff x="899592" y="44624"/>
            <a:chExt cx="7127913" cy="681753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3" y="4629912"/>
              <a:ext cx="7055904" cy="2232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320" y="2276872"/>
              <a:ext cx="7082185" cy="2416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4624"/>
              <a:ext cx="7055905" cy="235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475656" y="1749867"/>
              <a:ext cx="27947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ARGO-WFCTA model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19672" y="4005064"/>
              <a:ext cx="20882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/>
                <a:t>Horandel</a:t>
              </a:r>
              <a:r>
                <a:rPr lang="en-US" altLang="zh-CN" dirty="0" smtClean="0"/>
                <a:t> model </a:t>
              </a:r>
              <a:endParaRPr lang="zh-CN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1720" y="6165304"/>
              <a:ext cx="1800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H4A model </a:t>
              </a:r>
              <a:endParaRPr lang="zh-CN" altLang="en-US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100TeV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至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10PeV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宇宙线能谱测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量预期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2319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457200" y="1200150"/>
            <a:ext cx="7931224" cy="446109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solidFill>
                  <a:srgbClr val="FF0000"/>
                </a:solidFill>
              </a:rPr>
              <a:t>KM2A:</a:t>
            </a:r>
          </a:p>
          <a:p>
            <a:pPr lvl="1"/>
            <a:r>
              <a:rPr lang="zh-CN" altLang="en-US" dirty="0" smtClean="0"/>
              <a:t>方向及芯位重建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Muon</a:t>
            </a:r>
            <a:r>
              <a:rPr lang="zh-CN" altLang="en-US" dirty="0" smtClean="0"/>
              <a:t>数目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电磁粒子数目</a:t>
            </a:r>
            <a:r>
              <a:rPr lang="en-US" altLang="zh-CN" dirty="0" smtClean="0"/>
              <a:t> 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WFCTA: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FF0000"/>
                </a:solidFill>
              </a:rPr>
              <a:t>簇射方向到像的质心的角距离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dirty="0" err="1" smtClean="0"/>
              <a:t>Npe</a:t>
            </a:r>
            <a:r>
              <a:rPr lang="en-US" altLang="zh-CN" dirty="0" smtClean="0"/>
              <a:t>:</a:t>
            </a:r>
            <a:r>
              <a:rPr lang="zh-CN" altLang="en-US" dirty="0" smtClean="0"/>
              <a:t>契伦科夫像中的光电子数</a:t>
            </a:r>
            <a:endParaRPr lang="en-US" altLang="zh-CN" dirty="0" smtClean="0"/>
          </a:p>
          <a:p>
            <a:r>
              <a:rPr lang="en-US" altLang="zh-CN" dirty="0" smtClean="0"/>
              <a:t>WFCTA</a:t>
            </a:r>
            <a:r>
              <a:rPr lang="zh-CN" altLang="en-US" dirty="0" smtClean="0"/>
              <a:t>指向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天顶角：</a:t>
            </a:r>
            <a:r>
              <a:rPr lang="en-US" altLang="zh-CN" dirty="0" smtClean="0"/>
              <a:t>45°</a:t>
            </a:r>
          </a:p>
          <a:p>
            <a:pPr lvl="1"/>
            <a:r>
              <a:rPr lang="zh-CN" altLang="en-US" dirty="0" smtClean="0"/>
              <a:t>方位角：</a:t>
            </a:r>
            <a:r>
              <a:rPr lang="en-US" altLang="zh-CN" dirty="0" smtClean="0"/>
              <a:t>0~360°</a:t>
            </a:r>
          </a:p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822" y="598441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通过</a:t>
            </a:r>
            <a:r>
              <a:rPr lang="en-US" altLang="zh-CN" b="1" dirty="0"/>
              <a:t>KM2A</a:t>
            </a:r>
            <a:r>
              <a:rPr lang="zh-CN" altLang="en-US" b="1" dirty="0"/>
              <a:t>和</a:t>
            </a:r>
            <a:r>
              <a:rPr lang="en-US" altLang="zh-CN" b="1" dirty="0"/>
              <a:t>WFCTA</a:t>
            </a:r>
            <a:r>
              <a:rPr lang="zh-CN" altLang="en-US" b="1" dirty="0"/>
              <a:t>的联合观测可以获得铁核能谱。在</a:t>
            </a:r>
            <a:r>
              <a:rPr lang="en-US" altLang="zh-CN" b="1" dirty="0"/>
              <a:t>100PeV</a:t>
            </a:r>
            <a:r>
              <a:rPr lang="zh-CN" altLang="en-US" b="1" dirty="0"/>
              <a:t>处每年能获得</a:t>
            </a:r>
            <a:r>
              <a:rPr lang="en-US" altLang="zh-CN" b="1" dirty="0"/>
              <a:t>100</a:t>
            </a:r>
            <a:r>
              <a:rPr lang="zh-CN" altLang="en-US" b="1" dirty="0"/>
              <a:t>个好事例（</a:t>
            </a:r>
            <a:r>
              <a:rPr lang="en-US" altLang="zh-CN" b="1" dirty="0"/>
              <a:t>87%</a:t>
            </a:r>
            <a:r>
              <a:rPr lang="zh-CN" altLang="en-US" b="1" dirty="0"/>
              <a:t>纯度）</a:t>
            </a:r>
            <a:endParaRPr lang="en-US" altLang="zh-CN" b="1" dirty="0"/>
          </a:p>
        </p:txBody>
      </p:sp>
      <p:sp>
        <p:nvSpPr>
          <p:cNvPr id="4" name="矩形 3"/>
          <p:cNvSpPr/>
          <p:nvPr/>
        </p:nvSpPr>
        <p:spPr>
          <a:xfrm>
            <a:off x="5652120" y="1131590"/>
            <a:ext cx="27363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/>
              <a:t>Energy resolution </a:t>
            </a:r>
          </a:p>
          <a:p>
            <a:pPr lvl="1"/>
            <a:r>
              <a:rPr lang="en-US" altLang="zh-CN" dirty="0"/>
              <a:t>&lt;20% (</a:t>
            </a:r>
            <a:r>
              <a:rPr lang="en-US" altLang="zh-CN" dirty="0" err="1"/>
              <a:t>Rp</a:t>
            </a:r>
            <a:r>
              <a:rPr lang="en-US" altLang="zh-CN" dirty="0"/>
              <a:t>&lt;100m)</a:t>
            </a:r>
          </a:p>
          <a:p>
            <a:pPr lvl="1"/>
            <a:r>
              <a:rPr lang="en-US" altLang="zh-CN" dirty="0"/>
              <a:t>&lt;25%(</a:t>
            </a:r>
            <a:r>
              <a:rPr lang="en-US" altLang="zh-CN" dirty="0" err="1"/>
              <a:t>Rp</a:t>
            </a:r>
            <a:r>
              <a:rPr lang="en-US" altLang="zh-CN" dirty="0"/>
              <a:t>&lt;200m)</a:t>
            </a:r>
          </a:p>
          <a:p>
            <a:pPr lvl="1"/>
            <a:r>
              <a:rPr lang="en-US" altLang="zh-CN" dirty="0"/>
              <a:t>~30%(</a:t>
            </a:r>
            <a:r>
              <a:rPr lang="en-US" altLang="zh-CN" dirty="0" err="1"/>
              <a:t>Rp</a:t>
            </a:r>
            <a:r>
              <a:rPr lang="en-US" altLang="zh-CN" dirty="0"/>
              <a:t>&lt;300m)</a:t>
            </a:r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10PeV </a:t>
            </a:r>
            <a:r>
              <a:rPr lang="zh-CN" altLang="en-US" smtClean="0"/>
              <a:t>至</a:t>
            </a:r>
            <a:r>
              <a:rPr lang="en-US" altLang="zh-CN" smtClean="0"/>
              <a:t>100PeV</a:t>
            </a:r>
            <a:r>
              <a:rPr lang="zh-CN" altLang="en-US" smtClean="0"/>
              <a:t>能谱测量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65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10" y="894530"/>
            <a:ext cx="7985093" cy="209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09" y="2923218"/>
            <a:ext cx="8087320" cy="209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7745" y="229171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All particle 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8460" y="435278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Iron 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11493" y="1974650"/>
            <a:ext cx="1616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50m&lt;</a:t>
            </a:r>
            <a:r>
              <a:rPr lang="en-US" altLang="zh-CN" dirty="0" err="1" smtClean="0"/>
              <a:t>Rp</a:t>
            </a:r>
            <a:r>
              <a:rPr lang="en-US" altLang="zh-CN" dirty="0" smtClean="0"/>
              <a:t>&lt;250m</a:t>
            </a:r>
          </a:p>
          <a:p>
            <a:r>
              <a:rPr lang="en-US" altLang="zh-CN" dirty="0" smtClean="0">
                <a:solidFill>
                  <a:srgbClr val="FF66FF"/>
                </a:solidFill>
              </a:rPr>
              <a:t>50m&lt;</a:t>
            </a:r>
            <a:r>
              <a:rPr lang="en-US" altLang="zh-CN" dirty="0" err="1" smtClean="0">
                <a:solidFill>
                  <a:srgbClr val="FF66FF"/>
                </a:solidFill>
              </a:rPr>
              <a:t>Rp</a:t>
            </a:r>
            <a:r>
              <a:rPr lang="en-US" altLang="zh-CN" dirty="0" smtClean="0">
                <a:solidFill>
                  <a:srgbClr val="FF66FF"/>
                </a:solidFill>
              </a:rPr>
              <a:t>&lt;230m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50m&lt;</a:t>
            </a:r>
            <a:r>
              <a:rPr lang="en-US" altLang="zh-CN" dirty="0" err="1" smtClean="0">
                <a:solidFill>
                  <a:srgbClr val="FF0000"/>
                </a:solidFill>
              </a:rPr>
              <a:t>Rp</a:t>
            </a:r>
            <a:r>
              <a:rPr lang="en-US" altLang="zh-CN" dirty="0" smtClean="0">
                <a:solidFill>
                  <a:srgbClr val="FF0000"/>
                </a:solidFill>
              </a:rPr>
              <a:t>&lt;200m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2143" y="2536982"/>
            <a:ext cx="1907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100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irons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60233" y="1110554"/>
            <a:ext cx="222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15% duty cycle 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290183" y="3108776"/>
            <a:ext cx="1632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15% duty cycle 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00672" y="619066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通过</a:t>
            </a:r>
            <a:r>
              <a:rPr lang="en-US" altLang="zh-CN" b="1" dirty="0"/>
              <a:t>KM2A</a:t>
            </a:r>
            <a:r>
              <a:rPr lang="zh-CN" altLang="en-US" b="1" dirty="0"/>
              <a:t>和</a:t>
            </a:r>
            <a:r>
              <a:rPr lang="en-US" altLang="zh-CN" b="1" dirty="0"/>
              <a:t>WFCTA</a:t>
            </a:r>
            <a:r>
              <a:rPr lang="zh-CN" altLang="en-US" b="1" dirty="0"/>
              <a:t>的联合观测可以获得铁核能谱。在</a:t>
            </a:r>
            <a:r>
              <a:rPr lang="en-US" altLang="zh-CN" b="1" dirty="0"/>
              <a:t>100PeV</a:t>
            </a:r>
            <a:r>
              <a:rPr lang="zh-CN" altLang="en-US" b="1" dirty="0"/>
              <a:t>处每年能获得</a:t>
            </a:r>
            <a:r>
              <a:rPr lang="en-US" altLang="zh-CN" b="1" dirty="0"/>
              <a:t>100</a:t>
            </a:r>
            <a:r>
              <a:rPr lang="zh-CN" altLang="en-US" b="1" dirty="0"/>
              <a:t>个好事例（</a:t>
            </a:r>
            <a:r>
              <a:rPr lang="en-US" altLang="zh-CN" b="1" dirty="0"/>
              <a:t>87%</a:t>
            </a:r>
            <a:r>
              <a:rPr lang="zh-CN" altLang="en-US" b="1" dirty="0"/>
              <a:t>纯度）</a:t>
            </a:r>
            <a:endParaRPr lang="en-US" altLang="zh-CN" b="1" dirty="0"/>
          </a:p>
        </p:txBody>
      </p:sp>
      <p:sp>
        <p:nvSpPr>
          <p:cNvPr id="11" name="标题 2"/>
          <p:cNvSpPr txBox="1">
            <a:spLocks/>
          </p:cNvSpPr>
          <p:nvPr/>
        </p:nvSpPr>
        <p:spPr>
          <a:xfrm>
            <a:off x="543168" y="-114444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/>
              <a:t>有效面积及事例率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861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21" y="1026876"/>
            <a:ext cx="6789230" cy="456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2"/>
          <p:cNvSpPr txBox="1">
            <a:spLocks/>
          </p:cNvSpPr>
          <p:nvPr/>
        </p:nvSpPr>
        <p:spPr>
          <a:xfrm>
            <a:off x="628683" y="409223"/>
            <a:ext cx="8229600" cy="7875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/>
              <a:t>预期</a:t>
            </a:r>
            <a:r>
              <a:rPr lang="zh-CN" altLang="en-US" sz="4000" b="1" dirty="0" smtClean="0"/>
              <a:t>“膝区”宇宙线能谱</a:t>
            </a:r>
            <a:endParaRPr lang="zh-CN" altLang="en-US" sz="4000" b="1" dirty="0"/>
          </a:p>
        </p:txBody>
      </p:sp>
      <p:sp>
        <p:nvSpPr>
          <p:cNvPr id="4" name="文本框 12"/>
          <p:cNvSpPr txBox="1"/>
          <p:nvPr/>
        </p:nvSpPr>
        <p:spPr>
          <a:xfrm>
            <a:off x="3050799" y="551249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PeV</a:t>
            </a:r>
            <a:endParaRPr lang="zh-CN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41503" y="5483896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10PeV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7569" y="5483896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100PeV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34563" y="5487751"/>
            <a:ext cx="93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100TeV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4489012" y="1344420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宋体"/>
              </a:rPr>
              <a:t>LHAASO 5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/>
              </a:rPr>
              <a:t>年测量</a:t>
            </a:r>
          </a:p>
        </p:txBody>
      </p:sp>
    </p:spTree>
    <p:extLst>
      <p:ext uri="{BB962C8B-B14F-4D97-AF65-F5344CB8AC3E}">
        <p14:creationId xmlns:p14="http://schemas.microsoft.com/office/powerpoint/2010/main" val="34005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539552" y="142691"/>
            <a:ext cx="8136904" cy="5407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u="sng" dirty="0" smtClean="0">
                <a:latin typeface="+mn-ea"/>
                <a:ea typeface="+mn-ea"/>
              </a:rPr>
              <a:t>精确测量</a:t>
            </a:r>
            <a:r>
              <a:rPr lang="zh-CN" altLang="en-US" b="1" u="sng" dirty="0" smtClean="0">
                <a:solidFill>
                  <a:srgbClr val="FF0000"/>
                </a:solidFill>
                <a:latin typeface="+mn-ea"/>
                <a:ea typeface="+mn-ea"/>
              </a:rPr>
              <a:t>高达</a:t>
            </a:r>
            <a:r>
              <a:rPr lang="en-US" altLang="zh-CN" b="1" u="sng" dirty="0" smtClean="0">
                <a:solidFill>
                  <a:srgbClr val="FF0000"/>
                </a:solidFill>
                <a:latin typeface="+mn-ea"/>
                <a:ea typeface="+mn-ea"/>
              </a:rPr>
              <a:t>10</a:t>
            </a:r>
            <a:r>
              <a:rPr lang="en-US" altLang="zh-CN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PeV</a:t>
            </a:r>
            <a:r>
              <a:rPr lang="zh-CN" altLang="en-US" b="1" dirty="0" smtClean="0">
                <a:latin typeface="+mn-ea"/>
                <a:ea typeface="+mn-ea"/>
              </a:rPr>
              <a:t>能区</a:t>
            </a:r>
            <a:r>
              <a:rPr lang="en-US" altLang="zh-CN" b="1" dirty="0" smtClean="0">
                <a:latin typeface="+mn-ea"/>
                <a:ea typeface="+mn-ea"/>
              </a:rPr>
              <a:t>2D</a:t>
            </a:r>
            <a:r>
              <a:rPr lang="zh-CN" altLang="en-US" b="1" dirty="0" smtClean="0">
                <a:latin typeface="+mn-ea"/>
                <a:ea typeface="+mn-ea"/>
              </a:rPr>
              <a:t>宇宙线各向异性</a:t>
            </a:r>
            <a:endParaRPr lang="zh-CN" altLang="en-US" b="1" dirty="0">
              <a:latin typeface="+mn-ea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9" y="1434272"/>
            <a:ext cx="5689288" cy="455759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2092" y="1964926"/>
            <a:ext cx="1183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ASγ</a:t>
            </a:r>
            <a:endParaRPr lang="en-US" altLang="zh-C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36900M</a:t>
            </a:r>
            <a:r>
              <a:rPr lang="en-US" altLang="zh-CN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endParaRPr lang="en-US" altLang="zh-C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精度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63857" y="1489880"/>
            <a:ext cx="1482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LHAASO 1KM</a:t>
            </a:r>
            <a:r>
              <a:rPr lang="en-US" altLang="zh-CN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dirty="0">
              <a:solidFill>
                <a:prstClr val="black"/>
              </a:solidFill>
              <a:latin typeface="Calibri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年</a:t>
            </a:r>
            <a:endParaRPr lang="en-US" altLang="zh-CN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Calibri"/>
              </a:rPr>
              <a:t>精度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2∙10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1747844" y="1434272"/>
            <a:ext cx="91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00"/>
                </a:solidFill>
              </a:rPr>
              <a:t>15TeV</a:t>
            </a:r>
            <a:endParaRPr lang="zh-CN" altLang="en-US" b="1" dirty="0" smtClean="0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72153" y="2320877"/>
            <a:ext cx="913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00"/>
                </a:solidFill>
              </a:rPr>
              <a:t>50TeV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6010" y="3119088"/>
            <a:ext cx="105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00"/>
                </a:solidFill>
              </a:rPr>
              <a:t>100TeV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78699" y="4216630"/>
            <a:ext cx="105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00"/>
                </a:solidFill>
              </a:rPr>
              <a:t>300TeV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00709" y="5128643"/>
            <a:ext cx="807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00"/>
                </a:solidFill>
              </a:rPr>
              <a:t>1PeV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3" name="文本框 11"/>
          <p:cNvSpPr txBox="1"/>
          <p:nvPr/>
        </p:nvSpPr>
        <p:spPr>
          <a:xfrm>
            <a:off x="7202747" y="3497427"/>
            <a:ext cx="19412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</a:rPr>
              <a:t>为银河宇宙线起源和传播做重要贡献</a:t>
            </a:r>
          </a:p>
        </p:txBody>
      </p:sp>
    </p:spTree>
    <p:extLst>
      <p:ext uri="{BB962C8B-B14F-4D97-AF65-F5344CB8AC3E}">
        <p14:creationId xmlns:p14="http://schemas.microsoft.com/office/powerpoint/2010/main" val="3904549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LHAASO</a:t>
            </a:r>
            <a:r>
              <a:rPr lang="zh-CN" altLang="en-US" sz="4000" b="1" dirty="0"/>
              <a:t>对各向异性的测量预期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08720"/>
            <a:ext cx="6480707" cy="4392488"/>
          </a:xfrm>
        </p:spPr>
      </p:pic>
      <p:sp>
        <p:nvSpPr>
          <p:cNvPr id="3" name="矩形 2"/>
          <p:cNvSpPr/>
          <p:nvPr/>
        </p:nvSpPr>
        <p:spPr>
          <a:xfrm>
            <a:off x="1331640" y="5517584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LHAASO 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1</a:t>
            </a:r>
            <a:r>
              <a:rPr lang="en-US" altLang="zh-CN" sz="2000" dirty="0">
                <a:solidFill>
                  <a:srgbClr val="FF0000"/>
                </a:solidFill>
              </a:rPr>
              <a:t>）</a:t>
            </a:r>
            <a:r>
              <a:rPr lang="zh-CN" altLang="en-US" sz="2000" dirty="0">
                <a:solidFill>
                  <a:srgbClr val="FF0000"/>
                </a:solidFill>
              </a:rPr>
              <a:t>首次测量</a:t>
            </a:r>
            <a:r>
              <a:rPr lang="en-US" altLang="zh-CN" sz="2000" dirty="0">
                <a:solidFill>
                  <a:srgbClr val="FF0000"/>
                </a:solidFill>
              </a:rPr>
              <a:t>10PeV</a:t>
            </a:r>
            <a:r>
              <a:rPr lang="zh-CN" altLang="en-US" sz="2000" dirty="0">
                <a:solidFill>
                  <a:srgbClr val="FF0000"/>
                </a:solidFill>
              </a:rPr>
              <a:t>的各向异性，一</a:t>
            </a:r>
            <a:r>
              <a:rPr lang="zh-CN" altLang="en-US" sz="2000" dirty="0" smtClean="0">
                <a:solidFill>
                  <a:srgbClr val="FF0000"/>
                </a:solidFill>
              </a:rPr>
              <a:t>年统计误差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∙10</a:t>
            </a:r>
            <a:r>
              <a:rPr lang="en-US" altLang="zh-CN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2）</a:t>
            </a:r>
            <a:r>
              <a:rPr lang="zh-CN" altLang="en-US" sz="2000" dirty="0" smtClean="0">
                <a:solidFill>
                  <a:srgbClr val="FF0000"/>
                </a:solidFill>
              </a:rPr>
              <a:t>首次几十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TeV</a:t>
            </a:r>
            <a:r>
              <a:rPr lang="zh-CN" altLang="en-US" sz="2000" dirty="0" smtClean="0">
                <a:solidFill>
                  <a:srgbClr val="FF0000"/>
                </a:solidFill>
              </a:rPr>
              <a:t>重核的各向异性，一年精度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4∙10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1880" y="1340768"/>
            <a:ext cx="4104456" cy="3600400"/>
          </a:xfrm>
          <a:prstGeom prst="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04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70" y="1196753"/>
            <a:ext cx="8761090" cy="47766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7398" y="4272620"/>
            <a:ext cx="3323410" cy="164352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2015</a:t>
            </a:r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月正式立项</a:t>
            </a:r>
            <a:endParaRPr lang="en-US" altLang="zh-CN" sz="2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月开工建设</a:t>
            </a:r>
            <a:endParaRPr lang="en-US" altLang="zh-CN" sz="2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月首批</a:t>
            </a:r>
            <a:r>
              <a:rPr lang="en-US" altLang="zh-CN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33</a:t>
            </a:r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en-US" altLang="zh-CN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ED</a:t>
            </a:r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运行</a:t>
            </a:r>
            <a:endParaRPr lang="en-US" altLang="zh-CN" sz="2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1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2020</a:t>
            </a:r>
            <a:r>
              <a:rPr lang="zh-CN" altLang="en-US" sz="21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年底完成全阵列建设</a:t>
            </a:r>
          </a:p>
        </p:txBody>
      </p:sp>
      <p:sp>
        <p:nvSpPr>
          <p:cNvPr id="6" name="矩形 5"/>
          <p:cNvSpPr/>
          <p:nvPr/>
        </p:nvSpPr>
        <p:spPr>
          <a:xfrm>
            <a:off x="203418" y="11241"/>
            <a:ext cx="81933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十二五</a:t>
            </a:r>
            <a:r>
              <a:rPr lang="zh-CN" altLang="zh-CN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国家重大科技基础设施</a:t>
            </a:r>
            <a:r>
              <a:rPr lang="en-US" altLang="zh-CN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:</a:t>
            </a:r>
            <a:endParaRPr lang="en-US" altLang="zh-CN" b="1" dirty="0">
              <a:solidFill>
                <a:srgbClr val="FF0000"/>
              </a:solidFill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高海拔宇宙线观测站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LHAASO</a:t>
            </a:r>
          </a:p>
        </p:txBody>
      </p:sp>
    </p:spTree>
    <p:extLst>
      <p:ext uri="{BB962C8B-B14F-4D97-AF65-F5344CB8AC3E}">
        <p14:creationId xmlns:p14="http://schemas.microsoft.com/office/powerpoint/2010/main" val="1455899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"/>
          <p:cNvSpPr txBox="1"/>
          <p:nvPr/>
        </p:nvSpPr>
        <p:spPr>
          <a:xfrm>
            <a:off x="5739661" y="6156655"/>
            <a:ext cx="141610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 smtClean="0">
                <a:solidFill>
                  <a:srgbClr val="FF00FF"/>
                </a:solidFill>
                <a:latin typeface="Calibri"/>
              </a:rPr>
              <a:t>大于</a:t>
            </a:r>
            <a:r>
              <a:rPr lang="en-US" altLang="zh-CN" sz="2100" b="1" dirty="0" smtClean="0">
                <a:solidFill>
                  <a:srgbClr val="FF00FF"/>
                </a:solidFill>
                <a:latin typeface="Calibri"/>
              </a:rPr>
              <a:t>10TeV</a:t>
            </a:r>
            <a:endParaRPr lang="zh-CN" altLang="en-US" sz="2100" b="1" dirty="0">
              <a:solidFill>
                <a:srgbClr val="FF00FF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13"/>
              <p:cNvSpPr txBox="1"/>
              <p:nvPr/>
            </p:nvSpPr>
            <p:spPr>
              <a:xfrm>
                <a:off x="1329444" y="2870440"/>
                <a:ext cx="550792" cy="438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5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5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sz="15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altLang="zh-CN" sz="15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15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altLang="zh-CN" sz="15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</m:oMath>
                  </m:oMathPara>
                </a14:m>
                <a:endParaRPr lang="zh-CN" altLang="en-US" sz="15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444" y="2870440"/>
                <a:ext cx="550792" cy="4382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7"/>
          <p:cNvSpPr txBox="1"/>
          <p:nvPr/>
        </p:nvSpPr>
        <p:spPr>
          <a:xfrm>
            <a:off x="50698" y="1086633"/>
            <a:ext cx="9149660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300" b="1" dirty="0" smtClean="0">
                <a:solidFill>
                  <a:prstClr val="black"/>
                </a:solidFill>
                <a:latin typeface="Calibri"/>
              </a:rPr>
              <a:t>与“悟空”探测能区衔接，测量</a:t>
            </a:r>
            <a:r>
              <a:rPr lang="en-US" altLang="zh-CN" sz="3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3300" b="1" dirty="0" smtClean="0">
                <a:solidFill>
                  <a:prstClr val="black"/>
                </a:solidFill>
                <a:latin typeface="Calibri"/>
              </a:rPr>
              <a:t>10TeV</a:t>
            </a:r>
            <a:r>
              <a:rPr lang="zh-CN" altLang="en-US" sz="3300" b="1" dirty="0" smtClean="0">
                <a:solidFill>
                  <a:prstClr val="black"/>
                </a:solidFill>
                <a:latin typeface="Calibri"/>
              </a:rPr>
              <a:t>电子谱</a:t>
            </a:r>
            <a:endParaRPr lang="en-US" altLang="zh-CN" sz="3300" b="1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zh-CN" altLang="en-US" sz="2200" b="1" dirty="0" smtClean="0">
                <a:solidFill>
                  <a:srgbClr val="0000FF"/>
                </a:solidFill>
                <a:latin typeface="Calibri"/>
              </a:rPr>
              <a:t>电子、</a:t>
            </a:r>
            <a:r>
              <a:rPr lang="zh-CN" altLang="en-US" sz="2200" b="1" dirty="0">
                <a:solidFill>
                  <a:srgbClr val="0000FF"/>
                </a:solidFill>
                <a:latin typeface="Calibri"/>
              </a:rPr>
              <a:t>伽</a:t>
            </a:r>
            <a:r>
              <a:rPr lang="zh-CN" altLang="en-US" sz="2200" b="1" dirty="0" smtClean="0">
                <a:solidFill>
                  <a:srgbClr val="0000FF"/>
                </a:solidFill>
                <a:latin typeface="Calibri"/>
              </a:rPr>
              <a:t>玛</a:t>
            </a:r>
            <a:r>
              <a:rPr lang="zh-CN" altLang="en-US" sz="2200" b="1" dirty="0">
                <a:solidFill>
                  <a:srgbClr val="0000FF"/>
                </a:solidFill>
                <a:latin typeface="Calibri"/>
              </a:rPr>
              <a:t>超出</a:t>
            </a:r>
            <a:r>
              <a:rPr lang="zh-CN" altLang="en-US" sz="2200" b="1" dirty="0" smtClean="0">
                <a:solidFill>
                  <a:srgbClr val="0000FF"/>
                </a:solidFill>
                <a:latin typeface="Calibri"/>
              </a:rPr>
              <a:t>可用于间接探索暗物质粒子，与锦屏直接探测</a:t>
            </a:r>
            <a:r>
              <a:rPr lang="zh-CN" altLang="en-US" sz="2200" b="1" dirty="0">
                <a:solidFill>
                  <a:srgbClr val="0000FF"/>
                </a:solidFill>
                <a:latin typeface="Calibri"/>
              </a:rPr>
              <a:t>方法</a:t>
            </a:r>
            <a:r>
              <a:rPr lang="zh-CN" altLang="en-US" sz="2200" b="1" dirty="0" smtClean="0">
                <a:solidFill>
                  <a:srgbClr val="0000FF"/>
                </a:solidFill>
                <a:latin typeface="Calibri"/>
              </a:rPr>
              <a:t>互补</a:t>
            </a:r>
            <a:endParaRPr lang="zh-CN" altLang="en-US" sz="2200" b="1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368" y="2416017"/>
            <a:ext cx="5114925" cy="3330732"/>
          </a:xfrm>
          <a:prstGeom prst="rect">
            <a:avLst/>
          </a:prstGeom>
        </p:spPr>
      </p:pic>
      <p:sp>
        <p:nvSpPr>
          <p:cNvPr id="7" name="文本框 2"/>
          <p:cNvSpPr txBox="1"/>
          <p:nvPr/>
        </p:nvSpPr>
        <p:spPr>
          <a:xfrm>
            <a:off x="6792537" y="5545724"/>
            <a:ext cx="7264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prstClr val="black"/>
                </a:solidFill>
                <a:latin typeface="Calibri"/>
              </a:rPr>
              <a:t>能量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1298403" y="2414376"/>
            <a:ext cx="7264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prstClr val="black"/>
                </a:solidFill>
                <a:latin typeface="Calibri"/>
              </a:rPr>
              <a:t>流强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3914436" y="5675682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00FF"/>
                </a:solidFill>
              </a:rPr>
              <a:t>悟空能区</a:t>
            </a:r>
          </a:p>
        </p:txBody>
      </p:sp>
      <p:cxnSp>
        <p:nvCxnSpPr>
          <p:cNvPr id="10" name="直接箭头连接符 9"/>
          <p:cNvCxnSpPr>
            <a:stCxn id="9" idx="1"/>
          </p:cNvCxnSpPr>
          <p:nvPr/>
        </p:nvCxnSpPr>
        <p:spPr>
          <a:xfrm flipH="1">
            <a:off x="3536420" y="5906515"/>
            <a:ext cx="378016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9" idx="3"/>
          </p:cNvCxnSpPr>
          <p:nvPr/>
        </p:nvCxnSpPr>
        <p:spPr>
          <a:xfrm>
            <a:off x="5336620" y="5906515"/>
            <a:ext cx="41075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5747370" y="5756038"/>
            <a:ext cx="686634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434006" y="5756974"/>
            <a:ext cx="618701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24"/>
          <p:cNvSpPr txBox="1"/>
          <p:nvPr/>
        </p:nvSpPr>
        <p:spPr>
          <a:xfrm>
            <a:off x="5854358" y="587367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FF00FF"/>
                </a:solidFill>
              </a:rPr>
              <a:t>LHAASO</a:t>
            </a:r>
            <a:endParaRPr lang="zh-CN" altLang="en-US" b="1" dirty="0" smtClean="0">
              <a:solidFill>
                <a:srgbClr val="FF00FF"/>
              </a:solidFill>
            </a:endParaRPr>
          </a:p>
        </p:txBody>
      </p:sp>
      <p:sp>
        <p:nvSpPr>
          <p:cNvPr id="15" name="文本框 6"/>
          <p:cNvSpPr txBox="1"/>
          <p:nvPr/>
        </p:nvSpPr>
        <p:spPr>
          <a:xfrm>
            <a:off x="3900019" y="6117014"/>
            <a:ext cx="132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GeV-10TeV</a:t>
            </a:r>
            <a:endParaRPr lang="zh-CN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159269" y="2027528"/>
            <a:ext cx="6991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</a:rPr>
              <a:t>（间接探测：探测暗物质湮灭、衰变产物的超出）</a:t>
            </a:r>
          </a:p>
        </p:txBody>
      </p:sp>
      <p:sp>
        <p:nvSpPr>
          <p:cNvPr id="19" name="文本框 7"/>
          <p:cNvSpPr txBox="1"/>
          <p:nvPr/>
        </p:nvSpPr>
        <p:spPr>
          <a:xfrm>
            <a:off x="28179" y="369332"/>
            <a:ext cx="9093301" cy="57707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en-US" altLang="zh-CN" sz="3300" b="1" dirty="0">
                <a:solidFill>
                  <a:srgbClr val="000000"/>
                </a:solidFill>
              </a:rPr>
              <a:t>LHAASO</a:t>
            </a:r>
            <a:r>
              <a:rPr lang="zh-CN" altLang="en-US" sz="3300" b="1" dirty="0">
                <a:solidFill>
                  <a:srgbClr val="000000"/>
                </a:solidFill>
              </a:rPr>
              <a:t>测量：</a:t>
            </a:r>
            <a:r>
              <a:rPr lang="en-US" altLang="zh-CN" sz="3300" b="1" dirty="0">
                <a:solidFill>
                  <a:srgbClr val="000000"/>
                </a:solidFill>
              </a:rPr>
              <a:t>100TeV</a:t>
            </a:r>
            <a:r>
              <a:rPr lang="zh-CN" altLang="en-US" sz="3300" b="1" dirty="0">
                <a:solidFill>
                  <a:srgbClr val="000000"/>
                </a:solidFill>
              </a:rPr>
              <a:t>能区的高能电子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新物理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4038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0194" y="-123395"/>
            <a:ext cx="8964488" cy="11430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LHAASO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GRB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的观测预期</a:t>
            </a:r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3472" y="1523887"/>
            <a:ext cx="275310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6204758" y="4188183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Expected angular resolution of the WCDA for internal events and </a:t>
            </a:r>
            <a:r>
              <a:rPr lang="en-US" altLang="zh-CN" dirty="0" err="1"/>
              <a:t>Nfit</a:t>
            </a:r>
            <a:r>
              <a:rPr lang="en-US" altLang="zh-CN" dirty="0"/>
              <a:t> </a:t>
            </a:r>
            <a:r>
              <a:rPr lang="en-US" altLang="zh-CN" dirty="0" smtClean="0"/>
              <a:t>&gt; </a:t>
            </a:r>
            <a:r>
              <a:rPr lang="en-US" altLang="zh-CN" dirty="0"/>
              <a:t>20</a:t>
            </a:r>
            <a:endParaRPr lang="zh-CN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02" y="1523887"/>
            <a:ext cx="5904656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54" y="4649848"/>
            <a:ext cx="6096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1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b100GeV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697346"/>
            <a:ext cx="6048661" cy="397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037810" y="5877272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/>
              </a:rPr>
              <a:t>LHAASO</a:t>
            </a:r>
            <a:r>
              <a:rPr lang="zh-CN" altLang="zh-CN" dirty="0">
                <a:solidFill>
                  <a:srgbClr val="000000"/>
                </a:solidFill>
                <a:latin typeface="Times New Roman"/>
              </a:rPr>
              <a:t>对类似</a:t>
            </a:r>
            <a:r>
              <a:rPr lang="en-US" altLang="zh-CN" dirty="0">
                <a:solidFill>
                  <a:srgbClr val="000000"/>
                </a:solidFill>
                <a:latin typeface="Times New Roman"/>
              </a:rPr>
              <a:t>GRB090510</a:t>
            </a:r>
            <a:r>
              <a:rPr lang="zh-CN" altLang="zh-CN" dirty="0">
                <a:solidFill>
                  <a:srgbClr val="000000"/>
                </a:solidFill>
                <a:latin typeface="Times New Roman"/>
              </a:rPr>
              <a:t>的</a:t>
            </a:r>
            <a:r>
              <a:rPr lang="en-US" altLang="zh-CN" dirty="0">
                <a:solidFill>
                  <a:srgbClr val="000000"/>
                </a:solidFill>
                <a:latin typeface="Times New Roman"/>
              </a:rPr>
              <a:t>GRB</a:t>
            </a:r>
            <a:r>
              <a:rPr lang="zh-CN" altLang="zh-CN" dirty="0">
                <a:solidFill>
                  <a:srgbClr val="000000"/>
                </a:solidFill>
                <a:latin typeface="Times New Roman"/>
              </a:rPr>
              <a:t>的观测预期。</a:t>
            </a:r>
            <a:endParaRPr lang="zh-CN" altLang="en-US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1435" y="260648"/>
            <a:ext cx="7080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800" b="1" dirty="0">
                <a:latin typeface="+mj-lt"/>
                <a:ea typeface="+mj-ea"/>
                <a:cs typeface="+mj-cs"/>
              </a:rPr>
              <a:t>观测</a:t>
            </a:r>
            <a:r>
              <a:rPr lang="en-US" altLang="zh-CN" sz="2800" b="1" dirty="0">
                <a:latin typeface="+mj-lt"/>
                <a:ea typeface="+mj-ea"/>
                <a:cs typeface="+mj-cs"/>
              </a:rPr>
              <a:t>100GeV</a:t>
            </a:r>
            <a:r>
              <a:rPr lang="zh-CN" altLang="en-US" sz="2800" b="1" dirty="0">
                <a:latin typeface="+mj-lt"/>
                <a:ea typeface="+mj-ea"/>
                <a:cs typeface="+mj-cs"/>
              </a:rPr>
              <a:t>伽马暴，研究</a:t>
            </a:r>
            <a:r>
              <a:rPr lang="zh-CN" altLang="zh-CN" sz="2800" b="1" dirty="0">
                <a:latin typeface="+mj-lt"/>
                <a:ea typeface="+mj-ea"/>
                <a:cs typeface="+mj-cs"/>
              </a:rPr>
              <a:t>洛伦兹不变性破缺</a:t>
            </a:r>
            <a:endParaRPr lang="zh-CN" altLang="en-US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61348" y="1913043"/>
            <a:ext cx="1330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FF"/>
                </a:solidFill>
                <a:latin typeface="宋体"/>
              </a:rPr>
              <a:t>Fermi</a:t>
            </a:r>
            <a:r>
              <a:rPr lang="zh-CN" altLang="en-US" sz="2400" b="1" dirty="0" smtClean="0">
                <a:solidFill>
                  <a:srgbClr val="0000FF"/>
                </a:solidFill>
                <a:latin typeface="宋体"/>
              </a:rPr>
              <a:t>卫星观测到</a:t>
            </a:r>
            <a:r>
              <a:rPr lang="en-US" altLang="zh-CN" sz="2400" b="1" dirty="0" smtClean="0">
                <a:solidFill>
                  <a:srgbClr val="0000FF"/>
                </a:solidFill>
                <a:latin typeface="宋体"/>
              </a:rPr>
              <a:t>1</a:t>
            </a:r>
            <a:r>
              <a:rPr lang="zh-CN" altLang="en-US" sz="2400" b="1" dirty="0" smtClean="0">
                <a:solidFill>
                  <a:srgbClr val="0000FF"/>
                </a:solidFill>
                <a:latin typeface="宋体"/>
              </a:rPr>
              <a:t>个</a:t>
            </a:r>
            <a:r>
              <a:rPr lang="en-US" altLang="zh-CN" sz="2400" b="1" dirty="0" smtClean="0">
                <a:solidFill>
                  <a:srgbClr val="0000FF"/>
                </a:solidFill>
                <a:latin typeface="宋体"/>
              </a:rPr>
              <a:t>30GeV</a:t>
            </a:r>
            <a:r>
              <a:rPr lang="zh-CN" altLang="en-US" sz="2400" b="1" dirty="0" smtClean="0">
                <a:solidFill>
                  <a:srgbClr val="0000FF"/>
                </a:solidFill>
                <a:latin typeface="宋体"/>
              </a:rPr>
              <a:t>的伽马</a:t>
            </a:r>
          </a:p>
        </p:txBody>
      </p:sp>
      <p:sp>
        <p:nvSpPr>
          <p:cNvPr id="7" name="文本框 5"/>
          <p:cNvSpPr txBox="1"/>
          <p:nvPr/>
        </p:nvSpPr>
        <p:spPr>
          <a:xfrm>
            <a:off x="7046118" y="2114364"/>
            <a:ext cx="1907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00"/>
                </a:solidFill>
              </a:rPr>
              <a:t>LHAASO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：</a:t>
            </a:r>
            <a:endParaRPr lang="en-US" altLang="zh-CN" sz="2400" b="1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00"/>
                </a:solidFill>
              </a:rPr>
              <a:t>~500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个大于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100GeV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的伽马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!</a:t>
            </a:r>
            <a:endParaRPr lang="zh-CN" altLang="en-US" sz="2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57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LHAASO</a:t>
            </a:r>
            <a:r>
              <a:rPr lang="zh-CN" altLang="en-US" sz="3600" b="1" dirty="0"/>
              <a:t>测量： </a:t>
            </a:r>
            <a:r>
              <a:rPr lang="en-US" altLang="zh-CN" sz="3600" b="1" dirty="0"/>
              <a:t>Antiproton-to-proton ratio</a:t>
            </a:r>
            <a:endParaRPr lang="zh-CN" altLang="en-US" sz="3600" b="1" dirty="0"/>
          </a:p>
        </p:txBody>
      </p:sp>
      <p:sp>
        <p:nvSpPr>
          <p:cNvPr id="5" name="矩形 4"/>
          <p:cNvSpPr/>
          <p:nvPr/>
        </p:nvSpPr>
        <p:spPr>
          <a:xfrm>
            <a:off x="827584" y="10595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the search for anti-matter Universe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009" y="6390047"/>
            <a:ext cx="2552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的预期（进行中）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1844824"/>
            <a:ext cx="7500490" cy="396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641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2700" y="205979"/>
            <a:ext cx="91113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altLang="zh-CN" sz="3200" b="1" dirty="0"/>
              <a:t>LHAASO</a:t>
            </a:r>
            <a:r>
              <a:rPr lang="zh-CN" altLang="en-US" sz="3200" b="1" dirty="0"/>
              <a:t>测量： </a:t>
            </a:r>
            <a:r>
              <a:rPr lang="en-US" altLang="zh-CN" sz="3200" b="1" dirty="0"/>
              <a:t>Extragalactic Background Light </a:t>
            </a:r>
            <a:endParaRPr lang="zh-CN" alt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452" y="1085083"/>
            <a:ext cx="6905435" cy="500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1678" y="593467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Fitting results of the EBL intensities with simulated LHAASO spectra of 45 </a:t>
            </a:r>
            <a:r>
              <a:rPr lang="en-US" altLang="zh-CN" dirty="0" err="1" smtClean="0"/>
              <a:t>blazars</a:t>
            </a:r>
            <a:r>
              <a:rPr lang="en-US" altLang="zh-CN" dirty="0" smtClean="0"/>
              <a:t>, compared </a:t>
            </a:r>
            <a:r>
              <a:rPr lang="en-US" altLang="zh-CN" dirty="0"/>
              <a:t>with the input EBL model [151]. We also show the constraints with the current </a:t>
            </a:r>
            <a:r>
              <a:rPr lang="en-US" altLang="zh-CN" dirty="0" err="1"/>
              <a:t>blazar</a:t>
            </a:r>
            <a:endParaRPr lang="en-US" altLang="zh-CN" dirty="0"/>
          </a:p>
          <a:p>
            <a:r>
              <a:rPr lang="en-US" altLang="zh-CN" dirty="0"/>
              <a:t>data as derived in [145] for comparison.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6141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24744"/>
            <a:ext cx="7643866" cy="409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3998" y="553853"/>
            <a:ext cx="8066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prstClr val="black"/>
                </a:solidFill>
              </a:rPr>
              <a:t>LHAASO</a:t>
            </a:r>
            <a:r>
              <a:rPr lang="zh-CN" altLang="en-US" sz="3200" dirty="0" smtClean="0">
                <a:solidFill>
                  <a:prstClr val="black"/>
                </a:solidFill>
              </a:rPr>
              <a:t>通过日影对太阳</a:t>
            </a:r>
            <a:r>
              <a:rPr lang="en-US" altLang="zh-CN" sz="3200" dirty="0" smtClean="0">
                <a:solidFill>
                  <a:prstClr val="black"/>
                </a:solidFill>
              </a:rPr>
              <a:t>CME</a:t>
            </a:r>
            <a:r>
              <a:rPr lang="zh-CN" altLang="en-US" sz="3200" dirty="0" smtClean="0">
                <a:solidFill>
                  <a:prstClr val="black"/>
                </a:solidFill>
              </a:rPr>
              <a:t>事件的预报能力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214949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LHAASO-WCDA</a:t>
            </a:r>
            <a:r>
              <a:rPr lang="zh-CN" altLang="en-US" dirty="0" smtClean="0">
                <a:solidFill>
                  <a:prstClr val="black"/>
                </a:solidFill>
              </a:rPr>
              <a:t>实验（上）和</a:t>
            </a:r>
            <a:r>
              <a:rPr lang="en-US" altLang="zh-CN" dirty="0" smtClean="0">
                <a:solidFill>
                  <a:prstClr val="black"/>
                </a:solidFill>
              </a:rPr>
              <a:t>LHAASO-KM2A</a:t>
            </a:r>
            <a:r>
              <a:rPr lang="zh-CN" altLang="en-US" dirty="0" smtClean="0">
                <a:solidFill>
                  <a:prstClr val="black"/>
                </a:solidFill>
              </a:rPr>
              <a:t>实验（下）预期对</a:t>
            </a:r>
            <a:r>
              <a:rPr lang="en-US" altLang="zh-CN" dirty="0" smtClean="0">
                <a:solidFill>
                  <a:prstClr val="black"/>
                </a:solidFill>
              </a:rPr>
              <a:t>2003</a:t>
            </a:r>
            <a:r>
              <a:rPr lang="zh-CN" altLang="en-US" dirty="0" smtClean="0">
                <a:solidFill>
                  <a:prstClr val="black"/>
                </a:solidFill>
              </a:rPr>
              <a:t>年</a:t>
            </a:r>
            <a:r>
              <a:rPr lang="en-US" altLang="zh-CN" dirty="0" smtClean="0">
                <a:solidFill>
                  <a:prstClr val="black"/>
                </a:solidFill>
              </a:rPr>
              <a:t>11</a:t>
            </a:r>
            <a:r>
              <a:rPr lang="zh-CN" altLang="en-US" dirty="0" smtClean="0">
                <a:solidFill>
                  <a:prstClr val="black"/>
                </a:solidFill>
              </a:rPr>
              <a:t>月</a:t>
            </a:r>
            <a:r>
              <a:rPr lang="en-US" altLang="zh-CN" dirty="0" smtClean="0">
                <a:solidFill>
                  <a:prstClr val="black"/>
                </a:solidFill>
              </a:rPr>
              <a:t>20</a:t>
            </a:r>
            <a:r>
              <a:rPr lang="zh-CN" altLang="en-US" dirty="0" smtClean="0">
                <a:solidFill>
                  <a:prstClr val="black"/>
                </a:solidFill>
              </a:rPr>
              <a:t>日的太阳</a:t>
            </a:r>
            <a:r>
              <a:rPr lang="en-US" altLang="zh-CN" dirty="0" smtClean="0">
                <a:solidFill>
                  <a:prstClr val="black"/>
                </a:solidFill>
              </a:rPr>
              <a:t>CME</a:t>
            </a:r>
            <a:r>
              <a:rPr lang="zh-CN" altLang="en-US" dirty="0" smtClean="0">
                <a:solidFill>
                  <a:prstClr val="black"/>
                </a:solidFill>
              </a:rPr>
              <a:t>事件传播期间日影观测结果。从左往右分别为</a:t>
            </a:r>
            <a:r>
              <a:rPr lang="en-US" altLang="zh-CN" dirty="0" smtClean="0">
                <a:solidFill>
                  <a:prstClr val="black"/>
                </a:solidFill>
              </a:rPr>
              <a:t>CME</a:t>
            </a:r>
            <a:r>
              <a:rPr lang="zh-CN" altLang="en-US" dirty="0" smtClean="0">
                <a:solidFill>
                  <a:prstClr val="black"/>
                </a:solidFill>
              </a:rPr>
              <a:t>发生的第</a:t>
            </a:r>
            <a:r>
              <a:rPr lang="en-US" altLang="zh-CN" dirty="0" smtClean="0">
                <a:solidFill>
                  <a:prstClr val="black"/>
                </a:solidFill>
              </a:rPr>
              <a:t>0,1,2,3</a:t>
            </a:r>
            <a:r>
              <a:rPr lang="zh-CN" altLang="en-US" dirty="0" smtClean="0">
                <a:solidFill>
                  <a:prstClr val="black"/>
                </a:solidFill>
              </a:rPr>
              <a:t>天。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交</a:t>
            </a:r>
            <a:r>
              <a:rPr lang="zh-CN" altLang="en-US" dirty="0" smtClean="0"/>
              <a:t>叉学科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6219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8662" y="4929198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宇宙线调制与太阳活动的关系</a:t>
            </a: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月影与地磁场的关系</a:t>
            </a: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探测太阳高能宇宙线粒子</a:t>
            </a: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等等</a:t>
            </a:r>
            <a:endParaRPr lang="zh-CN" alt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131" y="1969472"/>
            <a:ext cx="6308299" cy="197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285728"/>
            <a:ext cx="72955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LHAASO</a:t>
            </a:r>
            <a:r>
              <a:rPr lang="zh-CN" altLang="en-US" sz="3200" dirty="0" smtClean="0"/>
              <a:t>大面积、全天候、多种设备观测</a:t>
            </a:r>
            <a:endParaRPr lang="en-US" altLang="zh-CN" sz="3200" dirty="0" smtClean="0"/>
          </a:p>
          <a:p>
            <a:r>
              <a:rPr lang="zh-CN" altLang="en-US" sz="3200" dirty="0" smtClean="0"/>
              <a:t>提供大统计量数据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42419" y="1491983"/>
            <a:ext cx="640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LHAASO-WCDA</a:t>
            </a:r>
            <a:r>
              <a:rPr lang="zh-CN" altLang="en-US" sz="2400" dirty="0" smtClean="0"/>
              <a:t>对低多重数宇宙线事例有效面积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863" y="4286256"/>
            <a:ext cx="6340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大统计量的宇宙线事例率可以开展宇宙线调制等的研究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47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404664"/>
            <a:ext cx="6681637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/>
              <a:t>1.</a:t>
            </a:r>
            <a:r>
              <a:rPr lang="zh-CN" altLang="en-US" sz="3200" b="1" dirty="0"/>
              <a:t>研究月影与地磁场的关系</a:t>
            </a:r>
            <a:endParaRPr lang="en-US" altLang="zh-CN" sz="3200" b="1" dirty="0"/>
          </a:p>
          <a:p>
            <a:r>
              <a:rPr lang="en-US" altLang="zh-CN" sz="3200" b="1" dirty="0"/>
              <a:t>2.</a:t>
            </a:r>
            <a:r>
              <a:rPr lang="zh-CN" altLang="en-US" sz="3200" b="1" dirty="0"/>
              <a:t>月影测电子能谱</a:t>
            </a:r>
            <a:endParaRPr lang="en-US" altLang="zh-CN" sz="3200" b="1" dirty="0"/>
          </a:p>
          <a:p>
            <a:r>
              <a:rPr lang="en-US" altLang="zh-CN" sz="3200" b="1" dirty="0"/>
              <a:t>3.</a:t>
            </a:r>
            <a:r>
              <a:rPr lang="zh-CN" altLang="en-US" sz="3200" b="1" dirty="0"/>
              <a:t>近地雷暴电场对地面宇宙线的关系</a:t>
            </a:r>
            <a:endParaRPr lang="en-US" altLang="zh-CN" sz="3200" b="1" dirty="0"/>
          </a:p>
          <a:p>
            <a:r>
              <a:rPr lang="en-US" altLang="zh-CN" sz="32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39626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6799" y="476672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rgbClr val="2D2D8A">
                    <a:lumMod val="75000"/>
                  </a:srgbClr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总  结</a:t>
            </a:r>
            <a:endParaRPr lang="zh-CN" altLang="en-US" sz="4000" b="1" dirty="0">
              <a:solidFill>
                <a:srgbClr val="2D2D8A">
                  <a:lumMod val="75000"/>
                </a:srgbClr>
              </a:solidFill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116" y="1844824"/>
            <a:ext cx="878822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</a:pPr>
            <a:r>
              <a:rPr lang="en-US" altLang="zh-CN" sz="24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LHAASO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大科学装置，大平台。很多的物理，共同的努力。</a:t>
            </a:r>
            <a:endParaRPr lang="en-US" altLang="zh-CN" sz="2400" b="1" dirty="0" smtClean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目前的物理分析准备工作比较初步，需要更多的细化。</a:t>
            </a:r>
            <a:endParaRPr lang="en-US" altLang="zh-CN" sz="2400" b="1" dirty="0" smtClean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结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合多波段和理论研究，进一步的深挖掘。</a:t>
            </a:r>
            <a:endParaRPr lang="en-US" altLang="zh-CN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16799" y="4293096"/>
            <a:ext cx="901969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6600" b="1" dirty="0" smtClean="0">
                <a:solidFill>
                  <a:srgbClr val="002060"/>
                </a:solidFill>
                <a:latin typeface="Verdana" pitchFamily="34" charset="0"/>
              </a:rPr>
              <a:t>谢  谢</a:t>
            </a:r>
            <a:r>
              <a:rPr lang="zh-CN" altLang="en-US" sz="6600" b="1" dirty="0">
                <a:solidFill>
                  <a:srgbClr val="002060"/>
                </a:solidFill>
                <a:latin typeface="Verdana" pitchFamily="34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6525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89"/>
          <p:cNvSpPr txBox="1">
            <a:spLocks/>
          </p:cNvSpPr>
          <p:nvPr/>
        </p:nvSpPr>
        <p:spPr>
          <a:xfrm>
            <a:off x="628650" y="39403"/>
            <a:ext cx="7886700" cy="9941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dirty="0">
                <a:latin typeface="+mn-ea"/>
                <a:cs typeface="Times New Roman" pitchFamily="18" charset="0"/>
              </a:rPr>
              <a:t>LHAASO</a:t>
            </a:r>
            <a:r>
              <a:rPr lang="zh-CN" altLang="en-US" sz="3200" b="1" dirty="0">
                <a:latin typeface="+mn-ea"/>
                <a:cs typeface="Times New Roman" pitchFamily="18" charset="0"/>
              </a:rPr>
              <a:t>的优势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Shape 1091"/>
          <p:cNvSpPr/>
          <p:nvPr/>
        </p:nvSpPr>
        <p:spPr>
          <a:xfrm>
            <a:off x="21518" y="791081"/>
            <a:ext cx="9144000" cy="484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algn="ctr" defTabSz="308063" eaLnBrk="1" fontAlgn="auto">
              <a:spcBef>
                <a:spcPts val="0"/>
              </a:spcBef>
              <a:spcAft>
                <a:spcPts val="0"/>
              </a:spcAft>
              <a:buSzPct val="100000"/>
              <a:defRPr sz="24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zh-CN" altLang="en-US" sz="2800" b="1" kern="0" dirty="0">
                <a:solidFill>
                  <a:srgbClr val="FF2600"/>
                </a:solidFill>
                <a:latin typeface="宋体" panose="02010600030101010101" pitchFamily="2" charset="-122"/>
                <a:cs typeface="Helvetica Neue"/>
                <a:sym typeface="Helvetica Neue"/>
              </a:rPr>
              <a:t>单个实验覆盖空间和地面实验的能区（</a:t>
            </a:r>
            <a:r>
              <a:rPr lang="en-US" altLang="zh-CN" sz="2800" b="1" kern="0" dirty="0">
                <a:solidFill>
                  <a:srgbClr val="FF2600"/>
                </a:solidFill>
                <a:latin typeface="宋体" panose="02010600030101010101" pitchFamily="2" charset="-122"/>
                <a:cs typeface="Helvetica Neue"/>
                <a:sym typeface="Helvetica Neue"/>
              </a:rPr>
              <a:t>6</a:t>
            </a:r>
            <a:r>
              <a:rPr lang="zh-CN" altLang="en-US" sz="2800" b="1" kern="0" dirty="0">
                <a:solidFill>
                  <a:srgbClr val="FF2600"/>
                </a:solidFill>
                <a:latin typeface="宋体" panose="02010600030101010101" pitchFamily="2" charset="-122"/>
                <a:cs typeface="Helvetica Neue"/>
                <a:sym typeface="Helvetica Neue"/>
              </a:rPr>
              <a:t>个数量级）！</a:t>
            </a:r>
            <a:endParaRPr sz="2800" b="1" kern="0" dirty="0">
              <a:solidFill>
                <a:srgbClr val="FF2600"/>
              </a:solidFill>
              <a:latin typeface="宋体" panose="02010600030101010101" pitchFamily="2" charset="-122"/>
              <a:cs typeface="Helvetica Neue"/>
              <a:sym typeface="Helvetica Neue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37552" y="2172803"/>
            <a:ext cx="4804102" cy="3519821"/>
            <a:chOff x="2302883" y="2933516"/>
            <a:chExt cx="4804102" cy="3519821"/>
          </a:xfrm>
        </p:grpSpPr>
        <p:grpSp>
          <p:nvGrpSpPr>
            <p:cNvPr id="4" name="Group 1088"/>
            <p:cNvGrpSpPr/>
            <p:nvPr/>
          </p:nvGrpSpPr>
          <p:grpSpPr>
            <a:xfrm>
              <a:off x="2302883" y="2933516"/>
              <a:ext cx="4804102" cy="3519821"/>
              <a:chOff x="0" y="0"/>
              <a:chExt cx="9110000" cy="6674621"/>
            </a:xfrm>
          </p:grpSpPr>
          <p:grpSp>
            <p:nvGrpSpPr>
              <p:cNvPr id="5" name="Group 1086"/>
              <p:cNvGrpSpPr/>
              <p:nvPr/>
            </p:nvGrpSpPr>
            <p:grpSpPr>
              <a:xfrm>
                <a:off x="39725" y="0"/>
                <a:ext cx="9070276" cy="6674622"/>
                <a:chOff x="-36953" y="0"/>
                <a:chExt cx="9070275" cy="6674621"/>
              </a:xfrm>
            </p:grpSpPr>
            <p:grpSp>
              <p:nvGrpSpPr>
                <p:cNvPr id="7" name="Group 1073"/>
                <p:cNvGrpSpPr/>
                <p:nvPr/>
              </p:nvGrpSpPr>
              <p:grpSpPr>
                <a:xfrm>
                  <a:off x="0" y="0"/>
                  <a:ext cx="9033322" cy="6674622"/>
                  <a:chOff x="365418" y="270003"/>
                  <a:chExt cx="9033321" cy="6674621"/>
                </a:xfrm>
              </p:grpSpPr>
              <p:pic>
                <p:nvPicPr>
                  <p:cNvPr id="20" name="pasted-image.pdf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/>
                  <a:stretch>
                    <a:fillRect/>
                  </a:stretch>
                </p:blipFill>
                <p:spPr>
                  <a:xfrm>
                    <a:off x="365418" y="270003"/>
                    <a:ext cx="9033323" cy="667462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21" name="Shape 1071"/>
                  <p:cNvSpPr/>
                  <p:nvPr/>
                </p:nvSpPr>
                <p:spPr>
                  <a:xfrm>
                    <a:off x="3596927" y="2726148"/>
                    <a:ext cx="1125530" cy="44085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26789" tIns="26789" rIns="26789" bIns="26789" numCol="1" anchor="ctr">
                    <a:noAutofit/>
                  </a:bodyPr>
                  <a:lstStyle/>
                  <a:p>
                    <a:pPr defTabSz="308063"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 sz="2000" b="1">
                        <a:solidFill>
                          <a:srgbClr val="FF26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pPr>
                    <a:r>
                      <a:rPr sz="1055" b="1" kern="0">
                        <a:solidFill>
                          <a:srgbClr val="FF26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1</a:t>
                    </a:r>
                    <a:r>
                      <a:rPr sz="1055" b="1" kern="0" baseline="31999">
                        <a:solidFill>
                          <a:srgbClr val="FF26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0</a:t>
                    </a:r>
                    <a:r>
                      <a:rPr sz="1055" b="1" kern="0">
                        <a:solidFill>
                          <a:srgbClr val="FF26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rPr>
                      <a:t> Knee</a:t>
                    </a:r>
                  </a:p>
                </p:txBody>
              </p:sp>
              <p:sp>
                <p:nvSpPr>
                  <p:cNvPr id="22" name="Shape 1072"/>
                  <p:cNvSpPr/>
                  <p:nvPr/>
                </p:nvSpPr>
                <p:spPr>
                  <a:xfrm>
                    <a:off x="6560518" y="4221191"/>
                    <a:ext cx="906434" cy="56210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26789" tIns="26789" rIns="26789" bIns="26789" numCol="1" anchor="ctr">
                    <a:noAutofit/>
                  </a:bodyPr>
                  <a:lstStyle>
                    <a:lvl1pPr algn="l">
                      <a:defRPr sz="2000" b="1">
                        <a:solidFill>
                          <a:srgbClr val="FF26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pPr defTabSz="308063" eaLnBrk="1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sz="1055" kern="0"/>
                      <a:t>Ankle</a:t>
                    </a:r>
                  </a:p>
                </p:txBody>
              </p:sp>
            </p:grpSp>
            <p:sp>
              <p:nvSpPr>
                <p:cNvPr id="8" name="Shape 1074"/>
                <p:cNvSpPr/>
                <p:nvPr/>
              </p:nvSpPr>
              <p:spPr>
                <a:xfrm>
                  <a:off x="-36954" y="2455520"/>
                  <a:ext cx="1931899" cy="1"/>
                </a:xfrm>
                <a:prstGeom prst="line">
                  <a:avLst/>
                </a:prstGeom>
                <a:noFill/>
                <a:ln w="38100" cap="flat">
                  <a:solidFill>
                    <a:srgbClr val="0433FF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63" eaLnBrk="1" fontAlgn="auto">
                    <a:spcBef>
                      <a:spcPts val="0"/>
                    </a:spcBef>
                    <a:spcAft>
                      <a:spcPts val="0"/>
                    </a:spcAft>
                    <a:defRPr sz="2400"/>
                  </a:pPr>
                  <a:endParaRPr sz="1265" kern="0">
                    <a:solidFill>
                      <a:srgbClr val="000000"/>
                    </a:solidFill>
                    <a:latin typeface="Calibri"/>
                    <a:ea typeface="+mn-ea"/>
                    <a:sym typeface="Helvetica Light"/>
                  </a:endParaRPr>
                </a:p>
              </p:txBody>
            </p:sp>
            <p:sp>
              <p:nvSpPr>
                <p:cNvPr id="9" name="Shape 1075"/>
                <p:cNvSpPr/>
                <p:nvPr/>
              </p:nvSpPr>
              <p:spPr>
                <a:xfrm>
                  <a:off x="1055511" y="2440830"/>
                  <a:ext cx="889635" cy="3504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l">
                    <a:defRPr sz="1600" b="1">
                      <a:solidFill>
                        <a:srgbClr val="0433FF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pPr defTabSz="308063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sz="844" kern="0"/>
                    <a:t>DAMPE</a:t>
                  </a:r>
                </a:p>
              </p:txBody>
            </p:sp>
            <p:sp>
              <p:nvSpPr>
                <p:cNvPr id="10" name="Shape 1076"/>
                <p:cNvSpPr/>
                <p:nvPr/>
              </p:nvSpPr>
              <p:spPr>
                <a:xfrm>
                  <a:off x="214457" y="2802910"/>
                  <a:ext cx="2869445" cy="1"/>
                </a:xfrm>
                <a:prstGeom prst="line">
                  <a:avLst/>
                </a:prstGeom>
                <a:noFill/>
                <a:ln w="38100" cap="flat">
                  <a:solidFill>
                    <a:srgbClr val="0433FF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63" eaLnBrk="1" fontAlgn="auto">
                    <a:spcBef>
                      <a:spcPts val="0"/>
                    </a:spcBef>
                    <a:spcAft>
                      <a:spcPts val="0"/>
                    </a:spcAft>
                    <a:defRPr sz="2400"/>
                  </a:pPr>
                  <a:endParaRPr sz="1265" kern="0">
                    <a:solidFill>
                      <a:srgbClr val="000000"/>
                    </a:solidFill>
                    <a:latin typeface="Calibri"/>
                    <a:ea typeface="+mn-ea"/>
                    <a:sym typeface="Helvetica Light"/>
                  </a:endParaRPr>
                </a:p>
              </p:txBody>
            </p:sp>
            <p:sp>
              <p:nvSpPr>
                <p:cNvPr id="11" name="Shape 1077"/>
                <p:cNvSpPr/>
                <p:nvPr/>
              </p:nvSpPr>
              <p:spPr>
                <a:xfrm>
                  <a:off x="1339967" y="2763206"/>
                  <a:ext cx="1296577" cy="35042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l">
                    <a:defRPr sz="1600" b="1">
                      <a:solidFill>
                        <a:srgbClr val="0433FF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pPr defTabSz="308063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sz="844" kern="0"/>
                    <a:t>ISS CREAM</a:t>
                  </a:r>
                </a:p>
              </p:txBody>
            </p:sp>
            <p:sp>
              <p:nvSpPr>
                <p:cNvPr id="12" name="Shape 1078"/>
                <p:cNvSpPr/>
                <p:nvPr/>
              </p:nvSpPr>
              <p:spPr>
                <a:xfrm>
                  <a:off x="5786611" y="3218460"/>
                  <a:ext cx="2437685" cy="1"/>
                </a:xfrm>
                <a:prstGeom prst="line">
                  <a:avLst/>
                </a:prstGeom>
                <a:noFill/>
                <a:ln w="38100" cap="flat">
                  <a:solidFill>
                    <a:srgbClr val="D60093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63" eaLnBrk="1" fontAlgn="auto">
                    <a:spcBef>
                      <a:spcPts val="0"/>
                    </a:spcBef>
                    <a:spcAft>
                      <a:spcPts val="0"/>
                    </a:spcAft>
                    <a:defRPr sz="2400"/>
                  </a:pPr>
                  <a:endParaRPr sz="1265" kern="0">
                    <a:solidFill>
                      <a:srgbClr val="000000"/>
                    </a:solidFill>
                    <a:latin typeface="Calibri"/>
                    <a:ea typeface="+mn-ea"/>
                    <a:sym typeface="Helvetica Light"/>
                  </a:endParaRPr>
                </a:p>
              </p:txBody>
            </p:sp>
            <p:sp>
              <p:nvSpPr>
                <p:cNvPr id="13" name="Shape 1079"/>
                <p:cNvSpPr/>
                <p:nvPr/>
              </p:nvSpPr>
              <p:spPr>
                <a:xfrm>
                  <a:off x="6666306" y="2876681"/>
                  <a:ext cx="869984" cy="35042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l">
                    <a:defRPr sz="1600" b="1">
                      <a:solidFill>
                        <a:srgbClr val="FF26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pPr defTabSz="308063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sz="844" kern="0" dirty="0">
                      <a:solidFill>
                        <a:srgbClr val="3333CC"/>
                      </a:solidFill>
                    </a:rPr>
                    <a:t>AUGER</a:t>
                  </a:r>
                </a:p>
              </p:txBody>
            </p:sp>
            <p:sp>
              <p:nvSpPr>
                <p:cNvPr id="14" name="Shape 1080"/>
                <p:cNvSpPr/>
                <p:nvPr/>
              </p:nvSpPr>
              <p:spPr>
                <a:xfrm>
                  <a:off x="6945037" y="3446174"/>
                  <a:ext cx="373243" cy="3504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l">
                    <a:defRPr sz="1600" b="1">
                      <a:solidFill>
                        <a:srgbClr val="FF26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pPr defTabSz="308063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sz="844" kern="0" dirty="0">
                      <a:solidFill>
                        <a:srgbClr val="3333CC"/>
                      </a:solidFill>
                    </a:rPr>
                    <a:t>TA</a:t>
                  </a:r>
                </a:p>
              </p:txBody>
            </p:sp>
            <p:sp>
              <p:nvSpPr>
                <p:cNvPr id="15" name="Shape 1081"/>
                <p:cNvSpPr/>
                <p:nvPr/>
              </p:nvSpPr>
              <p:spPr>
                <a:xfrm>
                  <a:off x="6190453" y="3502957"/>
                  <a:ext cx="2013896" cy="1"/>
                </a:xfrm>
                <a:prstGeom prst="line">
                  <a:avLst/>
                </a:prstGeom>
                <a:noFill/>
                <a:ln w="38100" cap="flat">
                  <a:solidFill>
                    <a:srgbClr val="D60093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63" eaLnBrk="1" fontAlgn="auto">
                    <a:spcBef>
                      <a:spcPts val="0"/>
                    </a:spcBef>
                    <a:spcAft>
                      <a:spcPts val="0"/>
                    </a:spcAft>
                    <a:defRPr sz="2400"/>
                  </a:pPr>
                  <a:endParaRPr sz="1265" kern="0">
                    <a:solidFill>
                      <a:srgbClr val="000000"/>
                    </a:solidFill>
                    <a:latin typeface="Calibri"/>
                    <a:ea typeface="+mn-ea"/>
                    <a:sym typeface="Helvetica Light"/>
                  </a:endParaRPr>
                </a:p>
              </p:txBody>
            </p:sp>
            <p:grpSp>
              <p:nvGrpSpPr>
                <p:cNvPr id="16" name="Group 1084"/>
                <p:cNvGrpSpPr/>
                <p:nvPr/>
              </p:nvGrpSpPr>
              <p:grpSpPr>
                <a:xfrm>
                  <a:off x="1182229" y="1822167"/>
                  <a:ext cx="3025323" cy="4272"/>
                  <a:chOff x="0" y="0"/>
                  <a:chExt cx="3025321" cy="4271"/>
                </a:xfrm>
              </p:grpSpPr>
              <p:sp>
                <p:nvSpPr>
                  <p:cNvPr id="18" name="Shape 1082"/>
                  <p:cNvSpPr/>
                  <p:nvPr/>
                </p:nvSpPr>
                <p:spPr>
                  <a:xfrm flipH="1" flipV="1">
                    <a:off x="0" y="0"/>
                    <a:ext cx="2437665" cy="332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33CC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26789" tIns="26789" rIns="26789" bIns="26789" numCol="1" anchor="ctr">
                    <a:noAutofit/>
                  </a:bodyPr>
                  <a:lstStyle/>
                  <a:p>
                    <a:pPr algn="ctr" defTabSz="308063"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 sz="2400"/>
                    </a:pPr>
                    <a:endParaRPr sz="1265" kern="0">
                      <a:solidFill>
                        <a:srgbClr val="000000"/>
                      </a:solidFill>
                      <a:latin typeface="Calibri"/>
                      <a:ea typeface="+mn-ea"/>
                      <a:sym typeface="Helvetica Light"/>
                    </a:endParaRPr>
                  </a:p>
                </p:txBody>
              </p:sp>
              <p:sp>
                <p:nvSpPr>
                  <p:cNvPr id="19" name="Shape 1083"/>
                  <p:cNvSpPr/>
                  <p:nvPr/>
                </p:nvSpPr>
                <p:spPr>
                  <a:xfrm>
                    <a:off x="2135688" y="4271"/>
                    <a:ext cx="889634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3333CC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26789" tIns="26789" rIns="26789" bIns="26789" numCol="1" anchor="ctr">
                    <a:noAutofit/>
                  </a:bodyPr>
                  <a:lstStyle/>
                  <a:p>
                    <a:pPr algn="ctr" defTabSz="308063"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 sz="2400"/>
                    </a:pPr>
                    <a:endParaRPr sz="1265" kern="0">
                      <a:solidFill>
                        <a:srgbClr val="000000"/>
                      </a:solidFill>
                      <a:latin typeface="Calibri"/>
                      <a:ea typeface="+mn-ea"/>
                      <a:sym typeface="Helvetica Light"/>
                    </a:endParaRPr>
                  </a:p>
                </p:txBody>
              </p:sp>
            </p:grpSp>
            <p:sp>
              <p:nvSpPr>
                <p:cNvPr id="17" name="Shape 1085"/>
                <p:cNvSpPr/>
                <p:nvPr/>
              </p:nvSpPr>
              <p:spPr>
                <a:xfrm>
                  <a:off x="2438862" y="1471346"/>
                  <a:ext cx="1234036" cy="35042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l">
                    <a:defRPr sz="1600" b="1">
                      <a:solidFill>
                        <a:srgbClr val="FF26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pPr defTabSz="308063" eaLnBrk="1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sz="844" kern="0" dirty="0">
                      <a:solidFill>
                        <a:srgbClr val="3333CC"/>
                      </a:solidFill>
                    </a:rPr>
                    <a:t>ARGO-YBJ</a:t>
                  </a:r>
                </a:p>
              </p:txBody>
            </p:sp>
          </p:grpSp>
          <p:sp>
            <p:nvSpPr>
              <p:cNvPr id="6" name="Shape 1087"/>
              <p:cNvSpPr/>
              <p:nvPr/>
            </p:nvSpPr>
            <p:spPr>
              <a:xfrm>
                <a:off x="-1" y="2953871"/>
                <a:ext cx="479471" cy="520154"/>
              </a:xfrm>
              <a:prstGeom prst="ellips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308063" eaLnBrk="1" fontAlgn="auto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rgbClr val="FFFFFF"/>
                    </a:solidFill>
                  </a:defRPr>
                </a:pPr>
                <a:endParaRPr sz="1265" kern="0">
                  <a:solidFill>
                    <a:srgbClr val="FFFFFF"/>
                  </a:solidFill>
                  <a:latin typeface="Calibri"/>
                  <a:ea typeface="+mn-ea"/>
                  <a:sym typeface="Helvetica Light"/>
                </a:endParaRPr>
              </a:p>
            </p:txBody>
          </p:sp>
        </p:grpSp>
        <p:sp>
          <p:nvSpPr>
            <p:cNvPr id="23" name="Shape 1095"/>
            <p:cNvSpPr/>
            <p:nvPr/>
          </p:nvSpPr>
          <p:spPr>
            <a:xfrm>
              <a:off x="3892696" y="4992469"/>
              <a:ext cx="544620" cy="248770"/>
            </a:xfrm>
            <a:prstGeom prst="rect">
              <a:avLst/>
            </a:prstGeom>
            <a:solidFill>
              <a:srgbClr val="FFFB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 algn="l">
                <a:defRPr sz="2400" b="1">
                  <a:solidFill>
                    <a:srgbClr val="FF26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defTabSz="308063" eaLnBrk="1" fontAlgn="auto">
                <a:spcBef>
                  <a:spcPts val="0"/>
                </a:spcBef>
                <a:spcAft>
                  <a:spcPts val="0"/>
                </a:spcAft>
              </a:pPr>
              <a:r>
                <a:rPr sz="1265" kern="0" dirty="0"/>
                <a:t>LHAASO</a:t>
              </a:r>
            </a:p>
          </p:txBody>
        </p:sp>
        <p:sp>
          <p:nvSpPr>
            <p:cNvPr id="24" name="Shape 1092"/>
            <p:cNvSpPr/>
            <p:nvPr/>
          </p:nvSpPr>
          <p:spPr>
            <a:xfrm flipH="1" flipV="1">
              <a:off x="2965305" y="5259269"/>
              <a:ext cx="2115893" cy="2891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308063" eaLnBrk="1" fontAlgn="auto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265" kern="0">
                <a:solidFill>
                  <a:srgbClr val="000000"/>
                </a:solidFill>
                <a:latin typeface="Calibri"/>
                <a:ea typeface="+mn-ea"/>
                <a:sym typeface="Helvetica Light"/>
              </a:endParaRPr>
            </a:p>
          </p:txBody>
        </p:sp>
        <p:sp>
          <p:nvSpPr>
            <p:cNvPr id="25" name="Shape 1093"/>
            <p:cNvSpPr/>
            <p:nvPr/>
          </p:nvSpPr>
          <p:spPr>
            <a:xfrm>
              <a:off x="4819074" y="5262984"/>
              <a:ext cx="772202" cy="1"/>
            </a:xfrm>
            <a:prstGeom prst="line">
              <a:avLst/>
            </a:prstGeom>
            <a:noFill/>
            <a:ln w="635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308063" eaLnBrk="1" fontAlgn="auto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265" kern="0">
                <a:solidFill>
                  <a:srgbClr val="000000"/>
                </a:solidFill>
                <a:latin typeface="Calibri"/>
                <a:ea typeface="+mn-ea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9" y="980729"/>
            <a:ext cx="4447707" cy="338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3398" y="980729"/>
            <a:ext cx="4659001" cy="351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矩形 30"/>
          <p:cNvSpPr/>
          <p:nvPr/>
        </p:nvSpPr>
        <p:spPr>
          <a:xfrm>
            <a:off x="203418" y="11255"/>
            <a:ext cx="8193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主要的竞争：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HAWC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和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CTA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8730" y="5174649"/>
            <a:ext cx="4061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+mn-ea"/>
              </a:rPr>
              <a:t>HAWC</a:t>
            </a:r>
            <a:r>
              <a:rPr lang="zh-CN" altLang="en-US" b="1" dirty="0" smtClean="0">
                <a:solidFill>
                  <a:srgbClr val="0000FF"/>
                </a:solidFill>
                <a:latin typeface="+mn-ea"/>
              </a:rPr>
              <a:t>：</a:t>
            </a:r>
            <a:r>
              <a:rPr lang="zh-CN" altLang="en-US" b="1" dirty="0" smtClean="0">
                <a:latin typeface="+mn-ea"/>
              </a:rPr>
              <a:t>为</a:t>
            </a:r>
            <a:r>
              <a:rPr lang="en-US" altLang="zh-CN" b="1" dirty="0" smtClean="0">
                <a:latin typeface="+mn-ea"/>
              </a:rPr>
              <a:t>LHAASO</a:t>
            </a:r>
            <a:r>
              <a:rPr lang="zh-CN" altLang="en-US" b="1" dirty="0" smtClean="0">
                <a:latin typeface="+mn-ea"/>
              </a:rPr>
              <a:t>中</a:t>
            </a:r>
            <a:r>
              <a:rPr lang="zh-CN" altLang="en-US" b="1" dirty="0">
                <a:latin typeface="+mn-ea"/>
              </a:rPr>
              <a:t>心水切伦科</a:t>
            </a:r>
            <a:r>
              <a:rPr lang="zh-CN" altLang="en-US" b="1" dirty="0" smtClean="0">
                <a:latin typeface="+mn-ea"/>
              </a:rPr>
              <a:t>夫</a:t>
            </a:r>
            <a:endParaRPr lang="en-US" altLang="zh-CN" b="1" dirty="0" smtClean="0">
              <a:latin typeface="+mn-ea"/>
            </a:endParaRPr>
          </a:p>
          <a:p>
            <a:r>
              <a:rPr lang="zh-CN" altLang="en-US" b="1" dirty="0" smtClean="0">
                <a:latin typeface="+mn-ea"/>
              </a:rPr>
              <a:t>阵</a:t>
            </a:r>
            <a:r>
              <a:rPr lang="zh-CN" altLang="en-US" b="1" dirty="0">
                <a:latin typeface="+mn-ea"/>
              </a:rPr>
              <a:t>列的四分之一</a:t>
            </a:r>
            <a:r>
              <a:rPr lang="zh-CN" altLang="en-US" b="1" dirty="0" smtClean="0">
                <a:latin typeface="+mn-ea"/>
              </a:rPr>
              <a:t>。</a:t>
            </a:r>
            <a:endParaRPr lang="en-US" altLang="zh-CN" b="1" dirty="0" smtClean="0">
              <a:latin typeface="+mn-ea"/>
            </a:endParaRPr>
          </a:p>
          <a:p>
            <a:r>
              <a:rPr lang="zh-CN" altLang="en-US" dirty="0"/>
              <a:t>已观测到</a:t>
            </a:r>
            <a:r>
              <a:rPr lang="en-US" altLang="zh-CN" dirty="0"/>
              <a:t>40</a:t>
            </a:r>
            <a:r>
              <a:rPr lang="zh-CN" altLang="en-US" dirty="0"/>
              <a:t>个源，发现了</a:t>
            </a:r>
            <a:r>
              <a:rPr lang="en-US" altLang="zh-CN" dirty="0"/>
              <a:t>10</a:t>
            </a:r>
            <a:r>
              <a:rPr lang="zh-CN" altLang="en-US" dirty="0"/>
              <a:t>多个新</a:t>
            </a:r>
            <a:r>
              <a:rPr lang="zh-CN" altLang="en-US" dirty="0" smtClean="0"/>
              <a:t>源</a:t>
            </a:r>
            <a:r>
              <a:rPr lang="zh-CN" altLang="en-US" dirty="0"/>
              <a:t>。</a:t>
            </a:r>
          </a:p>
          <a:p>
            <a:endParaRPr lang="zh-CN" altLang="en-US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64100" y="5174640"/>
            <a:ext cx="3331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>
                <a:solidFill>
                  <a:srgbClr val="FF00FF"/>
                </a:solidFill>
              </a:rPr>
              <a:t>角度分辨好</a:t>
            </a:r>
            <a:endParaRPr lang="en-US" altLang="zh-CN" b="1" dirty="0">
              <a:solidFill>
                <a:srgbClr val="FF00FF"/>
              </a:solidFill>
            </a:endParaRPr>
          </a:p>
          <a:p>
            <a:pPr lvl="0"/>
            <a:r>
              <a:rPr lang="zh-CN" altLang="en-US" b="1" dirty="0">
                <a:solidFill>
                  <a:srgbClr val="0000FF"/>
                </a:solidFill>
              </a:rPr>
              <a:t>但视场小</a:t>
            </a:r>
            <a:r>
              <a:rPr lang="zh-CN" altLang="en-US" b="1" dirty="0" smtClean="0">
                <a:solidFill>
                  <a:srgbClr val="0000FF"/>
                </a:solidFill>
              </a:rPr>
              <a:t>，夜</a:t>
            </a:r>
            <a:r>
              <a:rPr lang="zh-CN" altLang="en-US" b="1" dirty="0">
                <a:solidFill>
                  <a:srgbClr val="0000FF"/>
                </a:solidFill>
              </a:rPr>
              <a:t>晚观</a:t>
            </a:r>
            <a:r>
              <a:rPr lang="zh-CN" altLang="en-US" b="1" dirty="0" smtClean="0">
                <a:solidFill>
                  <a:srgbClr val="0000FF"/>
                </a:solidFill>
              </a:rPr>
              <a:t>测</a:t>
            </a:r>
            <a:endParaRPr lang="en-US" altLang="zh-CN" b="1" dirty="0" smtClean="0">
              <a:solidFill>
                <a:srgbClr val="0000FF"/>
              </a:solidFill>
            </a:endParaRPr>
          </a:p>
          <a:p>
            <a:r>
              <a:rPr lang="zh-CN" altLang="en-US" dirty="0"/>
              <a:t>已获批准，已开始建造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8464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" y="-635"/>
            <a:ext cx="914399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prstClr val="black"/>
                </a:solidFill>
              </a:rPr>
              <a:t>LHASSO</a:t>
            </a:r>
            <a:r>
              <a:rPr lang="zh-CN" altLang="en-US" sz="3600" b="1" dirty="0" smtClean="0">
                <a:solidFill>
                  <a:prstClr val="black"/>
                </a:solidFill>
              </a:rPr>
              <a:t>对</a:t>
            </a:r>
            <a:r>
              <a:rPr lang="en-US" altLang="zh-CN" sz="3600" b="1" dirty="0" smtClean="0">
                <a:solidFill>
                  <a:prstClr val="black"/>
                </a:solidFill>
              </a:rPr>
              <a:t>SNRs</a:t>
            </a:r>
            <a:r>
              <a:rPr lang="zh-CN" altLang="en-US" sz="3600" b="1" dirty="0" smtClean="0">
                <a:solidFill>
                  <a:prstClr val="black"/>
                </a:solidFill>
              </a:rPr>
              <a:t>的探测能力</a:t>
            </a:r>
            <a:endParaRPr lang="zh-CN" altLang="en-US" sz="36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7028" y="767537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SNRs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077" y="1988840"/>
            <a:ext cx="4014247" cy="329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5671420"/>
            <a:ext cx="3216771" cy="52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几</a:t>
            </a:r>
            <a:r>
              <a:rPr lang="zh-CN" altLang="en-US" sz="2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十</a:t>
            </a:r>
            <a:r>
              <a:rPr lang="en-US" altLang="zh-CN" sz="28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TeV</a:t>
            </a:r>
            <a:r>
              <a:rPr lang="zh-CN" altLang="en-US" sz="2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多</a:t>
            </a:r>
            <a:r>
              <a:rPr lang="zh-CN" alt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成分各向异性的测量</a:t>
            </a:r>
            <a:r>
              <a:rPr lang="zh-CN" altLang="en-US" sz="2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：</a:t>
            </a:r>
            <a:r>
              <a:rPr lang="en-US" altLang="zh-CN" sz="2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zh-CN" sz="2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zh-CN" altLang="en-US" sz="2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研</a:t>
            </a:r>
            <a:r>
              <a:rPr lang="zh-CN" alt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究宇宙线传播，各向异性起源</a:t>
            </a: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508787"/>
            <a:ext cx="8928992" cy="4525963"/>
          </a:xfrm>
        </p:spPr>
        <p:txBody>
          <a:bodyPr>
            <a:normAutofit/>
          </a:bodyPr>
          <a:lstStyle/>
          <a:p>
            <a:r>
              <a:rPr lang="en-US" altLang="zh-CN" dirty="0"/>
              <a:t>light nuclei(</a:t>
            </a:r>
            <a:r>
              <a:rPr lang="en-US" altLang="zh-CN" dirty="0" err="1"/>
              <a:t>ln</a:t>
            </a:r>
            <a:r>
              <a:rPr lang="en-US" altLang="zh-CN" dirty="0"/>
              <a:t>): </a:t>
            </a:r>
            <a:r>
              <a:rPr lang="en-US" altLang="zh-CN" dirty="0" err="1"/>
              <a:t>H+He</a:t>
            </a:r>
            <a:r>
              <a:rPr lang="en-US" altLang="zh-CN" dirty="0"/>
              <a:t>; </a:t>
            </a:r>
            <a:r>
              <a:rPr lang="en-US" altLang="zh-CN" dirty="0" smtClean="0"/>
              <a:t>Purity 80%,  effective rate ~1000Hz</a:t>
            </a:r>
          </a:p>
          <a:p>
            <a:r>
              <a:rPr lang="en-US" altLang="zh-CN" dirty="0" smtClean="0"/>
              <a:t>heavy </a:t>
            </a:r>
            <a:r>
              <a:rPr lang="en-US" altLang="zh-CN" dirty="0"/>
              <a:t>nuclei(</a:t>
            </a:r>
            <a:r>
              <a:rPr lang="en-US" altLang="zh-CN" dirty="0" err="1"/>
              <a:t>hn</a:t>
            </a:r>
            <a:r>
              <a:rPr lang="en-US" altLang="zh-CN" dirty="0"/>
              <a:t>): </a:t>
            </a:r>
            <a:r>
              <a:rPr lang="en-US" altLang="zh-CN" dirty="0" smtClean="0"/>
              <a:t>Fe; Purity 70%, </a:t>
            </a:r>
            <a:r>
              <a:rPr lang="en-US" altLang="zh-CN" dirty="0"/>
              <a:t>effective </a:t>
            </a:r>
            <a:r>
              <a:rPr lang="en-US" altLang="zh-CN" dirty="0" smtClean="0"/>
              <a:t>rate ~30Hz</a:t>
            </a:r>
          </a:p>
          <a:p>
            <a:r>
              <a:rPr lang="en-US" altLang="zh-CN" dirty="0" smtClean="0"/>
              <a:t>LHAASO 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2.6e7s</a:t>
            </a:r>
          </a:p>
          <a:p>
            <a:pPr marL="0" indent="0">
              <a:buNone/>
            </a:pPr>
            <a:r>
              <a:rPr lang="zh-CN" altLang="en-US" dirty="0" smtClean="0"/>
              <a:t>轻重成分的区分度</a:t>
            </a:r>
            <a:r>
              <a:rPr lang="en-US" altLang="zh-CN" dirty="0" smtClean="0"/>
              <a:t>0.8%%</a:t>
            </a:r>
          </a:p>
        </p:txBody>
      </p:sp>
    </p:spTree>
    <p:extLst>
      <p:ext uri="{BB962C8B-B14F-4D97-AF65-F5344CB8AC3E}">
        <p14:creationId xmlns:p14="http://schemas.microsoft.com/office/powerpoint/2010/main" val="34390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2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¼</a:t>
            </a:r>
            <a:r>
              <a:rPr lang="zh-CN" alt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阵</a:t>
            </a:r>
            <a:r>
              <a:rPr lang="zh-CN" altLang="en-US" sz="2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列先期成果</a:t>
            </a: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508787"/>
            <a:ext cx="8928992" cy="45259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月影</a:t>
            </a:r>
            <a:endParaRPr lang="en-US" altLang="zh-CN" dirty="0" smtClean="0"/>
          </a:p>
          <a:p>
            <a:r>
              <a:rPr lang="en-US" altLang="zh-CN" dirty="0" smtClean="0"/>
              <a:t>CRAB</a:t>
            </a:r>
          </a:p>
          <a:p>
            <a:r>
              <a:rPr lang="zh-CN" altLang="en-US" dirty="0"/>
              <a:t>各向异</a:t>
            </a:r>
            <a:r>
              <a:rPr lang="zh-CN" altLang="en-US" dirty="0" smtClean="0"/>
              <a:t>性</a:t>
            </a:r>
            <a:endParaRPr lang="en-US" altLang="zh-CN" dirty="0" smtClean="0"/>
          </a:p>
          <a:p>
            <a:r>
              <a:rPr lang="zh-CN" altLang="en-US" dirty="0"/>
              <a:t>能</a:t>
            </a:r>
            <a:r>
              <a:rPr lang="zh-CN" altLang="en-US" dirty="0" smtClean="0"/>
              <a:t>谱</a:t>
            </a:r>
            <a:endParaRPr lang="en-US" altLang="zh-CN" dirty="0" smtClean="0"/>
          </a:p>
          <a:p>
            <a:r>
              <a:rPr lang="zh-CN" altLang="en-US"/>
              <a:t>天</a:t>
            </a:r>
            <a:r>
              <a:rPr lang="zh-CN" altLang="en-US" smtClean="0"/>
              <a:t>图？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80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7281844" cy="42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480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639771"/>
            <a:ext cx="5957942" cy="5029820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0" y="28534"/>
            <a:ext cx="9144000" cy="7361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 smtClean="0">
                <a:latin typeface="+mn-ea"/>
                <a:ea typeface="+mn-ea"/>
                <a:cs typeface="Times New Roman" pitchFamily="18" charset="0"/>
              </a:rPr>
              <a:t>LHAASO</a:t>
            </a:r>
            <a:r>
              <a:rPr lang="zh-CN" altLang="en-US" sz="3600" b="1" dirty="0" smtClean="0">
                <a:latin typeface="+mn-ea"/>
                <a:ea typeface="+mn-ea"/>
                <a:cs typeface="Times New Roman" pitchFamily="18" charset="0"/>
              </a:rPr>
              <a:t>伽马天文的优势</a:t>
            </a:r>
            <a:r>
              <a:rPr lang="en-US" altLang="zh-CN" sz="3600" b="1" dirty="0" smtClean="0">
                <a:latin typeface="+mn-ea"/>
                <a:ea typeface="+mn-ea"/>
                <a:cs typeface="Times New Roman" pitchFamily="18" charset="0"/>
              </a:rPr>
              <a:t/>
            </a:r>
            <a:br>
              <a:rPr lang="en-US" altLang="zh-CN" sz="3600" b="1" dirty="0" smtClean="0">
                <a:latin typeface="+mn-ea"/>
                <a:ea typeface="+mn-ea"/>
                <a:cs typeface="Times New Roman" pitchFamily="18" charset="0"/>
              </a:rPr>
            </a:br>
            <a:endParaRPr lang="en-US" altLang="zh-CN" sz="3600" b="1" dirty="0" smtClean="0"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4662483" y="4335027"/>
            <a:ext cx="1843092" cy="738664"/>
          </a:xfrm>
          <a:prstGeom prst="rect">
            <a:avLst/>
          </a:prstGeom>
          <a:noFill/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100" b="1" i="1" u="sng" dirty="0">
                <a:solidFill>
                  <a:srgbClr val="3333CC"/>
                </a:solidFill>
                <a:latin typeface="宋体" panose="02010600030101010101" pitchFamily="2" charset="-122"/>
              </a:rPr>
              <a:t>点源灵敏度：</a:t>
            </a:r>
            <a:endParaRPr lang="en-US" altLang="zh-CN" sz="2100" b="1" i="1" u="sng" dirty="0">
              <a:solidFill>
                <a:srgbClr val="3333CC"/>
              </a:solidFill>
              <a:latin typeface="宋体" panose="02010600030101010101" pitchFamily="2" charset="-122"/>
            </a:endParaRPr>
          </a:p>
          <a:p>
            <a:r>
              <a:rPr lang="zh-CN" altLang="en-US" sz="2100" b="1" i="1" u="sng" dirty="0">
                <a:solidFill>
                  <a:srgbClr val="3333CC"/>
                </a:solidFill>
                <a:latin typeface="宋体" panose="02010600030101010101" pitchFamily="2" charset="-122"/>
              </a:rPr>
              <a:t>曲线越低越好</a:t>
            </a:r>
            <a:endParaRPr lang="en-US" altLang="zh-CN" sz="2100" b="1" i="1" u="sng" dirty="0">
              <a:solidFill>
                <a:srgbClr val="3333CC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7793601" y="5307391"/>
            <a:ext cx="12682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rgbClr val="D60093"/>
                </a:solidFill>
                <a:latin typeface="Calibri"/>
              </a:rPr>
              <a:t>伽马能量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3068867" y="1340768"/>
            <a:ext cx="7264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rgbClr val="D60093"/>
                </a:solidFill>
                <a:latin typeface="Calibri"/>
              </a:rPr>
              <a:t>流强</a:t>
            </a:r>
          </a:p>
        </p:txBody>
      </p:sp>
      <p:sp>
        <p:nvSpPr>
          <p:cNvPr id="8" name="矩形 7"/>
          <p:cNvSpPr/>
          <p:nvPr/>
        </p:nvSpPr>
        <p:spPr>
          <a:xfrm>
            <a:off x="118646" y="6237320"/>
            <a:ext cx="9025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+mn-ea"/>
                <a:cs typeface="Times New Roman" pitchFamily="18" charset="0"/>
              </a:rPr>
              <a:t>20TeV</a:t>
            </a:r>
            <a:r>
              <a:rPr lang="zh-CN" altLang="en-US" sz="2400" b="1" dirty="0">
                <a:latin typeface="+mn-ea"/>
                <a:cs typeface="Times New Roman" pitchFamily="18" charset="0"/>
              </a:rPr>
              <a:t>能区国际上最灵敏的伽马望远镜</a:t>
            </a:r>
            <a:endParaRPr lang="en-US" altLang="zh-CN" sz="2400" b="1" dirty="0">
              <a:latin typeface="+mn-ea"/>
              <a:cs typeface="Times New Roman" pitchFamily="18" charset="0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0" y="980737"/>
            <a:ext cx="31683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400" b="1" u="sng" dirty="0" smtClean="0">
                <a:latin typeface="Calibri"/>
              </a:rPr>
              <a:t>面积大、探测器种类多</a:t>
            </a:r>
            <a:r>
              <a:rPr lang="zh-CN" altLang="en-US" sz="2400" b="1" u="sng" dirty="0">
                <a:latin typeface="Calibri"/>
              </a:rPr>
              <a:t>，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Calibri"/>
              </a:rPr>
              <a:t>全面</a:t>
            </a:r>
            <a:r>
              <a:rPr lang="zh-CN" altLang="en-US" sz="2400" b="1" u="sng" dirty="0">
                <a:solidFill>
                  <a:srgbClr val="FF0000"/>
                </a:solidFill>
                <a:latin typeface="Calibri"/>
              </a:rPr>
              <a:t>领先</a:t>
            </a:r>
            <a:r>
              <a:rPr lang="en-US" altLang="zh-CN" sz="2400" b="1" u="sng" dirty="0">
                <a:solidFill>
                  <a:srgbClr val="FF0000"/>
                </a:solidFill>
                <a:latin typeface="Calibri"/>
              </a:rPr>
              <a:t>HAWC</a:t>
            </a:r>
            <a:r>
              <a:rPr lang="zh-CN" altLang="en-US" sz="2400" b="1" u="sng" dirty="0">
                <a:solidFill>
                  <a:srgbClr val="FF0000"/>
                </a:solidFill>
                <a:latin typeface="Calibri"/>
              </a:rPr>
              <a:t>！</a:t>
            </a:r>
            <a:endParaRPr lang="en-US" altLang="zh-CN" sz="2400" b="1" u="sng" dirty="0">
              <a:solidFill>
                <a:srgbClr val="FF0000"/>
              </a:solidFill>
              <a:latin typeface="Calibri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FF0000"/>
              </a:solidFill>
              <a:latin typeface="Calibri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prstClr val="black"/>
                </a:solidFill>
                <a:latin typeface="Calibri"/>
              </a:rPr>
              <a:t>具</a:t>
            </a:r>
            <a:r>
              <a:rPr lang="zh-CN" altLang="en-US" sz="2400" b="1" dirty="0">
                <a:solidFill>
                  <a:prstClr val="black"/>
                </a:solidFill>
                <a:latin typeface="Calibri"/>
              </a:rPr>
              <a:t>大</a:t>
            </a:r>
            <a:r>
              <a:rPr lang="zh-CN" altLang="en-US" sz="2400" b="1" dirty="0" smtClean="0">
                <a:solidFill>
                  <a:prstClr val="black"/>
                </a:solidFill>
                <a:latin typeface="Calibri"/>
              </a:rPr>
              <a:t>视场、全天候优势</a:t>
            </a:r>
            <a:r>
              <a:rPr lang="zh-CN" altLang="en-US" sz="2400" b="1" dirty="0">
                <a:solidFill>
                  <a:prstClr val="black"/>
                </a:solidFill>
                <a:latin typeface="Calibri"/>
              </a:rPr>
              <a:t>，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Calibri"/>
              </a:rPr>
              <a:t>时变源、弥散源及巡天，</a:t>
            </a:r>
            <a:r>
              <a:rPr lang="zh-CN" altLang="en-US" sz="2400" b="1" u="sng" dirty="0">
                <a:solidFill>
                  <a:srgbClr val="FF0000"/>
                </a:solidFill>
                <a:latin typeface="Calibri"/>
              </a:rPr>
              <a:t>比</a:t>
            </a:r>
            <a:r>
              <a:rPr lang="en-US" altLang="zh-CN" sz="2400" b="1" u="sng" dirty="0">
                <a:solidFill>
                  <a:srgbClr val="FF0000"/>
                </a:solidFill>
                <a:latin typeface="Calibri"/>
              </a:rPr>
              <a:t>CTA</a:t>
            </a:r>
            <a:r>
              <a:rPr lang="zh-CN" altLang="en-US" sz="2400" b="1" u="sng" dirty="0">
                <a:solidFill>
                  <a:srgbClr val="FF0000"/>
                </a:solidFill>
                <a:latin typeface="Calibri"/>
              </a:rPr>
              <a:t>有更高灵敏度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Calibri"/>
              </a:rPr>
              <a:t>！</a:t>
            </a:r>
            <a:endParaRPr lang="en-US" altLang="zh-CN" sz="2400" b="1" u="sng" dirty="0" smtClean="0">
              <a:solidFill>
                <a:srgbClr val="FF0000"/>
              </a:solidFill>
              <a:latin typeface="Calibri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400" b="1" u="sng" dirty="0">
              <a:solidFill>
                <a:srgbClr val="FF0000"/>
              </a:solidFill>
              <a:latin typeface="Calibri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0000FF"/>
                </a:solidFill>
                <a:latin typeface="Calibri"/>
              </a:rPr>
              <a:t>将与天文界合作，开展多波段观测，充分发挥大科学装置的作用。</a:t>
            </a:r>
            <a:endParaRPr lang="zh-CN" altLang="en-US" sz="2400" b="1" dirty="0">
              <a:solidFill>
                <a:srgbClr val="0000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68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89"/>
          <p:cNvSpPr txBox="1">
            <a:spLocks/>
          </p:cNvSpPr>
          <p:nvPr/>
        </p:nvSpPr>
        <p:spPr>
          <a:xfrm>
            <a:off x="767148" y="111715"/>
            <a:ext cx="7886700" cy="79208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LHAASO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宇宙线测量</a:t>
            </a:r>
            <a:r>
              <a:rPr lang="zh-CN" altLang="en-US" sz="3200" b="1" dirty="0">
                <a:latin typeface="+mn-ea"/>
                <a:cs typeface="Times New Roman" pitchFamily="18" charset="0"/>
              </a:rPr>
              <a:t>的优势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Shape 1091"/>
          <p:cNvSpPr/>
          <p:nvPr/>
        </p:nvSpPr>
        <p:spPr>
          <a:xfrm>
            <a:off x="148352" y="922871"/>
            <a:ext cx="9144000" cy="484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algn="ctr" defTabSz="308063" eaLnBrk="1" fontAlgn="auto">
              <a:spcBef>
                <a:spcPts val="0"/>
              </a:spcBef>
              <a:spcAft>
                <a:spcPts val="0"/>
              </a:spcAft>
              <a:buSzPct val="100000"/>
              <a:defRPr sz="24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zh-CN" altLang="en-US" sz="2800" b="1" kern="0" dirty="0">
                <a:solidFill>
                  <a:srgbClr val="FF2600"/>
                </a:solidFill>
                <a:latin typeface="宋体" panose="02010600030101010101" pitchFamily="2" charset="-122"/>
                <a:cs typeface="Helvetica Neue"/>
                <a:sym typeface="Helvetica Neue"/>
              </a:rPr>
              <a:t>单个实验覆盖空间和地面实验的能区（</a:t>
            </a:r>
            <a:r>
              <a:rPr lang="en-US" altLang="zh-CN" sz="2800" b="1" kern="0" dirty="0">
                <a:solidFill>
                  <a:srgbClr val="FF2600"/>
                </a:solidFill>
                <a:latin typeface="宋体" panose="02010600030101010101" pitchFamily="2" charset="-122"/>
                <a:cs typeface="Helvetica Neue"/>
                <a:sym typeface="Helvetica Neue"/>
              </a:rPr>
              <a:t>6</a:t>
            </a:r>
            <a:r>
              <a:rPr lang="zh-CN" altLang="en-US" sz="2800" b="1" kern="0" dirty="0">
                <a:solidFill>
                  <a:srgbClr val="FF2600"/>
                </a:solidFill>
                <a:latin typeface="宋体" panose="02010600030101010101" pitchFamily="2" charset="-122"/>
                <a:cs typeface="Helvetica Neue"/>
                <a:sym typeface="Helvetica Neue"/>
              </a:rPr>
              <a:t>个数量级）！</a:t>
            </a:r>
            <a:endParaRPr sz="2800" b="1" kern="0" dirty="0">
              <a:solidFill>
                <a:srgbClr val="FF2600"/>
              </a:solidFill>
              <a:latin typeface="宋体" panose="02010600030101010101" pitchFamily="2" charset="-122"/>
              <a:cs typeface="Helvetica Neue"/>
              <a:sym typeface="Helvetica Neue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15" y="1937311"/>
            <a:ext cx="4385130" cy="4111513"/>
          </a:xfrm>
          <a:prstGeom prst="rect">
            <a:avLst/>
          </a:prstGeom>
        </p:spPr>
      </p:pic>
      <p:sp>
        <p:nvSpPr>
          <p:cNvPr id="5" name="Shape 1095"/>
          <p:cNvSpPr/>
          <p:nvPr/>
        </p:nvSpPr>
        <p:spPr>
          <a:xfrm>
            <a:off x="2034142" y="5080562"/>
            <a:ext cx="914386" cy="361878"/>
          </a:xfrm>
          <a:prstGeom prst="rect">
            <a:avLst/>
          </a:prstGeom>
          <a:solidFill>
            <a:srgbClr val="FFFB0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numCol="1" anchor="ctr">
            <a:spAutoFit/>
          </a:bodyPr>
          <a:lstStyle>
            <a:lvl1pPr algn="l">
              <a:defRPr sz="2400" b="1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308063" eaLnBrk="1" fontAlgn="auto">
              <a:spcBef>
                <a:spcPts val="0"/>
              </a:spcBef>
              <a:spcAft>
                <a:spcPts val="0"/>
              </a:spcAft>
            </a:pPr>
            <a:r>
              <a:rPr sz="2000" kern="0" dirty="0"/>
              <a:t>LHAASO</a:t>
            </a:r>
          </a:p>
        </p:txBody>
      </p:sp>
      <p:sp>
        <p:nvSpPr>
          <p:cNvPr id="6" name="Shape 1092"/>
          <p:cNvSpPr/>
          <p:nvPr/>
        </p:nvSpPr>
        <p:spPr>
          <a:xfrm flipH="1" flipV="1">
            <a:off x="1183970" y="5443965"/>
            <a:ext cx="1764558" cy="20919"/>
          </a:xfrm>
          <a:prstGeom prst="line">
            <a:avLst/>
          </a:prstGeom>
          <a:noFill/>
          <a:ln w="63500" cap="flat">
            <a:solidFill>
              <a:srgbClr val="FF26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algn="ctr" defTabSz="308063" eaLnBrk="1" fontAlgn="auto">
              <a:spcBef>
                <a:spcPts val="0"/>
              </a:spcBef>
              <a:spcAft>
                <a:spcPts val="0"/>
              </a:spcAft>
              <a:defRPr sz="2400"/>
            </a:pPr>
            <a:endParaRPr sz="1265" kern="0">
              <a:solidFill>
                <a:srgbClr val="000000"/>
              </a:solidFill>
              <a:latin typeface="Calibri"/>
              <a:ea typeface="宋体"/>
              <a:sym typeface="Helvetica Light"/>
            </a:endParaRPr>
          </a:p>
        </p:txBody>
      </p:sp>
      <p:sp>
        <p:nvSpPr>
          <p:cNvPr id="7" name="Shape 1093"/>
          <p:cNvSpPr/>
          <p:nvPr/>
        </p:nvSpPr>
        <p:spPr>
          <a:xfrm>
            <a:off x="2686413" y="5465702"/>
            <a:ext cx="772202" cy="1"/>
          </a:xfrm>
          <a:prstGeom prst="line">
            <a:avLst/>
          </a:prstGeom>
          <a:noFill/>
          <a:ln w="63500" cap="flat">
            <a:solidFill>
              <a:srgbClr val="FF26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algn="ctr" defTabSz="308063" eaLnBrk="1" fontAlgn="auto">
              <a:spcBef>
                <a:spcPts val="0"/>
              </a:spcBef>
              <a:spcAft>
                <a:spcPts val="0"/>
              </a:spcAft>
              <a:defRPr sz="2400"/>
            </a:pPr>
            <a:endParaRPr sz="1265" kern="0">
              <a:solidFill>
                <a:srgbClr val="000000"/>
              </a:solidFill>
              <a:latin typeface="Calibri"/>
              <a:ea typeface="宋体"/>
              <a:sym typeface="Helvetica Light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4877236" y="1882799"/>
            <a:ext cx="42082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FF"/>
                </a:solidFill>
              </a:rPr>
              <a:t>LHAASO</a:t>
            </a:r>
            <a:r>
              <a:rPr lang="zh-CN" altLang="en-US" sz="2400" b="1" dirty="0" smtClean="0">
                <a:solidFill>
                  <a:srgbClr val="FF00FF"/>
                </a:solidFill>
              </a:rPr>
              <a:t>优势：</a:t>
            </a:r>
            <a:endParaRPr lang="en-US" altLang="zh-CN" sz="2400" b="1" dirty="0" smtClean="0">
              <a:solidFill>
                <a:srgbClr val="FF00FF"/>
              </a:solidFill>
            </a:endParaRPr>
          </a:p>
          <a:p>
            <a:r>
              <a:rPr lang="zh-CN" altLang="en-US" sz="2400" b="1" dirty="0" smtClean="0"/>
              <a:t>大面积；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最大缪</a:t>
            </a:r>
            <a:r>
              <a:rPr lang="zh-CN" altLang="en-US" sz="2400" b="1" dirty="0"/>
              <a:t>子阵列</a:t>
            </a:r>
            <a:endParaRPr lang="en-US" altLang="zh-CN" sz="2400" b="1" dirty="0"/>
          </a:p>
          <a:p>
            <a:r>
              <a:rPr lang="zh-CN" altLang="en-US" sz="2400" b="1" dirty="0" smtClean="0">
                <a:solidFill>
                  <a:srgbClr val="0000FF"/>
                </a:solidFill>
                <a:latin typeface="+mn-ea"/>
                <a:ea typeface="+mn-ea"/>
              </a:rPr>
              <a:t>探测器种类多；</a:t>
            </a:r>
            <a:endParaRPr lang="en-US" altLang="zh-CN" sz="2400" b="1" dirty="0" smtClean="0">
              <a:solidFill>
                <a:srgbClr val="0000FF"/>
              </a:solidFill>
              <a:latin typeface="+mn-ea"/>
              <a:ea typeface="+mn-ea"/>
            </a:endParaRPr>
          </a:p>
          <a:p>
            <a:r>
              <a:rPr lang="zh-CN" altLang="en-US" sz="2400" b="1" dirty="0" smtClean="0">
                <a:solidFill>
                  <a:srgbClr val="0000FF"/>
                </a:solidFill>
                <a:latin typeface="+mn-ea"/>
                <a:ea typeface="+mn-ea"/>
              </a:rPr>
              <a:t>海拔高；</a:t>
            </a:r>
            <a:endParaRPr lang="en-US" altLang="zh-CN" sz="2400" b="1" dirty="0" smtClean="0">
              <a:solidFill>
                <a:srgbClr val="0000FF"/>
              </a:solidFill>
              <a:latin typeface="+mn-ea"/>
              <a:ea typeface="+mn-ea"/>
            </a:endParaRPr>
          </a:p>
          <a:p>
            <a:r>
              <a:rPr lang="zh-CN" altLang="en-US" sz="2400" b="1" dirty="0" smtClean="0">
                <a:solidFill>
                  <a:srgbClr val="0000FF"/>
                </a:solidFill>
                <a:latin typeface="+mn-ea"/>
                <a:ea typeface="+mn-ea"/>
              </a:rPr>
              <a:t>宇宙线月影定标能量；</a:t>
            </a:r>
            <a:endParaRPr lang="en-US" altLang="zh-CN" sz="2400" b="1" dirty="0" smtClean="0">
              <a:solidFill>
                <a:srgbClr val="0000FF"/>
              </a:solidFill>
              <a:latin typeface="+mn-ea"/>
              <a:ea typeface="+mn-ea"/>
            </a:endParaRPr>
          </a:p>
          <a:p>
            <a:r>
              <a:rPr lang="zh-CN" altLang="en-US" sz="2400" b="1" dirty="0" smtClean="0">
                <a:solidFill>
                  <a:srgbClr val="0000FF"/>
                </a:solidFill>
                <a:latin typeface="+mn-ea"/>
                <a:ea typeface="+mn-ea"/>
              </a:rPr>
              <a:t>改善的强相互作用模型；</a:t>
            </a:r>
            <a:endParaRPr lang="en-US" altLang="zh-CN" sz="2400" b="1" dirty="0" smtClean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9" name="文本框 24"/>
          <p:cNvSpPr txBox="1"/>
          <p:nvPr/>
        </p:nvSpPr>
        <p:spPr>
          <a:xfrm>
            <a:off x="4737407" y="5211607"/>
            <a:ext cx="421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</a:rPr>
              <a:t>LHAASO</a:t>
            </a:r>
            <a:r>
              <a:rPr lang="zh-CN" altLang="en-US" sz="2400" b="1" dirty="0" smtClean="0">
                <a:latin typeface="+mn-ea"/>
                <a:ea typeface="+mn-ea"/>
              </a:rPr>
              <a:t>可实现能谱的精确测量</a:t>
            </a:r>
            <a:endParaRPr lang="en-US" altLang="zh-CN" sz="2400" b="1" dirty="0" smtClean="0"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27627" y="5633325"/>
            <a:ext cx="4058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FF00FF"/>
                </a:solidFill>
                <a:latin typeface="宋体"/>
                <a:ea typeface="宋体"/>
              </a:rPr>
              <a:t>为研究加速</a:t>
            </a:r>
            <a:r>
              <a:rPr lang="zh-CN" altLang="en-US" sz="2400" b="1" dirty="0" smtClean="0">
                <a:solidFill>
                  <a:srgbClr val="FF00FF"/>
                </a:solidFill>
                <a:latin typeface="宋体"/>
                <a:ea typeface="宋体"/>
              </a:rPr>
              <a:t>模型及</a:t>
            </a:r>
            <a:r>
              <a:rPr lang="en-US" altLang="zh-CN" sz="2400" b="1" dirty="0" smtClean="0">
                <a:latin typeface="宋体"/>
                <a:ea typeface="宋体"/>
              </a:rPr>
              <a:t>60</a:t>
            </a:r>
            <a:r>
              <a:rPr lang="zh-CN" altLang="en-US" sz="2400" b="1" dirty="0">
                <a:latin typeface="宋体"/>
                <a:ea typeface="宋体"/>
              </a:rPr>
              <a:t>年</a:t>
            </a:r>
            <a:r>
              <a:rPr lang="zh-CN" altLang="en-US" sz="2400" b="1" dirty="0" smtClean="0">
                <a:latin typeface="宋体"/>
                <a:ea typeface="宋体"/>
              </a:rPr>
              <a:t>之久</a:t>
            </a:r>
            <a:r>
              <a:rPr lang="en-US" altLang="zh-CN" sz="2400" b="1" dirty="0" smtClean="0">
                <a:latin typeface="宋体"/>
                <a:ea typeface="宋体"/>
              </a:rPr>
              <a:t>“</a:t>
            </a:r>
            <a:r>
              <a:rPr lang="zh-CN" altLang="en-US" sz="2400" b="1" dirty="0">
                <a:latin typeface="宋体"/>
                <a:ea typeface="宋体"/>
              </a:rPr>
              <a:t>膝</a:t>
            </a:r>
            <a:r>
              <a:rPr lang="en-US" altLang="zh-CN" sz="2400" b="1" dirty="0">
                <a:latin typeface="宋体"/>
                <a:ea typeface="宋体"/>
              </a:rPr>
              <a:t>”</a:t>
            </a:r>
            <a:r>
              <a:rPr lang="zh-CN" altLang="en-US" sz="2400" b="1" dirty="0" smtClean="0">
                <a:latin typeface="宋体"/>
                <a:ea typeface="宋体"/>
              </a:rPr>
              <a:t>起源问题</a:t>
            </a:r>
            <a:r>
              <a:rPr lang="zh-CN" altLang="en-US" sz="2400" b="1" dirty="0" smtClean="0">
                <a:solidFill>
                  <a:srgbClr val="FF00FF"/>
                </a:solidFill>
                <a:latin typeface="宋体"/>
                <a:ea typeface="宋体"/>
              </a:rPr>
              <a:t>做重要</a:t>
            </a:r>
            <a:r>
              <a:rPr lang="zh-CN" altLang="en-US" sz="2400" b="1" dirty="0">
                <a:solidFill>
                  <a:srgbClr val="FF00FF"/>
                </a:solidFill>
                <a:latin typeface="宋体"/>
                <a:ea typeface="宋体"/>
              </a:rPr>
              <a:t>贡献。</a:t>
            </a:r>
            <a:endParaRPr lang="en-US" altLang="zh-CN" sz="2400" b="1" dirty="0">
              <a:solidFill>
                <a:srgbClr val="FF00FF"/>
              </a:solidFill>
              <a:latin typeface="宋体"/>
              <a:ea typeface="宋体"/>
            </a:endParaRPr>
          </a:p>
        </p:txBody>
      </p:sp>
      <p:sp>
        <p:nvSpPr>
          <p:cNvPr id="11" name="文本框 6"/>
          <p:cNvSpPr txBox="1"/>
          <p:nvPr/>
        </p:nvSpPr>
        <p:spPr>
          <a:xfrm>
            <a:off x="7299847" y="2295108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（统计误差小）</a:t>
            </a:r>
          </a:p>
        </p:txBody>
      </p:sp>
      <p:sp>
        <p:nvSpPr>
          <p:cNvPr id="12" name="右大括号 11"/>
          <p:cNvSpPr/>
          <p:nvPr/>
        </p:nvSpPr>
        <p:spPr>
          <a:xfrm>
            <a:off x="8284011" y="3072959"/>
            <a:ext cx="144016" cy="1169511"/>
          </a:xfrm>
          <a:prstGeom prst="rightBrac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8"/>
          <p:cNvSpPr txBox="1"/>
          <p:nvPr/>
        </p:nvSpPr>
        <p:spPr>
          <a:xfrm>
            <a:off x="8623774" y="2814855"/>
            <a:ext cx="461665" cy="16857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 smtClean="0"/>
              <a:t>（系统误差小）</a:t>
            </a:r>
          </a:p>
        </p:txBody>
      </p:sp>
    </p:spTree>
    <p:extLst>
      <p:ext uri="{BB962C8B-B14F-4D97-AF65-F5344CB8AC3E}">
        <p14:creationId xmlns:p14="http://schemas.microsoft.com/office/powerpoint/2010/main" val="322308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321828" y="5733265"/>
            <a:ext cx="4773304" cy="665383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r>
              <a:rPr lang="zh-CN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en-US" altLang="zh-CN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en-US" altLang="zh-CN" sz="30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CN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视场内</a:t>
            </a:r>
            <a:r>
              <a:rPr lang="en-US" altLang="zh-CN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zh-CN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130" y="1532129"/>
            <a:ext cx="6450700" cy="3312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360" y="1772825"/>
            <a:ext cx="269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208TeV </a:t>
            </a:r>
            <a:r>
              <a:rPr lang="zh-CN" altLang="en-US" dirty="0" smtClean="0">
                <a:solidFill>
                  <a:prstClr val="black"/>
                </a:solidFill>
              </a:rPr>
              <a:t>源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119</a:t>
            </a:r>
            <a:r>
              <a:rPr lang="zh-CN" altLang="en-US" dirty="0" smtClean="0">
                <a:solidFill>
                  <a:prstClr val="black"/>
                </a:solidFill>
              </a:rPr>
              <a:t>在</a:t>
            </a:r>
            <a:r>
              <a:rPr lang="en-US" altLang="zh-CN" dirty="0" smtClean="0">
                <a:solidFill>
                  <a:prstClr val="black"/>
                </a:solidFill>
              </a:rPr>
              <a:t>LHAASO40°</a:t>
            </a:r>
            <a:r>
              <a:rPr lang="zh-CN" altLang="en-US" dirty="0">
                <a:solidFill>
                  <a:prstClr val="black"/>
                </a:solidFill>
              </a:rPr>
              <a:t>视场内</a:t>
            </a:r>
          </a:p>
        </p:txBody>
      </p:sp>
      <p:sp>
        <p:nvSpPr>
          <p:cNvPr id="5" name="矩形 4"/>
          <p:cNvSpPr/>
          <p:nvPr/>
        </p:nvSpPr>
        <p:spPr>
          <a:xfrm>
            <a:off x="-6580" y="449636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CN" dirty="0" smtClean="0">
                <a:solidFill>
                  <a:prstClr val="black"/>
                </a:solidFill>
              </a:rPr>
              <a:t>~1/3 pulsar </a:t>
            </a:r>
            <a:r>
              <a:rPr lang="de-DE" altLang="zh-CN" dirty="0">
                <a:solidFill>
                  <a:prstClr val="black"/>
                </a:solidFill>
              </a:rPr>
              <a:t>wind nebulae </a:t>
            </a:r>
            <a:r>
              <a:rPr lang="de-DE" altLang="zh-CN" dirty="0" smtClean="0">
                <a:solidFill>
                  <a:prstClr val="black"/>
                </a:solidFill>
              </a:rPr>
              <a:t>(</a:t>
            </a:r>
            <a:r>
              <a:rPr lang="de-DE" altLang="zh-CN" dirty="0">
                <a:solidFill>
                  <a:prstClr val="black"/>
                </a:solidFill>
              </a:rPr>
              <a:t>PWN)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30" y="4927213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~1/3 supernova </a:t>
            </a:r>
            <a:r>
              <a:rPr lang="en-US" altLang="zh-CN" dirty="0">
                <a:solidFill>
                  <a:prstClr val="black"/>
                </a:solidFill>
              </a:rPr>
              <a:t>remnants, compact binary systems and </a:t>
            </a:r>
            <a:r>
              <a:rPr lang="en-US" altLang="zh-CN" dirty="0" smtClean="0">
                <a:solidFill>
                  <a:prstClr val="black"/>
                </a:solidFill>
              </a:rPr>
              <a:t>massive </a:t>
            </a:r>
            <a:r>
              <a:rPr lang="en-US" altLang="zh-CN" dirty="0">
                <a:solidFill>
                  <a:prstClr val="black"/>
                </a:solidFill>
              </a:rPr>
              <a:t>star clusters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475" y="4126520"/>
            <a:ext cx="1819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~1/3 unidentiﬁed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496" y="3740884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~60</a:t>
            </a:r>
            <a:r>
              <a:rPr lang="en-US" altLang="zh-CN" dirty="0">
                <a:solidFill>
                  <a:prstClr val="black"/>
                </a:solidFill>
              </a:rPr>
              <a:t>% Galactic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95144" y="3740884"/>
            <a:ext cx="1931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~40</a:t>
            </a:r>
            <a:r>
              <a:rPr lang="en-US" altLang="zh-CN" dirty="0">
                <a:solidFill>
                  <a:prstClr val="black"/>
                </a:solidFill>
              </a:rPr>
              <a:t>% extragalactic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77901" y="4110216"/>
            <a:ext cx="2165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active galactic nuclei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-6580" y="702557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TeV-PeV</a:t>
            </a: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能区巡天预期成果：</a:t>
            </a:r>
            <a:endParaRPr lang="zh-CN" altLang="en-US" sz="36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20492" y="1345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伽马天文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7658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624736" cy="523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13" y="260648"/>
            <a:ext cx="9143999" cy="6188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latin typeface="+mn-lt"/>
                <a:ea typeface="+mn-ea"/>
                <a:cs typeface="+mn-cs"/>
              </a:rPr>
              <a:t>寻找银河宇宙线</a:t>
            </a:r>
            <a:r>
              <a:rPr lang="en-US" altLang="zh-CN" sz="3600" b="1" dirty="0" err="1">
                <a:latin typeface="+mn-lt"/>
                <a:ea typeface="+mn-ea"/>
                <a:cs typeface="+mn-cs"/>
              </a:rPr>
              <a:t>PeV</a:t>
            </a:r>
            <a:r>
              <a:rPr lang="zh-CN" altLang="en-US" sz="3600" b="1" dirty="0">
                <a:latin typeface="+mn-lt"/>
                <a:ea typeface="+mn-ea"/>
                <a:cs typeface="+mn-cs"/>
              </a:rPr>
              <a:t>强子源</a:t>
            </a:r>
          </a:p>
        </p:txBody>
      </p:sp>
    </p:spTree>
    <p:extLst>
      <p:ext uri="{BB962C8B-B14F-4D97-AF65-F5344CB8AC3E}">
        <p14:creationId xmlns:p14="http://schemas.microsoft.com/office/powerpoint/2010/main" val="153956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565" y="3615869"/>
            <a:ext cx="3115185" cy="276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730" y="3517265"/>
            <a:ext cx="2741572" cy="242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126" y="1196752"/>
            <a:ext cx="2520280" cy="241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8508" y="836712"/>
            <a:ext cx="2887968" cy="284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8338" y="634997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</a:rPr>
              <a:t>红色是轻子起源模型；黑色是强子起源模型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0" y="13"/>
            <a:ext cx="9144000" cy="627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寻找银河宇宙线强子源</a:t>
            </a:r>
            <a:r>
              <a:rPr lang="en-US" altLang="zh-C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-LHAASO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</a:t>
            </a:r>
            <a:r>
              <a:rPr lang="en-US" altLang="zh-C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SNRs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的观测预期</a:t>
            </a:r>
            <a:endParaRPr lang="zh-CN" altLang="en-US" sz="3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923" y="3513867"/>
            <a:ext cx="3138414" cy="277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126" y="758321"/>
            <a:ext cx="2885090" cy="276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5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</TotalTime>
  <Words>4419</Words>
  <Application>Microsoft Office PowerPoint</Application>
  <PresentationFormat>全屏显示(4:3)</PresentationFormat>
  <Paragraphs>414</Paragraphs>
  <Slides>43</Slides>
  <Notes>19</Notes>
  <HiddenSlides>1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8" baseType="lpstr">
      <vt:lpstr>Office 主题​​</vt:lpstr>
      <vt:lpstr>Office Theme</vt:lpstr>
      <vt:lpstr>1_Office 主题​​</vt:lpstr>
      <vt:lpstr>2_默认设计模板</vt:lpstr>
      <vt:lpstr>Equation</vt:lpstr>
      <vt:lpstr>LHAASO实验的物理预期  张 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TeV源中，@银心 第一个PeV核子加速源</vt:lpstr>
      <vt:lpstr>LHAASO 观测：银心PeV源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银河系巨大的GeV伽马射线泡泡：Fermi Bubbles</vt:lpstr>
      <vt:lpstr>LHAASO观测：Fermi-Bubbles 的高能辐射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LHAASO对各向异性的测量预期</vt:lpstr>
      <vt:lpstr>PowerPoint 演示文稿</vt:lpstr>
      <vt:lpstr>LHAASO对GRB的观测预期</vt:lpstr>
      <vt:lpstr>PowerPoint 演示文稿</vt:lpstr>
      <vt:lpstr>LHAASO测量： Antiproton-to-proton ratio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几十TeV多成分各向异性的测量： 研究宇宙线传播，各向异性起源 </vt:lpstr>
      <vt:lpstr>¼阵列先期成果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基于高海拔宇宙线观测站LHAASO的科学研究</dc:title>
  <dc:creator>zhangyi</dc:creator>
  <cp:lastModifiedBy>zhangyi</cp:lastModifiedBy>
  <cp:revision>270</cp:revision>
  <dcterms:created xsi:type="dcterms:W3CDTF">2018-01-09T01:07:56Z</dcterms:created>
  <dcterms:modified xsi:type="dcterms:W3CDTF">2018-03-23T06:04:23Z</dcterms:modified>
</cp:coreProperties>
</file>