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8" r:id="rId4"/>
    <p:sldId id="280" r:id="rId5"/>
    <p:sldId id="287" r:id="rId6"/>
    <p:sldId id="262" r:id="rId7"/>
    <p:sldId id="286" r:id="rId8"/>
    <p:sldId id="258" r:id="rId9"/>
    <p:sldId id="259" r:id="rId10"/>
    <p:sldId id="261" r:id="rId11"/>
    <p:sldId id="288" r:id="rId12"/>
    <p:sldId id="290" r:id="rId13"/>
    <p:sldId id="263" r:id="rId14"/>
    <p:sldId id="291" r:id="rId15"/>
    <p:sldId id="292" r:id="rId16"/>
    <p:sldId id="293" r:id="rId17"/>
    <p:sldId id="275" r:id="rId18"/>
    <p:sldId id="278" r:id="rId19"/>
    <p:sldId id="267" r:id="rId20"/>
    <p:sldId id="279" r:id="rId21"/>
    <p:sldId id="272" r:id="rId22"/>
    <p:sldId id="281" r:id="rId23"/>
    <p:sldId id="294" r:id="rId24"/>
    <p:sldId id="284" r:id="rId25"/>
    <p:sldId id="295" r:id="rId26"/>
    <p:sldId id="29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5" autoAdjust="0"/>
  </p:normalViewPr>
  <p:slideViewPr>
    <p:cSldViewPr snapToGrid="0">
      <p:cViewPr varScale="1">
        <p:scale>
          <a:sx n="92" d="100"/>
          <a:sy n="92" d="100"/>
        </p:scale>
        <p:origin x="27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9CE8D-5D4A-4683-85E8-46CE4E4602D2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9226A-1B26-44EF-B0C6-D131CBBDFB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5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9226A-1B26-44EF-B0C6-D131CBBDFB4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71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9226A-1B26-44EF-B0C6-D131CBBDFB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9226A-1B26-44EF-B0C6-D131CBBDFB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3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9226A-1B26-44EF-B0C6-D131CBBDFB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1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9226A-1B26-44EF-B0C6-D131CBBDFB4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63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8686-51F7-435F-B8C5-E115866A9BC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7899-49CC-46EF-9D8F-8636822F9D50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133-ACB7-4640-A035-07244F8B0F2B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146E-2D74-4756-9FE9-71B09FA893AA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0DC1-216E-4085-8661-FF0A723447B7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D832-28AF-4E6E-93E2-2713ABABF791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3D6-6FB9-446C-9F4B-4F1F65E4067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B72-E50C-4FAB-9C6A-78B3694DD9E8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8222-722E-41A7-99DE-4C2FD6E43F34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40B4-DA48-4567-803B-00A56FB6EDDA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4FE3-4496-49D3-BF17-99E855B1F87C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100F-20DB-4818-A6A3-765F0F374786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doi.org/10.1088/1748-0221/12/10/P1002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http://www.caen.it/documents/Ecommerce/343/653_L.jpg" TargetMode="External"/><Relationship Id="rId3" Type="http://schemas.openxmlformats.org/officeDocument/2006/relationships/image" Target="../media/image4.GIF"/><Relationship Id="rId7" Type="http://schemas.openxmlformats.org/officeDocument/2006/relationships/image" Target="../media/image4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http://www.caen.it/documents/Ecommerce/343/653_L.jpg" TargetMode="External"/><Relationship Id="rId18" Type="http://schemas.openxmlformats.org/officeDocument/2006/relationships/image" Target="../media/image18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>
                <a:latin typeface="+mn-lt"/>
                <a:ea typeface="黑体" panose="02010609060101010101" charset="-122"/>
              </a:rPr>
              <a:t>LHAASO-WCDA</a:t>
            </a:r>
            <a:r>
              <a:rPr lang="zh-CN" altLang="en-US" dirty="0">
                <a:latin typeface="+mn-lt"/>
                <a:ea typeface="黑体" panose="02010609060101010101" charset="-122"/>
              </a:rPr>
              <a:t>时间</a:t>
            </a:r>
            <a:r>
              <a:rPr lang="zh-CN" altLang="en-US" dirty="0" smtClean="0">
                <a:latin typeface="+mn-lt"/>
                <a:ea typeface="黑体" panose="02010609060101010101" charset="-122"/>
              </a:rPr>
              <a:t>标定</a:t>
            </a:r>
            <a:r>
              <a:rPr lang="en-US" altLang="zh-CN" dirty="0" smtClean="0">
                <a:latin typeface="+mn-lt"/>
                <a:ea typeface="黑体" panose="02010609060101010101" charset="-122"/>
              </a:rPr>
              <a:t/>
            </a:r>
            <a:br>
              <a:rPr lang="en-US" altLang="zh-CN" dirty="0" smtClean="0">
                <a:latin typeface="+mn-lt"/>
                <a:ea typeface="黑体" panose="02010609060101010101" charset="-122"/>
              </a:rPr>
            </a:br>
            <a:r>
              <a:rPr lang="zh-CN" altLang="en-US" dirty="0" smtClean="0">
                <a:latin typeface="+mn-lt"/>
                <a:ea typeface="黑体" panose="02010609060101010101" charset="-122"/>
              </a:rPr>
              <a:t>工作进展</a:t>
            </a:r>
            <a:endParaRPr lang="zh-CN" altLang="en-US" dirty="0">
              <a:latin typeface="+mn-lt"/>
              <a:ea typeface="黑体" panose="0201060906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合作组会 四川 峨眉 </a:t>
            </a:r>
            <a:r>
              <a:rPr lang="en-US" altLang="zh-CN" dirty="0" smtClean="0"/>
              <a:t>2018/03/22-2018/03/24</a:t>
            </a:r>
          </a:p>
          <a:p>
            <a:endParaRPr lang="en-US" altLang="zh-CN" dirty="0"/>
          </a:p>
          <a:p>
            <a:pPr algn="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高博  刘金艳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7" b="20972"/>
          <a:stretch/>
        </p:blipFill>
        <p:spPr>
          <a:xfrm>
            <a:off x="1524000" y="376958"/>
            <a:ext cx="9180519" cy="2168857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9085-F895-4BCD-B956-6E524E91C1FC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合作组会议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31" y="4291294"/>
            <a:ext cx="3321491" cy="22555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60" y="4291294"/>
            <a:ext cx="3617471" cy="21657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133" y="263740"/>
            <a:ext cx="3932237" cy="160020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标定系统测试方案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73924" y="1924968"/>
            <a:ext cx="5292367" cy="48767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</a:rPr>
              <a:t>基于一维步进电机滑台和快速</a:t>
            </a:r>
            <a:r>
              <a:rPr lang="en-US" altLang="zh-CN" sz="1800" dirty="0" smtClean="0">
                <a:ea typeface="黑体" panose="02010609060101010101" charset="-122"/>
              </a:rPr>
              <a:t>PMT</a:t>
            </a:r>
            <a:endParaRPr lang="en-US" altLang="zh-CN" sz="1800" dirty="0">
              <a:ea typeface="黑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</a:rPr>
              <a:t>测试内容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</a:rPr>
              <a:t>光强输出均匀度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</a:rPr>
              <a:t>光纤相对时间差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</a:rPr>
              <a:t>平均光强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</a:rPr>
              <a:t>平均</a:t>
            </a:r>
            <a:r>
              <a:rPr lang="zh-CN" altLang="en-US" sz="1800" dirty="0" smtClean="0">
                <a:ea typeface="黑体" panose="02010609060101010101" charset="-122"/>
              </a:rPr>
              <a:t>延迟</a:t>
            </a:r>
            <a:endParaRPr lang="en-US" altLang="zh-CN" sz="1800" dirty="0" smtClean="0">
              <a:ea typeface="黑体" panose="02010609060101010101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ea typeface="黑体" panose="02010609060101010101" charset="-122"/>
              </a:rPr>
              <a:t>测试</a:t>
            </a:r>
            <a:r>
              <a:rPr lang="zh-CN" altLang="en-US" sz="1800" dirty="0">
                <a:ea typeface="黑体" panose="02010609060101010101" charset="-122"/>
              </a:rPr>
              <a:t>效率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ea typeface="黑体" panose="02010609060101010101" charset="-122"/>
              </a:rPr>
              <a:t>2.5</a:t>
            </a:r>
            <a:r>
              <a:rPr lang="zh-CN" altLang="en-US" sz="1800" dirty="0" smtClean="0">
                <a:ea typeface="黑体" panose="02010609060101010101" charset="-122"/>
              </a:rPr>
              <a:t>小时</a:t>
            </a:r>
            <a:r>
              <a:rPr lang="en-US" altLang="zh-CN" sz="1800" dirty="0">
                <a:ea typeface="黑体" panose="02010609060101010101" charset="-122"/>
              </a:rPr>
              <a:t>/</a:t>
            </a:r>
            <a:r>
              <a:rPr lang="zh-CN" altLang="en-US" sz="1800" dirty="0">
                <a:ea typeface="黑体" panose="02010609060101010101" charset="-122"/>
              </a:rPr>
              <a:t>套</a:t>
            </a:r>
            <a:r>
              <a:rPr lang="zh-CN" altLang="en-US" sz="1800" dirty="0" smtClean="0">
                <a:ea typeface="黑体" panose="02010609060101010101" charset="-122"/>
              </a:rPr>
              <a:t>，自动测量</a:t>
            </a:r>
            <a:endParaRPr lang="zh-CN" altLang="en-US" sz="1800" dirty="0">
              <a:ea typeface="黑体" panose="02010609060101010101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</a:rPr>
              <a:t>光纤束安装、人工拆卸</a:t>
            </a:r>
            <a:r>
              <a:rPr lang="en-US" altLang="zh-CN" sz="1800" dirty="0">
                <a:ea typeface="黑体" panose="02010609060101010101" charset="-122"/>
              </a:rPr>
              <a:t>30</a:t>
            </a:r>
            <a:r>
              <a:rPr lang="zh-CN" altLang="en-US" sz="1800" dirty="0">
                <a:ea typeface="黑体" panose="02010609060101010101" charset="-122"/>
              </a:rPr>
              <a:t>分钟；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ea typeface="黑体" panose="02010609060101010101" charset="-122"/>
              </a:rPr>
              <a:t>≈</a:t>
            </a:r>
            <a:r>
              <a:rPr lang="en-US" altLang="zh-CN" sz="1800" dirty="0" smtClean="0">
                <a:ea typeface="黑体" panose="02010609060101010101" charset="-122"/>
              </a:rPr>
              <a:t>18</a:t>
            </a:r>
            <a:r>
              <a:rPr lang="zh-CN" altLang="en-US" sz="1800" dirty="0" smtClean="0">
                <a:ea typeface="黑体" panose="02010609060101010101" charset="-122"/>
              </a:rPr>
              <a:t>分钟</a:t>
            </a:r>
            <a:r>
              <a:rPr lang="zh-CN" altLang="en-US" sz="1800" dirty="0">
                <a:ea typeface="黑体" panose="02010609060101010101" charset="-122"/>
              </a:rPr>
              <a:t>一次循环</a:t>
            </a:r>
            <a:r>
              <a:rPr lang="zh-CN" altLang="en-US" sz="1800" dirty="0" smtClean="0">
                <a:ea typeface="黑体" panose="02010609060101010101" charset="-122"/>
              </a:rPr>
              <a:t>，</a:t>
            </a:r>
            <a:r>
              <a:rPr lang="en-US" altLang="zh-CN" sz="1800" dirty="0" smtClean="0">
                <a:ea typeface="黑体" panose="02010609060101010101" charset="-122"/>
              </a:rPr>
              <a:t>6</a:t>
            </a:r>
            <a:r>
              <a:rPr lang="zh-CN" altLang="en-US" sz="1800" dirty="0">
                <a:ea typeface="黑体" panose="02010609060101010101" charset="-122"/>
              </a:rPr>
              <a:t>次循环一组；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ea typeface="黑体" panose="02010609060101010101" charset="-122"/>
              </a:rPr>
              <a:t>单光纤每次</a:t>
            </a:r>
            <a:r>
              <a:rPr lang="zh-CN" altLang="en-US" sz="1800" dirty="0">
                <a:ea typeface="黑体" panose="02010609060101010101" charset="-122"/>
              </a:rPr>
              <a:t>测量取数 </a:t>
            </a:r>
            <a:r>
              <a:rPr lang="en-US" altLang="zh-CN" sz="1800" dirty="0">
                <a:ea typeface="黑体" panose="02010609060101010101" charset="-122"/>
              </a:rPr>
              <a:t>5000 triggers；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</a:rPr>
              <a:t>第一个水池需用</a:t>
            </a:r>
            <a:r>
              <a:rPr lang="en-US" altLang="zh-CN" sz="1800" b="1" dirty="0" smtClean="0">
                <a:solidFill>
                  <a:srgbClr val="FF0000"/>
                </a:solidFill>
                <a:ea typeface="黑体" panose="02010609060101010101" charset="-122"/>
              </a:rPr>
              <a:t>55</a:t>
            </a:r>
            <a:r>
              <a:rPr lang="zh-CN" altLang="en-US" sz="1800" dirty="0" smtClean="0">
                <a:ea typeface="黑体" panose="02010609060101010101" charset="-122"/>
              </a:rPr>
              <a:t>套</a:t>
            </a:r>
            <a:r>
              <a:rPr lang="zh-CN" altLang="en-US" sz="1800" dirty="0">
                <a:ea typeface="黑体" panose="02010609060101010101" charset="-122"/>
              </a:rPr>
              <a:t>光纤</a:t>
            </a:r>
            <a:r>
              <a:rPr lang="zh-CN" altLang="en-US" sz="1800" dirty="0" smtClean="0">
                <a:ea typeface="黑体" panose="02010609060101010101" charset="-122"/>
              </a:rPr>
              <a:t>，</a:t>
            </a:r>
            <a:r>
              <a:rPr lang="en-US" altLang="zh-CN" sz="1800" b="1" dirty="0">
                <a:solidFill>
                  <a:srgbClr val="FF0000"/>
                </a:solidFill>
                <a:ea typeface="黑体" panose="02010609060101010101" charset="-122"/>
              </a:rPr>
              <a:t>3</a:t>
            </a:r>
            <a:r>
              <a:rPr lang="zh-CN" altLang="en-US" sz="1800" b="1" dirty="0">
                <a:solidFill>
                  <a:srgbClr val="FF0000"/>
                </a:solidFill>
                <a:ea typeface="黑体" panose="02010609060101010101" charset="-122"/>
              </a:rPr>
              <a:t>周内</a:t>
            </a:r>
            <a:r>
              <a:rPr lang="zh-CN" altLang="en-US" sz="1800" dirty="0">
                <a:ea typeface="黑体" panose="02010609060101010101" charset="-122"/>
              </a:rPr>
              <a:t>可以完成</a:t>
            </a:r>
            <a:r>
              <a:rPr lang="zh-CN" altLang="en-US" sz="1800" dirty="0" smtClean="0">
                <a:ea typeface="黑体" panose="02010609060101010101" charset="-122"/>
              </a:rPr>
              <a:t>全部检测，所有数据作为硬件标定的基准</a:t>
            </a:r>
            <a:r>
              <a:rPr lang="en-US" altLang="zh-CN" sz="1800" dirty="0" smtClean="0">
                <a:ea typeface="黑体" panose="02010609060101010101" charset="-122"/>
              </a:rPr>
              <a:t>.</a:t>
            </a:r>
          </a:p>
          <a:p>
            <a:pPr lvl="1"/>
            <a:r>
              <a:rPr lang="zh-CN" altLang="en-US" dirty="0">
                <a:ea typeface="黑体" panose="02010609060101010101" charset="-122"/>
              </a:rPr>
              <a:t>已于</a:t>
            </a:r>
            <a:r>
              <a:rPr lang="en-US" altLang="zh-CN" dirty="0">
                <a:ea typeface="黑体" panose="02010609060101010101" charset="-122"/>
              </a:rPr>
              <a:t>2017</a:t>
            </a:r>
            <a:r>
              <a:rPr lang="zh-CN" altLang="en-US" dirty="0">
                <a:ea typeface="黑体" panose="02010609060101010101" charset="-122"/>
              </a:rPr>
              <a:t>年完成原理样机设计和测试，结果发表在</a:t>
            </a:r>
            <a:r>
              <a:rPr lang="en-US" altLang="zh-CN" dirty="0">
                <a:ea typeface="黑体" panose="02010609060101010101" charset="-122"/>
              </a:rPr>
              <a:t>JINST </a:t>
            </a:r>
            <a:r>
              <a:rPr lang="zh-CN" altLang="zh-CN" dirty="0"/>
              <a:t> </a:t>
            </a:r>
            <a:r>
              <a:rPr lang="en-US" altLang="zh-CN" u="sng" dirty="0">
                <a:hlinkClick r:id="rId4"/>
              </a:rPr>
              <a:t>https://doi.org/10.1088/1748-0221/12/10/P10021</a:t>
            </a:r>
            <a:endParaRPr lang="zh-CN" altLang="en-US" dirty="0">
              <a:ea typeface="黑体" panose="02010609060101010101" charset="-122"/>
            </a:endParaRPr>
          </a:p>
          <a:p>
            <a:pPr lvl="1"/>
            <a:endParaRPr lang="en-US" altLang="zh-CN" sz="1800" dirty="0" smtClean="0"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34271" y="569962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均匀度</a:t>
            </a:r>
            <a:r>
              <a:rPr lang="en-US" altLang="zh-CN" dirty="0" smtClean="0">
                <a:ea typeface="黑体" panose="02010609060101010101" pitchFamily="49" charset="-122"/>
              </a:rPr>
              <a:t>±8%</a:t>
            </a:r>
            <a:r>
              <a:rPr lang="zh-CN" altLang="en-US" dirty="0" smtClean="0">
                <a:ea typeface="黑体" panose="02010609060101010101" pitchFamily="49" charset="-122"/>
              </a:rPr>
              <a:t>以内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33988" y="5732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436" y="2103512"/>
            <a:ext cx="3000901" cy="2208365"/>
          </a:xfrm>
          <a:prstGeom prst="rect">
            <a:avLst/>
          </a:prstGeom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F4DE-5044-4A1C-804D-A2F58A0D5AE6}" type="datetime1">
              <a:rPr lang="zh-CN" altLang="en-US" smtClean="0"/>
              <a:t>2018/3/23</a:t>
            </a:fld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370" y="837171"/>
            <a:ext cx="4945806" cy="2772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060" y="294335"/>
            <a:ext cx="2537671" cy="189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硬件标定工作进展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安装期标定工作准备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en-US" altLang="zh-CN" sz="2000" dirty="0" smtClean="0">
                <a:ea typeface="黑体" panose="02010609060101010101" pitchFamily="49" charset="-122"/>
              </a:rPr>
              <a:t>VME/NIM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测试系统的采购，预期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月份中下旬到货；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已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完成光源系统</a:t>
            </a:r>
            <a:r>
              <a:rPr lang="zh-CN" altLang="en-US" sz="2000" dirty="0" smtClean="0">
                <a:ea typeface="黑体" panose="02010609060101010101" pitchFamily="49" charset="-122"/>
              </a:rPr>
              <a:t>以及</a:t>
            </a:r>
            <a:r>
              <a:rPr lang="en-US" altLang="zh-CN" sz="2000" dirty="0" smtClean="0">
                <a:ea typeface="黑体" panose="02010609060101010101" pitchFamily="49" charset="-122"/>
              </a:rPr>
              <a:t>LED</a:t>
            </a:r>
            <a:r>
              <a:rPr lang="zh-CN" altLang="en-US" sz="2000" dirty="0" smtClean="0">
                <a:ea typeface="黑体" panose="02010609060101010101" pitchFamily="49" charset="-122"/>
              </a:rPr>
              <a:t>触发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板的制作；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机械支撑装置以及分光束正在制作，预期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月中下旬制作完成；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目前已有</a:t>
            </a:r>
            <a:r>
              <a:rPr lang="en-US" altLang="zh-CN" sz="2000" dirty="0" smtClean="0">
                <a:ea typeface="黑体" panose="02010609060101010101" pitchFamily="49" charset="-122"/>
              </a:rPr>
              <a:t>CR365</a:t>
            </a:r>
            <a:r>
              <a:rPr lang="zh-CN" altLang="en-US" sz="2000" dirty="0" smtClean="0">
                <a:ea typeface="黑体" panose="02010609060101010101" pitchFamily="49" charset="-122"/>
              </a:rPr>
              <a:t>已供货，</a:t>
            </a:r>
            <a:r>
              <a:rPr lang="en-US" altLang="zh-CN" sz="2000" dirty="0" smtClean="0">
                <a:ea typeface="黑体" panose="02010609060101010101" pitchFamily="49" charset="-122"/>
              </a:rPr>
              <a:t>4</a:t>
            </a:r>
            <a:r>
              <a:rPr lang="zh-CN" altLang="en-US" sz="2000" dirty="0" smtClean="0">
                <a:ea typeface="黑体" panose="02010609060101010101" pitchFamily="49" charset="-122"/>
              </a:rPr>
              <a:t>月下旬</a:t>
            </a:r>
            <a:r>
              <a:rPr lang="en-US" altLang="zh-CN" sz="2000" dirty="0" smtClean="0">
                <a:ea typeface="黑体" panose="02010609060101010101" pitchFamily="49" charset="-122"/>
              </a:rPr>
              <a:t>-5</a:t>
            </a:r>
            <a:r>
              <a:rPr lang="zh-CN" altLang="en-US" sz="2000" dirty="0" smtClean="0">
                <a:ea typeface="黑体" panose="02010609060101010101" pitchFamily="49" charset="-122"/>
              </a:rPr>
              <a:t>月采用实验室现有设备进行模拟演练。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r>
              <a:rPr lang="zh-CN" altLang="en-US" dirty="0" smtClean="0">
                <a:ea typeface="黑体" panose="02010609060101010101" pitchFamily="49" charset="-122"/>
              </a:rPr>
              <a:t>硬件标定系统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 smtClean="0">
                <a:ea typeface="黑体" panose="02010609060101010101" pitchFamily="49" charset="-122"/>
              </a:rPr>
              <a:t>完成关键部件光纤分光束的采购，目前厂家已按期生产完毕，并对样件进行了测试，测试结果可以满足指标需求，</a:t>
            </a:r>
            <a:r>
              <a:rPr lang="en-US" altLang="zh-CN" sz="2000" dirty="0" smtClean="0">
                <a:ea typeface="黑体" panose="02010609060101010101" pitchFamily="49" charset="-122"/>
              </a:rPr>
              <a:t>4</a:t>
            </a:r>
            <a:r>
              <a:rPr lang="zh-CN" altLang="en-US" sz="2000" dirty="0" smtClean="0">
                <a:ea typeface="黑体" panose="02010609060101010101" pitchFamily="49" charset="-122"/>
              </a:rPr>
              <a:t>月初可以全部到货；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 smtClean="0">
                <a:ea typeface="黑体" panose="02010609060101010101" pitchFamily="49" charset="-122"/>
              </a:rPr>
              <a:t>测试平台搭建完毕，效率≥</a:t>
            </a:r>
            <a:r>
              <a:rPr lang="en-US" altLang="zh-CN" sz="2000" dirty="0">
                <a:ea typeface="黑体" panose="02010609060101010101" pitchFamily="49" charset="-122"/>
              </a:rPr>
              <a:t>4</a:t>
            </a:r>
            <a:r>
              <a:rPr lang="zh-CN" altLang="en-US" sz="2000" dirty="0" smtClean="0">
                <a:ea typeface="黑体" panose="02010609060101010101" pitchFamily="49" charset="-122"/>
              </a:rPr>
              <a:t>套</a:t>
            </a:r>
            <a:r>
              <a:rPr lang="en-US" altLang="zh-CN" sz="2000" dirty="0" smtClean="0">
                <a:ea typeface="黑体" panose="02010609060101010101" pitchFamily="49" charset="-122"/>
              </a:rPr>
              <a:t>/</a:t>
            </a:r>
            <a:r>
              <a:rPr lang="zh-CN" altLang="en-US" sz="2000" dirty="0" smtClean="0">
                <a:ea typeface="黑体" panose="02010609060101010101" pitchFamily="49" charset="-122"/>
              </a:rPr>
              <a:t>天，预计</a:t>
            </a:r>
            <a:r>
              <a:rPr lang="en-US" altLang="zh-CN" sz="2000" dirty="0" smtClean="0">
                <a:ea typeface="黑体" panose="02010609060101010101" pitchFamily="49" charset="-122"/>
              </a:rPr>
              <a:t>5</a:t>
            </a:r>
            <a:r>
              <a:rPr lang="zh-CN" altLang="en-US" sz="2000" dirty="0" smtClean="0">
                <a:ea typeface="黑体" panose="02010609060101010101" pitchFamily="49" charset="-122"/>
              </a:rPr>
              <a:t>月中旬可以完成所有光纤分光束的测试；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pPr lvl="1"/>
            <a:r>
              <a:rPr lang="en-US" altLang="zh-CN" sz="2000" dirty="0" smtClean="0">
                <a:ea typeface="黑体" panose="02010609060101010101" pitchFamily="49" charset="-122"/>
              </a:rPr>
              <a:t>LED</a:t>
            </a:r>
            <a:r>
              <a:rPr lang="zh-CN" altLang="en-US" sz="2000" dirty="0">
                <a:ea typeface="黑体" panose="02010609060101010101" pitchFamily="49" charset="-122"/>
              </a:rPr>
              <a:t>远</a:t>
            </a:r>
            <a:r>
              <a:rPr lang="zh-CN" altLang="en-US" sz="2000" dirty="0" smtClean="0">
                <a:ea typeface="黑体" panose="02010609060101010101" pitchFamily="49" charset="-122"/>
              </a:rPr>
              <a:t>距触发系统样件已制作</a:t>
            </a:r>
            <a:r>
              <a:rPr lang="en-US" altLang="zh-CN" sz="2000" dirty="0" smtClean="0">
                <a:ea typeface="黑体" panose="02010609060101010101" pitchFamily="49" charset="-122"/>
              </a:rPr>
              <a:t>5</a:t>
            </a:r>
            <a:r>
              <a:rPr lang="zh-CN" altLang="en-US" sz="2000" dirty="0" smtClean="0">
                <a:ea typeface="黑体" panose="02010609060101010101" pitchFamily="49" charset="-122"/>
              </a:rPr>
              <a:t>套（</a:t>
            </a:r>
            <a:r>
              <a:rPr lang="en-US" altLang="zh-CN" sz="2000" dirty="0" smtClean="0">
                <a:ea typeface="黑体" panose="02010609060101010101" pitchFamily="49" charset="-122"/>
              </a:rPr>
              <a:t>1/5</a:t>
            </a:r>
            <a:r>
              <a:rPr lang="zh-CN" altLang="en-US" sz="2000" dirty="0" smtClean="0">
                <a:ea typeface="黑体" panose="02010609060101010101" pitchFamily="49" charset="-122"/>
              </a:rPr>
              <a:t>），结合光纤束完成了部分测试，</a:t>
            </a:r>
            <a:r>
              <a:rPr lang="en-US" altLang="zh-CN" sz="2000" dirty="0" smtClean="0">
                <a:ea typeface="黑体" panose="02010609060101010101" pitchFamily="49" charset="-122"/>
              </a:rPr>
              <a:t>1/4</a:t>
            </a:r>
            <a:r>
              <a:rPr lang="zh-CN" altLang="en-US" sz="2000" dirty="0" smtClean="0">
                <a:ea typeface="黑体" panose="02010609060101010101" pitchFamily="49" charset="-122"/>
              </a:rPr>
              <a:t>阵列所需模块预期</a:t>
            </a:r>
            <a:r>
              <a:rPr lang="en-US" altLang="zh-CN" sz="2000" dirty="0" smtClean="0">
                <a:ea typeface="黑体" panose="02010609060101010101" pitchFamily="49" charset="-122"/>
              </a:rPr>
              <a:t>5</a:t>
            </a:r>
            <a:r>
              <a:rPr lang="zh-CN" altLang="en-US" sz="2000" dirty="0" smtClean="0">
                <a:ea typeface="黑体" panose="02010609060101010101" pitchFamily="49" charset="-122"/>
              </a:rPr>
              <a:t>月中下旬制作完成，目前针对样件进行控制程序的优化。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pPr lvl="1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40B4-DA48-4567-803B-00A56FB6EDDA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2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离线标定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146E-2D74-4756-9FE9-71B09FA893AA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6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03201" y="941871"/>
            <a:ext cx="5715460" cy="54990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方法思路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ea typeface="黑体" panose="02010609060101010101" pitchFamily="49" charset="-122"/>
              </a:rPr>
              <a:t>对簇射只采用平面拟合，降低复杂度；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ea typeface="黑体" panose="02010609060101010101" pitchFamily="49" charset="-122"/>
              </a:rPr>
              <a:t>对重建事例的选择条件：</a:t>
            </a:r>
            <a:endParaRPr lang="en-US" altLang="zh-CN" dirty="0">
              <a:ea typeface="黑体" panose="0201060906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en-US" altLang="zh-CN" sz="2100" dirty="0" err="1">
                <a:ea typeface="黑体" panose="02010609060101010101" pitchFamily="49" charset="-122"/>
              </a:rPr>
              <a:t>Nfit</a:t>
            </a:r>
            <a:r>
              <a:rPr lang="en-US" altLang="zh-CN" sz="2100" dirty="0">
                <a:ea typeface="黑体" panose="02010609060101010101" pitchFamily="49" charset="-122"/>
              </a:rPr>
              <a:t> &gt;= 10</a:t>
            </a:r>
            <a:r>
              <a:rPr lang="zh-CN" altLang="en-US" sz="2100" dirty="0">
                <a:ea typeface="黑体" panose="02010609060101010101" pitchFamily="49" charset="-122"/>
              </a:rPr>
              <a:t>；</a:t>
            </a:r>
            <a:endParaRPr lang="en-US" altLang="zh-CN" sz="2100" dirty="0">
              <a:ea typeface="黑体" panose="0201060906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en-US" altLang="zh-CN" sz="2100" dirty="0" smtClean="0">
                <a:ea typeface="黑体" panose="02010609060101010101" pitchFamily="49" charset="-122"/>
              </a:rPr>
              <a:t>Chi2/(Nfit-3.)&lt; </a:t>
            </a:r>
            <a:r>
              <a:rPr lang="en-US" altLang="zh-CN" sz="2100" dirty="0">
                <a:ea typeface="黑体" panose="02010609060101010101" pitchFamily="49" charset="-122"/>
              </a:rPr>
              <a:t>5</a:t>
            </a:r>
            <a:r>
              <a:rPr lang="zh-CN" altLang="en-US" sz="2100" dirty="0" smtClean="0">
                <a:ea typeface="黑体" panose="02010609060101010101" pitchFamily="49" charset="-122"/>
              </a:rPr>
              <a:t>；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ea typeface="黑体" panose="02010609060101010101" pitchFamily="49" charset="-122"/>
              </a:rPr>
              <a:t>采用</a:t>
            </a:r>
            <a:r>
              <a:rPr lang="en-US" altLang="zh-CN" dirty="0" smtClean="0">
                <a:ea typeface="黑体" panose="02010609060101010101" pitchFamily="49" charset="-122"/>
              </a:rPr>
              <a:t>cluster(6×6 cells)</a:t>
            </a:r>
            <a:r>
              <a:rPr lang="zh-CN" altLang="en-US" dirty="0">
                <a:ea typeface="黑体" panose="02010609060101010101" pitchFamily="49" charset="-122"/>
              </a:rPr>
              <a:t>与</a:t>
            </a:r>
            <a:r>
              <a:rPr lang="zh-CN" altLang="en-US" dirty="0" smtClean="0">
                <a:ea typeface="黑体" panose="02010609060101010101" pitchFamily="49" charset="-122"/>
              </a:rPr>
              <a:t> “分级传递”思路，中心</a:t>
            </a:r>
            <a:r>
              <a:rPr lang="en-US" altLang="zh-CN" dirty="0" smtClean="0">
                <a:ea typeface="黑体" panose="02010609060101010101" pitchFamily="49" charset="-122"/>
              </a:rPr>
              <a:t>cluster</a:t>
            </a:r>
            <a:r>
              <a:rPr lang="zh-CN" altLang="en-US" dirty="0" smtClean="0">
                <a:ea typeface="黑体" panose="02010609060101010101" pitchFamily="49" charset="-122"/>
              </a:rPr>
              <a:t>为</a:t>
            </a:r>
            <a:r>
              <a:rPr lang="en-US" altLang="zh-CN" dirty="0"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ea typeface="黑体" panose="02010609060101010101" pitchFamily="49" charset="-122"/>
              </a:rPr>
              <a:t>级，与之相邻的独立</a:t>
            </a:r>
            <a:r>
              <a:rPr lang="en-US" altLang="zh-CN" dirty="0" smtClean="0">
                <a:ea typeface="黑体" panose="02010609060101010101" pitchFamily="49" charset="-122"/>
              </a:rPr>
              <a:t>cluster</a:t>
            </a:r>
            <a:r>
              <a:rPr lang="zh-CN" altLang="en-US" dirty="0" smtClean="0">
                <a:ea typeface="黑体" panose="02010609060101010101" pitchFamily="49" charset="-122"/>
              </a:rPr>
              <a:t>为</a:t>
            </a:r>
            <a:r>
              <a:rPr lang="en-US" altLang="zh-CN" dirty="0"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ea typeface="黑体" panose="02010609060101010101" pitchFamily="49" charset="-122"/>
              </a:rPr>
              <a:t>级，以此类推；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ea typeface="黑体" panose="02010609060101010101" pitchFamily="49" charset="-122"/>
              </a:rPr>
              <a:t>两者中间的</a:t>
            </a:r>
            <a:r>
              <a:rPr lang="en-US" altLang="zh-CN" dirty="0" smtClean="0">
                <a:ea typeface="黑体" panose="02010609060101010101" pitchFamily="49" charset="-122"/>
              </a:rPr>
              <a:t>cluster</a:t>
            </a:r>
            <a:r>
              <a:rPr lang="zh-CN" altLang="en-US" dirty="0" smtClean="0">
                <a:ea typeface="黑体" panose="02010609060101010101" pitchFamily="49" charset="-122"/>
              </a:rPr>
              <a:t>为“交叉”</a:t>
            </a:r>
            <a:r>
              <a:rPr lang="en-US" altLang="zh-CN" dirty="0" smtClean="0">
                <a:ea typeface="黑体" panose="02010609060101010101" pitchFamily="49" charset="-122"/>
              </a:rPr>
              <a:t>cluster</a:t>
            </a:r>
            <a:r>
              <a:rPr lang="zh-CN" altLang="en-US" dirty="0" smtClean="0">
                <a:ea typeface="黑体" panose="02010609060101010101" pitchFamily="49" charset="-122"/>
              </a:rPr>
              <a:t>，用于传递；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ea typeface="黑体" panose="02010609060101010101" pitchFamily="49" charset="-122"/>
              </a:rPr>
              <a:t>对于一个水池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zh-CN" altLang="en-US" dirty="0" smtClean="0">
                <a:ea typeface="黑体" panose="02010609060101010101" pitchFamily="49" charset="-122"/>
              </a:rPr>
              <a:t>重建</a:t>
            </a:r>
            <a:r>
              <a:rPr lang="en-US" altLang="zh-CN" dirty="0" smtClean="0">
                <a:ea typeface="黑体" panose="02010609060101010101" pitchFamily="49" charset="-122"/>
              </a:rPr>
              <a:t>10×10</a:t>
            </a:r>
            <a:r>
              <a:rPr lang="zh-CN" altLang="en-US" dirty="0" smtClean="0">
                <a:ea typeface="黑体" panose="02010609060101010101" pitchFamily="49" charset="-122"/>
              </a:rPr>
              <a:t>，标定中心</a:t>
            </a:r>
            <a:r>
              <a:rPr lang="en-US" altLang="zh-CN" dirty="0" smtClean="0">
                <a:ea typeface="黑体" panose="02010609060101010101" pitchFamily="49" charset="-122"/>
              </a:rPr>
              <a:t>4×4</a:t>
            </a:r>
            <a:r>
              <a:rPr lang="zh-CN" altLang="en-US" dirty="0">
                <a:ea typeface="黑体" panose="02010609060101010101" pitchFamily="49" charset="-122"/>
              </a:rPr>
              <a:t>；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en-US" altLang="zh-CN" dirty="0" smtClean="0"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ea typeface="黑体" panose="02010609060101010101" pitchFamily="49" charset="-122"/>
              </a:rPr>
              <a:t>个</a:t>
            </a:r>
            <a:r>
              <a:rPr lang="en-US" altLang="zh-CN" dirty="0" smtClean="0">
                <a:ea typeface="黑体" panose="02010609060101010101" pitchFamily="49" charset="-122"/>
              </a:rPr>
              <a:t>4×4</a:t>
            </a:r>
            <a:r>
              <a:rPr lang="zh-CN" altLang="en-US" dirty="0" smtClean="0">
                <a:ea typeface="黑体" panose="02010609060101010101" pitchFamily="49" charset="-122"/>
              </a:rPr>
              <a:t>合并成一个</a:t>
            </a:r>
            <a:r>
              <a:rPr lang="en-US" altLang="zh-CN" dirty="0" smtClean="0">
                <a:ea typeface="黑体" panose="02010609060101010101" pitchFamily="49" charset="-122"/>
              </a:rPr>
              <a:t>6×6</a:t>
            </a:r>
            <a:r>
              <a:rPr lang="zh-CN" altLang="en-US" dirty="0" smtClean="0">
                <a:ea typeface="黑体" panose="02010609060101010101" pitchFamily="49" charset="-122"/>
              </a:rPr>
              <a:t>；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en-US" altLang="zh-CN" dirty="0" smtClean="0">
                <a:ea typeface="黑体" panose="02010609060101010101" pitchFamily="49" charset="-122"/>
              </a:rPr>
              <a:t>6×6</a:t>
            </a:r>
            <a:r>
              <a:rPr lang="zh-CN" altLang="en-US" dirty="0" smtClean="0">
                <a:ea typeface="黑体" panose="02010609060101010101" pitchFamily="49" charset="-122"/>
              </a:rPr>
              <a:t>通过传递推广到整个水池；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zh-CN" altLang="en-US" dirty="0" smtClean="0">
                <a:ea typeface="黑体" panose="02010609060101010101" pitchFamily="49" charset="-122"/>
              </a:rPr>
              <a:t>边界</a:t>
            </a:r>
            <a:r>
              <a:rPr lang="en-US" altLang="zh-CN" dirty="0" smtClean="0"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ea typeface="黑体" panose="02010609060101010101" pitchFamily="49" charset="-122"/>
              </a:rPr>
              <a:t>角落</a:t>
            </a:r>
            <a:r>
              <a:rPr lang="en-US" altLang="zh-CN" dirty="0" smtClean="0">
                <a:ea typeface="黑体" panose="02010609060101010101" pitchFamily="49" charset="-122"/>
              </a:rPr>
              <a:t>cell</a:t>
            </a:r>
            <a:r>
              <a:rPr lang="zh-CN" altLang="en-US" dirty="0" smtClean="0">
                <a:ea typeface="黑体" panose="02010609060101010101" pitchFamily="49" charset="-122"/>
              </a:rPr>
              <a:t>再进行单独处理</a:t>
            </a:r>
            <a:r>
              <a:rPr lang="zh-CN" altLang="en-US" dirty="0">
                <a:ea typeface="黑体" panose="02010609060101010101" pitchFamily="49" charset="-122"/>
              </a:rPr>
              <a:t>。</a:t>
            </a:r>
            <a:endParaRPr lang="en-US" altLang="zh-CN" dirty="0" smtClean="0">
              <a:ea typeface="黑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98AC-1F94-4910-BBC4-9BF669FBA084}" type="datetime1">
              <a:rPr lang="zh-CN" altLang="en-US" smtClean="0"/>
              <a:t>2018/3/23</a:t>
            </a:fld>
            <a:endParaRPr lang="zh-CN" alt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406033" y="70640"/>
            <a:ext cx="4359435" cy="4436532"/>
            <a:chOff x="5918661" y="441115"/>
            <a:chExt cx="5723005" cy="5824217"/>
          </a:xfrm>
        </p:grpSpPr>
        <p:grpSp>
          <p:nvGrpSpPr>
            <p:cNvPr id="22" name="组合 21"/>
            <p:cNvGrpSpPr/>
            <p:nvPr/>
          </p:nvGrpSpPr>
          <p:grpSpPr>
            <a:xfrm>
              <a:off x="5918661" y="668865"/>
              <a:ext cx="5723005" cy="5596467"/>
              <a:chOff x="6427479" y="824866"/>
              <a:chExt cx="6042807" cy="5904158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6427479" y="824866"/>
                <a:ext cx="6042807" cy="5904158"/>
                <a:chOff x="6344724" y="824866"/>
                <a:chExt cx="6042807" cy="5904158"/>
              </a:xfrm>
            </p:grpSpPr>
            <p:pic>
              <p:nvPicPr>
                <p:cNvPr id="32" name="图片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4724" y="824866"/>
                  <a:ext cx="6042807" cy="5904158"/>
                </a:xfrm>
                <a:prstGeom prst="rect">
                  <a:avLst/>
                </a:prstGeom>
              </p:spPr>
            </p:pic>
            <p:sp>
              <p:nvSpPr>
                <p:cNvPr id="33" name="矩形 32"/>
                <p:cNvSpPr/>
                <p:nvPr/>
              </p:nvSpPr>
              <p:spPr>
                <a:xfrm>
                  <a:off x="6953782" y="1413477"/>
                  <a:ext cx="974785" cy="941533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dirty="0" smtClean="0">
                      <a:ea typeface="黑体" panose="02010609060101010101" pitchFamily="49" charset="-122"/>
                    </a:rPr>
                    <a:t>独立的</a:t>
                  </a:r>
                  <a:endParaRPr lang="en-US" altLang="zh-CN" sz="1100" dirty="0" smtClean="0">
                    <a:ea typeface="黑体" panose="02010609060101010101" pitchFamily="49" charset="-122"/>
                  </a:endParaRPr>
                </a:p>
                <a:p>
                  <a:pPr algn="ctr"/>
                  <a:r>
                    <a:rPr lang="en-US" altLang="zh-CN" sz="1100" dirty="0" smtClean="0">
                      <a:ea typeface="黑体" panose="02010609060101010101" pitchFamily="49" charset="-122"/>
                    </a:rPr>
                    <a:t>Cluster</a:t>
                  </a:r>
                </a:p>
                <a:p>
                  <a:pPr algn="ctr"/>
                  <a:r>
                    <a:rPr lang="en-US" altLang="zh-CN" sz="1100" dirty="0" smtClean="0">
                      <a:ea typeface="黑体" panose="02010609060101010101" pitchFamily="49" charset="-122"/>
                    </a:rPr>
                    <a:t>6x6</a:t>
                  </a:r>
                  <a:endParaRPr lang="zh-CN" altLang="en-US" sz="1100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10331569" y="1409441"/>
                  <a:ext cx="974785" cy="941533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dirty="0" smtClean="0">
                      <a:ea typeface="黑体" panose="02010609060101010101" pitchFamily="49" charset="-122"/>
                    </a:rPr>
                    <a:t>交叉的</a:t>
                  </a:r>
                  <a:endParaRPr lang="en-US" altLang="zh-CN" sz="1100" dirty="0" smtClean="0">
                    <a:ea typeface="黑体" panose="02010609060101010101" pitchFamily="49" charset="-122"/>
                  </a:endParaRPr>
                </a:p>
                <a:p>
                  <a:pPr algn="ctr"/>
                  <a:r>
                    <a:rPr lang="en-US" altLang="zh-CN" sz="1100" dirty="0" smtClean="0">
                      <a:ea typeface="黑体" panose="02010609060101010101" pitchFamily="49" charset="-122"/>
                    </a:rPr>
                    <a:t>Cluster</a:t>
                  </a:r>
                </a:p>
                <a:p>
                  <a:pPr algn="ctr"/>
                  <a:r>
                    <a:rPr lang="en-US" altLang="zh-CN" sz="1100" dirty="0" smtClean="0">
                      <a:ea typeface="黑体" panose="02010609060101010101" pitchFamily="49" charset="-122"/>
                    </a:rPr>
                    <a:t>6x6</a:t>
                  </a:r>
                  <a:endParaRPr lang="zh-CN" altLang="en-US" sz="1100" dirty="0"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8432202" y="3212152"/>
                  <a:ext cx="1613139" cy="1488127"/>
                  <a:chOff x="7470358" y="4182503"/>
                  <a:chExt cx="1613139" cy="1488127"/>
                </a:xfrm>
              </p:grpSpPr>
              <p:sp>
                <p:nvSpPr>
                  <p:cNvPr id="36" name="矩形 35"/>
                  <p:cNvSpPr/>
                  <p:nvPr/>
                </p:nvSpPr>
                <p:spPr>
                  <a:xfrm>
                    <a:off x="7470358" y="4182503"/>
                    <a:ext cx="1613139" cy="1488127"/>
                  </a:xfrm>
                  <a:prstGeom prst="rect">
                    <a:avLst/>
                  </a:prstGeom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001">
                    <a:schemeClr val="lt2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1100" dirty="0" smtClean="0"/>
                      <a:t>6x6</a:t>
                    </a:r>
                    <a:endParaRPr lang="zh-CN" altLang="en-US" sz="1100" dirty="0"/>
                  </a:p>
                </p:txBody>
              </p:sp>
              <p:sp>
                <p:nvSpPr>
                  <p:cNvPr id="37" name="矩形 36"/>
                  <p:cNvSpPr/>
                  <p:nvPr/>
                </p:nvSpPr>
                <p:spPr>
                  <a:xfrm>
                    <a:off x="7923140" y="4657188"/>
                    <a:ext cx="646982" cy="609598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1100" dirty="0" smtClean="0">
                        <a:solidFill>
                          <a:schemeClr val="tx1"/>
                        </a:solidFill>
                        <a:ea typeface="黑体" panose="02010609060101010101" pitchFamily="49" charset="-122"/>
                      </a:rPr>
                      <a:t>刻度</a:t>
                    </a:r>
                    <a:r>
                      <a:rPr lang="en-US" altLang="zh-CN" sz="1100" dirty="0" smtClean="0">
                        <a:solidFill>
                          <a:schemeClr val="tx1"/>
                        </a:solidFill>
                        <a:ea typeface="黑体" panose="02010609060101010101" pitchFamily="49" charset="-122"/>
                      </a:rPr>
                      <a:t>4x4</a:t>
                    </a:r>
                    <a:endParaRPr lang="zh-CN" altLang="en-US" sz="1100" dirty="0">
                      <a:solidFill>
                        <a:schemeClr val="tx1"/>
                      </a:solidFill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8" name="文本框 37"/>
                  <p:cNvSpPr txBox="1"/>
                  <p:nvPr/>
                </p:nvSpPr>
                <p:spPr>
                  <a:xfrm>
                    <a:off x="7792818" y="4182503"/>
                    <a:ext cx="899437" cy="2868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sz="1100" b="1" dirty="0" smtClean="0">
                        <a:ea typeface="黑体" panose="02010609060101010101" pitchFamily="49" charset="-122"/>
                      </a:rPr>
                      <a:t>重建</a:t>
                    </a:r>
                    <a:r>
                      <a:rPr lang="en-US" altLang="zh-CN" sz="1100" b="1" dirty="0" smtClean="0">
                        <a:ea typeface="黑体" panose="02010609060101010101" pitchFamily="49" charset="-122"/>
                      </a:rPr>
                      <a:t>10x10</a:t>
                    </a:r>
                    <a:endParaRPr lang="zh-CN" altLang="en-US" sz="1100" b="1" dirty="0">
                      <a:ea typeface="黑体" panose="02010609060101010101" pitchFamily="49" charset="-122"/>
                    </a:endParaRPr>
                  </a:p>
                </p:txBody>
              </p:sp>
            </p:grpSp>
          </p:grpSp>
          <p:grpSp>
            <p:nvGrpSpPr>
              <p:cNvPr id="27" name="组合 26"/>
              <p:cNvGrpSpPr/>
              <p:nvPr/>
            </p:nvGrpSpPr>
            <p:grpSpPr>
              <a:xfrm>
                <a:off x="8942697" y="1427125"/>
                <a:ext cx="974788" cy="914394"/>
                <a:chOff x="8942697" y="1427125"/>
                <a:chExt cx="974788" cy="914394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8955649" y="1427125"/>
                  <a:ext cx="646982" cy="609598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dirty="0" smtClean="0">
                      <a:ea typeface="黑体" panose="02010609060101010101" pitchFamily="49" charset="-122"/>
                    </a:rPr>
                    <a:t>刻度</a:t>
                  </a:r>
                  <a:r>
                    <a:rPr lang="en-US" altLang="zh-CN" sz="1100" dirty="0" smtClean="0">
                      <a:ea typeface="黑体" panose="02010609060101010101" pitchFamily="49" charset="-122"/>
                    </a:rPr>
                    <a:t>4x4</a:t>
                  </a:r>
                  <a:endParaRPr lang="zh-CN" altLang="en-US" sz="1100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9270503" y="1427125"/>
                  <a:ext cx="646982" cy="609599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dirty="0" smtClean="0">
                      <a:ea typeface="黑体" panose="02010609060101010101" pitchFamily="49" charset="-122"/>
                    </a:rPr>
                    <a:t>刻度</a:t>
                  </a:r>
                  <a:r>
                    <a:rPr lang="en-US" altLang="zh-CN" sz="1100" dirty="0" smtClean="0">
                      <a:ea typeface="黑体" panose="02010609060101010101" pitchFamily="49" charset="-122"/>
                    </a:rPr>
                    <a:t>4x4</a:t>
                  </a:r>
                  <a:endParaRPr lang="zh-CN" altLang="en-US" sz="1100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9268351" y="1731920"/>
                  <a:ext cx="646982" cy="609599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dirty="0" smtClean="0">
                      <a:ea typeface="黑体" panose="02010609060101010101" pitchFamily="49" charset="-122"/>
                    </a:rPr>
                    <a:t>刻度</a:t>
                  </a:r>
                  <a:r>
                    <a:rPr lang="en-US" altLang="zh-CN" sz="1100" dirty="0" smtClean="0">
                      <a:ea typeface="黑体" panose="02010609060101010101" pitchFamily="49" charset="-122"/>
                    </a:rPr>
                    <a:t>4x4</a:t>
                  </a:r>
                  <a:endParaRPr lang="zh-CN" altLang="en-US" sz="1100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8942697" y="1731920"/>
                  <a:ext cx="646982" cy="609599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100" dirty="0" smtClean="0">
                      <a:ea typeface="黑体" panose="02010609060101010101" pitchFamily="49" charset="-122"/>
                    </a:rPr>
                    <a:t>刻度</a:t>
                  </a:r>
                  <a:r>
                    <a:rPr lang="en-US" altLang="zh-CN" sz="1100" dirty="0" smtClean="0">
                      <a:ea typeface="黑体" panose="02010609060101010101" pitchFamily="49" charset="-122"/>
                    </a:rPr>
                    <a:t>4x4</a:t>
                  </a:r>
                  <a:endParaRPr lang="zh-CN" altLang="en-US" sz="1100" dirty="0"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23" name="上箭头 22"/>
            <p:cNvSpPr/>
            <p:nvPr/>
          </p:nvSpPr>
          <p:spPr>
            <a:xfrm>
              <a:off x="8362223" y="2207595"/>
              <a:ext cx="493927" cy="61670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4" name="上弧形箭头 23"/>
            <p:cNvSpPr/>
            <p:nvPr/>
          </p:nvSpPr>
          <p:spPr>
            <a:xfrm>
              <a:off x="9009776" y="441115"/>
              <a:ext cx="1057013" cy="66278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</a:endParaRPr>
            </a:p>
          </p:txBody>
        </p:sp>
        <p:sp>
          <p:nvSpPr>
            <p:cNvPr id="25" name="上弧形箭头 24"/>
            <p:cNvSpPr/>
            <p:nvPr/>
          </p:nvSpPr>
          <p:spPr>
            <a:xfrm flipH="1">
              <a:off x="7195296" y="465519"/>
              <a:ext cx="1204538" cy="66278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426" y="4537615"/>
            <a:ext cx="2793847" cy="178829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340" y="4473254"/>
            <a:ext cx="2853340" cy="194471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43825" y="42885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模拟事例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10×10 cells </a:t>
            </a:r>
            <a:r>
              <a:rPr lang="zh-CN" altLang="en-US" dirty="0" smtClean="0">
                <a:latin typeface="+mn-lt"/>
                <a:ea typeface="黑体" panose="02010609060101010101" pitchFamily="49" charset="-122"/>
              </a:rPr>
              <a:t>标定中心</a:t>
            </a:r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4×4 cells</a:t>
            </a:r>
            <a:endParaRPr lang="zh-CN" altLang="en-US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146E-2D74-4756-9FE9-71B09FA893AA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8" y="1690688"/>
            <a:ext cx="4061803" cy="39698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041" y="3094485"/>
            <a:ext cx="3792486" cy="25660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527" y="3039260"/>
            <a:ext cx="3901668" cy="266363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34681" y="239292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刻度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值与预设值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的线性关系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28202" y="2527869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残差分布（</a:t>
            </a:r>
            <a:r>
              <a:rPr lang="en-US" altLang="zh-CN" dirty="0" smtClean="0">
                <a:ea typeface="黑体" panose="02010609060101010101" pitchFamily="49" charset="-122"/>
              </a:rPr>
              <a:t>σ</a:t>
            </a:r>
            <a:r>
              <a:rPr lang="zh-CN" altLang="en-US" dirty="0" smtClean="0">
                <a:ea typeface="黑体" panose="02010609060101010101" pitchFamily="49" charset="-122"/>
              </a:rPr>
              <a:t>≈</a:t>
            </a:r>
            <a:r>
              <a:rPr lang="en-US" altLang="zh-CN" dirty="0" smtClean="0">
                <a:ea typeface="黑体" panose="02010609060101010101" pitchFamily="49" charset="-122"/>
              </a:rPr>
              <a:t>0.1ns</a:t>
            </a:r>
            <a:r>
              <a:rPr lang="zh-CN" altLang="en-US" dirty="0" smtClean="0">
                <a:ea typeface="黑体" panose="02010609060101010101" pitchFamily="49" charset="-122"/>
              </a:rPr>
              <a:t>）</a:t>
            </a:r>
            <a:endParaRPr lang="zh-CN" altLang="en-US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4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4×4</a:t>
            </a:r>
            <a:r>
              <a:rPr lang="zh-CN" altLang="en-US" dirty="0" smtClean="0">
                <a:latin typeface="+mn-lt"/>
                <a:ea typeface="黑体" panose="02010609060101010101" pitchFamily="49" charset="-122"/>
              </a:rPr>
              <a:t>组建</a:t>
            </a:r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6×6</a:t>
            </a:r>
            <a:endParaRPr lang="zh-CN" altLang="en-US" dirty="0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631" y="1923964"/>
            <a:ext cx="5932169" cy="217885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6191853" y="1825625"/>
            <a:ext cx="5181600" cy="4351338"/>
          </a:xfrm>
        </p:spPr>
        <p:txBody>
          <a:bodyPr/>
          <a:lstStyle/>
          <a:p>
            <a:r>
              <a:rPr lang="zh-CN" altLang="en-US" sz="2400" dirty="0">
                <a:ea typeface="黑体" panose="02010609060101010101" pitchFamily="49" charset="-122"/>
              </a:rPr>
              <a:t>对于</a:t>
            </a:r>
            <a:r>
              <a:rPr lang="en-US" altLang="zh-CN" sz="2400" dirty="0">
                <a:ea typeface="黑体" panose="02010609060101010101" pitchFamily="49" charset="-122"/>
              </a:rPr>
              <a:t>0</a:t>
            </a:r>
            <a:r>
              <a:rPr lang="zh-CN" altLang="en-US" sz="2400" dirty="0">
                <a:ea typeface="黑体" panose="02010609060101010101" pitchFamily="49" charset="-122"/>
              </a:rPr>
              <a:t>级</a:t>
            </a:r>
            <a:r>
              <a:rPr lang="en-US" altLang="zh-CN" sz="2400" dirty="0">
                <a:ea typeface="黑体" panose="02010609060101010101" pitchFamily="49" charset="-122"/>
              </a:rPr>
              <a:t>2×2</a:t>
            </a:r>
            <a:r>
              <a:rPr lang="zh-CN" altLang="en-US" sz="2400" dirty="0">
                <a:ea typeface="黑体" panose="02010609060101010101" pitchFamily="49" charset="-122"/>
              </a:rPr>
              <a:t>阵列，计算</a:t>
            </a:r>
            <a:r>
              <a:rPr lang="en-US" altLang="zh-CN" sz="2400" dirty="0"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ea typeface="黑体" panose="02010609060101010101" pitchFamily="49" charset="-122"/>
              </a:rPr>
              <a:t>个</a:t>
            </a:r>
            <a:r>
              <a:rPr lang="en-US" altLang="zh-CN" sz="2400" dirty="0">
                <a:ea typeface="黑体" panose="02010609060101010101" pitchFamily="49" charset="-122"/>
              </a:rPr>
              <a:t>cell</a:t>
            </a:r>
            <a:r>
              <a:rPr lang="zh-CN" altLang="en-US" sz="2400" dirty="0">
                <a:ea typeface="黑体" panose="02010609060101010101" pitchFamily="49" charset="-122"/>
              </a:rPr>
              <a:t>的刻度</a:t>
            </a:r>
            <a:r>
              <a:rPr lang="zh-CN" altLang="en-US" sz="2400" dirty="0" smtClean="0">
                <a:ea typeface="黑体" panose="02010609060101010101" pitchFamily="49" charset="-122"/>
              </a:rPr>
              <a:t>时间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 smtClean="0">
                <a:ea typeface="黑体" panose="02010609060101010101" pitchFamily="49" charset="-122"/>
              </a:rPr>
              <a:t>基准平均值：</a:t>
            </a:r>
            <a:r>
              <a:rPr lang="en-US" altLang="zh-CN" sz="2000" dirty="0" smtClean="0">
                <a:ea typeface="黑体" panose="02010609060101010101" pitchFamily="49" charset="-122"/>
              </a:rPr>
              <a:t>&lt;</a:t>
            </a:r>
            <a:r>
              <a:rPr lang="en-US" altLang="zh-CN" sz="2000" dirty="0" smtClean="0"/>
              <a:t>T&gt; = </a:t>
            </a:r>
            <a:r>
              <a:rPr lang="en-US" altLang="zh-CN" sz="2000" dirty="0"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ea typeface="黑体" panose="02010609060101010101" pitchFamily="49" charset="-122"/>
              </a:rPr>
              <a:t>Σ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(</a:t>
            </a:r>
            <a:r>
              <a:rPr lang="en-US" altLang="zh-CN" sz="2000" baseline="-25000" dirty="0" err="1" smtClean="0">
                <a:ea typeface="黑体" panose="02010609060101010101" pitchFamily="49" charset="-122"/>
              </a:rPr>
              <a:t>i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)</a:t>
            </a:r>
            <a:r>
              <a:rPr lang="en-US" altLang="zh-CN" sz="2000" dirty="0" smtClean="0">
                <a:ea typeface="黑体" panose="02010609060101010101" pitchFamily="49" charset="-122"/>
              </a:rPr>
              <a:t>T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i</a:t>
            </a:r>
            <a:r>
              <a:rPr lang="en-US" altLang="zh-CN" sz="2000" dirty="0" smtClean="0">
                <a:ea typeface="黑体" panose="02010609060101010101" pitchFamily="49" charset="-122"/>
              </a:rPr>
              <a:t>/4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 </a:t>
            </a:r>
          </a:p>
          <a:p>
            <a:pPr lvl="1"/>
            <a:r>
              <a:rPr lang="en-US" altLang="zh-CN" sz="2000" dirty="0" smtClean="0">
                <a:ea typeface="黑体" panose="02010609060101010101" pitchFamily="49" charset="-122"/>
              </a:rPr>
              <a:t>4×4</a:t>
            </a:r>
            <a:r>
              <a:rPr lang="zh-CN" altLang="en-US" sz="2000" dirty="0" smtClean="0">
                <a:ea typeface="黑体" panose="02010609060101010101" pitchFamily="49" charset="-122"/>
              </a:rPr>
              <a:t>阵列平均值</a:t>
            </a:r>
            <a:r>
              <a:rPr lang="zh-CN" altLang="en-US" sz="2000" dirty="0"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ea typeface="黑体" panose="02010609060101010101" pitchFamily="49" charset="-122"/>
              </a:rPr>
              <a:t>&lt;</a:t>
            </a:r>
            <a:r>
              <a:rPr lang="en-US" altLang="zh-CN" sz="2000" dirty="0" err="1" smtClean="0">
                <a:ea typeface="黑体" panose="02010609060101010101" pitchFamily="49" charset="-122"/>
              </a:rPr>
              <a:t>T</a:t>
            </a:r>
            <a:r>
              <a:rPr lang="en-US" altLang="zh-CN" sz="2000" baseline="30000" dirty="0" err="1" smtClean="0">
                <a:ea typeface="黑体" panose="02010609060101010101" pitchFamily="49" charset="-122"/>
              </a:rPr>
              <a:t>k</a:t>
            </a:r>
            <a:r>
              <a:rPr lang="en-US" altLang="zh-CN" sz="2000" dirty="0" smtClean="0">
                <a:ea typeface="黑体" panose="02010609060101010101" pitchFamily="49" charset="-122"/>
              </a:rPr>
              <a:t>&gt;=</a:t>
            </a:r>
            <a:r>
              <a:rPr lang="en-US" altLang="zh-CN" sz="2000" dirty="0"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ea typeface="黑体" panose="02010609060101010101" pitchFamily="49" charset="-122"/>
              </a:rPr>
              <a:t>Σ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(</a:t>
            </a:r>
            <a:r>
              <a:rPr lang="en-US" altLang="zh-CN" sz="2000" baseline="-25000" dirty="0" err="1" smtClean="0">
                <a:ea typeface="黑体" panose="02010609060101010101" pitchFamily="49" charset="-122"/>
              </a:rPr>
              <a:t>i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)</a:t>
            </a:r>
            <a:r>
              <a:rPr lang="en-US" altLang="zh-CN" sz="2000" dirty="0" err="1" smtClean="0">
                <a:ea typeface="黑体" panose="02010609060101010101" pitchFamily="49" charset="-122"/>
              </a:rPr>
              <a:t>T</a:t>
            </a:r>
            <a:r>
              <a:rPr lang="en-US" altLang="zh-CN" sz="2000" baseline="-25000" dirty="0" err="1" smtClean="0">
                <a:ea typeface="黑体" panose="02010609060101010101" pitchFamily="49" charset="-122"/>
              </a:rPr>
              <a:t>i</a:t>
            </a:r>
            <a:r>
              <a:rPr lang="en-US" altLang="zh-CN" sz="2000" baseline="30000" dirty="0" err="1" smtClean="0">
                <a:ea typeface="黑体" panose="02010609060101010101" pitchFamily="49" charset="-122"/>
              </a:rPr>
              <a:t>k</a:t>
            </a:r>
            <a:r>
              <a:rPr lang="en-US" altLang="zh-CN" sz="2000" dirty="0" smtClean="0">
                <a:ea typeface="黑体" panose="02010609060101010101" pitchFamily="49" charset="-122"/>
              </a:rPr>
              <a:t>/4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 </a:t>
            </a:r>
          </a:p>
          <a:p>
            <a:r>
              <a:rPr lang="zh-CN" altLang="en-US" sz="2400" dirty="0" smtClean="0">
                <a:ea typeface="黑体" panose="02010609060101010101" pitchFamily="49" charset="-122"/>
              </a:rPr>
              <a:t>定义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δ</a:t>
            </a:r>
            <a:r>
              <a:rPr lang="en-US" altLang="zh-CN" sz="2400" baseline="30000" dirty="0" err="1" smtClean="0">
                <a:ea typeface="黑体" panose="02010609060101010101" pitchFamily="49" charset="-122"/>
              </a:rPr>
              <a:t>k</a:t>
            </a:r>
            <a:r>
              <a:rPr lang="en-US" altLang="zh-CN" sz="2400" dirty="0" smtClean="0">
                <a:ea typeface="黑体" panose="02010609060101010101" pitchFamily="49" charset="-122"/>
              </a:rPr>
              <a:t> = &lt;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T</a:t>
            </a:r>
            <a:r>
              <a:rPr lang="en-US" altLang="zh-CN" sz="2400" baseline="30000" dirty="0" err="1" smtClean="0">
                <a:ea typeface="黑体" panose="02010609060101010101" pitchFamily="49" charset="-122"/>
              </a:rPr>
              <a:t>k</a:t>
            </a:r>
            <a:r>
              <a:rPr lang="en-US" altLang="zh-CN" sz="2400" dirty="0" smtClean="0">
                <a:ea typeface="黑体" panose="02010609060101010101" pitchFamily="49" charset="-122"/>
              </a:rPr>
              <a:t>&gt;-&lt;T&gt;</a:t>
            </a:r>
            <a:r>
              <a:rPr lang="zh-CN" altLang="en-US" sz="2400" dirty="0" smtClean="0">
                <a:ea typeface="黑体" panose="02010609060101010101" pitchFamily="49" charset="-122"/>
              </a:rPr>
              <a:t>，作为阵列</a:t>
            </a:r>
            <a:r>
              <a:rPr lang="en-US" altLang="zh-CN" sz="2400" dirty="0" smtClean="0">
                <a:ea typeface="黑体" panose="02010609060101010101" pitchFamily="49" charset="-122"/>
              </a:rPr>
              <a:t>k</a:t>
            </a:r>
            <a:r>
              <a:rPr lang="zh-CN" altLang="en-US" sz="2400" dirty="0" smtClean="0">
                <a:ea typeface="黑体" panose="02010609060101010101" pitchFamily="49" charset="-122"/>
              </a:rPr>
              <a:t>平均值与</a:t>
            </a:r>
            <a:r>
              <a:rPr lang="en-US" altLang="zh-CN" sz="2400" dirty="0" smtClean="0">
                <a:ea typeface="黑体" panose="02010609060101010101" pitchFamily="49" charset="-122"/>
              </a:rPr>
              <a:t>0</a:t>
            </a:r>
            <a:r>
              <a:rPr lang="zh-CN" altLang="en-US" sz="2400" dirty="0" smtClean="0">
                <a:ea typeface="黑体" panose="02010609060101010101" pitchFamily="49" charset="-122"/>
              </a:rPr>
              <a:t>级基准平均值的差值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ea typeface="黑体" panose="02010609060101010101" pitchFamily="49" charset="-122"/>
              </a:rPr>
              <a:t>以此类推计算相邻的</a:t>
            </a:r>
            <a:r>
              <a:rPr lang="en-US" altLang="zh-CN" sz="2400" dirty="0" smtClean="0"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ea typeface="黑体" panose="02010609060101010101" pitchFamily="49" charset="-122"/>
              </a:rPr>
              <a:t>级，计算之前先减去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T</a:t>
            </a:r>
            <a:r>
              <a:rPr lang="en-US" altLang="zh-CN" sz="2400" baseline="-25000" dirty="0" err="1" smtClean="0">
                <a:ea typeface="黑体" panose="02010609060101010101" pitchFamily="49" charset="-122"/>
              </a:rPr>
              <a:t>i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’</a:t>
            </a:r>
            <a:r>
              <a:rPr lang="en-US" altLang="zh-CN" sz="2400" baseline="30000" dirty="0" err="1" smtClean="0">
                <a:ea typeface="黑体" panose="02010609060101010101" pitchFamily="49" charset="-122"/>
              </a:rPr>
              <a:t>k</a:t>
            </a:r>
            <a:r>
              <a:rPr lang="en-US" altLang="zh-CN" sz="2400" dirty="0" smtClean="0">
                <a:ea typeface="黑体" panose="02010609060101010101" pitchFamily="49" charset="-122"/>
              </a:rPr>
              <a:t>=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T</a:t>
            </a:r>
            <a:r>
              <a:rPr lang="en-US" altLang="zh-CN" sz="2400" baseline="-25000" dirty="0" err="1" smtClean="0">
                <a:ea typeface="黑体" panose="02010609060101010101" pitchFamily="49" charset="-122"/>
              </a:rPr>
              <a:t>i</a:t>
            </a:r>
            <a:r>
              <a:rPr lang="en-US" altLang="zh-CN" sz="2400" baseline="30000" dirty="0" err="1" smtClean="0">
                <a:ea typeface="黑体" panose="02010609060101010101" pitchFamily="49" charset="-122"/>
              </a:rPr>
              <a:t>k</a:t>
            </a:r>
            <a:r>
              <a:rPr lang="en-US" altLang="zh-CN" sz="2400" baseline="30000" dirty="0" smtClean="0"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ea typeface="黑体" panose="02010609060101010101" pitchFamily="49" charset="-122"/>
              </a:rPr>
              <a:t>– 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δ</a:t>
            </a:r>
            <a:r>
              <a:rPr lang="en-US" altLang="zh-CN" sz="2400" baseline="30000" dirty="0" err="1" smtClean="0">
                <a:ea typeface="黑体" panose="02010609060101010101" pitchFamily="49" charset="-122"/>
              </a:rPr>
              <a:t>k</a:t>
            </a:r>
            <a:endParaRPr lang="en-US" altLang="zh-CN" sz="2400" baseline="30000" dirty="0" smtClean="0"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ea typeface="黑体" panose="02010609060101010101" pitchFamily="49" charset="-122"/>
              </a:rPr>
              <a:t>再进行合并得到</a:t>
            </a:r>
            <a:r>
              <a:rPr lang="en-US" altLang="zh-CN" sz="2400" dirty="0" smtClean="0">
                <a:ea typeface="黑体" panose="02010609060101010101" pitchFamily="49" charset="-122"/>
              </a:rPr>
              <a:t>T</a:t>
            </a:r>
            <a:r>
              <a:rPr lang="en-US" altLang="zh-CN" sz="2400" baseline="-25000" dirty="0" smtClean="0">
                <a:ea typeface="黑体" panose="02010609060101010101" pitchFamily="49" charset="-122"/>
              </a:rPr>
              <a:t>i</a:t>
            </a:r>
            <a:r>
              <a:rPr lang="en-US" altLang="zh-CN" sz="2400" dirty="0" smtClean="0">
                <a:ea typeface="黑体" panose="02010609060101010101" pitchFamily="49" charset="-122"/>
              </a:rPr>
              <a:t>=</a:t>
            </a:r>
            <a:r>
              <a:rPr lang="en-US" altLang="zh-CN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ea typeface="黑体" panose="02010609060101010101" pitchFamily="49" charset="-122"/>
              </a:rPr>
              <a:t>Σ</a:t>
            </a:r>
            <a:r>
              <a:rPr lang="en-US" altLang="zh-CN" sz="2400" baseline="-25000" dirty="0" smtClean="0">
                <a:ea typeface="黑体" panose="02010609060101010101" pitchFamily="49" charset="-122"/>
              </a:rPr>
              <a:t>(k)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T</a:t>
            </a:r>
            <a:r>
              <a:rPr lang="en-US" altLang="zh-CN" sz="2400" baseline="-25000" dirty="0" err="1" smtClean="0">
                <a:ea typeface="黑体" panose="02010609060101010101" pitchFamily="49" charset="-122"/>
              </a:rPr>
              <a:t>i</a:t>
            </a:r>
            <a:r>
              <a:rPr lang="en-US" altLang="zh-CN" sz="2400" dirty="0" err="1" smtClean="0">
                <a:ea typeface="黑体" panose="02010609060101010101" pitchFamily="49" charset="-122"/>
              </a:rPr>
              <a:t>’</a:t>
            </a:r>
            <a:r>
              <a:rPr lang="en-US" altLang="zh-CN" sz="2400" baseline="30000" dirty="0" err="1" smtClean="0">
                <a:ea typeface="黑体" panose="02010609060101010101" pitchFamily="49" charset="-122"/>
              </a:rPr>
              <a:t>k</a:t>
            </a:r>
            <a:r>
              <a:rPr lang="en-US" altLang="zh-CN" sz="2400" dirty="0" smtClean="0">
                <a:ea typeface="黑体" panose="02010609060101010101" pitchFamily="49" charset="-122"/>
              </a:rPr>
              <a:t>/2</a:t>
            </a:r>
          </a:p>
          <a:p>
            <a:pPr lvl="1"/>
            <a:endParaRPr lang="en-US" altLang="zh-CN" sz="2000" dirty="0">
              <a:ea typeface="黑体" panose="02010609060101010101" pitchFamily="49" charset="-122"/>
            </a:endParaRP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146E-2D74-4756-9FE9-71B09FA893AA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38200" y="4476836"/>
            <a:ext cx="5181600" cy="179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ea typeface="黑体" panose="02010609060101010101" pitchFamily="49" charset="-122"/>
              </a:rPr>
              <a:t>计算</a:t>
            </a:r>
            <a:r>
              <a:rPr lang="en-US" altLang="zh-CN" sz="2400" dirty="0" smtClean="0">
                <a:ea typeface="黑体" panose="02010609060101010101" pitchFamily="49" charset="-122"/>
              </a:rPr>
              <a:t>0</a:t>
            </a:r>
            <a:r>
              <a:rPr lang="zh-CN" altLang="en-US" sz="2400" dirty="0" smtClean="0">
                <a:ea typeface="黑体" panose="02010609060101010101" pitchFamily="49" charset="-122"/>
              </a:rPr>
              <a:t>级</a:t>
            </a:r>
            <a:r>
              <a:rPr lang="en-US" altLang="zh-CN" sz="2400" dirty="0" smtClean="0">
                <a:ea typeface="黑体" panose="02010609060101010101" pitchFamily="49" charset="-122"/>
              </a:rPr>
              <a:t>2×2 </a:t>
            </a:r>
            <a:r>
              <a:rPr lang="zh-CN" altLang="en-US" sz="2400" dirty="0" smtClean="0"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ea typeface="黑体" panose="02010609060101010101" pitchFamily="49" charset="-122"/>
              </a:rPr>
              <a:t>V</a:t>
            </a:r>
            <a:r>
              <a:rPr lang="zh-CN" altLang="en-US" sz="2400" dirty="0" smtClean="0">
                <a:ea typeface="黑体" panose="02010609060101010101" pitchFamily="49" charset="-122"/>
              </a:rPr>
              <a:t>）中的</a:t>
            </a:r>
            <a:r>
              <a:rPr lang="en-US" altLang="zh-CN" sz="2400" dirty="0" smtClean="0">
                <a:ea typeface="黑体" panose="02010609060101010101" pitchFamily="49" charset="-122"/>
              </a:rPr>
              <a:t>4</a:t>
            </a:r>
            <a:r>
              <a:rPr lang="zh-CN" altLang="en-US" sz="2400" dirty="0" smtClean="0">
                <a:ea typeface="黑体" panose="02010609060101010101" pitchFamily="49" charset="-122"/>
              </a:rPr>
              <a:t>个</a:t>
            </a:r>
            <a:r>
              <a:rPr lang="en-US" altLang="zh-CN" sz="2400" dirty="0" smtClean="0">
                <a:ea typeface="黑体" panose="02010609060101010101" pitchFamily="49" charset="-122"/>
              </a:rPr>
              <a:t>cell</a:t>
            </a:r>
            <a:r>
              <a:rPr lang="zh-CN" altLang="en-US" sz="2400" dirty="0" smtClean="0">
                <a:ea typeface="黑体" panose="02010609060101010101" pitchFamily="49" charset="-122"/>
              </a:rPr>
              <a:t>在各个</a:t>
            </a:r>
            <a:r>
              <a:rPr lang="en-US" altLang="zh-CN" sz="2400" dirty="0" smtClean="0">
                <a:ea typeface="黑体" panose="02010609060101010101" pitchFamily="49" charset="-122"/>
              </a:rPr>
              <a:t>4×4</a:t>
            </a:r>
            <a:r>
              <a:rPr lang="zh-CN" altLang="en-US" sz="2400" dirty="0" smtClean="0">
                <a:ea typeface="黑体" panose="02010609060101010101" pitchFamily="49" charset="-122"/>
              </a:rPr>
              <a:t>阵列中的刻度时间平均值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lvl="1"/>
            <a:r>
              <a:rPr lang="en-US" altLang="zh-CN" sz="2000" dirty="0" smtClean="0">
                <a:ea typeface="黑体" panose="02010609060101010101" pitchFamily="49" charset="-122"/>
              </a:rPr>
              <a:t>T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i</a:t>
            </a:r>
            <a:r>
              <a:rPr lang="en-US" altLang="zh-CN" sz="2000" dirty="0" smtClean="0">
                <a:ea typeface="黑体" panose="02010609060101010101" pitchFamily="49" charset="-122"/>
              </a:rPr>
              <a:t> = Σ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(k)</a:t>
            </a:r>
            <a:r>
              <a:rPr lang="en-US" altLang="zh-CN" sz="2000" dirty="0" err="1" smtClean="0">
                <a:ea typeface="黑体" panose="02010609060101010101" pitchFamily="49" charset="-122"/>
              </a:rPr>
              <a:t>T</a:t>
            </a:r>
            <a:r>
              <a:rPr lang="en-US" altLang="zh-CN" sz="2000" baseline="-25000" dirty="0" err="1" smtClean="0">
                <a:ea typeface="黑体" panose="02010609060101010101" pitchFamily="49" charset="-122"/>
              </a:rPr>
              <a:t>i</a:t>
            </a:r>
            <a:r>
              <a:rPr lang="en-US" altLang="zh-CN" sz="2000" baseline="30000" dirty="0" err="1" smtClean="0">
                <a:ea typeface="黑体" panose="02010609060101010101" pitchFamily="49" charset="-122"/>
              </a:rPr>
              <a:t>k</a:t>
            </a:r>
            <a:r>
              <a:rPr lang="en-US" altLang="zh-CN" sz="2000" dirty="0" smtClean="0">
                <a:ea typeface="黑体" panose="02010609060101010101" pitchFamily="49" charset="-122"/>
              </a:rPr>
              <a:t>/4</a:t>
            </a:r>
            <a:r>
              <a:rPr lang="en-US" altLang="zh-CN" sz="2000" baseline="-25000" dirty="0" smtClean="0"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ea typeface="黑体" panose="02010609060101010101" pitchFamily="49" charset="-122"/>
              </a:rPr>
              <a:t>                </a:t>
            </a:r>
          </a:p>
          <a:p>
            <a:pPr lvl="2"/>
            <a:r>
              <a:rPr lang="en-US" altLang="zh-CN" sz="1600" dirty="0" err="1" smtClean="0">
                <a:ea typeface="黑体" panose="02010609060101010101" pitchFamily="49" charset="-122"/>
              </a:rPr>
              <a:t>i</a:t>
            </a:r>
            <a:r>
              <a:rPr lang="zh-CN" altLang="en-US" sz="1600" dirty="0" smtClean="0">
                <a:ea typeface="黑体" panose="02010609060101010101" pitchFamily="49" charset="-122"/>
              </a:rPr>
              <a:t>为</a:t>
            </a:r>
            <a:r>
              <a:rPr lang="en-US" altLang="zh-CN" sz="1600" dirty="0" smtClean="0">
                <a:ea typeface="黑体" panose="02010609060101010101" pitchFamily="49" charset="-122"/>
              </a:rPr>
              <a:t>0</a:t>
            </a:r>
            <a:r>
              <a:rPr lang="zh-CN" altLang="en-US" sz="1600" dirty="0" smtClean="0">
                <a:ea typeface="黑体" panose="02010609060101010101" pitchFamily="49" charset="-122"/>
              </a:rPr>
              <a:t>级</a:t>
            </a:r>
            <a:r>
              <a:rPr lang="en-US" altLang="zh-CN" sz="1600" dirty="0" smtClean="0">
                <a:ea typeface="黑体" panose="02010609060101010101" pitchFamily="49" charset="-122"/>
              </a:rPr>
              <a:t>2×2</a:t>
            </a:r>
            <a:r>
              <a:rPr lang="zh-CN" altLang="en-US" sz="1600" dirty="0">
                <a:ea typeface="黑体" panose="02010609060101010101" pitchFamily="49" charset="-122"/>
              </a:rPr>
              <a:t>阵列</a:t>
            </a:r>
            <a:r>
              <a:rPr lang="zh-CN" altLang="en-US" sz="1600" dirty="0" smtClean="0">
                <a:ea typeface="黑体" panose="02010609060101010101" pitchFamily="49" charset="-122"/>
              </a:rPr>
              <a:t>的</a:t>
            </a:r>
            <a:r>
              <a:rPr lang="en-US" altLang="zh-CN" sz="1600" dirty="0" smtClean="0">
                <a:ea typeface="黑体" panose="02010609060101010101" pitchFamily="49" charset="-122"/>
              </a:rPr>
              <a:t>cell</a:t>
            </a:r>
            <a:r>
              <a:rPr lang="zh-CN" altLang="en-US" sz="1600" dirty="0" smtClean="0">
                <a:ea typeface="黑体" panose="02010609060101010101" pitchFamily="49" charset="-122"/>
              </a:rPr>
              <a:t>编号，</a:t>
            </a:r>
            <a:r>
              <a:rPr lang="en-US" altLang="zh-CN" sz="1600" dirty="0" smtClean="0">
                <a:ea typeface="黑体" panose="02010609060101010101" pitchFamily="49" charset="-122"/>
              </a:rPr>
              <a:t>k</a:t>
            </a:r>
            <a:r>
              <a:rPr lang="zh-CN" altLang="en-US" sz="1600" dirty="0" smtClean="0">
                <a:ea typeface="黑体" panose="02010609060101010101" pitchFamily="49" charset="-122"/>
              </a:rPr>
              <a:t>为其所在</a:t>
            </a:r>
            <a:r>
              <a:rPr lang="en-US" altLang="zh-CN" sz="1600" dirty="0" smtClean="0">
                <a:ea typeface="黑体" panose="02010609060101010101" pitchFamily="49" charset="-122"/>
              </a:rPr>
              <a:t>4×4 cell</a:t>
            </a:r>
            <a:r>
              <a:rPr lang="zh-CN" altLang="en-US" sz="1600" dirty="0" smtClean="0">
                <a:ea typeface="黑体" panose="02010609060101010101" pitchFamily="49" charset="-122"/>
              </a:rPr>
              <a:t>阵列编号</a:t>
            </a:r>
            <a:endParaRPr lang="en-US" altLang="zh-CN" sz="1600" dirty="0" smtClean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82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阵列标定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900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单元水池说明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传递规则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/>
            <a:r>
              <a:rPr lang="en-US" altLang="zh-CN" sz="1800" dirty="0">
                <a:ea typeface="黑体" panose="02010609060101010101" pitchFamily="49" charset="-122"/>
              </a:rPr>
              <a:t>1</a:t>
            </a:r>
            <a:r>
              <a:rPr lang="zh-CN" altLang="en-US" sz="1800" dirty="0">
                <a:ea typeface="黑体" panose="02010609060101010101" pitchFamily="49" charset="-122"/>
              </a:rPr>
              <a:t>级保持不变，向</a:t>
            </a:r>
            <a:r>
              <a:rPr lang="en-US" altLang="zh-CN" sz="1800" dirty="0"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ea typeface="黑体" panose="02010609060101010101" pitchFamily="49" charset="-122"/>
              </a:rPr>
              <a:t>级传递；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pPr marL="742950" lvl="1" indent="-285750"/>
            <a:r>
              <a:rPr lang="en-US" altLang="zh-CN" sz="1800" dirty="0"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ea typeface="黑体" panose="02010609060101010101" pitchFamily="49" charset="-122"/>
              </a:rPr>
              <a:t>级保持不变，向</a:t>
            </a:r>
            <a:r>
              <a:rPr lang="en-US" altLang="zh-CN" sz="1800" dirty="0">
                <a:ea typeface="黑体" panose="02010609060101010101" pitchFamily="49" charset="-122"/>
              </a:rPr>
              <a:t>3</a:t>
            </a:r>
            <a:r>
              <a:rPr lang="zh-CN" altLang="en-US" sz="1800" dirty="0">
                <a:ea typeface="黑体" panose="02010609060101010101" pitchFamily="49" charset="-122"/>
              </a:rPr>
              <a:t>级传递。</a:t>
            </a:r>
            <a:r>
              <a:rPr lang="en-US" altLang="zh-CN" sz="1800" dirty="0">
                <a:ea typeface="黑体" panose="02010609060101010101" pitchFamily="49" charset="-122"/>
              </a:rPr>
              <a:t>3’</a:t>
            </a:r>
            <a:r>
              <a:rPr lang="zh-CN" altLang="en-US" sz="1800" dirty="0">
                <a:ea typeface="黑体" panose="02010609060101010101" pitchFamily="49" charset="-122"/>
              </a:rPr>
              <a:t>级只有一次传递，</a:t>
            </a:r>
            <a:r>
              <a:rPr lang="en-US" altLang="zh-CN" sz="1800" dirty="0">
                <a:ea typeface="黑体" panose="02010609060101010101" pitchFamily="49" charset="-122"/>
              </a:rPr>
              <a:t>3</a:t>
            </a:r>
            <a:r>
              <a:rPr lang="zh-CN" altLang="en-US" sz="1800" dirty="0">
                <a:ea typeface="黑体" panose="02010609060101010101" pitchFamily="49" charset="-122"/>
              </a:rPr>
              <a:t>级有两次合并；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pPr marL="742950" lvl="1" indent="-285750"/>
            <a:r>
              <a:rPr lang="en-US" altLang="zh-CN" sz="1800" dirty="0">
                <a:ea typeface="黑体" panose="02010609060101010101" pitchFamily="49" charset="-122"/>
              </a:rPr>
              <a:t>4</a:t>
            </a:r>
            <a:r>
              <a:rPr lang="zh-CN" altLang="en-US" sz="1800" dirty="0">
                <a:ea typeface="黑体" panose="02010609060101010101" pitchFamily="49" charset="-122"/>
              </a:rPr>
              <a:t>级由</a:t>
            </a:r>
            <a:r>
              <a:rPr lang="en-US" altLang="zh-CN" sz="1800" dirty="0">
                <a:ea typeface="黑体" panose="02010609060101010101" pitchFamily="49" charset="-122"/>
              </a:rPr>
              <a:t>3</a:t>
            </a:r>
            <a:r>
              <a:rPr lang="zh-CN" altLang="en-US" sz="1800" dirty="0">
                <a:ea typeface="黑体" panose="02010609060101010101" pitchFamily="49" charset="-122"/>
              </a:rPr>
              <a:t>级和</a:t>
            </a:r>
            <a:r>
              <a:rPr lang="en-US" altLang="zh-CN" sz="1800" dirty="0">
                <a:ea typeface="黑体" panose="02010609060101010101" pitchFamily="49" charset="-122"/>
              </a:rPr>
              <a:t>3’</a:t>
            </a:r>
            <a:r>
              <a:rPr lang="zh-CN" altLang="en-US" sz="1800" dirty="0">
                <a:ea typeface="黑体" panose="02010609060101010101" pitchFamily="49" charset="-122"/>
              </a:rPr>
              <a:t>级合并；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pPr marL="742950" lvl="1" indent="-285750"/>
            <a:r>
              <a:rPr lang="en-US" altLang="zh-CN" sz="1800" dirty="0">
                <a:ea typeface="黑体" panose="02010609060101010101" pitchFamily="49" charset="-122"/>
              </a:rPr>
              <a:t>5</a:t>
            </a:r>
            <a:r>
              <a:rPr lang="zh-CN" altLang="en-US" sz="1800" dirty="0">
                <a:ea typeface="黑体" panose="02010609060101010101" pitchFamily="49" charset="-122"/>
              </a:rPr>
              <a:t>级由</a:t>
            </a:r>
            <a:r>
              <a:rPr lang="en-US" altLang="zh-CN" sz="1800" dirty="0">
                <a:ea typeface="黑体" panose="02010609060101010101" pitchFamily="49" charset="-122"/>
              </a:rPr>
              <a:t>4</a:t>
            </a:r>
            <a:r>
              <a:rPr lang="zh-CN" altLang="en-US" sz="1800" dirty="0">
                <a:ea typeface="黑体" panose="02010609060101010101" pitchFamily="49" charset="-122"/>
              </a:rPr>
              <a:t>级合并。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1800" dirty="0">
                <a:ea typeface="黑体" panose="02010609060101010101" pitchFamily="49" charset="-122"/>
              </a:rPr>
              <a:t>边缘</a:t>
            </a:r>
            <a:r>
              <a:rPr lang="en-US" altLang="zh-CN" sz="1800" dirty="0">
                <a:ea typeface="黑体" panose="02010609060101010101" pitchFamily="49" charset="-122"/>
              </a:rPr>
              <a:t>cluster</a:t>
            </a:r>
            <a:r>
              <a:rPr lang="zh-CN" altLang="en-US" sz="1800" dirty="0">
                <a:ea typeface="黑体" panose="02010609060101010101" pitchFamily="49" charset="-122"/>
              </a:rPr>
              <a:t>处理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pPr lvl="1"/>
            <a:r>
              <a:rPr lang="zh-CN" altLang="en-US" sz="1800" dirty="0">
                <a:ea typeface="黑体" panose="02010609060101010101" pitchFamily="49" charset="-122"/>
              </a:rPr>
              <a:t>存在问题：对于边缘事例，如果按照原来</a:t>
            </a:r>
            <a:r>
              <a:rPr lang="en-US" altLang="zh-CN" sz="1800" dirty="0">
                <a:ea typeface="黑体" panose="02010609060101010101" pitchFamily="49" charset="-122"/>
              </a:rPr>
              <a:t>10×10</a:t>
            </a:r>
            <a:r>
              <a:rPr lang="zh-CN" altLang="en-US" sz="1800" dirty="0">
                <a:ea typeface="黑体" panose="02010609060101010101" pitchFamily="49" charset="-122"/>
              </a:rPr>
              <a:t>的处理方法，边缘会缺失一部分</a:t>
            </a:r>
            <a:r>
              <a:rPr lang="en-US" altLang="zh-CN" sz="1800" dirty="0">
                <a:ea typeface="黑体" panose="02010609060101010101" pitchFamily="49" charset="-122"/>
              </a:rPr>
              <a:t>cell</a:t>
            </a:r>
            <a:r>
              <a:rPr lang="zh-CN" altLang="en-US" sz="1800" dirty="0">
                <a:ea typeface="黑体" panose="02010609060101010101" pitchFamily="49" charset="-122"/>
              </a:rPr>
              <a:t>的数据。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r>
              <a:rPr lang="zh-CN" altLang="en-US" sz="1800" dirty="0">
                <a:ea typeface="黑体" panose="02010609060101010101" pitchFamily="49" charset="-122"/>
              </a:rPr>
              <a:t>解决方法：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pPr lvl="1"/>
            <a:r>
              <a:rPr lang="zh-CN" altLang="en-US" sz="1800" dirty="0">
                <a:ea typeface="黑体" panose="02010609060101010101" pitchFamily="49" charset="-122"/>
              </a:rPr>
              <a:t>确保</a:t>
            </a:r>
            <a:r>
              <a:rPr lang="en-US" altLang="zh-CN" sz="1800" dirty="0">
                <a:ea typeface="黑体" panose="02010609060101010101" pitchFamily="49" charset="-122"/>
              </a:rPr>
              <a:t>4x4</a:t>
            </a:r>
            <a:r>
              <a:rPr lang="zh-CN" altLang="en-US" sz="1800" dirty="0">
                <a:ea typeface="黑体" panose="02010609060101010101" pitchFamily="49" charset="-122"/>
              </a:rPr>
              <a:t>的</a:t>
            </a:r>
            <a:r>
              <a:rPr lang="en-US" altLang="zh-CN" sz="1800" dirty="0">
                <a:ea typeface="黑体" panose="02010609060101010101" pitchFamily="49" charset="-122"/>
              </a:rPr>
              <a:t>cell</a:t>
            </a:r>
            <a:r>
              <a:rPr lang="zh-CN" altLang="en-US" sz="1800" dirty="0">
                <a:ea typeface="黑体" panose="02010609060101010101" pitchFamily="49" charset="-122"/>
              </a:rPr>
              <a:t>必须有数据，重建中忽略边缘不存在的</a:t>
            </a:r>
            <a:r>
              <a:rPr lang="en-US" altLang="zh-CN" sz="1800" dirty="0">
                <a:ea typeface="黑体" panose="02010609060101010101" pitchFamily="49" charset="-122"/>
              </a:rPr>
              <a:t>cell</a:t>
            </a:r>
            <a:r>
              <a:rPr lang="zh-CN" altLang="en-US" sz="1800" dirty="0">
                <a:ea typeface="黑体" panose="02010609060101010101" pitchFamily="49" charset="-122"/>
              </a:rPr>
              <a:t>；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pPr lvl="1"/>
            <a:r>
              <a:rPr lang="zh-CN" altLang="en-US" sz="1800" dirty="0">
                <a:ea typeface="黑体" panose="02010609060101010101" pitchFamily="49" charset="-122"/>
              </a:rPr>
              <a:t>再通过额外修正，修正边界；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146E-2D74-4756-9FE9-71B09FA893AA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65" y="3780145"/>
            <a:ext cx="2481588" cy="2531755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52" y="4262434"/>
            <a:ext cx="2990296" cy="24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模拟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0630" y="5757683"/>
            <a:ext cx="695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ea typeface="黑体" panose="02010609060101010101" pitchFamily="49" charset="-122"/>
              </a:rPr>
              <a:t>按照上述方法处理后，可以看出边缘</a:t>
            </a:r>
            <a:r>
              <a:rPr lang="en-US" altLang="zh-CN" sz="2000" dirty="0" smtClean="0">
                <a:solidFill>
                  <a:prstClr val="black"/>
                </a:solidFill>
                <a:ea typeface="黑体" panose="02010609060101010101" pitchFamily="49" charset="-122"/>
              </a:rPr>
              <a:t>cell</a:t>
            </a:r>
            <a:r>
              <a:rPr lang="zh-CN" altLang="en-US" sz="2000" dirty="0" smtClean="0">
                <a:solidFill>
                  <a:prstClr val="black"/>
                </a:solidFill>
                <a:ea typeface="黑体" panose="02010609060101010101" pitchFamily="49" charset="-122"/>
              </a:rPr>
              <a:t>的结果不太理想。</a:t>
            </a:r>
            <a:endParaRPr lang="zh-CN" altLang="en-US" sz="2000" dirty="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12FA-4DEC-49C2-87AA-E180C94C1D3E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9" y="1705123"/>
            <a:ext cx="4633902" cy="381979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752172" y="3116801"/>
            <a:ext cx="3655505" cy="2442325"/>
            <a:chOff x="5555211" y="2033592"/>
            <a:chExt cx="4292504" cy="28679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5211" y="2033592"/>
              <a:ext cx="4292504" cy="286791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201229" y="2573830"/>
              <a:ext cx="2202713" cy="1409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 smtClean="0">
                  <a:ea typeface="黑体" panose="02010609060101010101" pitchFamily="49" charset="-122"/>
                </a:rPr>
                <a:t>残差分布</a:t>
              </a:r>
              <a:endParaRPr lang="en-US" altLang="zh-CN" sz="1200" b="1" dirty="0" smtClean="0">
                <a:ea typeface="黑体" panose="02010609060101010101" pitchFamily="49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200" b="1" dirty="0" smtClean="0">
                  <a:ea typeface="黑体" panose="02010609060101010101" pitchFamily="49" charset="-122"/>
                </a:rPr>
                <a:t>中心</a:t>
              </a:r>
              <a:r>
                <a:rPr lang="en-US" altLang="zh-CN" sz="1200" b="1" dirty="0" smtClean="0">
                  <a:ea typeface="黑体" panose="02010609060101010101" pitchFamily="49" charset="-122"/>
                </a:rPr>
                <a:t>24x24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200" b="1" dirty="0" smtClean="0">
                  <a:solidFill>
                    <a:srgbClr val="6565FF"/>
                  </a:solidFill>
                  <a:ea typeface="黑体" panose="02010609060101010101" pitchFamily="49" charset="-122"/>
                </a:rPr>
                <a:t>A</a:t>
              </a:r>
              <a:r>
                <a:rPr lang="zh-CN" altLang="en-US" sz="1200" b="1" dirty="0">
                  <a:solidFill>
                    <a:srgbClr val="6565FF"/>
                  </a:solidFill>
                  <a:ea typeface="黑体" panose="02010609060101010101" pitchFamily="49" charset="-122"/>
                </a:rPr>
                <a:t>：</a:t>
              </a:r>
              <a:r>
                <a:rPr lang="zh-CN" altLang="en-US" sz="1200" b="1" dirty="0" smtClean="0">
                  <a:solidFill>
                    <a:srgbClr val="6565FF"/>
                  </a:solidFill>
                  <a:ea typeface="黑体" panose="02010609060101010101" pitchFamily="49" charset="-122"/>
                </a:rPr>
                <a:t>紧靠中心的</a:t>
              </a:r>
              <a:r>
                <a:rPr lang="en-US" altLang="zh-CN" sz="1200" b="1" dirty="0" smtClean="0">
                  <a:solidFill>
                    <a:srgbClr val="6565FF"/>
                  </a:solidFill>
                  <a:ea typeface="黑体" panose="02010609060101010101" pitchFamily="49" charset="-122"/>
                </a:rPr>
                <a:t>4</a:t>
              </a:r>
              <a:r>
                <a:rPr lang="zh-CN" altLang="en-US" sz="1200" b="1" dirty="0" smtClean="0">
                  <a:solidFill>
                    <a:srgbClr val="6565FF"/>
                  </a:solidFill>
                  <a:ea typeface="黑体" panose="02010609060101010101" pitchFamily="49" charset="-122"/>
                </a:rPr>
                <a:t>个</a:t>
              </a:r>
              <a:r>
                <a:rPr lang="en-US" altLang="zh-CN" sz="1200" b="1" dirty="0" smtClean="0">
                  <a:solidFill>
                    <a:srgbClr val="6565FF"/>
                  </a:solidFill>
                  <a:ea typeface="黑体" panose="02010609060101010101" pitchFamily="49" charset="-122"/>
                </a:rPr>
                <a:t>24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200" b="1" dirty="0" smtClean="0">
                  <a:solidFill>
                    <a:srgbClr val="64FF64"/>
                  </a:solidFill>
                  <a:ea typeface="黑体" panose="02010609060101010101" pitchFamily="49" charset="-122"/>
                </a:rPr>
                <a:t>B</a:t>
              </a:r>
              <a:r>
                <a:rPr lang="zh-CN" altLang="en-US" sz="1200" b="1" dirty="0" smtClean="0">
                  <a:solidFill>
                    <a:srgbClr val="64FF64"/>
                  </a:solidFill>
                  <a:ea typeface="黑体" panose="02010609060101010101" pitchFamily="49" charset="-122"/>
                </a:rPr>
                <a:t>：中间层</a:t>
              </a:r>
              <a:r>
                <a:rPr lang="en-US" altLang="zh-CN" sz="1200" b="1" dirty="0" smtClean="0">
                  <a:solidFill>
                    <a:srgbClr val="64FF64"/>
                  </a:solidFill>
                  <a:ea typeface="黑体" panose="02010609060101010101" pitchFamily="49" charset="-122"/>
                </a:rPr>
                <a:t>4</a:t>
              </a:r>
              <a:r>
                <a:rPr lang="zh-CN" altLang="en-US" sz="1200" b="1" dirty="0" smtClean="0">
                  <a:solidFill>
                    <a:srgbClr val="64FF64"/>
                  </a:solidFill>
                  <a:ea typeface="黑体" panose="02010609060101010101" pitchFamily="49" charset="-122"/>
                </a:rPr>
                <a:t>个</a:t>
              </a:r>
              <a:r>
                <a:rPr lang="en-US" altLang="zh-CN" sz="1200" b="1" dirty="0" smtClean="0">
                  <a:solidFill>
                    <a:srgbClr val="64FF64"/>
                  </a:solidFill>
                  <a:ea typeface="黑体" panose="02010609060101010101" pitchFamily="49" charset="-122"/>
                </a:rPr>
                <a:t>24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200" b="1" dirty="0" smtClean="0">
                  <a:solidFill>
                    <a:srgbClr val="FF5D5D"/>
                  </a:solidFill>
                  <a:ea typeface="黑体" panose="02010609060101010101" pitchFamily="49" charset="-122"/>
                </a:rPr>
                <a:t>C</a:t>
              </a:r>
              <a:r>
                <a:rPr lang="zh-CN" altLang="en-US" sz="1200" b="1" dirty="0" smtClean="0">
                  <a:solidFill>
                    <a:srgbClr val="FF5D5D"/>
                  </a:solidFill>
                  <a:ea typeface="黑体" panose="02010609060101010101" pitchFamily="49" charset="-122"/>
                </a:rPr>
                <a:t>：外层</a:t>
              </a:r>
              <a:r>
                <a:rPr lang="en-US" altLang="zh-CN" sz="1200" b="1" dirty="0" smtClean="0">
                  <a:solidFill>
                    <a:srgbClr val="FF5D5D"/>
                  </a:solidFill>
                  <a:ea typeface="黑体" panose="02010609060101010101" pitchFamily="49" charset="-122"/>
                </a:rPr>
                <a:t>4</a:t>
              </a:r>
              <a:r>
                <a:rPr lang="zh-CN" altLang="en-US" sz="1200" b="1" dirty="0" smtClean="0">
                  <a:solidFill>
                    <a:srgbClr val="FF5D5D"/>
                  </a:solidFill>
                  <a:ea typeface="黑体" panose="02010609060101010101" pitchFamily="49" charset="-122"/>
                </a:rPr>
                <a:t>个</a:t>
              </a:r>
              <a:r>
                <a:rPr lang="en-US" altLang="zh-CN" sz="1200" b="1" dirty="0" smtClean="0">
                  <a:solidFill>
                    <a:srgbClr val="FF5D5D"/>
                  </a:solidFill>
                  <a:ea typeface="黑体" panose="02010609060101010101" pitchFamily="49" charset="-122"/>
                </a:rPr>
                <a:t>24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200" b="1" dirty="0" smtClean="0">
                  <a:solidFill>
                    <a:srgbClr val="FF00FF"/>
                  </a:solidFill>
                  <a:ea typeface="黑体" panose="02010609060101010101" pitchFamily="49" charset="-122"/>
                </a:rPr>
                <a:t>D</a:t>
              </a:r>
              <a:r>
                <a:rPr lang="zh-CN" altLang="en-US" sz="1200" b="1" dirty="0" smtClean="0">
                  <a:solidFill>
                    <a:srgbClr val="FF00FF"/>
                  </a:solidFill>
                  <a:ea typeface="黑体" panose="02010609060101010101" pitchFamily="49" charset="-122"/>
                </a:rPr>
                <a:t>：</a:t>
              </a:r>
              <a:r>
                <a:rPr lang="en-US" altLang="zh-CN" sz="1200" b="1" dirty="0" smtClean="0">
                  <a:solidFill>
                    <a:srgbClr val="FF00FF"/>
                  </a:solidFill>
                  <a:ea typeface="黑体" panose="02010609060101010101" pitchFamily="49" charset="-122"/>
                </a:rPr>
                <a:t>4</a:t>
              </a:r>
              <a:r>
                <a:rPr lang="zh-CN" altLang="en-US" sz="1200" b="1" dirty="0" smtClean="0">
                  <a:solidFill>
                    <a:srgbClr val="FF00FF"/>
                  </a:solidFill>
                  <a:ea typeface="黑体" panose="02010609060101010101" pitchFamily="49" charset="-122"/>
                </a:rPr>
                <a:t>个角</a:t>
              </a:r>
              <a:r>
                <a:rPr lang="en-US" altLang="zh-CN" sz="1200" b="1" dirty="0" smtClean="0">
                  <a:solidFill>
                    <a:srgbClr val="FF00FF"/>
                  </a:solidFill>
                  <a:ea typeface="黑体" panose="02010609060101010101" pitchFamily="49" charset="-122"/>
                </a:rPr>
                <a:t>3x3</a:t>
              </a:r>
              <a:endParaRPr lang="zh-CN" altLang="en-US" sz="1200" b="1" dirty="0">
                <a:solidFill>
                  <a:srgbClr val="FF00FF"/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172" y="527517"/>
            <a:ext cx="3700050" cy="24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6530354" cy="16002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模拟结果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加入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offset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修正后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b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0278" y="2510367"/>
            <a:ext cx="3615110" cy="33506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300" dirty="0">
                <a:ea typeface="黑体" panose="02010609060101010101" pitchFamily="49" charset="-122"/>
              </a:rPr>
              <a:t>对于模拟数据</a:t>
            </a:r>
            <a:endParaRPr lang="en-US" altLang="zh-CN" sz="2300" dirty="0"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300" dirty="0">
                <a:ea typeface="黑体" panose="02010609060101010101" pitchFamily="49" charset="-122"/>
              </a:rPr>
              <a:t>利用无</a:t>
            </a:r>
            <a:r>
              <a:rPr lang="en-US" altLang="zh-CN" sz="2300" dirty="0">
                <a:ea typeface="黑体" panose="02010609060101010101" pitchFamily="49" charset="-122"/>
              </a:rPr>
              <a:t>offset</a:t>
            </a:r>
            <a:r>
              <a:rPr lang="zh-CN" altLang="en-US" sz="2300" dirty="0">
                <a:ea typeface="黑体" panose="02010609060101010101" pitchFamily="49" charset="-122"/>
              </a:rPr>
              <a:t>的残差分布</a:t>
            </a:r>
            <a:r>
              <a:rPr lang="zh-CN" altLang="en-US" sz="2300" dirty="0" smtClean="0">
                <a:ea typeface="黑体" panose="02010609060101010101" pitchFamily="49" charset="-122"/>
              </a:rPr>
              <a:t>，作为</a:t>
            </a:r>
            <a:r>
              <a:rPr lang="zh-CN" altLang="en-US" sz="2300" dirty="0">
                <a:ea typeface="黑体" panose="02010609060101010101" pitchFamily="49" charset="-122"/>
              </a:rPr>
              <a:t>额外修正项</a:t>
            </a:r>
            <a:r>
              <a:rPr lang="en-US" altLang="zh-CN" sz="2300" dirty="0">
                <a:ea typeface="黑体" panose="02010609060101010101" pitchFamily="49" charset="-122"/>
              </a:rPr>
              <a:t>M0</a:t>
            </a:r>
            <a:r>
              <a:rPr lang="zh-CN" altLang="en-US" sz="2300" dirty="0">
                <a:ea typeface="黑体" panose="02010609060101010101" pitchFamily="49" charset="-122"/>
              </a:rPr>
              <a:t>；</a:t>
            </a:r>
            <a:endParaRPr lang="en-US" altLang="zh-CN" sz="2300" dirty="0"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300" dirty="0">
                <a:ea typeface="黑体" panose="02010609060101010101" pitchFamily="49" charset="-122"/>
              </a:rPr>
              <a:t>得出有</a:t>
            </a:r>
            <a:r>
              <a:rPr lang="en-US" altLang="zh-CN" sz="2300" dirty="0">
                <a:ea typeface="黑体" panose="02010609060101010101" pitchFamily="49" charset="-122"/>
              </a:rPr>
              <a:t>offset</a:t>
            </a:r>
            <a:r>
              <a:rPr lang="zh-CN" altLang="en-US" sz="2300" dirty="0">
                <a:ea typeface="黑体" panose="02010609060101010101" pitchFamily="49" charset="-122"/>
              </a:rPr>
              <a:t>的标定结果</a:t>
            </a:r>
            <a:r>
              <a:rPr lang="en-US" altLang="zh-CN" sz="2300" dirty="0" err="1">
                <a:ea typeface="黑体" panose="02010609060101010101" pitchFamily="49" charset="-122"/>
              </a:rPr>
              <a:t>tcal</a:t>
            </a:r>
            <a:r>
              <a:rPr lang="zh-CN" altLang="en-US" sz="2300" dirty="0">
                <a:ea typeface="黑体" panose="02010609060101010101" pitchFamily="49" charset="-122"/>
              </a:rPr>
              <a:t>，扣除</a:t>
            </a:r>
            <a:r>
              <a:rPr lang="en-US" altLang="zh-CN" sz="2300" dirty="0">
                <a:ea typeface="黑体" panose="02010609060101010101" pitchFamily="49" charset="-122"/>
              </a:rPr>
              <a:t>M0</a:t>
            </a:r>
            <a:r>
              <a:rPr lang="zh-CN" altLang="en-US" sz="2300" dirty="0">
                <a:ea typeface="黑体" panose="02010609060101010101" pitchFamily="49" charset="-122"/>
              </a:rPr>
              <a:t>，即</a:t>
            </a:r>
            <a:r>
              <a:rPr lang="en-US" altLang="zh-CN" sz="2300" dirty="0" err="1">
                <a:ea typeface="黑体" panose="02010609060101010101" pitchFamily="49" charset="-122"/>
              </a:rPr>
              <a:t>tcalnew</a:t>
            </a:r>
            <a:r>
              <a:rPr lang="en-US" altLang="zh-CN" sz="2300" dirty="0">
                <a:ea typeface="黑体" panose="02010609060101010101" pitchFamily="49" charset="-122"/>
              </a:rPr>
              <a:t> = tcal-M0</a:t>
            </a:r>
            <a:r>
              <a:rPr lang="zh-CN" altLang="en-US" sz="2300" dirty="0">
                <a:ea typeface="黑体" panose="02010609060101010101" pitchFamily="49" charset="-122"/>
              </a:rPr>
              <a:t>，</a:t>
            </a:r>
            <a:r>
              <a:rPr lang="en-US" altLang="zh-CN" sz="2300" dirty="0" err="1">
                <a:ea typeface="黑体" panose="02010609060101010101" pitchFamily="49" charset="-122"/>
              </a:rPr>
              <a:t>tcalnew</a:t>
            </a:r>
            <a:r>
              <a:rPr lang="zh-CN" altLang="en-US" sz="2300" dirty="0">
                <a:ea typeface="黑体" panose="02010609060101010101" pitchFamily="49" charset="-122"/>
              </a:rPr>
              <a:t>为经过修正后的最终结果</a:t>
            </a:r>
            <a:r>
              <a:rPr lang="zh-CN" altLang="en-US" sz="2300" dirty="0" smtClean="0">
                <a:ea typeface="黑体" panose="02010609060101010101" pitchFamily="49" charset="-122"/>
              </a:rPr>
              <a:t>。</a:t>
            </a:r>
            <a:endParaRPr lang="en-US" altLang="zh-CN" sz="2300" dirty="0" smtClean="0"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300" dirty="0" smtClean="0">
                <a:ea typeface="黑体" panose="02010609060101010101" pitchFamily="49" charset="-122"/>
              </a:rPr>
              <a:t>采用以上方法，在</a:t>
            </a:r>
            <a:r>
              <a:rPr lang="en-US" altLang="zh-CN" sz="2300" dirty="0" smtClean="0">
                <a:ea typeface="黑体" panose="02010609060101010101" pitchFamily="49" charset="-122"/>
              </a:rPr>
              <a:t>offset</a:t>
            </a:r>
            <a:r>
              <a:rPr lang="zh-CN" altLang="en-US" sz="2300" dirty="0" smtClean="0">
                <a:ea typeface="黑体" panose="02010609060101010101" pitchFamily="49" charset="-122"/>
              </a:rPr>
              <a:t>分布</a:t>
            </a:r>
            <a:r>
              <a:rPr lang="en-US" altLang="zh-CN" sz="2300" dirty="0" smtClean="0">
                <a:ea typeface="黑体" panose="02010609060101010101" pitchFamily="49" charset="-122"/>
              </a:rPr>
              <a:t>σ=1.0ns</a:t>
            </a:r>
            <a:r>
              <a:rPr lang="zh-CN" altLang="en-US" sz="2300" dirty="0" smtClean="0">
                <a:ea typeface="黑体" panose="02010609060101010101" pitchFamily="49" charset="-122"/>
              </a:rPr>
              <a:t>条件下，可以将时间标定做到</a:t>
            </a:r>
            <a:r>
              <a:rPr lang="en-US" altLang="zh-CN" sz="2300" dirty="0" smtClean="0">
                <a:ea typeface="黑体" panose="02010609060101010101" pitchFamily="49" charset="-122"/>
              </a:rPr>
              <a:t>0.2 ns</a:t>
            </a:r>
            <a:r>
              <a:rPr lang="zh-CN" altLang="en-US" sz="2300" dirty="0" smtClean="0">
                <a:ea typeface="黑体" panose="02010609060101010101" pitchFamily="49" charset="-122"/>
              </a:rPr>
              <a:t>以内水平，达到预期目标。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31" y="1783040"/>
            <a:ext cx="3256002" cy="2197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32" y="1806696"/>
            <a:ext cx="3256002" cy="21737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78" y="4142010"/>
            <a:ext cx="3262156" cy="21888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078" y="4121601"/>
            <a:ext cx="3262156" cy="22092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0500" y="317076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&lt;σ = 0.5ns&gt;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460500" y="560916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&lt;</a:t>
            </a:r>
            <a:r>
              <a:rPr lang="en-US" altLang="zh-CN" dirty="0"/>
              <a:t>σ</a:t>
            </a:r>
            <a:r>
              <a:rPr lang="en-US" altLang="zh-CN" dirty="0" smtClean="0"/>
              <a:t> = 1.0ns&gt;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AA9-164E-4E4A-AA39-D55FDF1CA800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报告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小结以及下一步工作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a typeface="黑体" panose="02010609060101010101" pitchFamily="49" charset="-122"/>
              </a:rPr>
              <a:t>硬件标定方面</a:t>
            </a:r>
            <a:endParaRPr lang="en-US" altLang="zh-CN" dirty="0"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ea typeface="黑体" panose="02010609060101010101" pitchFamily="49" charset="-122"/>
              </a:rPr>
              <a:t>标定系统组件的生产、测试工作正稳步进行，保证匹配探测器安装进度；</a:t>
            </a:r>
            <a:endParaRPr lang="en-US" altLang="zh-CN" dirty="0">
              <a:ea typeface="黑体" panose="02010609060101010101" pitchFamily="49" charset="-122"/>
            </a:endParaRPr>
          </a:p>
          <a:p>
            <a:r>
              <a:rPr lang="zh-CN" altLang="en-US" dirty="0">
                <a:ea typeface="黑体" panose="02010609060101010101" pitchFamily="49" charset="-122"/>
              </a:rPr>
              <a:t>离线标定方面</a:t>
            </a:r>
            <a:endParaRPr lang="en-US" altLang="zh-CN" dirty="0"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ea typeface="黑体" panose="02010609060101010101" pitchFamily="49" charset="-122"/>
              </a:rPr>
              <a:t>初步实现了利用低能簇射对</a:t>
            </a:r>
            <a:r>
              <a:rPr lang="en-US" altLang="zh-CN" dirty="0">
                <a:ea typeface="黑体" panose="02010609060101010101" pitchFamily="49" charset="-122"/>
              </a:rPr>
              <a:t>1/4</a:t>
            </a:r>
            <a:r>
              <a:rPr lang="zh-CN" altLang="en-US" dirty="0">
                <a:ea typeface="黑体" panose="02010609060101010101" pitchFamily="49" charset="-122"/>
              </a:rPr>
              <a:t>水池的时间刻度，研究了边缘单元时间标定的处理办法，初步结果表明方案可以基本满足标定精度要求。</a:t>
            </a:r>
            <a:endParaRPr lang="en-US" altLang="zh-CN" dirty="0">
              <a:ea typeface="黑体" panose="02010609060101010101" pitchFamily="49" charset="-122"/>
            </a:endParaRPr>
          </a:p>
          <a:p>
            <a:r>
              <a:rPr lang="zh-CN" altLang="en-US" dirty="0">
                <a:ea typeface="黑体" panose="02010609060101010101" pitchFamily="49" charset="-122"/>
              </a:rPr>
              <a:t>下一步</a:t>
            </a:r>
            <a:r>
              <a:rPr lang="zh-CN" altLang="en-US" dirty="0" smtClean="0">
                <a:ea typeface="黑体" panose="02010609060101010101" pitchFamily="49" charset="-122"/>
              </a:rPr>
              <a:t>工作</a:t>
            </a:r>
            <a:endParaRPr lang="en-US" altLang="zh-CN" dirty="0"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>
                <a:ea typeface="黑体" panose="02010609060101010101" pitchFamily="49" charset="-122"/>
              </a:rPr>
              <a:t>演练现场模拟标定以及测试方案，确保工程进度；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 smtClean="0">
                <a:ea typeface="黑体" panose="02010609060101010101" pitchFamily="49" charset="-122"/>
              </a:rPr>
              <a:t>模拟、数据分析方面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pPr lvl="2"/>
            <a:r>
              <a:rPr lang="zh-CN" altLang="en-US" sz="1600" dirty="0" smtClean="0">
                <a:ea typeface="黑体" panose="02010609060101010101" pitchFamily="49" charset="-122"/>
              </a:rPr>
              <a:t>研究全阵列（跨水池）的整体标定</a:t>
            </a:r>
            <a:endParaRPr lang="en-US" altLang="zh-CN" sz="1600" dirty="0" smtClean="0">
              <a:ea typeface="黑体" panose="02010609060101010101" pitchFamily="49" charset="-122"/>
            </a:endParaRPr>
          </a:p>
          <a:p>
            <a:pPr lvl="2"/>
            <a:r>
              <a:rPr lang="zh-CN" altLang="en-US" sz="1600" dirty="0" smtClean="0">
                <a:ea typeface="黑体" panose="02010609060101010101" pitchFamily="49" charset="-122"/>
              </a:rPr>
              <a:t>标定方法的验证（模拟源</a:t>
            </a:r>
            <a:r>
              <a:rPr lang="en-US" altLang="zh-CN" sz="1600" dirty="0" smtClean="0">
                <a:ea typeface="黑体" panose="02010609060101010101" pitchFamily="49" charset="-122"/>
              </a:rPr>
              <a:t>/</a:t>
            </a:r>
            <a:r>
              <a:rPr lang="zh-CN" altLang="en-US" sz="1600" dirty="0" smtClean="0">
                <a:ea typeface="黑体" panose="02010609060101010101" pitchFamily="49" charset="-122"/>
              </a:rPr>
              <a:t>实验数据）</a:t>
            </a:r>
            <a:endParaRPr lang="en-US" altLang="zh-CN" sz="1600" dirty="0">
              <a:ea typeface="黑体" panose="02010609060101010101" pitchFamily="49" charset="-122"/>
            </a:endParaRPr>
          </a:p>
          <a:p>
            <a:pPr lvl="1"/>
            <a:endParaRPr lang="en-US" altLang="zh-CN" dirty="0" smtClean="0">
              <a:ea typeface="黑体" panose="02010609060101010101" pitchFamily="49" charset="-122"/>
            </a:endParaRPr>
          </a:p>
          <a:p>
            <a:pPr lvl="1"/>
            <a:endParaRPr lang="en-US" altLang="zh-CN" dirty="0" smtClean="0">
              <a:ea typeface="黑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5F64-76BA-46FE-8D5F-C1441FFD7E6E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报告提纲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>
                <a:ea typeface="黑体" panose="02010609060101010101" charset="-122"/>
              </a:rPr>
              <a:t>LHAASO-WCDA</a:t>
            </a:r>
            <a:r>
              <a:rPr lang="zh-CN" altLang="en-US" dirty="0">
                <a:latin typeface="+mj-lt"/>
                <a:ea typeface="黑体" panose="02010609060101010101" charset="-122"/>
              </a:rPr>
              <a:t>简介</a:t>
            </a:r>
          </a:p>
          <a:p>
            <a:r>
              <a:rPr lang="zh-CN" altLang="en-US" dirty="0" smtClean="0">
                <a:latin typeface="+mj-lt"/>
                <a:ea typeface="黑体" panose="02010609060101010101" charset="-122"/>
              </a:rPr>
              <a:t>标定工作介绍</a:t>
            </a:r>
            <a:endParaRPr lang="zh-CN" altLang="en-US" dirty="0">
              <a:latin typeface="+mj-lt"/>
              <a:ea typeface="黑体" panose="02010609060101010101" charset="-122"/>
            </a:endParaRPr>
          </a:p>
          <a:p>
            <a:r>
              <a:rPr lang="zh-CN" altLang="en-US" dirty="0" smtClean="0">
                <a:latin typeface="+mj-lt"/>
                <a:ea typeface="黑体" panose="02010609060101010101" charset="-122"/>
              </a:rPr>
              <a:t>硬件标定</a:t>
            </a:r>
            <a:endParaRPr lang="en-US" altLang="zh-CN" dirty="0" smtClean="0">
              <a:latin typeface="+mj-lt"/>
              <a:ea typeface="黑体" panose="02010609060101010101" charset="-122"/>
            </a:endParaRPr>
          </a:p>
          <a:p>
            <a:pPr lvl="1"/>
            <a:r>
              <a:rPr lang="zh-CN" altLang="en-US" dirty="0" smtClean="0">
                <a:ea typeface="黑体" panose="02010609060101010101" charset="-122"/>
              </a:rPr>
              <a:t>安装</a:t>
            </a:r>
            <a:r>
              <a:rPr lang="zh-CN" altLang="en-US" dirty="0">
                <a:ea typeface="黑体" panose="02010609060101010101" charset="-122"/>
              </a:rPr>
              <a:t>现场标定</a:t>
            </a:r>
            <a:r>
              <a:rPr lang="zh-CN" altLang="en-US" dirty="0" smtClean="0">
                <a:ea typeface="黑体" panose="02010609060101010101" charset="-122"/>
              </a:rPr>
              <a:t>方案</a:t>
            </a:r>
            <a:endParaRPr lang="zh-CN" altLang="en-US" dirty="0">
              <a:latin typeface="+mj-lt"/>
              <a:ea typeface="黑体" panose="02010609060101010101" charset="-122"/>
            </a:endParaRPr>
          </a:p>
          <a:p>
            <a:pPr lvl="1"/>
            <a:r>
              <a:rPr lang="zh-CN" altLang="en-US" dirty="0" smtClean="0">
                <a:latin typeface="+mj-lt"/>
                <a:ea typeface="黑体" panose="02010609060101010101" charset="-122"/>
              </a:rPr>
              <a:t>阵列标定</a:t>
            </a:r>
            <a:r>
              <a:rPr lang="zh-CN" altLang="en-US" dirty="0">
                <a:latin typeface="+mj-lt"/>
                <a:ea typeface="黑体" panose="02010609060101010101" charset="-122"/>
              </a:rPr>
              <a:t>方案</a:t>
            </a:r>
          </a:p>
          <a:p>
            <a:pPr lvl="1"/>
            <a:r>
              <a:rPr lang="zh-CN" altLang="en-US" dirty="0">
                <a:latin typeface="+mj-lt"/>
                <a:ea typeface="黑体" panose="02010609060101010101" charset="-122"/>
              </a:rPr>
              <a:t>标定系统研制</a:t>
            </a:r>
            <a:r>
              <a:rPr lang="zh-CN" altLang="en-US" dirty="0" smtClean="0">
                <a:latin typeface="+mj-lt"/>
                <a:ea typeface="黑体" panose="02010609060101010101" charset="-122"/>
              </a:rPr>
              <a:t>进展</a:t>
            </a:r>
            <a:endParaRPr lang="en-US" altLang="zh-CN" dirty="0" smtClean="0">
              <a:latin typeface="+mj-lt"/>
              <a:ea typeface="黑体" panose="02010609060101010101" charset="-122"/>
            </a:endParaRPr>
          </a:p>
          <a:p>
            <a:r>
              <a:rPr lang="zh-CN" altLang="en-US" dirty="0" smtClean="0">
                <a:latin typeface="+mj-lt"/>
                <a:ea typeface="黑体" panose="02010609060101010101" charset="-122"/>
              </a:rPr>
              <a:t>离线标定</a:t>
            </a:r>
            <a:endParaRPr lang="zh-CN" altLang="en-US" dirty="0">
              <a:latin typeface="+mj-lt"/>
              <a:ea typeface="黑体" panose="02010609060101010101" charset="-122"/>
            </a:endParaRPr>
          </a:p>
          <a:p>
            <a:pPr lvl="1"/>
            <a:r>
              <a:rPr lang="zh-CN" altLang="en-US" dirty="0">
                <a:latin typeface="+mj-lt"/>
                <a:ea typeface="黑体" panose="02010609060101010101" charset="-122"/>
              </a:rPr>
              <a:t>标定思路</a:t>
            </a:r>
          </a:p>
          <a:p>
            <a:pPr lvl="1"/>
            <a:r>
              <a:rPr lang="zh-CN" altLang="en-US" dirty="0">
                <a:latin typeface="+mj-lt"/>
                <a:ea typeface="黑体" panose="02010609060101010101" charset="-122"/>
              </a:rPr>
              <a:t>模拟以及数据分析</a:t>
            </a:r>
          </a:p>
          <a:p>
            <a:pPr lvl="1"/>
            <a:r>
              <a:rPr lang="zh-CN" altLang="en-US" dirty="0">
                <a:latin typeface="+mj-lt"/>
                <a:ea typeface="黑体" panose="02010609060101010101" charset="-122"/>
              </a:rPr>
              <a:t>部分结果</a:t>
            </a:r>
          </a:p>
          <a:p>
            <a:pPr lvl="0"/>
            <a:r>
              <a:rPr lang="zh-CN" altLang="en-US" dirty="0" smtClean="0">
                <a:latin typeface="+mj-lt"/>
                <a:ea typeface="黑体" panose="02010609060101010101" charset="-122"/>
              </a:rPr>
              <a:t>小结以及下一步工作</a:t>
            </a:r>
            <a:endParaRPr lang="zh-CN" altLang="en-US" dirty="0">
              <a:latin typeface="+mj-lt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9DCC-877D-4E9C-81BE-82DC7048E937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谢谢大家！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326-3669-4A53-BB25-16E340154BF3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2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38596" y="136073"/>
            <a:ext cx="11732636" cy="6620158"/>
            <a:chOff x="238596" y="136073"/>
            <a:chExt cx="11732636" cy="6620158"/>
          </a:xfrm>
        </p:grpSpPr>
        <p:sp>
          <p:nvSpPr>
            <p:cNvPr id="5" name="矩形 4"/>
            <p:cNvSpPr/>
            <p:nvPr/>
          </p:nvSpPr>
          <p:spPr>
            <a:xfrm>
              <a:off x="249903" y="347737"/>
              <a:ext cx="1426634" cy="8081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chemeClr val="tx1"/>
                  </a:solidFill>
                </a:rPr>
                <a:t>Multi-channel</a:t>
              </a:r>
              <a:endParaRPr lang="zh-CN" altLang="en-U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400" b="1" dirty="0" smtClean="0">
                  <a:solidFill>
                    <a:schemeClr val="tx1"/>
                  </a:solidFill>
                </a:rPr>
                <a:t>Pulse generator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4165599" y="136073"/>
              <a:ext cx="7743371" cy="26780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4777315" y="617160"/>
              <a:ext cx="1426634" cy="24553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5255894" y="781625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5255894" y="636210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5396864" y="781625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396864" y="636210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5522594" y="781625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522594" y="636210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5646419" y="782048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5646419" y="636633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5770244" y="782048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770244" y="636633"/>
              <a:ext cx="0" cy="61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6" idx="3"/>
            </p:cNvCxnSpPr>
            <p:nvPr/>
          </p:nvCxnSpPr>
          <p:spPr>
            <a:xfrm>
              <a:off x="6203949" y="739927"/>
              <a:ext cx="4799932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6719145" y="804062"/>
              <a:ext cx="811107" cy="811107"/>
            </a:xfrm>
            <a:prstGeom prst="ellipse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8488679" y="801315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8616314" y="801315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8742044" y="801315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8865869" y="801738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8989694" y="801738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9109709" y="801315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9235439" y="801315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9358256" y="800892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9485891" y="800892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9611621" y="800892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9735446" y="801315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9859271" y="801315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9979286" y="800892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0105016" y="800892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0232314" y="800469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10359949" y="800469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10485679" y="800469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10609504" y="800892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10733329" y="800892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10853344" y="800469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10979074" y="800469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8358938" y="990473"/>
              <a:ext cx="2827422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1186360" y="988466"/>
              <a:ext cx="98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11284616" y="869339"/>
              <a:ext cx="232091" cy="23209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9421954" y="1146213"/>
              <a:ext cx="150704" cy="5414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8614464" y="4749527"/>
              <a:ext cx="1726963" cy="14662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chemeClr val="tx1"/>
                  </a:solidFill>
                </a:rPr>
                <a:t>PC</a:t>
              </a:r>
            </a:p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Data acquisition</a:t>
              </a:r>
            </a:p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Data processing</a:t>
              </a:r>
            </a:p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System control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0866678" y="5120684"/>
              <a:ext cx="1084021" cy="7239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chemeClr val="tx1"/>
                  </a:solidFill>
                </a:rPr>
                <a:t>Step motor driver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直接连接符 65"/>
            <p:cNvCxnSpPr>
              <a:stCxn id="60" idx="2"/>
            </p:cNvCxnSpPr>
            <p:nvPr/>
          </p:nvCxnSpPr>
          <p:spPr>
            <a:xfrm>
              <a:off x="11400662" y="1101430"/>
              <a:ext cx="16637" cy="40192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1665230" y="738113"/>
              <a:ext cx="30843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10359949" y="5498193"/>
              <a:ext cx="526415" cy="0"/>
            </a:xfrm>
            <a:prstGeom prst="line">
              <a:avLst/>
            </a:prstGeom>
            <a:ln w="1270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 73"/>
            <p:cNvSpPr/>
            <p:nvPr/>
          </p:nvSpPr>
          <p:spPr>
            <a:xfrm>
              <a:off x="6695387" y="4765085"/>
              <a:ext cx="1243628" cy="14662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</a:rPr>
                <a:t>VME controller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Mod.v1718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471221" y="4209037"/>
              <a:ext cx="1727783" cy="9116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</a:rPr>
                <a:t>VME QDC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Mod.v965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476166" y="5844584"/>
              <a:ext cx="1727783" cy="9116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</a:rPr>
                <a:t>VME TDC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Mod.vx1290n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7949564" y="5459351"/>
              <a:ext cx="654351" cy="0"/>
            </a:xfrm>
            <a:prstGeom prst="line">
              <a:avLst/>
            </a:prstGeom>
            <a:ln w="1270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6199004" y="4921717"/>
              <a:ext cx="496383" cy="0"/>
            </a:xfrm>
            <a:prstGeom prst="line">
              <a:avLst/>
            </a:prstGeom>
            <a:ln w="1270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222762" y="6081650"/>
              <a:ext cx="496383" cy="0"/>
            </a:xfrm>
            <a:prstGeom prst="line">
              <a:avLst/>
            </a:prstGeom>
            <a:ln w="1270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本框 83"/>
            <p:cNvSpPr txBox="1"/>
            <p:nvPr/>
          </p:nvSpPr>
          <p:spPr>
            <a:xfrm>
              <a:off x="8006008" y="5035589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USB</a:t>
              </a:r>
              <a:endParaRPr lang="zh-CN" altLang="en-US" dirty="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0331374" y="5090019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USB</a:t>
              </a:r>
              <a:endParaRPr lang="zh-CN" altLang="en-US" dirty="0"/>
            </a:p>
          </p:txBody>
        </p:sp>
        <p:sp>
          <p:nvSpPr>
            <p:cNvPr id="86" name="弦形 85"/>
            <p:cNvSpPr/>
            <p:nvPr/>
          </p:nvSpPr>
          <p:spPr>
            <a:xfrm rot="16200000">
              <a:off x="4753539" y="664582"/>
              <a:ext cx="92921" cy="150686"/>
            </a:xfrm>
            <a:prstGeom prst="chord">
              <a:avLst>
                <a:gd name="adj1" fmla="val 21431355"/>
                <a:gd name="adj2" fmla="val 109324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249903" y="1732533"/>
              <a:ext cx="1426634" cy="9116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TTL-NIM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converter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 flipV="1">
              <a:off x="951913" y="1167982"/>
              <a:ext cx="0" cy="5414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238596" y="2995276"/>
              <a:ext cx="1426634" cy="9116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FAN-IN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FAN-OUT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478015" y="2984389"/>
              <a:ext cx="1426634" cy="9116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Mixed gain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Fast amplifier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 flipV="1">
              <a:off x="9479446" y="1671308"/>
              <a:ext cx="16953" cy="177979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矩形 96"/>
            <p:cNvSpPr/>
            <p:nvPr/>
          </p:nvSpPr>
          <p:spPr>
            <a:xfrm>
              <a:off x="2014060" y="2984389"/>
              <a:ext cx="1426634" cy="9116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Leading 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E</a:t>
              </a:r>
              <a:r>
                <a:rPr lang="en-US" altLang="zh-CN" sz="1600" b="1" dirty="0" smtClean="0">
                  <a:solidFill>
                    <a:schemeClr val="tx1"/>
                  </a:solidFill>
                </a:rPr>
                <a:t>dge Dis.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TH = 1/3 PE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直接连接符 97"/>
            <p:cNvCxnSpPr/>
            <p:nvPr/>
          </p:nvCxnSpPr>
          <p:spPr>
            <a:xfrm flipV="1">
              <a:off x="946470" y="2666775"/>
              <a:ext cx="0" cy="3051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316584" y="3906924"/>
              <a:ext cx="0" cy="1055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592684" y="3906924"/>
              <a:ext cx="0" cy="26559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1316584" y="4962716"/>
              <a:ext cx="31546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5904649" y="3440212"/>
              <a:ext cx="359175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3460019" y="3249712"/>
              <a:ext cx="101120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3836598" y="3696026"/>
              <a:ext cx="65800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3823491" y="4631618"/>
              <a:ext cx="65800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3838943" y="3672433"/>
              <a:ext cx="0" cy="94718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592684" y="6562916"/>
              <a:ext cx="38785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2652400" y="3912099"/>
              <a:ext cx="0" cy="2416926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2652400" y="6300407"/>
              <a:ext cx="181882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文本框 128"/>
            <p:cNvSpPr txBox="1"/>
            <p:nvPr/>
          </p:nvSpPr>
          <p:spPr>
            <a:xfrm>
              <a:off x="4921888" y="944091"/>
              <a:ext cx="1129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Light tube</a:t>
              </a:r>
              <a:endParaRPr lang="zh-CN" altLang="en-US" dirty="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6440055" y="1799993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Fiber bundle</a:t>
              </a:r>
              <a:endParaRPr lang="zh-CN" altLang="en-US" dirty="0"/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9484301" y="1673435"/>
              <a:ext cx="1036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Test PMT</a:t>
              </a:r>
              <a:endParaRPr lang="zh-CN" altLang="en-US" dirty="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0733329" y="211219"/>
              <a:ext cx="1237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Step motor</a:t>
              </a:r>
              <a:endParaRPr lang="zh-CN" altLang="en-US" dirty="0"/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10105016" y="1160939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Rail</a:t>
              </a:r>
              <a:endParaRPr lang="zh-CN" altLang="en-US" dirty="0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3660110" y="287502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10x</a:t>
              </a:r>
              <a:endParaRPr lang="zh-CN" altLang="en-US" dirty="0"/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3978049" y="3981573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2x</a:t>
              </a:r>
              <a:endParaRPr lang="zh-CN" altLang="en-US" dirty="0"/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1863844" y="353438"/>
              <a:ext cx="2060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TTL 2.5v driving LED</a:t>
              </a:r>
              <a:endParaRPr lang="zh-CN" altLang="en-US" dirty="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4160156" y="2128179"/>
              <a:ext cx="25544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/>
                <a:t>Dark Room</a:t>
              </a:r>
              <a:endParaRPr lang="zh-CN" altLang="en-US" sz="4000" b="1" dirty="0"/>
            </a:p>
          </p:txBody>
        </p:sp>
        <p:cxnSp>
          <p:nvCxnSpPr>
            <p:cNvPr id="89" name="直接连接符 88"/>
            <p:cNvCxnSpPr/>
            <p:nvPr/>
          </p:nvCxnSpPr>
          <p:spPr>
            <a:xfrm flipV="1">
              <a:off x="7960333" y="799573"/>
              <a:ext cx="0" cy="312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90"/>
            <p:cNvSpPr txBox="1"/>
            <p:nvPr/>
          </p:nvSpPr>
          <p:spPr>
            <a:xfrm>
              <a:off x="8025816" y="1668906"/>
              <a:ext cx="97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Ref PMT</a:t>
              </a:r>
              <a:endParaRPr lang="zh-CN" altLang="en-US" dirty="0"/>
            </a:p>
          </p:txBody>
        </p:sp>
        <p:sp>
          <p:nvSpPr>
            <p:cNvPr id="92" name="矩形 91"/>
            <p:cNvSpPr/>
            <p:nvPr/>
          </p:nvSpPr>
          <p:spPr>
            <a:xfrm>
              <a:off x="7889318" y="1155192"/>
              <a:ext cx="150704" cy="5414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 flipV="1">
              <a:off x="7953573" y="1709406"/>
              <a:ext cx="13884" cy="1457636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5904649" y="3164845"/>
              <a:ext cx="206294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3460018" y="3335397"/>
              <a:ext cx="101120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3986366" y="3801332"/>
              <a:ext cx="44942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3986366" y="4515098"/>
              <a:ext cx="44942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3991343" y="3753986"/>
              <a:ext cx="0" cy="78280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2812649" y="3904237"/>
              <a:ext cx="0" cy="219720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2801143" y="6119231"/>
              <a:ext cx="165347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50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>
                <a:latin typeface="黑体" panose="02010609060101010101" charset="-122"/>
                <a:ea typeface="黑体" panose="02010609060101010101" charset="-122"/>
              </a:rPr>
              <a:t>标定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</a:rPr>
              <a:t>精度</a:t>
            </a:r>
            <a:r>
              <a:rPr lang="zh-CN" altLang="en-US" sz="4800" b="1" dirty="0" smtClean="0">
                <a:latin typeface="黑体" panose="02010609060101010101" charset="-122"/>
                <a:ea typeface="黑体" panose="02010609060101010101" charset="-122"/>
              </a:rPr>
              <a:t>需求</a:t>
            </a:r>
            <a:r>
              <a:rPr lang="en-US" altLang="zh-CN" sz="4800" b="1" dirty="0" smtClean="0">
                <a:latin typeface="黑体" panose="02010609060101010101" charset="-122"/>
                <a:ea typeface="黑体" panose="02010609060101010101" charset="-122"/>
              </a:rPr>
              <a:t/>
            </a:r>
            <a:br>
              <a:rPr lang="en-US" altLang="zh-CN" sz="4800" b="1" dirty="0" smtClean="0">
                <a:latin typeface="黑体" panose="02010609060101010101" charset="-122"/>
                <a:ea typeface="黑体" panose="02010609060101010101" charset="-122"/>
              </a:rPr>
            </a:br>
            <a:endParaRPr lang="zh-CN" altLang="en-US" sz="4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075" y="1436370"/>
            <a:ext cx="6132830" cy="464439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675009" y="2057400"/>
            <a:ext cx="5100952" cy="38119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err="1">
                <a:ea typeface="黑体" panose="02010609060101010101" charset="-122"/>
                <a:cs typeface="Calibri" panose="020F0502020204030204" charset="0"/>
              </a:rPr>
              <a:t>δθ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为角分辨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a typeface="黑体" panose="02010609060101010101" charset="-122"/>
                <a:cs typeface="Calibri" panose="020F0502020204030204" charset="0"/>
              </a:rPr>
              <a:t>N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为参与拟合的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</a:rPr>
              <a:t>PMT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数目，</a:t>
            </a:r>
            <a:r>
              <a:rPr lang="en-US" altLang="zh-CN" sz="1800" dirty="0" err="1">
                <a:ea typeface="黑体" panose="02010609060101010101" charset="-122"/>
                <a:cs typeface="Calibri" panose="020F0502020204030204" charset="0"/>
              </a:rPr>
              <a:t>N</a:t>
            </a:r>
            <a:r>
              <a:rPr lang="en-US" altLang="zh-CN" sz="1800" baseline="-25000" dirty="0" err="1">
                <a:ea typeface="黑体" panose="02010609060101010101" charset="-122"/>
                <a:cs typeface="Calibri" panose="020F0502020204030204" charset="0"/>
              </a:rPr>
              <a:t>min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</a:rPr>
              <a:t> = 11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触发面积</a:t>
            </a:r>
            <a:r>
              <a:rPr lang="en-US" altLang="zh-CN" sz="1800" dirty="0" smtClean="0">
                <a:ea typeface="黑体" panose="02010609060101010101" charset="-122"/>
                <a:cs typeface="Calibri" panose="020F0502020204030204" charset="0"/>
              </a:rPr>
              <a:t>S=3600 </a:t>
            </a:r>
            <a:r>
              <a:rPr lang="zh-CN" altLang="en-US" sz="1800" dirty="0" smtClean="0">
                <a:ea typeface="黑体" panose="02010609060101010101" charset="-122"/>
                <a:cs typeface="Calibri" panose="020F0502020204030204" charset="0"/>
              </a:rPr>
              <a:t>㎡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，一个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</a:rPr>
              <a:t>“trigger cluster“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面积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拟合自由度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</a:rPr>
              <a:t>N-2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a typeface="黑体" panose="02010609060101010101" charset="-122"/>
                <a:cs typeface="Calibri" panose="020F0502020204030204" charset="0"/>
              </a:rPr>
              <a:t>A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为常数系数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重建方向为围绕真实方向的一个二维高斯分布，选取包络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</a:rPr>
              <a:t>90%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信号的角半径为最优角半径</a:t>
            </a:r>
            <a:r>
              <a:rPr lang="en-US" altLang="zh-CN" sz="1800" dirty="0" err="1">
                <a:ea typeface="黑体" panose="02010609060101010101" charset="-122"/>
                <a:cs typeface="Calibri" panose="020F0502020204030204" charset="0"/>
              </a:rPr>
              <a:t>Δθ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，</a:t>
            </a:r>
            <a:r>
              <a:rPr lang="en-US" altLang="zh-CN" sz="1800" dirty="0" err="1">
                <a:ea typeface="黑体" panose="02010609060101010101" charset="-122"/>
                <a:cs typeface="Calibri" panose="020F0502020204030204" charset="0"/>
              </a:rPr>
              <a:t>Δθ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</a:rPr>
              <a:t> = 2.15·δθ &lt; 0.1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</a:rPr>
              <a:t>°→ </a:t>
            </a:r>
            <a:r>
              <a:rPr lang="en-US" altLang="zh-CN" sz="1800" dirty="0" err="1">
                <a:ea typeface="黑体" panose="02010609060101010101" charset="-122"/>
                <a:cs typeface="Calibri" panose="020F0502020204030204" charset="0"/>
                <a:sym typeface="+mn-ea"/>
              </a:rPr>
              <a:t>δθ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  <a:sym typeface="+mn-ea"/>
              </a:rPr>
              <a:t> &lt; 0.047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  <a:sym typeface="+mn-ea"/>
              </a:rPr>
              <a:t>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  <a:cs typeface="Calibri" panose="020F0502020204030204" charset="0"/>
                <a:sym typeface="+mn-ea"/>
              </a:rPr>
              <a:t>以上，得出</a:t>
            </a:r>
            <a:r>
              <a:rPr lang="en-US" altLang="zh-CN" sz="1800" dirty="0" err="1">
                <a:ea typeface="黑体" panose="02010609060101010101" charset="-122"/>
                <a:cs typeface="Calibri" panose="020F0502020204030204" charset="0"/>
                <a:sym typeface="+mn-ea"/>
              </a:rPr>
              <a:t>δt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  <a:sym typeface="+mn-ea"/>
              </a:rPr>
              <a:t> &lt; 0.13 ns @ N =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ea typeface="黑体" panose="02010609060101010101" charset="-122"/>
                <a:cs typeface="Calibri" panose="020F0502020204030204" charset="0"/>
                <a:sym typeface="+mn-ea"/>
              </a:rPr>
              <a:t>考虑其他因素（电子学精度，标定模式引入的误差等</a:t>
            </a:r>
            <a:r>
              <a:rPr lang="zh-CN" altLang="en-US" sz="1800" dirty="0" smtClean="0">
                <a:ea typeface="黑体" panose="02010609060101010101" charset="-122"/>
                <a:cs typeface="Calibri" panose="020F0502020204030204" charset="0"/>
                <a:sym typeface="+mn-ea"/>
              </a:rPr>
              <a:t>），加入</a:t>
            </a:r>
            <a:r>
              <a:rPr lang="zh-CN" altLang="en-US" sz="1800" dirty="0">
                <a:ea typeface="黑体" panose="02010609060101010101" charset="-122"/>
                <a:cs typeface="Calibri" panose="020F0502020204030204" charset="0"/>
                <a:sym typeface="+mn-ea"/>
              </a:rPr>
              <a:t>一个限制因子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  <a:sym typeface="+mn-ea"/>
              </a:rPr>
              <a:t>1/</a:t>
            </a:r>
            <a:r>
              <a:rPr lang="en-US" altLang="zh-CN" sz="1800" dirty="0" err="1">
                <a:ea typeface="黑体" panose="02010609060101010101" charset="-122"/>
                <a:cs typeface="Calibri" panose="020F0502020204030204" charset="0"/>
                <a:sym typeface="+mn-ea"/>
              </a:rPr>
              <a:t>sqrt</a:t>
            </a:r>
            <a:r>
              <a:rPr lang="en-US" altLang="zh-CN" sz="1800" dirty="0">
                <a:ea typeface="黑体" panose="02010609060101010101" charset="-122"/>
                <a:cs typeface="Calibri" panose="020F0502020204030204" charset="0"/>
                <a:sym typeface="+mn-ea"/>
              </a:rPr>
              <a:t>(2)</a:t>
            </a:r>
            <a:r>
              <a:rPr lang="zh-CN" altLang="en-US" sz="1800" dirty="0" smtClean="0">
                <a:ea typeface="黑体" panose="02010609060101010101" charset="-122"/>
                <a:cs typeface="Calibri" panose="020F0502020204030204" charset="0"/>
                <a:sym typeface="+mn-ea"/>
              </a:rPr>
              <a:t>，尝试最终精度</a:t>
            </a:r>
            <a:r>
              <a:rPr lang="en-US" altLang="zh-CN" sz="1800" dirty="0" err="1">
                <a:ea typeface="黑体" panose="02010609060101010101" charset="-122"/>
                <a:cs typeface="Calibri" panose="020F0502020204030204" charset="0"/>
                <a:sym typeface="+mn-ea"/>
              </a:rPr>
              <a:t>δt</a:t>
            </a:r>
            <a:r>
              <a:rPr lang="zh-CN" altLang="en-US" sz="1800" dirty="0" smtClean="0">
                <a:ea typeface="黑体" panose="02010609060101010101" charset="-122"/>
                <a:cs typeface="Calibri" panose="020F0502020204030204" charset="0"/>
                <a:sym typeface="+mn-ea"/>
              </a:rPr>
              <a:t>做到 </a:t>
            </a:r>
            <a:r>
              <a:rPr lang="en-US" altLang="zh-CN" sz="1800" dirty="0" smtClean="0">
                <a:ea typeface="黑体" panose="02010609060101010101" charset="-122"/>
                <a:cs typeface="Calibri" panose="020F0502020204030204" charset="0"/>
                <a:sym typeface="+mn-ea"/>
              </a:rPr>
              <a:t>0.1 ns</a:t>
            </a:r>
            <a:endParaRPr lang="en-US" altLang="zh-CN" sz="1800" dirty="0">
              <a:ea typeface="黑体" panose="02010609060101010101" charset="-122"/>
              <a:cs typeface="Calibri" panose="020F05020202040302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1723-6ED8-44B3-AA77-9A22AB11E0FD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9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模拟以及数据分析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93745" cy="38115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黑体" panose="02010609060101010101" pitchFamily="49" charset="-122"/>
              </a:rPr>
              <a:t>模拟数据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ea typeface="黑体" panose="02010609060101010101" pitchFamily="49" charset="-122"/>
              </a:rPr>
              <a:t>30x30 </a:t>
            </a:r>
            <a:r>
              <a:rPr lang="zh-CN" altLang="en-US" sz="2200" dirty="0" smtClean="0">
                <a:ea typeface="黑体" panose="02010609060101010101" pitchFamily="49" charset="-122"/>
              </a:rPr>
              <a:t>阵列</a:t>
            </a:r>
            <a:r>
              <a:rPr lang="en-US" altLang="zh-CN" sz="2200" dirty="0" smtClean="0">
                <a:ea typeface="黑体" panose="02010609060101010101" pitchFamily="49" charset="-122"/>
              </a:rPr>
              <a:t>(1/4</a:t>
            </a:r>
            <a:r>
              <a:rPr lang="zh-CN" altLang="en-US" sz="2200" dirty="0" smtClean="0">
                <a:ea typeface="黑体" panose="02010609060101010101" pitchFamily="49" charset="-122"/>
              </a:rPr>
              <a:t>阵列</a:t>
            </a:r>
            <a:r>
              <a:rPr lang="en-US" altLang="zh-CN" sz="2200" dirty="0" smtClean="0">
                <a:ea typeface="黑体" panose="02010609060101010101" pitchFamily="49" charset="-12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黑体" panose="02010609060101010101" pitchFamily="49" charset="-122"/>
              </a:rPr>
              <a:t>总</a:t>
            </a:r>
            <a:r>
              <a:rPr lang="zh-CN" altLang="en-US" sz="2400" dirty="0">
                <a:ea typeface="黑体" panose="02010609060101010101" pitchFamily="49" charset="-122"/>
              </a:rPr>
              <a:t>事例</a:t>
            </a:r>
            <a:r>
              <a:rPr lang="zh-CN" altLang="en-US" sz="2400" dirty="0" smtClean="0">
                <a:ea typeface="黑体" panose="02010609060101010101" pitchFamily="49" charset="-122"/>
              </a:rPr>
              <a:t>数 </a:t>
            </a:r>
            <a:r>
              <a:rPr lang="en-US" altLang="zh-CN" sz="2400" dirty="0" smtClean="0">
                <a:ea typeface="黑体" panose="02010609060101010101" pitchFamily="49" charset="-122"/>
              </a:rPr>
              <a:t>318076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黑体" panose="02010609060101010101" pitchFamily="49" charset="-122"/>
              </a:rPr>
              <a:t>Cell time offset</a:t>
            </a:r>
            <a:r>
              <a:rPr lang="zh-CN" altLang="en-US" sz="2400" dirty="0" smtClean="0">
                <a:ea typeface="黑体" panose="02010609060101010101" pitchFamily="49" charset="-122"/>
              </a:rPr>
              <a:t>设置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200" dirty="0" err="1" smtClean="0">
                <a:ea typeface="黑体" panose="02010609060101010101" pitchFamily="49" charset="-122"/>
              </a:rPr>
              <a:t>Gaus</a:t>
            </a:r>
            <a:r>
              <a:rPr lang="en-US" altLang="zh-CN" sz="2200" dirty="0" smtClean="0">
                <a:ea typeface="黑体" panose="02010609060101010101" pitchFamily="49" charset="-122"/>
              </a:rPr>
              <a:t>(0.5,0.5) 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ea typeface="黑体" panose="02010609060101010101" pitchFamily="49" charset="-122"/>
              </a:rPr>
              <a:t>以</a:t>
            </a:r>
            <a:r>
              <a:rPr lang="en-US" altLang="zh-CN" sz="2400" dirty="0">
                <a:ea typeface="黑体" panose="02010609060101010101" pitchFamily="49" charset="-122"/>
              </a:rPr>
              <a:t>10x10</a:t>
            </a:r>
            <a:r>
              <a:rPr lang="zh-CN" altLang="en-US" sz="2400" dirty="0">
                <a:ea typeface="黑体" panose="02010609060101010101" pitchFamily="49" charset="-122"/>
              </a:rPr>
              <a:t>为一组进行重建，然后刻度其中的</a:t>
            </a:r>
            <a:r>
              <a:rPr lang="en-US" altLang="zh-CN" sz="2400" dirty="0">
                <a:ea typeface="黑体" panose="02010609060101010101" pitchFamily="49" charset="-122"/>
              </a:rPr>
              <a:t>4x4</a:t>
            </a:r>
            <a:r>
              <a:rPr lang="zh-CN" altLang="en-US" sz="2400" dirty="0">
                <a:ea typeface="黑体" panose="02010609060101010101" pitchFamily="49" charset="-122"/>
              </a:rPr>
              <a:t>。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ea typeface="黑体" panose="02010609060101010101" pitchFamily="49" charset="-122"/>
              </a:rPr>
              <a:t>个</a:t>
            </a:r>
            <a:r>
              <a:rPr lang="en-US" altLang="zh-CN" sz="2400" dirty="0">
                <a:ea typeface="黑体" panose="02010609060101010101" pitchFamily="49" charset="-122"/>
              </a:rPr>
              <a:t>4x4</a:t>
            </a:r>
            <a:r>
              <a:rPr lang="zh-CN" altLang="en-US" sz="2400" dirty="0">
                <a:ea typeface="黑体" panose="02010609060101010101" pitchFamily="49" charset="-122"/>
              </a:rPr>
              <a:t>为一组，形成一个</a:t>
            </a:r>
            <a:r>
              <a:rPr lang="en-US" altLang="zh-CN" sz="2400" dirty="0">
                <a:ea typeface="黑体" panose="02010609060101010101" pitchFamily="49" charset="-122"/>
              </a:rPr>
              <a:t>6x6</a:t>
            </a:r>
            <a:r>
              <a:rPr lang="zh-CN" altLang="en-US" sz="2400" dirty="0" smtClean="0"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黑体" panose="02010609060101010101" pitchFamily="49" charset="-122"/>
              </a:rPr>
              <a:t>对事例的</a:t>
            </a:r>
            <a:r>
              <a:rPr lang="zh-CN" altLang="en-US" sz="2400" dirty="0">
                <a:ea typeface="黑体" panose="02010609060101010101" pitchFamily="49" charset="-122"/>
              </a:rPr>
              <a:t>选择条件：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dirty="0" err="1">
                <a:ea typeface="黑体" panose="02010609060101010101" pitchFamily="49" charset="-122"/>
              </a:rPr>
              <a:t>nfit</a:t>
            </a:r>
            <a:r>
              <a:rPr lang="en-US" altLang="zh-CN" sz="2200" dirty="0">
                <a:ea typeface="黑体" panose="02010609060101010101" pitchFamily="49" charset="-122"/>
              </a:rPr>
              <a:t>&gt;=10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ea typeface="黑体" panose="02010609060101010101" pitchFamily="49" charset="-122"/>
              </a:rPr>
              <a:t>chi2/(nfit-3.)&lt;</a:t>
            </a:r>
            <a:r>
              <a:rPr lang="en-US" altLang="zh-CN" sz="2200" dirty="0" smtClean="0">
                <a:ea typeface="黑体" panose="02010609060101010101" pitchFamily="49" charset="-122"/>
              </a:rPr>
              <a:t>5</a:t>
            </a:r>
            <a:endParaRPr lang="en-US" altLang="zh-CN" sz="2200" dirty="0"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365" y="381353"/>
            <a:ext cx="4657143" cy="29809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195" y="3455440"/>
            <a:ext cx="4756313" cy="32416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D1C9-63E7-4B4C-9DF5-917FDDF204A2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7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187" descr="C:\Users\dell\Documents\Tencent Files\329833562\FileRecv\Datafiles\Datafiles - 副本\TTS_SPE_RQE_workinghv_tube0_spe_25f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445" y="2765358"/>
            <a:ext cx="2257214" cy="17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图片 10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" y="4424312"/>
            <a:ext cx="3333317" cy="2397649"/>
          </a:xfrm>
          <a:prstGeom prst="rect">
            <a:avLst/>
          </a:prstGeom>
        </p:spPr>
      </p:pic>
      <p:grpSp>
        <p:nvGrpSpPr>
          <p:cNvPr id="151" name="组合 150"/>
          <p:cNvGrpSpPr/>
          <p:nvPr/>
        </p:nvGrpSpPr>
        <p:grpSpPr>
          <a:xfrm>
            <a:off x="84504" y="70538"/>
            <a:ext cx="2360744" cy="2546751"/>
            <a:chOff x="9195766" y="3895426"/>
            <a:chExt cx="2687334" cy="2899074"/>
          </a:xfrm>
        </p:grpSpPr>
        <p:grpSp>
          <p:nvGrpSpPr>
            <p:cNvPr id="152" name="组合 151"/>
            <p:cNvGrpSpPr/>
            <p:nvPr/>
          </p:nvGrpSpPr>
          <p:grpSpPr>
            <a:xfrm>
              <a:off x="9390835" y="4047143"/>
              <a:ext cx="2206039" cy="2708645"/>
              <a:chOff x="9390835" y="4047143"/>
              <a:chExt cx="2206039" cy="2708645"/>
            </a:xfrm>
          </p:grpSpPr>
          <p:pic>
            <p:nvPicPr>
              <p:cNvPr id="154" name="图片 1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0835" y="4047143"/>
                <a:ext cx="2206039" cy="1654529"/>
              </a:xfrm>
              <a:prstGeom prst="rect">
                <a:avLst/>
              </a:prstGeom>
            </p:spPr>
          </p:pic>
          <p:pic>
            <p:nvPicPr>
              <p:cNvPr id="155" name="图片 1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987124" y="5573420"/>
                <a:ext cx="1013459" cy="1351278"/>
              </a:xfrm>
              <a:prstGeom prst="rect">
                <a:avLst/>
              </a:prstGeom>
            </p:spPr>
          </p:pic>
        </p:grpSp>
        <p:sp>
          <p:nvSpPr>
            <p:cNvPr id="153" name="矩形 152"/>
            <p:cNvSpPr/>
            <p:nvPr/>
          </p:nvSpPr>
          <p:spPr>
            <a:xfrm>
              <a:off x="9195766" y="3895426"/>
              <a:ext cx="2687334" cy="289907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6" name="图片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3835" y="277410"/>
            <a:ext cx="1836791" cy="23730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57" name="组合 156"/>
          <p:cNvGrpSpPr/>
          <p:nvPr/>
        </p:nvGrpSpPr>
        <p:grpSpPr>
          <a:xfrm>
            <a:off x="10093717" y="4338217"/>
            <a:ext cx="1935053" cy="2162632"/>
            <a:chOff x="8824165" y="163378"/>
            <a:chExt cx="3210651" cy="3588252"/>
          </a:xfrm>
        </p:grpSpPr>
        <p:grpSp>
          <p:nvGrpSpPr>
            <p:cNvPr id="158" name="组合 157"/>
            <p:cNvGrpSpPr/>
            <p:nvPr/>
          </p:nvGrpSpPr>
          <p:grpSpPr>
            <a:xfrm>
              <a:off x="9000697" y="290067"/>
              <a:ext cx="2917062" cy="3255105"/>
              <a:chOff x="9000697" y="290067"/>
              <a:chExt cx="2917062" cy="3255105"/>
            </a:xfrm>
          </p:grpSpPr>
          <p:pic>
            <p:nvPicPr>
              <p:cNvPr id="160" name="图片 1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4807" y="290067"/>
                <a:ext cx="2632952" cy="176473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61" name="Picture 2" descr="C:\Users\lenovo\AppData\Local\Temp\ksohtml\wps7DDD.tmp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7697" y="2179109"/>
                <a:ext cx="219733" cy="1366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图片 16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62276" y="2261260"/>
                <a:ext cx="337645" cy="1283911"/>
              </a:xfrm>
              <a:prstGeom prst="rect">
                <a:avLst/>
              </a:prstGeom>
            </p:spPr>
          </p:pic>
          <p:pic>
            <p:nvPicPr>
              <p:cNvPr id="163" name="图片 16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00565" y="2179108"/>
                <a:ext cx="426269" cy="136606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64" name="图片 163" descr="IMG_256"/>
              <p:cNvPicPr>
                <a:picLocks noChangeAspect="1"/>
              </p:cNvPicPr>
              <p:nvPr/>
            </p:nvPicPr>
            <p:blipFill>
              <a:blip r:embed="rId12" r:link="rId13"/>
              <a:stretch>
                <a:fillRect/>
              </a:stretch>
            </p:blipFill>
            <p:spPr>
              <a:xfrm>
                <a:off x="10400784" y="2179108"/>
                <a:ext cx="397124" cy="136606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65" name="图片 16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1988" y="2179108"/>
                <a:ext cx="415535" cy="132064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66" name="图片 16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00697" y="2181490"/>
                <a:ext cx="390138" cy="136368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sp>
          <p:nvSpPr>
            <p:cNvPr id="159" name="矩形 158"/>
            <p:cNvSpPr/>
            <p:nvPr/>
          </p:nvSpPr>
          <p:spPr>
            <a:xfrm>
              <a:off x="8824165" y="163378"/>
              <a:ext cx="3210651" cy="358825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0" name="直接箭头连接符 169"/>
          <p:cNvCxnSpPr/>
          <p:nvPr/>
        </p:nvCxnSpPr>
        <p:spPr>
          <a:xfrm>
            <a:off x="2484053" y="1504295"/>
            <a:ext cx="2801622" cy="2196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箭头连接符 172"/>
          <p:cNvCxnSpPr>
            <a:stCxn id="159" idx="1"/>
            <a:endCxn id="5" idx="3"/>
          </p:cNvCxnSpPr>
          <p:nvPr/>
        </p:nvCxnSpPr>
        <p:spPr>
          <a:xfrm flipH="1" flipV="1">
            <a:off x="9210530" y="5115689"/>
            <a:ext cx="883187" cy="3038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4" name="图片 106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46109" y="2436112"/>
            <a:ext cx="2364962" cy="1777672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747258" y="1463948"/>
            <a:ext cx="5768217" cy="5172776"/>
            <a:chOff x="3747258" y="1463948"/>
            <a:chExt cx="5768217" cy="5172776"/>
          </a:xfrm>
        </p:grpSpPr>
        <p:sp>
          <p:nvSpPr>
            <p:cNvPr id="74" name="文本框 73"/>
            <p:cNvSpPr txBox="1"/>
            <p:nvPr/>
          </p:nvSpPr>
          <p:spPr>
            <a:xfrm>
              <a:off x="7937897" y="3114494"/>
              <a:ext cx="575799" cy="246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000" b="1" dirty="0" smtClean="0"/>
                <a:t>ANODE</a:t>
              </a:r>
              <a:endParaRPr lang="zh-CN" altLang="en-US" sz="1000" b="1" dirty="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242477" y="3164977"/>
              <a:ext cx="646331" cy="246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000" b="1" dirty="0" smtClean="0"/>
                <a:t>DYNODE</a:t>
              </a:r>
              <a:endParaRPr lang="zh-CN" altLang="en-US" sz="1000" b="1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326417" y="4424312"/>
              <a:ext cx="3884113" cy="1382754"/>
              <a:chOff x="3530485" y="3034333"/>
              <a:chExt cx="4994347" cy="177800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530485" y="3034333"/>
                <a:ext cx="4994347" cy="177800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5564239" y="3034333"/>
                <a:ext cx="0" cy="177800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/>
              <p:cNvSpPr/>
              <p:nvPr/>
            </p:nvSpPr>
            <p:spPr>
              <a:xfrm>
                <a:off x="3669560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控制器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124710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黑体" panose="02010609060101010101" pitchFamily="49" charset="-122"/>
                  </a:rPr>
                  <a:t>QDCA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588232" y="3292192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QDCB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051754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黑体" panose="02010609060101010101" pitchFamily="49" charset="-122"/>
                  </a:rPr>
                  <a:t>TDC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707685" y="3297561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扇入扇出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470168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电平转换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933690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甄别器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397212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混合快放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860734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高压插件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747258" y="4638462"/>
              <a:ext cx="1083055" cy="1083055"/>
              <a:chOff x="951329" y="2959597"/>
              <a:chExt cx="1800339" cy="1800339"/>
            </a:xfrm>
          </p:grpSpPr>
          <p:pic>
            <p:nvPicPr>
              <p:cNvPr id="1028" name="Picture 4" descr="https://ss1.bdstatic.com/70cFvXSh_Q1YnxGkpoWK1HF6hhy/it/u=3741738303,3581682266&amp;fm=27&amp;gp=0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329" y="2959597"/>
                <a:ext cx="1800339" cy="1800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1465965" y="3303153"/>
                <a:ext cx="578759" cy="460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/>
                  <a:t>PC</a:t>
                </a:r>
                <a:endParaRPr lang="zh-CN" altLang="en-US" sz="1200" b="1" dirty="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5326417" y="2522024"/>
              <a:ext cx="685753" cy="73345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多路</a:t>
              </a:r>
              <a:r>
                <a:rPr lang="en-US" altLang="zh-CN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LED</a:t>
              </a:r>
            </a:p>
            <a:p>
              <a:pPr algn="ctr"/>
              <a:r>
                <a:rPr lang="zh-CN" alt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触发板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326417" y="1537929"/>
              <a:ext cx="685753" cy="73345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渐变</a:t>
              </a:r>
              <a:endParaRPr lang="en-US" altLang="zh-C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光源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752926" y="2548511"/>
              <a:ext cx="293381" cy="433072"/>
              <a:chOff x="6499211" y="1681184"/>
              <a:chExt cx="377241" cy="55686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499211" y="1681184"/>
                <a:ext cx="377241" cy="27883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571052" y="1951013"/>
                <a:ext cx="233557" cy="2870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4232616" y="1888711"/>
              <a:ext cx="10938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382230" y="2881341"/>
              <a:ext cx="0" cy="186417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232616" y="1881302"/>
              <a:ext cx="0" cy="286421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382230" y="2888750"/>
              <a:ext cx="94418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7756115" y="1672175"/>
              <a:ext cx="293381" cy="433072"/>
              <a:chOff x="6499211" y="1681184"/>
              <a:chExt cx="377241" cy="55686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499211" y="1681184"/>
                <a:ext cx="377241" cy="27883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571052" y="1951013"/>
                <a:ext cx="233557" cy="2870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6005661" y="1900092"/>
              <a:ext cx="1093800" cy="0"/>
            </a:xfrm>
            <a:prstGeom prst="line">
              <a:avLst/>
            </a:prstGeom>
            <a:ln w="1270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12169" y="2863880"/>
              <a:ext cx="1093800" cy="0"/>
            </a:xfrm>
            <a:prstGeom prst="line">
              <a:avLst/>
            </a:prstGeom>
            <a:ln w="1270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任意多边形 38"/>
            <p:cNvSpPr/>
            <p:nvPr/>
          </p:nvSpPr>
          <p:spPr>
            <a:xfrm>
              <a:off x="7086008" y="1463948"/>
              <a:ext cx="833357" cy="400011"/>
            </a:xfrm>
            <a:custGeom>
              <a:avLst/>
              <a:gdLst>
                <a:gd name="connsiteX0" fmla="*/ 0 w 1071563"/>
                <a:gd name="connsiteY0" fmla="*/ 514350 h 514350"/>
                <a:gd name="connsiteX1" fmla="*/ 33338 w 1071563"/>
                <a:gd name="connsiteY1" fmla="*/ 490537 h 514350"/>
                <a:gd name="connsiteX2" fmla="*/ 42863 w 1071563"/>
                <a:gd name="connsiteY2" fmla="*/ 471487 h 514350"/>
                <a:gd name="connsiteX3" fmla="*/ 85725 w 1071563"/>
                <a:gd name="connsiteY3" fmla="*/ 428625 h 514350"/>
                <a:gd name="connsiteX4" fmla="*/ 119063 w 1071563"/>
                <a:gd name="connsiteY4" fmla="*/ 395287 h 514350"/>
                <a:gd name="connsiteX5" fmla="*/ 138113 w 1071563"/>
                <a:gd name="connsiteY5" fmla="*/ 376237 h 514350"/>
                <a:gd name="connsiteX6" fmla="*/ 200025 w 1071563"/>
                <a:gd name="connsiteY6" fmla="*/ 323850 h 514350"/>
                <a:gd name="connsiteX7" fmla="*/ 219075 w 1071563"/>
                <a:gd name="connsiteY7" fmla="*/ 304800 h 514350"/>
                <a:gd name="connsiteX8" fmla="*/ 271463 w 1071563"/>
                <a:gd name="connsiteY8" fmla="*/ 261937 h 514350"/>
                <a:gd name="connsiteX9" fmla="*/ 304800 w 1071563"/>
                <a:gd name="connsiteY9" fmla="*/ 242887 h 514350"/>
                <a:gd name="connsiteX10" fmla="*/ 323850 w 1071563"/>
                <a:gd name="connsiteY10" fmla="*/ 223837 h 514350"/>
                <a:gd name="connsiteX11" fmla="*/ 385763 w 1071563"/>
                <a:gd name="connsiteY11" fmla="*/ 180975 h 514350"/>
                <a:gd name="connsiteX12" fmla="*/ 419100 w 1071563"/>
                <a:gd name="connsiteY12" fmla="*/ 157162 h 514350"/>
                <a:gd name="connsiteX13" fmla="*/ 466725 w 1071563"/>
                <a:gd name="connsiteY13" fmla="*/ 133350 h 514350"/>
                <a:gd name="connsiteX14" fmla="*/ 542925 w 1071563"/>
                <a:gd name="connsiteY14" fmla="*/ 90487 h 514350"/>
                <a:gd name="connsiteX15" fmla="*/ 609600 w 1071563"/>
                <a:gd name="connsiteY15" fmla="*/ 57150 h 514350"/>
                <a:gd name="connsiteX16" fmla="*/ 638175 w 1071563"/>
                <a:gd name="connsiteY16" fmla="*/ 47625 h 514350"/>
                <a:gd name="connsiteX17" fmla="*/ 661988 w 1071563"/>
                <a:gd name="connsiteY17" fmla="*/ 38100 h 514350"/>
                <a:gd name="connsiteX18" fmla="*/ 690563 w 1071563"/>
                <a:gd name="connsiteY18" fmla="*/ 28575 h 514350"/>
                <a:gd name="connsiteX19" fmla="*/ 709613 w 1071563"/>
                <a:gd name="connsiteY19" fmla="*/ 19050 h 514350"/>
                <a:gd name="connsiteX20" fmla="*/ 771525 w 1071563"/>
                <a:gd name="connsiteY20" fmla="*/ 0 h 514350"/>
                <a:gd name="connsiteX21" fmla="*/ 838200 w 1071563"/>
                <a:gd name="connsiteY21" fmla="*/ 4762 h 514350"/>
                <a:gd name="connsiteX22" fmla="*/ 904875 w 1071563"/>
                <a:gd name="connsiteY22" fmla="*/ 23812 h 514350"/>
                <a:gd name="connsiteX23" fmla="*/ 957263 w 1071563"/>
                <a:gd name="connsiteY23" fmla="*/ 38100 h 514350"/>
                <a:gd name="connsiteX24" fmla="*/ 985838 w 1071563"/>
                <a:gd name="connsiteY24" fmla="*/ 52387 h 514350"/>
                <a:gd name="connsiteX25" fmla="*/ 1019175 w 1071563"/>
                <a:gd name="connsiteY25" fmla="*/ 71437 h 514350"/>
                <a:gd name="connsiteX26" fmla="*/ 1028700 w 1071563"/>
                <a:gd name="connsiteY26" fmla="*/ 90487 h 514350"/>
                <a:gd name="connsiteX27" fmla="*/ 1038225 w 1071563"/>
                <a:gd name="connsiteY27" fmla="*/ 104775 h 514350"/>
                <a:gd name="connsiteX28" fmla="*/ 1042988 w 1071563"/>
                <a:gd name="connsiteY28" fmla="*/ 119062 h 514350"/>
                <a:gd name="connsiteX29" fmla="*/ 1052513 w 1071563"/>
                <a:gd name="connsiteY29" fmla="*/ 138112 h 514350"/>
                <a:gd name="connsiteX30" fmla="*/ 1071563 w 1071563"/>
                <a:gd name="connsiteY30" fmla="*/ 23336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1563" h="514350">
                  <a:moveTo>
                    <a:pt x="0" y="514350"/>
                  </a:moveTo>
                  <a:cubicBezTo>
                    <a:pt x="11113" y="506412"/>
                    <a:pt x="23681" y="500194"/>
                    <a:pt x="33338" y="490537"/>
                  </a:cubicBezTo>
                  <a:cubicBezTo>
                    <a:pt x="38358" y="485517"/>
                    <a:pt x="38277" y="476907"/>
                    <a:pt x="42863" y="471487"/>
                  </a:cubicBezTo>
                  <a:cubicBezTo>
                    <a:pt x="55914" y="456063"/>
                    <a:pt x="71438" y="442912"/>
                    <a:pt x="85725" y="428625"/>
                  </a:cubicBezTo>
                  <a:lnTo>
                    <a:pt x="119063" y="395287"/>
                  </a:lnTo>
                  <a:cubicBezTo>
                    <a:pt x="125413" y="388937"/>
                    <a:pt x="130081" y="380253"/>
                    <a:pt x="138113" y="376237"/>
                  </a:cubicBezTo>
                  <a:cubicBezTo>
                    <a:pt x="175235" y="357676"/>
                    <a:pt x="152143" y="371732"/>
                    <a:pt x="200025" y="323850"/>
                  </a:cubicBezTo>
                  <a:cubicBezTo>
                    <a:pt x="206375" y="317500"/>
                    <a:pt x="211043" y="308816"/>
                    <a:pt x="219075" y="304800"/>
                  </a:cubicBezTo>
                  <a:cubicBezTo>
                    <a:pt x="265177" y="281749"/>
                    <a:pt x="204338" y="314679"/>
                    <a:pt x="271463" y="261937"/>
                  </a:cubicBezTo>
                  <a:cubicBezTo>
                    <a:pt x="281527" y="254030"/>
                    <a:pt x="294449" y="250415"/>
                    <a:pt x="304800" y="242887"/>
                  </a:cubicBezTo>
                  <a:cubicBezTo>
                    <a:pt x="312063" y="237605"/>
                    <a:pt x="316716" y="229292"/>
                    <a:pt x="323850" y="223837"/>
                  </a:cubicBezTo>
                  <a:cubicBezTo>
                    <a:pt x="343789" y="208590"/>
                    <a:pt x="365200" y="195369"/>
                    <a:pt x="385763" y="180975"/>
                  </a:cubicBezTo>
                  <a:cubicBezTo>
                    <a:pt x="396951" y="173144"/>
                    <a:pt x="406886" y="163269"/>
                    <a:pt x="419100" y="157162"/>
                  </a:cubicBezTo>
                  <a:cubicBezTo>
                    <a:pt x="434975" y="149225"/>
                    <a:pt x="451098" y="141765"/>
                    <a:pt x="466725" y="133350"/>
                  </a:cubicBezTo>
                  <a:cubicBezTo>
                    <a:pt x="492384" y="119533"/>
                    <a:pt x="516859" y="103520"/>
                    <a:pt x="542925" y="90487"/>
                  </a:cubicBezTo>
                  <a:cubicBezTo>
                    <a:pt x="565150" y="79375"/>
                    <a:pt x="586027" y="65008"/>
                    <a:pt x="609600" y="57150"/>
                  </a:cubicBezTo>
                  <a:cubicBezTo>
                    <a:pt x="619125" y="53975"/>
                    <a:pt x="628739" y="51056"/>
                    <a:pt x="638175" y="47625"/>
                  </a:cubicBezTo>
                  <a:cubicBezTo>
                    <a:pt x="646209" y="44703"/>
                    <a:pt x="653954" y="41022"/>
                    <a:pt x="661988" y="38100"/>
                  </a:cubicBezTo>
                  <a:cubicBezTo>
                    <a:pt x="671424" y="34669"/>
                    <a:pt x="681241" y="32304"/>
                    <a:pt x="690563" y="28575"/>
                  </a:cubicBezTo>
                  <a:cubicBezTo>
                    <a:pt x="697155" y="25938"/>
                    <a:pt x="703060" y="21781"/>
                    <a:pt x="709613" y="19050"/>
                  </a:cubicBezTo>
                  <a:cubicBezTo>
                    <a:pt x="746510" y="3676"/>
                    <a:pt x="739654" y="6374"/>
                    <a:pt x="771525" y="0"/>
                  </a:cubicBezTo>
                  <a:cubicBezTo>
                    <a:pt x="793750" y="1587"/>
                    <a:pt x="816123" y="1752"/>
                    <a:pt x="838200" y="4762"/>
                  </a:cubicBezTo>
                  <a:cubicBezTo>
                    <a:pt x="869926" y="9088"/>
                    <a:pt x="876240" y="16002"/>
                    <a:pt x="904875" y="23812"/>
                  </a:cubicBezTo>
                  <a:cubicBezTo>
                    <a:pt x="978922" y="44007"/>
                    <a:pt x="870913" y="9317"/>
                    <a:pt x="957263" y="38100"/>
                  </a:cubicBezTo>
                  <a:cubicBezTo>
                    <a:pt x="984720" y="56405"/>
                    <a:pt x="958232" y="40557"/>
                    <a:pt x="985838" y="52387"/>
                  </a:cubicBezTo>
                  <a:cubicBezTo>
                    <a:pt x="1002756" y="59637"/>
                    <a:pt x="1004827" y="61871"/>
                    <a:pt x="1019175" y="71437"/>
                  </a:cubicBezTo>
                  <a:cubicBezTo>
                    <a:pt x="1022350" y="77787"/>
                    <a:pt x="1025178" y="84323"/>
                    <a:pt x="1028700" y="90487"/>
                  </a:cubicBezTo>
                  <a:cubicBezTo>
                    <a:pt x="1031540" y="95457"/>
                    <a:pt x="1035665" y="99655"/>
                    <a:pt x="1038225" y="104775"/>
                  </a:cubicBezTo>
                  <a:cubicBezTo>
                    <a:pt x="1040470" y="109265"/>
                    <a:pt x="1041010" y="114448"/>
                    <a:pt x="1042988" y="119062"/>
                  </a:cubicBezTo>
                  <a:cubicBezTo>
                    <a:pt x="1045785" y="125587"/>
                    <a:pt x="1049338" y="131762"/>
                    <a:pt x="1052513" y="138112"/>
                  </a:cubicBezTo>
                  <a:lnTo>
                    <a:pt x="1071563" y="23336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7063783" y="1919516"/>
              <a:ext cx="837060" cy="596313"/>
            </a:xfrm>
            <a:custGeom>
              <a:avLst/>
              <a:gdLst>
                <a:gd name="connsiteX0" fmla="*/ 0 w 1076325"/>
                <a:gd name="connsiteY0" fmla="*/ 0 h 766763"/>
                <a:gd name="connsiteX1" fmla="*/ 290513 w 1076325"/>
                <a:gd name="connsiteY1" fmla="*/ 147638 h 766763"/>
                <a:gd name="connsiteX2" fmla="*/ 333375 w 1076325"/>
                <a:gd name="connsiteY2" fmla="*/ 166688 h 766763"/>
                <a:gd name="connsiteX3" fmla="*/ 366713 w 1076325"/>
                <a:gd name="connsiteY3" fmla="*/ 190500 h 766763"/>
                <a:gd name="connsiteX4" fmla="*/ 400050 w 1076325"/>
                <a:gd name="connsiteY4" fmla="*/ 200025 h 766763"/>
                <a:gd name="connsiteX5" fmla="*/ 438150 w 1076325"/>
                <a:gd name="connsiteY5" fmla="*/ 219075 h 766763"/>
                <a:gd name="connsiteX6" fmla="*/ 457200 w 1076325"/>
                <a:gd name="connsiteY6" fmla="*/ 228600 h 766763"/>
                <a:gd name="connsiteX7" fmla="*/ 481013 w 1076325"/>
                <a:gd name="connsiteY7" fmla="*/ 247650 h 766763"/>
                <a:gd name="connsiteX8" fmla="*/ 509588 w 1076325"/>
                <a:gd name="connsiteY8" fmla="*/ 257175 h 766763"/>
                <a:gd name="connsiteX9" fmla="*/ 547688 w 1076325"/>
                <a:gd name="connsiteY9" fmla="*/ 276225 h 766763"/>
                <a:gd name="connsiteX10" fmla="*/ 561975 w 1076325"/>
                <a:gd name="connsiteY10" fmla="*/ 290513 h 766763"/>
                <a:gd name="connsiteX11" fmla="*/ 581025 w 1076325"/>
                <a:gd name="connsiteY11" fmla="*/ 300038 h 766763"/>
                <a:gd name="connsiteX12" fmla="*/ 595313 w 1076325"/>
                <a:gd name="connsiteY12" fmla="*/ 309563 h 766763"/>
                <a:gd name="connsiteX13" fmla="*/ 614363 w 1076325"/>
                <a:gd name="connsiteY13" fmla="*/ 323850 h 766763"/>
                <a:gd name="connsiteX14" fmla="*/ 652463 w 1076325"/>
                <a:gd name="connsiteY14" fmla="*/ 342900 h 766763"/>
                <a:gd name="connsiteX15" fmla="*/ 728663 w 1076325"/>
                <a:gd name="connsiteY15" fmla="*/ 381000 h 766763"/>
                <a:gd name="connsiteX16" fmla="*/ 766763 w 1076325"/>
                <a:gd name="connsiteY16" fmla="*/ 400050 h 766763"/>
                <a:gd name="connsiteX17" fmla="*/ 785813 w 1076325"/>
                <a:gd name="connsiteY17" fmla="*/ 409575 h 766763"/>
                <a:gd name="connsiteX18" fmla="*/ 809625 w 1076325"/>
                <a:gd name="connsiteY18" fmla="*/ 428625 h 766763"/>
                <a:gd name="connsiteX19" fmla="*/ 847725 w 1076325"/>
                <a:gd name="connsiteY19" fmla="*/ 438150 h 766763"/>
                <a:gd name="connsiteX20" fmla="*/ 871538 w 1076325"/>
                <a:gd name="connsiteY20" fmla="*/ 452438 h 766763"/>
                <a:gd name="connsiteX21" fmla="*/ 900113 w 1076325"/>
                <a:gd name="connsiteY21" fmla="*/ 471488 h 766763"/>
                <a:gd name="connsiteX22" fmla="*/ 933450 w 1076325"/>
                <a:gd name="connsiteY22" fmla="*/ 490538 h 766763"/>
                <a:gd name="connsiteX23" fmla="*/ 962025 w 1076325"/>
                <a:gd name="connsiteY23" fmla="*/ 514350 h 766763"/>
                <a:gd name="connsiteX24" fmla="*/ 985838 w 1076325"/>
                <a:gd name="connsiteY24" fmla="*/ 557213 h 766763"/>
                <a:gd name="connsiteX25" fmla="*/ 1000125 w 1076325"/>
                <a:gd name="connsiteY25" fmla="*/ 571500 h 766763"/>
                <a:gd name="connsiteX26" fmla="*/ 1009650 w 1076325"/>
                <a:gd name="connsiteY26" fmla="*/ 590550 h 766763"/>
                <a:gd name="connsiteX27" fmla="*/ 1033463 w 1076325"/>
                <a:gd name="connsiteY27" fmla="*/ 623888 h 766763"/>
                <a:gd name="connsiteX28" fmla="*/ 1042988 w 1076325"/>
                <a:gd name="connsiteY28" fmla="*/ 638175 h 766763"/>
                <a:gd name="connsiteX29" fmla="*/ 1057275 w 1076325"/>
                <a:gd name="connsiteY29" fmla="*/ 671513 h 766763"/>
                <a:gd name="connsiteX30" fmla="*/ 1076325 w 1076325"/>
                <a:gd name="connsiteY30" fmla="*/ 714375 h 766763"/>
                <a:gd name="connsiteX31" fmla="*/ 1076325 w 1076325"/>
                <a:gd name="connsiteY31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76325" h="766763">
                  <a:moveTo>
                    <a:pt x="0" y="0"/>
                  </a:moveTo>
                  <a:cubicBezTo>
                    <a:pt x="96838" y="49213"/>
                    <a:pt x="189657" y="107295"/>
                    <a:pt x="290513" y="147638"/>
                  </a:cubicBezTo>
                  <a:cubicBezTo>
                    <a:pt x="302371" y="152381"/>
                    <a:pt x="322080" y="159501"/>
                    <a:pt x="333375" y="166688"/>
                  </a:cubicBezTo>
                  <a:cubicBezTo>
                    <a:pt x="344896" y="174020"/>
                    <a:pt x="354498" y="184393"/>
                    <a:pt x="366713" y="190500"/>
                  </a:cubicBezTo>
                  <a:cubicBezTo>
                    <a:pt x="377050" y="195668"/>
                    <a:pt x="389320" y="195733"/>
                    <a:pt x="400050" y="200025"/>
                  </a:cubicBezTo>
                  <a:cubicBezTo>
                    <a:pt x="413233" y="205298"/>
                    <a:pt x="425450" y="212725"/>
                    <a:pt x="438150" y="219075"/>
                  </a:cubicBezTo>
                  <a:cubicBezTo>
                    <a:pt x="444500" y="222250"/>
                    <a:pt x="451656" y="224165"/>
                    <a:pt x="457200" y="228600"/>
                  </a:cubicBezTo>
                  <a:cubicBezTo>
                    <a:pt x="465138" y="234950"/>
                    <a:pt x="472089" y="242782"/>
                    <a:pt x="481013" y="247650"/>
                  </a:cubicBezTo>
                  <a:cubicBezTo>
                    <a:pt x="489827" y="252458"/>
                    <a:pt x="500360" y="253220"/>
                    <a:pt x="509588" y="257175"/>
                  </a:cubicBezTo>
                  <a:cubicBezTo>
                    <a:pt x="522639" y="262768"/>
                    <a:pt x="547688" y="276225"/>
                    <a:pt x="547688" y="276225"/>
                  </a:cubicBezTo>
                  <a:cubicBezTo>
                    <a:pt x="552450" y="280988"/>
                    <a:pt x="556494" y="286598"/>
                    <a:pt x="561975" y="290513"/>
                  </a:cubicBezTo>
                  <a:cubicBezTo>
                    <a:pt x="567752" y="294640"/>
                    <a:pt x="574861" y="296516"/>
                    <a:pt x="581025" y="300038"/>
                  </a:cubicBezTo>
                  <a:cubicBezTo>
                    <a:pt x="585995" y="302878"/>
                    <a:pt x="590655" y="306236"/>
                    <a:pt x="595313" y="309563"/>
                  </a:cubicBezTo>
                  <a:cubicBezTo>
                    <a:pt x="601772" y="314176"/>
                    <a:pt x="607507" y="319851"/>
                    <a:pt x="614363" y="323850"/>
                  </a:cubicBezTo>
                  <a:cubicBezTo>
                    <a:pt x="626628" y="331004"/>
                    <a:pt x="639763" y="336550"/>
                    <a:pt x="652463" y="342900"/>
                  </a:cubicBezTo>
                  <a:lnTo>
                    <a:pt x="728663" y="381000"/>
                  </a:lnTo>
                  <a:lnTo>
                    <a:pt x="766763" y="400050"/>
                  </a:lnTo>
                  <a:cubicBezTo>
                    <a:pt x="773113" y="403225"/>
                    <a:pt x="780269" y="405140"/>
                    <a:pt x="785813" y="409575"/>
                  </a:cubicBezTo>
                  <a:cubicBezTo>
                    <a:pt x="793750" y="415925"/>
                    <a:pt x="800396" y="424365"/>
                    <a:pt x="809625" y="428625"/>
                  </a:cubicBezTo>
                  <a:cubicBezTo>
                    <a:pt x="821511" y="434111"/>
                    <a:pt x="835025" y="434975"/>
                    <a:pt x="847725" y="438150"/>
                  </a:cubicBezTo>
                  <a:cubicBezTo>
                    <a:pt x="855663" y="442913"/>
                    <a:pt x="863728" y="447468"/>
                    <a:pt x="871538" y="452438"/>
                  </a:cubicBezTo>
                  <a:cubicBezTo>
                    <a:pt x="881196" y="458584"/>
                    <a:pt x="890297" y="465598"/>
                    <a:pt x="900113" y="471488"/>
                  </a:cubicBezTo>
                  <a:cubicBezTo>
                    <a:pt x="960524" y="507735"/>
                    <a:pt x="884038" y="457595"/>
                    <a:pt x="933450" y="490538"/>
                  </a:cubicBezTo>
                  <a:cubicBezTo>
                    <a:pt x="966401" y="539962"/>
                    <a:pt x="913684" y="466009"/>
                    <a:pt x="962025" y="514350"/>
                  </a:cubicBezTo>
                  <a:cubicBezTo>
                    <a:pt x="976791" y="529116"/>
                    <a:pt x="974608" y="541491"/>
                    <a:pt x="985838" y="557213"/>
                  </a:cubicBezTo>
                  <a:cubicBezTo>
                    <a:pt x="989753" y="562693"/>
                    <a:pt x="996210" y="566020"/>
                    <a:pt x="1000125" y="571500"/>
                  </a:cubicBezTo>
                  <a:cubicBezTo>
                    <a:pt x="1004251" y="577277"/>
                    <a:pt x="1006128" y="584386"/>
                    <a:pt x="1009650" y="590550"/>
                  </a:cubicBezTo>
                  <a:cubicBezTo>
                    <a:pt x="1016066" y="601779"/>
                    <a:pt x="1026157" y="613660"/>
                    <a:pt x="1033463" y="623888"/>
                  </a:cubicBezTo>
                  <a:cubicBezTo>
                    <a:pt x="1036790" y="628545"/>
                    <a:pt x="1039813" y="633413"/>
                    <a:pt x="1042988" y="638175"/>
                  </a:cubicBezTo>
                  <a:cubicBezTo>
                    <a:pt x="1052767" y="667517"/>
                    <a:pt x="1041584" y="636209"/>
                    <a:pt x="1057275" y="671513"/>
                  </a:cubicBezTo>
                  <a:cubicBezTo>
                    <a:pt x="1081598" y="726240"/>
                    <a:pt x="1052877" y="667479"/>
                    <a:pt x="1076325" y="714375"/>
                  </a:cubicBezTo>
                  <a:cubicBezTo>
                    <a:pt x="1071340" y="764234"/>
                    <a:pt x="1060283" y="750718"/>
                    <a:pt x="1076325" y="76676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7093415" y="1697027"/>
              <a:ext cx="692612" cy="1144737"/>
            </a:xfrm>
            <a:custGeom>
              <a:avLst/>
              <a:gdLst>
                <a:gd name="connsiteX0" fmla="*/ 0 w 890588"/>
                <a:gd name="connsiteY0" fmla="*/ 1471948 h 1471948"/>
                <a:gd name="connsiteX1" fmla="*/ 9525 w 890588"/>
                <a:gd name="connsiteY1" fmla="*/ 1405273 h 1471948"/>
                <a:gd name="connsiteX2" fmla="*/ 19050 w 890588"/>
                <a:gd name="connsiteY2" fmla="*/ 1352885 h 1471948"/>
                <a:gd name="connsiteX3" fmla="*/ 28575 w 890588"/>
                <a:gd name="connsiteY3" fmla="*/ 1238585 h 1471948"/>
                <a:gd name="connsiteX4" fmla="*/ 47625 w 890588"/>
                <a:gd name="connsiteY4" fmla="*/ 962360 h 1471948"/>
                <a:gd name="connsiteX5" fmla="*/ 57150 w 890588"/>
                <a:gd name="connsiteY5" fmla="*/ 848060 h 1471948"/>
                <a:gd name="connsiteX6" fmla="*/ 66675 w 890588"/>
                <a:gd name="connsiteY6" fmla="*/ 819485 h 1471948"/>
                <a:gd name="connsiteX7" fmla="*/ 80963 w 890588"/>
                <a:gd name="connsiteY7" fmla="*/ 771860 h 1471948"/>
                <a:gd name="connsiteX8" fmla="*/ 95250 w 890588"/>
                <a:gd name="connsiteY8" fmla="*/ 705185 h 1471948"/>
                <a:gd name="connsiteX9" fmla="*/ 104775 w 890588"/>
                <a:gd name="connsiteY9" fmla="*/ 686135 h 1471948"/>
                <a:gd name="connsiteX10" fmla="*/ 114300 w 890588"/>
                <a:gd name="connsiteY10" fmla="*/ 662323 h 1471948"/>
                <a:gd name="connsiteX11" fmla="*/ 138113 w 890588"/>
                <a:gd name="connsiteY11" fmla="*/ 581360 h 1471948"/>
                <a:gd name="connsiteX12" fmla="*/ 171450 w 890588"/>
                <a:gd name="connsiteY12" fmla="*/ 471823 h 1471948"/>
                <a:gd name="connsiteX13" fmla="*/ 180975 w 890588"/>
                <a:gd name="connsiteY13" fmla="*/ 452773 h 1471948"/>
                <a:gd name="connsiteX14" fmla="*/ 190500 w 890588"/>
                <a:gd name="connsiteY14" fmla="*/ 428960 h 1471948"/>
                <a:gd name="connsiteX15" fmla="*/ 209550 w 890588"/>
                <a:gd name="connsiteY15" fmla="*/ 409910 h 1471948"/>
                <a:gd name="connsiteX16" fmla="*/ 228600 w 890588"/>
                <a:gd name="connsiteY16" fmla="*/ 381335 h 1471948"/>
                <a:gd name="connsiteX17" fmla="*/ 247650 w 890588"/>
                <a:gd name="connsiteY17" fmla="*/ 362285 h 1471948"/>
                <a:gd name="connsiteX18" fmla="*/ 271463 w 890588"/>
                <a:gd name="connsiteY18" fmla="*/ 338473 h 1471948"/>
                <a:gd name="connsiteX19" fmla="*/ 314325 w 890588"/>
                <a:gd name="connsiteY19" fmla="*/ 286085 h 1471948"/>
                <a:gd name="connsiteX20" fmla="*/ 328613 w 890588"/>
                <a:gd name="connsiteY20" fmla="*/ 281323 h 1471948"/>
                <a:gd name="connsiteX21" fmla="*/ 352425 w 890588"/>
                <a:gd name="connsiteY21" fmla="*/ 247985 h 1471948"/>
                <a:gd name="connsiteX22" fmla="*/ 371475 w 890588"/>
                <a:gd name="connsiteY22" fmla="*/ 238460 h 1471948"/>
                <a:gd name="connsiteX23" fmla="*/ 376238 w 890588"/>
                <a:gd name="connsiteY23" fmla="*/ 224173 h 1471948"/>
                <a:gd name="connsiteX24" fmla="*/ 409575 w 890588"/>
                <a:gd name="connsiteY24" fmla="*/ 200360 h 1471948"/>
                <a:gd name="connsiteX25" fmla="*/ 419100 w 890588"/>
                <a:gd name="connsiteY25" fmla="*/ 171785 h 1471948"/>
                <a:gd name="connsiteX26" fmla="*/ 447675 w 890588"/>
                <a:gd name="connsiteY26" fmla="*/ 152735 h 1471948"/>
                <a:gd name="connsiteX27" fmla="*/ 461963 w 890588"/>
                <a:gd name="connsiteY27" fmla="*/ 138448 h 1471948"/>
                <a:gd name="connsiteX28" fmla="*/ 495300 w 890588"/>
                <a:gd name="connsiteY28" fmla="*/ 124160 h 1471948"/>
                <a:gd name="connsiteX29" fmla="*/ 504825 w 890588"/>
                <a:gd name="connsiteY29" fmla="*/ 105110 h 1471948"/>
                <a:gd name="connsiteX30" fmla="*/ 533400 w 890588"/>
                <a:gd name="connsiteY30" fmla="*/ 90823 h 1471948"/>
                <a:gd name="connsiteX31" fmla="*/ 576263 w 890588"/>
                <a:gd name="connsiteY31" fmla="*/ 71773 h 1471948"/>
                <a:gd name="connsiteX32" fmla="*/ 619125 w 890588"/>
                <a:gd name="connsiteY32" fmla="*/ 57485 h 1471948"/>
                <a:gd name="connsiteX33" fmla="*/ 638175 w 890588"/>
                <a:gd name="connsiteY33" fmla="*/ 47960 h 1471948"/>
                <a:gd name="connsiteX34" fmla="*/ 652463 w 890588"/>
                <a:gd name="connsiteY34" fmla="*/ 38435 h 1471948"/>
                <a:gd name="connsiteX35" fmla="*/ 666750 w 890588"/>
                <a:gd name="connsiteY35" fmla="*/ 33673 h 1471948"/>
                <a:gd name="connsiteX36" fmla="*/ 690563 w 890588"/>
                <a:gd name="connsiteY36" fmla="*/ 24148 h 1471948"/>
                <a:gd name="connsiteX37" fmla="*/ 709613 w 890588"/>
                <a:gd name="connsiteY37" fmla="*/ 14623 h 1471948"/>
                <a:gd name="connsiteX38" fmla="*/ 890588 w 890588"/>
                <a:gd name="connsiteY38" fmla="*/ 335 h 147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0588" h="1471948">
                  <a:moveTo>
                    <a:pt x="0" y="1471948"/>
                  </a:moveTo>
                  <a:cubicBezTo>
                    <a:pt x="3175" y="1449723"/>
                    <a:pt x="5978" y="1427442"/>
                    <a:pt x="9525" y="1405273"/>
                  </a:cubicBezTo>
                  <a:cubicBezTo>
                    <a:pt x="12329" y="1387747"/>
                    <a:pt x="17035" y="1370519"/>
                    <a:pt x="19050" y="1352885"/>
                  </a:cubicBezTo>
                  <a:cubicBezTo>
                    <a:pt x="23391" y="1314900"/>
                    <a:pt x="25785" y="1276715"/>
                    <a:pt x="28575" y="1238585"/>
                  </a:cubicBezTo>
                  <a:cubicBezTo>
                    <a:pt x="35310" y="1146537"/>
                    <a:pt x="39960" y="1054335"/>
                    <a:pt x="47625" y="962360"/>
                  </a:cubicBezTo>
                  <a:cubicBezTo>
                    <a:pt x="50800" y="924260"/>
                    <a:pt x="52097" y="885957"/>
                    <a:pt x="57150" y="848060"/>
                  </a:cubicBezTo>
                  <a:cubicBezTo>
                    <a:pt x="58477" y="838108"/>
                    <a:pt x="63680" y="829068"/>
                    <a:pt x="66675" y="819485"/>
                  </a:cubicBezTo>
                  <a:cubicBezTo>
                    <a:pt x="71619" y="803665"/>
                    <a:pt x="76692" y="787874"/>
                    <a:pt x="80963" y="771860"/>
                  </a:cubicBezTo>
                  <a:cubicBezTo>
                    <a:pt x="92085" y="730152"/>
                    <a:pt x="77658" y="762358"/>
                    <a:pt x="95250" y="705185"/>
                  </a:cubicBezTo>
                  <a:cubicBezTo>
                    <a:pt x="97338" y="698399"/>
                    <a:pt x="101892" y="692623"/>
                    <a:pt x="104775" y="686135"/>
                  </a:cubicBezTo>
                  <a:cubicBezTo>
                    <a:pt x="108247" y="678323"/>
                    <a:pt x="111125" y="670260"/>
                    <a:pt x="114300" y="662323"/>
                  </a:cubicBezTo>
                  <a:cubicBezTo>
                    <a:pt x="135420" y="556722"/>
                    <a:pt x="110559" y="664021"/>
                    <a:pt x="138113" y="581360"/>
                  </a:cubicBezTo>
                  <a:cubicBezTo>
                    <a:pt x="139746" y="576462"/>
                    <a:pt x="163898" y="486928"/>
                    <a:pt x="171450" y="471823"/>
                  </a:cubicBezTo>
                  <a:cubicBezTo>
                    <a:pt x="174625" y="465473"/>
                    <a:pt x="178092" y="459261"/>
                    <a:pt x="180975" y="452773"/>
                  </a:cubicBezTo>
                  <a:cubicBezTo>
                    <a:pt x="184447" y="444961"/>
                    <a:pt x="185758" y="436073"/>
                    <a:pt x="190500" y="428960"/>
                  </a:cubicBezTo>
                  <a:cubicBezTo>
                    <a:pt x="195481" y="421488"/>
                    <a:pt x="203940" y="416922"/>
                    <a:pt x="209550" y="409910"/>
                  </a:cubicBezTo>
                  <a:cubicBezTo>
                    <a:pt x="216701" y="400971"/>
                    <a:pt x="221449" y="390274"/>
                    <a:pt x="228600" y="381335"/>
                  </a:cubicBezTo>
                  <a:cubicBezTo>
                    <a:pt x="234210" y="374323"/>
                    <a:pt x="242262" y="369469"/>
                    <a:pt x="247650" y="362285"/>
                  </a:cubicBezTo>
                  <a:cubicBezTo>
                    <a:pt x="267266" y="336130"/>
                    <a:pt x="244891" y="347329"/>
                    <a:pt x="271463" y="338473"/>
                  </a:cubicBezTo>
                  <a:cubicBezTo>
                    <a:pt x="281084" y="319230"/>
                    <a:pt x="291312" y="293755"/>
                    <a:pt x="314325" y="286085"/>
                  </a:cubicBezTo>
                  <a:lnTo>
                    <a:pt x="328613" y="281323"/>
                  </a:lnTo>
                  <a:cubicBezTo>
                    <a:pt x="336627" y="265295"/>
                    <a:pt x="337409" y="258711"/>
                    <a:pt x="352425" y="247985"/>
                  </a:cubicBezTo>
                  <a:cubicBezTo>
                    <a:pt x="358202" y="243858"/>
                    <a:pt x="365125" y="241635"/>
                    <a:pt x="371475" y="238460"/>
                  </a:cubicBezTo>
                  <a:cubicBezTo>
                    <a:pt x="373063" y="233698"/>
                    <a:pt x="373320" y="228258"/>
                    <a:pt x="376238" y="224173"/>
                  </a:cubicBezTo>
                  <a:cubicBezTo>
                    <a:pt x="390363" y="204399"/>
                    <a:pt x="391506" y="206384"/>
                    <a:pt x="409575" y="200360"/>
                  </a:cubicBezTo>
                  <a:cubicBezTo>
                    <a:pt x="412750" y="190835"/>
                    <a:pt x="412828" y="179625"/>
                    <a:pt x="419100" y="171785"/>
                  </a:cubicBezTo>
                  <a:cubicBezTo>
                    <a:pt x="426251" y="162846"/>
                    <a:pt x="438639" y="159763"/>
                    <a:pt x="447675" y="152735"/>
                  </a:cubicBezTo>
                  <a:cubicBezTo>
                    <a:pt x="452991" y="148600"/>
                    <a:pt x="456482" y="142363"/>
                    <a:pt x="461963" y="138448"/>
                  </a:cubicBezTo>
                  <a:cubicBezTo>
                    <a:pt x="472261" y="131093"/>
                    <a:pt x="483641" y="128047"/>
                    <a:pt x="495300" y="124160"/>
                  </a:cubicBezTo>
                  <a:cubicBezTo>
                    <a:pt x="498475" y="117810"/>
                    <a:pt x="500280" y="110564"/>
                    <a:pt x="504825" y="105110"/>
                  </a:cubicBezTo>
                  <a:cubicBezTo>
                    <a:pt x="513300" y="94940"/>
                    <a:pt x="522444" y="95518"/>
                    <a:pt x="533400" y="90823"/>
                  </a:cubicBezTo>
                  <a:cubicBezTo>
                    <a:pt x="571655" y="74428"/>
                    <a:pt x="531940" y="87603"/>
                    <a:pt x="576263" y="71773"/>
                  </a:cubicBezTo>
                  <a:cubicBezTo>
                    <a:pt x="590446" y="66708"/>
                    <a:pt x="605655" y="64220"/>
                    <a:pt x="619125" y="57485"/>
                  </a:cubicBezTo>
                  <a:cubicBezTo>
                    <a:pt x="625475" y="54310"/>
                    <a:pt x="632011" y="51482"/>
                    <a:pt x="638175" y="47960"/>
                  </a:cubicBezTo>
                  <a:cubicBezTo>
                    <a:pt x="643145" y="45120"/>
                    <a:pt x="647343" y="40995"/>
                    <a:pt x="652463" y="38435"/>
                  </a:cubicBezTo>
                  <a:cubicBezTo>
                    <a:pt x="656953" y="36190"/>
                    <a:pt x="662050" y="35436"/>
                    <a:pt x="666750" y="33673"/>
                  </a:cubicBezTo>
                  <a:cubicBezTo>
                    <a:pt x="674755" y="30671"/>
                    <a:pt x="682751" y="27620"/>
                    <a:pt x="690563" y="24148"/>
                  </a:cubicBezTo>
                  <a:cubicBezTo>
                    <a:pt x="697051" y="21265"/>
                    <a:pt x="702651" y="16015"/>
                    <a:pt x="709613" y="14623"/>
                  </a:cubicBezTo>
                  <a:cubicBezTo>
                    <a:pt x="800135" y="-3482"/>
                    <a:pt x="804965" y="335"/>
                    <a:pt x="890588" y="33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100823" y="2512124"/>
              <a:ext cx="725946" cy="396307"/>
            </a:xfrm>
            <a:custGeom>
              <a:avLst/>
              <a:gdLst>
                <a:gd name="connsiteX0" fmla="*/ 0 w 933450"/>
                <a:gd name="connsiteY0" fmla="*/ 509588 h 509588"/>
                <a:gd name="connsiteX1" fmla="*/ 52388 w 933450"/>
                <a:gd name="connsiteY1" fmla="*/ 485775 h 509588"/>
                <a:gd name="connsiteX2" fmla="*/ 85725 w 933450"/>
                <a:gd name="connsiteY2" fmla="*/ 481013 h 509588"/>
                <a:gd name="connsiteX3" fmla="*/ 142875 w 933450"/>
                <a:gd name="connsiteY3" fmla="*/ 461963 h 509588"/>
                <a:gd name="connsiteX4" fmla="*/ 157163 w 933450"/>
                <a:gd name="connsiteY4" fmla="*/ 452438 h 509588"/>
                <a:gd name="connsiteX5" fmla="*/ 185738 w 933450"/>
                <a:gd name="connsiteY5" fmla="*/ 442913 h 509588"/>
                <a:gd name="connsiteX6" fmla="*/ 195263 w 933450"/>
                <a:gd name="connsiteY6" fmla="*/ 423863 h 509588"/>
                <a:gd name="connsiteX7" fmla="*/ 233363 w 933450"/>
                <a:gd name="connsiteY7" fmla="*/ 404813 h 509588"/>
                <a:gd name="connsiteX8" fmla="*/ 252413 w 933450"/>
                <a:gd name="connsiteY8" fmla="*/ 395288 h 509588"/>
                <a:gd name="connsiteX9" fmla="*/ 271463 w 933450"/>
                <a:gd name="connsiteY9" fmla="*/ 385763 h 509588"/>
                <a:gd name="connsiteX10" fmla="*/ 314325 w 933450"/>
                <a:gd name="connsiteY10" fmla="*/ 366713 h 509588"/>
                <a:gd name="connsiteX11" fmla="*/ 371475 w 933450"/>
                <a:gd name="connsiteY11" fmla="*/ 314325 h 509588"/>
                <a:gd name="connsiteX12" fmla="*/ 395288 w 933450"/>
                <a:gd name="connsiteY12" fmla="*/ 300038 h 509588"/>
                <a:gd name="connsiteX13" fmla="*/ 414338 w 933450"/>
                <a:gd name="connsiteY13" fmla="*/ 280988 h 509588"/>
                <a:gd name="connsiteX14" fmla="*/ 438150 w 933450"/>
                <a:gd name="connsiteY14" fmla="*/ 266700 h 509588"/>
                <a:gd name="connsiteX15" fmla="*/ 457200 w 933450"/>
                <a:gd name="connsiteY15" fmla="*/ 252413 h 509588"/>
                <a:gd name="connsiteX16" fmla="*/ 481013 w 933450"/>
                <a:gd name="connsiteY16" fmla="*/ 223838 h 509588"/>
                <a:gd name="connsiteX17" fmla="*/ 485775 w 933450"/>
                <a:gd name="connsiteY17" fmla="*/ 209550 h 509588"/>
                <a:gd name="connsiteX18" fmla="*/ 514350 w 933450"/>
                <a:gd name="connsiteY18" fmla="*/ 180975 h 509588"/>
                <a:gd name="connsiteX19" fmla="*/ 538163 w 933450"/>
                <a:gd name="connsiteY19" fmla="*/ 157163 h 509588"/>
                <a:gd name="connsiteX20" fmla="*/ 561975 w 933450"/>
                <a:gd name="connsiteY20" fmla="*/ 133350 h 509588"/>
                <a:gd name="connsiteX21" fmla="*/ 585788 w 933450"/>
                <a:gd name="connsiteY21" fmla="*/ 109538 h 509588"/>
                <a:gd name="connsiteX22" fmla="*/ 595313 w 933450"/>
                <a:gd name="connsiteY22" fmla="*/ 95250 h 509588"/>
                <a:gd name="connsiteX23" fmla="*/ 638175 w 933450"/>
                <a:gd name="connsiteY23" fmla="*/ 66675 h 509588"/>
                <a:gd name="connsiteX24" fmla="*/ 647700 w 933450"/>
                <a:gd name="connsiteY24" fmla="*/ 52388 h 509588"/>
                <a:gd name="connsiteX25" fmla="*/ 681038 w 933450"/>
                <a:gd name="connsiteY25" fmla="*/ 33338 h 509588"/>
                <a:gd name="connsiteX26" fmla="*/ 695325 w 933450"/>
                <a:gd name="connsiteY26" fmla="*/ 28575 h 509588"/>
                <a:gd name="connsiteX27" fmla="*/ 709613 w 933450"/>
                <a:gd name="connsiteY27" fmla="*/ 19050 h 509588"/>
                <a:gd name="connsiteX28" fmla="*/ 747713 w 933450"/>
                <a:gd name="connsiteY28" fmla="*/ 0 h 509588"/>
                <a:gd name="connsiteX29" fmla="*/ 804863 w 933450"/>
                <a:gd name="connsiteY29" fmla="*/ 4763 h 509588"/>
                <a:gd name="connsiteX30" fmla="*/ 828675 w 933450"/>
                <a:gd name="connsiteY30" fmla="*/ 14288 h 509588"/>
                <a:gd name="connsiteX31" fmla="*/ 852488 w 933450"/>
                <a:gd name="connsiteY31" fmla="*/ 19050 h 509588"/>
                <a:gd name="connsiteX32" fmla="*/ 885825 w 933450"/>
                <a:gd name="connsiteY32" fmla="*/ 38100 h 509588"/>
                <a:gd name="connsiteX33" fmla="*/ 900113 w 933450"/>
                <a:gd name="connsiteY33" fmla="*/ 47625 h 509588"/>
                <a:gd name="connsiteX34" fmla="*/ 933450 w 933450"/>
                <a:gd name="connsiteY34" fmla="*/ 47625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33450" h="509588">
                  <a:moveTo>
                    <a:pt x="0" y="509588"/>
                  </a:moveTo>
                  <a:cubicBezTo>
                    <a:pt x="11036" y="504070"/>
                    <a:pt x="38906" y="489145"/>
                    <a:pt x="52388" y="485775"/>
                  </a:cubicBezTo>
                  <a:cubicBezTo>
                    <a:pt x="63278" y="483053"/>
                    <a:pt x="74613" y="482600"/>
                    <a:pt x="85725" y="481013"/>
                  </a:cubicBezTo>
                  <a:cubicBezTo>
                    <a:pt x="136814" y="455468"/>
                    <a:pt x="60400" y="491954"/>
                    <a:pt x="142875" y="461963"/>
                  </a:cubicBezTo>
                  <a:cubicBezTo>
                    <a:pt x="148254" y="460007"/>
                    <a:pt x="151932" y="454763"/>
                    <a:pt x="157163" y="452438"/>
                  </a:cubicBezTo>
                  <a:cubicBezTo>
                    <a:pt x="166338" y="448360"/>
                    <a:pt x="176213" y="446088"/>
                    <a:pt x="185738" y="442913"/>
                  </a:cubicBezTo>
                  <a:cubicBezTo>
                    <a:pt x="188913" y="436563"/>
                    <a:pt x="189719" y="428298"/>
                    <a:pt x="195263" y="423863"/>
                  </a:cubicBezTo>
                  <a:cubicBezTo>
                    <a:pt x="206351" y="414993"/>
                    <a:pt x="220663" y="411163"/>
                    <a:pt x="233363" y="404813"/>
                  </a:cubicBezTo>
                  <a:lnTo>
                    <a:pt x="252413" y="395288"/>
                  </a:lnTo>
                  <a:cubicBezTo>
                    <a:pt x="258763" y="392113"/>
                    <a:pt x="264871" y="388400"/>
                    <a:pt x="271463" y="385763"/>
                  </a:cubicBezTo>
                  <a:cubicBezTo>
                    <a:pt x="280435" y="382174"/>
                    <a:pt x="305427" y="372942"/>
                    <a:pt x="314325" y="366713"/>
                  </a:cubicBezTo>
                  <a:cubicBezTo>
                    <a:pt x="362220" y="333186"/>
                    <a:pt x="324386" y="352852"/>
                    <a:pt x="371475" y="314325"/>
                  </a:cubicBezTo>
                  <a:cubicBezTo>
                    <a:pt x="378639" y="308463"/>
                    <a:pt x="387981" y="305721"/>
                    <a:pt x="395288" y="300038"/>
                  </a:cubicBezTo>
                  <a:cubicBezTo>
                    <a:pt x="402377" y="294525"/>
                    <a:pt x="407249" y="286501"/>
                    <a:pt x="414338" y="280988"/>
                  </a:cubicBezTo>
                  <a:cubicBezTo>
                    <a:pt x="421645" y="275305"/>
                    <a:pt x="430448" y="271835"/>
                    <a:pt x="438150" y="266700"/>
                  </a:cubicBezTo>
                  <a:cubicBezTo>
                    <a:pt x="444754" y="262297"/>
                    <a:pt x="450850" y="257175"/>
                    <a:pt x="457200" y="252413"/>
                  </a:cubicBezTo>
                  <a:cubicBezTo>
                    <a:pt x="467513" y="211166"/>
                    <a:pt x="451957" y="252895"/>
                    <a:pt x="481013" y="223838"/>
                  </a:cubicBezTo>
                  <a:cubicBezTo>
                    <a:pt x="484563" y="220288"/>
                    <a:pt x="482693" y="213513"/>
                    <a:pt x="485775" y="209550"/>
                  </a:cubicBezTo>
                  <a:cubicBezTo>
                    <a:pt x="494045" y="198917"/>
                    <a:pt x="505401" y="191043"/>
                    <a:pt x="514350" y="180975"/>
                  </a:cubicBezTo>
                  <a:cubicBezTo>
                    <a:pt x="537440" y="154999"/>
                    <a:pt x="508722" y="176789"/>
                    <a:pt x="538163" y="157163"/>
                  </a:cubicBezTo>
                  <a:cubicBezTo>
                    <a:pt x="563561" y="119065"/>
                    <a:pt x="530228" y="165097"/>
                    <a:pt x="561975" y="133350"/>
                  </a:cubicBezTo>
                  <a:cubicBezTo>
                    <a:pt x="593722" y="101603"/>
                    <a:pt x="547690" y="134936"/>
                    <a:pt x="585788" y="109538"/>
                  </a:cubicBezTo>
                  <a:cubicBezTo>
                    <a:pt x="588963" y="104775"/>
                    <a:pt x="590883" y="98875"/>
                    <a:pt x="595313" y="95250"/>
                  </a:cubicBezTo>
                  <a:cubicBezTo>
                    <a:pt x="608603" y="84376"/>
                    <a:pt x="638175" y="66675"/>
                    <a:pt x="638175" y="66675"/>
                  </a:cubicBezTo>
                  <a:cubicBezTo>
                    <a:pt x="641350" y="61913"/>
                    <a:pt x="643653" y="56435"/>
                    <a:pt x="647700" y="52388"/>
                  </a:cubicBezTo>
                  <a:cubicBezTo>
                    <a:pt x="653679" y="46410"/>
                    <a:pt x="674501" y="36140"/>
                    <a:pt x="681038" y="33338"/>
                  </a:cubicBezTo>
                  <a:cubicBezTo>
                    <a:pt x="685652" y="31360"/>
                    <a:pt x="690835" y="30820"/>
                    <a:pt x="695325" y="28575"/>
                  </a:cubicBezTo>
                  <a:cubicBezTo>
                    <a:pt x="700445" y="26015"/>
                    <a:pt x="704588" y="21791"/>
                    <a:pt x="709613" y="19050"/>
                  </a:cubicBezTo>
                  <a:cubicBezTo>
                    <a:pt x="722078" y="12251"/>
                    <a:pt x="747713" y="0"/>
                    <a:pt x="747713" y="0"/>
                  </a:cubicBezTo>
                  <a:cubicBezTo>
                    <a:pt x="766763" y="1588"/>
                    <a:pt x="786038" y="1441"/>
                    <a:pt x="804863" y="4763"/>
                  </a:cubicBezTo>
                  <a:cubicBezTo>
                    <a:pt x="813282" y="6249"/>
                    <a:pt x="820487" y="11832"/>
                    <a:pt x="828675" y="14288"/>
                  </a:cubicBezTo>
                  <a:cubicBezTo>
                    <a:pt x="836428" y="16614"/>
                    <a:pt x="844550" y="17463"/>
                    <a:pt x="852488" y="19050"/>
                  </a:cubicBezTo>
                  <a:cubicBezTo>
                    <a:pt x="887290" y="42252"/>
                    <a:pt x="843537" y="13936"/>
                    <a:pt x="885825" y="38100"/>
                  </a:cubicBezTo>
                  <a:cubicBezTo>
                    <a:pt x="890795" y="40940"/>
                    <a:pt x="894500" y="46502"/>
                    <a:pt x="900113" y="47625"/>
                  </a:cubicBezTo>
                  <a:cubicBezTo>
                    <a:pt x="911010" y="49804"/>
                    <a:pt x="922338" y="47625"/>
                    <a:pt x="933450" y="476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216113" y="1557183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1:6 ×1</a:t>
              </a:r>
              <a:endParaRPr lang="zh-CN" altLang="en-US" sz="120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205666" y="2532100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1:6 ×6</a:t>
              </a:r>
              <a:endParaRPr lang="zh-CN" altLang="en-US" sz="1200" dirty="0"/>
            </a:p>
          </p:txBody>
        </p:sp>
        <p:cxnSp>
          <p:nvCxnSpPr>
            <p:cNvPr id="50" name="直接箭头连接符 49"/>
            <p:cNvCxnSpPr>
              <a:stCxn id="21" idx="0"/>
              <a:endCxn id="24" idx="2"/>
            </p:cNvCxnSpPr>
            <p:nvPr/>
          </p:nvCxnSpPr>
          <p:spPr>
            <a:xfrm flipV="1">
              <a:off x="5669293" y="2271381"/>
              <a:ext cx="0" cy="2506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4750285" y="2105247"/>
              <a:ext cx="53732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LED 0</a:t>
              </a:r>
              <a:endParaRPr lang="zh-CN" altLang="en-US" sz="1200" b="1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152398" y="2931638"/>
              <a:ext cx="740908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LED 1-12</a:t>
              </a:r>
              <a:endParaRPr lang="zh-CN" altLang="en-US" sz="1200" b="1" dirty="0"/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7941587" y="3109419"/>
              <a:ext cx="52894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990435" y="2908432"/>
              <a:ext cx="85453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endCxn id="16" idx="0"/>
            </p:cNvCxnSpPr>
            <p:nvPr/>
          </p:nvCxnSpPr>
          <p:spPr>
            <a:xfrm>
              <a:off x="8837561" y="2888750"/>
              <a:ext cx="0" cy="173584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7944066" y="3003413"/>
              <a:ext cx="0" cy="10600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8462152" y="3109419"/>
              <a:ext cx="0" cy="15151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7851466" y="3003413"/>
              <a:ext cx="0" cy="36048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6650661" y="3253247"/>
              <a:ext cx="64633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1200" b="1" dirty="0"/>
                <a:t>反相器</a:t>
              </a: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7306604" y="3367839"/>
              <a:ext cx="552270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292530" y="3362617"/>
              <a:ext cx="0" cy="124564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6292530" y="3378952"/>
              <a:ext cx="36048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8408358" y="5606784"/>
              <a:ext cx="0" cy="3165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8116597" y="5606784"/>
              <a:ext cx="0" cy="3165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8091290" y="5928021"/>
              <a:ext cx="333597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>
              <a:endCxn id="14" idx="0"/>
            </p:cNvCxnSpPr>
            <p:nvPr/>
          </p:nvCxnSpPr>
          <p:spPr>
            <a:xfrm>
              <a:off x="8116597" y="4175133"/>
              <a:ext cx="0" cy="44946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6653012" y="4162885"/>
              <a:ext cx="148160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>
              <a:endCxn id="11" idx="0"/>
            </p:cNvCxnSpPr>
            <p:nvPr/>
          </p:nvCxnSpPr>
          <p:spPr>
            <a:xfrm>
              <a:off x="6653012" y="4145429"/>
              <a:ext cx="0" cy="47916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5685736" y="3267536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669293" y="3641785"/>
              <a:ext cx="2083633" cy="0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endCxn id="13" idx="0"/>
            </p:cNvCxnSpPr>
            <p:nvPr/>
          </p:nvCxnSpPr>
          <p:spPr>
            <a:xfrm>
              <a:off x="7756115" y="3630672"/>
              <a:ext cx="0" cy="99392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endCxn id="13" idx="1"/>
            </p:cNvCxnSpPr>
            <p:nvPr/>
          </p:nvCxnSpPr>
          <p:spPr>
            <a:xfrm>
              <a:off x="7312554" y="5115689"/>
              <a:ext cx="300060" cy="1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5923668" y="6015924"/>
              <a:ext cx="1267177" cy="0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5932048" y="5641675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292530" y="5641675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6653012" y="5641675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7163131" y="5641675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8488543" y="5606784"/>
              <a:ext cx="0" cy="61124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4986525" y="6220966"/>
              <a:ext cx="349055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5013909" y="4175133"/>
              <a:ext cx="0" cy="204289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>
              <a:off x="5013909" y="4175133"/>
              <a:ext cx="91813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5916609" y="4160281"/>
              <a:ext cx="0" cy="47916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4771789" y="5115689"/>
              <a:ext cx="64489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直接箭头连接符 1041"/>
            <p:cNvCxnSpPr/>
            <p:nvPr/>
          </p:nvCxnSpPr>
          <p:spPr>
            <a:xfrm flipH="1">
              <a:off x="6089630" y="1744206"/>
              <a:ext cx="3425845" cy="85728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7251634" y="5871578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20×</a:t>
              </a:r>
              <a:endParaRPr lang="zh-CN" altLang="en-US" dirty="0"/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8570604" y="5623136"/>
              <a:ext cx="0" cy="68573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4830313" y="6318672"/>
              <a:ext cx="375447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4830313" y="3897578"/>
              <a:ext cx="0" cy="240498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4803440" y="3897578"/>
              <a:ext cx="1412673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6205666" y="3883085"/>
              <a:ext cx="0" cy="74150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文本框 107"/>
            <p:cNvSpPr txBox="1"/>
            <p:nvPr/>
          </p:nvSpPr>
          <p:spPr>
            <a:xfrm>
              <a:off x="7268473" y="626739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2×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50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latin typeface="+mn-lt"/>
                <a:ea typeface="黑体" panose="02010609060101010101" pitchFamily="49" charset="-122"/>
              </a:rPr>
              <a:t>刻度具体流程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3663750" y="3563359"/>
            <a:ext cx="5701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19352" y="3390906"/>
            <a:ext cx="8945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algn="ctr"/>
            <a:r>
              <a:rPr lang="en-US" altLang="zh-CN" dirty="0" smtClean="0">
                <a:ea typeface="黑体" panose="02010609060101010101" pitchFamily="49" charset="-122"/>
              </a:rPr>
              <a:t> (4x4 -&gt; 6x6)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6736393" y="2053743"/>
            <a:ext cx="473336" cy="35787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954989" y="339090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ea typeface="黑体" panose="02010609060101010101" pitchFamily="49" charset="-122"/>
              </a:rPr>
              <a:t>6x6 </a:t>
            </a:r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r>
              <a:rPr lang="en-US" altLang="zh-CN" dirty="0" smtClean="0">
                <a:ea typeface="黑体" panose="02010609060101010101" pitchFamily="49" charset="-122"/>
              </a:rPr>
              <a:t> data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5299387" y="3563359"/>
            <a:ext cx="5701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7321482" y="3600794"/>
            <a:ext cx="5701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61480" y="3159560"/>
            <a:ext cx="1215797" cy="140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r>
              <a:rPr lang="en-US" altLang="zh-CN" dirty="0" smtClean="0">
                <a:ea typeface="黑体" panose="02010609060101010101" pitchFamily="49" charset="-122"/>
              </a:rPr>
              <a:t> (cross+</a:t>
            </a:r>
          </a:p>
          <a:p>
            <a:pPr algn="ctr"/>
            <a:r>
              <a:rPr lang="en-US" altLang="zh-CN" dirty="0" smtClean="0">
                <a:ea typeface="黑体" panose="02010609060101010101" pitchFamily="49" charset="-122"/>
              </a:rPr>
              <a:t>boundary)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152" y="1747367"/>
            <a:ext cx="7476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ea typeface="黑体" panose="02010609060101010101" pitchFamily="49" charset="-122"/>
              </a:rPr>
              <a:t>Rec + </a:t>
            </a:r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394974" y="2016309"/>
            <a:ext cx="6131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04981" y="18014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 smtClean="0">
                <a:ea typeface="黑体" panose="02010609060101010101" pitchFamily="49" charset="-122"/>
              </a:rPr>
              <a:t>Calibdata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5048" y="2772984"/>
            <a:ext cx="7476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ea typeface="黑体" panose="02010609060101010101" pitchFamily="49" charset="-122"/>
              </a:rPr>
              <a:t>Rec + </a:t>
            </a:r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421870" y="3041926"/>
            <a:ext cx="6131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31877" y="28270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r>
              <a:rPr lang="en-US" altLang="zh-CN" dirty="0" smtClean="0">
                <a:ea typeface="黑体" panose="02010609060101010101" pitchFamily="49" charset="-122"/>
              </a:rPr>
              <a:t> data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5048" y="3807227"/>
            <a:ext cx="7476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ea typeface="黑体" panose="02010609060101010101" pitchFamily="49" charset="-122"/>
              </a:rPr>
              <a:t>Rec + </a:t>
            </a:r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1421870" y="4076169"/>
            <a:ext cx="6131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131877" y="386128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r>
              <a:rPr lang="en-US" altLang="zh-CN" dirty="0" smtClean="0">
                <a:ea typeface="黑体" panose="02010609060101010101" pitchFamily="49" charset="-122"/>
              </a:rPr>
              <a:t> data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5048" y="4841470"/>
            <a:ext cx="7476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ea typeface="黑体" panose="02010609060101010101" pitchFamily="49" charset="-122"/>
              </a:rPr>
              <a:t>Rec + </a:t>
            </a:r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1421870" y="5110412"/>
            <a:ext cx="6131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131877" y="48955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r>
              <a:rPr lang="en-US" altLang="zh-CN" dirty="0" smtClean="0">
                <a:ea typeface="黑体" panose="02010609060101010101" pitchFamily="49" charset="-122"/>
              </a:rPr>
              <a:t> data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3051653" y="2016308"/>
            <a:ext cx="473336" cy="35787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9894" y="1553500"/>
            <a:ext cx="3130476" cy="48304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665738" y="5924469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ea typeface="黑体" panose="02010609060101010101" pitchFamily="49" charset="-122"/>
              </a:rPr>
              <a:t>利用</a:t>
            </a:r>
            <a:r>
              <a:rPr lang="en-US" altLang="zh-CN" dirty="0" smtClean="0">
                <a:ea typeface="黑体" panose="02010609060101010101" pitchFamily="49" charset="-122"/>
              </a:rPr>
              <a:t>10x10</a:t>
            </a:r>
            <a:r>
              <a:rPr lang="zh-CN" altLang="en-US" dirty="0" smtClean="0">
                <a:ea typeface="黑体" panose="02010609060101010101" pitchFamily="49" charset="-122"/>
              </a:rPr>
              <a:t>数据进行刻度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9371016" y="3618969"/>
            <a:ext cx="5701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067043" y="340408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 smtClean="0">
                <a:ea typeface="黑体" panose="02010609060101010101" pitchFamily="49" charset="-122"/>
              </a:rPr>
              <a:t>calib</a:t>
            </a:r>
            <a:r>
              <a:rPr lang="en-US" altLang="zh-CN" dirty="0" smtClean="0">
                <a:ea typeface="黑体" panose="02010609060101010101" pitchFamily="49" charset="-122"/>
              </a:rPr>
              <a:t> data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34703" y="1553501"/>
            <a:ext cx="3013240" cy="48304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2" name="文本框 23"/>
          <p:cNvSpPr txBox="1"/>
          <p:nvPr/>
        </p:nvSpPr>
        <p:spPr>
          <a:xfrm>
            <a:off x="4233905" y="5924469"/>
            <a:ext cx="311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ea typeface="黑体" panose="02010609060101010101" pitchFamily="49" charset="-122"/>
              </a:rPr>
              <a:t>个</a:t>
            </a:r>
            <a:r>
              <a:rPr lang="en-US" altLang="zh-CN" dirty="0" smtClean="0">
                <a:ea typeface="黑体" panose="02010609060101010101" pitchFamily="49" charset="-122"/>
              </a:rPr>
              <a:t>4x4</a:t>
            </a:r>
            <a:r>
              <a:rPr lang="zh-CN" altLang="en-US" dirty="0" smtClean="0">
                <a:ea typeface="黑体" panose="02010609060101010101" pitchFamily="49" charset="-122"/>
              </a:rPr>
              <a:t>数据合并成</a:t>
            </a:r>
            <a:r>
              <a:rPr lang="en-US" altLang="zh-CN" dirty="0" smtClean="0">
                <a:ea typeface="黑体" panose="02010609060101010101" pitchFamily="49" charset="-122"/>
              </a:rPr>
              <a:t>cluster</a:t>
            </a:r>
            <a:r>
              <a:rPr lang="zh-CN" altLang="en-US" dirty="0" smtClean="0">
                <a:ea typeface="黑体" panose="02010609060101010101" pitchFamily="49" charset="-122"/>
              </a:rPr>
              <a:t>数据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65175" y="1553500"/>
            <a:ext cx="3145647" cy="48304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4" name="文本框 23"/>
          <p:cNvSpPr txBox="1"/>
          <p:nvPr/>
        </p:nvSpPr>
        <p:spPr>
          <a:xfrm>
            <a:off x="8176086" y="59238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ea typeface="黑体" panose="02010609060101010101" pitchFamily="49" charset="-122"/>
              </a:rPr>
              <a:t>先交叉标定，再边缘修正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6E1E-4E5A-4471-A840-7489FB4A41C1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5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23" y="3657600"/>
            <a:ext cx="3938387" cy="2650398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模拟结果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offset)</a:t>
            </a:r>
            <a:b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69379" cy="3811588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按列将标定结果取平均值，可以预期边缘结果偏移较大。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考虑单纯按列或者按行进行一维修正精度不够，将采用二维修正。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62" y="156633"/>
            <a:ext cx="4540240" cy="30311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230" y="3507482"/>
            <a:ext cx="4292504" cy="286791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333635" y="4035649"/>
            <a:ext cx="2340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ea typeface="黑体" panose="02010609060101010101" pitchFamily="49" charset="-122"/>
              </a:rPr>
              <a:t>残差分布</a:t>
            </a:r>
            <a:endParaRPr lang="en-US" altLang="zh-CN" sz="1600" dirty="0" smtClean="0"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ea typeface="黑体" panose="02010609060101010101" pitchFamily="49" charset="-122"/>
              </a:rPr>
              <a:t>中心</a:t>
            </a:r>
            <a:r>
              <a:rPr lang="en-US" altLang="zh-CN" sz="1600" dirty="0" smtClean="0">
                <a:ea typeface="黑体" panose="02010609060101010101" pitchFamily="49" charset="-122"/>
              </a:rPr>
              <a:t>24x24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6565FF"/>
                </a:solidFill>
                <a:ea typeface="黑体" panose="02010609060101010101" pitchFamily="49" charset="-122"/>
              </a:rPr>
              <a:t>A</a:t>
            </a:r>
            <a:r>
              <a:rPr lang="zh-CN" altLang="en-US" sz="1600" dirty="0">
                <a:solidFill>
                  <a:srgbClr val="6565FF"/>
                </a:solidFill>
                <a:ea typeface="黑体" panose="02010609060101010101" pitchFamily="49" charset="-122"/>
              </a:rPr>
              <a:t>：</a:t>
            </a:r>
            <a:r>
              <a:rPr lang="zh-CN" altLang="en-US" sz="1600" dirty="0" smtClean="0">
                <a:solidFill>
                  <a:srgbClr val="6565FF"/>
                </a:solidFill>
                <a:ea typeface="黑体" panose="02010609060101010101" pitchFamily="49" charset="-122"/>
              </a:rPr>
              <a:t>紧靠中心的</a:t>
            </a:r>
            <a:r>
              <a:rPr lang="en-US" altLang="zh-CN" sz="1600" dirty="0" smtClean="0">
                <a:solidFill>
                  <a:srgbClr val="6565FF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1600" dirty="0" smtClean="0">
                <a:solidFill>
                  <a:srgbClr val="6565FF"/>
                </a:solidFill>
                <a:ea typeface="黑体" panose="02010609060101010101" pitchFamily="49" charset="-122"/>
              </a:rPr>
              <a:t>个</a:t>
            </a:r>
            <a:r>
              <a:rPr lang="en-US" altLang="zh-CN" sz="1600" dirty="0" smtClean="0">
                <a:solidFill>
                  <a:srgbClr val="6565FF"/>
                </a:solidFill>
                <a:ea typeface="黑体" panose="02010609060101010101" pitchFamily="49" charset="-122"/>
              </a:rPr>
              <a:t>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64FF64"/>
                </a:solidFill>
                <a:ea typeface="黑体" panose="02010609060101010101" pitchFamily="49" charset="-122"/>
              </a:rPr>
              <a:t>B</a:t>
            </a:r>
            <a:r>
              <a:rPr lang="zh-CN" altLang="en-US" sz="1600" dirty="0" smtClean="0">
                <a:solidFill>
                  <a:srgbClr val="64FF64"/>
                </a:solidFill>
                <a:ea typeface="黑体" panose="02010609060101010101" pitchFamily="49" charset="-122"/>
              </a:rPr>
              <a:t>：中间层</a:t>
            </a:r>
            <a:r>
              <a:rPr lang="en-US" altLang="zh-CN" sz="1600" dirty="0" smtClean="0">
                <a:solidFill>
                  <a:srgbClr val="64FF64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1600" dirty="0" smtClean="0">
                <a:solidFill>
                  <a:srgbClr val="64FF64"/>
                </a:solidFill>
                <a:ea typeface="黑体" panose="02010609060101010101" pitchFamily="49" charset="-122"/>
              </a:rPr>
              <a:t>个</a:t>
            </a:r>
            <a:r>
              <a:rPr lang="en-US" altLang="zh-CN" sz="1600" dirty="0" smtClean="0">
                <a:solidFill>
                  <a:srgbClr val="64FF64"/>
                </a:solidFill>
                <a:ea typeface="黑体" panose="02010609060101010101" pitchFamily="49" charset="-122"/>
              </a:rPr>
              <a:t>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5D5D"/>
                </a:solidFill>
                <a:ea typeface="黑体" panose="02010609060101010101" pitchFamily="49" charset="-122"/>
              </a:rPr>
              <a:t>C</a:t>
            </a:r>
            <a:r>
              <a:rPr lang="zh-CN" altLang="en-US" sz="1600" dirty="0" smtClean="0">
                <a:solidFill>
                  <a:srgbClr val="FF5D5D"/>
                </a:solidFill>
                <a:ea typeface="黑体" panose="02010609060101010101" pitchFamily="49" charset="-122"/>
              </a:rPr>
              <a:t>：外层</a:t>
            </a:r>
            <a:r>
              <a:rPr lang="en-US" altLang="zh-CN" sz="1600" dirty="0" smtClean="0">
                <a:solidFill>
                  <a:srgbClr val="FF5D5D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1600" dirty="0" smtClean="0">
                <a:solidFill>
                  <a:srgbClr val="FF5D5D"/>
                </a:solidFill>
                <a:ea typeface="黑体" panose="02010609060101010101" pitchFamily="49" charset="-122"/>
              </a:rPr>
              <a:t>个</a:t>
            </a:r>
            <a:r>
              <a:rPr lang="en-US" altLang="zh-CN" sz="1600" dirty="0" smtClean="0">
                <a:solidFill>
                  <a:srgbClr val="FF5D5D"/>
                </a:solidFill>
                <a:ea typeface="黑体" panose="02010609060101010101" pitchFamily="49" charset="-122"/>
              </a:rPr>
              <a:t>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FF"/>
                </a:solidFill>
                <a:ea typeface="黑体" panose="02010609060101010101" pitchFamily="49" charset="-122"/>
              </a:rPr>
              <a:t>D</a:t>
            </a:r>
            <a:r>
              <a:rPr lang="zh-CN" altLang="en-US" sz="1600" dirty="0" smtClean="0">
                <a:solidFill>
                  <a:srgbClr val="FF00FF"/>
                </a:solidFill>
                <a:ea typeface="黑体" panose="02010609060101010101" pitchFamily="49" charset="-122"/>
              </a:rPr>
              <a:t>：</a:t>
            </a:r>
            <a:r>
              <a:rPr lang="en-US" altLang="zh-CN" sz="1600" dirty="0" smtClean="0">
                <a:solidFill>
                  <a:srgbClr val="FF00FF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1600" dirty="0" smtClean="0">
                <a:solidFill>
                  <a:srgbClr val="FF00FF"/>
                </a:solidFill>
                <a:ea typeface="黑体" panose="02010609060101010101" pitchFamily="49" charset="-122"/>
              </a:rPr>
              <a:t>个角</a:t>
            </a:r>
            <a:r>
              <a:rPr lang="en-US" altLang="zh-CN" sz="1600" dirty="0" smtClean="0">
                <a:solidFill>
                  <a:srgbClr val="FF00FF"/>
                </a:solidFill>
                <a:ea typeface="黑体" panose="02010609060101010101" pitchFamily="49" charset="-122"/>
              </a:rPr>
              <a:t>3x3</a:t>
            </a:r>
            <a:endParaRPr lang="zh-CN" altLang="en-US" sz="1600" dirty="0">
              <a:solidFill>
                <a:srgbClr val="FF00FF"/>
              </a:solidFill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58102" y="6375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列分布。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72A2-7C7B-4E47-A0F7-769D9140FECD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5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  <a:ea typeface="黑体" panose="02010609060101010101" pitchFamily="49" charset="-122"/>
              </a:rPr>
              <a:t>LHAASO-WCDA</a:t>
            </a:r>
            <a:r>
              <a:rPr lang="zh-CN" altLang="en-US" b="1" dirty="0">
                <a:latin typeface="+mn-lt"/>
                <a:ea typeface="黑体" panose="02010609060101010101" pitchFamily="49" charset="-122"/>
              </a:rPr>
              <a:t>简介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453" y="1640180"/>
            <a:ext cx="4593590" cy="4254612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5596467" y="1691322"/>
            <a:ext cx="5722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ea typeface="黑体" panose="02010609060101010101" pitchFamily="49" charset="-122"/>
              </a:rPr>
              <a:t>LHAASO-WCDA</a:t>
            </a:r>
            <a:r>
              <a:rPr lang="zh-CN" altLang="en-US" dirty="0" smtClean="0">
                <a:ea typeface="黑体" panose="02010609060101010101" pitchFamily="49" charset="-122"/>
              </a:rPr>
              <a:t>探测器主要功能：在</a:t>
            </a:r>
            <a:r>
              <a:rPr lang="en-US" altLang="zh-CN" dirty="0" smtClean="0">
                <a:ea typeface="黑体" panose="02010609060101010101" pitchFamily="49" charset="-122"/>
              </a:rPr>
              <a:t>100GeV-30TeV</a:t>
            </a:r>
            <a:r>
              <a:rPr lang="zh-CN" altLang="en-US" dirty="0" smtClean="0">
                <a:ea typeface="黑体" panose="02010609060101010101" pitchFamily="49" charset="-122"/>
              </a:rPr>
              <a:t>实现伽玛源的巡天观测。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r>
              <a:rPr lang="zh-CN" altLang="en-US" dirty="0" smtClean="0">
                <a:ea typeface="黑体" panose="02010609060101010101" pitchFamily="49" charset="-122"/>
              </a:rPr>
              <a:t>探测器占地面积</a:t>
            </a:r>
            <a:r>
              <a:rPr lang="en-US" altLang="zh-CN" dirty="0" smtClean="0">
                <a:ea typeface="黑体" panose="02010609060101010101" pitchFamily="49" charset="-122"/>
              </a:rPr>
              <a:t>7,800m</a:t>
            </a:r>
            <a:r>
              <a:rPr lang="en-US" altLang="zh-CN" baseline="30000" dirty="0" smtClean="0"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ea typeface="黑体" panose="02010609060101010101" pitchFamily="49" charset="-122"/>
              </a:rPr>
              <a:t>，分成</a:t>
            </a:r>
            <a:r>
              <a:rPr lang="en-US" altLang="zh-CN" dirty="0" smtClean="0"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ea typeface="黑体" panose="02010609060101010101" pitchFamily="49" charset="-122"/>
              </a:rPr>
              <a:t>个水池。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r>
              <a:rPr lang="zh-CN" altLang="en-US" dirty="0" smtClean="0">
                <a:ea typeface="黑体" panose="02010609060101010101" pitchFamily="49" charset="-122"/>
              </a:rPr>
              <a:t>探测器结构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/>
            <a:r>
              <a:rPr lang="en-US" altLang="zh-CN" dirty="0" smtClean="0">
                <a:ea typeface="黑体" panose="02010609060101010101" pitchFamily="49" charset="-122"/>
              </a:rPr>
              <a:t>3120</a:t>
            </a:r>
            <a:r>
              <a:rPr lang="zh-CN" altLang="en-US" dirty="0" smtClean="0">
                <a:ea typeface="黑体" panose="02010609060101010101" pitchFamily="49" charset="-122"/>
              </a:rPr>
              <a:t>个探测单元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ea typeface="黑体" panose="02010609060101010101" pitchFamily="49" charset="-122"/>
              </a:rPr>
              <a:t>单元大小：</a:t>
            </a:r>
            <a:r>
              <a:rPr lang="en-US" altLang="zh-CN" dirty="0" smtClean="0">
                <a:ea typeface="黑体" panose="02010609060101010101" pitchFamily="49" charset="-122"/>
              </a:rPr>
              <a:t>5m x 5m</a:t>
            </a:r>
          </a:p>
          <a:p>
            <a:r>
              <a:rPr lang="zh-CN" altLang="en-US" dirty="0" smtClean="0">
                <a:ea typeface="黑体" panose="02010609060101010101" pitchFamily="49" charset="-122"/>
              </a:rPr>
              <a:t>实验要求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ea typeface="黑体" panose="02010609060101010101" pitchFamily="49" charset="-122"/>
              </a:rPr>
              <a:t>阵列指向精度：</a:t>
            </a:r>
            <a:r>
              <a:rPr lang="en-US" altLang="zh-CN" dirty="0" smtClean="0">
                <a:ea typeface="黑体" panose="02010609060101010101" pitchFamily="49" charset="-122"/>
              </a:rPr>
              <a:t>&lt; 0.1</a:t>
            </a:r>
            <a:r>
              <a:rPr lang="en-US" altLang="zh-CN" dirty="0">
                <a:ea typeface="黑体" panose="02010609060101010101" pitchFamily="49" charset="-122"/>
              </a:rPr>
              <a:t>°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ea typeface="黑体" panose="02010609060101010101" pitchFamily="49" charset="-122"/>
              </a:rPr>
              <a:t>时间</a:t>
            </a:r>
            <a:r>
              <a:rPr lang="zh-CN" altLang="en-US" dirty="0" smtClean="0">
                <a:ea typeface="黑体" panose="02010609060101010101" pitchFamily="49" charset="-122"/>
              </a:rPr>
              <a:t>标定精度：</a:t>
            </a:r>
            <a:r>
              <a:rPr lang="en-US" altLang="zh-CN" dirty="0" smtClean="0">
                <a:ea typeface="黑体" panose="02010609060101010101" pitchFamily="49" charset="-122"/>
              </a:rPr>
              <a:t>&lt; 0.2 ns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9B80-DDBE-4905-B7F3-70CCD966F3E3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时间标定工作介绍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硬件标定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2400" dirty="0" smtClean="0">
                <a:ea typeface="黑体" panose="02010609060101010101" pitchFamily="49" charset="-122"/>
              </a:rPr>
              <a:t>标定范围</a:t>
            </a:r>
            <a:r>
              <a:rPr lang="zh-CN" altLang="en-US" sz="2400" dirty="0">
                <a:ea typeface="黑体" panose="02010609060101010101" pitchFamily="49" charset="-122"/>
              </a:rPr>
              <a:t>：</a:t>
            </a:r>
            <a:r>
              <a:rPr lang="en-US" altLang="zh-CN" sz="2400" dirty="0" smtClean="0">
                <a:ea typeface="黑体" panose="02010609060101010101" pitchFamily="49" charset="-122"/>
              </a:rPr>
              <a:t>PMT+</a:t>
            </a:r>
            <a:r>
              <a:rPr lang="zh-CN" altLang="en-US" sz="2400" dirty="0" smtClean="0">
                <a:ea typeface="黑体" panose="02010609060101010101" pitchFamily="49" charset="-122"/>
              </a:rPr>
              <a:t>电缆</a:t>
            </a:r>
            <a:r>
              <a:rPr lang="en-US" altLang="zh-CN" sz="2400" dirty="0" smtClean="0">
                <a:ea typeface="黑体" panose="02010609060101010101" pitchFamily="49" charset="-122"/>
              </a:rPr>
              <a:t>+</a:t>
            </a:r>
            <a:r>
              <a:rPr lang="zh-CN" altLang="en-US" sz="2400" dirty="0" smtClean="0">
                <a:ea typeface="黑体" panose="02010609060101010101" pitchFamily="49" charset="-122"/>
              </a:rPr>
              <a:t>电子学。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ea typeface="黑体" panose="02010609060101010101" pitchFamily="49" charset="-122"/>
              </a:rPr>
              <a:t>在线标定：</a:t>
            </a:r>
            <a:r>
              <a:rPr lang="en-US" altLang="zh-CN" sz="2400" dirty="0" smtClean="0">
                <a:ea typeface="黑体" panose="02010609060101010101" pitchFamily="49" charset="-122"/>
              </a:rPr>
              <a:t>5-10 Hz</a:t>
            </a:r>
            <a:r>
              <a:rPr lang="zh-CN" altLang="en-US" sz="2400" dirty="0" smtClean="0">
                <a:ea typeface="黑体" panose="02010609060101010101" pitchFamily="49" charset="-122"/>
              </a:rPr>
              <a:t>，全阵列同时标定，可以及时发现</a:t>
            </a:r>
            <a:r>
              <a:rPr lang="en-US" altLang="zh-CN" sz="2400" dirty="0" smtClean="0">
                <a:ea typeface="黑体" panose="02010609060101010101" pitchFamily="49" charset="-122"/>
              </a:rPr>
              <a:t>PMT/</a:t>
            </a:r>
            <a:r>
              <a:rPr lang="zh-CN" altLang="en-US" sz="2400" dirty="0" smtClean="0">
                <a:ea typeface="黑体" panose="02010609060101010101" pitchFamily="49" charset="-122"/>
              </a:rPr>
              <a:t>电子学工作情况的变化。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ea typeface="黑体" panose="02010609060101010101" pitchFamily="49" charset="-122"/>
              </a:rPr>
              <a:t>局限性：无法刻度整个探测器（注水后）的时间偏差。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lvl="1"/>
            <a:endParaRPr lang="en-US" altLang="zh-CN" dirty="0" smtClean="0">
              <a:ea typeface="黑体" panose="02010609060101010101" pitchFamily="49" charset="-122"/>
            </a:endParaRPr>
          </a:p>
          <a:p>
            <a:endParaRPr lang="en-US" altLang="zh-CN" dirty="0" smtClean="0">
              <a:ea typeface="黑体" panose="02010609060101010101" pitchFamily="49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离线标定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探测器正常运行初期，对重建后的簇射数据前锋面进行拟合，得到探测器单元之间的时间差，再用得到时间差修正重建数据，进行多次迭代，使得各探测器单元时间差的残差分布达到预期精度。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难点：探测器边缘事例的处理。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146E-2D74-4756-9FE9-71B09FA893AA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合作组会议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硬件标定工作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3D6-6FB9-446C-9F4B-4F1F65E4067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黑体" panose="02010609060101010101" charset="-122"/>
                <a:sym typeface="+mn-ea"/>
              </a:rPr>
              <a:t>安装现场</a:t>
            </a:r>
            <a:r>
              <a:rPr lang="en-US" altLang="zh-CN" dirty="0">
                <a:latin typeface="+mn-lt"/>
                <a:ea typeface="黑体" panose="02010609060101010101" charset="-122"/>
                <a:sym typeface="+mn-ea"/>
              </a:rPr>
              <a:t>PMT</a:t>
            </a:r>
            <a:r>
              <a:rPr lang="zh-CN" altLang="en-US" dirty="0" smtClean="0">
                <a:latin typeface="+mn-lt"/>
                <a:ea typeface="黑体" panose="02010609060101010101" charset="-122"/>
                <a:sym typeface="+mn-ea"/>
              </a:rPr>
              <a:t>标定</a:t>
            </a:r>
            <a:endParaRPr lang="zh-CN" altLang="en-US" dirty="0">
              <a:latin typeface="+mn-lt"/>
              <a:ea typeface="黑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idx="1"/>
          </p:nvPr>
        </p:nvSpPr>
        <p:spPr>
          <a:xfrm>
            <a:off x="514105" y="1444203"/>
            <a:ext cx="5898468" cy="4912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dirty="0" smtClean="0">
                <a:ea typeface="黑体" panose="02010609060101010101" charset="-122"/>
              </a:rPr>
              <a:t>现场运行环境以及高压与实验室测量不一致，安装过程中需要进行现场刻度。</a:t>
            </a:r>
            <a:endParaRPr lang="en-US" altLang="zh-CN" sz="1600" dirty="0" smtClean="0">
              <a:ea typeface="黑体" panose="02010609060101010101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600" dirty="0">
                <a:ea typeface="黑体" panose="02010609060101010101" charset="-122"/>
              </a:rPr>
              <a:t>测试项</a:t>
            </a:r>
          </a:p>
          <a:p>
            <a:pPr marL="742950" lvl="2" indent="-285750">
              <a:lnSpc>
                <a:spcPts val="1500"/>
              </a:lnSpc>
              <a:spcBef>
                <a:spcPts val="1000"/>
              </a:spcBef>
            </a:pPr>
            <a:r>
              <a:rPr lang="en-US" altLang="zh-CN" sz="1600" dirty="0" smtClean="0">
                <a:ea typeface="黑体" panose="02010609060101010101" charset="-122"/>
              </a:rPr>
              <a:t>Gain/Q-T(AD ratio)/&lt;T.T.&gt;</a:t>
            </a:r>
            <a:endParaRPr lang="en-US" altLang="zh-CN" sz="1600" dirty="0">
              <a:ea typeface="黑体" panose="02010609060101010101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600" dirty="0" smtClean="0">
                <a:ea typeface="黑体" panose="02010609060101010101" charset="-122"/>
              </a:rPr>
              <a:t>标定硬件</a:t>
            </a:r>
            <a:endParaRPr lang="zh-CN" altLang="en-US" sz="1600" dirty="0">
              <a:ea typeface="黑体" panose="02010609060101010101" charset="-122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ea typeface="黑体" panose="02010609060101010101" charset="-122"/>
              </a:rPr>
              <a:t>数据获取</a:t>
            </a:r>
            <a:r>
              <a:rPr lang="zh-CN" altLang="en-US" sz="1600" dirty="0">
                <a:ea typeface="黑体" panose="02010609060101010101" charset="-122"/>
              </a:rPr>
              <a:t>系统</a:t>
            </a:r>
            <a:r>
              <a:rPr lang="zh-CN" altLang="en-US" sz="1600" dirty="0" smtClean="0">
                <a:ea typeface="黑体" panose="02010609060101010101" charset="-122"/>
              </a:rPr>
              <a:t>基于</a:t>
            </a:r>
            <a:r>
              <a:rPr lang="en-US" altLang="zh-CN" sz="1600" dirty="0">
                <a:ea typeface="黑体" panose="02010609060101010101" charset="-122"/>
              </a:rPr>
              <a:t>CAEN VME/NIM</a:t>
            </a:r>
            <a:r>
              <a:rPr lang="zh-CN" altLang="en-US" sz="1600" dirty="0" smtClean="0">
                <a:ea typeface="黑体" panose="02010609060101010101" charset="-122"/>
              </a:rPr>
              <a:t>集成测试</a:t>
            </a:r>
            <a:r>
              <a:rPr lang="zh-CN" altLang="en-US" sz="1600" dirty="0">
                <a:ea typeface="黑体" panose="02010609060101010101" charset="-122"/>
              </a:rPr>
              <a:t>机箱</a:t>
            </a:r>
            <a:r>
              <a:rPr lang="zh-CN" altLang="en-US" sz="1600" dirty="0" smtClean="0">
                <a:ea typeface="黑体" panose="02010609060101010101" charset="-122"/>
              </a:rPr>
              <a:t>，实现“一键化”测试，自动保存测试结果，作为探测器物理数据修正的基础；</a:t>
            </a:r>
            <a:endParaRPr lang="en-US" altLang="zh-CN" sz="1600" dirty="0" smtClean="0">
              <a:ea typeface="黑体" panose="02010609060101010101" charset="-122"/>
            </a:endParaRPr>
          </a:p>
          <a:p>
            <a:pPr marL="742950" lvl="1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ea typeface="黑体" panose="02010609060101010101" charset="-122"/>
              </a:rPr>
              <a:t>光源系统</a:t>
            </a:r>
            <a:endParaRPr lang="en-US" altLang="zh-CN" sz="1600" dirty="0" smtClean="0">
              <a:ea typeface="黑体" panose="02010609060101010101" charset="-122"/>
            </a:endParaRPr>
          </a:p>
          <a:p>
            <a:pPr marL="1200150" lvl="3" indent="-285750">
              <a:lnSpc>
                <a:spcPts val="1500"/>
              </a:lnSpc>
              <a:spcBef>
                <a:spcPts val="1000"/>
              </a:spcBef>
            </a:pPr>
            <a:r>
              <a:rPr lang="zh-CN" altLang="en-US" sz="1600" dirty="0">
                <a:ea typeface="黑体" panose="02010609060101010101" charset="-122"/>
              </a:rPr>
              <a:t>多</a:t>
            </a:r>
            <a:r>
              <a:rPr lang="zh-CN" altLang="en-US" sz="1600" dirty="0" smtClean="0">
                <a:ea typeface="黑体" panose="02010609060101010101" charset="-122"/>
              </a:rPr>
              <a:t>路</a:t>
            </a:r>
            <a:r>
              <a:rPr lang="en-US" altLang="zh-CN" sz="1600" dirty="0" smtClean="0">
                <a:ea typeface="黑体" panose="02010609060101010101" charset="-122"/>
              </a:rPr>
              <a:t>LED</a:t>
            </a:r>
            <a:r>
              <a:rPr lang="zh-CN" altLang="en-US" sz="1600" dirty="0" smtClean="0">
                <a:ea typeface="黑体" panose="02010609060101010101" charset="-122"/>
              </a:rPr>
              <a:t>驱动</a:t>
            </a:r>
            <a:r>
              <a:rPr lang="zh-CN" altLang="en-US" sz="1600" dirty="0">
                <a:ea typeface="黑体" panose="02010609060101010101" charset="-122"/>
              </a:rPr>
              <a:t>板；</a:t>
            </a:r>
            <a:endParaRPr lang="en-US" altLang="zh-CN" sz="1600" dirty="0">
              <a:ea typeface="黑体" panose="02010609060101010101" charset="-122"/>
            </a:endParaRPr>
          </a:p>
          <a:p>
            <a:pPr marL="1200150" lvl="3" indent="-285750">
              <a:lnSpc>
                <a:spcPts val="1500"/>
              </a:lnSpc>
              <a:spcBef>
                <a:spcPts val="1000"/>
              </a:spcBef>
            </a:pPr>
            <a:r>
              <a:rPr lang="zh-CN" altLang="en-US" sz="1600" dirty="0" smtClean="0">
                <a:ea typeface="黑体" panose="02010609060101010101" charset="-122"/>
              </a:rPr>
              <a:t>连续衰减光源</a:t>
            </a:r>
            <a:r>
              <a:rPr lang="zh-CN" altLang="en-US" sz="1600" dirty="0">
                <a:ea typeface="黑体" panose="02010609060101010101" charset="-122"/>
              </a:rPr>
              <a:t>；</a:t>
            </a:r>
            <a:endParaRPr lang="en-US" altLang="zh-CN" sz="1600" dirty="0">
              <a:ea typeface="黑体" panose="02010609060101010101" charset="-122"/>
            </a:endParaRPr>
          </a:p>
          <a:p>
            <a:pPr marL="1200150" lvl="3" indent="-285750">
              <a:lnSpc>
                <a:spcPts val="1500"/>
              </a:lnSpc>
              <a:spcBef>
                <a:spcPts val="1000"/>
              </a:spcBef>
            </a:pPr>
            <a:r>
              <a:rPr lang="zh-CN" altLang="en-US" sz="1600" dirty="0" smtClean="0">
                <a:ea typeface="黑体" panose="02010609060101010101" charset="-122"/>
              </a:rPr>
              <a:t>均匀</a:t>
            </a:r>
            <a:r>
              <a:rPr lang="zh-CN" altLang="en-US" sz="1600" dirty="0">
                <a:ea typeface="黑体" panose="02010609060101010101" charset="-122"/>
              </a:rPr>
              <a:t>分光</a:t>
            </a:r>
            <a:r>
              <a:rPr lang="zh-CN" altLang="en-US" sz="1600" dirty="0" smtClean="0">
                <a:ea typeface="黑体" panose="02010609060101010101" charset="-122"/>
              </a:rPr>
              <a:t>光纤束</a:t>
            </a:r>
            <a:r>
              <a:rPr lang="en-US" altLang="zh-CN" sz="1600" dirty="0" smtClean="0">
                <a:ea typeface="黑体" panose="02010609060101010101" charset="-122"/>
              </a:rPr>
              <a:t>(13</a:t>
            </a:r>
            <a:r>
              <a:rPr lang="zh-CN" altLang="en-US" sz="1600" dirty="0" smtClean="0">
                <a:ea typeface="黑体" panose="02010609060101010101" charset="-122"/>
              </a:rPr>
              <a:t>套</a:t>
            </a:r>
            <a:r>
              <a:rPr lang="en-US" altLang="zh-CN" sz="1600" smtClean="0">
                <a:ea typeface="黑体" panose="02010609060101010101" charset="-122"/>
              </a:rPr>
              <a:t>1:6)</a:t>
            </a:r>
            <a:r>
              <a:rPr lang="zh-CN" altLang="en-US" sz="1600" dirty="0" smtClean="0">
                <a:ea typeface="黑体" panose="02010609060101010101" charset="-122"/>
              </a:rPr>
              <a:t>；</a:t>
            </a:r>
            <a:endParaRPr lang="en-US" altLang="zh-CN" sz="1600" dirty="0">
              <a:ea typeface="黑体" panose="02010609060101010101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600" dirty="0" smtClean="0">
                <a:ea typeface="黑体" panose="02010609060101010101" charset="-122"/>
              </a:rPr>
              <a:t>效率</a:t>
            </a:r>
            <a:endParaRPr lang="en-US" altLang="zh-CN" sz="1600" dirty="0">
              <a:ea typeface="黑体" panose="02010609060101010101" charset="-122"/>
            </a:endParaRPr>
          </a:p>
          <a:p>
            <a:pPr marL="742950" lvl="1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ea typeface="黑体" panose="02010609060101010101" charset="-122"/>
              </a:rPr>
              <a:t>匹配安装速度：</a:t>
            </a:r>
            <a:r>
              <a:rPr lang="en-US" altLang="zh-CN" sz="1600" dirty="0" smtClean="0">
                <a:ea typeface="黑体" panose="02010609060101010101" charset="-122"/>
              </a:rPr>
              <a:t>18 PMT/</a:t>
            </a:r>
            <a:r>
              <a:rPr lang="zh-CN" altLang="en-US" sz="1600" dirty="0" smtClean="0">
                <a:ea typeface="黑体" panose="02010609060101010101" charset="-122"/>
              </a:rPr>
              <a:t>天；</a:t>
            </a:r>
            <a:endParaRPr lang="en-US" altLang="zh-CN" sz="1600" dirty="0" smtClean="0">
              <a:ea typeface="黑体" panose="02010609060101010101" charset="-122"/>
            </a:endParaRPr>
          </a:p>
          <a:p>
            <a:pPr marL="742950" lvl="1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黑体" panose="02010609060101010101" charset="-122"/>
              </a:rPr>
              <a:t>6 PMT/</a:t>
            </a:r>
            <a:r>
              <a:rPr lang="zh-CN" altLang="en-US" sz="1600" dirty="0" smtClean="0">
                <a:ea typeface="黑体" panose="02010609060101010101" charset="-122"/>
              </a:rPr>
              <a:t>批次</a:t>
            </a:r>
            <a:r>
              <a:rPr lang="en-US" altLang="zh-CN" sz="1600" dirty="0" smtClean="0">
                <a:ea typeface="黑体" panose="02010609060101010101" charset="-122"/>
              </a:rPr>
              <a:t>/2</a:t>
            </a:r>
            <a:r>
              <a:rPr lang="zh-CN" altLang="en-US" sz="1600" dirty="0" smtClean="0">
                <a:ea typeface="黑体" panose="02010609060101010101" charset="-122"/>
              </a:rPr>
              <a:t>小时，</a:t>
            </a:r>
            <a:r>
              <a:rPr lang="en-US" altLang="zh-CN" sz="1600" dirty="0" smtClean="0">
                <a:ea typeface="黑体" panose="02010609060101010101" charset="-122"/>
              </a:rPr>
              <a:t>3</a:t>
            </a:r>
            <a:r>
              <a:rPr lang="zh-CN" altLang="en-US" sz="1600" dirty="0" smtClean="0">
                <a:ea typeface="黑体" panose="02010609060101010101" charset="-122"/>
              </a:rPr>
              <a:t>批次</a:t>
            </a:r>
            <a:r>
              <a:rPr lang="en-US" altLang="zh-CN" sz="1600" dirty="0" smtClean="0">
                <a:ea typeface="黑体" panose="02010609060101010101" charset="-122"/>
              </a:rPr>
              <a:t>/</a:t>
            </a:r>
            <a:r>
              <a:rPr lang="zh-CN" altLang="en-US" sz="1600" dirty="0" smtClean="0">
                <a:ea typeface="黑体" panose="02010609060101010101" charset="-122"/>
              </a:rPr>
              <a:t>天；</a:t>
            </a:r>
            <a:endParaRPr lang="en-US" altLang="zh-CN" sz="1600" dirty="0" smtClean="0">
              <a:ea typeface="黑体" panose="02010609060101010101" charset="-122"/>
            </a:endParaRPr>
          </a:p>
          <a:p>
            <a:pPr marL="742950" lvl="1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ea typeface="黑体" panose="02010609060101010101" charset="-122"/>
              </a:rPr>
              <a:t>人力：</a:t>
            </a:r>
            <a:r>
              <a:rPr lang="en-US" altLang="zh-CN" sz="1600" dirty="0" smtClean="0">
                <a:ea typeface="黑体" panose="02010609060101010101" charset="-122"/>
              </a:rPr>
              <a:t>2-3</a:t>
            </a:r>
            <a:r>
              <a:rPr lang="zh-CN" altLang="en-US" sz="1600" dirty="0" smtClean="0">
                <a:ea typeface="黑体" panose="02010609060101010101" charset="-122"/>
              </a:rPr>
              <a:t>；</a:t>
            </a:r>
            <a:endParaRPr lang="en-US" altLang="zh-CN" sz="1600" dirty="0" smtClean="0">
              <a:ea typeface="黑体" panose="02010609060101010101" charset="-122"/>
            </a:endParaRPr>
          </a:p>
        </p:txBody>
      </p:sp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722F-CE8C-4EF9-ADC9-09A1A5509F62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合作组会议</a:t>
            </a:r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6671585" y="63805"/>
            <a:ext cx="4325085" cy="5895805"/>
            <a:chOff x="6636264" y="397384"/>
            <a:chExt cx="4325085" cy="5895805"/>
          </a:xfrm>
        </p:grpSpPr>
        <p:sp>
          <p:nvSpPr>
            <p:cNvPr id="3" name="文本框 2"/>
            <p:cNvSpPr txBox="1"/>
            <p:nvPr/>
          </p:nvSpPr>
          <p:spPr>
            <a:xfrm>
              <a:off x="7332857" y="1011399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标定光源安装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339072" y="1631314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高压调节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32858" y="2251229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示波器信号初步检测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332857" y="2889165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光源初始化以及避光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32857" y="3509080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增益测试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366217" y="4710323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ea typeface="黑体" panose="02010609060101010101" pitchFamily="49" charset="-122"/>
                </a:rPr>
                <a:t>Q-T</a:t>
              </a:r>
              <a:r>
                <a:rPr lang="zh-CN" altLang="en-US" dirty="0" smtClean="0">
                  <a:ea typeface="黑体" panose="02010609060101010101" pitchFamily="49" charset="-122"/>
                </a:rPr>
                <a:t>测试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66217" y="5330238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ea typeface="黑体" panose="02010609060101010101" pitchFamily="49" charset="-122"/>
                </a:rPr>
                <a:t>&lt;T.T.&gt;</a:t>
              </a:r>
              <a:r>
                <a:rPr lang="zh-CN" altLang="en-US" dirty="0" smtClean="0">
                  <a:ea typeface="黑体" panose="02010609060101010101" pitchFamily="49" charset="-122"/>
                </a:rPr>
                <a:t>测试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4" name="下箭头 3"/>
            <p:cNvSpPr/>
            <p:nvPr/>
          </p:nvSpPr>
          <p:spPr>
            <a:xfrm>
              <a:off x="8368916" y="1380731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8368915" y="2003815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下箭头 15"/>
            <p:cNvSpPr/>
            <p:nvPr/>
          </p:nvSpPr>
          <p:spPr>
            <a:xfrm>
              <a:off x="8368915" y="2627154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下箭头 16"/>
            <p:cNvSpPr/>
            <p:nvPr/>
          </p:nvSpPr>
          <p:spPr>
            <a:xfrm>
              <a:off x="8368914" y="3269925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下箭头 17"/>
            <p:cNvSpPr/>
            <p:nvPr/>
          </p:nvSpPr>
          <p:spPr>
            <a:xfrm>
              <a:off x="8402274" y="4475900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下箭头 18"/>
            <p:cNvSpPr/>
            <p:nvPr/>
          </p:nvSpPr>
          <p:spPr>
            <a:xfrm>
              <a:off x="8402274" y="5084084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右大括号 6"/>
            <p:cNvSpPr/>
            <p:nvPr/>
          </p:nvSpPr>
          <p:spPr>
            <a:xfrm>
              <a:off x="9773874" y="1165058"/>
              <a:ext cx="235468" cy="65092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大括号 24"/>
            <p:cNvSpPr/>
            <p:nvPr/>
          </p:nvSpPr>
          <p:spPr>
            <a:xfrm>
              <a:off x="9773874" y="2445505"/>
              <a:ext cx="235468" cy="65092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右大括号 25"/>
            <p:cNvSpPr/>
            <p:nvPr/>
          </p:nvSpPr>
          <p:spPr>
            <a:xfrm>
              <a:off x="9770765" y="3658543"/>
              <a:ext cx="235468" cy="24636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124464" y="1301421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</a:t>
              </a:r>
              <a:r>
                <a:rPr lang="en-US" altLang="zh-CN" dirty="0" smtClean="0"/>
                <a:t>0 min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130672" y="2567779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</a:t>
              </a:r>
              <a:r>
                <a:rPr lang="en-US" altLang="zh-CN" dirty="0" smtClean="0"/>
                <a:t>0 min</a:t>
              </a:r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124464" y="4710323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6</a:t>
              </a:r>
              <a:r>
                <a:rPr lang="en-US" altLang="zh-CN" dirty="0" smtClean="0"/>
                <a:t>0 min</a:t>
              </a:r>
              <a:endParaRPr lang="zh-CN" altLang="en-US" dirty="0"/>
            </a:p>
          </p:txBody>
        </p:sp>
        <p:sp>
          <p:nvSpPr>
            <p:cNvPr id="21" name="手杖形箭头 20"/>
            <p:cNvSpPr/>
            <p:nvPr/>
          </p:nvSpPr>
          <p:spPr>
            <a:xfrm rot="16200000">
              <a:off x="4379142" y="3268520"/>
              <a:ext cx="5177479" cy="663235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66217" y="5923857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ea typeface="黑体" panose="02010609060101010101" pitchFamily="49" charset="-122"/>
                </a:rPr>
                <a:t>数据检查，日志记录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358361" y="4109252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阈值设定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下箭头 41"/>
            <p:cNvSpPr/>
            <p:nvPr/>
          </p:nvSpPr>
          <p:spPr>
            <a:xfrm>
              <a:off x="8368914" y="3877513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下箭头 42"/>
            <p:cNvSpPr/>
            <p:nvPr/>
          </p:nvSpPr>
          <p:spPr>
            <a:xfrm>
              <a:off x="8416822" y="5688316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332856" y="397384"/>
              <a:ext cx="234682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ea typeface="黑体" panose="02010609060101010101" pitchFamily="49" charset="-122"/>
                </a:rPr>
                <a:t>PMT</a:t>
              </a:r>
              <a:r>
                <a:rPr lang="zh-CN" altLang="en-US" dirty="0" smtClean="0">
                  <a:ea typeface="黑体" panose="02010609060101010101" pitchFamily="49" charset="-122"/>
                </a:rPr>
                <a:t>安装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45" name="下箭头 44"/>
            <p:cNvSpPr/>
            <p:nvPr/>
          </p:nvSpPr>
          <p:spPr>
            <a:xfrm>
              <a:off x="8363023" y="763985"/>
              <a:ext cx="207997" cy="250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210" y="5955646"/>
            <a:ext cx="243861" cy="274344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7401538" y="6226026"/>
            <a:ext cx="234682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ea typeface="黑体" panose="02010609060101010101" pitchFamily="49" charset="-122"/>
              </a:rPr>
              <a:t>PMT</a:t>
            </a:r>
            <a:r>
              <a:rPr lang="zh-CN" altLang="en-US" dirty="0" smtClean="0">
                <a:ea typeface="黑体" panose="02010609060101010101" pitchFamily="49" charset="-122"/>
              </a:rPr>
              <a:t>线缆封装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189617" y="521954"/>
            <a:ext cx="3916615" cy="5521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187" descr="C:\Users\dell\Documents\Tencent Files\329833562\FileRecv\Datafiles\Datafiles - 副本\TTS_SPE_RQE_workinghv_tube0_spe_25f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445" y="2765358"/>
            <a:ext cx="2257214" cy="17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图片 10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" y="4424312"/>
            <a:ext cx="3333317" cy="2397649"/>
          </a:xfrm>
          <a:prstGeom prst="rect">
            <a:avLst/>
          </a:prstGeom>
        </p:spPr>
      </p:pic>
      <p:grpSp>
        <p:nvGrpSpPr>
          <p:cNvPr id="151" name="组合 150"/>
          <p:cNvGrpSpPr/>
          <p:nvPr/>
        </p:nvGrpSpPr>
        <p:grpSpPr>
          <a:xfrm>
            <a:off x="448821" y="106612"/>
            <a:ext cx="2360744" cy="2546751"/>
            <a:chOff x="9195766" y="3895426"/>
            <a:chExt cx="2687334" cy="2899074"/>
          </a:xfrm>
        </p:grpSpPr>
        <p:grpSp>
          <p:nvGrpSpPr>
            <p:cNvPr id="152" name="组合 151"/>
            <p:cNvGrpSpPr/>
            <p:nvPr/>
          </p:nvGrpSpPr>
          <p:grpSpPr>
            <a:xfrm>
              <a:off x="9390835" y="4047143"/>
              <a:ext cx="2206039" cy="2708645"/>
              <a:chOff x="9390835" y="4047143"/>
              <a:chExt cx="2206039" cy="2708645"/>
            </a:xfrm>
          </p:grpSpPr>
          <p:pic>
            <p:nvPicPr>
              <p:cNvPr id="154" name="图片 1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0835" y="4047143"/>
                <a:ext cx="2206039" cy="1654529"/>
              </a:xfrm>
              <a:prstGeom prst="rect">
                <a:avLst/>
              </a:prstGeom>
            </p:spPr>
          </p:pic>
          <p:pic>
            <p:nvPicPr>
              <p:cNvPr id="155" name="图片 1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987124" y="5573420"/>
                <a:ext cx="1013459" cy="1351278"/>
              </a:xfrm>
              <a:prstGeom prst="rect">
                <a:avLst/>
              </a:prstGeom>
            </p:spPr>
          </p:pic>
        </p:grpSp>
        <p:sp>
          <p:nvSpPr>
            <p:cNvPr id="153" name="矩形 152"/>
            <p:cNvSpPr/>
            <p:nvPr/>
          </p:nvSpPr>
          <p:spPr>
            <a:xfrm>
              <a:off x="9195766" y="3895426"/>
              <a:ext cx="2687334" cy="289907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6" name="图片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1172" y="-102503"/>
            <a:ext cx="1250874" cy="16160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57" name="组合 156"/>
          <p:cNvGrpSpPr/>
          <p:nvPr/>
        </p:nvGrpSpPr>
        <p:grpSpPr>
          <a:xfrm>
            <a:off x="10093717" y="4338217"/>
            <a:ext cx="1935053" cy="2162632"/>
            <a:chOff x="8824165" y="163378"/>
            <a:chExt cx="3210651" cy="3588252"/>
          </a:xfrm>
        </p:grpSpPr>
        <p:grpSp>
          <p:nvGrpSpPr>
            <p:cNvPr id="158" name="组合 157"/>
            <p:cNvGrpSpPr/>
            <p:nvPr/>
          </p:nvGrpSpPr>
          <p:grpSpPr>
            <a:xfrm>
              <a:off x="9000697" y="290067"/>
              <a:ext cx="2917062" cy="3255105"/>
              <a:chOff x="9000697" y="290067"/>
              <a:chExt cx="2917062" cy="3255105"/>
            </a:xfrm>
          </p:grpSpPr>
          <p:pic>
            <p:nvPicPr>
              <p:cNvPr id="160" name="图片 1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4807" y="290067"/>
                <a:ext cx="2632952" cy="176473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61" name="Picture 2" descr="C:\Users\lenovo\AppData\Local\Temp\ksohtml\wps7DDD.tmp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7697" y="2179109"/>
                <a:ext cx="219733" cy="1366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图片 16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62276" y="2261260"/>
                <a:ext cx="337645" cy="1283911"/>
              </a:xfrm>
              <a:prstGeom prst="rect">
                <a:avLst/>
              </a:prstGeom>
            </p:spPr>
          </p:pic>
          <p:pic>
            <p:nvPicPr>
              <p:cNvPr id="163" name="图片 16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00565" y="2179108"/>
                <a:ext cx="426269" cy="136606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64" name="图片 163" descr="IMG_256"/>
              <p:cNvPicPr>
                <a:picLocks noChangeAspect="1"/>
              </p:cNvPicPr>
              <p:nvPr/>
            </p:nvPicPr>
            <p:blipFill>
              <a:blip r:embed="rId12" r:link="rId13"/>
              <a:stretch>
                <a:fillRect/>
              </a:stretch>
            </p:blipFill>
            <p:spPr>
              <a:xfrm>
                <a:off x="10400784" y="2179108"/>
                <a:ext cx="397124" cy="136606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65" name="图片 16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21988" y="2179108"/>
                <a:ext cx="415535" cy="132064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66" name="图片 16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00697" y="2181490"/>
                <a:ext cx="390138" cy="136368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sp>
          <p:nvSpPr>
            <p:cNvPr id="159" name="矩形 158"/>
            <p:cNvSpPr/>
            <p:nvPr/>
          </p:nvSpPr>
          <p:spPr>
            <a:xfrm>
              <a:off x="8824165" y="163378"/>
              <a:ext cx="3210651" cy="358825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42" name="直接箭头连接符 1041"/>
          <p:cNvCxnSpPr/>
          <p:nvPr/>
        </p:nvCxnSpPr>
        <p:spPr>
          <a:xfrm flipH="1">
            <a:off x="6006107" y="1357329"/>
            <a:ext cx="299648" cy="12215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箭头连接符 169"/>
          <p:cNvCxnSpPr/>
          <p:nvPr/>
        </p:nvCxnSpPr>
        <p:spPr>
          <a:xfrm>
            <a:off x="2936048" y="1449181"/>
            <a:ext cx="2349627" cy="2748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箭头连接符 172"/>
          <p:cNvCxnSpPr>
            <a:stCxn id="159" idx="1"/>
            <a:endCxn id="5" idx="3"/>
          </p:cNvCxnSpPr>
          <p:nvPr/>
        </p:nvCxnSpPr>
        <p:spPr>
          <a:xfrm flipH="1" flipV="1">
            <a:off x="9210530" y="5115689"/>
            <a:ext cx="883187" cy="3038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94" y="162280"/>
            <a:ext cx="1964357" cy="1781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752926" y="545169"/>
            <a:ext cx="12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Fiber “Hat”</a:t>
            </a:r>
            <a:endParaRPr lang="zh-CN" altLang="en-US" dirty="0"/>
          </a:p>
        </p:txBody>
      </p:sp>
      <p:cxnSp>
        <p:nvCxnSpPr>
          <p:cNvPr id="103" name="直接箭头连接符 102"/>
          <p:cNvCxnSpPr/>
          <p:nvPr/>
        </p:nvCxnSpPr>
        <p:spPr>
          <a:xfrm flipH="1">
            <a:off x="8058905" y="1328401"/>
            <a:ext cx="1182601" cy="12215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31781" y="2071675"/>
            <a:ext cx="2643398" cy="1761123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3747258" y="1463948"/>
            <a:ext cx="5463272" cy="5172776"/>
            <a:chOff x="3747258" y="1463948"/>
            <a:chExt cx="5463272" cy="5172776"/>
          </a:xfrm>
        </p:grpSpPr>
        <p:sp>
          <p:nvSpPr>
            <p:cNvPr id="104" name="文本框 103"/>
            <p:cNvSpPr txBox="1"/>
            <p:nvPr/>
          </p:nvSpPr>
          <p:spPr>
            <a:xfrm>
              <a:off x="7937897" y="3114494"/>
              <a:ext cx="575799" cy="246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000" b="1" dirty="0" smtClean="0"/>
                <a:t>ANODE</a:t>
              </a:r>
              <a:endParaRPr lang="zh-CN" altLang="en-US" sz="1000" b="1" dirty="0"/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7242477" y="3164977"/>
              <a:ext cx="646331" cy="246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000" b="1" dirty="0" smtClean="0"/>
                <a:t>DYNODE</a:t>
              </a:r>
              <a:endParaRPr lang="zh-CN" altLang="en-US" sz="1000" b="1" dirty="0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5326417" y="4424312"/>
              <a:ext cx="3884113" cy="1382754"/>
              <a:chOff x="3530485" y="3034333"/>
              <a:chExt cx="4994347" cy="1778001"/>
            </a:xfrm>
          </p:grpSpPr>
          <p:sp>
            <p:nvSpPr>
              <p:cNvPr id="206" name="矩形 205"/>
              <p:cNvSpPr/>
              <p:nvPr/>
            </p:nvSpPr>
            <p:spPr>
              <a:xfrm>
                <a:off x="3530485" y="3034333"/>
                <a:ext cx="4994347" cy="177800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207" name="直接连接符 206"/>
              <p:cNvCxnSpPr/>
              <p:nvPr/>
            </p:nvCxnSpPr>
            <p:spPr>
              <a:xfrm>
                <a:off x="5564239" y="3034333"/>
                <a:ext cx="0" cy="177800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矩形 207"/>
              <p:cNvSpPr/>
              <p:nvPr/>
            </p:nvSpPr>
            <p:spPr>
              <a:xfrm>
                <a:off x="3669560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控制器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4124710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黑体" panose="02010609060101010101" pitchFamily="49" charset="-122"/>
                  </a:rPr>
                  <a:t>QDCA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4588232" y="3292192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QDCB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5051754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黑体" panose="02010609060101010101" pitchFamily="49" charset="-122"/>
                  </a:rPr>
                  <a:t>TDC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endParaRPr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5707685" y="3297561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扇入扇出</a:t>
                </a:r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6470168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电平转换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6933690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甄别器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7397212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混合快放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7860734" y="3291864"/>
                <a:ext cx="369040" cy="126293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高压插件</a:t>
                </a:r>
                <a:endParaRPr lang="zh-CN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3747258" y="4638462"/>
              <a:ext cx="1083055" cy="1083055"/>
              <a:chOff x="951329" y="2959597"/>
              <a:chExt cx="1800339" cy="1800339"/>
            </a:xfrm>
          </p:grpSpPr>
          <p:pic>
            <p:nvPicPr>
              <p:cNvPr id="204" name="Picture 4" descr="https://ss1.bdstatic.com/70cFvXSh_Q1YnxGkpoWK1HF6hhy/it/u=3741738303,3581682266&amp;fm=27&amp;gp=0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329" y="2959597"/>
                <a:ext cx="1800339" cy="1800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" name="文本框 204"/>
              <p:cNvSpPr txBox="1"/>
              <p:nvPr/>
            </p:nvSpPr>
            <p:spPr>
              <a:xfrm>
                <a:off x="1465965" y="3303153"/>
                <a:ext cx="578759" cy="460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/>
                  <a:t>PC</a:t>
                </a:r>
                <a:endParaRPr lang="zh-CN" altLang="en-US" sz="1200" b="1" dirty="0"/>
              </a:p>
            </p:txBody>
          </p:sp>
        </p:grpSp>
        <p:sp>
          <p:nvSpPr>
            <p:cNvPr id="112" name="矩形 111"/>
            <p:cNvSpPr/>
            <p:nvPr/>
          </p:nvSpPr>
          <p:spPr>
            <a:xfrm>
              <a:off x="5326417" y="2522024"/>
              <a:ext cx="685753" cy="73345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多路</a:t>
              </a:r>
              <a:r>
                <a:rPr lang="en-US" altLang="zh-CN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LED</a:t>
              </a:r>
            </a:p>
            <a:p>
              <a:pPr algn="ctr"/>
              <a:r>
                <a:rPr lang="zh-CN" alt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触发板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5326417" y="1537929"/>
              <a:ext cx="685753" cy="73345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渐变</a:t>
              </a:r>
              <a:endParaRPr lang="en-US" altLang="zh-C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黑体" panose="02010609060101010101" pitchFamily="49" charset="-122"/>
                </a:rPr>
                <a:t>光源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7752926" y="2548511"/>
              <a:ext cx="293381" cy="433072"/>
              <a:chOff x="6499211" y="1681184"/>
              <a:chExt cx="377241" cy="556861"/>
            </a:xfrm>
          </p:grpSpPr>
          <p:sp>
            <p:nvSpPr>
              <p:cNvPr id="202" name="椭圆 201"/>
              <p:cNvSpPr/>
              <p:nvPr/>
            </p:nvSpPr>
            <p:spPr>
              <a:xfrm>
                <a:off x="6499211" y="1681184"/>
                <a:ext cx="377241" cy="27883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6571052" y="1951013"/>
                <a:ext cx="233557" cy="2870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cxnSp>
          <p:nvCxnSpPr>
            <p:cNvPr id="115" name="直接连接符 114"/>
            <p:cNvCxnSpPr/>
            <p:nvPr/>
          </p:nvCxnSpPr>
          <p:spPr>
            <a:xfrm>
              <a:off x="4232616" y="1888711"/>
              <a:ext cx="10938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4382230" y="2881341"/>
              <a:ext cx="0" cy="186417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4232616" y="1881302"/>
              <a:ext cx="0" cy="286421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4382230" y="2888750"/>
              <a:ext cx="94418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组合 122"/>
            <p:cNvGrpSpPr/>
            <p:nvPr/>
          </p:nvGrpSpPr>
          <p:grpSpPr>
            <a:xfrm>
              <a:off x="7756115" y="1672175"/>
              <a:ext cx="293381" cy="433072"/>
              <a:chOff x="6499211" y="1681184"/>
              <a:chExt cx="377241" cy="556861"/>
            </a:xfrm>
          </p:grpSpPr>
          <p:sp>
            <p:nvSpPr>
              <p:cNvPr id="200" name="椭圆 199"/>
              <p:cNvSpPr/>
              <p:nvPr/>
            </p:nvSpPr>
            <p:spPr>
              <a:xfrm>
                <a:off x="6499211" y="1681184"/>
                <a:ext cx="377241" cy="27883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6571052" y="1951013"/>
                <a:ext cx="233557" cy="2870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cxnSp>
          <p:nvCxnSpPr>
            <p:cNvPr id="124" name="直接连接符 123"/>
            <p:cNvCxnSpPr/>
            <p:nvPr/>
          </p:nvCxnSpPr>
          <p:spPr>
            <a:xfrm>
              <a:off x="6005661" y="1900092"/>
              <a:ext cx="1093800" cy="0"/>
            </a:xfrm>
            <a:prstGeom prst="line">
              <a:avLst/>
            </a:prstGeom>
            <a:ln w="1270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6012169" y="2863880"/>
              <a:ext cx="1093800" cy="0"/>
            </a:xfrm>
            <a:prstGeom prst="line">
              <a:avLst/>
            </a:prstGeom>
            <a:ln w="1270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任意多边形 125"/>
            <p:cNvSpPr/>
            <p:nvPr/>
          </p:nvSpPr>
          <p:spPr>
            <a:xfrm>
              <a:off x="7086008" y="1463948"/>
              <a:ext cx="833357" cy="400011"/>
            </a:xfrm>
            <a:custGeom>
              <a:avLst/>
              <a:gdLst>
                <a:gd name="connsiteX0" fmla="*/ 0 w 1071563"/>
                <a:gd name="connsiteY0" fmla="*/ 514350 h 514350"/>
                <a:gd name="connsiteX1" fmla="*/ 33338 w 1071563"/>
                <a:gd name="connsiteY1" fmla="*/ 490537 h 514350"/>
                <a:gd name="connsiteX2" fmla="*/ 42863 w 1071563"/>
                <a:gd name="connsiteY2" fmla="*/ 471487 h 514350"/>
                <a:gd name="connsiteX3" fmla="*/ 85725 w 1071563"/>
                <a:gd name="connsiteY3" fmla="*/ 428625 h 514350"/>
                <a:gd name="connsiteX4" fmla="*/ 119063 w 1071563"/>
                <a:gd name="connsiteY4" fmla="*/ 395287 h 514350"/>
                <a:gd name="connsiteX5" fmla="*/ 138113 w 1071563"/>
                <a:gd name="connsiteY5" fmla="*/ 376237 h 514350"/>
                <a:gd name="connsiteX6" fmla="*/ 200025 w 1071563"/>
                <a:gd name="connsiteY6" fmla="*/ 323850 h 514350"/>
                <a:gd name="connsiteX7" fmla="*/ 219075 w 1071563"/>
                <a:gd name="connsiteY7" fmla="*/ 304800 h 514350"/>
                <a:gd name="connsiteX8" fmla="*/ 271463 w 1071563"/>
                <a:gd name="connsiteY8" fmla="*/ 261937 h 514350"/>
                <a:gd name="connsiteX9" fmla="*/ 304800 w 1071563"/>
                <a:gd name="connsiteY9" fmla="*/ 242887 h 514350"/>
                <a:gd name="connsiteX10" fmla="*/ 323850 w 1071563"/>
                <a:gd name="connsiteY10" fmla="*/ 223837 h 514350"/>
                <a:gd name="connsiteX11" fmla="*/ 385763 w 1071563"/>
                <a:gd name="connsiteY11" fmla="*/ 180975 h 514350"/>
                <a:gd name="connsiteX12" fmla="*/ 419100 w 1071563"/>
                <a:gd name="connsiteY12" fmla="*/ 157162 h 514350"/>
                <a:gd name="connsiteX13" fmla="*/ 466725 w 1071563"/>
                <a:gd name="connsiteY13" fmla="*/ 133350 h 514350"/>
                <a:gd name="connsiteX14" fmla="*/ 542925 w 1071563"/>
                <a:gd name="connsiteY14" fmla="*/ 90487 h 514350"/>
                <a:gd name="connsiteX15" fmla="*/ 609600 w 1071563"/>
                <a:gd name="connsiteY15" fmla="*/ 57150 h 514350"/>
                <a:gd name="connsiteX16" fmla="*/ 638175 w 1071563"/>
                <a:gd name="connsiteY16" fmla="*/ 47625 h 514350"/>
                <a:gd name="connsiteX17" fmla="*/ 661988 w 1071563"/>
                <a:gd name="connsiteY17" fmla="*/ 38100 h 514350"/>
                <a:gd name="connsiteX18" fmla="*/ 690563 w 1071563"/>
                <a:gd name="connsiteY18" fmla="*/ 28575 h 514350"/>
                <a:gd name="connsiteX19" fmla="*/ 709613 w 1071563"/>
                <a:gd name="connsiteY19" fmla="*/ 19050 h 514350"/>
                <a:gd name="connsiteX20" fmla="*/ 771525 w 1071563"/>
                <a:gd name="connsiteY20" fmla="*/ 0 h 514350"/>
                <a:gd name="connsiteX21" fmla="*/ 838200 w 1071563"/>
                <a:gd name="connsiteY21" fmla="*/ 4762 h 514350"/>
                <a:gd name="connsiteX22" fmla="*/ 904875 w 1071563"/>
                <a:gd name="connsiteY22" fmla="*/ 23812 h 514350"/>
                <a:gd name="connsiteX23" fmla="*/ 957263 w 1071563"/>
                <a:gd name="connsiteY23" fmla="*/ 38100 h 514350"/>
                <a:gd name="connsiteX24" fmla="*/ 985838 w 1071563"/>
                <a:gd name="connsiteY24" fmla="*/ 52387 h 514350"/>
                <a:gd name="connsiteX25" fmla="*/ 1019175 w 1071563"/>
                <a:gd name="connsiteY25" fmla="*/ 71437 h 514350"/>
                <a:gd name="connsiteX26" fmla="*/ 1028700 w 1071563"/>
                <a:gd name="connsiteY26" fmla="*/ 90487 h 514350"/>
                <a:gd name="connsiteX27" fmla="*/ 1038225 w 1071563"/>
                <a:gd name="connsiteY27" fmla="*/ 104775 h 514350"/>
                <a:gd name="connsiteX28" fmla="*/ 1042988 w 1071563"/>
                <a:gd name="connsiteY28" fmla="*/ 119062 h 514350"/>
                <a:gd name="connsiteX29" fmla="*/ 1052513 w 1071563"/>
                <a:gd name="connsiteY29" fmla="*/ 138112 h 514350"/>
                <a:gd name="connsiteX30" fmla="*/ 1071563 w 1071563"/>
                <a:gd name="connsiteY30" fmla="*/ 23336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1563" h="514350">
                  <a:moveTo>
                    <a:pt x="0" y="514350"/>
                  </a:moveTo>
                  <a:cubicBezTo>
                    <a:pt x="11113" y="506412"/>
                    <a:pt x="23681" y="500194"/>
                    <a:pt x="33338" y="490537"/>
                  </a:cubicBezTo>
                  <a:cubicBezTo>
                    <a:pt x="38358" y="485517"/>
                    <a:pt x="38277" y="476907"/>
                    <a:pt x="42863" y="471487"/>
                  </a:cubicBezTo>
                  <a:cubicBezTo>
                    <a:pt x="55914" y="456063"/>
                    <a:pt x="71438" y="442912"/>
                    <a:pt x="85725" y="428625"/>
                  </a:cubicBezTo>
                  <a:lnTo>
                    <a:pt x="119063" y="395287"/>
                  </a:lnTo>
                  <a:cubicBezTo>
                    <a:pt x="125413" y="388937"/>
                    <a:pt x="130081" y="380253"/>
                    <a:pt x="138113" y="376237"/>
                  </a:cubicBezTo>
                  <a:cubicBezTo>
                    <a:pt x="175235" y="357676"/>
                    <a:pt x="152143" y="371732"/>
                    <a:pt x="200025" y="323850"/>
                  </a:cubicBezTo>
                  <a:cubicBezTo>
                    <a:pt x="206375" y="317500"/>
                    <a:pt x="211043" y="308816"/>
                    <a:pt x="219075" y="304800"/>
                  </a:cubicBezTo>
                  <a:cubicBezTo>
                    <a:pt x="265177" y="281749"/>
                    <a:pt x="204338" y="314679"/>
                    <a:pt x="271463" y="261937"/>
                  </a:cubicBezTo>
                  <a:cubicBezTo>
                    <a:pt x="281527" y="254030"/>
                    <a:pt x="294449" y="250415"/>
                    <a:pt x="304800" y="242887"/>
                  </a:cubicBezTo>
                  <a:cubicBezTo>
                    <a:pt x="312063" y="237605"/>
                    <a:pt x="316716" y="229292"/>
                    <a:pt x="323850" y="223837"/>
                  </a:cubicBezTo>
                  <a:cubicBezTo>
                    <a:pt x="343789" y="208590"/>
                    <a:pt x="365200" y="195369"/>
                    <a:pt x="385763" y="180975"/>
                  </a:cubicBezTo>
                  <a:cubicBezTo>
                    <a:pt x="396951" y="173144"/>
                    <a:pt x="406886" y="163269"/>
                    <a:pt x="419100" y="157162"/>
                  </a:cubicBezTo>
                  <a:cubicBezTo>
                    <a:pt x="434975" y="149225"/>
                    <a:pt x="451098" y="141765"/>
                    <a:pt x="466725" y="133350"/>
                  </a:cubicBezTo>
                  <a:cubicBezTo>
                    <a:pt x="492384" y="119533"/>
                    <a:pt x="516859" y="103520"/>
                    <a:pt x="542925" y="90487"/>
                  </a:cubicBezTo>
                  <a:cubicBezTo>
                    <a:pt x="565150" y="79375"/>
                    <a:pt x="586027" y="65008"/>
                    <a:pt x="609600" y="57150"/>
                  </a:cubicBezTo>
                  <a:cubicBezTo>
                    <a:pt x="619125" y="53975"/>
                    <a:pt x="628739" y="51056"/>
                    <a:pt x="638175" y="47625"/>
                  </a:cubicBezTo>
                  <a:cubicBezTo>
                    <a:pt x="646209" y="44703"/>
                    <a:pt x="653954" y="41022"/>
                    <a:pt x="661988" y="38100"/>
                  </a:cubicBezTo>
                  <a:cubicBezTo>
                    <a:pt x="671424" y="34669"/>
                    <a:pt x="681241" y="32304"/>
                    <a:pt x="690563" y="28575"/>
                  </a:cubicBezTo>
                  <a:cubicBezTo>
                    <a:pt x="697155" y="25938"/>
                    <a:pt x="703060" y="21781"/>
                    <a:pt x="709613" y="19050"/>
                  </a:cubicBezTo>
                  <a:cubicBezTo>
                    <a:pt x="746510" y="3676"/>
                    <a:pt x="739654" y="6374"/>
                    <a:pt x="771525" y="0"/>
                  </a:cubicBezTo>
                  <a:cubicBezTo>
                    <a:pt x="793750" y="1587"/>
                    <a:pt x="816123" y="1752"/>
                    <a:pt x="838200" y="4762"/>
                  </a:cubicBezTo>
                  <a:cubicBezTo>
                    <a:pt x="869926" y="9088"/>
                    <a:pt x="876240" y="16002"/>
                    <a:pt x="904875" y="23812"/>
                  </a:cubicBezTo>
                  <a:cubicBezTo>
                    <a:pt x="978922" y="44007"/>
                    <a:pt x="870913" y="9317"/>
                    <a:pt x="957263" y="38100"/>
                  </a:cubicBezTo>
                  <a:cubicBezTo>
                    <a:pt x="984720" y="56405"/>
                    <a:pt x="958232" y="40557"/>
                    <a:pt x="985838" y="52387"/>
                  </a:cubicBezTo>
                  <a:cubicBezTo>
                    <a:pt x="1002756" y="59637"/>
                    <a:pt x="1004827" y="61871"/>
                    <a:pt x="1019175" y="71437"/>
                  </a:cubicBezTo>
                  <a:cubicBezTo>
                    <a:pt x="1022350" y="77787"/>
                    <a:pt x="1025178" y="84323"/>
                    <a:pt x="1028700" y="90487"/>
                  </a:cubicBezTo>
                  <a:cubicBezTo>
                    <a:pt x="1031540" y="95457"/>
                    <a:pt x="1035665" y="99655"/>
                    <a:pt x="1038225" y="104775"/>
                  </a:cubicBezTo>
                  <a:cubicBezTo>
                    <a:pt x="1040470" y="109265"/>
                    <a:pt x="1041010" y="114448"/>
                    <a:pt x="1042988" y="119062"/>
                  </a:cubicBezTo>
                  <a:cubicBezTo>
                    <a:pt x="1045785" y="125587"/>
                    <a:pt x="1049338" y="131762"/>
                    <a:pt x="1052513" y="138112"/>
                  </a:cubicBezTo>
                  <a:lnTo>
                    <a:pt x="1071563" y="23336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7063783" y="1919516"/>
              <a:ext cx="837060" cy="596313"/>
            </a:xfrm>
            <a:custGeom>
              <a:avLst/>
              <a:gdLst>
                <a:gd name="connsiteX0" fmla="*/ 0 w 1076325"/>
                <a:gd name="connsiteY0" fmla="*/ 0 h 766763"/>
                <a:gd name="connsiteX1" fmla="*/ 290513 w 1076325"/>
                <a:gd name="connsiteY1" fmla="*/ 147638 h 766763"/>
                <a:gd name="connsiteX2" fmla="*/ 333375 w 1076325"/>
                <a:gd name="connsiteY2" fmla="*/ 166688 h 766763"/>
                <a:gd name="connsiteX3" fmla="*/ 366713 w 1076325"/>
                <a:gd name="connsiteY3" fmla="*/ 190500 h 766763"/>
                <a:gd name="connsiteX4" fmla="*/ 400050 w 1076325"/>
                <a:gd name="connsiteY4" fmla="*/ 200025 h 766763"/>
                <a:gd name="connsiteX5" fmla="*/ 438150 w 1076325"/>
                <a:gd name="connsiteY5" fmla="*/ 219075 h 766763"/>
                <a:gd name="connsiteX6" fmla="*/ 457200 w 1076325"/>
                <a:gd name="connsiteY6" fmla="*/ 228600 h 766763"/>
                <a:gd name="connsiteX7" fmla="*/ 481013 w 1076325"/>
                <a:gd name="connsiteY7" fmla="*/ 247650 h 766763"/>
                <a:gd name="connsiteX8" fmla="*/ 509588 w 1076325"/>
                <a:gd name="connsiteY8" fmla="*/ 257175 h 766763"/>
                <a:gd name="connsiteX9" fmla="*/ 547688 w 1076325"/>
                <a:gd name="connsiteY9" fmla="*/ 276225 h 766763"/>
                <a:gd name="connsiteX10" fmla="*/ 561975 w 1076325"/>
                <a:gd name="connsiteY10" fmla="*/ 290513 h 766763"/>
                <a:gd name="connsiteX11" fmla="*/ 581025 w 1076325"/>
                <a:gd name="connsiteY11" fmla="*/ 300038 h 766763"/>
                <a:gd name="connsiteX12" fmla="*/ 595313 w 1076325"/>
                <a:gd name="connsiteY12" fmla="*/ 309563 h 766763"/>
                <a:gd name="connsiteX13" fmla="*/ 614363 w 1076325"/>
                <a:gd name="connsiteY13" fmla="*/ 323850 h 766763"/>
                <a:gd name="connsiteX14" fmla="*/ 652463 w 1076325"/>
                <a:gd name="connsiteY14" fmla="*/ 342900 h 766763"/>
                <a:gd name="connsiteX15" fmla="*/ 728663 w 1076325"/>
                <a:gd name="connsiteY15" fmla="*/ 381000 h 766763"/>
                <a:gd name="connsiteX16" fmla="*/ 766763 w 1076325"/>
                <a:gd name="connsiteY16" fmla="*/ 400050 h 766763"/>
                <a:gd name="connsiteX17" fmla="*/ 785813 w 1076325"/>
                <a:gd name="connsiteY17" fmla="*/ 409575 h 766763"/>
                <a:gd name="connsiteX18" fmla="*/ 809625 w 1076325"/>
                <a:gd name="connsiteY18" fmla="*/ 428625 h 766763"/>
                <a:gd name="connsiteX19" fmla="*/ 847725 w 1076325"/>
                <a:gd name="connsiteY19" fmla="*/ 438150 h 766763"/>
                <a:gd name="connsiteX20" fmla="*/ 871538 w 1076325"/>
                <a:gd name="connsiteY20" fmla="*/ 452438 h 766763"/>
                <a:gd name="connsiteX21" fmla="*/ 900113 w 1076325"/>
                <a:gd name="connsiteY21" fmla="*/ 471488 h 766763"/>
                <a:gd name="connsiteX22" fmla="*/ 933450 w 1076325"/>
                <a:gd name="connsiteY22" fmla="*/ 490538 h 766763"/>
                <a:gd name="connsiteX23" fmla="*/ 962025 w 1076325"/>
                <a:gd name="connsiteY23" fmla="*/ 514350 h 766763"/>
                <a:gd name="connsiteX24" fmla="*/ 985838 w 1076325"/>
                <a:gd name="connsiteY24" fmla="*/ 557213 h 766763"/>
                <a:gd name="connsiteX25" fmla="*/ 1000125 w 1076325"/>
                <a:gd name="connsiteY25" fmla="*/ 571500 h 766763"/>
                <a:gd name="connsiteX26" fmla="*/ 1009650 w 1076325"/>
                <a:gd name="connsiteY26" fmla="*/ 590550 h 766763"/>
                <a:gd name="connsiteX27" fmla="*/ 1033463 w 1076325"/>
                <a:gd name="connsiteY27" fmla="*/ 623888 h 766763"/>
                <a:gd name="connsiteX28" fmla="*/ 1042988 w 1076325"/>
                <a:gd name="connsiteY28" fmla="*/ 638175 h 766763"/>
                <a:gd name="connsiteX29" fmla="*/ 1057275 w 1076325"/>
                <a:gd name="connsiteY29" fmla="*/ 671513 h 766763"/>
                <a:gd name="connsiteX30" fmla="*/ 1076325 w 1076325"/>
                <a:gd name="connsiteY30" fmla="*/ 714375 h 766763"/>
                <a:gd name="connsiteX31" fmla="*/ 1076325 w 1076325"/>
                <a:gd name="connsiteY31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76325" h="766763">
                  <a:moveTo>
                    <a:pt x="0" y="0"/>
                  </a:moveTo>
                  <a:cubicBezTo>
                    <a:pt x="96838" y="49213"/>
                    <a:pt x="189657" y="107295"/>
                    <a:pt x="290513" y="147638"/>
                  </a:cubicBezTo>
                  <a:cubicBezTo>
                    <a:pt x="302371" y="152381"/>
                    <a:pt x="322080" y="159501"/>
                    <a:pt x="333375" y="166688"/>
                  </a:cubicBezTo>
                  <a:cubicBezTo>
                    <a:pt x="344896" y="174020"/>
                    <a:pt x="354498" y="184393"/>
                    <a:pt x="366713" y="190500"/>
                  </a:cubicBezTo>
                  <a:cubicBezTo>
                    <a:pt x="377050" y="195668"/>
                    <a:pt x="389320" y="195733"/>
                    <a:pt x="400050" y="200025"/>
                  </a:cubicBezTo>
                  <a:cubicBezTo>
                    <a:pt x="413233" y="205298"/>
                    <a:pt x="425450" y="212725"/>
                    <a:pt x="438150" y="219075"/>
                  </a:cubicBezTo>
                  <a:cubicBezTo>
                    <a:pt x="444500" y="222250"/>
                    <a:pt x="451656" y="224165"/>
                    <a:pt x="457200" y="228600"/>
                  </a:cubicBezTo>
                  <a:cubicBezTo>
                    <a:pt x="465138" y="234950"/>
                    <a:pt x="472089" y="242782"/>
                    <a:pt x="481013" y="247650"/>
                  </a:cubicBezTo>
                  <a:cubicBezTo>
                    <a:pt x="489827" y="252458"/>
                    <a:pt x="500360" y="253220"/>
                    <a:pt x="509588" y="257175"/>
                  </a:cubicBezTo>
                  <a:cubicBezTo>
                    <a:pt x="522639" y="262768"/>
                    <a:pt x="547688" y="276225"/>
                    <a:pt x="547688" y="276225"/>
                  </a:cubicBezTo>
                  <a:cubicBezTo>
                    <a:pt x="552450" y="280988"/>
                    <a:pt x="556494" y="286598"/>
                    <a:pt x="561975" y="290513"/>
                  </a:cubicBezTo>
                  <a:cubicBezTo>
                    <a:pt x="567752" y="294640"/>
                    <a:pt x="574861" y="296516"/>
                    <a:pt x="581025" y="300038"/>
                  </a:cubicBezTo>
                  <a:cubicBezTo>
                    <a:pt x="585995" y="302878"/>
                    <a:pt x="590655" y="306236"/>
                    <a:pt x="595313" y="309563"/>
                  </a:cubicBezTo>
                  <a:cubicBezTo>
                    <a:pt x="601772" y="314176"/>
                    <a:pt x="607507" y="319851"/>
                    <a:pt x="614363" y="323850"/>
                  </a:cubicBezTo>
                  <a:cubicBezTo>
                    <a:pt x="626628" y="331004"/>
                    <a:pt x="639763" y="336550"/>
                    <a:pt x="652463" y="342900"/>
                  </a:cubicBezTo>
                  <a:lnTo>
                    <a:pt x="728663" y="381000"/>
                  </a:lnTo>
                  <a:lnTo>
                    <a:pt x="766763" y="400050"/>
                  </a:lnTo>
                  <a:cubicBezTo>
                    <a:pt x="773113" y="403225"/>
                    <a:pt x="780269" y="405140"/>
                    <a:pt x="785813" y="409575"/>
                  </a:cubicBezTo>
                  <a:cubicBezTo>
                    <a:pt x="793750" y="415925"/>
                    <a:pt x="800396" y="424365"/>
                    <a:pt x="809625" y="428625"/>
                  </a:cubicBezTo>
                  <a:cubicBezTo>
                    <a:pt x="821511" y="434111"/>
                    <a:pt x="835025" y="434975"/>
                    <a:pt x="847725" y="438150"/>
                  </a:cubicBezTo>
                  <a:cubicBezTo>
                    <a:pt x="855663" y="442913"/>
                    <a:pt x="863728" y="447468"/>
                    <a:pt x="871538" y="452438"/>
                  </a:cubicBezTo>
                  <a:cubicBezTo>
                    <a:pt x="881196" y="458584"/>
                    <a:pt x="890297" y="465598"/>
                    <a:pt x="900113" y="471488"/>
                  </a:cubicBezTo>
                  <a:cubicBezTo>
                    <a:pt x="960524" y="507735"/>
                    <a:pt x="884038" y="457595"/>
                    <a:pt x="933450" y="490538"/>
                  </a:cubicBezTo>
                  <a:cubicBezTo>
                    <a:pt x="966401" y="539962"/>
                    <a:pt x="913684" y="466009"/>
                    <a:pt x="962025" y="514350"/>
                  </a:cubicBezTo>
                  <a:cubicBezTo>
                    <a:pt x="976791" y="529116"/>
                    <a:pt x="974608" y="541491"/>
                    <a:pt x="985838" y="557213"/>
                  </a:cubicBezTo>
                  <a:cubicBezTo>
                    <a:pt x="989753" y="562693"/>
                    <a:pt x="996210" y="566020"/>
                    <a:pt x="1000125" y="571500"/>
                  </a:cubicBezTo>
                  <a:cubicBezTo>
                    <a:pt x="1004251" y="577277"/>
                    <a:pt x="1006128" y="584386"/>
                    <a:pt x="1009650" y="590550"/>
                  </a:cubicBezTo>
                  <a:cubicBezTo>
                    <a:pt x="1016066" y="601779"/>
                    <a:pt x="1026157" y="613660"/>
                    <a:pt x="1033463" y="623888"/>
                  </a:cubicBezTo>
                  <a:cubicBezTo>
                    <a:pt x="1036790" y="628545"/>
                    <a:pt x="1039813" y="633413"/>
                    <a:pt x="1042988" y="638175"/>
                  </a:cubicBezTo>
                  <a:cubicBezTo>
                    <a:pt x="1052767" y="667517"/>
                    <a:pt x="1041584" y="636209"/>
                    <a:pt x="1057275" y="671513"/>
                  </a:cubicBezTo>
                  <a:cubicBezTo>
                    <a:pt x="1081598" y="726240"/>
                    <a:pt x="1052877" y="667479"/>
                    <a:pt x="1076325" y="714375"/>
                  </a:cubicBezTo>
                  <a:cubicBezTo>
                    <a:pt x="1071340" y="764234"/>
                    <a:pt x="1060283" y="750718"/>
                    <a:pt x="1076325" y="76676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29" name="任意多边形 128"/>
            <p:cNvSpPr/>
            <p:nvPr/>
          </p:nvSpPr>
          <p:spPr>
            <a:xfrm>
              <a:off x="7093415" y="1697027"/>
              <a:ext cx="692612" cy="1144737"/>
            </a:xfrm>
            <a:custGeom>
              <a:avLst/>
              <a:gdLst>
                <a:gd name="connsiteX0" fmla="*/ 0 w 890588"/>
                <a:gd name="connsiteY0" fmla="*/ 1471948 h 1471948"/>
                <a:gd name="connsiteX1" fmla="*/ 9525 w 890588"/>
                <a:gd name="connsiteY1" fmla="*/ 1405273 h 1471948"/>
                <a:gd name="connsiteX2" fmla="*/ 19050 w 890588"/>
                <a:gd name="connsiteY2" fmla="*/ 1352885 h 1471948"/>
                <a:gd name="connsiteX3" fmla="*/ 28575 w 890588"/>
                <a:gd name="connsiteY3" fmla="*/ 1238585 h 1471948"/>
                <a:gd name="connsiteX4" fmla="*/ 47625 w 890588"/>
                <a:gd name="connsiteY4" fmla="*/ 962360 h 1471948"/>
                <a:gd name="connsiteX5" fmla="*/ 57150 w 890588"/>
                <a:gd name="connsiteY5" fmla="*/ 848060 h 1471948"/>
                <a:gd name="connsiteX6" fmla="*/ 66675 w 890588"/>
                <a:gd name="connsiteY6" fmla="*/ 819485 h 1471948"/>
                <a:gd name="connsiteX7" fmla="*/ 80963 w 890588"/>
                <a:gd name="connsiteY7" fmla="*/ 771860 h 1471948"/>
                <a:gd name="connsiteX8" fmla="*/ 95250 w 890588"/>
                <a:gd name="connsiteY8" fmla="*/ 705185 h 1471948"/>
                <a:gd name="connsiteX9" fmla="*/ 104775 w 890588"/>
                <a:gd name="connsiteY9" fmla="*/ 686135 h 1471948"/>
                <a:gd name="connsiteX10" fmla="*/ 114300 w 890588"/>
                <a:gd name="connsiteY10" fmla="*/ 662323 h 1471948"/>
                <a:gd name="connsiteX11" fmla="*/ 138113 w 890588"/>
                <a:gd name="connsiteY11" fmla="*/ 581360 h 1471948"/>
                <a:gd name="connsiteX12" fmla="*/ 171450 w 890588"/>
                <a:gd name="connsiteY12" fmla="*/ 471823 h 1471948"/>
                <a:gd name="connsiteX13" fmla="*/ 180975 w 890588"/>
                <a:gd name="connsiteY13" fmla="*/ 452773 h 1471948"/>
                <a:gd name="connsiteX14" fmla="*/ 190500 w 890588"/>
                <a:gd name="connsiteY14" fmla="*/ 428960 h 1471948"/>
                <a:gd name="connsiteX15" fmla="*/ 209550 w 890588"/>
                <a:gd name="connsiteY15" fmla="*/ 409910 h 1471948"/>
                <a:gd name="connsiteX16" fmla="*/ 228600 w 890588"/>
                <a:gd name="connsiteY16" fmla="*/ 381335 h 1471948"/>
                <a:gd name="connsiteX17" fmla="*/ 247650 w 890588"/>
                <a:gd name="connsiteY17" fmla="*/ 362285 h 1471948"/>
                <a:gd name="connsiteX18" fmla="*/ 271463 w 890588"/>
                <a:gd name="connsiteY18" fmla="*/ 338473 h 1471948"/>
                <a:gd name="connsiteX19" fmla="*/ 314325 w 890588"/>
                <a:gd name="connsiteY19" fmla="*/ 286085 h 1471948"/>
                <a:gd name="connsiteX20" fmla="*/ 328613 w 890588"/>
                <a:gd name="connsiteY20" fmla="*/ 281323 h 1471948"/>
                <a:gd name="connsiteX21" fmla="*/ 352425 w 890588"/>
                <a:gd name="connsiteY21" fmla="*/ 247985 h 1471948"/>
                <a:gd name="connsiteX22" fmla="*/ 371475 w 890588"/>
                <a:gd name="connsiteY22" fmla="*/ 238460 h 1471948"/>
                <a:gd name="connsiteX23" fmla="*/ 376238 w 890588"/>
                <a:gd name="connsiteY23" fmla="*/ 224173 h 1471948"/>
                <a:gd name="connsiteX24" fmla="*/ 409575 w 890588"/>
                <a:gd name="connsiteY24" fmla="*/ 200360 h 1471948"/>
                <a:gd name="connsiteX25" fmla="*/ 419100 w 890588"/>
                <a:gd name="connsiteY25" fmla="*/ 171785 h 1471948"/>
                <a:gd name="connsiteX26" fmla="*/ 447675 w 890588"/>
                <a:gd name="connsiteY26" fmla="*/ 152735 h 1471948"/>
                <a:gd name="connsiteX27" fmla="*/ 461963 w 890588"/>
                <a:gd name="connsiteY27" fmla="*/ 138448 h 1471948"/>
                <a:gd name="connsiteX28" fmla="*/ 495300 w 890588"/>
                <a:gd name="connsiteY28" fmla="*/ 124160 h 1471948"/>
                <a:gd name="connsiteX29" fmla="*/ 504825 w 890588"/>
                <a:gd name="connsiteY29" fmla="*/ 105110 h 1471948"/>
                <a:gd name="connsiteX30" fmla="*/ 533400 w 890588"/>
                <a:gd name="connsiteY30" fmla="*/ 90823 h 1471948"/>
                <a:gd name="connsiteX31" fmla="*/ 576263 w 890588"/>
                <a:gd name="connsiteY31" fmla="*/ 71773 h 1471948"/>
                <a:gd name="connsiteX32" fmla="*/ 619125 w 890588"/>
                <a:gd name="connsiteY32" fmla="*/ 57485 h 1471948"/>
                <a:gd name="connsiteX33" fmla="*/ 638175 w 890588"/>
                <a:gd name="connsiteY33" fmla="*/ 47960 h 1471948"/>
                <a:gd name="connsiteX34" fmla="*/ 652463 w 890588"/>
                <a:gd name="connsiteY34" fmla="*/ 38435 h 1471948"/>
                <a:gd name="connsiteX35" fmla="*/ 666750 w 890588"/>
                <a:gd name="connsiteY35" fmla="*/ 33673 h 1471948"/>
                <a:gd name="connsiteX36" fmla="*/ 690563 w 890588"/>
                <a:gd name="connsiteY36" fmla="*/ 24148 h 1471948"/>
                <a:gd name="connsiteX37" fmla="*/ 709613 w 890588"/>
                <a:gd name="connsiteY37" fmla="*/ 14623 h 1471948"/>
                <a:gd name="connsiteX38" fmla="*/ 890588 w 890588"/>
                <a:gd name="connsiteY38" fmla="*/ 335 h 147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0588" h="1471948">
                  <a:moveTo>
                    <a:pt x="0" y="1471948"/>
                  </a:moveTo>
                  <a:cubicBezTo>
                    <a:pt x="3175" y="1449723"/>
                    <a:pt x="5978" y="1427442"/>
                    <a:pt x="9525" y="1405273"/>
                  </a:cubicBezTo>
                  <a:cubicBezTo>
                    <a:pt x="12329" y="1387747"/>
                    <a:pt x="17035" y="1370519"/>
                    <a:pt x="19050" y="1352885"/>
                  </a:cubicBezTo>
                  <a:cubicBezTo>
                    <a:pt x="23391" y="1314900"/>
                    <a:pt x="25785" y="1276715"/>
                    <a:pt x="28575" y="1238585"/>
                  </a:cubicBezTo>
                  <a:cubicBezTo>
                    <a:pt x="35310" y="1146537"/>
                    <a:pt x="39960" y="1054335"/>
                    <a:pt x="47625" y="962360"/>
                  </a:cubicBezTo>
                  <a:cubicBezTo>
                    <a:pt x="50800" y="924260"/>
                    <a:pt x="52097" y="885957"/>
                    <a:pt x="57150" y="848060"/>
                  </a:cubicBezTo>
                  <a:cubicBezTo>
                    <a:pt x="58477" y="838108"/>
                    <a:pt x="63680" y="829068"/>
                    <a:pt x="66675" y="819485"/>
                  </a:cubicBezTo>
                  <a:cubicBezTo>
                    <a:pt x="71619" y="803665"/>
                    <a:pt x="76692" y="787874"/>
                    <a:pt x="80963" y="771860"/>
                  </a:cubicBezTo>
                  <a:cubicBezTo>
                    <a:pt x="92085" y="730152"/>
                    <a:pt x="77658" y="762358"/>
                    <a:pt x="95250" y="705185"/>
                  </a:cubicBezTo>
                  <a:cubicBezTo>
                    <a:pt x="97338" y="698399"/>
                    <a:pt x="101892" y="692623"/>
                    <a:pt x="104775" y="686135"/>
                  </a:cubicBezTo>
                  <a:cubicBezTo>
                    <a:pt x="108247" y="678323"/>
                    <a:pt x="111125" y="670260"/>
                    <a:pt x="114300" y="662323"/>
                  </a:cubicBezTo>
                  <a:cubicBezTo>
                    <a:pt x="135420" y="556722"/>
                    <a:pt x="110559" y="664021"/>
                    <a:pt x="138113" y="581360"/>
                  </a:cubicBezTo>
                  <a:cubicBezTo>
                    <a:pt x="139746" y="576462"/>
                    <a:pt x="163898" y="486928"/>
                    <a:pt x="171450" y="471823"/>
                  </a:cubicBezTo>
                  <a:cubicBezTo>
                    <a:pt x="174625" y="465473"/>
                    <a:pt x="178092" y="459261"/>
                    <a:pt x="180975" y="452773"/>
                  </a:cubicBezTo>
                  <a:cubicBezTo>
                    <a:pt x="184447" y="444961"/>
                    <a:pt x="185758" y="436073"/>
                    <a:pt x="190500" y="428960"/>
                  </a:cubicBezTo>
                  <a:cubicBezTo>
                    <a:pt x="195481" y="421488"/>
                    <a:pt x="203940" y="416922"/>
                    <a:pt x="209550" y="409910"/>
                  </a:cubicBezTo>
                  <a:cubicBezTo>
                    <a:pt x="216701" y="400971"/>
                    <a:pt x="221449" y="390274"/>
                    <a:pt x="228600" y="381335"/>
                  </a:cubicBezTo>
                  <a:cubicBezTo>
                    <a:pt x="234210" y="374323"/>
                    <a:pt x="242262" y="369469"/>
                    <a:pt x="247650" y="362285"/>
                  </a:cubicBezTo>
                  <a:cubicBezTo>
                    <a:pt x="267266" y="336130"/>
                    <a:pt x="244891" y="347329"/>
                    <a:pt x="271463" y="338473"/>
                  </a:cubicBezTo>
                  <a:cubicBezTo>
                    <a:pt x="281084" y="319230"/>
                    <a:pt x="291312" y="293755"/>
                    <a:pt x="314325" y="286085"/>
                  </a:cubicBezTo>
                  <a:lnTo>
                    <a:pt x="328613" y="281323"/>
                  </a:lnTo>
                  <a:cubicBezTo>
                    <a:pt x="336627" y="265295"/>
                    <a:pt x="337409" y="258711"/>
                    <a:pt x="352425" y="247985"/>
                  </a:cubicBezTo>
                  <a:cubicBezTo>
                    <a:pt x="358202" y="243858"/>
                    <a:pt x="365125" y="241635"/>
                    <a:pt x="371475" y="238460"/>
                  </a:cubicBezTo>
                  <a:cubicBezTo>
                    <a:pt x="373063" y="233698"/>
                    <a:pt x="373320" y="228258"/>
                    <a:pt x="376238" y="224173"/>
                  </a:cubicBezTo>
                  <a:cubicBezTo>
                    <a:pt x="390363" y="204399"/>
                    <a:pt x="391506" y="206384"/>
                    <a:pt x="409575" y="200360"/>
                  </a:cubicBezTo>
                  <a:cubicBezTo>
                    <a:pt x="412750" y="190835"/>
                    <a:pt x="412828" y="179625"/>
                    <a:pt x="419100" y="171785"/>
                  </a:cubicBezTo>
                  <a:cubicBezTo>
                    <a:pt x="426251" y="162846"/>
                    <a:pt x="438639" y="159763"/>
                    <a:pt x="447675" y="152735"/>
                  </a:cubicBezTo>
                  <a:cubicBezTo>
                    <a:pt x="452991" y="148600"/>
                    <a:pt x="456482" y="142363"/>
                    <a:pt x="461963" y="138448"/>
                  </a:cubicBezTo>
                  <a:cubicBezTo>
                    <a:pt x="472261" y="131093"/>
                    <a:pt x="483641" y="128047"/>
                    <a:pt x="495300" y="124160"/>
                  </a:cubicBezTo>
                  <a:cubicBezTo>
                    <a:pt x="498475" y="117810"/>
                    <a:pt x="500280" y="110564"/>
                    <a:pt x="504825" y="105110"/>
                  </a:cubicBezTo>
                  <a:cubicBezTo>
                    <a:pt x="513300" y="94940"/>
                    <a:pt x="522444" y="95518"/>
                    <a:pt x="533400" y="90823"/>
                  </a:cubicBezTo>
                  <a:cubicBezTo>
                    <a:pt x="571655" y="74428"/>
                    <a:pt x="531940" y="87603"/>
                    <a:pt x="576263" y="71773"/>
                  </a:cubicBezTo>
                  <a:cubicBezTo>
                    <a:pt x="590446" y="66708"/>
                    <a:pt x="605655" y="64220"/>
                    <a:pt x="619125" y="57485"/>
                  </a:cubicBezTo>
                  <a:cubicBezTo>
                    <a:pt x="625475" y="54310"/>
                    <a:pt x="632011" y="51482"/>
                    <a:pt x="638175" y="47960"/>
                  </a:cubicBezTo>
                  <a:cubicBezTo>
                    <a:pt x="643145" y="45120"/>
                    <a:pt x="647343" y="40995"/>
                    <a:pt x="652463" y="38435"/>
                  </a:cubicBezTo>
                  <a:cubicBezTo>
                    <a:pt x="656953" y="36190"/>
                    <a:pt x="662050" y="35436"/>
                    <a:pt x="666750" y="33673"/>
                  </a:cubicBezTo>
                  <a:cubicBezTo>
                    <a:pt x="674755" y="30671"/>
                    <a:pt x="682751" y="27620"/>
                    <a:pt x="690563" y="24148"/>
                  </a:cubicBezTo>
                  <a:cubicBezTo>
                    <a:pt x="697051" y="21265"/>
                    <a:pt x="702651" y="16015"/>
                    <a:pt x="709613" y="14623"/>
                  </a:cubicBezTo>
                  <a:cubicBezTo>
                    <a:pt x="800135" y="-3482"/>
                    <a:pt x="804965" y="335"/>
                    <a:pt x="890588" y="33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7100823" y="2512124"/>
              <a:ext cx="725946" cy="396307"/>
            </a:xfrm>
            <a:custGeom>
              <a:avLst/>
              <a:gdLst>
                <a:gd name="connsiteX0" fmla="*/ 0 w 933450"/>
                <a:gd name="connsiteY0" fmla="*/ 509588 h 509588"/>
                <a:gd name="connsiteX1" fmla="*/ 52388 w 933450"/>
                <a:gd name="connsiteY1" fmla="*/ 485775 h 509588"/>
                <a:gd name="connsiteX2" fmla="*/ 85725 w 933450"/>
                <a:gd name="connsiteY2" fmla="*/ 481013 h 509588"/>
                <a:gd name="connsiteX3" fmla="*/ 142875 w 933450"/>
                <a:gd name="connsiteY3" fmla="*/ 461963 h 509588"/>
                <a:gd name="connsiteX4" fmla="*/ 157163 w 933450"/>
                <a:gd name="connsiteY4" fmla="*/ 452438 h 509588"/>
                <a:gd name="connsiteX5" fmla="*/ 185738 w 933450"/>
                <a:gd name="connsiteY5" fmla="*/ 442913 h 509588"/>
                <a:gd name="connsiteX6" fmla="*/ 195263 w 933450"/>
                <a:gd name="connsiteY6" fmla="*/ 423863 h 509588"/>
                <a:gd name="connsiteX7" fmla="*/ 233363 w 933450"/>
                <a:gd name="connsiteY7" fmla="*/ 404813 h 509588"/>
                <a:gd name="connsiteX8" fmla="*/ 252413 w 933450"/>
                <a:gd name="connsiteY8" fmla="*/ 395288 h 509588"/>
                <a:gd name="connsiteX9" fmla="*/ 271463 w 933450"/>
                <a:gd name="connsiteY9" fmla="*/ 385763 h 509588"/>
                <a:gd name="connsiteX10" fmla="*/ 314325 w 933450"/>
                <a:gd name="connsiteY10" fmla="*/ 366713 h 509588"/>
                <a:gd name="connsiteX11" fmla="*/ 371475 w 933450"/>
                <a:gd name="connsiteY11" fmla="*/ 314325 h 509588"/>
                <a:gd name="connsiteX12" fmla="*/ 395288 w 933450"/>
                <a:gd name="connsiteY12" fmla="*/ 300038 h 509588"/>
                <a:gd name="connsiteX13" fmla="*/ 414338 w 933450"/>
                <a:gd name="connsiteY13" fmla="*/ 280988 h 509588"/>
                <a:gd name="connsiteX14" fmla="*/ 438150 w 933450"/>
                <a:gd name="connsiteY14" fmla="*/ 266700 h 509588"/>
                <a:gd name="connsiteX15" fmla="*/ 457200 w 933450"/>
                <a:gd name="connsiteY15" fmla="*/ 252413 h 509588"/>
                <a:gd name="connsiteX16" fmla="*/ 481013 w 933450"/>
                <a:gd name="connsiteY16" fmla="*/ 223838 h 509588"/>
                <a:gd name="connsiteX17" fmla="*/ 485775 w 933450"/>
                <a:gd name="connsiteY17" fmla="*/ 209550 h 509588"/>
                <a:gd name="connsiteX18" fmla="*/ 514350 w 933450"/>
                <a:gd name="connsiteY18" fmla="*/ 180975 h 509588"/>
                <a:gd name="connsiteX19" fmla="*/ 538163 w 933450"/>
                <a:gd name="connsiteY19" fmla="*/ 157163 h 509588"/>
                <a:gd name="connsiteX20" fmla="*/ 561975 w 933450"/>
                <a:gd name="connsiteY20" fmla="*/ 133350 h 509588"/>
                <a:gd name="connsiteX21" fmla="*/ 585788 w 933450"/>
                <a:gd name="connsiteY21" fmla="*/ 109538 h 509588"/>
                <a:gd name="connsiteX22" fmla="*/ 595313 w 933450"/>
                <a:gd name="connsiteY22" fmla="*/ 95250 h 509588"/>
                <a:gd name="connsiteX23" fmla="*/ 638175 w 933450"/>
                <a:gd name="connsiteY23" fmla="*/ 66675 h 509588"/>
                <a:gd name="connsiteX24" fmla="*/ 647700 w 933450"/>
                <a:gd name="connsiteY24" fmla="*/ 52388 h 509588"/>
                <a:gd name="connsiteX25" fmla="*/ 681038 w 933450"/>
                <a:gd name="connsiteY25" fmla="*/ 33338 h 509588"/>
                <a:gd name="connsiteX26" fmla="*/ 695325 w 933450"/>
                <a:gd name="connsiteY26" fmla="*/ 28575 h 509588"/>
                <a:gd name="connsiteX27" fmla="*/ 709613 w 933450"/>
                <a:gd name="connsiteY27" fmla="*/ 19050 h 509588"/>
                <a:gd name="connsiteX28" fmla="*/ 747713 w 933450"/>
                <a:gd name="connsiteY28" fmla="*/ 0 h 509588"/>
                <a:gd name="connsiteX29" fmla="*/ 804863 w 933450"/>
                <a:gd name="connsiteY29" fmla="*/ 4763 h 509588"/>
                <a:gd name="connsiteX30" fmla="*/ 828675 w 933450"/>
                <a:gd name="connsiteY30" fmla="*/ 14288 h 509588"/>
                <a:gd name="connsiteX31" fmla="*/ 852488 w 933450"/>
                <a:gd name="connsiteY31" fmla="*/ 19050 h 509588"/>
                <a:gd name="connsiteX32" fmla="*/ 885825 w 933450"/>
                <a:gd name="connsiteY32" fmla="*/ 38100 h 509588"/>
                <a:gd name="connsiteX33" fmla="*/ 900113 w 933450"/>
                <a:gd name="connsiteY33" fmla="*/ 47625 h 509588"/>
                <a:gd name="connsiteX34" fmla="*/ 933450 w 933450"/>
                <a:gd name="connsiteY34" fmla="*/ 47625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33450" h="509588">
                  <a:moveTo>
                    <a:pt x="0" y="509588"/>
                  </a:moveTo>
                  <a:cubicBezTo>
                    <a:pt x="11036" y="504070"/>
                    <a:pt x="38906" y="489145"/>
                    <a:pt x="52388" y="485775"/>
                  </a:cubicBezTo>
                  <a:cubicBezTo>
                    <a:pt x="63278" y="483053"/>
                    <a:pt x="74613" y="482600"/>
                    <a:pt x="85725" y="481013"/>
                  </a:cubicBezTo>
                  <a:cubicBezTo>
                    <a:pt x="136814" y="455468"/>
                    <a:pt x="60400" y="491954"/>
                    <a:pt x="142875" y="461963"/>
                  </a:cubicBezTo>
                  <a:cubicBezTo>
                    <a:pt x="148254" y="460007"/>
                    <a:pt x="151932" y="454763"/>
                    <a:pt x="157163" y="452438"/>
                  </a:cubicBezTo>
                  <a:cubicBezTo>
                    <a:pt x="166338" y="448360"/>
                    <a:pt x="176213" y="446088"/>
                    <a:pt x="185738" y="442913"/>
                  </a:cubicBezTo>
                  <a:cubicBezTo>
                    <a:pt x="188913" y="436563"/>
                    <a:pt x="189719" y="428298"/>
                    <a:pt x="195263" y="423863"/>
                  </a:cubicBezTo>
                  <a:cubicBezTo>
                    <a:pt x="206351" y="414993"/>
                    <a:pt x="220663" y="411163"/>
                    <a:pt x="233363" y="404813"/>
                  </a:cubicBezTo>
                  <a:lnTo>
                    <a:pt x="252413" y="395288"/>
                  </a:lnTo>
                  <a:cubicBezTo>
                    <a:pt x="258763" y="392113"/>
                    <a:pt x="264871" y="388400"/>
                    <a:pt x="271463" y="385763"/>
                  </a:cubicBezTo>
                  <a:cubicBezTo>
                    <a:pt x="280435" y="382174"/>
                    <a:pt x="305427" y="372942"/>
                    <a:pt x="314325" y="366713"/>
                  </a:cubicBezTo>
                  <a:cubicBezTo>
                    <a:pt x="362220" y="333186"/>
                    <a:pt x="324386" y="352852"/>
                    <a:pt x="371475" y="314325"/>
                  </a:cubicBezTo>
                  <a:cubicBezTo>
                    <a:pt x="378639" y="308463"/>
                    <a:pt x="387981" y="305721"/>
                    <a:pt x="395288" y="300038"/>
                  </a:cubicBezTo>
                  <a:cubicBezTo>
                    <a:pt x="402377" y="294525"/>
                    <a:pt x="407249" y="286501"/>
                    <a:pt x="414338" y="280988"/>
                  </a:cubicBezTo>
                  <a:cubicBezTo>
                    <a:pt x="421645" y="275305"/>
                    <a:pt x="430448" y="271835"/>
                    <a:pt x="438150" y="266700"/>
                  </a:cubicBezTo>
                  <a:cubicBezTo>
                    <a:pt x="444754" y="262297"/>
                    <a:pt x="450850" y="257175"/>
                    <a:pt x="457200" y="252413"/>
                  </a:cubicBezTo>
                  <a:cubicBezTo>
                    <a:pt x="467513" y="211166"/>
                    <a:pt x="451957" y="252895"/>
                    <a:pt x="481013" y="223838"/>
                  </a:cubicBezTo>
                  <a:cubicBezTo>
                    <a:pt x="484563" y="220288"/>
                    <a:pt x="482693" y="213513"/>
                    <a:pt x="485775" y="209550"/>
                  </a:cubicBezTo>
                  <a:cubicBezTo>
                    <a:pt x="494045" y="198917"/>
                    <a:pt x="505401" y="191043"/>
                    <a:pt x="514350" y="180975"/>
                  </a:cubicBezTo>
                  <a:cubicBezTo>
                    <a:pt x="537440" y="154999"/>
                    <a:pt x="508722" y="176789"/>
                    <a:pt x="538163" y="157163"/>
                  </a:cubicBezTo>
                  <a:cubicBezTo>
                    <a:pt x="563561" y="119065"/>
                    <a:pt x="530228" y="165097"/>
                    <a:pt x="561975" y="133350"/>
                  </a:cubicBezTo>
                  <a:cubicBezTo>
                    <a:pt x="593722" y="101603"/>
                    <a:pt x="547690" y="134936"/>
                    <a:pt x="585788" y="109538"/>
                  </a:cubicBezTo>
                  <a:cubicBezTo>
                    <a:pt x="588963" y="104775"/>
                    <a:pt x="590883" y="98875"/>
                    <a:pt x="595313" y="95250"/>
                  </a:cubicBezTo>
                  <a:cubicBezTo>
                    <a:pt x="608603" y="84376"/>
                    <a:pt x="638175" y="66675"/>
                    <a:pt x="638175" y="66675"/>
                  </a:cubicBezTo>
                  <a:cubicBezTo>
                    <a:pt x="641350" y="61913"/>
                    <a:pt x="643653" y="56435"/>
                    <a:pt x="647700" y="52388"/>
                  </a:cubicBezTo>
                  <a:cubicBezTo>
                    <a:pt x="653679" y="46410"/>
                    <a:pt x="674501" y="36140"/>
                    <a:pt x="681038" y="33338"/>
                  </a:cubicBezTo>
                  <a:cubicBezTo>
                    <a:pt x="685652" y="31360"/>
                    <a:pt x="690835" y="30820"/>
                    <a:pt x="695325" y="28575"/>
                  </a:cubicBezTo>
                  <a:cubicBezTo>
                    <a:pt x="700445" y="26015"/>
                    <a:pt x="704588" y="21791"/>
                    <a:pt x="709613" y="19050"/>
                  </a:cubicBezTo>
                  <a:cubicBezTo>
                    <a:pt x="722078" y="12251"/>
                    <a:pt x="747713" y="0"/>
                    <a:pt x="747713" y="0"/>
                  </a:cubicBezTo>
                  <a:cubicBezTo>
                    <a:pt x="766763" y="1588"/>
                    <a:pt x="786038" y="1441"/>
                    <a:pt x="804863" y="4763"/>
                  </a:cubicBezTo>
                  <a:cubicBezTo>
                    <a:pt x="813282" y="6249"/>
                    <a:pt x="820487" y="11832"/>
                    <a:pt x="828675" y="14288"/>
                  </a:cubicBezTo>
                  <a:cubicBezTo>
                    <a:pt x="836428" y="16614"/>
                    <a:pt x="844550" y="17463"/>
                    <a:pt x="852488" y="19050"/>
                  </a:cubicBezTo>
                  <a:cubicBezTo>
                    <a:pt x="887290" y="42252"/>
                    <a:pt x="843537" y="13936"/>
                    <a:pt x="885825" y="38100"/>
                  </a:cubicBezTo>
                  <a:cubicBezTo>
                    <a:pt x="890795" y="40940"/>
                    <a:pt x="894500" y="46502"/>
                    <a:pt x="900113" y="47625"/>
                  </a:cubicBezTo>
                  <a:cubicBezTo>
                    <a:pt x="911010" y="49804"/>
                    <a:pt x="922338" y="47625"/>
                    <a:pt x="933450" y="476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6216113" y="1557183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1:6 ×1</a:t>
              </a:r>
              <a:endParaRPr lang="zh-CN" altLang="en-US" sz="1200" dirty="0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205666" y="2532100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1:6 ×6</a:t>
              </a:r>
              <a:endParaRPr lang="zh-CN" altLang="en-US" sz="1200" dirty="0"/>
            </a:p>
          </p:txBody>
        </p:sp>
        <p:cxnSp>
          <p:nvCxnSpPr>
            <p:cNvPr id="135" name="直接箭头连接符 134"/>
            <p:cNvCxnSpPr>
              <a:stCxn id="112" idx="0"/>
              <a:endCxn id="113" idx="2"/>
            </p:cNvCxnSpPr>
            <p:nvPr/>
          </p:nvCxnSpPr>
          <p:spPr>
            <a:xfrm flipV="1">
              <a:off x="5669293" y="2271381"/>
              <a:ext cx="0" cy="25064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文本框 135"/>
            <p:cNvSpPr txBox="1"/>
            <p:nvPr/>
          </p:nvSpPr>
          <p:spPr>
            <a:xfrm>
              <a:off x="4750285" y="2105247"/>
              <a:ext cx="53732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LED 0</a:t>
              </a:r>
              <a:endParaRPr lang="zh-CN" altLang="en-US" sz="1200" b="1" dirty="0"/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6152398" y="2931638"/>
              <a:ext cx="740908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LED 1-12</a:t>
              </a:r>
              <a:endParaRPr lang="zh-CN" altLang="en-US" sz="1200" b="1" dirty="0"/>
            </a:p>
          </p:txBody>
        </p:sp>
        <p:cxnSp>
          <p:nvCxnSpPr>
            <p:cNvPr id="139" name="直接连接符 138"/>
            <p:cNvCxnSpPr/>
            <p:nvPr/>
          </p:nvCxnSpPr>
          <p:spPr>
            <a:xfrm>
              <a:off x="7941587" y="3109419"/>
              <a:ext cx="52894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7990435" y="2908432"/>
              <a:ext cx="85453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endCxn id="216" idx="0"/>
            </p:cNvCxnSpPr>
            <p:nvPr/>
          </p:nvCxnSpPr>
          <p:spPr>
            <a:xfrm>
              <a:off x="8837561" y="2888750"/>
              <a:ext cx="0" cy="173584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7944066" y="3003413"/>
              <a:ext cx="0" cy="10600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8462152" y="3109419"/>
              <a:ext cx="0" cy="15151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7851466" y="3003413"/>
              <a:ext cx="0" cy="36048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文本框 146"/>
            <p:cNvSpPr txBox="1"/>
            <p:nvPr/>
          </p:nvSpPr>
          <p:spPr>
            <a:xfrm>
              <a:off x="6650661" y="3253247"/>
              <a:ext cx="64633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1200" b="1" dirty="0"/>
                <a:t>反相器</a:t>
              </a:r>
            </a:p>
          </p:txBody>
        </p:sp>
        <p:cxnSp>
          <p:nvCxnSpPr>
            <p:cNvPr id="149" name="直接连接符 148"/>
            <p:cNvCxnSpPr/>
            <p:nvPr/>
          </p:nvCxnSpPr>
          <p:spPr>
            <a:xfrm>
              <a:off x="7306604" y="3367839"/>
              <a:ext cx="552270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292530" y="3362617"/>
              <a:ext cx="0" cy="124564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6292530" y="3378952"/>
              <a:ext cx="36048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8408358" y="5606784"/>
              <a:ext cx="0" cy="3165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8116597" y="5606784"/>
              <a:ext cx="0" cy="3165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8091290" y="5928021"/>
              <a:ext cx="333597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>
              <a:endCxn id="214" idx="0"/>
            </p:cNvCxnSpPr>
            <p:nvPr/>
          </p:nvCxnSpPr>
          <p:spPr>
            <a:xfrm>
              <a:off x="8116597" y="4175133"/>
              <a:ext cx="0" cy="44946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6653012" y="4162885"/>
              <a:ext cx="148160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211" idx="0"/>
            </p:cNvCxnSpPr>
            <p:nvPr/>
          </p:nvCxnSpPr>
          <p:spPr>
            <a:xfrm>
              <a:off x="6653012" y="4145429"/>
              <a:ext cx="0" cy="47916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>
              <a:off x="5685736" y="3267536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5669293" y="3641785"/>
              <a:ext cx="2083633" cy="0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>
              <a:endCxn id="213" idx="0"/>
            </p:cNvCxnSpPr>
            <p:nvPr/>
          </p:nvCxnSpPr>
          <p:spPr>
            <a:xfrm>
              <a:off x="7756115" y="3630672"/>
              <a:ext cx="0" cy="99392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endCxn id="213" idx="1"/>
            </p:cNvCxnSpPr>
            <p:nvPr/>
          </p:nvCxnSpPr>
          <p:spPr>
            <a:xfrm>
              <a:off x="7312554" y="5115689"/>
              <a:ext cx="300060" cy="1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5923668" y="6015924"/>
              <a:ext cx="1267177" cy="0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5932048" y="5641675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6292530" y="5641675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653012" y="5641675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7163131" y="5641675"/>
              <a:ext cx="0" cy="37424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8488543" y="5606784"/>
              <a:ext cx="0" cy="61124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>
              <a:off x="4986525" y="6220966"/>
              <a:ext cx="349055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5013909" y="4175133"/>
              <a:ext cx="0" cy="204289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5013909" y="4175133"/>
              <a:ext cx="91813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>
              <a:off x="5916609" y="4160281"/>
              <a:ext cx="0" cy="47916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4771789" y="5115689"/>
              <a:ext cx="64489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文本框 192"/>
            <p:cNvSpPr txBox="1"/>
            <p:nvPr/>
          </p:nvSpPr>
          <p:spPr>
            <a:xfrm>
              <a:off x="7251634" y="5871578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20×</a:t>
              </a:r>
              <a:endParaRPr lang="zh-CN" altLang="en-US" dirty="0"/>
            </a:p>
          </p:txBody>
        </p:sp>
        <p:cxnSp>
          <p:nvCxnSpPr>
            <p:cNvPr id="194" name="直接连接符 193"/>
            <p:cNvCxnSpPr/>
            <p:nvPr/>
          </p:nvCxnSpPr>
          <p:spPr>
            <a:xfrm>
              <a:off x="8570604" y="5623136"/>
              <a:ext cx="0" cy="68573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4830313" y="6318672"/>
              <a:ext cx="375447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4830313" y="3897578"/>
              <a:ext cx="0" cy="240498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4803440" y="3897578"/>
              <a:ext cx="1412673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6205666" y="3883085"/>
              <a:ext cx="0" cy="74150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文本框 198"/>
            <p:cNvSpPr txBox="1"/>
            <p:nvPr/>
          </p:nvSpPr>
          <p:spPr>
            <a:xfrm>
              <a:off x="7268473" y="626739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2×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8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62" y="0"/>
            <a:ext cx="4696338" cy="29691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5146675" cy="1600200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全阵列</a:t>
            </a: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在线标定</a:t>
            </a: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839788" y="2047874"/>
            <a:ext cx="5065712" cy="3811588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ea typeface="黑体" panose="02010609060101010101" pitchFamily="49" charset="-122"/>
              </a:rPr>
              <a:t>以</a:t>
            </a:r>
            <a:r>
              <a:rPr lang="en-US" altLang="zh-CN" sz="2000" dirty="0" smtClean="0">
                <a:ea typeface="黑体" panose="02010609060101010101" pitchFamily="49" charset="-122"/>
              </a:rPr>
              <a:t>cluster(6×6 cells)</a:t>
            </a:r>
            <a:r>
              <a:rPr lang="zh-CN" altLang="en-US" sz="2000" dirty="0" smtClean="0">
                <a:ea typeface="黑体" panose="02010609060101010101" pitchFamily="49" charset="-122"/>
              </a:rPr>
              <a:t>为单位的交叉</a:t>
            </a:r>
            <a:r>
              <a:rPr lang="zh-CN" altLang="en-US" sz="2000" dirty="0">
                <a:ea typeface="黑体" panose="02010609060101010101" pitchFamily="49" charset="-122"/>
              </a:rPr>
              <a:t>标定</a:t>
            </a:r>
            <a:r>
              <a:rPr lang="zh-CN" altLang="en-US" sz="2000" dirty="0" smtClean="0">
                <a:ea typeface="黑体" panose="02010609060101010101" pitchFamily="49" charset="-122"/>
              </a:rPr>
              <a:t>方案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ea typeface="黑体" panose="02010609060101010101" pitchFamily="49" charset="-122"/>
              </a:rPr>
              <a:t>一</a:t>
            </a:r>
            <a:r>
              <a:rPr lang="zh-CN" altLang="en-US" sz="2000" dirty="0" smtClean="0">
                <a:ea typeface="黑体" panose="02010609060101010101" pitchFamily="49" charset="-122"/>
              </a:rPr>
              <a:t>个</a:t>
            </a:r>
            <a:r>
              <a:rPr lang="en-US" altLang="zh-CN" sz="2000" dirty="0" smtClean="0">
                <a:ea typeface="黑体" panose="02010609060101010101" pitchFamily="49" charset="-122"/>
              </a:rPr>
              <a:t>cluster</a:t>
            </a:r>
            <a:r>
              <a:rPr lang="zh-CN" altLang="en-US" sz="2000" dirty="0" smtClean="0">
                <a:ea typeface="黑体" panose="02010609060101010101" pitchFamily="49" charset="-122"/>
              </a:rPr>
              <a:t>两套标定装置</a:t>
            </a:r>
            <a:r>
              <a:rPr lang="en-US" altLang="zh-CN" sz="2000" dirty="0" smtClean="0">
                <a:ea typeface="黑体" panose="02010609060101010101" pitchFamily="49" charset="-122"/>
              </a:rPr>
              <a:t>A/B</a:t>
            </a:r>
            <a:r>
              <a:rPr lang="zh-CN" altLang="en-US" sz="2000" dirty="0" smtClean="0">
                <a:ea typeface="黑体" panose="02010609060101010101" pitchFamily="49" charset="-122"/>
              </a:rPr>
              <a:t>，一套用于内部标定一套用于相邻</a:t>
            </a:r>
            <a:r>
              <a:rPr lang="en-US" altLang="zh-CN" sz="2000" dirty="0" smtClean="0">
                <a:ea typeface="黑体" panose="02010609060101010101" pitchFamily="49" charset="-122"/>
              </a:rPr>
              <a:t>cluster</a:t>
            </a:r>
            <a:r>
              <a:rPr lang="zh-CN" altLang="en-US" sz="2000" dirty="0" smtClean="0">
                <a:ea typeface="黑体" panose="02010609060101010101" pitchFamily="49" charset="-122"/>
              </a:rPr>
              <a:t>之间的标定，以此串联整个水池； </a:t>
            </a:r>
            <a:endParaRPr lang="zh-CN" altLang="en-US" sz="2000" dirty="0">
              <a:ea typeface="黑体" panose="02010609060101010101" pitchFamily="49" charset="-122"/>
            </a:endParaRPr>
          </a:p>
          <a:p>
            <a:r>
              <a:rPr lang="zh-CN" altLang="en-US" sz="2000" dirty="0">
                <a:ea typeface="黑体" panose="02010609060101010101" pitchFamily="49" charset="-122"/>
              </a:rPr>
              <a:t>传递</a:t>
            </a:r>
            <a:r>
              <a:rPr lang="zh-CN" altLang="en-US" sz="2000" dirty="0" smtClean="0">
                <a:ea typeface="黑体" panose="02010609060101010101" pitchFamily="49" charset="-122"/>
              </a:rPr>
              <a:t>方法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ea typeface="黑体" panose="02010609060101010101" pitchFamily="49" charset="-122"/>
              </a:rPr>
              <a:t>每个水池以中心为</a:t>
            </a:r>
            <a:r>
              <a:rPr lang="en-US" altLang="zh-CN" sz="2000" dirty="0" smtClean="0">
                <a:ea typeface="黑体" panose="02010609060101010101" pitchFamily="49" charset="-122"/>
              </a:rPr>
              <a:t>0</a:t>
            </a:r>
            <a:r>
              <a:rPr lang="zh-CN" altLang="en-US" sz="2000" dirty="0" smtClean="0">
                <a:ea typeface="黑体" panose="02010609060101010101" pitchFamily="49" charset="-122"/>
              </a:rPr>
              <a:t>级，共</a:t>
            </a:r>
            <a:r>
              <a:rPr lang="en-US" altLang="zh-CN" sz="2000" dirty="0" smtClean="0">
                <a:ea typeface="黑体" panose="02010609060101010101" pitchFamily="49" charset="-122"/>
              </a:rPr>
              <a:t>6</a:t>
            </a:r>
            <a:r>
              <a:rPr lang="zh-CN" altLang="en-US" sz="2000" dirty="0" smtClean="0">
                <a:ea typeface="黑体" panose="02010609060101010101" pitchFamily="49" charset="-122"/>
              </a:rPr>
              <a:t>个级别；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ea typeface="黑体" panose="02010609060101010101" pitchFamily="49" charset="-122"/>
              </a:rPr>
              <a:t>对于一个</a:t>
            </a:r>
            <a:r>
              <a:rPr lang="en-US" altLang="zh-CN" sz="2000" dirty="0">
                <a:ea typeface="黑体" panose="02010609060101010101" pitchFamily="49" charset="-122"/>
              </a:rPr>
              <a:t>cluster</a:t>
            </a:r>
            <a:r>
              <a:rPr lang="zh-CN" altLang="en-US" sz="2000" dirty="0">
                <a:ea typeface="黑体" panose="02010609060101010101" pitchFamily="49" charset="-122"/>
              </a:rPr>
              <a:t>，只能从等级高于它的邻近</a:t>
            </a:r>
            <a:r>
              <a:rPr lang="en-US" altLang="zh-CN" sz="2000" dirty="0">
                <a:ea typeface="黑体" panose="02010609060101010101" pitchFamily="49" charset="-122"/>
              </a:rPr>
              <a:t>1 </a:t>
            </a:r>
            <a:r>
              <a:rPr lang="zh-CN" altLang="en-US" sz="2000" dirty="0">
                <a:ea typeface="黑体" panose="02010609060101010101" pitchFamily="49" charset="-122"/>
              </a:rPr>
              <a:t>或</a:t>
            </a:r>
            <a:r>
              <a:rPr lang="en-US" altLang="zh-CN" sz="2000" dirty="0">
                <a:ea typeface="黑体" panose="02010609060101010101" pitchFamily="49" charset="-122"/>
              </a:rPr>
              <a:t>2 </a:t>
            </a:r>
            <a:r>
              <a:rPr lang="zh-CN" altLang="en-US" sz="2000" dirty="0">
                <a:ea typeface="黑体" panose="02010609060101010101" pitchFamily="49" charset="-122"/>
              </a:rPr>
              <a:t>个</a:t>
            </a:r>
            <a:r>
              <a:rPr lang="en-US" altLang="zh-CN" sz="2000" dirty="0">
                <a:ea typeface="黑体" panose="02010609060101010101" pitchFamily="49" charset="-122"/>
              </a:rPr>
              <a:t>cluster </a:t>
            </a:r>
            <a:r>
              <a:rPr lang="zh-CN" altLang="en-US" sz="2000" dirty="0">
                <a:ea typeface="黑体" panose="02010609060101010101" pitchFamily="49" charset="-122"/>
              </a:rPr>
              <a:t>获得基准</a:t>
            </a:r>
            <a:r>
              <a:rPr lang="zh-CN" altLang="en-US" sz="2000" dirty="0" smtClean="0">
                <a:ea typeface="黑体" panose="02010609060101010101" pitchFamily="49" charset="-122"/>
              </a:rPr>
              <a:t>时间；</a:t>
            </a:r>
            <a:endParaRPr lang="en-US" altLang="zh-CN" sz="2000" dirty="0" smtClean="0">
              <a:ea typeface="黑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ea typeface="黑体" panose="02010609060101010101" pitchFamily="49" charset="-122"/>
              </a:rPr>
              <a:t>相邻水池通过覆盖水池之间的簇射事例进行标定。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r>
              <a:rPr lang="zh-CN" altLang="en-US" sz="2000" dirty="0">
                <a:ea typeface="黑体" panose="02010609060101010101" pitchFamily="49" charset="-122"/>
              </a:rPr>
              <a:t>标定硬件：基于</a:t>
            </a:r>
            <a:r>
              <a:rPr lang="en-US" altLang="zh-CN" sz="2000" dirty="0">
                <a:ea typeface="黑体" panose="02010609060101010101" pitchFamily="49" charset="-122"/>
              </a:rPr>
              <a:t>LED</a:t>
            </a:r>
            <a:r>
              <a:rPr lang="zh-CN" altLang="en-US" sz="2000" dirty="0">
                <a:ea typeface="黑体" panose="02010609060101010101" pitchFamily="49" charset="-122"/>
              </a:rPr>
              <a:t>、塑料光纤分光束、远程</a:t>
            </a:r>
            <a:r>
              <a:rPr lang="en-US" altLang="zh-CN" sz="2000" dirty="0">
                <a:ea typeface="黑体" panose="02010609060101010101" pitchFamily="49" charset="-122"/>
              </a:rPr>
              <a:t>LED</a:t>
            </a:r>
            <a:r>
              <a:rPr lang="zh-CN" altLang="en-US" sz="2000" dirty="0">
                <a:ea typeface="黑体" panose="02010609060101010101" pitchFamily="49" charset="-122"/>
              </a:rPr>
              <a:t>触发系统</a:t>
            </a:r>
            <a:r>
              <a:rPr lang="zh-CN" altLang="en-US" sz="2000" dirty="0" smtClean="0">
                <a:ea typeface="黑体" panose="02010609060101010101" pitchFamily="49" charset="-122"/>
              </a:rPr>
              <a:t>。</a:t>
            </a:r>
            <a:endParaRPr lang="en-US" altLang="zh-CN" sz="2000" dirty="0">
              <a:ea typeface="黑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 smtClean="0"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46" y="2887564"/>
            <a:ext cx="4254538" cy="367853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C9E0-8201-4B3E-A564-3684EB4EF86F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合作组会议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 smtClean="0">
                <a:latin typeface="+mn-lt"/>
                <a:ea typeface="黑体" panose="02010609060101010101" pitchFamily="49" charset="-122"/>
              </a:rPr>
              <a:t>标定系统研制</a:t>
            </a:r>
            <a:r>
              <a:rPr lang="en-US" altLang="zh-CN" sz="4400" dirty="0" smtClean="0">
                <a:latin typeface="+mn-lt"/>
                <a:ea typeface="黑体" panose="02010609060101010101" pitchFamily="49" charset="-122"/>
              </a:rPr>
              <a:t/>
            </a:r>
            <a:br>
              <a:rPr lang="en-US" altLang="zh-CN" sz="4400" dirty="0" smtClean="0">
                <a:latin typeface="+mn-lt"/>
                <a:ea typeface="黑体" panose="02010609060101010101" pitchFamily="49" charset="-122"/>
              </a:rPr>
            </a:br>
            <a:endParaRPr lang="zh-CN" altLang="en-US" sz="44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375969" y="1704198"/>
            <a:ext cx="4205171" cy="42989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ea typeface="黑体" panose="02010609060101010101" pitchFamily="49" charset="-122"/>
              </a:rPr>
              <a:t>系统构建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黑体" panose="02010609060101010101" pitchFamily="49" charset="-122"/>
              </a:rPr>
              <a:t>LED</a:t>
            </a:r>
            <a:r>
              <a:rPr lang="zh-CN" altLang="en-US" sz="1600" dirty="0">
                <a:ea typeface="黑体" panose="02010609060101010101" pitchFamily="49" charset="-122"/>
              </a:rPr>
              <a:t>均匀光源</a:t>
            </a:r>
            <a:endParaRPr lang="en-US" altLang="zh-CN" sz="1600" dirty="0">
              <a:ea typeface="黑体" panose="02010609060101010101" pitchFamily="49" charset="-12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</a:rPr>
              <a:t>均匀光纤分光束</a:t>
            </a:r>
            <a:endParaRPr lang="en-US" altLang="zh-CN" sz="1600" dirty="0">
              <a:ea typeface="黑体" panose="02010609060101010101" pitchFamily="49" charset="-12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黑体" panose="02010609060101010101" pitchFamily="49" charset="-122"/>
              </a:rPr>
              <a:t>LED</a:t>
            </a:r>
            <a:r>
              <a:rPr lang="zh-CN" altLang="en-US" sz="1600" dirty="0">
                <a:ea typeface="黑体" panose="02010609060101010101" pitchFamily="49" charset="-122"/>
              </a:rPr>
              <a:t>触发系统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黑体" panose="02010609060101010101" pitchFamily="49" charset="-122"/>
              </a:rPr>
              <a:t>设计指标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</a:rPr>
              <a:t>标定光强</a:t>
            </a:r>
            <a:r>
              <a:rPr lang="en-US" altLang="zh-CN" sz="1600" dirty="0">
                <a:ea typeface="黑体" panose="02010609060101010101" pitchFamily="49" charset="-122"/>
              </a:rPr>
              <a:t>300-500 PE</a:t>
            </a:r>
            <a:r>
              <a:rPr lang="zh-CN" altLang="en-US" sz="1600" dirty="0">
                <a:ea typeface="黑体" panose="02010609060101010101" pitchFamily="49" charset="-122"/>
              </a:rPr>
              <a:t>；</a:t>
            </a:r>
            <a:endParaRPr lang="en-US" altLang="zh-CN" sz="1600" dirty="0">
              <a:ea typeface="黑体" panose="02010609060101010101" pitchFamily="49" charset="-122"/>
            </a:endParaRP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</a:rPr>
              <a:t>分光束均匀度</a:t>
            </a:r>
            <a:r>
              <a:rPr lang="en-US" altLang="zh-CN" sz="1600" dirty="0">
                <a:ea typeface="黑体" panose="02010609060101010101" pitchFamily="49" charset="-122"/>
              </a:rPr>
              <a:t>mean±10%</a:t>
            </a:r>
            <a:r>
              <a:rPr lang="zh-CN" altLang="en-US" sz="1600" dirty="0">
                <a:ea typeface="黑体" panose="02010609060101010101" pitchFamily="49" charset="-122"/>
              </a:rPr>
              <a:t>；</a:t>
            </a:r>
            <a:endParaRPr lang="en-US" altLang="zh-CN" sz="1600" dirty="0">
              <a:ea typeface="黑体" panose="02010609060101010101" pitchFamily="49" charset="-122"/>
            </a:endParaRP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</a:rPr>
              <a:t>光纤束裁剪误差</a:t>
            </a:r>
            <a:r>
              <a:rPr lang="en-US" altLang="zh-CN" sz="1600" dirty="0">
                <a:ea typeface="黑体" panose="02010609060101010101" pitchFamily="49" charset="-122"/>
              </a:rPr>
              <a:t>40m ± 0.1m</a:t>
            </a:r>
            <a:r>
              <a:rPr lang="zh-CN" altLang="en-US" sz="1600" dirty="0">
                <a:ea typeface="黑体" panose="02010609060101010101" pitchFamily="49" charset="-122"/>
              </a:rPr>
              <a:t>；</a:t>
            </a:r>
            <a:endParaRPr lang="en-US" altLang="zh-CN" sz="1600" dirty="0">
              <a:ea typeface="黑体" panose="02010609060101010101" pitchFamily="49" charset="-122"/>
            </a:endParaRP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ea typeface="黑体" panose="02010609060101010101" pitchFamily="49" charset="-122"/>
              </a:rPr>
              <a:t>单套标定装置系统误差 </a:t>
            </a:r>
            <a:r>
              <a:rPr lang="en-US" altLang="zh-CN" sz="1600" dirty="0">
                <a:ea typeface="黑体" panose="02010609060101010101" pitchFamily="49" charset="-122"/>
              </a:rPr>
              <a:t>&lt; 0.1ns</a:t>
            </a:r>
            <a:r>
              <a:rPr lang="zh-CN" altLang="en-US" sz="1600" dirty="0" smtClean="0">
                <a:ea typeface="黑体" panose="02010609060101010101" pitchFamily="49" charset="-122"/>
              </a:rPr>
              <a:t>；</a:t>
            </a:r>
            <a:endParaRPr lang="en-US" altLang="zh-CN" sz="1600" dirty="0">
              <a:ea typeface="黑体" panose="02010609060101010101" pitchFamily="49" charset="-122"/>
            </a:endParaRP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</a:rPr>
              <a:t>通道时延调整步长</a:t>
            </a:r>
            <a:r>
              <a:rPr lang="en-US" altLang="zh-CN" sz="1600" dirty="0">
                <a:ea typeface="黑体" panose="02010609060101010101" pitchFamily="49" charset="-122"/>
              </a:rPr>
              <a:t>5 </a:t>
            </a:r>
            <a:r>
              <a:rPr lang="en-US" altLang="zh-CN" sz="1600" dirty="0" smtClean="0">
                <a:ea typeface="黑体" panose="02010609060101010101" pitchFamily="49" charset="-122"/>
              </a:rPr>
              <a:t>ns</a:t>
            </a:r>
            <a:r>
              <a:rPr lang="zh-CN" altLang="en-US" sz="1600" dirty="0" smtClean="0">
                <a:ea typeface="黑体" panose="02010609060101010101" pitchFamily="49" charset="-122"/>
              </a:rPr>
              <a:t>，可以满足整体阵列在一个较窄的时间窗口内同时得到标定信号。</a:t>
            </a:r>
            <a:endParaRPr lang="en-US" altLang="zh-CN" sz="1800" dirty="0">
              <a:ea typeface="黑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 smtClean="0"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1539" y="997844"/>
            <a:ext cx="2290143" cy="3053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797" y="233611"/>
            <a:ext cx="3158169" cy="9787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926" y="3803469"/>
            <a:ext cx="1606479" cy="28559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2765" y="3308210"/>
            <a:ext cx="2086173" cy="3708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489" y="710941"/>
            <a:ext cx="4109959" cy="2808060"/>
          </a:xfrm>
          <a:prstGeom prst="rect">
            <a:avLst/>
          </a:prstGeom>
        </p:spPr>
      </p:pic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27-AC22-4274-847C-FCCEBD6A67E1}" type="datetime1">
              <a:rPr lang="zh-CN" altLang="en-US" smtClean="0"/>
              <a:t>2018/3/23</a:t>
            </a:fld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2043</Words>
  <Application>Microsoft Office PowerPoint</Application>
  <PresentationFormat>宽屏</PresentationFormat>
  <Paragraphs>386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黑体</vt:lpstr>
      <vt:lpstr>宋体</vt:lpstr>
      <vt:lpstr>Arial</vt:lpstr>
      <vt:lpstr>Calibri</vt:lpstr>
      <vt:lpstr>Calibri Light</vt:lpstr>
      <vt:lpstr>Office 主题</vt:lpstr>
      <vt:lpstr>LHAASO-WCDA时间标定 工作进展</vt:lpstr>
      <vt:lpstr>报告提纲</vt:lpstr>
      <vt:lpstr>LHAASO-WCDA简介</vt:lpstr>
      <vt:lpstr>时间标定工作介绍</vt:lpstr>
      <vt:lpstr>硬件标定工作</vt:lpstr>
      <vt:lpstr>安装现场PMT标定</vt:lpstr>
      <vt:lpstr>PowerPoint 演示文稿</vt:lpstr>
      <vt:lpstr>全阵列/在线标定 </vt:lpstr>
      <vt:lpstr>标定系统研制 </vt:lpstr>
      <vt:lpstr>标定系统测试方案</vt:lpstr>
      <vt:lpstr>硬件标定工作进展</vt:lpstr>
      <vt:lpstr>离线标定</vt:lpstr>
      <vt:lpstr>PowerPoint 演示文稿</vt:lpstr>
      <vt:lpstr>10×10 cells 标定中心4×4 cells</vt:lpstr>
      <vt:lpstr>4×4组建6×6</vt:lpstr>
      <vt:lpstr>阵列标定(以900单元水池说明)</vt:lpstr>
      <vt:lpstr>模拟结果 </vt:lpstr>
      <vt:lpstr>模拟结果(加入offset修正后) </vt:lpstr>
      <vt:lpstr>报告小结以及下一步工作</vt:lpstr>
      <vt:lpstr>谢谢大家！</vt:lpstr>
      <vt:lpstr>PowerPoint 演示文稿</vt:lpstr>
      <vt:lpstr>标定精度需求 </vt:lpstr>
      <vt:lpstr>模拟以及数据分析 </vt:lpstr>
      <vt:lpstr>PowerPoint 演示文稿</vt:lpstr>
      <vt:lpstr>刻度具体流程</vt:lpstr>
      <vt:lpstr>模拟结果(无offset)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LHAASO-WCDA时间标定工作进展</dc:title>
  <dc:creator>lenovo</dc:creator>
  <cp:lastModifiedBy>Bo Gao</cp:lastModifiedBy>
  <cp:revision>997</cp:revision>
  <cp:lastPrinted>2018-03-18T15:15:17Z</cp:lastPrinted>
  <dcterms:created xsi:type="dcterms:W3CDTF">2015-05-05T08:02:00Z</dcterms:created>
  <dcterms:modified xsi:type="dcterms:W3CDTF">2018-03-23T01:45:57Z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