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18"/>
  </p:notesMasterIdLst>
  <p:handoutMasterIdLst>
    <p:handoutMasterId r:id="rId19"/>
  </p:handoutMasterIdLst>
  <p:sldIdLst>
    <p:sldId id="256" r:id="rId2"/>
    <p:sldId id="304" r:id="rId3"/>
    <p:sldId id="321" r:id="rId4"/>
    <p:sldId id="301" r:id="rId5"/>
    <p:sldId id="307" r:id="rId6"/>
    <p:sldId id="308" r:id="rId7"/>
    <p:sldId id="316" r:id="rId8"/>
    <p:sldId id="318" r:id="rId9"/>
    <p:sldId id="326" r:id="rId10"/>
    <p:sldId id="315" r:id="rId11"/>
    <p:sldId id="317" r:id="rId12"/>
    <p:sldId id="323" r:id="rId13"/>
    <p:sldId id="312" r:id="rId14"/>
    <p:sldId id="311" r:id="rId15"/>
    <p:sldId id="325" r:id="rId16"/>
    <p:sldId id="310" r:id="rId17"/>
  </p:sldIdLst>
  <p:sldSz cx="9144000" cy="6858000" type="screen4x3"/>
  <p:notesSz cx="9144000" cy="6858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1" d="100"/>
          <a:sy n="71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8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227B4-BD3E-4300-A6E6-6D65566A2D6F}" type="datetimeFigureOut">
              <a:rPr lang="zh-CN" altLang="en-US" smtClean="0"/>
              <a:pPr/>
              <a:t>2018/3/22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34AEC1-D842-47F0-BAC2-1FF3FEC3DA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70201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6E017-732A-41AA-8025-98F5848B2C6C}" type="datetimeFigureOut">
              <a:rPr lang="zh-CN" altLang="en-US" smtClean="0"/>
              <a:pPr/>
              <a:t>2018/3/22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77F8D-2FC5-4A02-9921-CFE636FB90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03518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 userDrawn="1"/>
        </p:nvSpPr>
        <p:spPr>
          <a:xfrm>
            <a:off x="0" y="6392636"/>
            <a:ext cx="9144000" cy="470378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zh-CN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　　　　</a:t>
            </a:r>
            <a:endParaRPr lang="zh-CN" altLang="en-US" sz="2000" b="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0" y="-1"/>
            <a:ext cx="9144000" cy="504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zh-CN" altLang="en-US" sz="2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高海拔宇宙线观测站</a:t>
            </a:r>
            <a:endParaRPr lang="en-US" altLang="zh-CN" sz="22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en-US" altLang="zh-CN" sz="105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Large High Altitude Air Shower Observatory</a:t>
            </a:r>
            <a:endParaRPr lang="zh-CN" altLang="en-US" sz="1050" b="1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311372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9" name="副标题 2"/>
          <p:cNvSpPr>
            <a:spLocks noGrp="1"/>
          </p:cNvSpPr>
          <p:nvPr>
            <p:ph type="subTitle" idx="1"/>
          </p:nvPr>
        </p:nvSpPr>
        <p:spPr>
          <a:xfrm>
            <a:off x="1143000" y="4695289"/>
            <a:ext cx="6858000" cy="1312519"/>
          </a:xfrm>
        </p:spPr>
        <p:txBody>
          <a:bodyPr/>
          <a:lstStyle>
            <a:lvl1pPr marL="0" indent="0" algn="ctr">
              <a:buNone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557" y="46800"/>
            <a:ext cx="2906486" cy="41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670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 userDrawn="1"/>
        </p:nvSpPr>
        <p:spPr>
          <a:xfrm>
            <a:off x="0" y="6467014"/>
            <a:ext cx="9144000" cy="396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zh-CN" altLang="en-US" sz="2000" b="0" dirty="0" smtClean="0">
                <a:solidFill>
                  <a:schemeClr val="tx1"/>
                </a:solidFill>
                <a:latin typeface="+mn-ea"/>
                <a:ea typeface="+mn-ea"/>
              </a:rPr>
              <a:t>　　　　</a:t>
            </a:r>
            <a:endParaRPr lang="zh-CN" altLang="en-US" sz="2000" b="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519236"/>
            <a:ext cx="7886700" cy="806129"/>
          </a:xfrm>
        </p:spPr>
        <p:txBody>
          <a:bodyPr/>
          <a:lstStyle>
            <a:lvl1pPr>
              <a:defRPr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438382"/>
            <a:ext cx="7886700" cy="4738581"/>
          </a:xfrm>
        </p:spPr>
        <p:txBody>
          <a:bodyPr>
            <a:normAutofit/>
          </a:bodyPr>
          <a:lstStyle>
            <a:lvl1pPr>
              <a:defRPr sz="2800">
                <a:solidFill>
                  <a:srgbClr val="7030A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defRPr sz="240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>
              <a:defRPr sz="180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>
              <a:defRPr sz="160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>
              <a:defRPr sz="16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062107" y="6477446"/>
            <a:ext cx="2057400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9767E361-F5CA-49F1-8583-936782AA3DC5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框 6"/>
          <p:cNvSpPr txBox="1"/>
          <p:nvPr userDrawn="1"/>
        </p:nvSpPr>
        <p:spPr>
          <a:xfrm>
            <a:off x="0" y="-1"/>
            <a:ext cx="9144000" cy="504000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zh-CN" altLang="en-US" sz="2200" kern="1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高海拔宇宙线观测站</a:t>
            </a:r>
          </a:p>
          <a:p>
            <a:pPr algn="ctr"/>
            <a:r>
              <a:rPr lang="en-US" altLang="zh-CN" sz="1050" b="1" kern="1200" dirty="0" smtClean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Large High Altitude Air Shower Observatory</a:t>
            </a: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557" y="46800"/>
            <a:ext cx="2906486" cy="41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29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accent1">
                <a:lumMod val="5000"/>
                <a:lumOff val="95000"/>
              </a:schemeClr>
            </a:gs>
            <a:gs pos="50000">
              <a:schemeClr val="accent1">
                <a:lumMod val="45000"/>
                <a:lumOff val="55000"/>
              </a:schemeClr>
            </a:gs>
            <a:gs pos="7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DD8EF-00EB-4B65-9EBE-793FA2FD2AFA}" type="datetime1">
              <a:rPr lang="zh-CN" altLang="en-US" smtClean="0"/>
              <a:t>2018/3/22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7E361-F5CA-49F1-8583-936782AA3DC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3316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1146433"/>
            <a:ext cx="9144000" cy="4817762"/>
          </a:xfrm>
          <a:prstGeom prst="rect">
            <a:avLst/>
          </a:prstGeom>
          <a:blipFill dpi="0" rotWithShape="1">
            <a:blip r:embed="rId2">
              <a:alphaModFix amt="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32034" y="1146433"/>
            <a:ext cx="7638355" cy="383883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4400" dirty="0"/>
              <a:t>KM2A-MD</a:t>
            </a:r>
            <a:r>
              <a:rPr lang="zh-CN" altLang="en-US" sz="4400" dirty="0"/>
              <a:t>超纯水制备</a:t>
            </a:r>
            <a:r>
              <a:rPr lang="zh-CN" altLang="en-US" sz="4400" dirty="0" smtClean="0"/>
              <a:t>系统</a:t>
            </a:r>
            <a:r>
              <a:rPr lang="en-US" altLang="zh-CN" sz="4400" dirty="0" smtClean="0"/>
              <a:t/>
            </a:r>
            <a:br>
              <a:rPr lang="en-US" altLang="zh-CN" sz="4400" dirty="0" smtClean="0"/>
            </a:br>
            <a:r>
              <a:rPr lang="zh-CN" altLang="en-US" sz="4400" dirty="0" smtClean="0"/>
              <a:t>方案</a:t>
            </a:r>
            <a:r>
              <a:rPr lang="zh-CN" altLang="en-US" sz="4400" dirty="0"/>
              <a:t>与</a:t>
            </a:r>
            <a:r>
              <a:rPr lang="zh-CN" altLang="en-US" sz="4400" dirty="0" smtClean="0"/>
              <a:t>进展</a:t>
            </a:r>
            <a:r>
              <a:rPr lang="en-US" altLang="zh-CN" sz="4400" dirty="0" smtClean="0"/>
              <a:t/>
            </a:r>
            <a:br>
              <a:rPr lang="en-US" altLang="zh-CN" sz="4400" dirty="0" smtClean="0"/>
            </a:br>
            <a:r>
              <a:rPr lang="en-US" altLang="zh-C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zh-CN" alt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张月雷 </a:t>
            </a:r>
            <a:r>
              <a:rPr lang="en-US" altLang="zh-C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给排水工程师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zh-C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zh-CN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中科院高能所</a:t>
            </a:r>
            <a:endParaRPr lang="zh-CN" altLang="en-US" sz="4400" dirty="0">
              <a:solidFill>
                <a:schemeClr val="tx1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155832" y="4647589"/>
            <a:ext cx="2790760" cy="1508552"/>
          </a:xfrm>
        </p:spPr>
        <p:txBody>
          <a:bodyPr/>
          <a:lstStyle/>
          <a:p>
            <a:endParaRPr lang="en-US" altLang="zh-CN" dirty="0" smtClean="0"/>
          </a:p>
          <a:p>
            <a:r>
              <a:rPr lang="zh-CN" altLang="en-US" sz="2800" dirty="0" smtClean="0"/>
              <a:t>西南交通大学</a:t>
            </a:r>
            <a:endParaRPr lang="en-US" altLang="zh-CN" sz="2800" dirty="0" smtClean="0"/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2018.03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84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8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0" y="502507"/>
            <a:ext cx="3056237" cy="65078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/>
          <a:p>
            <a:r>
              <a:rPr lang="zh-CN" altLang="en-US" sz="3200" b="1" dirty="0" smtClean="0">
                <a:solidFill>
                  <a:srgbClr val="0070C0"/>
                </a:solidFill>
              </a:rPr>
              <a:t>三、采用方案</a:t>
            </a:r>
            <a:endParaRPr lang="en-US" altLang="zh-CN" sz="3200" b="1" dirty="0">
              <a:solidFill>
                <a:srgbClr val="0070C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109296" y="566604"/>
            <a:ext cx="800220" cy="559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制备</a:t>
            </a:r>
            <a:endParaRPr lang="zh-CN" altLang="zh-CN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39" y="2876295"/>
            <a:ext cx="8119741" cy="360115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251930" y="6274561"/>
            <a:ext cx="2954655" cy="559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超纯水站平面布置图</a:t>
            </a:r>
            <a:endParaRPr lang="zh-CN" altLang="zh-CN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60680" y="1153294"/>
            <a:ext cx="744490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预期出水水质指标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溶解氧含量＜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 ppb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，其他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符合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EW-1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级标准；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EDI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出水电阻≥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 </a:t>
            </a: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MΩ•cm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25℃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）；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终端系统出水电阻≥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18 </a:t>
            </a: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MΩ•cm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25℃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）；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9488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9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0" y="502507"/>
            <a:ext cx="3056237" cy="65078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/>
          <a:p>
            <a:r>
              <a:rPr lang="zh-CN" altLang="en-US" sz="3200" b="1" dirty="0" smtClean="0">
                <a:solidFill>
                  <a:srgbClr val="0070C0"/>
                </a:solidFill>
              </a:rPr>
              <a:t>三、采用方案</a:t>
            </a:r>
            <a:endParaRPr lang="en-US" altLang="zh-CN" sz="3200" b="1" dirty="0">
              <a:solidFill>
                <a:srgbClr val="0070C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-409096" y="1066723"/>
            <a:ext cx="929772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输送</a:t>
            </a:r>
            <a:endParaRPr lang="en-US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>
              <a:lnSpc>
                <a:spcPct val="150000"/>
              </a:lnSpc>
            </a:pP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MD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探测器平均分布在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一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平方公里面积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上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，如果采用车输送成本高，最后综合考虑后超纯水通过加压泵，用</a:t>
            </a:r>
            <a:r>
              <a:rPr lang="en-US" altLang="zh-CN" sz="20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pp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管道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输送到各个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MD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探测器安装点位上，末端加上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TOC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脱除器（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UV185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），紫外线杀菌器（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UV254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），同时水袋中充入氮气，将空气吹扫出来，保证最后注入的水质可靠。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71" y="3559713"/>
            <a:ext cx="3798109" cy="251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06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t="4611"/>
          <a:stretch/>
        </p:blipFill>
        <p:spPr>
          <a:xfrm>
            <a:off x="470310" y="1212935"/>
            <a:ext cx="8088045" cy="5271665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23869" y="6516129"/>
            <a:ext cx="408291" cy="306921"/>
          </a:xfrm>
        </p:spPr>
        <p:txBody>
          <a:bodyPr/>
          <a:lstStyle/>
          <a:p>
            <a:r>
              <a:rPr lang="en-US" altLang="zh-CN" dirty="0" smtClean="0"/>
              <a:t>10</a:t>
            </a:r>
            <a:endParaRPr lang="zh-CN" altLang="en-US" dirty="0"/>
          </a:p>
        </p:txBody>
      </p:sp>
      <p:sp>
        <p:nvSpPr>
          <p:cNvPr id="6" name="圆角矩形标注 5"/>
          <p:cNvSpPr/>
          <p:nvPr/>
        </p:nvSpPr>
        <p:spPr>
          <a:xfrm>
            <a:off x="3402227" y="2298359"/>
            <a:ext cx="1318055" cy="551934"/>
          </a:xfrm>
          <a:prstGeom prst="wedgeRoundRectCallout">
            <a:avLst>
              <a:gd name="adj1" fmla="val -71597"/>
              <a:gd name="adj2" fmla="val 52856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MD</a:t>
            </a:r>
            <a:r>
              <a:rPr lang="zh-CN" altLang="en-US" b="1" dirty="0">
                <a:solidFill>
                  <a:srgbClr val="FF0000"/>
                </a:solidFill>
              </a:rPr>
              <a:t>探测器</a:t>
            </a:r>
          </a:p>
        </p:txBody>
      </p:sp>
      <p:sp>
        <p:nvSpPr>
          <p:cNvPr id="7" name="圆角矩形标注 6"/>
          <p:cNvSpPr/>
          <p:nvPr/>
        </p:nvSpPr>
        <p:spPr>
          <a:xfrm>
            <a:off x="2294239" y="3935717"/>
            <a:ext cx="1190367" cy="493558"/>
          </a:xfrm>
          <a:prstGeom prst="wedgeRoundRectCallout">
            <a:avLst>
              <a:gd name="adj1" fmla="val -59097"/>
              <a:gd name="adj2" fmla="val -2369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</a:rPr>
              <a:t>超纯水站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036468" y="566604"/>
            <a:ext cx="35702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超纯水站与水池相对位置</a:t>
            </a:r>
            <a:endParaRPr lang="zh-CN" altLang="zh-CN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502507"/>
            <a:ext cx="3056237" cy="65078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/>
          <a:p>
            <a:r>
              <a:rPr lang="zh-CN" altLang="en-US" sz="3200" b="1" dirty="0" smtClean="0">
                <a:solidFill>
                  <a:srgbClr val="0070C0"/>
                </a:solidFill>
              </a:rPr>
              <a:t>三、采用方案</a:t>
            </a:r>
            <a:endParaRPr lang="en-US" altLang="zh-CN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35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/>
          <a:srcRect t="4611"/>
          <a:stretch/>
        </p:blipFill>
        <p:spPr>
          <a:xfrm>
            <a:off x="124321" y="2018116"/>
            <a:ext cx="6762928" cy="4407974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534401" y="6516129"/>
            <a:ext cx="429980" cy="306921"/>
          </a:xfrm>
        </p:spPr>
        <p:txBody>
          <a:bodyPr/>
          <a:lstStyle/>
          <a:p>
            <a:r>
              <a:rPr lang="en-US" altLang="zh-CN" dirty="0" smtClean="0"/>
              <a:t>11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0" y="502507"/>
            <a:ext cx="3056237" cy="65078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/>
          <a:p>
            <a:r>
              <a:rPr lang="zh-CN" altLang="en-US" sz="3200" b="1" dirty="0" smtClean="0">
                <a:solidFill>
                  <a:srgbClr val="0070C0"/>
                </a:solidFill>
              </a:rPr>
              <a:t>三、采用方案</a:t>
            </a:r>
            <a:endParaRPr lang="en-US" altLang="zh-CN" sz="3200" b="1" dirty="0">
              <a:solidFill>
                <a:srgbClr val="0070C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05947" y="1078803"/>
            <a:ext cx="86826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因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MD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探测器安装先于超纯水站交付，故前期采用</a:t>
            </a:r>
            <a:r>
              <a:rPr lang="en-US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2m</a:t>
            </a:r>
            <a:r>
              <a:rPr lang="en-US" altLang="zh-CN" kern="100" baseline="30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/h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的集装箱式超纯水设备来提供超纯水，工艺与</a:t>
            </a:r>
            <a:r>
              <a:rPr lang="en-US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吨超纯水设备工艺基本一致。</a:t>
            </a:r>
            <a:endParaRPr lang="zh-CN" altLang="zh-CN" kern="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2150077" y="2943263"/>
            <a:ext cx="1276865" cy="399714"/>
          </a:xfrm>
          <a:prstGeom prst="wedgeRoundRectCallout">
            <a:avLst>
              <a:gd name="adj1" fmla="val -69662"/>
              <a:gd name="adj2" fmla="val 56978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MD</a:t>
            </a:r>
            <a:r>
              <a:rPr lang="zh-CN" altLang="en-US" b="1" dirty="0">
                <a:solidFill>
                  <a:srgbClr val="FF0000"/>
                </a:solidFill>
              </a:rPr>
              <a:t>探测器</a:t>
            </a:r>
          </a:p>
        </p:txBody>
      </p:sp>
      <p:sp>
        <p:nvSpPr>
          <p:cNvPr id="14" name="圆角矩形标注 13"/>
          <p:cNvSpPr/>
          <p:nvPr/>
        </p:nvSpPr>
        <p:spPr>
          <a:xfrm>
            <a:off x="1732324" y="4280712"/>
            <a:ext cx="1157415" cy="399714"/>
          </a:xfrm>
          <a:prstGeom prst="wedgeRoundRectCallout">
            <a:avLst>
              <a:gd name="adj1" fmla="val -59809"/>
              <a:gd name="adj2" fmla="val 5875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</a:rPr>
              <a:t>超纯水站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5" name="圆角矩形标注 14"/>
          <p:cNvSpPr/>
          <p:nvPr/>
        </p:nvSpPr>
        <p:spPr>
          <a:xfrm>
            <a:off x="805249" y="6394245"/>
            <a:ext cx="1854149" cy="399714"/>
          </a:xfrm>
          <a:prstGeom prst="wedgeRoundRectCallout">
            <a:avLst>
              <a:gd name="adj1" fmla="val 53248"/>
              <a:gd name="adj2" fmla="val -161993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2</a:t>
            </a:r>
            <a:r>
              <a:rPr lang="zh-CN" altLang="en-US" b="1" dirty="0" smtClean="0">
                <a:solidFill>
                  <a:srgbClr val="FF0000"/>
                </a:solidFill>
              </a:rPr>
              <a:t>吨超纯水设备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544" y="1938049"/>
            <a:ext cx="5947083" cy="4517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385" y="2049962"/>
            <a:ext cx="3524097" cy="4344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544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02507"/>
            <a:ext cx="3056237" cy="65078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/>
          <a:p>
            <a:r>
              <a:rPr lang="zh-CN" altLang="en-US" sz="3200" b="1" dirty="0" smtClean="0">
                <a:solidFill>
                  <a:srgbClr val="0070C0"/>
                </a:solidFill>
              </a:rPr>
              <a:t>四、项目进度</a:t>
            </a:r>
            <a:endParaRPr lang="en-US" altLang="zh-CN" sz="3200" b="1" dirty="0">
              <a:solidFill>
                <a:srgbClr val="0070C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8281" y="1031789"/>
            <a:ext cx="8758433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000" kern="1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kern="1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吨集装箱式超纯水设备</a:t>
            </a:r>
            <a:endParaRPr lang="en-US" altLang="zh-CN" sz="2000" kern="1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已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在重庆生产完毕，等待出厂验收，验收合格后安装到集装箱内，发往项目现场。</a:t>
            </a:r>
            <a:endParaRPr lang="en-US" altLang="zh-CN" kern="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altLang="zh-CN" kern="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altLang="zh-CN" kern="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altLang="zh-CN" sz="20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altLang="zh-CN" sz="2000" kern="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altLang="zh-CN" sz="20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altLang="zh-CN" sz="2000" kern="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altLang="zh-CN" sz="20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altLang="zh-CN" sz="2000" kern="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altLang="zh-CN" sz="2000" kern="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534401" y="6516129"/>
            <a:ext cx="429980" cy="306921"/>
          </a:xfrm>
        </p:spPr>
        <p:txBody>
          <a:bodyPr/>
          <a:lstStyle/>
          <a:p>
            <a:r>
              <a:rPr lang="en-US" altLang="zh-CN" dirty="0" smtClean="0"/>
              <a:t>12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44"/>
          <a:stretch/>
        </p:blipFill>
        <p:spPr>
          <a:xfrm>
            <a:off x="240632" y="1994156"/>
            <a:ext cx="4059729" cy="471144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4"/>
          <a:stretch/>
        </p:blipFill>
        <p:spPr>
          <a:xfrm>
            <a:off x="4527497" y="1994156"/>
            <a:ext cx="4142549" cy="482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08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02507"/>
            <a:ext cx="3056237" cy="65078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/>
          <a:p>
            <a:r>
              <a:rPr lang="zh-CN" altLang="en-US" sz="3200" b="1" dirty="0" smtClean="0">
                <a:solidFill>
                  <a:srgbClr val="0070C0"/>
                </a:solidFill>
              </a:rPr>
              <a:t>四、项目进度</a:t>
            </a:r>
            <a:endParaRPr lang="en-US" altLang="zh-CN" sz="3200" b="1" dirty="0">
              <a:solidFill>
                <a:srgbClr val="0070C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8281" y="1031789"/>
            <a:ext cx="8758433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000" kern="1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2000" kern="1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吨集装箱式超纯水设备</a:t>
            </a:r>
            <a:endParaRPr lang="en-US" altLang="zh-CN" sz="2000" kern="1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超纯水制备系统及管路正在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生产（设备支架制作，原材料采购）；</a:t>
            </a:r>
            <a:endParaRPr lang="en-US" altLang="zh-CN" kern="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日后进场安装；</a:t>
            </a:r>
            <a:endParaRPr lang="en-US" altLang="zh-CN" kern="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预计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于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31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在场地安装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完毕</a:t>
            </a:r>
            <a:r>
              <a:rPr lang="zh-CN" altLang="en-US" dirty="0" smtClean="0"/>
              <a:t>。</a:t>
            </a:r>
            <a:endParaRPr lang="zh-CN" altLang="en-US" dirty="0"/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endParaRPr lang="en-US" altLang="zh-CN" kern="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altLang="zh-CN" kern="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altLang="zh-CN" sz="20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altLang="zh-CN" sz="2000" kern="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altLang="zh-CN" sz="20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altLang="zh-CN" sz="2000" kern="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altLang="zh-CN" sz="20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altLang="zh-CN" sz="2000" kern="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altLang="zh-CN" sz="2000" kern="1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534401" y="6516129"/>
            <a:ext cx="429980" cy="306921"/>
          </a:xfrm>
        </p:spPr>
        <p:txBody>
          <a:bodyPr/>
          <a:lstStyle/>
          <a:p>
            <a:r>
              <a:rPr lang="en-US" altLang="zh-CN" dirty="0" smtClean="0"/>
              <a:t>13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7275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305"/>
            <a:ext cx="9135983" cy="6003855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94705" y="3139953"/>
            <a:ext cx="2946571" cy="671130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谢谢各位专家</a:t>
            </a:r>
            <a:endParaRPr lang="zh-CN" altLang="en-US" sz="3600" dirty="0"/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534401" y="6516129"/>
            <a:ext cx="429980" cy="306921"/>
          </a:xfrm>
        </p:spPr>
        <p:txBody>
          <a:bodyPr/>
          <a:lstStyle/>
          <a:p>
            <a:r>
              <a:rPr lang="en-US" altLang="zh-CN" dirty="0" smtClean="0"/>
              <a:t>15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5754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48270" y="1713723"/>
            <a:ext cx="2054605" cy="806129"/>
          </a:xfrm>
        </p:spPr>
        <p:txBody>
          <a:bodyPr/>
          <a:lstStyle/>
          <a:p>
            <a:r>
              <a:rPr lang="zh-CN" altLang="en-US" dirty="0" smtClean="0"/>
              <a:t>主要内容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52854" y="2665821"/>
            <a:ext cx="2845438" cy="2070009"/>
          </a:xfrm>
        </p:spPr>
        <p:txBody>
          <a:bodyPr/>
          <a:lstStyle/>
          <a:p>
            <a:pPr marL="571500" indent="-571500">
              <a:buFont typeface="+mj-ea"/>
              <a:buAutoNum type="ea1JpnChsDbPeriod"/>
            </a:pPr>
            <a:r>
              <a:rPr lang="zh-CN" altLang="en-US" dirty="0" smtClean="0"/>
              <a:t>项目概况</a:t>
            </a:r>
            <a:endParaRPr lang="en-US" altLang="zh-CN" dirty="0" smtClean="0"/>
          </a:p>
          <a:p>
            <a:pPr marL="571500" indent="-571500">
              <a:buFont typeface="+mj-ea"/>
              <a:buAutoNum type="ea1JpnChsDbPeriod"/>
            </a:pPr>
            <a:r>
              <a:rPr lang="zh-CN" altLang="en-US" dirty="0" smtClean="0"/>
              <a:t>用户需求</a:t>
            </a:r>
            <a:endParaRPr lang="en-US" altLang="zh-CN" dirty="0" smtClean="0"/>
          </a:p>
          <a:p>
            <a:pPr marL="571500" indent="-571500">
              <a:buFont typeface="+mj-ea"/>
              <a:buAutoNum type="ea1JpnChsDbPeriod"/>
            </a:pPr>
            <a:r>
              <a:rPr lang="zh-CN" altLang="en-US" dirty="0" smtClean="0"/>
              <a:t>采用方案</a:t>
            </a:r>
            <a:endParaRPr lang="en-US" altLang="zh-CN" dirty="0" smtClean="0"/>
          </a:p>
          <a:p>
            <a:pPr marL="571500" indent="-571500">
              <a:buFont typeface="+mj-ea"/>
              <a:buAutoNum type="ea1JpnChsDbPeriod"/>
            </a:pPr>
            <a:r>
              <a:rPr lang="zh-CN" altLang="en-US" dirty="0" smtClean="0"/>
              <a:t>项目进展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E361-F5CA-49F1-8583-936782AA3DC5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3443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30595"/>
            <a:ext cx="2818960" cy="254628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/>
          <a:srcRect l="6840" t="11926" r="8572" b="5848"/>
          <a:stretch/>
        </p:blipFill>
        <p:spPr>
          <a:xfrm>
            <a:off x="2632021" y="2250644"/>
            <a:ext cx="6212103" cy="4126232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23869" y="6516129"/>
            <a:ext cx="240511" cy="306921"/>
          </a:xfrm>
        </p:spPr>
        <p:txBody>
          <a:bodyPr/>
          <a:lstStyle/>
          <a:p>
            <a:fld id="{57B7A88C-2608-48AA-AC46-4CFAB3029A3B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53021" y="1100044"/>
            <a:ext cx="8889273" cy="1422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在海拔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4410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米的四川省稻城县海子山的场地上面共均匀分布了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1171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MD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探测器，缪子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探测器阵列（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MD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）用于探测空气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簇射中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的缪子含量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，承担着重要的物理任务。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" y="502507"/>
            <a:ext cx="2800864" cy="65078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/>
          <a:p>
            <a:r>
              <a:rPr lang="zh-CN" altLang="en-US" sz="3200" b="1" dirty="0" smtClean="0">
                <a:solidFill>
                  <a:srgbClr val="0070C0"/>
                </a:solidFill>
              </a:rPr>
              <a:t>一、项目概况</a:t>
            </a:r>
            <a:endParaRPr lang="en-US" altLang="zh-CN" sz="3200" b="1" dirty="0">
              <a:solidFill>
                <a:srgbClr val="0070C0"/>
              </a:solidFill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7290153" y="2542652"/>
            <a:ext cx="1318055" cy="551934"/>
          </a:xfrm>
          <a:prstGeom prst="wedgeRoundRectCallout">
            <a:avLst>
              <a:gd name="adj1" fmla="val -71597"/>
              <a:gd name="adj2" fmla="val 52856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rgbClr val="FF0000"/>
                </a:solidFill>
              </a:rPr>
              <a:t>MD</a:t>
            </a:r>
            <a:r>
              <a:rPr lang="zh-CN" altLang="en-US" b="1" dirty="0">
                <a:solidFill>
                  <a:srgbClr val="FF0000"/>
                </a:solidFill>
              </a:rPr>
              <a:t>探测器</a:t>
            </a:r>
          </a:p>
        </p:txBody>
      </p:sp>
      <p:sp>
        <p:nvSpPr>
          <p:cNvPr id="13" name="矩形 12"/>
          <p:cNvSpPr/>
          <p:nvPr/>
        </p:nvSpPr>
        <p:spPr>
          <a:xfrm>
            <a:off x="2845686" y="6431190"/>
            <a:ext cx="180049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MD</a:t>
            </a:r>
            <a:r>
              <a:rPr lang="zh-CN" altLang="en-US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探测器分布图</a:t>
            </a:r>
            <a:endParaRPr lang="zh-CN" altLang="zh-CN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3021" y="2711043"/>
            <a:ext cx="2579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MD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探测器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均匀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分布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在一</a:t>
            </a:r>
            <a:r>
              <a:rPr lang="zh-CN" altLang="zh-CN" sz="2000" dirty="0" smtClean="0">
                <a:latin typeface="微软雅黑" pitchFamily="34" charset="-122"/>
                <a:ea typeface="微软雅黑" pitchFamily="34" charset="-122"/>
              </a:rPr>
              <a:t>平方公里面积</a:t>
            </a:r>
            <a:r>
              <a:rPr lang="zh-CN" altLang="zh-CN" sz="2000" dirty="0">
                <a:latin typeface="微软雅黑" pitchFamily="34" charset="-122"/>
                <a:ea typeface="微软雅黑" pitchFamily="34" charset="-122"/>
              </a:rPr>
              <a:t>上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4117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23869" y="6516129"/>
            <a:ext cx="240511" cy="306921"/>
          </a:xfrm>
        </p:spPr>
        <p:txBody>
          <a:bodyPr/>
          <a:lstStyle/>
          <a:p>
            <a:fld id="{57B7A88C-2608-48AA-AC46-4CFAB3029A3B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1" y="502507"/>
            <a:ext cx="2800864" cy="65078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/>
          <a:p>
            <a:r>
              <a:rPr lang="zh-CN" altLang="en-US" sz="3200" b="1" dirty="0">
                <a:solidFill>
                  <a:srgbClr val="0070C0"/>
                </a:solidFill>
              </a:rPr>
              <a:t>二、用户需求</a:t>
            </a:r>
          </a:p>
        </p:txBody>
      </p:sp>
      <p:pic>
        <p:nvPicPr>
          <p:cNvPr id="7" name="图片 6" descr="说明: C:\Users\WangLY\Desktop\水袋制作\水袋设计评审文档\xelatex\pic\m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6" y="1172582"/>
            <a:ext cx="6007917" cy="3092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9212" y="911251"/>
            <a:ext cx="3104788" cy="1867267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583222" y="359535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水</a:t>
            </a:r>
            <a:endParaRPr lang="zh-CN" altLang="en-US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线形标注 1 10"/>
          <p:cNvSpPr/>
          <p:nvPr/>
        </p:nvSpPr>
        <p:spPr>
          <a:xfrm>
            <a:off x="6343351" y="2933826"/>
            <a:ext cx="2831945" cy="1338828"/>
          </a:xfrm>
          <a:prstGeom prst="borderCallout1">
            <a:avLst>
              <a:gd name="adj1" fmla="val -1338"/>
              <a:gd name="adj2" fmla="val 50546"/>
              <a:gd name="adj3" fmla="val -13048"/>
              <a:gd name="adj4" fmla="val 504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343351" y="2925940"/>
            <a:ext cx="280064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罐体内部是一个直径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6.8m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1.2m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的水袋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，每个水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袋中内部灌入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44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吨水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4404" y="4179607"/>
            <a:ext cx="878997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MD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探测器内部需有水作为转换介质，将缪子转化为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切仑科夫光；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LHAASO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实验运行期长，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要求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MD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信号在十年内衰减量少于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探测器内探测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介质水质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差会导致探测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信号读出的严重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衰减；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水质变差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会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导致水衰减长度变短；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>
              <a:lnSpc>
                <a:spcPct val="150000"/>
              </a:lnSpc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需要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大量超纯水来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保证探测器物理指标的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需求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055635" y="3559643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超纯</a:t>
            </a:r>
            <a:endParaRPr lang="zh-CN" altLang="en-US" sz="20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69392" y="3543167"/>
            <a:ext cx="1238284" cy="2000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321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23869" y="6516129"/>
            <a:ext cx="240511" cy="306921"/>
          </a:xfrm>
        </p:spPr>
        <p:txBody>
          <a:bodyPr/>
          <a:lstStyle/>
          <a:p>
            <a:fld id="{57B7A88C-2608-48AA-AC46-4CFAB3029A3B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1" y="502507"/>
            <a:ext cx="2800864" cy="65078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/>
          <a:p>
            <a:r>
              <a:rPr lang="zh-CN" altLang="en-US" sz="3200" b="1" dirty="0" smtClean="0">
                <a:solidFill>
                  <a:srgbClr val="0070C0"/>
                </a:solidFill>
              </a:rPr>
              <a:t>二、用户需求</a:t>
            </a:r>
            <a:endParaRPr lang="en-US" altLang="zh-CN" sz="3200" b="1" dirty="0">
              <a:solidFill>
                <a:srgbClr val="0070C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1744750"/>
            <a:ext cx="562497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产水量：</a:t>
            </a: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20.0T/H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，每天可产</a:t>
            </a:r>
            <a:r>
              <a:rPr lang="zh-CN" altLang="zh-CN" sz="20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水时间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达到</a:t>
            </a: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18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个</a:t>
            </a:r>
            <a:r>
              <a:rPr lang="zh-CN" altLang="zh-CN" sz="20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小时</a:t>
            </a:r>
            <a:r>
              <a:rPr lang="zh-CN" altLang="en-US" sz="20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，实际可以每天</a:t>
            </a:r>
            <a:r>
              <a:rPr lang="en-US" altLang="zh-CN" sz="20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24</a:t>
            </a:r>
            <a:r>
              <a:rPr lang="zh-CN" altLang="en-US" sz="20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不间断供水；</a:t>
            </a:r>
            <a:endParaRPr lang="zh-CN" altLang="zh-CN" sz="2000" kern="1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水质要求电阻率达</a:t>
            </a: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18 M</a:t>
            </a:r>
            <a:r>
              <a:rPr lang="zh-CN" altLang="zh-CN" sz="20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Ω</a:t>
            </a:r>
            <a:r>
              <a:rPr lang="en-US" altLang="zh-CN" sz="20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·cm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25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sz="20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），</a:t>
            </a:r>
            <a:r>
              <a:rPr lang="en-US" altLang="zh-CN" sz="20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</a:t>
            </a: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%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时间不</a:t>
            </a:r>
            <a:r>
              <a:rPr lang="zh-CN" altLang="zh-CN" sz="20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低于</a:t>
            </a:r>
            <a:r>
              <a:rPr lang="en-US" altLang="zh-CN" sz="20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17 </a:t>
            </a: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</a:t>
            </a:r>
            <a:r>
              <a:rPr lang="zh-CN" altLang="zh-CN" sz="20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Ω</a:t>
            </a:r>
            <a:r>
              <a:rPr lang="en-US" altLang="zh-CN" sz="20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·cm</a:t>
            </a:r>
            <a:r>
              <a:rPr lang="zh-CN" altLang="en-US" sz="20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endParaRPr lang="zh-CN" altLang="zh-CN" sz="2000" kern="1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溶解</a:t>
            </a:r>
            <a:r>
              <a:rPr lang="zh-CN" altLang="zh-CN" sz="20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氧含量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小于</a:t>
            </a: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10 </a:t>
            </a:r>
            <a:r>
              <a:rPr lang="en-US" altLang="zh-CN" sz="20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ppb</a:t>
            </a:r>
            <a:r>
              <a:rPr lang="zh-CN" altLang="en-US" sz="20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000" kern="10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μg</a:t>
            </a:r>
            <a:r>
              <a:rPr lang="en-US" altLang="zh-CN" sz="20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/L</a:t>
            </a:r>
            <a:r>
              <a:rPr lang="zh-CN" altLang="en-US" sz="20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）；</a:t>
            </a:r>
            <a:endParaRPr lang="zh-CN" altLang="zh-CN" sz="2000" kern="1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其它指标符合国标</a:t>
            </a:r>
            <a:r>
              <a:rPr lang="en-US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GB/T 11446.1-2013</a:t>
            </a:r>
            <a:r>
              <a:rPr lang="zh-CN" altLang="zh-CN" sz="20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</a:t>
            </a:r>
            <a:r>
              <a:rPr lang="en-US" altLang="zh-CN" sz="20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EW-I</a:t>
            </a:r>
            <a:r>
              <a:rPr lang="zh-CN" altLang="zh-CN" sz="20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标准</a:t>
            </a:r>
            <a:r>
              <a:rPr lang="zh-CN" altLang="en-US" sz="20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endParaRPr lang="zh-CN" altLang="zh-CN" sz="2000" kern="1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839886"/>
              </p:ext>
            </p:extLst>
          </p:nvPr>
        </p:nvGraphicFramePr>
        <p:xfrm>
          <a:off x="5624975" y="1021491"/>
          <a:ext cx="3417121" cy="54599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0745"/>
                <a:gridCol w="1280433"/>
                <a:gridCol w="825943"/>
              </a:tblGrid>
              <a:tr h="217976"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</a:rPr>
                        <a:t>项目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5143" marR="65143" marT="0" marB="0" anchor="ctr"/>
                </a:tc>
                <a:tc rowSpan="2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技术指标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5143" marR="65143" marT="0" marB="0" anchor="ctr"/>
                </a:tc>
              </a:tr>
              <a:tr h="217976">
                <a:tc gridSpan="2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EW-</a:t>
                      </a:r>
                      <a:r>
                        <a:rPr lang="en-US" sz="1400" kern="100">
                          <a:effectLst/>
                        </a:rPr>
                        <a:t>I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5143" marR="65143" marT="0" marB="0" anchor="ctr"/>
                </a:tc>
              </a:tr>
              <a:tr h="44654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</a:rPr>
                        <a:t>电阻率（</a:t>
                      </a:r>
                      <a:r>
                        <a:rPr lang="en-US" sz="1400" kern="0" dirty="0">
                          <a:effectLst/>
                        </a:rPr>
                        <a:t>25</a:t>
                      </a:r>
                      <a:r>
                        <a:rPr lang="zh-CN" sz="1400" kern="0" dirty="0">
                          <a:effectLst/>
                        </a:rPr>
                        <a:t>℃）</a:t>
                      </a:r>
                      <a:r>
                        <a:rPr lang="en-US" sz="1400" kern="0" dirty="0">
                          <a:effectLst/>
                        </a:rPr>
                        <a:t>/</a:t>
                      </a:r>
                      <a:r>
                        <a:rPr lang="en-US" sz="1400" kern="0" dirty="0" err="1">
                          <a:effectLst/>
                        </a:rPr>
                        <a:t>MΩ·cm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5143" marR="65143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≥18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5143" marR="65143" marT="0" marB="0" anchor="ctr"/>
                </a:tc>
              </a:tr>
              <a:tr h="21797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</a:rPr>
                        <a:t>全硅</a:t>
                      </a:r>
                      <a:r>
                        <a:rPr lang="en-US" sz="1400" kern="0" dirty="0">
                          <a:effectLst/>
                        </a:rPr>
                        <a:t>/</a:t>
                      </a:r>
                      <a:r>
                        <a:rPr lang="zh-CN" sz="1400" kern="0" dirty="0">
                          <a:effectLst/>
                        </a:rPr>
                        <a:t>（</a:t>
                      </a:r>
                      <a:r>
                        <a:rPr lang="en-US" sz="1400" kern="0" dirty="0" err="1">
                          <a:effectLst/>
                        </a:rPr>
                        <a:t>μg</a:t>
                      </a:r>
                      <a:r>
                        <a:rPr lang="en-US" sz="1400" kern="0" dirty="0">
                          <a:effectLst/>
                        </a:rPr>
                        <a:t>/L</a:t>
                      </a:r>
                      <a:r>
                        <a:rPr lang="zh-CN" sz="1400" kern="0" dirty="0">
                          <a:effectLst/>
                        </a:rPr>
                        <a:t>）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5143" marR="65143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≤2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5143" marR="65143" marT="0" marB="0" anchor="ctr"/>
                </a:tc>
              </a:tr>
              <a:tr h="217976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</a:rPr>
                        <a:t>微粒数</a:t>
                      </a:r>
                      <a:r>
                        <a:rPr lang="en-US" sz="1400" kern="0" dirty="0">
                          <a:effectLst/>
                        </a:rPr>
                        <a:t>/</a:t>
                      </a:r>
                      <a:endParaRPr lang="zh-CN" sz="1400" kern="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</a:rPr>
                        <a:t>（个</a:t>
                      </a:r>
                      <a:r>
                        <a:rPr lang="en-US" sz="1400" kern="0" dirty="0">
                          <a:effectLst/>
                        </a:rPr>
                        <a:t>/L</a:t>
                      </a:r>
                      <a:r>
                        <a:rPr lang="zh-CN" sz="1400" kern="0" dirty="0">
                          <a:effectLst/>
                        </a:rPr>
                        <a:t>）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5143" marR="651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0.05μm~0.1μm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5143" marR="651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500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5143" marR="65143" marT="0" marB="0" anchor="ctr"/>
                </a:tc>
              </a:tr>
              <a:tr h="21797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0.1μm~0.2μm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5143" marR="651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300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5143" marR="65143" marT="0" marB="0" anchor="ctr"/>
                </a:tc>
              </a:tr>
              <a:tr h="21797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0.2μm~0.3μm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5143" marR="651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50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5143" marR="65143" marT="0" marB="0" anchor="ctr"/>
                </a:tc>
              </a:tr>
              <a:tr h="21797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0.3μm~0.5μm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5143" marR="651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20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5143" marR="65143" marT="0" marB="0" anchor="ctr"/>
                </a:tc>
              </a:tr>
              <a:tr h="21797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</a:rPr>
                        <a:t>＞</a:t>
                      </a:r>
                      <a:r>
                        <a:rPr lang="en-US" sz="1400" kern="0" dirty="0">
                          <a:effectLst/>
                        </a:rPr>
                        <a:t>0.5μm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5143" marR="651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>
                          <a:effectLst/>
                        </a:rPr>
                        <a:t>4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5143" marR="65143" marT="0" marB="0" anchor="ctr"/>
                </a:tc>
              </a:tr>
              <a:tr h="21797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</a:rPr>
                        <a:t>细菌个数</a:t>
                      </a:r>
                      <a:r>
                        <a:rPr lang="en-US" sz="1400" kern="0" dirty="0">
                          <a:effectLst/>
                        </a:rPr>
                        <a:t>/</a:t>
                      </a:r>
                      <a:r>
                        <a:rPr lang="zh-CN" sz="1400" kern="0" dirty="0">
                          <a:effectLst/>
                        </a:rPr>
                        <a:t>（个</a:t>
                      </a:r>
                      <a:r>
                        <a:rPr lang="en-US" sz="1400" kern="0" dirty="0">
                          <a:effectLst/>
                        </a:rPr>
                        <a:t>/mL</a:t>
                      </a:r>
                      <a:r>
                        <a:rPr lang="zh-CN" sz="1400" kern="0" dirty="0">
                          <a:effectLst/>
                        </a:rPr>
                        <a:t>）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5143" marR="65143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≤0.01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5143" marR="65143" marT="0" marB="0" anchor="ctr"/>
                </a:tc>
              </a:tr>
              <a:tr h="21797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</a:rPr>
                        <a:t>铜</a:t>
                      </a:r>
                      <a:r>
                        <a:rPr lang="en-US" sz="1400" kern="0" dirty="0">
                          <a:effectLst/>
                        </a:rPr>
                        <a:t>/</a:t>
                      </a:r>
                      <a:r>
                        <a:rPr lang="zh-CN" sz="1400" kern="0" dirty="0">
                          <a:effectLst/>
                        </a:rPr>
                        <a:t>（</a:t>
                      </a:r>
                      <a:r>
                        <a:rPr lang="en-US" sz="1400" kern="0" dirty="0" err="1">
                          <a:effectLst/>
                        </a:rPr>
                        <a:t>μg</a:t>
                      </a:r>
                      <a:r>
                        <a:rPr lang="en-US" sz="1400" kern="0" dirty="0">
                          <a:effectLst/>
                        </a:rPr>
                        <a:t>/L</a:t>
                      </a:r>
                      <a:r>
                        <a:rPr lang="zh-CN" sz="1400" kern="0" dirty="0">
                          <a:effectLst/>
                        </a:rPr>
                        <a:t>）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5143" marR="65143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≤0.2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5143" marR="65143" marT="0" marB="0" anchor="ctr"/>
                </a:tc>
              </a:tr>
              <a:tr h="21797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</a:rPr>
                        <a:t>锌</a:t>
                      </a:r>
                      <a:r>
                        <a:rPr lang="en-US" sz="1400" kern="0" dirty="0">
                          <a:effectLst/>
                        </a:rPr>
                        <a:t>/</a:t>
                      </a:r>
                      <a:r>
                        <a:rPr lang="zh-CN" sz="1400" kern="0" dirty="0">
                          <a:effectLst/>
                        </a:rPr>
                        <a:t>（</a:t>
                      </a:r>
                      <a:r>
                        <a:rPr lang="en-US" sz="1400" kern="0" dirty="0" err="1">
                          <a:effectLst/>
                        </a:rPr>
                        <a:t>μg</a:t>
                      </a:r>
                      <a:r>
                        <a:rPr lang="en-US" sz="1400" kern="0" dirty="0">
                          <a:effectLst/>
                        </a:rPr>
                        <a:t>/L</a:t>
                      </a:r>
                      <a:r>
                        <a:rPr lang="zh-CN" sz="1400" kern="0" dirty="0">
                          <a:effectLst/>
                        </a:rPr>
                        <a:t>）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5143" marR="65143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≤0.2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5143" marR="65143" marT="0" marB="0" anchor="ctr"/>
                </a:tc>
              </a:tr>
              <a:tr h="21797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</a:rPr>
                        <a:t>镍</a:t>
                      </a:r>
                      <a:r>
                        <a:rPr lang="en-US" sz="1400" kern="0" dirty="0">
                          <a:effectLst/>
                        </a:rPr>
                        <a:t>/</a:t>
                      </a:r>
                      <a:r>
                        <a:rPr lang="zh-CN" sz="1400" kern="0" dirty="0">
                          <a:effectLst/>
                        </a:rPr>
                        <a:t>（</a:t>
                      </a:r>
                      <a:r>
                        <a:rPr lang="en-US" sz="1400" kern="0" dirty="0" err="1">
                          <a:effectLst/>
                        </a:rPr>
                        <a:t>μg</a:t>
                      </a:r>
                      <a:r>
                        <a:rPr lang="en-US" sz="1400" kern="0" dirty="0">
                          <a:effectLst/>
                        </a:rPr>
                        <a:t>/L</a:t>
                      </a:r>
                      <a:r>
                        <a:rPr lang="zh-CN" sz="1400" kern="0" dirty="0">
                          <a:effectLst/>
                        </a:rPr>
                        <a:t>）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5143" marR="65143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≤0.1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5143" marR="65143" marT="0" marB="0" anchor="ctr"/>
                </a:tc>
              </a:tr>
              <a:tr h="21797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</a:rPr>
                        <a:t>钠</a:t>
                      </a:r>
                      <a:r>
                        <a:rPr lang="en-US" sz="1400" kern="0" dirty="0">
                          <a:effectLst/>
                        </a:rPr>
                        <a:t>/</a:t>
                      </a:r>
                      <a:r>
                        <a:rPr lang="zh-CN" sz="1400" kern="0" dirty="0">
                          <a:effectLst/>
                        </a:rPr>
                        <a:t>（</a:t>
                      </a:r>
                      <a:r>
                        <a:rPr lang="en-US" sz="1400" kern="0" dirty="0" err="1">
                          <a:effectLst/>
                        </a:rPr>
                        <a:t>μg</a:t>
                      </a:r>
                      <a:r>
                        <a:rPr lang="en-US" sz="1400" kern="0" dirty="0">
                          <a:effectLst/>
                        </a:rPr>
                        <a:t>/L</a:t>
                      </a:r>
                      <a:r>
                        <a:rPr lang="zh-CN" sz="1400" kern="0" dirty="0">
                          <a:effectLst/>
                        </a:rPr>
                        <a:t>）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5143" marR="65143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≤0.5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5143" marR="65143" marT="0" marB="0" anchor="ctr"/>
                </a:tc>
              </a:tr>
              <a:tr h="21797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</a:rPr>
                        <a:t>钾</a:t>
                      </a:r>
                      <a:r>
                        <a:rPr lang="en-US" sz="1400" kern="0" dirty="0">
                          <a:effectLst/>
                        </a:rPr>
                        <a:t>/</a:t>
                      </a:r>
                      <a:r>
                        <a:rPr lang="zh-CN" sz="1400" kern="0" dirty="0">
                          <a:effectLst/>
                        </a:rPr>
                        <a:t>（</a:t>
                      </a:r>
                      <a:r>
                        <a:rPr lang="en-US" sz="1400" kern="0" dirty="0" err="1">
                          <a:effectLst/>
                        </a:rPr>
                        <a:t>μg</a:t>
                      </a:r>
                      <a:r>
                        <a:rPr lang="en-US" sz="1400" kern="0" dirty="0">
                          <a:effectLst/>
                        </a:rPr>
                        <a:t>/L</a:t>
                      </a:r>
                      <a:r>
                        <a:rPr lang="zh-CN" sz="1400" kern="0" dirty="0">
                          <a:effectLst/>
                        </a:rPr>
                        <a:t>）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5143" marR="65143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≤0.5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5143" marR="65143" marT="0" marB="0" anchor="ctr"/>
                </a:tc>
              </a:tr>
              <a:tr h="21797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</a:rPr>
                        <a:t>铁</a:t>
                      </a:r>
                      <a:r>
                        <a:rPr lang="en-US" sz="1400" kern="0" dirty="0">
                          <a:effectLst/>
                        </a:rPr>
                        <a:t>/</a:t>
                      </a:r>
                      <a:r>
                        <a:rPr lang="zh-CN" sz="1400" kern="0" dirty="0">
                          <a:effectLst/>
                        </a:rPr>
                        <a:t>（</a:t>
                      </a:r>
                      <a:r>
                        <a:rPr lang="en-US" sz="1400" kern="0" dirty="0" err="1">
                          <a:effectLst/>
                        </a:rPr>
                        <a:t>μg</a:t>
                      </a:r>
                      <a:r>
                        <a:rPr lang="en-US" sz="1400" kern="0" dirty="0">
                          <a:effectLst/>
                        </a:rPr>
                        <a:t>/L</a:t>
                      </a:r>
                      <a:r>
                        <a:rPr lang="zh-CN" sz="1400" kern="0" dirty="0">
                          <a:effectLst/>
                        </a:rPr>
                        <a:t>）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5143" marR="65143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≤0.1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5143" marR="65143" marT="0" marB="0" anchor="ctr"/>
                </a:tc>
              </a:tr>
              <a:tr h="21797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</a:rPr>
                        <a:t>铅</a:t>
                      </a:r>
                      <a:r>
                        <a:rPr lang="en-US" sz="1400" kern="0" dirty="0">
                          <a:effectLst/>
                        </a:rPr>
                        <a:t>/</a:t>
                      </a:r>
                      <a:r>
                        <a:rPr lang="zh-CN" sz="1400" kern="0" dirty="0">
                          <a:effectLst/>
                        </a:rPr>
                        <a:t>（</a:t>
                      </a:r>
                      <a:r>
                        <a:rPr lang="en-US" sz="1400" kern="0" dirty="0" err="1">
                          <a:effectLst/>
                        </a:rPr>
                        <a:t>μg</a:t>
                      </a:r>
                      <a:r>
                        <a:rPr lang="en-US" sz="1400" kern="0" dirty="0">
                          <a:effectLst/>
                        </a:rPr>
                        <a:t>/L</a:t>
                      </a:r>
                      <a:r>
                        <a:rPr lang="zh-CN" sz="1400" kern="0" dirty="0">
                          <a:effectLst/>
                        </a:rPr>
                        <a:t>）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5143" marR="65143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≤0.1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5143" marR="65143" marT="0" marB="0" anchor="ctr"/>
                </a:tc>
              </a:tr>
              <a:tr h="21797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</a:rPr>
                        <a:t>氟</a:t>
                      </a:r>
                      <a:r>
                        <a:rPr lang="en-US" sz="1400" kern="0" dirty="0">
                          <a:effectLst/>
                        </a:rPr>
                        <a:t>/</a:t>
                      </a:r>
                      <a:r>
                        <a:rPr lang="zh-CN" sz="1400" kern="0" dirty="0">
                          <a:effectLst/>
                        </a:rPr>
                        <a:t>（</a:t>
                      </a:r>
                      <a:r>
                        <a:rPr lang="en-US" sz="1400" kern="0" dirty="0" err="1">
                          <a:effectLst/>
                        </a:rPr>
                        <a:t>μg</a:t>
                      </a:r>
                      <a:r>
                        <a:rPr lang="en-US" sz="1400" kern="0" dirty="0">
                          <a:effectLst/>
                        </a:rPr>
                        <a:t>/L</a:t>
                      </a:r>
                      <a:r>
                        <a:rPr lang="zh-CN" sz="1400" kern="0" dirty="0">
                          <a:effectLst/>
                        </a:rPr>
                        <a:t>）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5143" marR="65143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≤1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5143" marR="65143" marT="0" marB="0" anchor="ctr"/>
                </a:tc>
              </a:tr>
              <a:tr h="21797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0">
                          <a:effectLst/>
                        </a:rPr>
                        <a:t>氯</a:t>
                      </a:r>
                      <a:r>
                        <a:rPr lang="en-US" sz="1400" kern="0">
                          <a:effectLst/>
                        </a:rPr>
                        <a:t>/</a:t>
                      </a:r>
                      <a:r>
                        <a:rPr lang="zh-CN" sz="1400" kern="0">
                          <a:effectLst/>
                        </a:rPr>
                        <a:t>（</a:t>
                      </a:r>
                      <a:r>
                        <a:rPr lang="en-US" sz="1400" kern="0">
                          <a:effectLst/>
                        </a:rPr>
                        <a:t>μg/L</a:t>
                      </a:r>
                      <a:r>
                        <a:rPr lang="zh-CN" sz="1400" kern="0">
                          <a:effectLst/>
                        </a:rPr>
                        <a:t>）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5143" marR="65143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≤1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5143" marR="65143" marT="0" marB="0" anchor="ctr"/>
                </a:tc>
              </a:tr>
              <a:tr h="21797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0">
                          <a:effectLst/>
                        </a:rPr>
                        <a:t>亚硝酸根</a:t>
                      </a:r>
                      <a:r>
                        <a:rPr lang="en-US" sz="1400" kern="0">
                          <a:effectLst/>
                        </a:rPr>
                        <a:t>/</a:t>
                      </a:r>
                      <a:r>
                        <a:rPr lang="zh-CN" sz="1400" kern="0">
                          <a:effectLst/>
                        </a:rPr>
                        <a:t>（</a:t>
                      </a:r>
                      <a:r>
                        <a:rPr lang="en-US" sz="1400" kern="0">
                          <a:effectLst/>
                        </a:rPr>
                        <a:t>μg/L</a:t>
                      </a:r>
                      <a:r>
                        <a:rPr lang="zh-CN" sz="1400" kern="0">
                          <a:effectLst/>
                        </a:rPr>
                        <a:t>）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5143" marR="65143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≤1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5143" marR="65143" marT="0" marB="0" anchor="ctr"/>
                </a:tc>
              </a:tr>
              <a:tr h="21797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0">
                          <a:effectLst/>
                        </a:rPr>
                        <a:t>溴</a:t>
                      </a:r>
                      <a:r>
                        <a:rPr lang="en-US" sz="1400" kern="0">
                          <a:effectLst/>
                        </a:rPr>
                        <a:t>/</a:t>
                      </a:r>
                      <a:r>
                        <a:rPr lang="zh-CN" sz="1400" kern="0">
                          <a:effectLst/>
                        </a:rPr>
                        <a:t>（</a:t>
                      </a:r>
                      <a:r>
                        <a:rPr lang="en-US" sz="1400" kern="0">
                          <a:effectLst/>
                        </a:rPr>
                        <a:t>μg/L</a:t>
                      </a:r>
                      <a:r>
                        <a:rPr lang="zh-CN" sz="1400" kern="0">
                          <a:effectLst/>
                        </a:rPr>
                        <a:t>）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5143" marR="65143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≤1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5143" marR="65143" marT="0" marB="0" anchor="ctr"/>
                </a:tc>
              </a:tr>
              <a:tr h="21797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0">
                          <a:effectLst/>
                        </a:rPr>
                        <a:t>硝酸根</a:t>
                      </a:r>
                      <a:r>
                        <a:rPr lang="en-US" sz="1400" kern="0">
                          <a:effectLst/>
                        </a:rPr>
                        <a:t>/</a:t>
                      </a:r>
                      <a:r>
                        <a:rPr lang="zh-CN" sz="1400" kern="0">
                          <a:effectLst/>
                        </a:rPr>
                        <a:t>（</a:t>
                      </a:r>
                      <a:r>
                        <a:rPr lang="en-US" sz="1400" kern="0">
                          <a:effectLst/>
                        </a:rPr>
                        <a:t>μg/L</a:t>
                      </a:r>
                      <a:r>
                        <a:rPr lang="zh-CN" sz="1400" kern="0">
                          <a:effectLst/>
                        </a:rPr>
                        <a:t>）</a:t>
                      </a:r>
                      <a:endParaRPr lang="zh-CN" sz="14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5143" marR="65143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≤1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5143" marR="65143" marT="0" marB="0" anchor="ctr"/>
                </a:tc>
              </a:tr>
              <a:tr h="21797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</a:rPr>
                        <a:t>磷酸根</a:t>
                      </a:r>
                      <a:r>
                        <a:rPr lang="en-US" sz="1400" kern="0" dirty="0">
                          <a:effectLst/>
                        </a:rPr>
                        <a:t>/</a:t>
                      </a:r>
                      <a:r>
                        <a:rPr lang="zh-CN" sz="1400" kern="0" dirty="0">
                          <a:effectLst/>
                        </a:rPr>
                        <a:t>（</a:t>
                      </a:r>
                      <a:r>
                        <a:rPr lang="en-US" sz="1400" kern="0" dirty="0" err="1">
                          <a:effectLst/>
                        </a:rPr>
                        <a:t>μg</a:t>
                      </a:r>
                      <a:r>
                        <a:rPr lang="en-US" sz="1400" kern="0" dirty="0">
                          <a:effectLst/>
                        </a:rPr>
                        <a:t>/L</a:t>
                      </a:r>
                      <a:r>
                        <a:rPr lang="zh-CN" sz="1400" kern="0" dirty="0">
                          <a:effectLst/>
                        </a:rPr>
                        <a:t>）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5143" marR="65143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≤1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5143" marR="65143" marT="0" marB="0" anchor="ctr"/>
                </a:tc>
              </a:tr>
              <a:tr h="21797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0" dirty="0">
                          <a:effectLst/>
                        </a:rPr>
                        <a:t>总有机碳</a:t>
                      </a:r>
                      <a:r>
                        <a:rPr lang="en-US" sz="1400" kern="0" dirty="0">
                          <a:effectLst/>
                        </a:rPr>
                        <a:t>/</a:t>
                      </a:r>
                      <a:r>
                        <a:rPr lang="zh-CN" sz="1400" kern="0" dirty="0">
                          <a:effectLst/>
                        </a:rPr>
                        <a:t>（</a:t>
                      </a:r>
                      <a:r>
                        <a:rPr lang="en-US" sz="1400" kern="0" dirty="0" err="1">
                          <a:effectLst/>
                        </a:rPr>
                        <a:t>μg</a:t>
                      </a:r>
                      <a:r>
                        <a:rPr lang="en-US" sz="1400" kern="0" dirty="0">
                          <a:effectLst/>
                        </a:rPr>
                        <a:t>/L</a:t>
                      </a:r>
                      <a:r>
                        <a:rPr lang="zh-CN" sz="1400" kern="0" dirty="0">
                          <a:effectLst/>
                        </a:rPr>
                        <a:t>）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5143" marR="65143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≤20</a:t>
                      </a:r>
                      <a:endParaRPr lang="zh-CN" sz="1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5143" marR="65143" marT="0" marB="0" anchor="ctr"/>
                </a:tc>
              </a:tr>
            </a:tbl>
          </a:graphicData>
        </a:graphic>
      </p:graphicFrame>
      <p:sp>
        <p:nvSpPr>
          <p:cNvPr id="10" name="矩形 9"/>
          <p:cNvSpPr/>
          <p:nvPr/>
        </p:nvSpPr>
        <p:spPr>
          <a:xfrm>
            <a:off x="5624975" y="596642"/>
            <a:ext cx="3666388" cy="374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CN" altLang="zh-CN" sz="1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仿宋_GB2312"/>
              </a:rPr>
              <a:t>中华人民共和国国家标准电子级水（</a:t>
            </a:r>
            <a:r>
              <a:rPr lang="en-US" altLang="zh-CN" sz="14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仿宋" panose="02010609060101010101" pitchFamily="49" charset="-122"/>
              </a:rPr>
              <a:t>EW-</a:t>
            </a:r>
            <a:r>
              <a:rPr lang="en-US" altLang="zh-CN" sz="1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仿宋_GB2312"/>
              </a:rPr>
              <a:t>I</a:t>
            </a:r>
            <a:r>
              <a:rPr lang="zh-CN" altLang="zh-CN" sz="1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仿宋_GB2312"/>
              </a:rPr>
              <a:t>）</a:t>
            </a:r>
            <a:endParaRPr lang="zh-CN" altLang="zh-CN" sz="1400" b="1" kern="1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1244469"/>
            <a:ext cx="48013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超纯水主要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技术</a:t>
            </a:r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指标（出水水质）</a:t>
            </a:r>
            <a:endParaRPr lang="zh-CN" altLang="zh-CN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8394357" y="6277232"/>
            <a:ext cx="444843" cy="2388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8336692" y="3187660"/>
            <a:ext cx="568411" cy="2388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8336692" y="1567635"/>
            <a:ext cx="568411" cy="2388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形标注 5"/>
          <p:cNvSpPr/>
          <p:nvPr/>
        </p:nvSpPr>
        <p:spPr>
          <a:xfrm flipH="1">
            <a:off x="2400657" y="4612340"/>
            <a:ext cx="3518100" cy="1517075"/>
          </a:xfrm>
          <a:prstGeom prst="wedgeEllipseCallout">
            <a:avLst>
              <a:gd name="adj1" fmla="val -49173"/>
              <a:gd name="adj2" fmla="val 641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 smtClean="0">
                <a:solidFill>
                  <a:srgbClr val="FF0000"/>
                </a:solidFill>
              </a:rPr>
              <a:t>TOC</a:t>
            </a:r>
            <a:r>
              <a:rPr lang="zh-CN" altLang="en-US" sz="3600" dirty="0" smtClean="0">
                <a:solidFill>
                  <a:srgbClr val="FF0000"/>
                </a:solidFill>
              </a:rPr>
              <a:t>≤</a:t>
            </a:r>
            <a:r>
              <a:rPr lang="en-US" altLang="zh-CN" sz="3600" dirty="0" smtClean="0">
                <a:solidFill>
                  <a:srgbClr val="FF0000"/>
                </a:solidFill>
              </a:rPr>
              <a:t>20ppb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61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  <p:bldP spid="12" grpId="0" animBg="1"/>
      <p:bldP spid="1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23869" y="6516129"/>
            <a:ext cx="240511" cy="306921"/>
          </a:xfrm>
        </p:spPr>
        <p:txBody>
          <a:bodyPr/>
          <a:lstStyle/>
          <a:p>
            <a:fld id="{57B7A88C-2608-48AA-AC46-4CFAB3029A3B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0" y="502507"/>
            <a:ext cx="3056237" cy="65078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/>
          <a:p>
            <a:r>
              <a:rPr lang="zh-CN" altLang="en-US" sz="3200" b="1" dirty="0" smtClean="0">
                <a:solidFill>
                  <a:srgbClr val="0070C0"/>
                </a:solidFill>
              </a:rPr>
              <a:t>三、拟采用方案</a:t>
            </a:r>
            <a:endParaRPr lang="en-US" altLang="zh-CN" sz="3200" b="1" dirty="0">
              <a:solidFill>
                <a:srgbClr val="0070C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06332" y="1190115"/>
            <a:ext cx="8455215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根据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用户需求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，采用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全膜法（预处理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二级反渗透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en-US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EDI+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脱气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膜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抛光混床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工艺来制备超纯水，制水量为</a:t>
            </a:r>
            <a:r>
              <a:rPr lang="en-US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20m</a:t>
            </a:r>
            <a:r>
              <a:rPr lang="en-US" altLang="zh-CN" kern="100" baseline="30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/h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工艺流程图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如下：</a:t>
            </a:r>
            <a:endParaRPr lang="zh-CN" altLang="zh-CN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3168" y="2862132"/>
            <a:ext cx="1756311" cy="542079"/>
            <a:chOff x="296157" y="2262500"/>
            <a:chExt cx="1791792" cy="690360"/>
          </a:xfrm>
        </p:grpSpPr>
        <p:sp>
          <p:nvSpPr>
            <p:cNvPr id="13" name="任意多边形 12"/>
            <p:cNvSpPr/>
            <p:nvPr/>
          </p:nvSpPr>
          <p:spPr>
            <a:xfrm>
              <a:off x="296157" y="2262500"/>
              <a:ext cx="592979" cy="690360"/>
            </a:xfrm>
            <a:custGeom>
              <a:avLst/>
              <a:gdLst>
                <a:gd name="connsiteX0" fmla="*/ 0 w 592979"/>
                <a:gd name="connsiteY0" fmla="*/ 59298 h 690360"/>
                <a:gd name="connsiteX1" fmla="*/ 59298 w 592979"/>
                <a:gd name="connsiteY1" fmla="*/ 0 h 690360"/>
                <a:gd name="connsiteX2" fmla="*/ 533681 w 592979"/>
                <a:gd name="connsiteY2" fmla="*/ 0 h 690360"/>
                <a:gd name="connsiteX3" fmla="*/ 592979 w 592979"/>
                <a:gd name="connsiteY3" fmla="*/ 59298 h 690360"/>
                <a:gd name="connsiteX4" fmla="*/ 592979 w 592979"/>
                <a:gd name="connsiteY4" fmla="*/ 631062 h 690360"/>
                <a:gd name="connsiteX5" fmla="*/ 533681 w 592979"/>
                <a:gd name="connsiteY5" fmla="*/ 690360 h 690360"/>
                <a:gd name="connsiteX6" fmla="*/ 59298 w 592979"/>
                <a:gd name="connsiteY6" fmla="*/ 690360 h 690360"/>
                <a:gd name="connsiteX7" fmla="*/ 0 w 592979"/>
                <a:gd name="connsiteY7" fmla="*/ 631062 h 690360"/>
                <a:gd name="connsiteX8" fmla="*/ 0 w 592979"/>
                <a:gd name="connsiteY8" fmla="*/ 59298 h 690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2979" h="690360">
                  <a:moveTo>
                    <a:pt x="0" y="59298"/>
                  </a:moveTo>
                  <a:cubicBezTo>
                    <a:pt x="0" y="26549"/>
                    <a:pt x="26549" y="0"/>
                    <a:pt x="59298" y="0"/>
                  </a:cubicBezTo>
                  <a:lnTo>
                    <a:pt x="533681" y="0"/>
                  </a:lnTo>
                  <a:cubicBezTo>
                    <a:pt x="566430" y="0"/>
                    <a:pt x="592979" y="26549"/>
                    <a:pt x="592979" y="59298"/>
                  </a:cubicBezTo>
                  <a:lnTo>
                    <a:pt x="592979" y="631062"/>
                  </a:lnTo>
                  <a:cubicBezTo>
                    <a:pt x="592979" y="663811"/>
                    <a:pt x="566430" y="690360"/>
                    <a:pt x="533681" y="690360"/>
                  </a:cubicBezTo>
                  <a:lnTo>
                    <a:pt x="59298" y="690360"/>
                  </a:lnTo>
                  <a:cubicBezTo>
                    <a:pt x="26549" y="690360"/>
                    <a:pt x="0" y="663811"/>
                    <a:pt x="0" y="631062"/>
                  </a:cubicBezTo>
                  <a:lnTo>
                    <a:pt x="0" y="59298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328" tIns="78328" rIns="78328" bIns="78328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sz="1600" kern="1200" dirty="0" smtClean="0"/>
                <a:t>原水</a:t>
              </a:r>
              <a:endParaRPr lang="zh-CN" altLang="en-US" sz="1600" kern="1200" dirty="0"/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957152" y="2530436"/>
              <a:ext cx="125711" cy="147058"/>
            </a:xfrm>
            <a:custGeom>
              <a:avLst/>
              <a:gdLst>
                <a:gd name="connsiteX0" fmla="*/ 0 w 125711"/>
                <a:gd name="connsiteY0" fmla="*/ 29412 h 147058"/>
                <a:gd name="connsiteX1" fmla="*/ 62856 w 125711"/>
                <a:gd name="connsiteY1" fmla="*/ 29412 h 147058"/>
                <a:gd name="connsiteX2" fmla="*/ 62856 w 125711"/>
                <a:gd name="connsiteY2" fmla="*/ 0 h 147058"/>
                <a:gd name="connsiteX3" fmla="*/ 125711 w 125711"/>
                <a:gd name="connsiteY3" fmla="*/ 73529 h 147058"/>
                <a:gd name="connsiteX4" fmla="*/ 62856 w 125711"/>
                <a:gd name="connsiteY4" fmla="*/ 147058 h 147058"/>
                <a:gd name="connsiteX5" fmla="*/ 62856 w 125711"/>
                <a:gd name="connsiteY5" fmla="*/ 117646 h 147058"/>
                <a:gd name="connsiteX6" fmla="*/ 0 w 125711"/>
                <a:gd name="connsiteY6" fmla="*/ 117646 h 147058"/>
                <a:gd name="connsiteX7" fmla="*/ 0 w 125711"/>
                <a:gd name="connsiteY7" fmla="*/ 29412 h 147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711" h="147058">
                  <a:moveTo>
                    <a:pt x="0" y="29412"/>
                  </a:moveTo>
                  <a:lnTo>
                    <a:pt x="62856" y="29412"/>
                  </a:lnTo>
                  <a:lnTo>
                    <a:pt x="62856" y="0"/>
                  </a:lnTo>
                  <a:lnTo>
                    <a:pt x="125711" y="73529"/>
                  </a:lnTo>
                  <a:lnTo>
                    <a:pt x="62856" y="147058"/>
                  </a:lnTo>
                  <a:lnTo>
                    <a:pt x="62856" y="117646"/>
                  </a:lnTo>
                  <a:lnTo>
                    <a:pt x="0" y="117646"/>
                  </a:lnTo>
                  <a:lnTo>
                    <a:pt x="0" y="2941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9412" rIns="37713" bIns="29412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600" kern="1200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1256868" y="2271085"/>
              <a:ext cx="831081" cy="665762"/>
            </a:xfrm>
            <a:custGeom>
              <a:avLst/>
              <a:gdLst>
                <a:gd name="connsiteX0" fmla="*/ 0 w 726630"/>
                <a:gd name="connsiteY0" fmla="*/ 69036 h 690360"/>
                <a:gd name="connsiteX1" fmla="*/ 69036 w 726630"/>
                <a:gd name="connsiteY1" fmla="*/ 0 h 690360"/>
                <a:gd name="connsiteX2" fmla="*/ 657594 w 726630"/>
                <a:gd name="connsiteY2" fmla="*/ 0 h 690360"/>
                <a:gd name="connsiteX3" fmla="*/ 726630 w 726630"/>
                <a:gd name="connsiteY3" fmla="*/ 69036 h 690360"/>
                <a:gd name="connsiteX4" fmla="*/ 726630 w 726630"/>
                <a:gd name="connsiteY4" fmla="*/ 621324 h 690360"/>
                <a:gd name="connsiteX5" fmla="*/ 657594 w 726630"/>
                <a:gd name="connsiteY5" fmla="*/ 690360 h 690360"/>
                <a:gd name="connsiteX6" fmla="*/ 69036 w 726630"/>
                <a:gd name="connsiteY6" fmla="*/ 690360 h 690360"/>
                <a:gd name="connsiteX7" fmla="*/ 0 w 726630"/>
                <a:gd name="connsiteY7" fmla="*/ 621324 h 690360"/>
                <a:gd name="connsiteX8" fmla="*/ 0 w 726630"/>
                <a:gd name="connsiteY8" fmla="*/ 69036 h 690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6630" h="690360">
                  <a:moveTo>
                    <a:pt x="0" y="69036"/>
                  </a:moveTo>
                  <a:cubicBezTo>
                    <a:pt x="0" y="30908"/>
                    <a:pt x="30908" y="0"/>
                    <a:pt x="69036" y="0"/>
                  </a:cubicBezTo>
                  <a:lnTo>
                    <a:pt x="657594" y="0"/>
                  </a:lnTo>
                  <a:cubicBezTo>
                    <a:pt x="695722" y="0"/>
                    <a:pt x="726630" y="30908"/>
                    <a:pt x="726630" y="69036"/>
                  </a:cubicBezTo>
                  <a:lnTo>
                    <a:pt x="726630" y="621324"/>
                  </a:lnTo>
                  <a:cubicBezTo>
                    <a:pt x="726630" y="659452"/>
                    <a:pt x="695722" y="690360"/>
                    <a:pt x="657594" y="690360"/>
                  </a:cubicBezTo>
                  <a:lnTo>
                    <a:pt x="69036" y="690360"/>
                  </a:lnTo>
                  <a:cubicBezTo>
                    <a:pt x="30908" y="690360"/>
                    <a:pt x="0" y="659452"/>
                    <a:pt x="0" y="621324"/>
                  </a:cubicBezTo>
                  <a:lnTo>
                    <a:pt x="0" y="69036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1180" tIns="81180" rIns="81180" bIns="811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sz="1600" kern="1200" dirty="0" smtClean="0"/>
                <a:t>原水</a:t>
              </a:r>
              <a:r>
                <a:rPr lang="zh-CN" altLang="en-US" sz="1600" kern="1200" dirty="0" smtClean="0"/>
                <a:t>箱</a:t>
              </a:r>
              <a:endParaRPr lang="zh-CN" altLang="en-US" sz="1600" kern="1200" dirty="0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591760" y="2847202"/>
            <a:ext cx="1711581" cy="542080"/>
            <a:chOff x="304875" y="2258785"/>
            <a:chExt cx="1746159" cy="690361"/>
          </a:xfrm>
        </p:grpSpPr>
        <p:sp>
          <p:nvSpPr>
            <p:cNvPr id="17" name="任意多边形 16"/>
            <p:cNvSpPr/>
            <p:nvPr/>
          </p:nvSpPr>
          <p:spPr>
            <a:xfrm>
              <a:off x="304875" y="2258786"/>
              <a:ext cx="635007" cy="690360"/>
            </a:xfrm>
            <a:custGeom>
              <a:avLst/>
              <a:gdLst>
                <a:gd name="connsiteX0" fmla="*/ 0 w 592979"/>
                <a:gd name="connsiteY0" fmla="*/ 59298 h 690360"/>
                <a:gd name="connsiteX1" fmla="*/ 59298 w 592979"/>
                <a:gd name="connsiteY1" fmla="*/ 0 h 690360"/>
                <a:gd name="connsiteX2" fmla="*/ 533681 w 592979"/>
                <a:gd name="connsiteY2" fmla="*/ 0 h 690360"/>
                <a:gd name="connsiteX3" fmla="*/ 592979 w 592979"/>
                <a:gd name="connsiteY3" fmla="*/ 59298 h 690360"/>
                <a:gd name="connsiteX4" fmla="*/ 592979 w 592979"/>
                <a:gd name="connsiteY4" fmla="*/ 631062 h 690360"/>
                <a:gd name="connsiteX5" fmla="*/ 533681 w 592979"/>
                <a:gd name="connsiteY5" fmla="*/ 690360 h 690360"/>
                <a:gd name="connsiteX6" fmla="*/ 59298 w 592979"/>
                <a:gd name="connsiteY6" fmla="*/ 690360 h 690360"/>
                <a:gd name="connsiteX7" fmla="*/ 0 w 592979"/>
                <a:gd name="connsiteY7" fmla="*/ 631062 h 690360"/>
                <a:gd name="connsiteX8" fmla="*/ 0 w 592979"/>
                <a:gd name="connsiteY8" fmla="*/ 59298 h 690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2979" h="690360">
                  <a:moveTo>
                    <a:pt x="0" y="59298"/>
                  </a:moveTo>
                  <a:cubicBezTo>
                    <a:pt x="0" y="26549"/>
                    <a:pt x="26549" y="0"/>
                    <a:pt x="59298" y="0"/>
                  </a:cubicBezTo>
                  <a:lnTo>
                    <a:pt x="533681" y="0"/>
                  </a:lnTo>
                  <a:cubicBezTo>
                    <a:pt x="566430" y="0"/>
                    <a:pt x="592979" y="26549"/>
                    <a:pt x="592979" y="59298"/>
                  </a:cubicBezTo>
                  <a:lnTo>
                    <a:pt x="592979" y="631062"/>
                  </a:lnTo>
                  <a:cubicBezTo>
                    <a:pt x="592979" y="663811"/>
                    <a:pt x="566430" y="690360"/>
                    <a:pt x="533681" y="690360"/>
                  </a:cubicBezTo>
                  <a:lnTo>
                    <a:pt x="59298" y="690360"/>
                  </a:lnTo>
                  <a:cubicBezTo>
                    <a:pt x="26549" y="690360"/>
                    <a:pt x="0" y="663811"/>
                    <a:pt x="0" y="631062"/>
                  </a:cubicBezTo>
                  <a:lnTo>
                    <a:pt x="0" y="59298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328" tIns="78328" rIns="78328" bIns="78328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600" kern="1200" dirty="0" smtClean="0"/>
                <a:t>原水泵</a:t>
              </a:r>
              <a:endParaRPr lang="zh-CN" altLang="en-US" sz="1600" kern="1200" dirty="0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1342444" y="2258785"/>
              <a:ext cx="708590" cy="690360"/>
            </a:xfrm>
            <a:custGeom>
              <a:avLst/>
              <a:gdLst>
                <a:gd name="connsiteX0" fmla="*/ 0 w 726630"/>
                <a:gd name="connsiteY0" fmla="*/ 69036 h 690360"/>
                <a:gd name="connsiteX1" fmla="*/ 69036 w 726630"/>
                <a:gd name="connsiteY1" fmla="*/ 0 h 690360"/>
                <a:gd name="connsiteX2" fmla="*/ 657594 w 726630"/>
                <a:gd name="connsiteY2" fmla="*/ 0 h 690360"/>
                <a:gd name="connsiteX3" fmla="*/ 726630 w 726630"/>
                <a:gd name="connsiteY3" fmla="*/ 69036 h 690360"/>
                <a:gd name="connsiteX4" fmla="*/ 726630 w 726630"/>
                <a:gd name="connsiteY4" fmla="*/ 621324 h 690360"/>
                <a:gd name="connsiteX5" fmla="*/ 657594 w 726630"/>
                <a:gd name="connsiteY5" fmla="*/ 690360 h 690360"/>
                <a:gd name="connsiteX6" fmla="*/ 69036 w 726630"/>
                <a:gd name="connsiteY6" fmla="*/ 690360 h 690360"/>
                <a:gd name="connsiteX7" fmla="*/ 0 w 726630"/>
                <a:gd name="connsiteY7" fmla="*/ 621324 h 690360"/>
                <a:gd name="connsiteX8" fmla="*/ 0 w 726630"/>
                <a:gd name="connsiteY8" fmla="*/ 69036 h 690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6630" h="690360">
                  <a:moveTo>
                    <a:pt x="0" y="69036"/>
                  </a:moveTo>
                  <a:cubicBezTo>
                    <a:pt x="0" y="30908"/>
                    <a:pt x="30908" y="0"/>
                    <a:pt x="69036" y="0"/>
                  </a:cubicBezTo>
                  <a:lnTo>
                    <a:pt x="657594" y="0"/>
                  </a:lnTo>
                  <a:cubicBezTo>
                    <a:pt x="695722" y="0"/>
                    <a:pt x="726630" y="30908"/>
                    <a:pt x="726630" y="69036"/>
                  </a:cubicBezTo>
                  <a:lnTo>
                    <a:pt x="726630" y="621324"/>
                  </a:lnTo>
                  <a:cubicBezTo>
                    <a:pt x="726630" y="659452"/>
                    <a:pt x="695722" y="690360"/>
                    <a:pt x="657594" y="690360"/>
                  </a:cubicBezTo>
                  <a:lnTo>
                    <a:pt x="69036" y="690360"/>
                  </a:lnTo>
                  <a:cubicBezTo>
                    <a:pt x="30908" y="690360"/>
                    <a:pt x="0" y="659452"/>
                    <a:pt x="0" y="621324"/>
                  </a:cubicBezTo>
                  <a:lnTo>
                    <a:pt x="0" y="69036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1180" tIns="81180" rIns="81180" bIns="811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600" dirty="0"/>
                <a:t>电加热器</a:t>
              </a:r>
              <a:endParaRPr lang="zh-CN" altLang="en-US" sz="1600" kern="1200" dirty="0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175393" y="2847305"/>
            <a:ext cx="2039317" cy="542079"/>
            <a:chOff x="304875" y="2258786"/>
            <a:chExt cx="2080516" cy="690360"/>
          </a:xfrm>
        </p:grpSpPr>
        <p:sp>
          <p:nvSpPr>
            <p:cNvPr id="21" name="任意多边形 20"/>
            <p:cNvSpPr/>
            <p:nvPr/>
          </p:nvSpPr>
          <p:spPr>
            <a:xfrm>
              <a:off x="304875" y="2258786"/>
              <a:ext cx="912362" cy="690360"/>
            </a:xfrm>
            <a:custGeom>
              <a:avLst/>
              <a:gdLst>
                <a:gd name="connsiteX0" fmla="*/ 0 w 592979"/>
                <a:gd name="connsiteY0" fmla="*/ 59298 h 690360"/>
                <a:gd name="connsiteX1" fmla="*/ 59298 w 592979"/>
                <a:gd name="connsiteY1" fmla="*/ 0 h 690360"/>
                <a:gd name="connsiteX2" fmla="*/ 533681 w 592979"/>
                <a:gd name="connsiteY2" fmla="*/ 0 h 690360"/>
                <a:gd name="connsiteX3" fmla="*/ 592979 w 592979"/>
                <a:gd name="connsiteY3" fmla="*/ 59298 h 690360"/>
                <a:gd name="connsiteX4" fmla="*/ 592979 w 592979"/>
                <a:gd name="connsiteY4" fmla="*/ 631062 h 690360"/>
                <a:gd name="connsiteX5" fmla="*/ 533681 w 592979"/>
                <a:gd name="connsiteY5" fmla="*/ 690360 h 690360"/>
                <a:gd name="connsiteX6" fmla="*/ 59298 w 592979"/>
                <a:gd name="connsiteY6" fmla="*/ 690360 h 690360"/>
                <a:gd name="connsiteX7" fmla="*/ 0 w 592979"/>
                <a:gd name="connsiteY7" fmla="*/ 631062 h 690360"/>
                <a:gd name="connsiteX8" fmla="*/ 0 w 592979"/>
                <a:gd name="connsiteY8" fmla="*/ 59298 h 690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2979" h="690360">
                  <a:moveTo>
                    <a:pt x="0" y="59298"/>
                  </a:moveTo>
                  <a:cubicBezTo>
                    <a:pt x="0" y="26549"/>
                    <a:pt x="26549" y="0"/>
                    <a:pt x="59298" y="0"/>
                  </a:cubicBezTo>
                  <a:lnTo>
                    <a:pt x="533681" y="0"/>
                  </a:lnTo>
                  <a:cubicBezTo>
                    <a:pt x="566430" y="0"/>
                    <a:pt x="592979" y="26549"/>
                    <a:pt x="592979" y="59298"/>
                  </a:cubicBezTo>
                  <a:lnTo>
                    <a:pt x="592979" y="631062"/>
                  </a:lnTo>
                  <a:cubicBezTo>
                    <a:pt x="592979" y="663811"/>
                    <a:pt x="566430" y="690360"/>
                    <a:pt x="533681" y="690360"/>
                  </a:cubicBezTo>
                  <a:lnTo>
                    <a:pt x="59298" y="690360"/>
                  </a:lnTo>
                  <a:cubicBezTo>
                    <a:pt x="26549" y="690360"/>
                    <a:pt x="0" y="663811"/>
                    <a:pt x="0" y="631062"/>
                  </a:cubicBezTo>
                  <a:lnTo>
                    <a:pt x="0" y="59298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328" tIns="78328" rIns="78328" bIns="78328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zh-CN" sz="1600" kern="100" dirty="0" smtClean="0">
                  <a:latin typeface="Times New Roman" panose="02020603050405020304" pitchFamily="18" charset="0"/>
                </a:rPr>
                <a:t>石英砂</a:t>
              </a:r>
              <a:r>
                <a:rPr lang="zh-CN" altLang="zh-CN" sz="1600" kern="100" dirty="0">
                  <a:latin typeface="Times New Roman" panose="02020603050405020304" pitchFamily="18" charset="0"/>
                </a:rPr>
                <a:t>过滤器</a:t>
              </a:r>
              <a:endParaRPr lang="zh-CN" altLang="en-US" sz="1600" kern="1200" dirty="0"/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1247361" y="2439988"/>
              <a:ext cx="275661" cy="317137"/>
            </a:xfrm>
            <a:custGeom>
              <a:avLst/>
              <a:gdLst>
                <a:gd name="connsiteX0" fmla="*/ 0 w 125711"/>
                <a:gd name="connsiteY0" fmla="*/ 29412 h 147058"/>
                <a:gd name="connsiteX1" fmla="*/ 62856 w 125711"/>
                <a:gd name="connsiteY1" fmla="*/ 29412 h 147058"/>
                <a:gd name="connsiteX2" fmla="*/ 62856 w 125711"/>
                <a:gd name="connsiteY2" fmla="*/ 0 h 147058"/>
                <a:gd name="connsiteX3" fmla="*/ 125711 w 125711"/>
                <a:gd name="connsiteY3" fmla="*/ 73529 h 147058"/>
                <a:gd name="connsiteX4" fmla="*/ 62856 w 125711"/>
                <a:gd name="connsiteY4" fmla="*/ 147058 h 147058"/>
                <a:gd name="connsiteX5" fmla="*/ 62856 w 125711"/>
                <a:gd name="connsiteY5" fmla="*/ 117646 h 147058"/>
                <a:gd name="connsiteX6" fmla="*/ 0 w 125711"/>
                <a:gd name="connsiteY6" fmla="*/ 117646 h 147058"/>
                <a:gd name="connsiteX7" fmla="*/ 0 w 125711"/>
                <a:gd name="connsiteY7" fmla="*/ 29412 h 147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711" h="147058">
                  <a:moveTo>
                    <a:pt x="0" y="29412"/>
                  </a:moveTo>
                  <a:lnTo>
                    <a:pt x="62856" y="29412"/>
                  </a:lnTo>
                  <a:lnTo>
                    <a:pt x="62856" y="0"/>
                  </a:lnTo>
                  <a:lnTo>
                    <a:pt x="125711" y="73529"/>
                  </a:lnTo>
                  <a:lnTo>
                    <a:pt x="62856" y="147058"/>
                  </a:lnTo>
                  <a:lnTo>
                    <a:pt x="62856" y="117646"/>
                  </a:lnTo>
                  <a:lnTo>
                    <a:pt x="0" y="117646"/>
                  </a:lnTo>
                  <a:lnTo>
                    <a:pt x="0" y="2941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29412" rIns="37713" bIns="29412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600" kern="1200"/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1532859" y="2258786"/>
              <a:ext cx="852532" cy="690360"/>
            </a:xfrm>
            <a:custGeom>
              <a:avLst/>
              <a:gdLst>
                <a:gd name="connsiteX0" fmla="*/ 0 w 726630"/>
                <a:gd name="connsiteY0" fmla="*/ 69036 h 690360"/>
                <a:gd name="connsiteX1" fmla="*/ 69036 w 726630"/>
                <a:gd name="connsiteY1" fmla="*/ 0 h 690360"/>
                <a:gd name="connsiteX2" fmla="*/ 657594 w 726630"/>
                <a:gd name="connsiteY2" fmla="*/ 0 h 690360"/>
                <a:gd name="connsiteX3" fmla="*/ 726630 w 726630"/>
                <a:gd name="connsiteY3" fmla="*/ 69036 h 690360"/>
                <a:gd name="connsiteX4" fmla="*/ 726630 w 726630"/>
                <a:gd name="connsiteY4" fmla="*/ 621324 h 690360"/>
                <a:gd name="connsiteX5" fmla="*/ 657594 w 726630"/>
                <a:gd name="connsiteY5" fmla="*/ 690360 h 690360"/>
                <a:gd name="connsiteX6" fmla="*/ 69036 w 726630"/>
                <a:gd name="connsiteY6" fmla="*/ 690360 h 690360"/>
                <a:gd name="connsiteX7" fmla="*/ 0 w 726630"/>
                <a:gd name="connsiteY7" fmla="*/ 621324 h 690360"/>
                <a:gd name="connsiteX8" fmla="*/ 0 w 726630"/>
                <a:gd name="connsiteY8" fmla="*/ 69036 h 690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6630" h="690360">
                  <a:moveTo>
                    <a:pt x="0" y="69036"/>
                  </a:moveTo>
                  <a:cubicBezTo>
                    <a:pt x="0" y="30908"/>
                    <a:pt x="30908" y="0"/>
                    <a:pt x="69036" y="0"/>
                  </a:cubicBezTo>
                  <a:lnTo>
                    <a:pt x="657594" y="0"/>
                  </a:lnTo>
                  <a:cubicBezTo>
                    <a:pt x="695722" y="0"/>
                    <a:pt x="726630" y="30908"/>
                    <a:pt x="726630" y="69036"/>
                  </a:cubicBezTo>
                  <a:lnTo>
                    <a:pt x="726630" y="621324"/>
                  </a:lnTo>
                  <a:cubicBezTo>
                    <a:pt x="726630" y="659452"/>
                    <a:pt x="695722" y="690360"/>
                    <a:pt x="657594" y="690360"/>
                  </a:cubicBezTo>
                  <a:lnTo>
                    <a:pt x="69036" y="690360"/>
                  </a:lnTo>
                  <a:cubicBezTo>
                    <a:pt x="30908" y="690360"/>
                    <a:pt x="0" y="659452"/>
                    <a:pt x="0" y="621324"/>
                  </a:cubicBezTo>
                  <a:lnTo>
                    <a:pt x="0" y="69036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1180" tIns="81180" rIns="81180" bIns="811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zh-CN" sz="1600" kern="100" dirty="0" smtClean="0">
                  <a:latin typeface="Times New Roman" panose="02020603050405020304" pitchFamily="18" charset="0"/>
                </a:rPr>
                <a:t>活性炭过滤器</a:t>
              </a:r>
              <a:endParaRPr lang="zh-CN" altLang="en-US" sz="1600" kern="1200" dirty="0"/>
            </a:p>
          </p:txBody>
        </p:sp>
      </p:grpSp>
      <p:sp>
        <p:nvSpPr>
          <p:cNvPr id="24" name="任意多边形 23"/>
          <p:cNvSpPr/>
          <p:nvPr/>
        </p:nvSpPr>
        <p:spPr>
          <a:xfrm>
            <a:off x="6142998" y="2240932"/>
            <a:ext cx="817305" cy="457257"/>
          </a:xfrm>
          <a:custGeom>
            <a:avLst/>
            <a:gdLst>
              <a:gd name="connsiteX0" fmla="*/ 0 w 726630"/>
              <a:gd name="connsiteY0" fmla="*/ 69036 h 690360"/>
              <a:gd name="connsiteX1" fmla="*/ 69036 w 726630"/>
              <a:gd name="connsiteY1" fmla="*/ 0 h 690360"/>
              <a:gd name="connsiteX2" fmla="*/ 657594 w 726630"/>
              <a:gd name="connsiteY2" fmla="*/ 0 h 690360"/>
              <a:gd name="connsiteX3" fmla="*/ 726630 w 726630"/>
              <a:gd name="connsiteY3" fmla="*/ 69036 h 690360"/>
              <a:gd name="connsiteX4" fmla="*/ 726630 w 726630"/>
              <a:gd name="connsiteY4" fmla="*/ 621324 h 690360"/>
              <a:gd name="connsiteX5" fmla="*/ 657594 w 726630"/>
              <a:gd name="connsiteY5" fmla="*/ 690360 h 690360"/>
              <a:gd name="connsiteX6" fmla="*/ 69036 w 726630"/>
              <a:gd name="connsiteY6" fmla="*/ 690360 h 690360"/>
              <a:gd name="connsiteX7" fmla="*/ 0 w 726630"/>
              <a:gd name="connsiteY7" fmla="*/ 621324 h 690360"/>
              <a:gd name="connsiteX8" fmla="*/ 0 w 726630"/>
              <a:gd name="connsiteY8" fmla="*/ 69036 h 69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6630" h="690360">
                <a:moveTo>
                  <a:pt x="0" y="69036"/>
                </a:moveTo>
                <a:cubicBezTo>
                  <a:pt x="0" y="30908"/>
                  <a:pt x="30908" y="0"/>
                  <a:pt x="69036" y="0"/>
                </a:cubicBezTo>
                <a:lnTo>
                  <a:pt x="657594" y="0"/>
                </a:lnTo>
                <a:cubicBezTo>
                  <a:pt x="695722" y="0"/>
                  <a:pt x="726630" y="30908"/>
                  <a:pt x="726630" y="69036"/>
                </a:cubicBezTo>
                <a:lnTo>
                  <a:pt x="726630" y="621324"/>
                </a:lnTo>
                <a:cubicBezTo>
                  <a:pt x="726630" y="659452"/>
                  <a:pt x="695722" y="690360"/>
                  <a:pt x="657594" y="690360"/>
                </a:cubicBezTo>
                <a:lnTo>
                  <a:pt x="69036" y="690360"/>
                </a:lnTo>
                <a:cubicBezTo>
                  <a:pt x="30908" y="690360"/>
                  <a:pt x="0" y="659452"/>
                  <a:pt x="0" y="621324"/>
                </a:cubicBezTo>
                <a:lnTo>
                  <a:pt x="0" y="69036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180" tIns="81180" rIns="81180" bIns="8118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zh-CN" sz="1600" kern="100" dirty="0">
                <a:latin typeface="Times New Roman" panose="02020603050405020304" pitchFamily="18" charset="0"/>
              </a:rPr>
              <a:t>阻垢加药装置</a:t>
            </a:r>
            <a:endParaRPr lang="zh-CN" altLang="en-US" sz="1600" kern="1200" dirty="0"/>
          </a:p>
        </p:txBody>
      </p:sp>
      <p:sp>
        <p:nvSpPr>
          <p:cNvPr id="25" name="任意多边形 24"/>
          <p:cNvSpPr/>
          <p:nvPr/>
        </p:nvSpPr>
        <p:spPr>
          <a:xfrm>
            <a:off x="6808101" y="2847202"/>
            <a:ext cx="947351" cy="517157"/>
          </a:xfrm>
          <a:custGeom>
            <a:avLst/>
            <a:gdLst>
              <a:gd name="connsiteX0" fmla="*/ 0 w 726630"/>
              <a:gd name="connsiteY0" fmla="*/ 69036 h 690360"/>
              <a:gd name="connsiteX1" fmla="*/ 69036 w 726630"/>
              <a:gd name="connsiteY1" fmla="*/ 0 h 690360"/>
              <a:gd name="connsiteX2" fmla="*/ 657594 w 726630"/>
              <a:gd name="connsiteY2" fmla="*/ 0 h 690360"/>
              <a:gd name="connsiteX3" fmla="*/ 726630 w 726630"/>
              <a:gd name="connsiteY3" fmla="*/ 69036 h 690360"/>
              <a:gd name="connsiteX4" fmla="*/ 726630 w 726630"/>
              <a:gd name="connsiteY4" fmla="*/ 621324 h 690360"/>
              <a:gd name="connsiteX5" fmla="*/ 657594 w 726630"/>
              <a:gd name="connsiteY5" fmla="*/ 690360 h 690360"/>
              <a:gd name="connsiteX6" fmla="*/ 69036 w 726630"/>
              <a:gd name="connsiteY6" fmla="*/ 690360 h 690360"/>
              <a:gd name="connsiteX7" fmla="*/ 0 w 726630"/>
              <a:gd name="connsiteY7" fmla="*/ 621324 h 690360"/>
              <a:gd name="connsiteX8" fmla="*/ 0 w 726630"/>
              <a:gd name="connsiteY8" fmla="*/ 69036 h 69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6630" h="690360">
                <a:moveTo>
                  <a:pt x="0" y="69036"/>
                </a:moveTo>
                <a:cubicBezTo>
                  <a:pt x="0" y="30908"/>
                  <a:pt x="30908" y="0"/>
                  <a:pt x="69036" y="0"/>
                </a:cubicBezTo>
                <a:lnTo>
                  <a:pt x="657594" y="0"/>
                </a:lnTo>
                <a:cubicBezTo>
                  <a:pt x="695722" y="0"/>
                  <a:pt x="726630" y="30908"/>
                  <a:pt x="726630" y="69036"/>
                </a:cubicBezTo>
                <a:lnTo>
                  <a:pt x="726630" y="621324"/>
                </a:lnTo>
                <a:cubicBezTo>
                  <a:pt x="726630" y="659452"/>
                  <a:pt x="695722" y="690360"/>
                  <a:pt x="657594" y="690360"/>
                </a:cubicBezTo>
                <a:lnTo>
                  <a:pt x="69036" y="690360"/>
                </a:lnTo>
                <a:cubicBezTo>
                  <a:pt x="30908" y="690360"/>
                  <a:pt x="0" y="659452"/>
                  <a:pt x="0" y="621324"/>
                </a:cubicBezTo>
                <a:lnTo>
                  <a:pt x="0" y="69036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180" tIns="81180" rIns="81180" bIns="8118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zh-CN" sz="1600" kern="100" dirty="0" smtClean="0">
                <a:latin typeface="Times New Roman" panose="02020603050405020304" pitchFamily="18" charset="0"/>
              </a:rPr>
              <a:t>保安过滤器</a:t>
            </a:r>
            <a:r>
              <a:rPr lang="en-US" altLang="zh-CN" sz="1600" kern="100" dirty="0" smtClean="0">
                <a:latin typeface="Times New Roman" panose="02020603050405020304" pitchFamily="18" charset="0"/>
              </a:rPr>
              <a:t>5μm</a:t>
            </a:r>
            <a:endParaRPr lang="zh-CN" altLang="en-US" sz="1600" kern="1200" dirty="0"/>
          </a:p>
        </p:txBody>
      </p:sp>
      <p:sp>
        <p:nvSpPr>
          <p:cNvPr id="26" name="任意多边形 25"/>
          <p:cNvSpPr/>
          <p:nvPr/>
        </p:nvSpPr>
        <p:spPr>
          <a:xfrm>
            <a:off x="8103380" y="2841890"/>
            <a:ext cx="859601" cy="517157"/>
          </a:xfrm>
          <a:custGeom>
            <a:avLst/>
            <a:gdLst>
              <a:gd name="connsiteX0" fmla="*/ 0 w 726630"/>
              <a:gd name="connsiteY0" fmla="*/ 69036 h 690360"/>
              <a:gd name="connsiteX1" fmla="*/ 69036 w 726630"/>
              <a:gd name="connsiteY1" fmla="*/ 0 h 690360"/>
              <a:gd name="connsiteX2" fmla="*/ 657594 w 726630"/>
              <a:gd name="connsiteY2" fmla="*/ 0 h 690360"/>
              <a:gd name="connsiteX3" fmla="*/ 726630 w 726630"/>
              <a:gd name="connsiteY3" fmla="*/ 69036 h 690360"/>
              <a:gd name="connsiteX4" fmla="*/ 726630 w 726630"/>
              <a:gd name="connsiteY4" fmla="*/ 621324 h 690360"/>
              <a:gd name="connsiteX5" fmla="*/ 657594 w 726630"/>
              <a:gd name="connsiteY5" fmla="*/ 690360 h 690360"/>
              <a:gd name="connsiteX6" fmla="*/ 69036 w 726630"/>
              <a:gd name="connsiteY6" fmla="*/ 690360 h 690360"/>
              <a:gd name="connsiteX7" fmla="*/ 0 w 726630"/>
              <a:gd name="connsiteY7" fmla="*/ 621324 h 690360"/>
              <a:gd name="connsiteX8" fmla="*/ 0 w 726630"/>
              <a:gd name="connsiteY8" fmla="*/ 69036 h 69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6630" h="690360">
                <a:moveTo>
                  <a:pt x="0" y="69036"/>
                </a:moveTo>
                <a:cubicBezTo>
                  <a:pt x="0" y="30908"/>
                  <a:pt x="30908" y="0"/>
                  <a:pt x="69036" y="0"/>
                </a:cubicBezTo>
                <a:lnTo>
                  <a:pt x="657594" y="0"/>
                </a:lnTo>
                <a:cubicBezTo>
                  <a:pt x="695722" y="0"/>
                  <a:pt x="726630" y="30908"/>
                  <a:pt x="726630" y="69036"/>
                </a:cubicBezTo>
                <a:lnTo>
                  <a:pt x="726630" y="621324"/>
                </a:lnTo>
                <a:cubicBezTo>
                  <a:pt x="726630" y="659452"/>
                  <a:pt x="695722" y="690360"/>
                  <a:pt x="657594" y="690360"/>
                </a:cubicBezTo>
                <a:lnTo>
                  <a:pt x="69036" y="690360"/>
                </a:lnTo>
                <a:cubicBezTo>
                  <a:pt x="30908" y="690360"/>
                  <a:pt x="0" y="659452"/>
                  <a:pt x="0" y="621324"/>
                </a:cubicBezTo>
                <a:lnTo>
                  <a:pt x="0" y="69036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180" tIns="81180" rIns="81180" bIns="8118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zh-CN" sz="1600" kern="100" dirty="0">
                <a:latin typeface="Times New Roman" panose="02020603050405020304" pitchFamily="18" charset="0"/>
              </a:rPr>
              <a:t>一级高压泵</a:t>
            </a:r>
            <a:endParaRPr lang="zh-CN" altLang="en-US" sz="1600" kern="1200" dirty="0"/>
          </a:p>
        </p:txBody>
      </p:sp>
      <p:sp>
        <p:nvSpPr>
          <p:cNvPr id="28" name="任意多边形 27"/>
          <p:cNvSpPr/>
          <p:nvPr/>
        </p:nvSpPr>
        <p:spPr>
          <a:xfrm>
            <a:off x="7281776" y="3516588"/>
            <a:ext cx="972446" cy="517157"/>
          </a:xfrm>
          <a:custGeom>
            <a:avLst/>
            <a:gdLst>
              <a:gd name="connsiteX0" fmla="*/ 0 w 726630"/>
              <a:gd name="connsiteY0" fmla="*/ 69036 h 690360"/>
              <a:gd name="connsiteX1" fmla="*/ 69036 w 726630"/>
              <a:gd name="connsiteY1" fmla="*/ 0 h 690360"/>
              <a:gd name="connsiteX2" fmla="*/ 657594 w 726630"/>
              <a:gd name="connsiteY2" fmla="*/ 0 h 690360"/>
              <a:gd name="connsiteX3" fmla="*/ 726630 w 726630"/>
              <a:gd name="connsiteY3" fmla="*/ 69036 h 690360"/>
              <a:gd name="connsiteX4" fmla="*/ 726630 w 726630"/>
              <a:gd name="connsiteY4" fmla="*/ 621324 h 690360"/>
              <a:gd name="connsiteX5" fmla="*/ 657594 w 726630"/>
              <a:gd name="connsiteY5" fmla="*/ 690360 h 690360"/>
              <a:gd name="connsiteX6" fmla="*/ 69036 w 726630"/>
              <a:gd name="connsiteY6" fmla="*/ 690360 h 690360"/>
              <a:gd name="connsiteX7" fmla="*/ 0 w 726630"/>
              <a:gd name="connsiteY7" fmla="*/ 621324 h 690360"/>
              <a:gd name="connsiteX8" fmla="*/ 0 w 726630"/>
              <a:gd name="connsiteY8" fmla="*/ 69036 h 69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6630" h="690360">
                <a:moveTo>
                  <a:pt x="0" y="69036"/>
                </a:moveTo>
                <a:cubicBezTo>
                  <a:pt x="0" y="30908"/>
                  <a:pt x="30908" y="0"/>
                  <a:pt x="69036" y="0"/>
                </a:cubicBezTo>
                <a:lnTo>
                  <a:pt x="657594" y="0"/>
                </a:lnTo>
                <a:cubicBezTo>
                  <a:pt x="695722" y="0"/>
                  <a:pt x="726630" y="30908"/>
                  <a:pt x="726630" y="69036"/>
                </a:cubicBezTo>
                <a:lnTo>
                  <a:pt x="726630" y="621324"/>
                </a:lnTo>
                <a:cubicBezTo>
                  <a:pt x="726630" y="659452"/>
                  <a:pt x="695722" y="690360"/>
                  <a:pt x="657594" y="690360"/>
                </a:cubicBezTo>
                <a:lnTo>
                  <a:pt x="69036" y="690360"/>
                </a:lnTo>
                <a:cubicBezTo>
                  <a:pt x="30908" y="690360"/>
                  <a:pt x="0" y="659452"/>
                  <a:pt x="0" y="621324"/>
                </a:cubicBezTo>
                <a:lnTo>
                  <a:pt x="0" y="69036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180" tIns="81180" rIns="81180" bIns="8118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1600" kern="100" dirty="0" smtClean="0">
                <a:latin typeface="Times New Roman" panose="02020603050405020304" pitchFamily="18" charset="0"/>
              </a:rPr>
              <a:t>NAOH</a:t>
            </a:r>
            <a:r>
              <a:rPr lang="zh-CN" altLang="zh-CN" sz="1600" kern="100" dirty="0" smtClean="0">
                <a:latin typeface="Times New Roman" panose="02020603050405020304" pitchFamily="18" charset="0"/>
              </a:rPr>
              <a:t>加</a:t>
            </a:r>
            <a:r>
              <a:rPr lang="zh-CN" altLang="zh-CN" sz="1600" kern="100" dirty="0">
                <a:latin typeface="Times New Roman" panose="02020603050405020304" pitchFamily="18" charset="0"/>
              </a:rPr>
              <a:t>药装置</a:t>
            </a:r>
            <a:endParaRPr lang="zh-CN" altLang="en-US" sz="1600" kern="1200" dirty="0"/>
          </a:p>
        </p:txBody>
      </p:sp>
      <p:sp>
        <p:nvSpPr>
          <p:cNvPr id="30" name="任意多边形 29"/>
          <p:cNvSpPr/>
          <p:nvPr/>
        </p:nvSpPr>
        <p:spPr>
          <a:xfrm>
            <a:off x="3939327" y="4240170"/>
            <a:ext cx="1082022" cy="517157"/>
          </a:xfrm>
          <a:custGeom>
            <a:avLst/>
            <a:gdLst>
              <a:gd name="connsiteX0" fmla="*/ 0 w 726630"/>
              <a:gd name="connsiteY0" fmla="*/ 69036 h 690360"/>
              <a:gd name="connsiteX1" fmla="*/ 69036 w 726630"/>
              <a:gd name="connsiteY1" fmla="*/ 0 h 690360"/>
              <a:gd name="connsiteX2" fmla="*/ 657594 w 726630"/>
              <a:gd name="connsiteY2" fmla="*/ 0 h 690360"/>
              <a:gd name="connsiteX3" fmla="*/ 726630 w 726630"/>
              <a:gd name="connsiteY3" fmla="*/ 69036 h 690360"/>
              <a:gd name="connsiteX4" fmla="*/ 726630 w 726630"/>
              <a:gd name="connsiteY4" fmla="*/ 621324 h 690360"/>
              <a:gd name="connsiteX5" fmla="*/ 657594 w 726630"/>
              <a:gd name="connsiteY5" fmla="*/ 690360 h 690360"/>
              <a:gd name="connsiteX6" fmla="*/ 69036 w 726630"/>
              <a:gd name="connsiteY6" fmla="*/ 690360 h 690360"/>
              <a:gd name="connsiteX7" fmla="*/ 0 w 726630"/>
              <a:gd name="connsiteY7" fmla="*/ 621324 h 690360"/>
              <a:gd name="connsiteX8" fmla="*/ 0 w 726630"/>
              <a:gd name="connsiteY8" fmla="*/ 69036 h 69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6630" h="690360">
                <a:moveTo>
                  <a:pt x="0" y="69036"/>
                </a:moveTo>
                <a:cubicBezTo>
                  <a:pt x="0" y="30908"/>
                  <a:pt x="30908" y="0"/>
                  <a:pt x="69036" y="0"/>
                </a:cubicBezTo>
                <a:lnTo>
                  <a:pt x="657594" y="0"/>
                </a:lnTo>
                <a:cubicBezTo>
                  <a:pt x="695722" y="0"/>
                  <a:pt x="726630" y="30908"/>
                  <a:pt x="726630" y="69036"/>
                </a:cubicBezTo>
                <a:lnTo>
                  <a:pt x="726630" y="621324"/>
                </a:lnTo>
                <a:cubicBezTo>
                  <a:pt x="726630" y="659452"/>
                  <a:pt x="695722" y="690360"/>
                  <a:pt x="657594" y="690360"/>
                </a:cubicBezTo>
                <a:lnTo>
                  <a:pt x="69036" y="690360"/>
                </a:lnTo>
                <a:cubicBezTo>
                  <a:pt x="30908" y="690360"/>
                  <a:pt x="0" y="659452"/>
                  <a:pt x="0" y="621324"/>
                </a:cubicBezTo>
                <a:lnTo>
                  <a:pt x="0" y="69036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180" tIns="81180" rIns="81180" bIns="8118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zh-CN" sz="1600" kern="100" dirty="0">
                <a:latin typeface="Times New Roman" panose="02020603050405020304" pitchFamily="18" charset="0"/>
              </a:rPr>
              <a:t>二级反渗透水箱</a:t>
            </a:r>
            <a:endParaRPr lang="zh-CN" altLang="en-US" sz="1600" kern="1200" dirty="0"/>
          </a:p>
        </p:txBody>
      </p:sp>
      <p:sp>
        <p:nvSpPr>
          <p:cNvPr id="42" name="任意多边形 41"/>
          <p:cNvSpPr/>
          <p:nvPr/>
        </p:nvSpPr>
        <p:spPr>
          <a:xfrm>
            <a:off x="6793555" y="4240168"/>
            <a:ext cx="818411" cy="517157"/>
          </a:xfrm>
          <a:custGeom>
            <a:avLst/>
            <a:gdLst>
              <a:gd name="connsiteX0" fmla="*/ 0 w 726630"/>
              <a:gd name="connsiteY0" fmla="*/ 69036 h 690360"/>
              <a:gd name="connsiteX1" fmla="*/ 69036 w 726630"/>
              <a:gd name="connsiteY1" fmla="*/ 0 h 690360"/>
              <a:gd name="connsiteX2" fmla="*/ 657594 w 726630"/>
              <a:gd name="connsiteY2" fmla="*/ 0 h 690360"/>
              <a:gd name="connsiteX3" fmla="*/ 726630 w 726630"/>
              <a:gd name="connsiteY3" fmla="*/ 69036 h 690360"/>
              <a:gd name="connsiteX4" fmla="*/ 726630 w 726630"/>
              <a:gd name="connsiteY4" fmla="*/ 621324 h 690360"/>
              <a:gd name="connsiteX5" fmla="*/ 657594 w 726630"/>
              <a:gd name="connsiteY5" fmla="*/ 690360 h 690360"/>
              <a:gd name="connsiteX6" fmla="*/ 69036 w 726630"/>
              <a:gd name="connsiteY6" fmla="*/ 690360 h 690360"/>
              <a:gd name="connsiteX7" fmla="*/ 0 w 726630"/>
              <a:gd name="connsiteY7" fmla="*/ 621324 h 690360"/>
              <a:gd name="connsiteX8" fmla="*/ 0 w 726630"/>
              <a:gd name="connsiteY8" fmla="*/ 69036 h 69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6630" h="690360">
                <a:moveTo>
                  <a:pt x="0" y="69036"/>
                </a:moveTo>
                <a:cubicBezTo>
                  <a:pt x="0" y="30908"/>
                  <a:pt x="30908" y="0"/>
                  <a:pt x="69036" y="0"/>
                </a:cubicBezTo>
                <a:lnTo>
                  <a:pt x="657594" y="0"/>
                </a:lnTo>
                <a:cubicBezTo>
                  <a:pt x="695722" y="0"/>
                  <a:pt x="726630" y="30908"/>
                  <a:pt x="726630" y="69036"/>
                </a:cubicBezTo>
                <a:lnTo>
                  <a:pt x="726630" y="621324"/>
                </a:lnTo>
                <a:cubicBezTo>
                  <a:pt x="726630" y="659452"/>
                  <a:pt x="695722" y="690360"/>
                  <a:pt x="657594" y="690360"/>
                </a:cubicBezTo>
                <a:lnTo>
                  <a:pt x="69036" y="690360"/>
                </a:lnTo>
                <a:cubicBezTo>
                  <a:pt x="30908" y="690360"/>
                  <a:pt x="0" y="659452"/>
                  <a:pt x="0" y="621324"/>
                </a:cubicBezTo>
                <a:lnTo>
                  <a:pt x="0" y="69036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180" tIns="81180" rIns="81180" bIns="8118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zh-CN" sz="1600" kern="100" dirty="0" smtClean="0">
                <a:latin typeface="Times New Roman" panose="02020603050405020304" pitchFamily="18" charset="0"/>
              </a:rPr>
              <a:t>二</a:t>
            </a:r>
            <a:r>
              <a:rPr lang="zh-CN" altLang="zh-CN" sz="1600" kern="100" dirty="0">
                <a:latin typeface="Times New Roman" panose="02020603050405020304" pitchFamily="18" charset="0"/>
              </a:rPr>
              <a:t>级高压泵</a:t>
            </a:r>
            <a:endParaRPr lang="zh-CN" altLang="en-US" sz="1600" kern="1200" dirty="0"/>
          </a:p>
        </p:txBody>
      </p:sp>
      <p:sp>
        <p:nvSpPr>
          <p:cNvPr id="44" name="任意多边形 43"/>
          <p:cNvSpPr/>
          <p:nvPr/>
        </p:nvSpPr>
        <p:spPr>
          <a:xfrm>
            <a:off x="5383147" y="4240169"/>
            <a:ext cx="1082022" cy="517157"/>
          </a:xfrm>
          <a:custGeom>
            <a:avLst/>
            <a:gdLst>
              <a:gd name="connsiteX0" fmla="*/ 0 w 726630"/>
              <a:gd name="connsiteY0" fmla="*/ 69036 h 690360"/>
              <a:gd name="connsiteX1" fmla="*/ 69036 w 726630"/>
              <a:gd name="connsiteY1" fmla="*/ 0 h 690360"/>
              <a:gd name="connsiteX2" fmla="*/ 657594 w 726630"/>
              <a:gd name="connsiteY2" fmla="*/ 0 h 690360"/>
              <a:gd name="connsiteX3" fmla="*/ 726630 w 726630"/>
              <a:gd name="connsiteY3" fmla="*/ 69036 h 690360"/>
              <a:gd name="connsiteX4" fmla="*/ 726630 w 726630"/>
              <a:gd name="connsiteY4" fmla="*/ 621324 h 690360"/>
              <a:gd name="connsiteX5" fmla="*/ 657594 w 726630"/>
              <a:gd name="connsiteY5" fmla="*/ 690360 h 690360"/>
              <a:gd name="connsiteX6" fmla="*/ 69036 w 726630"/>
              <a:gd name="connsiteY6" fmla="*/ 690360 h 690360"/>
              <a:gd name="connsiteX7" fmla="*/ 0 w 726630"/>
              <a:gd name="connsiteY7" fmla="*/ 621324 h 690360"/>
              <a:gd name="connsiteX8" fmla="*/ 0 w 726630"/>
              <a:gd name="connsiteY8" fmla="*/ 69036 h 69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6630" h="690360">
                <a:moveTo>
                  <a:pt x="0" y="69036"/>
                </a:moveTo>
                <a:cubicBezTo>
                  <a:pt x="0" y="30908"/>
                  <a:pt x="30908" y="0"/>
                  <a:pt x="69036" y="0"/>
                </a:cubicBezTo>
                <a:lnTo>
                  <a:pt x="657594" y="0"/>
                </a:lnTo>
                <a:cubicBezTo>
                  <a:pt x="695722" y="0"/>
                  <a:pt x="726630" y="30908"/>
                  <a:pt x="726630" y="69036"/>
                </a:cubicBezTo>
                <a:lnTo>
                  <a:pt x="726630" y="621324"/>
                </a:lnTo>
                <a:cubicBezTo>
                  <a:pt x="726630" y="659452"/>
                  <a:pt x="695722" y="690360"/>
                  <a:pt x="657594" y="690360"/>
                </a:cubicBezTo>
                <a:lnTo>
                  <a:pt x="69036" y="690360"/>
                </a:lnTo>
                <a:cubicBezTo>
                  <a:pt x="30908" y="690360"/>
                  <a:pt x="0" y="659452"/>
                  <a:pt x="0" y="621324"/>
                </a:cubicBezTo>
                <a:lnTo>
                  <a:pt x="0" y="69036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180" tIns="81180" rIns="81180" bIns="8118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zh-CN" sz="1600" kern="100" dirty="0">
                <a:latin typeface="Times New Roman" panose="02020603050405020304" pitchFamily="18" charset="0"/>
              </a:rPr>
              <a:t>二级反渗透装置</a:t>
            </a:r>
            <a:endParaRPr lang="zh-CN" altLang="en-US" sz="1600" kern="1200" dirty="0"/>
          </a:p>
        </p:txBody>
      </p:sp>
      <p:sp>
        <p:nvSpPr>
          <p:cNvPr id="45" name="任意多边形 44"/>
          <p:cNvSpPr/>
          <p:nvPr/>
        </p:nvSpPr>
        <p:spPr>
          <a:xfrm>
            <a:off x="2833808" y="4246733"/>
            <a:ext cx="791810" cy="517157"/>
          </a:xfrm>
          <a:custGeom>
            <a:avLst/>
            <a:gdLst>
              <a:gd name="connsiteX0" fmla="*/ 0 w 726630"/>
              <a:gd name="connsiteY0" fmla="*/ 69036 h 690360"/>
              <a:gd name="connsiteX1" fmla="*/ 69036 w 726630"/>
              <a:gd name="connsiteY1" fmla="*/ 0 h 690360"/>
              <a:gd name="connsiteX2" fmla="*/ 657594 w 726630"/>
              <a:gd name="connsiteY2" fmla="*/ 0 h 690360"/>
              <a:gd name="connsiteX3" fmla="*/ 726630 w 726630"/>
              <a:gd name="connsiteY3" fmla="*/ 69036 h 690360"/>
              <a:gd name="connsiteX4" fmla="*/ 726630 w 726630"/>
              <a:gd name="connsiteY4" fmla="*/ 621324 h 690360"/>
              <a:gd name="connsiteX5" fmla="*/ 657594 w 726630"/>
              <a:gd name="connsiteY5" fmla="*/ 690360 h 690360"/>
              <a:gd name="connsiteX6" fmla="*/ 69036 w 726630"/>
              <a:gd name="connsiteY6" fmla="*/ 690360 h 690360"/>
              <a:gd name="connsiteX7" fmla="*/ 0 w 726630"/>
              <a:gd name="connsiteY7" fmla="*/ 621324 h 690360"/>
              <a:gd name="connsiteX8" fmla="*/ 0 w 726630"/>
              <a:gd name="connsiteY8" fmla="*/ 69036 h 69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6630" h="690360">
                <a:moveTo>
                  <a:pt x="0" y="69036"/>
                </a:moveTo>
                <a:cubicBezTo>
                  <a:pt x="0" y="30908"/>
                  <a:pt x="30908" y="0"/>
                  <a:pt x="69036" y="0"/>
                </a:cubicBezTo>
                <a:lnTo>
                  <a:pt x="657594" y="0"/>
                </a:lnTo>
                <a:cubicBezTo>
                  <a:pt x="695722" y="0"/>
                  <a:pt x="726630" y="30908"/>
                  <a:pt x="726630" y="69036"/>
                </a:cubicBezTo>
                <a:lnTo>
                  <a:pt x="726630" y="621324"/>
                </a:lnTo>
                <a:cubicBezTo>
                  <a:pt x="726630" y="659452"/>
                  <a:pt x="695722" y="690360"/>
                  <a:pt x="657594" y="690360"/>
                </a:cubicBezTo>
                <a:lnTo>
                  <a:pt x="69036" y="690360"/>
                </a:lnTo>
                <a:cubicBezTo>
                  <a:pt x="30908" y="690360"/>
                  <a:pt x="0" y="659452"/>
                  <a:pt x="0" y="621324"/>
                </a:cubicBezTo>
                <a:lnTo>
                  <a:pt x="0" y="69036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180" tIns="81180" rIns="81180" bIns="8118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1600" kern="100" dirty="0" smtClean="0">
                <a:latin typeface="Times New Roman" panose="02020603050405020304" pitchFamily="18" charset="0"/>
              </a:rPr>
              <a:t>EDI</a:t>
            </a:r>
            <a:r>
              <a:rPr lang="zh-CN" altLang="zh-CN" sz="1600" kern="100" dirty="0">
                <a:latin typeface="Times New Roman" panose="02020603050405020304" pitchFamily="18" charset="0"/>
              </a:rPr>
              <a:t>增压泵</a:t>
            </a:r>
            <a:endParaRPr lang="zh-CN" altLang="en-US" sz="1600" kern="1200" dirty="0"/>
          </a:p>
        </p:txBody>
      </p:sp>
      <p:sp>
        <p:nvSpPr>
          <p:cNvPr id="46" name="任意多边形 45"/>
          <p:cNvSpPr/>
          <p:nvPr/>
        </p:nvSpPr>
        <p:spPr>
          <a:xfrm>
            <a:off x="1708760" y="4246732"/>
            <a:ext cx="791810" cy="517157"/>
          </a:xfrm>
          <a:custGeom>
            <a:avLst/>
            <a:gdLst>
              <a:gd name="connsiteX0" fmla="*/ 0 w 726630"/>
              <a:gd name="connsiteY0" fmla="*/ 69036 h 690360"/>
              <a:gd name="connsiteX1" fmla="*/ 69036 w 726630"/>
              <a:gd name="connsiteY1" fmla="*/ 0 h 690360"/>
              <a:gd name="connsiteX2" fmla="*/ 657594 w 726630"/>
              <a:gd name="connsiteY2" fmla="*/ 0 h 690360"/>
              <a:gd name="connsiteX3" fmla="*/ 726630 w 726630"/>
              <a:gd name="connsiteY3" fmla="*/ 69036 h 690360"/>
              <a:gd name="connsiteX4" fmla="*/ 726630 w 726630"/>
              <a:gd name="connsiteY4" fmla="*/ 621324 h 690360"/>
              <a:gd name="connsiteX5" fmla="*/ 657594 w 726630"/>
              <a:gd name="connsiteY5" fmla="*/ 690360 h 690360"/>
              <a:gd name="connsiteX6" fmla="*/ 69036 w 726630"/>
              <a:gd name="connsiteY6" fmla="*/ 690360 h 690360"/>
              <a:gd name="connsiteX7" fmla="*/ 0 w 726630"/>
              <a:gd name="connsiteY7" fmla="*/ 621324 h 690360"/>
              <a:gd name="connsiteX8" fmla="*/ 0 w 726630"/>
              <a:gd name="connsiteY8" fmla="*/ 69036 h 69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6630" h="690360">
                <a:moveTo>
                  <a:pt x="0" y="69036"/>
                </a:moveTo>
                <a:cubicBezTo>
                  <a:pt x="0" y="30908"/>
                  <a:pt x="30908" y="0"/>
                  <a:pt x="69036" y="0"/>
                </a:cubicBezTo>
                <a:lnTo>
                  <a:pt x="657594" y="0"/>
                </a:lnTo>
                <a:cubicBezTo>
                  <a:pt x="695722" y="0"/>
                  <a:pt x="726630" y="30908"/>
                  <a:pt x="726630" y="69036"/>
                </a:cubicBezTo>
                <a:lnTo>
                  <a:pt x="726630" y="621324"/>
                </a:lnTo>
                <a:cubicBezTo>
                  <a:pt x="726630" y="659452"/>
                  <a:pt x="695722" y="690360"/>
                  <a:pt x="657594" y="690360"/>
                </a:cubicBezTo>
                <a:lnTo>
                  <a:pt x="69036" y="690360"/>
                </a:lnTo>
                <a:cubicBezTo>
                  <a:pt x="30908" y="690360"/>
                  <a:pt x="0" y="659452"/>
                  <a:pt x="0" y="621324"/>
                </a:cubicBezTo>
                <a:lnTo>
                  <a:pt x="0" y="69036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180" tIns="81180" rIns="81180" bIns="8118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zh-CN" sz="1600" kern="100" dirty="0">
                <a:latin typeface="Times New Roman" panose="02020603050405020304" pitchFamily="18" charset="0"/>
              </a:rPr>
              <a:t>紫外线杀菌器</a:t>
            </a:r>
            <a:endParaRPr lang="zh-CN" altLang="en-US" sz="1600" kern="1200" dirty="0"/>
          </a:p>
        </p:txBody>
      </p:sp>
      <p:sp>
        <p:nvSpPr>
          <p:cNvPr id="47" name="任意多边形 46"/>
          <p:cNvSpPr/>
          <p:nvPr/>
        </p:nvSpPr>
        <p:spPr>
          <a:xfrm>
            <a:off x="331564" y="4246732"/>
            <a:ext cx="957928" cy="517157"/>
          </a:xfrm>
          <a:custGeom>
            <a:avLst/>
            <a:gdLst>
              <a:gd name="connsiteX0" fmla="*/ 0 w 726630"/>
              <a:gd name="connsiteY0" fmla="*/ 69036 h 690360"/>
              <a:gd name="connsiteX1" fmla="*/ 69036 w 726630"/>
              <a:gd name="connsiteY1" fmla="*/ 0 h 690360"/>
              <a:gd name="connsiteX2" fmla="*/ 657594 w 726630"/>
              <a:gd name="connsiteY2" fmla="*/ 0 h 690360"/>
              <a:gd name="connsiteX3" fmla="*/ 726630 w 726630"/>
              <a:gd name="connsiteY3" fmla="*/ 69036 h 690360"/>
              <a:gd name="connsiteX4" fmla="*/ 726630 w 726630"/>
              <a:gd name="connsiteY4" fmla="*/ 621324 h 690360"/>
              <a:gd name="connsiteX5" fmla="*/ 657594 w 726630"/>
              <a:gd name="connsiteY5" fmla="*/ 690360 h 690360"/>
              <a:gd name="connsiteX6" fmla="*/ 69036 w 726630"/>
              <a:gd name="connsiteY6" fmla="*/ 690360 h 690360"/>
              <a:gd name="connsiteX7" fmla="*/ 0 w 726630"/>
              <a:gd name="connsiteY7" fmla="*/ 621324 h 690360"/>
              <a:gd name="connsiteX8" fmla="*/ 0 w 726630"/>
              <a:gd name="connsiteY8" fmla="*/ 69036 h 69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6630" h="690360">
                <a:moveTo>
                  <a:pt x="0" y="69036"/>
                </a:moveTo>
                <a:cubicBezTo>
                  <a:pt x="0" y="30908"/>
                  <a:pt x="30908" y="0"/>
                  <a:pt x="69036" y="0"/>
                </a:cubicBezTo>
                <a:lnTo>
                  <a:pt x="657594" y="0"/>
                </a:lnTo>
                <a:cubicBezTo>
                  <a:pt x="695722" y="0"/>
                  <a:pt x="726630" y="30908"/>
                  <a:pt x="726630" y="69036"/>
                </a:cubicBezTo>
                <a:lnTo>
                  <a:pt x="726630" y="621324"/>
                </a:lnTo>
                <a:cubicBezTo>
                  <a:pt x="726630" y="659452"/>
                  <a:pt x="695722" y="690360"/>
                  <a:pt x="657594" y="690360"/>
                </a:cubicBezTo>
                <a:lnTo>
                  <a:pt x="69036" y="690360"/>
                </a:lnTo>
                <a:cubicBezTo>
                  <a:pt x="30908" y="690360"/>
                  <a:pt x="0" y="659452"/>
                  <a:pt x="0" y="621324"/>
                </a:cubicBezTo>
                <a:lnTo>
                  <a:pt x="0" y="69036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180" tIns="81180" rIns="81180" bIns="8118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zh-CN" sz="1600" kern="100" dirty="0">
                <a:latin typeface="Times New Roman" panose="02020603050405020304" pitchFamily="18" charset="0"/>
              </a:rPr>
              <a:t>保安</a:t>
            </a:r>
            <a:r>
              <a:rPr lang="zh-CN" altLang="zh-CN" sz="1600" kern="100" dirty="0" smtClean="0">
                <a:latin typeface="Times New Roman" panose="02020603050405020304" pitchFamily="18" charset="0"/>
              </a:rPr>
              <a:t>过滤器</a:t>
            </a:r>
            <a:r>
              <a:rPr lang="en-US" altLang="zh-CN" sz="1600" kern="100" dirty="0" smtClean="0">
                <a:latin typeface="Times New Roman" panose="02020603050405020304" pitchFamily="18" charset="0"/>
              </a:rPr>
              <a:t>1μm</a:t>
            </a:r>
          </a:p>
        </p:txBody>
      </p:sp>
      <p:sp>
        <p:nvSpPr>
          <p:cNvPr id="48" name="任意多边形 47"/>
          <p:cNvSpPr/>
          <p:nvPr/>
        </p:nvSpPr>
        <p:spPr>
          <a:xfrm>
            <a:off x="63168" y="5344513"/>
            <a:ext cx="952124" cy="517157"/>
          </a:xfrm>
          <a:custGeom>
            <a:avLst/>
            <a:gdLst>
              <a:gd name="connsiteX0" fmla="*/ 0 w 726630"/>
              <a:gd name="connsiteY0" fmla="*/ 69036 h 690360"/>
              <a:gd name="connsiteX1" fmla="*/ 69036 w 726630"/>
              <a:gd name="connsiteY1" fmla="*/ 0 h 690360"/>
              <a:gd name="connsiteX2" fmla="*/ 657594 w 726630"/>
              <a:gd name="connsiteY2" fmla="*/ 0 h 690360"/>
              <a:gd name="connsiteX3" fmla="*/ 726630 w 726630"/>
              <a:gd name="connsiteY3" fmla="*/ 69036 h 690360"/>
              <a:gd name="connsiteX4" fmla="*/ 726630 w 726630"/>
              <a:gd name="connsiteY4" fmla="*/ 621324 h 690360"/>
              <a:gd name="connsiteX5" fmla="*/ 657594 w 726630"/>
              <a:gd name="connsiteY5" fmla="*/ 690360 h 690360"/>
              <a:gd name="connsiteX6" fmla="*/ 69036 w 726630"/>
              <a:gd name="connsiteY6" fmla="*/ 690360 h 690360"/>
              <a:gd name="connsiteX7" fmla="*/ 0 w 726630"/>
              <a:gd name="connsiteY7" fmla="*/ 621324 h 690360"/>
              <a:gd name="connsiteX8" fmla="*/ 0 w 726630"/>
              <a:gd name="connsiteY8" fmla="*/ 69036 h 69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6630" h="690360">
                <a:moveTo>
                  <a:pt x="0" y="69036"/>
                </a:moveTo>
                <a:cubicBezTo>
                  <a:pt x="0" y="30908"/>
                  <a:pt x="30908" y="0"/>
                  <a:pt x="69036" y="0"/>
                </a:cubicBezTo>
                <a:lnTo>
                  <a:pt x="657594" y="0"/>
                </a:lnTo>
                <a:cubicBezTo>
                  <a:pt x="695722" y="0"/>
                  <a:pt x="726630" y="30908"/>
                  <a:pt x="726630" y="69036"/>
                </a:cubicBezTo>
                <a:lnTo>
                  <a:pt x="726630" y="621324"/>
                </a:lnTo>
                <a:cubicBezTo>
                  <a:pt x="726630" y="659452"/>
                  <a:pt x="695722" y="690360"/>
                  <a:pt x="657594" y="690360"/>
                </a:cubicBezTo>
                <a:lnTo>
                  <a:pt x="69036" y="690360"/>
                </a:lnTo>
                <a:cubicBezTo>
                  <a:pt x="30908" y="690360"/>
                  <a:pt x="0" y="659452"/>
                  <a:pt x="0" y="621324"/>
                </a:cubicBezTo>
                <a:lnTo>
                  <a:pt x="0" y="69036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180" tIns="81180" rIns="81180" bIns="8118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1600" kern="100" dirty="0">
                <a:latin typeface="Times New Roman" panose="02020603050405020304" pitchFamily="18" charset="0"/>
              </a:rPr>
              <a:t>EDI</a:t>
            </a:r>
            <a:r>
              <a:rPr lang="zh-CN" altLang="zh-CN" sz="1600" kern="100" dirty="0">
                <a:latin typeface="Times New Roman" panose="02020603050405020304" pitchFamily="18" charset="0"/>
              </a:rPr>
              <a:t>膜堆</a:t>
            </a:r>
            <a:endParaRPr lang="en-US" altLang="zh-CN" sz="1600" kern="100" dirty="0" smtClean="0">
              <a:latin typeface="Times New Roman" panose="02020603050405020304" pitchFamily="18" charset="0"/>
            </a:endParaRPr>
          </a:p>
        </p:txBody>
      </p:sp>
      <p:sp>
        <p:nvSpPr>
          <p:cNvPr id="49" name="任意多边形 48"/>
          <p:cNvSpPr/>
          <p:nvPr/>
        </p:nvSpPr>
        <p:spPr>
          <a:xfrm>
            <a:off x="1384038" y="5350614"/>
            <a:ext cx="1029655" cy="517157"/>
          </a:xfrm>
          <a:custGeom>
            <a:avLst/>
            <a:gdLst>
              <a:gd name="connsiteX0" fmla="*/ 0 w 726630"/>
              <a:gd name="connsiteY0" fmla="*/ 69036 h 690360"/>
              <a:gd name="connsiteX1" fmla="*/ 69036 w 726630"/>
              <a:gd name="connsiteY1" fmla="*/ 0 h 690360"/>
              <a:gd name="connsiteX2" fmla="*/ 657594 w 726630"/>
              <a:gd name="connsiteY2" fmla="*/ 0 h 690360"/>
              <a:gd name="connsiteX3" fmla="*/ 726630 w 726630"/>
              <a:gd name="connsiteY3" fmla="*/ 69036 h 690360"/>
              <a:gd name="connsiteX4" fmla="*/ 726630 w 726630"/>
              <a:gd name="connsiteY4" fmla="*/ 621324 h 690360"/>
              <a:gd name="connsiteX5" fmla="*/ 657594 w 726630"/>
              <a:gd name="connsiteY5" fmla="*/ 690360 h 690360"/>
              <a:gd name="connsiteX6" fmla="*/ 69036 w 726630"/>
              <a:gd name="connsiteY6" fmla="*/ 690360 h 690360"/>
              <a:gd name="connsiteX7" fmla="*/ 0 w 726630"/>
              <a:gd name="connsiteY7" fmla="*/ 621324 h 690360"/>
              <a:gd name="connsiteX8" fmla="*/ 0 w 726630"/>
              <a:gd name="connsiteY8" fmla="*/ 69036 h 69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6630" h="690360">
                <a:moveTo>
                  <a:pt x="0" y="69036"/>
                </a:moveTo>
                <a:cubicBezTo>
                  <a:pt x="0" y="30908"/>
                  <a:pt x="30908" y="0"/>
                  <a:pt x="69036" y="0"/>
                </a:cubicBezTo>
                <a:lnTo>
                  <a:pt x="657594" y="0"/>
                </a:lnTo>
                <a:cubicBezTo>
                  <a:pt x="695722" y="0"/>
                  <a:pt x="726630" y="30908"/>
                  <a:pt x="726630" y="69036"/>
                </a:cubicBezTo>
                <a:lnTo>
                  <a:pt x="726630" y="621324"/>
                </a:lnTo>
                <a:cubicBezTo>
                  <a:pt x="726630" y="659452"/>
                  <a:pt x="695722" y="690360"/>
                  <a:pt x="657594" y="690360"/>
                </a:cubicBezTo>
                <a:lnTo>
                  <a:pt x="69036" y="690360"/>
                </a:lnTo>
                <a:cubicBezTo>
                  <a:pt x="30908" y="690360"/>
                  <a:pt x="0" y="659452"/>
                  <a:pt x="0" y="621324"/>
                </a:cubicBezTo>
                <a:lnTo>
                  <a:pt x="0" y="69036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180" tIns="81180" rIns="81180" bIns="8118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zh-CN" sz="1600" kern="100">
                <a:latin typeface="Times New Roman" panose="02020603050405020304" pitchFamily="18" charset="0"/>
              </a:rPr>
              <a:t>氮封水箱</a:t>
            </a:r>
            <a:endParaRPr lang="en-US" altLang="zh-CN" sz="1600" kern="100" dirty="0" smtClean="0">
              <a:latin typeface="Times New Roman" panose="02020603050405020304" pitchFamily="18" charset="0"/>
            </a:endParaRPr>
          </a:p>
        </p:txBody>
      </p:sp>
      <p:sp>
        <p:nvSpPr>
          <p:cNvPr id="50" name="任意多边形 49"/>
          <p:cNvSpPr/>
          <p:nvPr/>
        </p:nvSpPr>
        <p:spPr>
          <a:xfrm>
            <a:off x="3957702" y="5337229"/>
            <a:ext cx="936097" cy="517157"/>
          </a:xfrm>
          <a:custGeom>
            <a:avLst/>
            <a:gdLst>
              <a:gd name="connsiteX0" fmla="*/ 0 w 726630"/>
              <a:gd name="connsiteY0" fmla="*/ 69036 h 690360"/>
              <a:gd name="connsiteX1" fmla="*/ 69036 w 726630"/>
              <a:gd name="connsiteY1" fmla="*/ 0 h 690360"/>
              <a:gd name="connsiteX2" fmla="*/ 657594 w 726630"/>
              <a:gd name="connsiteY2" fmla="*/ 0 h 690360"/>
              <a:gd name="connsiteX3" fmla="*/ 726630 w 726630"/>
              <a:gd name="connsiteY3" fmla="*/ 69036 h 690360"/>
              <a:gd name="connsiteX4" fmla="*/ 726630 w 726630"/>
              <a:gd name="connsiteY4" fmla="*/ 621324 h 690360"/>
              <a:gd name="connsiteX5" fmla="*/ 657594 w 726630"/>
              <a:gd name="connsiteY5" fmla="*/ 690360 h 690360"/>
              <a:gd name="connsiteX6" fmla="*/ 69036 w 726630"/>
              <a:gd name="connsiteY6" fmla="*/ 690360 h 690360"/>
              <a:gd name="connsiteX7" fmla="*/ 0 w 726630"/>
              <a:gd name="connsiteY7" fmla="*/ 621324 h 690360"/>
              <a:gd name="connsiteX8" fmla="*/ 0 w 726630"/>
              <a:gd name="connsiteY8" fmla="*/ 69036 h 69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6630" h="690360">
                <a:moveTo>
                  <a:pt x="0" y="69036"/>
                </a:moveTo>
                <a:cubicBezTo>
                  <a:pt x="0" y="30908"/>
                  <a:pt x="30908" y="0"/>
                  <a:pt x="69036" y="0"/>
                </a:cubicBezTo>
                <a:lnTo>
                  <a:pt x="657594" y="0"/>
                </a:lnTo>
                <a:cubicBezTo>
                  <a:pt x="695722" y="0"/>
                  <a:pt x="726630" y="30908"/>
                  <a:pt x="726630" y="69036"/>
                </a:cubicBezTo>
                <a:lnTo>
                  <a:pt x="726630" y="621324"/>
                </a:lnTo>
                <a:cubicBezTo>
                  <a:pt x="726630" y="659452"/>
                  <a:pt x="695722" y="690360"/>
                  <a:pt x="657594" y="690360"/>
                </a:cubicBezTo>
                <a:lnTo>
                  <a:pt x="69036" y="690360"/>
                </a:lnTo>
                <a:cubicBezTo>
                  <a:pt x="30908" y="690360"/>
                  <a:pt x="0" y="659452"/>
                  <a:pt x="0" y="621324"/>
                </a:cubicBezTo>
                <a:lnTo>
                  <a:pt x="0" y="69036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180" tIns="81180" rIns="81180" bIns="8118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zh-CN" sz="1600" kern="100" dirty="0">
                <a:latin typeface="Times New Roman" panose="02020603050405020304" pitchFamily="18" charset="0"/>
              </a:rPr>
              <a:t>膜</a:t>
            </a:r>
            <a:r>
              <a:rPr lang="zh-CN" altLang="zh-CN" sz="1600" kern="100" dirty="0" smtClean="0">
                <a:latin typeface="Times New Roman" panose="02020603050405020304" pitchFamily="18" charset="0"/>
              </a:rPr>
              <a:t>脱气单元</a:t>
            </a:r>
            <a:endParaRPr lang="en-US" altLang="zh-CN" sz="1600" kern="100" dirty="0" smtClean="0">
              <a:latin typeface="Times New Roman" panose="02020603050405020304" pitchFamily="18" charset="0"/>
            </a:endParaRPr>
          </a:p>
        </p:txBody>
      </p:sp>
      <p:sp>
        <p:nvSpPr>
          <p:cNvPr id="51" name="任意多边形 50"/>
          <p:cNvSpPr/>
          <p:nvPr/>
        </p:nvSpPr>
        <p:spPr>
          <a:xfrm>
            <a:off x="2807252" y="5344512"/>
            <a:ext cx="789767" cy="517157"/>
          </a:xfrm>
          <a:custGeom>
            <a:avLst/>
            <a:gdLst>
              <a:gd name="connsiteX0" fmla="*/ 0 w 726630"/>
              <a:gd name="connsiteY0" fmla="*/ 69036 h 690360"/>
              <a:gd name="connsiteX1" fmla="*/ 69036 w 726630"/>
              <a:gd name="connsiteY1" fmla="*/ 0 h 690360"/>
              <a:gd name="connsiteX2" fmla="*/ 657594 w 726630"/>
              <a:gd name="connsiteY2" fmla="*/ 0 h 690360"/>
              <a:gd name="connsiteX3" fmla="*/ 726630 w 726630"/>
              <a:gd name="connsiteY3" fmla="*/ 69036 h 690360"/>
              <a:gd name="connsiteX4" fmla="*/ 726630 w 726630"/>
              <a:gd name="connsiteY4" fmla="*/ 621324 h 690360"/>
              <a:gd name="connsiteX5" fmla="*/ 657594 w 726630"/>
              <a:gd name="connsiteY5" fmla="*/ 690360 h 690360"/>
              <a:gd name="connsiteX6" fmla="*/ 69036 w 726630"/>
              <a:gd name="connsiteY6" fmla="*/ 690360 h 690360"/>
              <a:gd name="connsiteX7" fmla="*/ 0 w 726630"/>
              <a:gd name="connsiteY7" fmla="*/ 621324 h 690360"/>
              <a:gd name="connsiteX8" fmla="*/ 0 w 726630"/>
              <a:gd name="connsiteY8" fmla="*/ 69036 h 69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6630" h="690360">
                <a:moveTo>
                  <a:pt x="0" y="69036"/>
                </a:moveTo>
                <a:cubicBezTo>
                  <a:pt x="0" y="30908"/>
                  <a:pt x="30908" y="0"/>
                  <a:pt x="69036" y="0"/>
                </a:cubicBezTo>
                <a:lnTo>
                  <a:pt x="657594" y="0"/>
                </a:lnTo>
                <a:cubicBezTo>
                  <a:pt x="695722" y="0"/>
                  <a:pt x="726630" y="30908"/>
                  <a:pt x="726630" y="69036"/>
                </a:cubicBezTo>
                <a:lnTo>
                  <a:pt x="726630" y="621324"/>
                </a:lnTo>
                <a:cubicBezTo>
                  <a:pt x="726630" y="659452"/>
                  <a:pt x="695722" y="690360"/>
                  <a:pt x="657594" y="690360"/>
                </a:cubicBezTo>
                <a:lnTo>
                  <a:pt x="69036" y="690360"/>
                </a:lnTo>
                <a:cubicBezTo>
                  <a:pt x="30908" y="690360"/>
                  <a:pt x="0" y="659452"/>
                  <a:pt x="0" y="621324"/>
                </a:cubicBezTo>
                <a:lnTo>
                  <a:pt x="0" y="69036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180" tIns="81180" rIns="81180" bIns="8118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1600" kern="100" dirty="0" err="1" smtClean="0">
                <a:latin typeface="Times New Roman" panose="02020603050405020304" pitchFamily="18" charset="0"/>
              </a:rPr>
              <a:t>toc</a:t>
            </a:r>
            <a:r>
              <a:rPr lang="zh-CN" altLang="zh-CN" sz="1600" kern="100" dirty="0">
                <a:latin typeface="Times New Roman" panose="02020603050405020304" pitchFamily="18" charset="0"/>
              </a:rPr>
              <a:t>脱除器</a:t>
            </a:r>
            <a:endParaRPr lang="en-US" altLang="zh-CN" sz="1600" kern="100" dirty="0" smtClean="0">
              <a:latin typeface="Times New Roman" panose="02020603050405020304" pitchFamily="18" charset="0"/>
            </a:endParaRPr>
          </a:p>
        </p:txBody>
      </p:sp>
      <p:sp>
        <p:nvSpPr>
          <p:cNvPr id="52" name="任意多边形 51"/>
          <p:cNvSpPr/>
          <p:nvPr/>
        </p:nvSpPr>
        <p:spPr>
          <a:xfrm>
            <a:off x="5329885" y="5332218"/>
            <a:ext cx="841908" cy="517157"/>
          </a:xfrm>
          <a:custGeom>
            <a:avLst/>
            <a:gdLst>
              <a:gd name="connsiteX0" fmla="*/ 0 w 726630"/>
              <a:gd name="connsiteY0" fmla="*/ 69036 h 690360"/>
              <a:gd name="connsiteX1" fmla="*/ 69036 w 726630"/>
              <a:gd name="connsiteY1" fmla="*/ 0 h 690360"/>
              <a:gd name="connsiteX2" fmla="*/ 657594 w 726630"/>
              <a:gd name="connsiteY2" fmla="*/ 0 h 690360"/>
              <a:gd name="connsiteX3" fmla="*/ 726630 w 726630"/>
              <a:gd name="connsiteY3" fmla="*/ 69036 h 690360"/>
              <a:gd name="connsiteX4" fmla="*/ 726630 w 726630"/>
              <a:gd name="connsiteY4" fmla="*/ 621324 h 690360"/>
              <a:gd name="connsiteX5" fmla="*/ 657594 w 726630"/>
              <a:gd name="connsiteY5" fmla="*/ 690360 h 690360"/>
              <a:gd name="connsiteX6" fmla="*/ 69036 w 726630"/>
              <a:gd name="connsiteY6" fmla="*/ 690360 h 690360"/>
              <a:gd name="connsiteX7" fmla="*/ 0 w 726630"/>
              <a:gd name="connsiteY7" fmla="*/ 621324 h 690360"/>
              <a:gd name="connsiteX8" fmla="*/ 0 w 726630"/>
              <a:gd name="connsiteY8" fmla="*/ 69036 h 69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6630" h="690360">
                <a:moveTo>
                  <a:pt x="0" y="69036"/>
                </a:moveTo>
                <a:cubicBezTo>
                  <a:pt x="0" y="30908"/>
                  <a:pt x="30908" y="0"/>
                  <a:pt x="69036" y="0"/>
                </a:cubicBezTo>
                <a:lnTo>
                  <a:pt x="657594" y="0"/>
                </a:lnTo>
                <a:cubicBezTo>
                  <a:pt x="695722" y="0"/>
                  <a:pt x="726630" y="30908"/>
                  <a:pt x="726630" y="69036"/>
                </a:cubicBezTo>
                <a:lnTo>
                  <a:pt x="726630" y="621324"/>
                </a:lnTo>
                <a:cubicBezTo>
                  <a:pt x="726630" y="659452"/>
                  <a:pt x="695722" y="690360"/>
                  <a:pt x="657594" y="690360"/>
                </a:cubicBezTo>
                <a:lnTo>
                  <a:pt x="69036" y="690360"/>
                </a:lnTo>
                <a:cubicBezTo>
                  <a:pt x="30908" y="690360"/>
                  <a:pt x="0" y="659452"/>
                  <a:pt x="0" y="621324"/>
                </a:cubicBezTo>
                <a:lnTo>
                  <a:pt x="0" y="69036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180" tIns="81180" rIns="81180" bIns="8118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zh-CN" sz="1600" kern="100" smtClean="0">
                <a:latin typeface="Times New Roman" panose="02020603050405020304" pitchFamily="18" charset="0"/>
              </a:rPr>
              <a:t>两级抛光混床</a:t>
            </a:r>
            <a:endParaRPr lang="en-US" altLang="zh-CN" sz="1600" kern="100" dirty="0" smtClean="0">
              <a:latin typeface="Times New Roman" panose="02020603050405020304" pitchFamily="18" charset="0"/>
            </a:endParaRPr>
          </a:p>
        </p:txBody>
      </p:sp>
      <p:sp>
        <p:nvSpPr>
          <p:cNvPr id="54" name="任意多边形 53"/>
          <p:cNvSpPr/>
          <p:nvPr/>
        </p:nvSpPr>
        <p:spPr>
          <a:xfrm>
            <a:off x="6568610" y="5336472"/>
            <a:ext cx="1258501" cy="517157"/>
          </a:xfrm>
          <a:custGeom>
            <a:avLst/>
            <a:gdLst>
              <a:gd name="connsiteX0" fmla="*/ 0 w 726630"/>
              <a:gd name="connsiteY0" fmla="*/ 69036 h 690360"/>
              <a:gd name="connsiteX1" fmla="*/ 69036 w 726630"/>
              <a:gd name="connsiteY1" fmla="*/ 0 h 690360"/>
              <a:gd name="connsiteX2" fmla="*/ 657594 w 726630"/>
              <a:gd name="connsiteY2" fmla="*/ 0 h 690360"/>
              <a:gd name="connsiteX3" fmla="*/ 726630 w 726630"/>
              <a:gd name="connsiteY3" fmla="*/ 69036 h 690360"/>
              <a:gd name="connsiteX4" fmla="*/ 726630 w 726630"/>
              <a:gd name="connsiteY4" fmla="*/ 621324 h 690360"/>
              <a:gd name="connsiteX5" fmla="*/ 657594 w 726630"/>
              <a:gd name="connsiteY5" fmla="*/ 690360 h 690360"/>
              <a:gd name="connsiteX6" fmla="*/ 69036 w 726630"/>
              <a:gd name="connsiteY6" fmla="*/ 690360 h 690360"/>
              <a:gd name="connsiteX7" fmla="*/ 0 w 726630"/>
              <a:gd name="connsiteY7" fmla="*/ 621324 h 690360"/>
              <a:gd name="connsiteX8" fmla="*/ 0 w 726630"/>
              <a:gd name="connsiteY8" fmla="*/ 69036 h 69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6630" h="690360">
                <a:moveTo>
                  <a:pt x="0" y="69036"/>
                </a:moveTo>
                <a:cubicBezTo>
                  <a:pt x="0" y="30908"/>
                  <a:pt x="30908" y="0"/>
                  <a:pt x="69036" y="0"/>
                </a:cubicBezTo>
                <a:lnTo>
                  <a:pt x="657594" y="0"/>
                </a:lnTo>
                <a:cubicBezTo>
                  <a:pt x="695722" y="0"/>
                  <a:pt x="726630" y="30908"/>
                  <a:pt x="726630" y="69036"/>
                </a:cubicBezTo>
                <a:lnTo>
                  <a:pt x="726630" y="621324"/>
                </a:lnTo>
                <a:cubicBezTo>
                  <a:pt x="726630" y="659452"/>
                  <a:pt x="695722" y="690360"/>
                  <a:pt x="657594" y="690360"/>
                </a:cubicBezTo>
                <a:lnTo>
                  <a:pt x="69036" y="690360"/>
                </a:lnTo>
                <a:cubicBezTo>
                  <a:pt x="30908" y="690360"/>
                  <a:pt x="0" y="659452"/>
                  <a:pt x="0" y="621324"/>
                </a:cubicBezTo>
                <a:lnTo>
                  <a:pt x="0" y="69036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180" tIns="81180" rIns="81180" bIns="8118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zh-CN" sz="1600" kern="100" dirty="0">
                <a:latin typeface="Times New Roman" panose="02020603050405020304" pitchFamily="18" charset="0"/>
              </a:rPr>
              <a:t>终端</a:t>
            </a:r>
            <a:r>
              <a:rPr lang="zh-CN" altLang="zh-CN" sz="1600" kern="100" dirty="0" smtClean="0">
                <a:latin typeface="Times New Roman" panose="02020603050405020304" pitchFamily="18" charset="0"/>
              </a:rPr>
              <a:t>过滤器</a:t>
            </a:r>
            <a:r>
              <a:rPr lang="en-US" altLang="zh-CN" sz="1600" kern="100" dirty="0" smtClean="0">
                <a:latin typeface="Times New Roman" panose="02020603050405020304" pitchFamily="18" charset="0"/>
              </a:rPr>
              <a:t>0.1μm</a:t>
            </a:r>
          </a:p>
        </p:txBody>
      </p:sp>
      <p:sp>
        <p:nvSpPr>
          <p:cNvPr id="55" name="任意多边形 54"/>
          <p:cNvSpPr/>
          <p:nvPr/>
        </p:nvSpPr>
        <p:spPr>
          <a:xfrm>
            <a:off x="8204491" y="5328233"/>
            <a:ext cx="808871" cy="517157"/>
          </a:xfrm>
          <a:custGeom>
            <a:avLst/>
            <a:gdLst>
              <a:gd name="connsiteX0" fmla="*/ 0 w 726630"/>
              <a:gd name="connsiteY0" fmla="*/ 69036 h 690360"/>
              <a:gd name="connsiteX1" fmla="*/ 69036 w 726630"/>
              <a:gd name="connsiteY1" fmla="*/ 0 h 690360"/>
              <a:gd name="connsiteX2" fmla="*/ 657594 w 726630"/>
              <a:gd name="connsiteY2" fmla="*/ 0 h 690360"/>
              <a:gd name="connsiteX3" fmla="*/ 726630 w 726630"/>
              <a:gd name="connsiteY3" fmla="*/ 69036 h 690360"/>
              <a:gd name="connsiteX4" fmla="*/ 726630 w 726630"/>
              <a:gd name="connsiteY4" fmla="*/ 621324 h 690360"/>
              <a:gd name="connsiteX5" fmla="*/ 657594 w 726630"/>
              <a:gd name="connsiteY5" fmla="*/ 690360 h 690360"/>
              <a:gd name="connsiteX6" fmla="*/ 69036 w 726630"/>
              <a:gd name="connsiteY6" fmla="*/ 690360 h 690360"/>
              <a:gd name="connsiteX7" fmla="*/ 0 w 726630"/>
              <a:gd name="connsiteY7" fmla="*/ 621324 h 690360"/>
              <a:gd name="connsiteX8" fmla="*/ 0 w 726630"/>
              <a:gd name="connsiteY8" fmla="*/ 69036 h 69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6630" h="690360">
                <a:moveTo>
                  <a:pt x="0" y="69036"/>
                </a:moveTo>
                <a:cubicBezTo>
                  <a:pt x="0" y="30908"/>
                  <a:pt x="30908" y="0"/>
                  <a:pt x="69036" y="0"/>
                </a:cubicBezTo>
                <a:lnTo>
                  <a:pt x="657594" y="0"/>
                </a:lnTo>
                <a:cubicBezTo>
                  <a:pt x="695722" y="0"/>
                  <a:pt x="726630" y="30908"/>
                  <a:pt x="726630" y="69036"/>
                </a:cubicBezTo>
                <a:lnTo>
                  <a:pt x="726630" y="621324"/>
                </a:lnTo>
                <a:cubicBezTo>
                  <a:pt x="726630" y="659452"/>
                  <a:pt x="695722" y="690360"/>
                  <a:pt x="657594" y="690360"/>
                </a:cubicBezTo>
                <a:lnTo>
                  <a:pt x="69036" y="690360"/>
                </a:lnTo>
                <a:cubicBezTo>
                  <a:pt x="30908" y="690360"/>
                  <a:pt x="0" y="659452"/>
                  <a:pt x="0" y="621324"/>
                </a:cubicBezTo>
                <a:lnTo>
                  <a:pt x="0" y="69036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180" tIns="81180" rIns="81180" bIns="8118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600" kern="100" dirty="0">
                <a:latin typeface="Times New Roman" panose="02020603050405020304" pitchFamily="18" charset="0"/>
              </a:rPr>
              <a:t>用水点</a:t>
            </a:r>
            <a:endParaRPr lang="en-US" altLang="zh-CN" sz="1600" kern="100" dirty="0" smtClean="0">
              <a:latin typeface="Times New Roman" panose="02020603050405020304" pitchFamily="18" charset="0"/>
            </a:endParaRPr>
          </a:p>
        </p:txBody>
      </p:sp>
      <p:sp>
        <p:nvSpPr>
          <p:cNvPr id="76" name="任意多边形 75"/>
          <p:cNvSpPr/>
          <p:nvPr/>
        </p:nvSpPr>
        <p:spPr>
          <a:xfrm>
            <a:off x="5298747" y="2989587"/>
            <a:ext cx="270202" cy="249020"/>
          </a:xfrm>
          <a:custGeom>
            <a:avLst/>
            <a:gdLst>
              <a:gd name="connsiteX0" fmla="*/ 0 w 125711"/>
              <a:gd name="connsiteY0" fmla="*/ 29412 h 147058"/>
              <a:gd name="connsiteX1" fmla="*/ 62856 w 125711"/>
              <a:gd name="connsiteY1" fmla="*/ 29412 h 147058"/>
              <a:gd name="connsiteX2" fmla="*/ 62856 w 125711"/>
              <a:gd name="connsiteY2" fmla="*/ 0 h 147058"/>
              <a:gd name="connsiteX3" fmla="*/ 125711 w 125711"/>
              <a:gd name="connsiteY3" fmla="*/ 73529 h 147058"/>
              <a:gd name="connsiteX4" fmla="*/ 62856 w 125711"/>
              <a:gd name="connsiteY4" fmla="*/ 147058 h 147058"/>
              <a:gd name="connsiteX5" fmla="*/ 62856 w 125711"/>
              <a:gd name="connsiteY5" fmla="*/ 117646 h 147058"/>
              <a:gd name="connsiteX6" fmla="*/ 0 w 125711"/>
              <a:gd name="connsiteY6" fmla="*/ 117646 h 147058"/>
              <a:gd name="connsiteX7" fmla="*/ 0 w 125711"/>
              <a:gd name="connsiteY7" fmla="*/ 29412 h 147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711" h="147058">
                <a:moveTo>
                  <a:pt x="0" y="29412"/>
                </a:moveTo>
                <a:lnTo>
                  <a:pt x="62856" y="29412"/>
                </a:lnTo>
                <a:lnTo>
                  <a:pt x="62856" y="0"/>
                </a:lnTo>
                <a:lnTo>
                  <a:pt x="125711" y="73529"/>
                </a:lnTo>
                <a:lnTo>
                  <a:pt x="62856" y="147058"/>
                </a:lnTo>
                <a:lnTo>
                  <a:pt x="62856" y="117646"/>
                </a:lnTo>
                <a:lnTo>
                  <a:pt x="0" y="117646"/>
                </a:lnTo>
                <a:lnTo>
                  <a:pt x="0" y="2941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9412" rIns="37713" bIns="29412" numCol="1" spcCol="1270" anchor="ctr" anchorCtr="0">
            <a:noAutofit/>
          </a:bodyPr>
          <a:lstStyle/>
          <a:p>
            <a:pPr lvl="0"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600" kern="1200"/>
          </a:p>
        </p:txBody>
      </p:sp>
      <p:sp>
        <p:nvSpPr>
          <p:cNvPr id="77" name="任意多边形 76"/>
          <p:cNvSpPr/>
          <p:nvPr/>
        </p:nvSpPr>
        <p:spPr>
          <a:xfrm>
            <a:off x="1862335" y="3005745"/>
            <a:ext cx="270202" cy="249020"/>
          </a:xfrm>
          <a:custGeom>
            <a:avLst/>
            <a:gdLst>
              <a:gd name="connsiteX0" fmla="*/ 0 w 125711"/>
              <a:gd name="connsiteY0" fmla="*/ 29412 h 147058"/>
              <a:gd name="connsiteX1" fmla="*/ 62856 w 125711"/>
              <a:gd name="connsiteY1" fmla="*/ 29412 h 147058"/>
              <a:gd name="connsiteX2" fmla="*/ 62856 w 125711"/>
              <a:gd name="connsiteY2" fmla="*/ 0 h 147058"/>
              <a:gd name="connsiteX3" fmla="*/ 125711 w 125711"/>
              <a:gd name="connsiteY3" fmla="*/ 73529 h 147058"/>
              <a:gd name="connsiteX4" fmla="*/ 62856 w 125711"/>
              <a:gd name="connsiteY4" fmla="*/ 147058 h 147058"/>
              <a:gd name="connsiteX5" fmla="*/ 62856 w 125711"/>
              <a:gd name="connsiteY5" fmla="*/ 117646 h 147058"/>
              <a:gd name="connsiteX6" fmla="*/ 0 w 125711"/>
              <a:gd name="connsiteY6" fmla="*/ 117646 h 147058"/>
              <a:gd name="connsiteX7" fmla="*/ 0 w 125711"/>
              <a:gd name="connsiteY7" fmla="*/ 29412 h 147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711" h="147058">
                <a:moveTo>
                  <a:pt x="0" y="29412"/>
                </a:moveTo>
                <a:lnTo>
                  <a:pt x="62856" y="29412"/>
                </a:lnTo>
                <a:lnTo>
                  <a:pt x="62856" y="0"/>
                </a:lnTo>
                <a:lnTo>
                  <a:pt x="125711" y="73529"/>
                </a:lnTo>
                <a:lnTo>
                  <a:pt x="62856" y="147058"/>
                </a:lnTo>
                <a:lnTo>
                  <a:pt x="62856" y="117646"/>
                </a:lnTo>
                <a:lnTo>
                  <a:pt x="0" y="117646"/>
                </a:lnTo>
                <a:lnTo>
                  <a:pt x="0" y="2941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9412" rIns="37713" bIns="29412" numCol="1" spcCol="1270" anchor="ctr" anchorCtr="0">
            <a:noAutofit/>
          </a:bodyPr>
          <a:lstStyle/>
          <a:p>
            <a:pPr lvl="0"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600" kern="1200"/>
          </a:p>
        </p:txBody>
      </p:sp>
      <p:sp>
        <p:nvSpPr>
          <p:cNvPr id="78" name="任意多边形 77"/>
          <p:cNvSpPr/>
          <p:nvPr/>
        </p:nvSpPr>
        <p:spPr>
          <a:xfrm>
            <a:off x="718780" y="3005745"/>
            <a:ext cx="270202" cy="249020"/>
          </a:xfrm>
          <a:custGeom>
            <a:avLst/>
            <a:gdLst>
              <a:gd name="connsiteX0" fmla="*/ 0 w 125711"/>
              <a:gd name="connsiteY0" fmla="*/ 29412 h 147058"/>
              <a:gd name="connsiteX1" fmla="*/ 62856 w 125711"/>
              <a:gd name="connsiteY1" fmla="*/ 29412 h 147058"/>
              <a:gd name="connsiteX2" fmla="*/ 62856 w 125711"/>
              <a:gd name="connsiteY2" fmla="*/ 0 h 147058"/>
              <a:gd name="connsiteX3" fmla="*/ 125711 w 125711"/>
              <a:gd name="connsiteY3" fmla="*/ 73529 h 147058"/>
              <a:gd name="connsiteX4" fmla="*/ 62856 w 125711"/>
              <a:gd name="connsiteY4" fmla="*/ 147058 h 147058"/>
              <a:gd name="connsiteX5" fmla="*/ 62856 w 125711"/>
              <a:gd name="connsiteY5" fmla="*/ 117646 h 147058"/>
              <a:gd name="connsiteX6" fmla="*/ 0 w 125711"/>
              <a:gd name="connsiteY6" fmla="*/ 117646 h 147058"/>
              <a:gd name="connsiteX7" fmla="*/ 0 w 125711"/>
              <a:gd name="connsiteY7" fmla="*/ 29412 h 147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711" h="147058">
                <a:moveTo>
                  <a:pt x="0" y="29412"/>
                </a:moveTo>
                <a:lnTo>
                  <a:pt x="62856" y="29412"/>
                </a:lnTo>
                <a:lnTo>
                  <a:pt x="62856" y="0"/>
                </a:lnTo>
                <a:lnTo>
                  <a:pt x="125711" y="73529"/>
                </a:lnTo>
                <a:lnTo>
                  <a:pt x="62856" y="147058"/>
                </a:lnTo>
                <a:lnTo>
                  <a:pt x="62856" y="117646"/>
                </a:lnTo>
                <a:lnTo>
                  <a:pt x="0" y="117646"/>
                </a:lnTo>
                <a:lnTo>
                  <a:pt x="0" y="2941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9412" rIns="37713" bIns="29412" numCol="1" spcCol="1270" anchor="ctr" anchorCtr="0">
            <a:noAutofit/>
          </a:bodyPr>
          <a:lstStyle/>
          <a:p>
            <a:pPr lvl="0"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600" kern="1200"/>
          </a:p>
        </p:txBody>
      </p:sp>
      <p:sp>
        <p:nvSpPr>
          <p:cNvPr id="79" name="任意多边形 78"/>
          <p:cNvSpPr/>
          <p:nvPr/>
        </p:nvSpPr>
        <p:spPr>
          <a:xfrm>
            <a:off x="4264406" y="2988823"/>
            <a:ext cx="270202" cy="249020"/>
          </a:xfrm>
          <a:custGeom>
            <a:avLst/>
            <a:gdLst>
              <a:gd name="connsiteX0" fmla="*/ 0 w 125711"/>
              <a:gd name="connsiteY0" fmla="*/ 29412 h 147058"/>
              <a:gd name="connsiteX1" fmla="*/ 62856 w 125711"/>
              <a:gd name="connsiteY1" fmla="*/ 29412 h 147058"/>
              <a:gd name="connsiteX2" fmla="*/ 62856 w 125711"/>
              <a:gd name="connsiteY2" fmla="*/ 0 h 147058"/>
              <a:gd name="connsiteX3" fmla="*/ 125711 w 125711"/>
              <a:gd name="connsiteY3" fmla="*/ 73529 h 147058"/>
              <a:gd name="connsiteX4" fmla="*/ 62856 w 125711"/>
              <a:gd name="connsiteY4" fmla="*/ 147058 h 147058"/>
              <a:gd name="connsiteX5" fmla="*/ 62856 w 125711"/>
              <a:gd name="connsiteY5" fmla="*/ 117646 h 147058"/>
              <a:gd name="connsiteX6" fmla="*/ 0 w 125711"/>
              <a:gd name="connsiteY6" fmla="*/ 117646 h 147058"/>
              <a:gd name="connsiteX7" fmla="*/ 0 w 125711"/>
              <a:gd name="connsiteY7" fmla="*/ 29412 h 147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711" h="147058">
                <a:moveTo>
                  <a:pt x="0" y="29412"/>
                </a:moveTo>
                <a:lnTo>
                  <a:pt x="62856" y="29412"/>
                </a:lnTo>
                <a:lnTo>
                  <a:pt x="62856" y="0"/>
                </a:lnTo>
                <a:lnTo>
                  <a:pt x="125711" y="73529"/>
                </a:lnTo>
                <a:lnTo>
                  <a:pt x="62856" y="147058"/>
                </a:lnTo>
                <a:lnTo>
                  <a:pt x="62856" y="117646"/>
                </a:lnTo>
                <a:lnTo>
                  <a:pt x="0" y="117646"/>
                </a:lnTo>
                <a:lnTo>
                  <a:pt x="0" y="2941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9412" rIns="37713" bIns="29412" numCol="1" spcCol="1270" anchor="ctr" anchorCtr="0">
            <a:noAutofit/>
          </a:bodyPr>
          <a:lstStyle/>
          <a:p>
            <a:pPr lvl="0"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600" kern="1200"/>
          </a:p>
        </p:txBody>
      </p:sp>
      <p:sp>
        <p:nvSpPr>
          <p:cNvPr id="81" name="任意多边形 80"/>
          <p:cNvSpPr/>
          <p:nvPr/>
        </p:nvSpPr>
        <p:spPr>
          <a:xfrm rot="5400000">
            <a:off x="6455937" y="2738426"/>
            <a:ext cx="190008" cy="284061"/>
          </a:xfrm>
          <a:custGeom>
            <a:avLst/>
            <a:gdLst>
              <a:gd name="connsiteX0" fmla="*/ 0 w 125711"/>
              <a:gd name="connsiteY0" fmla="*/ 29412 h 147058"/>
              <a:gd name="connsiteX1" fmla="*/ 62856 w 125711"/>
              <a:gd name="connsiteY1" fmla="*/ 29412 h 147058"/>
              <a:gd name="connsiteX2" fmla="*/ 62856 w 125711"/>
              <a:gd name="connsiteY2" fmla="*/ 0 h 147058"/>
              <a:gd name="connsiteX3" fmla="*/ 125711 w 125711"/>
              <a:gd name="connsiteY3" fmla="*/ 73529 h 147058"/>
              <a:gd name="connsiteX4" fmla="*/ 62856 w 125711"/>
              <a:gd name="connsiteY4" fmla="*/ 147058 h 147058"/>
              <a:gd name="connsiteX5" fmla="*/ 62856 w 125711"/>
              <a:gd name="connsiteY5" fmla="*/ 117646 h 147058"/>
              <a:gd name="connsiteX6" fmla="*/ 0 w 125711"/>
              <a:gd name="connsiteY6" fmla="*/ 117646 h 147058"/>
              <a:gd name="connsiteX7" fmla="*/ 0 w 125711"/>
              <a:gd name="connsiteY7" fmla="*/ 29412 h 147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711" h="147058">
                <a:moveTo>
                  <a:pt x="0" y="29412"/>
                </a:moveTo>
                <a:lnTo>
                  <a:pt x="62856" y="29412"/>
                </a:lnTo>
                <a:lnTo>
                  <a:pt x="62856" y="0"/>
                </a:lnTo>
                <a:lnTo>
                  <a:pt x="125711" y="73529"/>
                </a:lnTo>
                <a:lnTo>
                  <a:pt x="62856" y="147058"/>
                </a:lnTo>
                <a:lnTo>
                  <a:pt x="62856" y="117646"/>
                </a:lnTo>
                <a:lnTo>
                  <a:pt x="0" y="117646"/>
                </a:lnTo>
                <a:lnTo>
                  <a:pt x="0" y="29412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9412" rIns="37713" bIns="29412" numCol="1" spcCol="1270" anchor="ctr" anchorCtr="0">
            <a:noAutofit/>
          </a:bodyPr>
          <a:lstStyle/>
          <a:p>
            <a:pPr lvl="0"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600" kern="1200"/>
          </a:p>
        </p:txBody>
      </p:sp>
      <p:sp>
        <p:nvSpPr>
          <p:cNvPr id="82" name="任意多边形 81"/>
          <p:cNvSpPr/>
          <p:nvPr/>
        </p:nvSpPr>
        <p:spPr>
          <a:xfrm>
            <a:off x="7809617" y="2988689"/>
            <a:ext cx="270202" cy="249020"/>
          </a:xfrm>
          <a:custGeom>
            <a:avLst/>
            <a:gdLst>
              <a:gd name="connsiteX0" fmla="*/ 0 w 125711"/>
              <a:gd name="connsiteY0" fmla="*/ 29412 h 147058"/>
              <a:gd name="connsiteX1" fmla="*/ 62856 w 125711"/>
              <a:gd name="connsiteY1" fmla="*/ 29412 h 147058"/>
              <a:gd name="connsiteX2" fmla="*/ 62856 w 125711"/>
              <a:gd name="connsiteY2" fmla="*/ 0 h 147058"/>
              <a:gd name="connsiteX3" fmla="*/ 125711 w 125711"/>
              <a:gd name="connsiteY3" fmla="*/ 73529 h 147058"/>
              <a:gd name="connsiteX4" fmla="*/ 62856 w 125711"/>
              <a:gd name="connsiteY4" fmla="*/ 147058 h 147058"/>
              <a:gd name="connsiteX5" fmla="*/ 62856 w 125711"/>
              <a:gd name="connsiteY5" fmla="*/ 117646 h 147058"/>
              <a:gd name="connsiteX6" fmla="*/ 0 w 125711"/>
              <a:gd name="connsiteY6" fmla="*/ 117646 h 147058"/>
              <a:gd name="connsiteX7" fmla="*/ 0 w 125711"/>
              <a:gd name="connsiteY7" fmla="*/ 29412 h 147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711" h="147058">
                <a:moveTo>
                  <a:pt x="0" y="29412"/>
                </a:moveTo>
                <a:lnTo>
                  <a:pt x="62856" y="29412"/>
                </a:lnTo>
                <a:lnTo>
                  <a:pt x="62856" y="0"/>
                </a:lnTo>
                <a:lnTo>
                  <a:pt x="125711" y="73529"/>
                </a:lnTo>
                <a:lnTo>
                  <a:pt x="62856" y="147058"/>
                </a:lnTo>
                <a:lnTo>
                  <a:pt x="62856" y="117646"/>
                </a:lnTo>
                <a:lnTo>
                  <a:pt x="0" y="117646"/>
                </a:lnTo>
                <a:lnTo>
                  <a:pt x="0" y="2941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9412" rIns="37713" bIns="29412" numCol="1" spcCol="1270" anchor="ctr" anchorCtr="0">
            <a:noAutofit/>
          </a:bodyPr>
          <a:lstStyle/>
          <a:p>
            <a:pPr lvl="0"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600" kern="1200"/>
          </a:p>
        </p:txBody>
      </p:sp>
      <p:sp>
        <p:nvSpPr>
          <p:cNvPr id="83" name="任意多边形 82"/>
          <p:cNvSpPr/>
          <p:nvPr/>
        </p:nvSpPr>
        <p:spPr>
          <a:xfrm rot="5400000">
            <a:off x="8401936" y="3683672"/>
            <a:ext cx="270202" cy="249020"/>
          </a:xfrm>
          <a:custGeom>
            <a:avLst/>
            <a:gdLst>
              <a:gd name="connsiteX0" fmla="*/ 0 w 125711"/>
              <a:gd name="connsiteY0" fmla="*/ 29412 h 147058"/>
              <a:gd name="connsiteX1" fmla="*/ 62856 w 125711"/>
              <a:gd name="connsiteY1" fmla="*/ 29412 h 147058"/>
              <a:gd name="connsiteX2" fmla="*/ 62856 w 125711"/>
              <a:gd name="connsiteY2" fmla="*/ 0 h 147058"/>
              <a:gd name="connsiteX3" fmla="*/ 125711 w 125711"/>
              <a:gd name="connsiteY3" fmla="*/ 73529 h 147058"/>
              <a:gd name="connsiteX4" fmla="*/ 62856 w 125711"/>
              <a:gd name="connsiteY4" fmla="*/ 147058 h 147058"/>
              <a:gd name="connsiteX5" fmla="*/ 62856 w 125711"/>
              <a:gd name="connsiteY5" fmla="*/ 117646 h 147058"/>
              <a:gd name="connsiteX6" fmla="*/ 0 w 125711"/>
              <a:gd name="connsiteY6" fmla="*/ 117646 h 147058"/>
              <a:gd name="connsiteX7" fmla="*/ 0 w 125711"/>
              <a:gd name="connsiteY7" fmla="*/ 29412 h 147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711" h="147058">
                <a:moveTo>
                  <a:pt x="0" y="29412"/>
                </a:moveTo>
                <a:lnTo>
                  <a:pt x="62856" y="29412"/>
                </a:lnTo>
                <a:lnTo>
                  <a:pt x="62856" y="0"/>
                </a:lnTo>
                <a:lnTo>
                  <a:pt x="125711" y="73529"/>
                </a:lnTo>
                <a:lnTo>
                  <a:pt x="62856" y="147058"/>
                </a:lnTo>
                <a:lnTo>
                  <a:pt x="62856" y="117646"/>
                </a:lnTo>
                <a:lnTo>
                  <a:pt x="0" y="117646"/>
                </a:lnTo>
                <a:lnTo>
                  <a:pt x="0" y="2941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9412" rIns="37713" bIns="29412" numCol="1" spcCol="1270" anchor="ctr" anchorCtr="0">
            <a:noAutofit/>
          </a:bodyPr>
          <a:lstStyle/>
          <a:p>
            <a:pPr lvl="0"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600" kern="1200"/>
          </a:p>
        </p:txBody>
      </p:sp>
      <p:sp>
        <p:nvSpPr>
          <p:cNvPr id="84" name="任意多边形 83"/>
          <p:cNvSpPr/>
          <p:nvPr/>
        </p:nvSpPr>
        <p:spPr>
          <a:xfrm rot="5400000">
            <a:off x="7692010" y="4082033"/>
            <a:ext cx="270202" cy="249020"/>
          </a:xfrm>
          <a:custGeom>
            <a:avLst/>
            <a:gdLst>
              <a:gd name="connsiteX0" fmla="*/ 0 w 125711"/>
              <a:gd name="connsiteY0" fmla="*/ 29412 h 147058"/>
              <a:gd name="connsiteX1" fmla="*/ 62856 w 125711"/>
              <a:gd name="connsiteY1" fmla="*/ 29412 h 147058"/>
              <a:gd name="connsiteX2" fmla="*/ 62856 w 125711"/>
              <a:gd name="connsiteY2" fmla="*/ 0 h 147058"/>
              <a:gd name="connsiteX3" fmla="*/ 125711 w 125711"/>
              <a:gd name="connsiteY3" fmla="*/ 73529 h 147058"/>
              <a:gd name="connsiteX4" fmla="*/ 62856 w 125711"/>
              <a:gd name="connsiteY4" fmla="*/ 147058 h 147058"/>
              <a:gd name="connsiteX5" fmla="*/ 62856 w 125711"/>
              <a:gd name="connsiteY5" fmla="*/ 117646 h 147058"/>
              <a:gd name="connsiteX6" fmla="*/ 0 w 125711"/>
              <a:gd name="connsiteY6" fmla="*/ 117646 h 147058"/>
              <a:gd name="connsiteX7" fmla="*/ 0 w 125711"/>
              <a:gd name="connsiteY7" fmla="*/ 29412 h 147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711" h="147058">
                <a:moveTo>
                  <a:pt x="0" y="29412"/>
                </a:moveTo>
                <a:lnTo>
                  <a:pt x="62856" y="29412"/>
                </a:lnTo>
                <a:lnTo>
                  <a:pt x="62856" y="0"/>
                </a:lnTo>
                <a:lnTo>
                  <a:pt x="125711" y="73529"/>
                </a:lnTo>
                <a:lnTo>
                  <a:pt x="62856" y="147058"/>
                </a:lnTo>
                <a:lnTo>
                  <a:pt x="62856" y="117646"/>
                </a:lnTo>
                <a:lnTo>
                  <a:pt x="0" y="117646"/>
                </a:lnTo>
                <a:lnTo>
                  <a:pt x="0" y="29412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9412" rIns="37713" bIns="29412" numCol="1" spcCol="1270" anchor="ctr" anchorCtr="0">
            <a:noAutofit/>
          </a:bodyPr>
          <a:lstStyle/>
          <a:p>
            <a:pPr lvl="0"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600" kern="1200"/>
          </a:p>
        </p:txBody>
      </p:sp>
      <p:sp>
        <p:nvSpPr>
          <p:cNvPr id="85" name="任意多边形 84"/>
          <p:cNvSpPr/>
          <p:nvPr/>
        </p:nvSpPr>
        <p:spPr>
          <a:xfrm rot="10800000">
            <a:off x="6477850" y="4365785"/>
            <a:ext cx="270202" cy="249020"/>
          </a:xfrm>
          <a:custGeom>
            <a:avLst/>
            <a:gdLst>
              <a:gd name="connsiteX0" fmla="*/ 0 w 125711"/>
              <a:gd name="connsiteY0" fmla="*/ 29412 h 147058"/>
              <a:gd name="connsiteX1" fmla="*/ 62856 w 125711"/>
              <a:gd name="connsiteY1" fmla="*/ 29412 h 147058"/>
              <a:gd name="connsiteX2" fmla="*/ 62856 w 125711"/>
              <a:gd name="connsiteY2" fmla="*/ 0 h 147058"/>
              <a:gd name="connsiteX3" fmla="*/ 125711 w 125711"/>
              <a:gd name="connsiteY3" fmla="*/ 73529 h 147058"/>
              <a:gd name="connsiteX4" fmla="*/ 62856 w 125711"/>
              <a:gd name="connsiteY4" fmla="*/ 147058 h 147058"/>
              <a:gd name="connsiteX5" fmla="*/ 62856 w 125711"/>
              <a:gd name="connsiteY5" fmla="*/ 117646 h 147058"/>
              <a:gd name="connsiteX6" fmla="*/ 0 w 125711"/>
              <a:gd name="connsiteY6" fmla="*/ 117646 h 147058"/>
              <a:gd name="connsiteX7" fmla="*/ 0 w 125711"/>
              <a:gd name="connsiteY7" fmla="*/ 29412 h 147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711" h="147058">
                <a:moveTo>
                  <a:pt x="0" y="29412"/>
                </a:moveTo>
                <a:lnTo>
                  <a:pt x="62856" y="29412"/>
                </a:lnTo>
                <a:lnTo>
                  <a:pt x="62856" y="0"/>
                </a:lnTo>
                <a:lnTo>
                  <a:pt x="125711" y="73529"/>
                </a:lnTo>
                <a:lnTo>
                  <a:pt x="62856" y="147058"/>
                </a:lnTo>
                <a:lnTo>
                  <a:pt x="62856" y="117646"/>
                </a:lnTo>
                <a:lnTo>
                  <a:pt x="0" y="117646"/>
                </a:lnTo>
                <a:lnTo>
                  <a:pt x="0" y="2941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9412" rIns="37713" bIns="29412" numCol="1" spcCol="1270" anchor="ctr" anchorCtr="0">
            <a:noAutofit/>
          </a:bodyPr>
          <a:lstStyle/>
          <a:p>
            <a:pPr lvl="0"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600" kern="1200"/>
          </a:p>
        </p:txBody>
      </p:sp>
      <p:sp>
        <p:nvSpPr>
          <p:cNvPr id="86" name="任意多边形 85"/>
          <p:cNvSpPr/>
          <p:nvPr/>
        </p:nvSpPr>
        <p:spPr>
          <a:xfrm rot="10800000">
            <a:off x="5048313" y="4365785"/>
            <a:ext cx="270202" cy="249020"/>
          </a:xfrm>
          <a:custGeom>
            <a:avLst/>
            <a:gdLst>
              <a:gd name="connsiteX0" fmla="*/ 0 w 125711"/>
              <a:gd name="connsiteY0" fmla="*/ 29412 h 147058"/>
              <a:gd name="connsiteX1" fmla="*/ 62856 w 125711"/>
              <a:gd name="connsiteY1" fmla="*/ 29412 h 147058"/>
              <a:gd name="connsiteX2" fmla="*/ 62856 w 125711"/>
              <a:gd name="connsiteY2" fmla="*/ 0 h 147058"/>
              <a:gd name="connsiteX3" fmla="*/ 125711 w 125711"/>
              <a:gd name="connsiteY3" fmla="*/ 73529 h 147058"/>
              <a:gd name="connsiteX4" fmla="*/ 62856 w 125711"/>
              <a:gd name="connsiteY4" fmla="*/ 147058 h 147058"/>
              <a:gd name="connsiteX5" fmla="*/ 62856 w 125711"/>
              <a:gd name="connsiteY5" fmla="*/ 117646 h 147058"/>
              <a:gd name="connsiteX6" fmla="*/ 0 w 125711"/>
              <a:gd name="connsiteY6" fmla="*/ 117646 h 147058"/>
              <a:gd name="connsiteX7" fmla="*/ 0 w 125711"/>
              <a:gd name="connsiteY7" fmla="*/ 29412 h 147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711" h="147058">
                <a:moveTo>
                  <a:pt x="0" y="29412"/>
                </a:moveTo>
                <a:lnTo>
                  <a:pt x="62856" y="29412"/>
                </a:lnTo>
                <a:lnTo>
                  <a:pt x="62856" y="0"/>
                </a:lnTo>
                <a:lnTo>
                  <a:pt x="125711" y="73529"/>
                </a:lnTo>
                <a:lnTo>
                  <a:pt x="62856" y="147058"/>
                </a:lnTo>
                <a:lnTo>
                  <a:pt x="62856" y="117646"/>
                </a:lnTo>
                <a:lnTo>
                  <a:pt x="0" y="117646"/>
                </a:lnTo>
                <a:lnTo>
                  <a:pt x="0" y="2941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9412" rIns="37713" bIns="29412" numCol="1" spcCol="1270" anchor="ctr" anchorCtr="0">
            <a:noAutofit/>
          </a:bodyPr>
          <a:lstStyle/>
          <a:p>
            <a:pPr lvl="0"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600" kern="1200"/>
          </a:p>
        </p:txBody>
      </p:sp>
      <p:sp>
        <p:nvSpPr>
          <p:cNvPr id="87" name="任意多边形 86"/>
          <p:cNvSpPr/>
          <p:nvPr/>
        </p:nvSpPr>
        <p:spPr>
          <a:xfrm rot="10800000">
            <a:off x="3625354" y="4365785"/>
            <a:ext cx="270202" cy="249020"/>
          </a:xfrm>
          <a:custGeom>
            <a:avLst/>
            <a:gdLst>
              <a:gd name="connsiteX0" fmla="*/ 0 w 125711"/>
              <a:gd name="connsiteY0" fmla="*/ 29412 h 147058"/>
              <a:gd name="connsiteX1" fmla="*/ 62856 w 125711"/>
              <a:gd name="connsiteY1" fmla="*/ 29412 h 147058"/>
              <a:gd name="connsiteX2" fmla="*/ 62856 w 125711"/>
              <a:gd name="connsiteY2" fmla="*/ 0 h 147058"/>
              <a:gd name="connsiteX3" fmla="*/ 125711 w 125711"/>
              <a:gd name="connsiteY3" fmla="*/ 73529 h 147058"/>
              <a:gd name="connsiteX4" fmla="*/ 62856 w 125711"/>
              <a:gd name="connsiteY4" fmla="*/ 147058 h 147058"/>
              <a:gd name="connsiteX5" fmla="*/ 62856 w 125711"/>
              <a:gd name="connsiteY5" fmla="*/ 117646 h 147058"/>
              <a:gd name="connsiteX6" fmla="*/ 0 w 125711"/>
              <a:gd name="connsiteY6" fmla="*/ 117646 h 147058"/>
              <a:gd name="connsiteX7" fmla="*/ 0 w 125711"/>
              <a:gd name="connsiteY7" fmla="*/ 29412 h 147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711" h="147058">
                <a:moveTo>
                  <a:pt x="0" y="29412"/>
                </a:moveTo>
                <a:lnTo>
                  <a:pt x="62856" y="29412"/>
                </a:lnTo>
                <a:lnTo>
                  <a:pt x="62856" y="0"/>
                </a:lnTo>
                <a:lnTo>
                  <a:pt x="125711" y="73529"/>
                </a:lnTo>
                <a:lnTo>
                  <a:pt x="62856" y="147058"/>
                </a:lnTo>
                <a:lnTo>
                  <a:pt x="62856" y="117646"/>
                </a:lnTo>
                <a:lnTo>
                  <a:pt x="0" y="117646"/>
                </a:lnTo>
                <a:lnTo>
                  <a:pt x="0" y="2941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9412" rIns="37713" bIns="29412" numCol="1" spcCol="1270" anchor="ctr" anchorCtr="0">
            <a:noAutofit/>
          </a:bodyPr>
          <a:lstStyle/>
          <a:p>
            <a:pPr lvl="0"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600" kern="1200"/>
          </a:p>
        </p:txBody>
      </p:sp>
      <p:sp>
        <p:nvSpPr>
          <p:cNvPr id="88" name="任意多边形 87"/>
          <p:cNvSpPr/>
          <p:nvPr/>
        </p:nvSpPr>
        <p:spPr>
          <a:xfrm rot="10800000">
            <a:off x="2500438" y="4385811"/>
            <a:ext cx="270202" cy="249020"/>
          </a:xfrm>
          <a:custGeom>
            <a:avLst/>
            <a:gdLst>
              <a:gd name="connsiteX0" fmla="*/ 0 w 125711"/>
              <a:gd name="connsiteY0" fmla="*/ 29412 h 147058"/>
              <a:gd name="connsiteX1" fmla="*/ 62856 w 125711"/>
              <a:gd name="connsiteY1" fmla="*/ 29412 h 147058"/>
              <a:gd name="connsiteX2" fmla="*/ 62856 w 125711"/>
              <a:gd name="connsiteY2" fmla="*/ 0 h 147058"/>
              <a:gd name="connsiteX3" fmla="*/ 125711 w 125711"/>
              <a:gd name="connsiteY3" fmla="*/ 73529 h 147058"/>
              <a:gd name="connsiteX4" fmla="*/ 62856 w 125711"/>
              <a:gd name="connsiteY4" fmla="*/ 147058 h 147058"/>
              <a:gd name="connsiteX5" fmla="*/ 62856 w 125711"/>
              <a:gd name="connsiteY5" fmla="*/ 117646 h 147058"/>
              <a:gd name="connsiteX6" fmla="*/ 0 w 125711"/>
              <a:gd name="connsiteY6" fmla="*/ 117646 h 147058"/>
              <a:gd name="connsiteX7" fmla="*/ 0 w 125711"/>
              <a:gd name="connsiteY7" fmla="*/ 29412 h 147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711" h="147058">
                <a:moveTo>
                  <a:pt x="0" y="29412"/>
                </a:moveTo>
                <a:lnTo>
                  <a:pt x="62856" y="29412"/>
                </a:lnTo>
                <a:lnTo>
                  <a:pt x="62856" y="0"/>
                </a:lnTo>
                <a:lnTo>
                  <a:pt x="125711" y="73529"/>
                </a:lnTo>
                <a:lnTo>
                  <a:pt x="62856" y="147058"/>
                </a:lnTo>
                <a:lnTo>
                  <a:pt x="62856" y="117646"/>
                </a:lnTo>
                <a:lnTo>
                  <a:pt x="0" y="117646"/>
                </a:lnTo>
                <a:lnTo>
                  <a:pt x="0" y="2941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9412" rIns="37713" bIns="29412" numCol="1" spcCol="1270" anchor="ctr" anchorCtr="0">
            <a:noAutofit/>
          </a:bodyPr>
          <a:lstStyle/>
          <a:p>
            <a:pPr lvl="0"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600" kern="1200"/>
          </a:p>
        </p:txBody>
      </p:sp>
      <p:sp>
        <p:nvSpPr>
          <p:cNvPr id="89" name="任意多边形 88"/>
          <p:cNvSpPr/>
          <p:nvPr/>
        </p:nvSpPr>
        <p:spPr>
          <a:xfrm rot="10800000">
            <a:off x="1341399" y="4380800"/>
            <a:ext cx="270202" cy="249020"/>
          </a:xfrm>
          <a:custGeom>
            <a:avLst/>
            <a:gdLst>
              <a:gd name="connsiteX0" fmla="*/ 0 w 125711"/>
              <a:gd name="connsiteY0" fmla="*/ 29412 h 147058"/>
              <a:gd name="connsiteX1" fmla="*/ 62856 w 125711"/>
              <a:gd name="connsiteY1" fmla="*/ 29412 h 147058"/>
              <a:gd name="connsiteX2" fmla="*/ 62856 w 125711"/>
              <a:gd name="connsiteY2" fmla="*/ 0 h 147058"/>
              <a:gd name="connsiteX3" fmla="*/ 125711 w 125711"/>
              <a:gd name="connsiteY3" fmla="*/ 73529 h 147058"/>
              <a:gd name="connsiteX4" fmla="*/ 62856 w 125711"/>
              <a:gd name="connsiteY4" fmla="*/ 147058 h 147058"/>
              <a:gd name="connsiteX5" fmla="*/ 62856 w 125711"/>
              <a:gd name="connsiteY5" fmla="*/ 117646 h 147058"/>
              <a:gd name="connsiteX6" fmla="*/ 0 w 125711"/>
              <a:gd name="connsiteY6" fmla="*/ 117646 h 147058"/>
              <a:gd name="connsiteX7" fmla="*/ 0 w 125711"/>
              <a:gd name="connsiteY7" fmla="*/ 29412 h 147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711" h="147058">
                <a:moveTo>
                  <a:pt x="0" y="29412"/>
                </a:moveTo>
                <a:lnTo>
                  <a:pt x="62856" y="29412"/>
                </a:lnTo>
                <a:lnTo>
                  <a:pt x="62856" y="0"/>
                </a:lnTo>
                <a:lnTo>
                  <a:pt x="125711" y="73529"/>
                </a:lnTo>
                <a:lnTo>
                  <a:pt x="62856" y="147058"/>
                </a:lnTo>
                <a:lnTo>
                  <a:pt x="62856" y="117646"/>
                </a:lnTo>
                <a:lnTo>
                  <a:pt x="0" y="117646"/>
                </a:lnTo>
                <a:lnTo>
                  <a:pt x="0" y="2941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9412" rIns="37713" bIns="29412" numCol="1" spcCol="1270" anchor="ctr" anchorCtr="0">
            <a:noAutofit/>
          </a:bodyPr>
          <a:lstStyle/>
          <a:p>
            <a:pPr lvl="0"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600" kern="1200"/>
          </a:p>
        </p:txBody>
      </p:sp>
      <p:sp>
        <p:nvSpPr>
          <p:cNvPr id="91" name="任意多边形 90"/>
          <p:cNvSpPr/>
          <p:nvPr/>
        </p:nvSpPr>
        <p:spPr>
          <a:xfrm rot="5400000">
            <a:off x="469681" y="4945617"/>
            <a:ext cx="270202" cy="249020"/>
          </a:xfrm>
          <a:custGeom>
            <a:avLst/>
            <a:gdLst>
              <a:gd name="connsiteX0" fmla="*/ 0 w 125711"/>
              <a:gd name="connsiteY0" fmla="*/ 29412 h 147058"/>
              <a:gd name="connsiteX1" fmla="*/ 62856 w 125711"/>
              <a:gd name="connsiteY1" fmla="*/ 29412 h 147058"/>
              <a:gd name="connsiteX2" fmla="*/ 62856 w 125711"/>
              <a:gd name="connsiteY2" fmla="*/ 0 h 147058"/>
              <a:gd name="connsiteX3" fmla="*/ 125711 w 125711"/>
              <a:gd name="connsiteY3" fmla="*/ 73529 h 147058"/>
              <a:gd name="connsiteX4" fmla="*/ 62856 w 125711"/>
              <a:gd name="connsiteY4" fmla="*/ 147058 h 147058"/>
              <a:gd name="connsiteX5" fmla="*/ 62856 w 125711"/>
              <a:gd name="connsiteY5" fmla="*/ 117646 h 147058"/>
              <a:gd name="connsiteX6" fmla="*/ 0 w 125711"/>
              <a:gd name="connsiteY6" fmla="*/ 117646 h 147058"/>
              <a:gd name="connsiteX7" fmla="*/ 0 w 125711"/>
              <a:gd name="connsiteY7" fmla="*/ 29412 h 147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711" h="147058">
                <a:moveTo>
                  <a:pt x="0" y="29412"/>
                </a:moveTo>
                <a:lnTo>
                  <a:pt x="62856" y="29412"/>
                </a:lnTo>
                <a:lnTo>
                  <a:pt x="62856" y="0"/>
                </a:lnTo>
                <a:lnTo>
                  <a:pt x="125711" y="73529"/>
                </a:lnTo>
                <a:lnTo>
                  <a:pt x="62856" y="147058"/>
                </a:lnTo>
                <a:lnTo>
                  <a:pt x="62856" y="117646"/>
                </a:lnTo>
                <a:lnTo>
                  <a:pt x="0" y="117646"/>
                </a:lnTo>
                <a:lnTo>
                  <a:pt x="0" y="2941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9412" rIns="37713" bIns="29412" numCol="1" spcCol="1270" anchor="ctr" anchorCtr="0">
            <a:noAutofit/>
          </a:bodyPr>
          <a:lstStyle/>
          <a:p>
            <a:pPr lvl="0"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600" kern="1200"/>
          </a:p>
        </p:txBody>
      </p:sp>
      <p:sp>
        <p:nvSpPr>
          <p:cNvPr id="92" name="任意多边形 91"/>
          <p:cNvSpPr/>
          <p:nvPr/>
        </p:nvSpPr>
        <p:spPr>
          <a:xfrm>
            <a:off x="6399209" y="2988823"/>
            <a:ext cx="270202" cy="249020"/>
          </a:xfrm>
          <a:custGeom>
            <a:avLst/>
            <a:gdLst>
              <a:gd name="connsiteX0" fmla="*/ 0 w 125711"/>
              <a:gd name="connsiteY0" fmla="*/ 29412 h 147058"/>
              <a:gd name="connsiteX1" fmla="*/ 62856 w 125711"/>
              <a:gd name="connsiteY1" fmla="*/ 29412 h 147058"/>
              <a:gd name="connsiteX2" fmla="*/ 62856 w 125711"/>
              <a:gd name="connsiteY2" fmla="*/ 0 h 147058"/>
              <a:gd name="connsiteX3" fmla="*/ 125711 w 125711"/>
              <a:gd name="connsiteY3" fmla="*/ 73529 h 147058"/>
              <a:gd name="connsiteX4" fmla="*/ 62856 w 125711"/>
              <a:gd name="connsiteY4" fmla="*/ 147058 h 147058"/>
              <a:gd name="connsiteX5" fmla="*/ 62856 w 125711"/>
              <a:gd name="connsiteY5" fmla="*/ 117646 h 147058"/>
              <a:gd name="connsiteX6" fmla="*/ 0 w 125711"/>
              <a:gd name="connsiteY6" fmla="*/ 117646 h 147058"/>
              <a:gd name="connsiteX7" fmla="*/ 0 w 125711"/>
              <a:gd name="connsiteY7" fmla="*/ 29412 h 147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711" h="147058">
                <a:moveTo>
                  <a:pt x="0" y="29412"/>
                </a:moveTo>
                <a:lnTo>
                  <a:pt x="62856" y="29412"/>
                </a:lnTo>
                <a:lnTo>
                  <a:pt x="62856" y="0"/>
                </a:lnTo>
                <a:lnTo>
                  <a:pt x="125711" y="73529"/>
                </a:lnTo>
                <a:lnTo>
                  <a:pt x="62856" y="147058"/>
                </a:lnTo>
                <a:lnTo>
                  <a:pt x="62856" y="117646"/>
                </a:lnTo>
                <a:lnTo>
                  <a:pt x="0" y="117646"/>
                </a:lnTo>
                <a:lnTo>
                  <a:pt x="0" y="2941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9412" rIns="37713" bIns="29412" numCol="1" spcCol="1270" anchor="ctr" anchorCtr="0">
            <a:noAutofit/>
          </a:bodyPr>
          <a:lstStyle/>
          <a:p>
            <a:pPr lvl="0"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600" kern="1200"/>
          </a:p>
        </p:txBody>
      </p:sp>
      <p:sp>
        <p:nvSpPr>
          <p:cNvPr id="93" name="任意多边形 92"/>
          <p:cNvSpPr/>
          <p:nvPr/>
        </p:nvSpPr>
        <p:spPr>
          <a:xfrm>
            <a:off x="2469329" y="5466287"/>
            <a:ext cx="270202" cy="249020"/>
          </a:xfrm>
          <a:custGeom>
            <a:avLst/>
            <a:gdLst>
              <a:gd name="connsiteX0" fmla="*/ 0 w 125711"/>
              <a:gd name="connsiteY0" fmla="*/ 29412 h 147058"/>
              <a:gd name="connsiteX1" fmla="*/ 62856 w 125711"/>
              <a:gd name="connsiteY1" fmla="*/ 29412 h 147058"/>
              <a:gd name="connsiteX2" fmla="*/ 62856 w 125711"/>
              <a:gd name="connsiteY2" fmla="*/ 0 h 147058"/>
              <a:gd name="connsiteX3" fmla="*/ 125711 w 125711"/>
              <a:gd name="connsiteY3" fmla="*/ 73529 h 147058"/>
              <a:gd name="connsiteX4" fmla="*/ 62856 w 125711"/>
              <a:gd name="connsiteY4" fmla="*/ 147058 h 147058"/>
              <a:gd name="connsiteX5" fmla="*/ 62856 w 125711"/>
              <a:gd name="connsiteY5" fmla="*/ 117646 h 147058"/>
              <a:gd name="connsiteX6" fmla="*/ 0 w 125711"/>
              <a:gd name="connsiteY6" fmla="*/ 117646 h 147058"/>
              <a:gd name="connsiteX7" fmla="*/ 0 w 125711"/>
              <a:gd name="connsiteY7" fmla="*/ 29412 h 147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711" h="147058">
                <a:moveTo>
                  <a:pt x="0" y="29412"/>
                </a:moveTo>
                <a:lnTo>
                  <a:pt x="62856" y="29412"/>
                </a:lnTo>
                <a:lnTo>
                  <a:pt x="62856" y="0"/>
                </a:lnTo>
                <a:lnTo>
                  <a:pt x="125711" y="73529"/>
                </a:lnTo>
                <a:lnTo>
                  <a:pt x="62856" y="147058"/>
                </a:lnTo>
                <a:lnTo>
                  <a:pt x="62856" y="117646"/>
                </a:lnTo>
                <a:lnTo>
                  <a:pt x="0" y="117646"/>
                </a:lnTo>
                <a:lnTo>
                  <a:pt x="0" y="2941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9412" rIns="37713" bIns="29412" numCol="1" spcCol="1270" anchor="ctr" anchorCtr="0">
            <a:noAutofit/>
          </a:bodyPr>
          <a:lstStyle/>
          <a:p>
            <a:pPr lvl="0"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600" kern="1200"/>
          </a:p>
        </p:txBody>
      </p:sp>
      <p:sp>
        <p:nvSpPr>
          <p:cNvPr id="94" name="任意多边形 93"/>
          <p:cNvSpPr/>
          <p:nvPr/>
        </p:nvSpPr>
        <p:spPr>
          <a:xfrm>
            <a:off x="3668448" y="5466287"/>
            <a:ext cx="270202" cy="249020"/>
          </a:xfrm>
          <a:custGeom>
            <a:avLst/>
            <a:gdLst>
              <a:gd name="connsiteX0" fmla="*/ 0 w 125711"/>
              <a:gd name="connsiteY0" fmla="*/ 29412 h 147058"/>
              <a:gd name="connsiteX1" fmla="*/ 62856 w 125711"/>
              <a:gd name="connsiteY1" fmla="*/ 29412 h 147058"/>
              <a:gd name="connsiteX2" fmla="*/ 62856 w 125711"/>
              <a:gd name="connsiteY2" fmla="*/ 0 h 147058"/>
              <a:gd name="connsiteX3" fmla="*/ 125711 w 125711"/>
              <a:gd name="connsiteY3" fmla="*/ 73529 h 147058"/>
              <a:gd name="connsiteX4" fmla="*/ 62856 w 125711"/>
              <a:gd name="connsiteY4" fmla="*/ 147058 h 147058"/>
              <a:gd name="connsiteX5" fmla="*/ 62856 w 125711"/>
              <a:gd name="connsiteY5" fmla="*/ 117646 h 147058"/>
              <a:gd name="connsiteX6" fmla="*/ 0 w 125711"/>
              <a:gd name="connsiteY6" fmla="*/ 117646 h 147058"/>
              <a:gd name="connsiteX7" fmla="*/ 0 w 125711"/>
              <a:gd name="connsiteY7" fmla="*/ 29412 h 147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711" h="147058">
                <a:moveTo>
                  <a:pt x="0" y="29412"/>
                </a:moveTo>
                <a:lnTo>
                  <a:pt x="62856" y="29412"/>
                </a:lnTo>
                <a:lnTo>
                  <a:pt x="62856" y="0"/>
                </a:lnTo>
                <a:lnTo>
                  <a:pt x="125711" y="73529"/>
                </a:lnTo>
                <a:lnTo>
                  <a:pt x="62856" y="147058"/>
                </a:lnTo>
                <a:lnTo>
                  <a:pt x="62856" y="117646"/>
                </a:lnTo>
                <a:lnTo>
                  <a:pt x="0" y="117646"/>
                </a:lnTo>
                <a:lnTo>
                  <a:pt x="0" y="2941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9412" rIns="37713" bIns="29412" numCol="1" spcCol="1270" anchor="ctr" anchorCtr="0">
            <a:noAutofit/>
          </a:bodyPr>
          <a:lstStyle/>
          <a:p>
            <a:pPr lvl="0"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600" kern="1200"/>
          </a:p>
        </p:txBody>
      </p:sp>
      <p:sp>
        <p:nvSpPr>
          <p:cNvPr id="95" name="任意多边形 94"/>
          <p:cNvSpPr/>
          <p:nvPr/>
        </p:nvSpPr>
        <p:spPr>
          <a:xfrm>
            <a:off x="4955058" y="5484680"/>
            <a:ext cx="270202" cy="249020"/>
          </a:xfrm>
          <a:custGeom>
            <a:avLst/>
            <a:gdLst>
              <a:gd name="connsiteX0" fmla="*/ 0 w 125711"/>
              <a:gd name="connsiteY0" fmla="*/ 29412 h 147058"/>
              <a:gd name="connsiteX1" fmla="*/ 62856 w 125711"/>
              <a:gd name="connsiteY1" fmla="*/ 29412 h 147058"/>
              <a:gd name="connsiteX2" fmla="*/ 62856 w 125711"/>
              <a:gd name="connsiteY2" fmla="*/ 0 h 147058"/>
              <a:gd name="connsiteX3" fmla="*/ 125711 w 125711"/>
              <a:gd name="connsiteY3" fmla="*/ 73529 h 147058"/>
              <a:gd name="connsiteX4" fmla="*/ 62856 w 125711"/>
              <a:gd name="connsiteY4" fmla="*/ 147058 h 147058"/>
              <a:gd name="connsiteX5" fmla="*/ 62856 w 125711"/>
              <a:gd name="connsiteY5" fmla="*/ 117646 h 147058"/>
              <a:gd name="connsiteX6" fmla="*/ 0 w 125711"/>
              <a:gd name="connsiteY6" fmla="*/ 117646 h 147058"/>
              <a:gd name="connsiteX7" fmla="*/ 0 w 125711"/>
              <a:gd name="connsiteY7" fmla="*/ 29412 h 147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711" h="147058">
                <a:moveTo>
                  <a:pt x="0" y="29412"/>
                </a:moveTo>
                <a:lnTo>
                  <a:pt x="62856" y="29412"/>
                </a:lnTo>
                <a:lnTo>
                  <a:pt x="62856" y="0"/>
                </a:lnTo>
                <a:lnTo>
                  <a:pt x="125711" y="73529"/>
                </a:lnTo>
                <a:lnTo>
                  <a:pt x="62856" y="147058"/>
                </a:lnTo>
                <a:lnTo>
                  <a:pt x="62856" y="117646"/>
                </a:lnTo>
                <a:lnTo>
                  <a:pt x="0" y="117646"/>
                </a:lnTo>
                <a:lnTo>
                  <a:pt x="0" y="2941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9412" rIns="37713" bIns="29412" numCol="1" spcCol="1270" anchor="ctr" anchorCtr="0">
            <a:noAutofit/>
          </a:bodyPr>
          <a:lstStyle/>
          <a:p>
            <a:pPr lvl="0"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600" kern="1200"/>
          </a:p>
        </p:txBody>
      </p:sp>
      <p:sp>
        <p:nvSpPr>
          <p:cNvPr id="96" name="任意多边形 95"/>
          <p:cNvSpPr/>
          <p:nvPr/>
        </p:nvSpPr>
        <p:spPr>
          <a:xfrm>
            <a:off x="6209485" y="5484680"/>
            <a:ext cx="270202" cy="249020"/>
          </a:xfrm>
          <a:custGeom>
            <a:avLst/>
            <a:gdLst>
              <a:gd name="connsiteX0" fmla="*/ 0 w 125711"/>
              <a:gd name="connsiteY0" fmla="*/ 29412 h 147058"/>
              <a:gd name="connsiteX1" fmla="*/ 62856 w 125711"/>
              <a:gd name="connsiteY1" fmla="*/ 29412 h 147058"/>
              <a:gd name="connsiteX2" fmla="*/ 62856 w 125711"/>
              <a:gd name="connsiteY2" fmla="*/ 0 h 147058"/>
              <a:gd name="connsiteX3" fmla="*/ 125711 w 125711"/>
              <a:gd name="connsiteY3" fmla="*/ 73529 h 147058"/>
              <a:gd name="connsiteX4" fmla="*/ 62856 w 125711"/>
              <a:gd name="connsiteY4" fmla="*/ 147058 h 147058"/>
              <a:gd name="connsiteX5" fmla="*/ 62856 w 125711"/>
              <a:gd name="connsiteY5" fmla="*/ 117646 h 147058"/>
              <a:gd name="connsiteX6" fmla="*/ 0 w 125711"/>
              <a:gd name="connsiteY6" fmla="*/ 117646 h 147058"/>
              <a:gd name="connsiteX7" fmla="*/ 0 w 125711"/>
              <a:gd name="connsiteY7" fmla="*/ 29412 h 147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711" h="147058">
                <a:moveTo>
                  <a:pt x="0" y="29412"/>
                </a:moveTo>
                <a:lnTo>
                  <a:pt x="62856" y="29412"/>
                </a:lnTo>
                <a:lnTo>
                  <a:pt x="62856" y="0"/>
                </a:lnTo>
                <a:lnTo>
                  <a:pt x="125711" y="73529"/>
                </a:lnTo>
                <a:lnTo>
                  <a:pt x="62856" y="147058"/>
                </a:lnTo>
                <a:lnTo>
                  <a:pt x="62856" y="117646"/>
                </a:lnTo>
                <a:lnTo>
                  <a:pt x="0" y="117646"/>
                </a:lnTo>
                <a:lnTo>
                  <a:pt x="0" y="2941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9412" rIns="37713" bIns="29412" numCol="1" spcCol="1270" anchor="ctr" anchorCtr="0">
            <a:noAutofit/>
          </a:bodyPr>
          <a:lstStyle/>
          <a:p>
            <a:pPr lvl="0"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600" kern="1200"/>
          </a:p>
        </p:txBody>
      </p:sp>
      <p:sp>
        <p:nvSpPr>
          <p:cNvPr id="98" name="任意多边形 97"/>
          <p:cNvSpPr/>
          <p:nvPr/>
        </p:nvSpPr>
        <p:spPr>
          <a:xfrm>
            <a:off x="7930523" y="5457453"/>
            <a:ext cx="270202" cy="249020"/>
          </a:xfrm>
          <a:custGeom>
            <a:avLst/>
            <a:gdLst>
              <a:gd name="connsiteX0" fmla="*/ 0 w 125711"/>
              <a:gd name="connsiteY0" fmla="*/ 29412 h 147058"/>
              <a:gd name="connsiteX1" fmla="*/ 62856 w 125711"/>
              <a:gd name="connsiteY1" fmla="*/ 29412 h 147058"/>
              <a:gd name="connsiteX2" fmla="*/ 62856 w 125711"/>
              <a:gd name="connsiteY2" fmla="*/ 0 h 147058"/>
              <a:gd name="connsiteX3" fmla="*/ 125711 w 125711"/>
              <a:gd name="connsiteY3" fmla="*/ 73529 h 147058"/>
              <a:gd name="connsiteX4" fmla="*/ 62856 w 125711"/>
              <a:gd name="connsiteY4" fmla="*/ 147058 h 147058"/>
              <a:gd name="connsiteX5" fmla="*/ 62856 w 125711"/>
              <a:gd name="connsiteY5" fmla="*/ 117646 h 147058"/>
              <a:gd name="connsiteX6" fmla="*/ 0 w 125711"/>
              <a:gd name="connsiteY6" fmla="*/ 117646 h 147058"/>
              <a:gd name="connsiteX7" fmla="*/ 0 w 125711"/>
              <a:gd name="connsiteY7" fmla="*/ 29412 h 147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711" h="147058">
                <a:moveTo>
                  <a:pt x="0" y="29412"/>
                </a:moveTo>
                <a:lnTo>
                  <a:pt x="62856" y="29412"/>
                </a:lnTo>
                <a:lnTo>
                  <a:pt x="62856" y="0"/>
                </a:lnTo>
                <a:lnTo>
                  <a:pt x="125711" y="73529"/>
                </a:lnTo>
                <a:lnTo>
                  <a:pt x="62856" y="147058"/>
                </a:lnTo>
                <a:lnTo>
                  <a:pt x="62856" y="117646"/>
                </a:lnTo>
                <a:lnTo>
                  <a:pt x="0" y="117646"/>
                </a:lnTo>
                <a:lnTo>
                  <a:pt x="0" y="2941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9412" rIns="37713" bIns="29412" numCol="1" spcCol="1270" anchor="ctr" anchorCtr="0">
            <a:noAutofit/>
          </a:bodyPr>
          <a:lstStyle/>
          <a:p>
            <a:pPr lvl="0"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600" kern="1200"/>
          </a:p>
        </p:txBody>
      </p:sp>
      <p:sp>
        <p:nvSpPr>
          <p:cNvPr id="99" name="圆角矩形 98"/>
          <p:cNvSpPr/>
          <p:nvPr/>
        </p:nvSpPr>
        <p:spPr>
          <a:xfrm>
            <a:off x="0" y="2684084"/>
            <a:ext cx="4264406" cy="890617"/>
          </a:xfrm>
          <a:prstGeom prst="roundRect">
            <a:avLst/>
          </a:prstGeom>
          <a:noFill/>
          <a:ln>
            <a:solidFill>
              <a:srgbClr val="00B0F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任意多边形 99"/>
          <p:cNvSpPr/>
          <p:nvPr/>
        </p:nvSpPr>
        <p:spPr>
          <a:xfrm>
            <a:off x="1313568" y="2377830"/>
            <a:ext cx="1186869" cy="407136"/>
          </a:xfrm>
          <a:custGeom>
            <a:avLst/>
            <a:gdLst>
              <a:gd name="connsiteX0" fmla="*/ 0 w 726630"/>
              <a:gd name="connsiteY0" fmla="*/ 69036 h 690360"/>
              <a:gd name="connsiteX1" fmla="*/ 69036 w 726630"/>
              <a:gd name="connsiteY1" fmla="*/ 0 h 690360"/>
              <a:gd name="connsiteX2" fmla="*/ 657594 w 726630"/>
              <a:gd name="connsiteY2" fmla="*/ 0 h 690360"/>
              <a:gd name="connsiteX3" fmla="*/ 726630 w 726630"/>
              <a:gd name="connsiteY3" fmla="*/ 69036 h 690360"/>
              <a:gd name="connsiteX4" fmla="*/ 726630 w 726630"/>
              <a:gd name="connsiteY4" fmla="*/ 621324 h 690360"/>
              <a:gd name="connsiteX5" fmla="*/ 657594 w 726630"/>
              <a:gd name="connsiteY5" fmla="*/ 690360 h 690360"/>
              <a:gd name="connsiteX6" fmla="*/ 69036 w 726630"/>
              <a:gd name="connsiteY6" fmla="*/ 690360 h 690360"/>
              <a:gd name="connsiteX7" fmla="*/ 0 w 726630"/>
              <a:gd name="connsiteY7" fmla="*/ 621324 h 690360"/>
              <a:gd name="connsiteX8" fmla="*/ 0 w 726630"/>
              <a:gd name="connsiteY8" fmla="*/ 69036 h 69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6630" h="690360">
                <a:moveTo>
                  <a:pt x="0" y="69036"/>
                </a:moveTo>
                <a:cubicBezTo>
                  <a:pt x="0" y="30908"/>
                  <a:pt x="30908" y="0"/>
                  <a:pt x="69036" y="0"/>
                </a:cubicBezTo>
                <a:lnTo>
                  <a:pt x="657594" y="0"/>
                </a:lnTo>
                <a:cubicBezTo>
                  <a:pt x="695722" y="0"/>
                  <a:pt x="726630" y="30908"/>
                  <a:pt x="726630" y="69036"/>
                </a:cubicBezTo>
                <a:lnTo>
                  <a:pt x="726630" y="621324"/>
                </a:lnTo>
                <a:cubicBezTo>
                  <a:pt x="726630" y="659452"/>
                  <a:pt x="695722" y="690360"/>
                  <a:pt x="657594" y="690360"/>
                </a:cubicBezTo>
                <a:lnTo>
                  <a:pt x="69036" y="690360"/>
                </a:lnTo>
                <a:cubicBezTo>
                  <a:pt x="30908" y="690360"/>
                  <a:pt x="0" y="659452"/>
                  <a:pt x="0" y="621324"/>
                </a:cubicBezTo>
                <a:lnTo>
                  <a:pt x="0" y="69036"/>
                </a:lnTo>
                <a:close/>
              </a:path>
            </a:pathLst>
          </a:custGeom>
          <a:ln>
            <a:solidFill>
              <a:srgbClr val="00B0F0"/>
            </a:solidFill>
            <a:prstDash val="lgDashDot"/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180" tIns="81180" rIns="81180" bIns="8118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400" dirty="0" smtClean="0"/>
              <a:t>利用注</a:t>
            </a:r>
            <a:r>
              <a:rPr lang="en-US" altLang="zh-CN" sz="1400" dirty="0" smtClean="0"/>
              <a:t>/</a:t>
            </a:r>
            <a:r>
              <a:rPr lang="zh-CN" altLang="en-US" sz="1400" dirty="0" smtClean="0"/>
              <a:t>补水系统前级</a:t>
            </a:r>
            <a:endParaRPr lang="zh-CN" altLang="en-US" sz="1400" kern="1200" dirty="0"/>
          </a:p>
        </p:txBody>
      </p:sp>
      <p:sp>
        <p:nvSpPr>
          <p:cNvPr id="57" name="任意多边形 56"/>
          <p:cNvSpPr/>
          <p:nvPr/>
        </p:nvSpPr>
        <p:spPr>
          <a:xfrm>
            <a:off x="7954977" y="4238494"/>
            <a:ext cx="1010191" cy="517157"/>
          </a:xfrm>
          <a:custGeom>
            <a:avLst/>
            <a:gdLst>
              <a:gd name="connsiteX0" fmla="*/ 0 w 726630"/>
              <a:gd name="connsiteY0" fmla="*/ 69036 h 690360"/>
              <a:gd name="connsiteX1" fmla="*/ 69036 w 726630"/>
              <a:gd name="connsiteY1" fmla="*/ 0 h 690360"/>
              <a:gd name="connsiteX2" fmla="*/ 657594 w 726630"/>
              <a:gd name="connsiteY2" fmla="*/ 0 h 690360"/>
              <a:gd name="connsiteX3" fmla="*/ 726630 w 726630"/>
              <a:gd name="connsiteY3" fmla="*/ 69036 h 690360"/>
              <a:gd name="connsiteX4" fmla="*/ 726630 w 726630"/>
              <a:gd name="connsiteY4" fmla="*/ 621324 h 690360"/>
              <a:gd name="connsiteX5" fmla="*/ 657594 w 726630"/>
              <a:gd name="connsiteY5" fmla="*/ 690360 h 690360"/>
              <a:gd name="connsiteX6" fmla="*/ 69036 w 726630"/>
              <a:gd name="connsiteY6" fmla="*/ 690360 h 690360"/>
              <a:gd name="connsiteX7" fmla="*/ 0 w 726630"/>
              <a:gd name="connsiteY7" fmla="*/ 621324 h 690360"/>
              <a:gd name="connsiteX8" fmla="*/ 0 w 726630"/>
              <a:gd name="connsiteY8" fmla="*/ 69036 h 69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6630" h="690360">
                <a:moveTo>
                  <a:pt x="0" y="69036"/>
                </a:moveTo>
                <a:cubicBezTo>
                  <a:pt x="0" y="30908"/>
                  <a:pt x="30908" y="0"/>
                  <a:pt x="69036" y="0"/>
                </a:cubicBezTo>
                <a:lnTo>
                  <a:pt x="657594" y="0"/>
                </a:lnTo>
                <a:cubicBezTo>
                  <a:pt x="695722" y="0"/>
                  <a:pt x="726630" y="30908"/>
                  <a:pt x="726630" y="69036"/>
                </a:cubicBezTo>
                <a:lnTo>
                  <a:pt x="726630" y="621324"/>
                </a:lnTo>
                <a:cubicBezTo>
                  <a:pt x="726630" y="659452"/>
                  <a:pt x="695722" y="690360"/>
                  <a:pt x="657594" y="690360"/>
                </a:cubicBezTo>
                <a:lnTo>
                  <a:pt x="69036" y="690360"/>
                </a:lnTo>
                <a:cubicBezTo>
                  <a:pt x="30908" y="690360"/>
                  <a:pt x="0" y="659452"/>
                  <a:pt x="0" y="621324"/>
                </a:cubicBezTo>
                <a:lnTo>
                  <a:pt x="0" y="69036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180" tIns="81180" rIns="81180" bIns="8118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600" kern="100" dirty="0" smtClean="0">
                <a:latin typeface="Times New Roman" panose="02020603050405020304" pitchFamily="18" charset="0"/>
              </a:rPr>
              <a:t>一</a:t>
            </a:r>
            <a:r>
              <a:rPr lang="zh-CN" altLang="zh-CN" sz="1600" kern="100" dirty="0" smtClean="0">
                <a:latin typeface="Times New Roman" panose="02020603050405020304" pitchFamily="18" charset="0"/>
              </a:rPr>
              <a:t>级</a:t>
            </a:r>
            <a:r>
              <a:rPr lang="zh-CN" altLang="zh-CN" sz="1600" kern="100" dirty="0">
                <a:latin typeface="Times New Roman" panose="02020603050405020304" pitchFamily="18" charset="0"/>
              </a:rPr>
              <a:t>反渗透装置</a:t>
            </a:r>
            <a:endParaRPr lang="zh-CN" altLang="en-US" sz="1600" kern="1200" dirty="0"/>
          </a:p>
        </p:txBody>
      </p:sp>
      <p:sp>
        <p:nvSpPr>
          <p:cNvPr id="58" name="任意多边形 57"/>
          <p:cNvSpPr/>
          <p:nvPr/>
        </p:nvSpPr>
        <p:spPr>
          <a:xfrm rot="10800000">
            <a:off x="7661333" y="4372348"/>
            <a:ext cx="270202" cy="249020"/>
          </a:xfrm>
          <a:custGeom>
            <a:avLst/>
            <a:gdLst>
              <a:gd name="connsiteX0" fmla="*/ 0 w 125711"/>
              <a:gd name="connsiteY0" fmla="*/ 29412 h 147058"/>
              <a:gd name="connsiteX1" fmla="*/ 62856 w 125711"/>
              <a:gd name="connsiteY1" fmla="*/ 29412 h 147058"/>
              <a:gd name="connsiteX2" fmla="*/ 62856 w 125711"/>
              <a:gd name="connsiteY2" fmla="*/ 0 h 147058"/>
              <a:gd name="connsiteX3" fmla="*/ 125711 w 125711"/>
              <a:gd name="connsiteY3" fmla="*/ 73529 h 147058"/>
              <a:gd name="connsiteX4" fmla="*/ 62856 w 125711"/>
              <a:gd name="connsiteY4" fmla="*/ 147058 h 147058"/>
              <a:gd name="connsiteX5" fmla="*/ 62856 w 125711"/>
              <a:gd name="connsiteY5" fmla="*/ 117646 h 147058"/>
              <a:gd name="connsiteX6" fmla="*/ 0 w 125711"/>
              <a:gd name="connsiteY6" fmla="*/ 117646 h 147058"/>
              <a:gd name="connsiteX7" fmla="*/ 0 w 125711"/>
              <a:gd name="connsiteY7" fmla="*/ 29412 h 147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711" h="147058">
                <a:moveTo>
                  <a:pt x="0" y="29412"/>
                </a:moveTo>
                <a:lnTo>
                  <a:pt x="62856" y="29412"/>
                </a:lnTo>
                <a:lnTo>
                  <a:pt x="62856" y="0"/>
                </a:lnTo>
                <a:lnTo>
                  <a:pt x="125711" y="73529"/>
                </a:lnTo>
                <a:lnTo>
                  <a:pt x="62856" y="147058"/>
                </a:lnTo>
                <a:lnTo>
                  <a:pt x="62856" y="117646"/>
                </a:lnTo>
                <a:lnTo>
                  <a:pt x="0" y="117646"/>
                </a:lnTo>
                <a:lnTo>
                  <a:pt x="0" y="2941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9412" rIns="37713" bIns="29412" numCol="1" spcCol="1270" anchor="ctr" anchorCtr="0">
            <a:noAutofit/>
          </a:bodyPr>
          <a:lstStyle/>
          <a:p>
            <a:pPr lvl="0"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600" kern="1200"/>
          </a:p>
        </p:txBody>
      </p:sp>
      <p:sp>
        <p:nvSpPr>
          <p:cNvPr id="59" name="任意多边形 58"/>
          <p:cNvSpPr/>
          <p:nvPr/>
        </p:nvSpPr>
        <p:spPr>
          <a:xfrm>
            <a:off x="1064564" y="5484842"/>
            <a:ext cx="270202" cy="249020"/>
          </a:xfrm>
          <a:custGeom>
            <a:avLst/>
            <a:gdLst>
              <a:gd name="connsiteX0" fmla="*/ 0 w 125711"/>
              <a:gd name="connsiteY0" fmla="*/ 29412 h 147058"/>
              <a:gd name="connsiteX1" fmla="*/ 62856 w 125711"/>
              <a:gd name="connsiteY1" fmla="*/ 29412 h 147058"/>
              <a:gd name="connsiteX2" fmla="*/ 62856 w 125711"/>
              <a:gd name="connsiteY2" fmla="*/ 0 h 147058"/>
              <a:gd name="connsiteX3" fmla="*/ 125711 w 125711"/>
              <a:gd name="connsiteY3" fmla="*/ 73529 h 147058"/>
              <a:gd name="connsiteX4" fmla="*/ 62856 w 125711"/>
              <a:gd name="connsiteY4" fmla="*/ 147058 h 147058"/>
              <a:gd name="connsiteX5" fmla="*/ 62856 w 125711"/>
              <a:gd name="connsiteY5" fmla="*/ 117646 h 147058"/>
              <a:gd name="connsiteX6" fmla="*/ 0 w 125711"/>
              <a:gd name="connsiteY6" fmla="*/ 117646 h 147058"/>
              <a:gd name="connsiteX7" fmla="*/ 0 w 125711"/>
              <a:gd name="connsiteY7" fmla="*/ 29412 h 147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711" h="147058">
                <a:moveTo>
                  <a:pt x="0" y="29412"/>
                </a:moveTo>
                <a:lnTo>
                  <a:pt x="62856" y="29412"/>
                </a:lnTo>
                <a:lnTo>
                  <a:pt x="62856" y="0"/>
                </a:lnTo>
                <a:lnTo>
                  <a:pt x="125711" y="73529"/>
                </a:lnTo>
                <a:lnTo>
                  <a:pt x="62856" y="147058"/>
                </a:lnTo>
                <a:lnTo>
                  <a:pt x="62856" y="117646"/>
                </a:lnTo>
                <a:lnTo>
                  <a:pt x="0" y="117646"/>
                </a:lnTo>
                <a:lnTo>
                  <a:pt x="0" y="2941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29412" rIns="37713" bIns="29412" numCol="1" spcCol="1270" anchor="ctr" anchorCtr="0">
            <a:noAutofit/>
          </a:bodyPr>
          <a:lstStyle/>
          <a:p>
            <a:pPr lvl="0"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600" kern="1200"/>
          </a:p>
        </p:txBody>
      </p:sp>
      <p:sp>
        <p:nvSpPr>
          <p:cNvPr id="60" name="矩形 59"/>
          <p:cNvSpPr/>
          <p:nvPr/>
        </p:nvSpPr>
        <p:spPr>
          <a:xfrm>
            <a:off x="4102756" y="646820"/>
            <a:ext cx="800220" cy="559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制备</a:t>
            </a:r>
            <a:endParaRPr lang="zh-CN" altLang="zh-CN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2982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E361-F5CA-49F1-8583-936782AA3DC5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0" y="502507"/>
            <a:ext cx="3056237" cy="65078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/>
          <a:p>
            <a:r>
              <a:rPr lang="zh-CN" altLang="en-US" sz="3200" b="1" dirty="0" smtClean="0">
                <a:solidFill>
                  <a:srgbClr val="0070C0"/>
                </a:solidFill>
              </a:rPr>
              <a:t>三、采用方案</a:t>
            </a:r>
            <a:endParaRPr lang="en-US" altLang="zh-CN" sz="3200" b="1" dirty="0">
              <a:solidFill>
                <a:srgbClr val="0070C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0" y="1126373"/>
            <a:ext cx="8915400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石英砂过滤器与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活性炭过滤器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利用注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补水系统的前级（石英砂过滤器与活性炭过滤器），里面装填有石英砂、椰壳活性炭，主要作用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来吸附微生物、颗粒物、悬浮物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、胶体，对于</a:t>
            </a:r>
            <a:r>
              <a:rPr lang="en-US" altLang="zh-CN" sz="1400" dirty="0" err="1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toc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也有一定的去除。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电加热器：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由于原水温度较低，大约为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5℃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左右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，在这样低温情况下，脱盐效果好，但产水量很少，所以需要通过电加热器来增加水温，增大产水量，当进水温度达到适宜温度时停用，节能。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阻垢加药：</a:t>
            </a:r>
            <a:endParaRPr lang="en-US" altLang="zh-CN" sz="1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通过投加阻垢剂，增大水中难溶物质的饱和度，可防止在反渗透膜表面造成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结垢污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堵，延长清洗周期、延长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膜寿命。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4.   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保安过滤器</a:t>
            </a:r>
            <a:endParaRPr lang="en-US" altLang="zh-CN" sz="1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保护作用，防止大于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5um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的颗粒划破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RO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反渗透膜。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5.   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两级反渗透</a:t>
            </a:r>
            <a:endParaRPr lang="en-US" altLang="zh-CN" sz="1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主要的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脱盐装置。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6.   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高压泵</a:t>
            </a:r>
            <a:endParaRPr lang="en-US" altLang="zh-CN" sz="1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提供水压，大于水的渗透压。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7.  </a:t>
            </a:r>
            <a:r>
              <a:rPr lang="en-US" altLang="zh-CN" sz="1400" dirty="0" err="1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NaOH</a:t>
            </a:r>
            <a:r>
              <a:rPr lang="zh-CN" altLang="zh-CN" sz="1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加药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二氧化碳</a:t>
            </a:r>
            <a:r>
              <a:rPr lang="zh-CN" altLang="zh-CN" sz="1400" dirty="0">
                <a:latin typeface="微软雅黑" pitchFamily="34" charset="-122"/>
                <a:ea typeface="微软雅黑" pitchFamily="34" charset="-122"/>
              </a:rPr>
              <a:t>可以透过</a:t>
            </a:r>
            <a:r>
              <a:rPr lang="en-US" altLang="zh-CN" sz="1400" dirty="0" err="1">
                <a:latin typeface="微软雅黑" pitchFamily="34" charset="-122"/>
                <a:ea typeface="微软雅黑" pitchFamily="34" charset="-122"/>
              </a:rPr>
              <a:t>ro</a:t>
            </a:r>
            <a:r>
              <a:rPr lang="zh-CN" altLang="zh-CN" sz="1400" dirty="0">
                <a:latin typeface="微软雅黑" pitchFamily="34" charset="-122"/>
                <a:ea typeface="微软雅黑" pitchFamily="34" charset="-122"/>
              </a:rPr>
              <a:t>膜，在一级之后加入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NAOH</a:t>
            </a:r>
            <a:r>
              <a:rPr lang="zh-CN" altLang="zh-CN" sz="1400" dirty="0">
                <a:latin typeface="微软雅黑" pitchFamily="34" charset="-122"/>
                <a:ea typeface="微软雅黑" pitchFamily="34" charset="-122"/>
              </a:rPr>
              <a:t>，可以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co</a:t>
            </a:r>
            <a:r>
              <a:rPr lang="en-US" altLang="zh-CN" sz="1400" baseline="-250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zh-CN" sz="1400" dirty="0">
                <a:latin typeface="微软雅黑" pitchFamily="34" charset="-122"/>
                <a:ea typeface="微软雅黑" pitchFamily="34" charset="-122"/>
              </a:rPr>
              <a:t>转化为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hco</a:t>
            </a:r>
            <a:r>
              <a:rPr lang="en-US" altLang="zh-CN" sz="1400" baseline="-25000" dirty="0" smtClean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en-US" altLang="zh-CN" sz="1400" baseline="30000" dirty="0" smtClean="0"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zh-CN" sz="1400" dirty="0" smtClean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通过反渗透去除；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1400" dirty="0" smtClean="0">
                <a:latin typeface="微软雅黑" pitchFamily="34" charset="-122"/>
                <a:ea typeface="微软雅黑" pitchFamily="34" charset="-122"/>
              </a:rPr>
              <a:t>调节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RO</a:t>
            </a:r>
            <a:r>
              <a:rPr lang="zh-CN" altLang="zh-CN" sz="1400" dirty="0">
                <a:latin typeface="微软雅黑" pitchFamily="34" charset="-122"/>
                <a:ea typeface="微软雅黑" pitchFamily="34" charset="-122"/>
              </a:rPr>
              <a:t>反渗透膜的进水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PH</a:t>
            </a:r>
            <a:r>
              <a:rPr lang="zh-CN" altLang="zh-CN" sz="1400" dirty="0">
                <a:latin typeface="微软雅黑" pitchFamily="34" charset="-122"/>
                <a:ea typeface="微软雅黑" pitchFamily="34" charset="-122"/>
              </a:rPr>
              <a:t>值，增加产水率，减少后面对</a:t>
            </a:r>
            <a:r>
              <a:rPr lang="en-US" altLang="zh-CN" sz="1400" dirty="0" err="1" smtClean="0">
                <a:latin typeface="微软雅黑" pitchFamily="34" charset="-122"/>
                <a:ea typeface="微软雅黑" pitchFamily="34" charset="-122"/>
              </a:rPr>
              <a:t>edi</a:t>
            </a:r>
            <a:r>
              <a:rPr lang="zh-CN" altLang="en-US" sz="1400" dirty="0"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zh-CN" altLang="zh-CN" sz="1400" dirty="0" smtClean="0">
                <a:latin typeface="微软雅黑" pitchFamily="34" charset="-122"/>
                <a:ea typeface="微软雅黑" pitchFamily="34" charset="-122"/>
              </a:rPr>
              <a:t>负荷。</a:t>
            </a:r>
            <a:endParaRPr lang="zh-CN" altLang="zh-CN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109296" y="566604"/>
            <a:ext cx="800220" cy="559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制备</a:t>
            </a:r>
            <a:endParaRPr lang="zh-CN" altLang="zh-CN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557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7E361-F5CA-49F1-8583-936782AA3DC5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0" y="502507"/>
            <a:ext cx="3056237" cy="65078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/>
          <a:p>
            <a:r>
              <a:rPr lang="zh-CN" altLang="en-US" sz="3200" b="1" dirty="0" smtClean="0">
                <a:solidFill>
                  <a:srgbClr val="0070C0"/>
                </a:solidFill>
              </a:rPr>
              <a:t>三、采用方案</a:t>
            </a:r>
            <a:endParaRPr lang="en-US" altLang="zh-CN" sz="3200" b="1" dirty="0">
              <a:solidFill>
                <a:srgbClr val="0070C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19690" y="1126373"/>
            <a:ext cx="8915400" cy="5271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8</a:t>
            </a:r>
            <a:r>
              <a:rPr lang="en-US" altLang="zh-CN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.  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紫外线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杀菌器</a:t>
            </a:r>
            <a:endParaRPr lang="en-US" altLang="zh-CN" sz="1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破坏细菌、病毒</a:t>
            </a: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dna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Rna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，杀死和抑制细菌生长。使之失去繁殖和自我复制的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功能。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9. 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 </a:t>
            </a:r>
            <a:r>
              <a:rPr lang="en-US" altLang="zh-CN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EDI 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装置</a:t>
            </a:r>
            <a:endParaRPr lang="en-US" altLang="zh-CN" sz="14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将离子交换技术与电渗析技术相结合的脱盐技术，进一步深度除盐，出水水质可以达到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15MΩ·cm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，</a:t>
            </a:r>
            <a:endParaRPr lang="zh-CN" altLang="zh-CN" sz="14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10. </a:t>
            </a:r>
            <a:r>
              <a:rPr lang="zh-CN" altLang="zh-CN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氮</a:t>
            </a:r>
            <a:r>
              <a:rPr lang="zh-CN" altLang="zh-CN" sz="1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封水箱</a:t>
            </a: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充入氮气，防止</a:t>
            </a:r>
            <a:r>
              <a:rPr lang="zh-CN" altLang="zh-CN" sz="1400" dirty="0" smtClean="0">
                <a:latin typeface="微软雅黑" pitchFamily="34" charset="-122"/>
                <a:ea typeface="微软雅黑" pitchFamily="34" charset="-122"/>
              </a:rPr>
              <a:t>空气中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污染物，特别是二氧化碳对水质的影响。</a:t>
            </a:r>
            <a:endParaRPr lang="zh-CN" altLang="zh-CN" sz="1400" dirty="0">
              <a:latin typeface="微软雅黑" pitchFamily="34" charset="-122"/>
              <a:ea typeface="微软雅黑" pitchFamily="34" charset="-122"/>
            </a:endParaRPr>
          </a:p>
          <a:p>
            <a:pPr lvl="0">
              <a:lnSpc>
                <a:spcPct val="150000"/>
              </a:lnSpc>
            </a:pPr>
            <a:r>
              <a:rPr lang="en-US" altLang="zh-CN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11. TOC</a:t>
            </a:r>
            <a:r>
              <a:rPr lang="zh-CN" altLang="zh-CN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脱除器</a:t>
            </a: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     185nmUV</a:t>
            </a:r>
            <a:r>
              <a:rPr lang="zh-CN" altLang="zh-CN" sz="1400" dirty="0" smtClean="0">
                <a:latin typeface="微软雅黑" pitchFamily="34" charset="-122"/>
                <a:ea typeface="微软雅黑" pitchFamily="34" charset="-122"/>
              </a:rPr>
              <a:t>照射水时，在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185nmUV</a:t>
            </a:r>
            <a:r>
              <a:rPr lang="zh-CN" altLang="zh-CN" sz="1400" dirty="0" smtClean="0">
                <a:latin typeface="微软雅黑" pitchFamily="34" charset="-122"/>
                <a:ea typeface="微软雅黑" pitchFamily="34" charset="-122"/>
              </a:rPr>
              <a:t>所能照射的范围内可以产生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羟基自由基</a:t>
            </a:r>
            <a:r>
              <a:rPr lang="zh-CN" altLang="zh-CN" sz="1400" dirty="0" smtClean="0">
                <a:latin typeface="微软雅黑" pitchFamily="34" charset="-122"/>
                <a:ea typeface="微软雅黑" pitchFamily="34" charset="-122"/>
              </a:rPr>
              <a:t>，与水中有机物发生亲电、亲核或电子转移反应，引起水中有机物的降解和矿化，使其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TOC</a:t>
            </a:r>
            <a:r>
              <a:rPr lang="zh-CN" altLang="zh-CN" sz="1400" dirty="0" smtClean="0">
                <a:latin typeface="微软雅黑" pitchFamily="34" charset="-122"/>
                <a:ea typeface="微软雅黑" pitchFamily="34" charset="-122"/>
              </a:rPr>
              <a:t>浓度降低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，最后生成二氧化碳和水。</a:t>
            </a:r>
            <a:endParaRPr lang="en-US" altLang="zh-CN" sz="1400" dirty="0" smtClean="0">
              <a:latin typeface="微软雅黑" pitchFamily="34" charset="-122"/>
              <a:ea typeface="微软雅黑" pitchFamily="34" charset="-122"/>
            </a:endParaRPr>
          </a:p>
          <a:p>
            <a:pPr lvl="0">
              <a:lnSpc>
                <a:spcPct val="150000"/>
              </a:lnSpc>
            </a:pPr>
            <a:r>
              <a:rPr lang="en-US" altLang="zh-CN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12. 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膜脱气装置</a:t>
            </a:r>
            <a:endParaRPr lang="zh-CN" altLang="zh-CN" sz="1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主要用于</a:t>
            </a:r>
            <a:r>
              <a:rPr lang="zh-CN" altLang="zh-CN" sz="1400" dirty="0" smtClean="0">
                <a:latin typeface="微软雅黑" pitchFamily="34" charset="-122"/>
                <a:ea typeface="微软雅黑" pitchFamily="34" charset="-122"/>
              </a:rPr>
              <a:t>脱除氧气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、二氧化碳。</a:t>
            </a:r>
            <a:endParaRPr lang="zh-CN" altLang="zh-CN" sz="1400" dirty="0">
              <a:latin typeface="微软雅黑" pitchFamily="34" charset="-122"/>
              <a:ea typeface="微软雅黑" pitchFamily="34" charset="-122"/>
            </a:endParaRPr>
          </a:p>
          <a:p>
            <a:pPr lvl="0">
              <a:lnSpc>
                <a:spcPct val="150000"/>
              </a:lnSpc>
            </a:pPr>
            <a:r>
              <a:rPr lang="en-US" altLang="zh-CN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13. 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两级</a:t>
            </a:r>
            <a:r>
              <a:rPr lang="zh-CN" altLang="zh-CN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抛光</a:t>
            </a:r>
            <a:r>
              <a:rPr lang="zh-CN" altLang="zh-CN" sz="14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混床</a:t>
            </a: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zh-CN" sz="1400" dirty="0" smtClean="0">
                <a:latin typeface="微软雅黑" pitchFamily="34" charset="-122"/>
                <a:ea typeface="微软雅黑" pitchFamily="34" charset="-122"/>
              </a:rPr>
              <a:t>里面</a:t>
            </a:r>
            <a:r>
              <a:rPr lang="zh-CN" altLang="zh-CN" sz="1400" dirty="0">
                <a:latin typeface="微软雅黑" pitchFamily="34" charset="-122"/>
                <a:ea typeface="微软雅黑" pitchFamily="34" charset="-122"/>
              </a:rPr>
              <a:t>是特殊的一次性的抛光树脂，对里面的阴阳离子进一步去除，进一步提高出水水质，使出水达到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18MΩ</a:t>
            </a:r>
            <a:r>
              <a:rPr lang="zh-CN" altLang="zh-CN" sz="1400" dirty="0">
                <a:latin typeface="微软雅黑" pitchFamily="34" charset="-122"/>
                <a:ea typeface="微软雅黑" pitchFamily="34" charset="-122"/>
              </a:rPr>
              <a:t>·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cm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zh-CN" sz="1400" dirty="0">
              <a:latin typeface="微软雅黑" pitchFamily="34" charset="-122"/>
              <a:ea typeface="微软雅黑" pitchFamily="34" charset="-122"/>
            </a:endParaRPr>
          </a:p>
          <a:p>
            <a:pPr lvl="0">
              <a:lnSpc>
                <a:spcPct val="150000"/>
              </a:lnSpc>
            </a:pPr>
            <a:r>
              <a:rPr lang="en-US" altLang="zh-CN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14. </a:t>
            </a:r>
            <a:r>
              <a:rPr lang="zh-CN" altLang="zh-CN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终滤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0.1μm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endParaRPr lang="zh-CN" altLang="zh-CN" sz="14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zh-CN" sz="1400" dirty="0" smtClean="0">
                <a:latin typeface="微软雅黑" pitchFamily="34" charset="-122"/>
                <a:ea typeface="微软雅黑" pitchFamily="34" charset="-122"/>
              </a:rPr>
              <a:t>去除</a:t>
            </a:r>
            <a:r>
              <a:rPr lang="zh-CN" altLang="zh-CN" sz="1400" dirty="0">
                <a:latin typeface="微软雅黑" pitchFamily="34" charset="-122"/>
                <a:ea typeface="微软雅黑" pitchFamily="34" charset="-122"/>
              </a:rPr>
              <a:t>细小颗粒</a:t>
            </a:r>
            <a:r>
              <a:rPr lang="zh-CN" altLang="zh-CN" sz="1400" dirty="0" smtClean="0">
                <a:latin typeface="微软雅黑" pitchFamily="34" charset="-122"/>
                <a:ea typeface="微软雅黑" pitchFamily="34" charset="-122"/>
              </a:rPr>
              <a:t>物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zh-CN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109296" y="566604"/>
            <a:ext cx="800220" cy="559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制备</a:t>
            </a:r>
            <a:endParaRPr lang="zh-CN" altLang="zh-CN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7979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46466" y="1276865"/>
            <a:ext cx="8325879" cy="5200581"/>
          </a:xfrm>
        </p:spPr>
        <p:txBody>
          <a:bodyPr>
            <a:normAutofit fontScale="85000" lnSpcReduction="10000"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管材选型</a:t>
            </a:r>
          </a:p>
          <a:p>
            <a:pPr lvl="1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反渗透高压部分采用</a:t>
            </a:r>
            <a:r>
              <a:rPr lang="en-US" altLang="zh-CN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304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不锈钢材质；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EDI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装置前系统管材采用</a:t>
            </a:r>
            <a:r>
              <a:rPr lang="en-US" altLang="zh-CN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UPVC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材质；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EDI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装置后系统管材采用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clean-PVC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</a:p>
          <a:p>
            <a:pPr lvl="1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所有设备集成支架均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采用</a:t>
            </a:r>
            <a:r>
              <a:rPr lang="en-US" altLang="zh-CN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304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不锈钢材质</a:t>
            </a:r>
          </a:p>
          <a:p>
            <a:pPr marL="342900" lvl="1" indent="0">
              <a:lnSpc>
                <a:spcPct val="130000"/>
              </a:lnSpc>
              <a:buNone/>
            </a:pPr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既能有效保证系统运行的稳定性，同时也很好的避免了材料析出有机物带入系统的污染，最大程度的保证超纯水系统的出水水质。</a:t>
            </a:r>
            <a:endParaRPr lang="en-US" altLang="zh-CN" sz="28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安装</a:t>
            </a:r>
            <a:endParaRPr lang="en-US" altLang="zh-CN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1" indent="0" algn="just">
              <a:lnSpc>
                <a:spcPct val="150000"/>
              </a:lnSpc>
              <a:buNone/>
            </a:pPr>
            <a:r>
              <a:rPr lang="zh-CN" altLang="en-US" sz="2300" kern="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考虑到项目所在地在</a:t>
            </a:r>
            <a:r>
              <a:rPr lang="en-US" altLang="zh-CN" sz="2300" kern="1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4410</a:t>
            </a:r>
            <a:r>
              <a:rPr lang="zh-CN" altLang="en-US" sz="2300" kern="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米海拔的高原地区，高原人机降效明显，大部分设备</a:t>
            </a:r>
            <a:r>
              <a:rPr lang="zh-CN" altLang="en-US" sz="2300" kern="1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组件在工厂预制</a:t>
            </a:r>
            <a:r>
              <a:rPr lang="zh-CN" altLang="en-US" sz="2300" kern="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加工好，组装成模块，</a:t>
            </a:r>
            <a:r>
              <a:rPr lang="zh-CN" altLang="en-US" sz="2300" kern="1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到现场</a:t>
            </a:r>
            <a:r>
              <a:rPr lang="zh-CN" altLang="en-US" sz="2300" kern="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后只需</a:t>
            </a:r>
            <a:r>
              <a:rPr lang="zh-CN" altLang="en-US" sz="2300" kern="1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少量的</a:t>
            </a:r>
            <a:r>
              <a:rPr lang="zh-CN" altLang="en-US" sz="2300" kern="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安装工作，这样既可以保证工厂制作的标准和品质，而且大大降低了现场工作量和缩短施工周期。</a:t>
            </a:r>
          </a:p>
          <a:p>
            <a:pPr lvl="1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0" y="502507"/>
            <a:ext cx="3056237" cy="65078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/>
          <a:p>
            <a:r>
              <a:rPr lang="zh-CN" altLang="en-US" sz="3200" b="1" dirty="0" smtClean="0">
                <a:solidFill>
                  <a:srgbClr val="0070C0"/>
                </a:solidFill>
              </a:rPr>
              <a:t>三、采用方案</a:t>
            </a:r>
            <a:endParaRPr lang="en-US" altLang="zh-CN" sz="3200" b="1" dirty="0">
              <a:solidFill>
                <a:srgbClr val="0070C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109296" y="566604"/>
            <a:ext cx="800220" cy="559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CN" altLang="en-US" sz="24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制备</a:t>
            </a:r>
            <a:endParaRPr lang="zh-CN" altLang="zh-CN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5435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HAASO PPT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演示文稿16" id="{BDB94284-E99B-4177-B3F5-05F70F5FA42C}" vid="{110D6AD3-DED7-4D4D-9C71-857207E36260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LHAASO PPT模板</Template>
  <TotalTime>4670</TotalTime>
  <Words>1233</Words>
  <Application>Microsoft Office PowerPoint</Application>
  <PresentationFormat>全屏显示(4:3)</PresentationFormat>
  <Paragraphs>206</Paragraphs>
  <Slides>16</Slides>
  <Notes>0</Notes>
  <HiddenSlides>2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LHAASO PPT模板</vt:lpstr>
      <vt:lpstr>KM2A-MD超纯水制备系统 方案与进展  张月雷  给排水工程师 中科院高能所</vt:lpstr>
      <vt:lpstr>主要内容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谢谢各位专家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unknown</dc:creator>
  <cp:lastModifiedBy> 张月雷</cp:lastModifiedBy>
  <cp:revision>778</cp:revision>
  <dcterms:created xsi:type="dcterms:W3CDTF">2017-07-27T02:42:05Z</dcterms:created>
  <dcterms:modified xsi:type="dcterms:W3CDTF">2018-03-22T03:22:35Z</dcterms:modified>
</cp:coreProperties>
</file>