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2" r:id="rId2"/>
    <p:sldMasterId id="2147483684" r:id="rId3"/>
    <p:sldMasterId id="2147483726" r:id="rId4"/>
    <p:sldMasterId id="2147483738" r:id="rId5"/>
    <p:sldMasterId id="2147483750" r:id="rId6"/>
  </p:sldMasterIdLst>
  <p:notesMasterIdLst>
    <p:notesMasterId r:id="rId35"/>
  </p:notesMasterIdLst>
  <p:sldIdLst>
    <p:sldId id="562" r:id="rId7"/>
    <p:sldId id="658" r:id="rId8"/>
    <p:sldId id="520" r:id="rId9"/>
    <p:sldId id="625" r:id="rId10"/>
    <p:sldId id="671" r:id="rId11"/>
    <p:sldId id="691" r:id="rId12"/>
    <p:sldId id="695" r:id="rId13"/>
    <p:sldId id="708" r:id="rId14"/>
    <p:sldId id="711" r:id="rId15"/>
    <p:sldId id="713" r:id="rId16"/>
    <p:sldId id="697" r:id="rId17"/>
    <p:sldId id="696" r:id="rId18"/>
    <p:sldId id="692" r:id="rId19"/>
    <p:sldId id="693" r:id="rId20"/>
    <p:sldId id="694" r:id="rId21"/>
    <p:sldId id="707" r:id="rId22"/>
    <p:sldId id="705" r:id="rId23"/>
    <p:sldId id="706" r:id="rId24"/>
    <p:sldId id="703" r:id="rId25"/>
    <p:sldId id="704" r:id="rId26"/>
    <p:sldId id="710" r:id="rId27"/>
    <p:sldId id="714" r:id="rId28"/>
    <p:sldId id="700" r:id="rId29"/>
    <p:sldId id="701" r:id="rId30"/>
    <p:sldId id="675" r:id="rId31"/>
    <p:sldId id="642" r:id="rId32"/>
    <p:sldId id="290" r:id="rId33"/>
    <p:sldId id="602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 varScale="1">
        <p:scale>
          <a:sx n="66" d="100"/>
          <a:sy n="66" d="100"/>
        </p:scale>
        <p:origin x="12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7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F084C-BEB3-48D0-B6D1-FD39215CF5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8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F084C-BEB3-48D0-B6D1-FD39215CF5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0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5DF61-8FF9-4658-9674-C2566C9B0D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36D3D-0C3C-4C21-A489-9EEB5D59F20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D6E837-8C0B-4F39-AD77-73CE966253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72409-3BB5-40CC-B053-73E9E9AC00B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3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D275E-3B4E-43CC-8F45-1A75E499194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D2B7D-F05F-4A25-BE42-C607345E24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35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646859-EBDC-43A0-990A-065B28243B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8B3C-E096-4711-8356-03075218B6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4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69ECD2-D7E0-4A35-BC54-FF61CE0F81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27CBE-C70A-43C5-A902-DA88B852B02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96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7BA952-41E6-40C6-AFF8-296263C92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A3540-8DCC-4EAF-A7CF-CDC36E7703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26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34B78-D5E5-4603-AFF5-FE854681286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A8D0B7-9F05-4285-AE03-2F7750A1FFE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5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CF7E9-2162-4FC0-A6A8-802ADCB976F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5132A-AFDA-4ACB-B3EB-D9E1A7B223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6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39420D-771F-46A7-8F06-1086AA504D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DC312AA9-D584-41FC-9578-4C78D67B64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3C4802-2CB0-4ED7-AE2C-D4A79B3253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99CFC-E39B-4671-89F7-E49EE72BE9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57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085E5-E488-4685-BAC8-CC65D14BF4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4BCF6-8837-4DC7-88CC-30B8327A70B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77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246DF3-9BDB-4FC9-B19B-1AD01D5B907D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CN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50D8FB3-82C0-433A-AE6D-52BF9F1EF6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516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061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2018/3/23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90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2018/3/23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5775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87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2018/3/23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9765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8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77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white"/>
                </a:solidFill>
              </a:rPr>
              <a:pPr/>
              <a:t>2018/3/23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50D8FB3-82C0-433A-AE6D-52BF9F1EF6E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6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22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93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26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3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307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97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90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3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10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93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73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41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14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27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2529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DDE9EC"/>
                </a:solidFill>
              </a:rPr>
              <a:pPr/>
              <a:t>2018/3/23</a:t>
            </a:fld>
            <a:endParaRPr lang="zh-CN" altLang="en-US">
              <a:solidFill>
                <a:srgbClr val="DDE9EC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CN" altLang="en-US">
              <a:solidFill>
                <a:srgbClr val="DDE9EC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DDE9EC"/>
                </a:solidFill>
              </a:rPr>
              <a:pPr/>
              <a:t>‹#›</a:t>
            </a:fld>
            <a:endParaRPr lang="zh-CN" altLang="en-US">
              <a:solidFill>
                <a:srgbClr val="DDE9EC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4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2767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538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97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40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7832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DDE9EC"/>
                </a:solidFill>
              </a:rPr>
              <a:pPr/>
              <a:t>2018/3/23</a:t>
            </a:fld>
            <a:endParaRPr lang="zh-CN" altLang="en-US">
              <a:solidFill>
                <a:srgbClr val="DDE9EC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DE9EC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DDE9EC"/>
                </a:solidFill>
              </a:rPr>
              <a:pPr/>
              <a:t>‹#›</a:t>
            </a:fld>
            <a:endParaRPr lang="zh-CN" altLang="en-US">
              <a:solidFill>
                <a:srgbClr val="DDE9EC"/>
              </a:solidFill>
            </a:endParaRP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85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16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68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2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66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9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29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1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15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09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23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42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2018/3/23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5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4246DF3-9BDB-4FC9-B19B-1AD01D5B907D}" type="datetimeFigureOut">
              <a:rPr lang="zh-CN" altLang="en-US" smtClean="0">
                <a:solidFill>
                  <a:prstClr val="black"/>
                </a:solidFill>
              </a:rPr>
              <a:pPr/>
              <a:t>2018/3/23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50D8FB3-82C0-433A-AE6D-52BF9F1EF6E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2018/3/23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0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7EBA4A7-BB42-427D-A224-B51494EAC7A1}" type="datetimeFigureOut">
              <a:rPr lang="zh-CN" altLang="en-US" smtClean="0">
                <a:solidFill>
                  <a:srgbClr val="464653"/>
                </a:solidFill>
              </a:rPr>
              <a:pPr/>
              <a:t>2018/3/23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D30993C-69BA-445E-8E89-737E85BE590E}" type="slidenum">
              <a:rPr lang="zh-CN" altLang="en-US" smtClean="0">
                <a:solidFill>
                  <a:srgbClr val="464653"/>
                </a:solidFill>
              </a:rPr>
              <a:pPr/>
              <a:t>‹#›</a:t>
            </a:fld>
            <a:endParaRPr lang="zh-CN" altLang="en-US">
              <a:solidFill>
                <a:srgbClr val="464653"/>
              </a:solidFill>
            </a:endParaRPr>
          </a:p>
        </p:txBody>
      </p:sp>
      <p:sp>
        <p:nvSpPr>
          <p:cNvPr id="28" name="直接连接符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直接连接符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6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92F2-7BFC-45A2-A00E-EDC3DEED9B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DC70-9523-4C24-A610-BA9B51BAB7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1.png"/><Relationship Id="rId5" Type="http://schemas.openxmlformats.org/officeDocument/2006/relationships/image" Target="../media/image17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0" Type="http://schemas.openxmlformats.org/officeDocument/2006/relationships/image" Target="../media/image24.jpeg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515" y="620688"/>
            <a:ext cx="8712968" cy="1614041"/>
          </a:xfrm>
        </p:spPr>
        <p:txBody>
          <a:bodyPr>
            <a:noAutofit/>
          </a:bodyPr>
          <a:lstStyle/>
          <a:p>
            <a:r>
              <a:rPr lang="en-US" altLang="zh-CN" sz="4000" i="1" dirty="0"/>
              <a:t>LHAASO-WFCTA </a:t>
            </a:r>
            <a:r>
              <a:rPr lang="zh-CN" altLang="en-US" sz="4000" i="1" dirty="0"/>
              <a:t>实验进展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2924944"/>
            <a:ext cx="7704856" cy="1752600"/>
          </a:xfrm>
        </p:spPr>
        <p:txBody>
          <a:bodyPr>
            <a:no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张寿山</a:t>
            </a:r>
            <a:r>
              <a:rPr lang="en-US" altLang="zh-CN" b="1" dirty="0">
                <a:solidFill>
                  <a:srgbClr val="FFFF00"/>
                </a:solidFill>
              </a:rPr>
              <a:t>  </a:t>
            </a:r>
          </a:p>
          <a:p>
            <a:endParaRPr lang="en-US" altLang="zh-CN" sz="2400" dirty="0">
              <a:solidFill>
                <a:srgbClr val="54DC24"/>
              </a:solidFill>
            </a:endParaRPr>
          </a:p>
          <a:p>
            <a:r>
              <a:rPr lang="zh-CN" altLang="en-US" sz="2800" b="1" dirty="0">
                <a:solidFill>
                  <a:srgbClr val="00B0F0"/>
                </a:solidFill>
              </a:rPr>
              <a:t>中国科学院高能物理研究所</a:t>
            </a:r>
            <a:endParaRPr lang="en-US" altLang="zh-CN" sz="2800" b="1" dirty="0">
              <a:solidFill>
                <a:srgbClr val="00B0F0"/>
              </a:solidFill>
            </a:endParaRPr>
          </a:p>
          <a:p>
            <a:pPr algn="ctr"/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>
                <a:solidFill>
                  <a:srgbClr val="FF0000"/>
                </a:solidFill>
              </a:rPr>
              <a:t>LHAASO</a:t>
            </a:r>
            <a:r>
              <a:rPr lang="zh-CN" altLang="en-US" sz="2400" b="1" dirty="0">
                <a:solidFill>
                  <a:srgbClr val="FF0000"/>
                </a:solidFill>
              </a:rPr>
              <a:t>合作组会议</a:t>
            </a:r>
            <a:r>
              <a:rPr lang="en-US" altLang="zh-CN" sz="2400" b="1" dirty="0">
                <a:solidFill>
                  <a:srgbClr val="FF0000"/>
                </a:solidFill>
              </a:rPr>
              <a:t>, 2018/3/22-24, </a:t>
            </a:r>
            <a:r>
              <a:rPr lang="zh-CN" altLang="en-US" sz="2400" b="1" dirty="0">
                <a:solidFill>
                  <a:srgbClr val="FF0000"/>
                </a:solidFill>
              </a:rPr>
              <a:t>四川峨眉</a:t>
            </a:r>
            <a:r>
              <a:rPr lang="en-US" altLang="zh-CN" sz="2400" b="1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llma\AppData\Roaming\Tencent\Users\80108933\QQ\WinTemp\RichOle\Z%0~F3JFF}OB@Q%(PEN)U4U.png">
            <a:extLst>
              <a:ext uri="{FF2B5EF4-FFF2-40B4-BE49-F238E27FC236}">
                <a16:creationId xmlns:a16="http://schemas.microsoft.com/office/drawing/2014/main" xmlns="" id="{6EC037D7-69BC-4F45-BE2B-E004B85D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38" y="299175"/>
            <a:ext cx="4989714" cy="33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386D7D6-65FF-45E8-B790-3E93A5AA9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2" y="692696"/>
            <a:ext cx="4237087" cy="568806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98524A0-FB6E-4CE6-9EA6-DD8CA9F187AE}"/>
              </a:ext>
            </a:extLst>
          </p:cNvPr>
          <p:cNvSpPr/>
          <p:nvPr/>
        </p:nvSpPr>
        <p:spPr>
          <a:xfrm>
            <a:off x="467544" y="299175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kern="100" dirty="0">
                <a:solidFill>
                  <a:prstClr val="black"/>
                </a:solidFill>
                <a:latin typeface="宋体" panose="02010600030101010101" pitchFamily="2" charset="-122"/>
              </a:rPr>
              <a:t>要求电压差</a:t>
            </a:r>
            <a:r>
              <a:rPr lang="en-US" altLang="zh-CN" sz="2000" kern="100" dirty="0">
                <a:solidFill>
                  <a:prstClr val="black"/>
                </a:solidFill>
                <a:latin typeface="宋体" panose="02010600030101010101" pitchFamily="2" charset="-122"/>
              </a:rPr>
              <a:t>RMS</a:t>
            </a:r>
            <a:r>
              <a:rPr lang="zh-CN" altLang="en-US" sz="2000" kern="100" dirty="0">
                <a:solidFill>
                  <a:prstClr val="black"/>
                </a:solidFill>
                <a:latin typeface="宋体" panose="02010600030101010101" pitchFamily="2" charset="-122"/>
              </a:rPr>
              <a:t>＜</a:t>
            </a:r>
            <a:r>
              <a:rPr lang="en-US" altLang="zh-CN" sz="2000" kern="100" dirty="0">
                <a:solidFill>
                  <a:prstClr val="black"/>
                </a:solidFill>
                <a:latin typeface="宋体" panose="02010600030101010101" pitchFamily="2" charset="-122"/>
              </a:rPr>
              <a:t>48.6mV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EEF3AB8-C55A-4407-951A-563FDBA14B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5325019" y="4221088"/>
            <a:ext cx="2055293" cy="188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5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270896" y="1412776"/>
            <a:ext cx="5165200" cy="2832450"/>
            <a:chOff x="385697" y="2611063"/>
            <a:chExt cx="8042958" cy="3604591"/>
          </a:xfrm>
        </p:grpSpPr>
        <p:sp>
          <p:nvSpPr>
            <p:cNvPr id="35" name="圆角矩形 34"/>
            <p:cNvSpPr/>
            <p:nvPr/>
          </p:nvSpPr>
          <p:spPr>
            <a:xfrm>
              <a:off x="539552" y="4017879"/>
              <a:ext cx="4014979" cy="9336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1707933" y="5129896"/>
              <a:ext cx="447186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021449" y="3789040"/>
              <a:ext cx="0" cy="4878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4021449" y="4417275"/>
              <a:ext cx="0" cy="6997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等腰三角形 41"/>
            <p:cNvSpPr/>
            <p:nvPr/>
          </p:nvSpPr>
          <p:spPr>
            <a:xfrm>
              <a:off x="3808031" y="4276887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TextBox 144"/>
            <p:cNvSpPr txBox="1"/>
            <p:nvPr/>
          </p:nvSpPr>
          <p:spPr>
            <a:xfrm>
              <a:off x="4351861" y="5308220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968197" y="4077265"/>
              <a:ext cx="3460458" cy="2138389"/>
              <a:chOff x="4334988" y="3799686"/>
              <a:chExt cx="3460458" cy="2138389"/>
            </a:xfrm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4460152" y="4839492"/>
                <a:ext cx="0" cy="68829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5551388" y="4322725"/>
                <a:ext cx="1333867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5764807" y="5201523"/>
                <a:ext cx="480191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圆角矩形 81"/>
              <p:cNvSpPr/>
              <p:nvPr/>
            </p:nvSpPr>
            <p:spPr>
              <a:xfrm>
                <a:off x="6138289" y="4290708"/>
                <a:ext cx="266773" cy="5423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83" name="直接连接符 82"/>
              <p:cNvCxnSpPr/>
              <p:nvPr/>
            </p:nvCxnSpPr>
            <p:spPr>
              <a:xfrm>
                <a:off x="6778544" y="5038830"/>
                <a:ext cx="976671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6889075" y="4333832"/>
                <a:ext cx="0" cy="70499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5562316" y="4312923"/>
                <a:ext cx="0" cy="54230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TextBox 125"/>
              <p:cNvSpPr txBox="1"/>
              <p:nvPr/>
            </p:nvSpPr>
            <p:spPr>
              <a:xfrm>
                <a:off x="5978166" y="379968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R4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87" name="组合 48"/>
              <p:cNvGrpSpPr/>
              <p:nvPr/>
            </p:nvGrpSpPr>
            <p:grpSpPr>
              <a:xfrm>
                <a:off x="6155986" y="4584474"/>
                <a:ext cx="622568" cy="833977"/>
                <a:chOff x="2600951" y="4179341"/>
                <a:chExt cx="672068" cy="901508"/>
              </a:xfrm>
            </p:grpSpPr>
            <p:sp>
              <p:nvSpPr>
                <p:cNvPr id="107" name="等腰三角形 7"/>
                <p:cNvSpPr/>
                <p:nvPr/>
              </p:nvSpPr>
              <p:spPr>
                <a:xfrm rot="5400000">
                  <a:off x="2574679" y="4382508"/>
                  <a:ext cx="820710" cy="57597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8" name="TextBox 16"/>
                <p:cNvSpPr txBox="1"/>
                <p:nvPr/>
              </p:nvSpPr>
              <p:spPr>
                <a:xfrm>
                  <a:off x="2600951" y="4179341"/>
                  <a:ext cx="336795" cy="889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-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+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88" name="组合 78"/>
              <p:cNvGrpSpPr/>
              <p:nvPr/>
            </p:nvGrpSpPr>
            <p:grpSpPr>
              <a:xfrm>
                <a:off x="5647203" y="5196931"/>
                <a:ext cx="266817" cy="399683"/>
                <a:chOff x="2051720" y="4797152"/>
                <a:chExt cx="288032" cy="432048"/>
              </a:xfrm>
            </p:grpSpPr>
            <p:grpSp>
              <p:nvGrpSpPr>
                <p:cNvPr id="102" name="组合 73"/>
                <p:cNvGrpSpPr/>
                <p:nvPr/>
              </p:nvGrpSpPr>
              <p:grpSpPr>
                <a:xfrm>
                  <a:off x="2051720" y="5076800"/>
                  <a:ext cx="288032" cy="152400"/>
                  <a:chOff x="7308304" y="5157192"/>
                  <a:chExt cx="288032" cy="152400"/>
                </a:xfrm>
              </p:grpSpPr>
              <p:cxnSp>
                <p:nvCxnSpPr>
                  <p:cNvPr id="104" name="直接连接符 74"/>
                  <p:cNvCxnSpPr/>
                  <p:nvPr/>
                </p:nvCxnSpPr>
                <p:spPr>
                  <a:xfrm>
                    <a:off x="7308304" y="5157192"/>
                    <a:ext cx="2880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>
                    <a:off x="7386964" y="5309592"/>
                    <a:ext cx="1356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接连接符 39"/>
                  <p:cNvCxnSpPr/>
                  <p:nvPr/>
                </p:nvCxnSpPr>
                <p:spPr>
                  <a:xfrm>
                    <a:off x="7350801" y="5229200"/>
                    <a:ext cx="20764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36"/>
                <p:cNvCxnSpPr/>
                <p:nvPr/>
              </p:nvCxnSpPr>
              <p:spPr>
                <a:xfrm>
                  <a:off x="2185620" y="4797152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圆角矩形 89"/>
              <p:cNvSpPr/>
              <p:nvPr/>
            </p:nvSpPr>
            <p:spPr>
              <a:xfrm>
                <a:off x="4431593" y="5045980"/>
                <a:ext cx="69722" cy="2753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91" name="组合 78"/>
              <p:cNvGrpSpPr/>
              <p:nvPr/>
            </p:nvGrpSpPr>
            <p:grpSpPr>
              <a:xfrm>
                <a:off x="4334988" y="5314395"/>
                <a:ext cx="266817" cy="399697"/>
                <a:chOff x="2051720" y="4797152"/>
                <a:chExt cx="288032" cy="432065"/>
              </a:xfrm>
            </p:grpSpPr>
            <p:grpSp>
              <p:nvGrpSpPr>
                <p:cNvPr id="97" name="组合 73"/>
                <p:cNvGrpSpPr/>
                <p:nvPr/>
              </p:nvGrpSpPr>
              <p:grpSpPr>
                <a:xfrm>
                  <a:off x="2051720" y="5076816"/>
                  <a:ext cx="288032" cy="152401"/>
                  <a:chOff x="7308304" y="5157192"/>
                  <a:chExt cx="288032" cy="152400"/>
                </a:xfrm>
              </p:grpSpPr>
              <p:cxnSp>
                <p:nvCxnSpPr>
                  <p:cNvPr id="99" name="直接连接符 74"/>
                  <p:cNvCxnSpPr/>
                  <p:nvPr/>
                </p:nvCxnSpPr>
                <p:spPr>
                  <a:xfrm>
                    <a:off x="7308304" y="5157192"/>
                    <a:ext cx="2880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/>
                  <p:cNvCxnSpPr/>
                  <p:nvPr/>
                </p:nvCxnSpPr>
                <p:spPr>
                  <a:xfrm>
                    <a:off x="7386964" y="5309592"/>
                    <a:ext cx="1356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/>
                  <p:cNvCxnSpPr/>
                  <p:nvPr/>
                </p:nvCxnSpPr>
                <p:spPr>
                  <a:xfrm>
                    <a:off x="7350801" y="5229200"/>
                    <a:ext cx="20764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直接连接符 97"/>
                <p:cNvCxnSpPr/>
                <p:nvPr/>
              </p:nvCxnSpPr>
              <p:spPr>
                <a:xfrm>
                  <a:off x="2185620" y="4797152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直接连接符 92"/>
              <p:cNvCxnSpPr/>
              <p:nvPr/>
            </p:nvCxnSpPr>
            <p:spPr>
              <a:xfrm>
                <a:off x="5450959" y="4850130"/>
                <a:ext cx="79208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4" name="圆角矩形 93"/>
              <p:cNvSpPr/>
              <p:nvPr/>
            </p:nvSpPr>
            <p:spPr>
              <a:xfrm>
                <a:off x="4843667" y="4820634"/>
                <a:ext cx="360040" cy="720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TextBox 148"/>
              <p:cNvSpPr txBox="1"/>
              <p:nvPr/>
            </p:nvSpPr>
            <p:spPr>
              <a:xfrm>
                <a:off x="4615666" y="4349513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R3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TextBox 62"/>
              <p:cNvSpPr txBox="1"/>
              <p:nvPr/>
            </p:nvSpPr>
            <p:spPr>
              <a:xfrm>
                <a:off x="6226893" y="5428893"/>
                <a:ext cx="1568553" cy="509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OPA846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2" name="直接连接符 41"/>
            <p:cNvCxnSpPr/>
            <p:nvPr/>
          </p:nvCxnSpPr>
          <p:spPr>
            <a:xfrm>
              <a:off x="2648277" y="3789040"/>
              <a:ext cx="0" cy="4967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648277" y="4426145"/>
              <a:ext cx="0" cy="7015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等腰三角形 41"/>
            <p:cNvSpPr/>
            <p:nvPr/>
          </p:nvSpPr>
          <p:spPr>
            <a:xfrm>
              <a:off x="2434859" y="4285757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1707933" y="3789040"/>
              <a:ext cx="0" cy="4867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707933" y="4429798"/>
              <a:ext cx="0" cy="7009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等腰三角形 41"/>
            <p:cNvSpPr/>
            <p:nvPr/>
          </p:nvSpPr>
          <p:spPr>
            <a:xfrm>
              <a:off x="1494515" y="4275762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3158129" y="4405684"/>
              <a:ext cx="333751" cy="72008"/>
              <a:chOff x="1547664" y="260648"/>
              <a:chExt cx="333751" cy="72008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1547664" y="260648"/>
                <a:ext cx="45719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700064" y="260648"/>
                <a:ext cx="45719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835696" y="260648"/>
                <a:ext cx="45719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9" name="直接连接符 48"/>
            <p:cNvCxnSpPr/>
            <p:nvPr/>
          </p:nvCxnSpPr>
          <p:spPr>
            <a:xfrm>
              <a:off x="1696492" y="3789040"/>
              <a:ext cx="287260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429722" y="4272510"/>
              <a:ext cx="5377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394239" y="4287580"/>
              <a:ext cx="5377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65049" y="4272510"/>
              <a:ext cx="5377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组合 56"/>
            <p:cNvGrpSpPr/>
            <p:nvPr/>
          </p:nvGrpSpPr>
          <p:grpSpPr>
            <a:xfrm>
              <a:off x="3937878" y="2611063"/>
              <a:ext cx="1267331" cy="1582517"/>
              <a:chOff x="3304669" y="2880065"/>
              <a:chExt cx="1267331" cy="1582517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3910280" y="3501008"/>
                <a:ext cx="0" cy="5589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3800949" y="3490654"/>
                <a:ext cx="213419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圆角矩形 60"/>
              <p:cNvSpPr/>
              <p:nvPr/>
            </p:nvSpPr>
            <p:spPr>
              <a:xfrm>
                <a:off x="3885803" y="3680350"/>
                <a:ext cx="53355" cy="27115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3907658" y="4059964"/>
                <a:ext cx="160064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4119794" y="4059964"/>
                <a:ext cx="30819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4" name="组合 64"/>
              <p:cNvGrpSpPr/>
              <p:nvPr/>
            </p:nvGrpSpPr>
            <p:grpSpPr>
              <a:xfrm>
                <a:off x="4067722" y="3984824"/>
                <a:ext cx="53355" cy="162692"/>
                <a:chOff x="2267744" y="332656"/>
                <a:chExt cx="72008" cy="216024"/>
              </a:xfrm>
            </p:grpSpPr>
            <p:cxnSp>
              <p:nvCxnSpPr>
                <p:cNvPr id="74" name="直接连接符 43"/>
                <p:cNvCxnSpPr/>
                <p:nvPr/>
              </p:nvCxnSpPr>
              <p:spPr>
                <a:xfrm>
                  <a:off x="2267744" y="332656"/>
                  <a:ext cx="0" cy="2160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44"/>
                <p:cNvCxnSpPr/>
                <p:nvPr/>
              </p:nvCxnSpPr>
              <p:spPr>
                <a:xfrm>
                  <a:off x="2339752" y="332656"/>
                  <a:ext cx="0" cy="2160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TextBox 133"/>
              <p:cNvSpPr txBox="1"/>
              <p:nvPr/>
            </p:nvSpPr>
            <p:spPr>
              <a:xfrm flipH="1">
                <a:off x="3680577" y="2880065"/>
                <a:ext cx="886124" cy="544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v</a:t>
                </a:r>
                <a:r>
                  <a:rPr kumimoji="0" lang="en-US" altLang="zh-CN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cc</a:t>
                </a:r>
                <a:endParaRPr kumimoji="0" lang="zh-CN" alt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TextBox 138"/>
              <p:cNvSpPr txBox="1"/>
              <p:nvPr/>
            </p:nvSpPr>
            <p:spPr>
              <a:xfrm>
                <a:off x="4027761" y="3623883"/>
                <a:ext cx="392319" cy="34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C1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67" name="组合 82"/>
              <p:cNvGrpSpPr/>
              <p:nvPr/>
            </p:nvGrpSpPr>
            <p:grpSpPr>
              <a:xfrm>
                <a:off x="4305183" y="4047046"/>
                <a:ext cx="266817" cy="415536"/>
                <a:chOff x="1331640" y="3613140"/>
                <a:chExt cx="288032" cy="449184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1331640" y="3909924"/>
                  <a:ext cx="288032" cy="152400"/>
                  <a:chOff x="7308304" y="5157192"/>
                  <a:chExt cx="288032" cy="152400"/>
                </a:xfrm>
              </p:grpSpPr>
              <p:cxnSp>
                <p:nvCxnSpPr>
                  <p:cNvPr id="71" name="直接连接符 70"/>
                  <p:cNvCxnSpPr/>
                  <p:nvPr/>
                </p:nvCxnSpPr>
                <p:spPr>
                  <a:xfrm>
                    <a:off x="7308304" y="5157192"/>
                    <a:ext cx="2880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0"/>
                  <p:cNvCxnSpPr/>
                  <p:nvPr/>
                </p:nvCxnSpPr>
                <p:spPr>
                  <a:xfrm>
                    <a:off x="7386964" y="5309592"/>
                    <a:ext cx="135632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44"/>
                  <p:cNvCxnSpPr/>
                  <p:nvPr/>
                </p:nvCxnSpPr>
                <p:spPr>
                  <a:xfrm>
                    <a:off x="7350831" y="5229200"/>
                    <a:ext cx="20764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0" name="直接连接符 69"/>
                <p:cNvCxnSpPr/>
                <p:nvPr/>
              </p:nvCxnSpPr>
              <p:spPr>
                <a:xfrm>
                  <a:off x="1464367" y="3613140"/>
                  <a:ext cx="0" cy="28803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141"/>
              <p:cNvSpPr txBox="1"/>
              <p:nvPr/>
            </p:nvSpPr>
            <p:spPr>
              <a:xfrm>
                <a:off x="3304669" y="3589683"/>
                <a:ext cx="431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R1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8" name="矩形 57"/>
            <p:cNvSpPr/>
            <p:nvPr/>
          </p:nvSpPr>
          <p:spPr>
            <a:xfrm>
              <a:off x="385697" y="4079481"/>
              <a:ext cx="1275122" cy="82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SiPM matrix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801226" y="3548689"/>
            <a:ext cx="181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Pre-amplifier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242451" y="726387"/>
            <a:ext cx="1377221" cy="1262453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3264033" y="5094265"/>
            <a:ext cx="1964771" cy="15650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66825" y="222040"/>
            <a:ext cx="3903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前置放大电路板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712" y="1556792"/>
            <a:ext cx="3078747" cy="20911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106" y="4214127"/>
            <a:ext cx="3487153" cy="236754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34861" y="5077605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~30000pe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605" y="2428792"/>
            <a:ext cx="13019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15pe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2120" y="3912094"/>
            <a:ext cx="335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半高全宽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~42ns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，底宽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~160ns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F6B66DB-C5EE-4682-BA8F-622F18CBF0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2080" r="8752" b="2080"/>
          <a:stretch/>
        </p:blipFill>
        <p:spPr>
          <a:xfrm>
            <a:off x="34147" y="4554869"/>
            <a:ext cx="2480821" cy="21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AF5302E-477C-4A0F-BE62-902910444185}"/>
              </a:ext>
            </a:extLst>
          </p:cNvPr>
          <p:cNvSpPr txBox="1"/>
          <p:nvPr/>
        </p:nvSpPr>
        <p:spPr>
          <a:xfrm>
            <a:off x="251520" y="6454497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高低温箱的温度稳定性：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±0.5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℃，引起增益测试误差：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±0.75%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2" descr="C:\Users\yinlq\Desktop\plots\30_D.png">
            <a:extLst>
              <a:ext uri="{FF2B5EF4-FFF2-40B4-BE49-F238E27FC236}">
                <a16:creationId xmlns:a16="http://schemas.microsoft.com/office/drawing/2014/main" xmlns="" id="{98017E29-E0D7-49E8-9E5C-D1FC1B82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" y="3367935"/>
            <a:ext cx="4536024" cy="307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B32D804E-1581-4DCE-8070-55FF4AC985DD}"/>
              </a:ext>
            </a:extLst>
          </p:cNvPr>
          <p:cNvSpPr/>
          <p:nvPr/>
        </p:nvSpPr>
        <p:spPr>
          <a:xfrm>
            <a:off x="1359141" y="3948129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+mn-cs"/>
              </a:rPr>
              <a:t>-30</a:t>
            </a:r>
            <a:r>
              <a:rPr kumimoji="0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+mn-cs"/>
              </a:rPr>
              <a:t>℃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 descr="C:\Users\yinlq\Desktop\plots\60_D-2.png">
            <a:extLst>
              <a:ext uri="{FF2B5EF4-FFF2-40B4-BE49-F238E27FC236}">
                <a16:creationId xmlns:a16="http://schemas.microsoft.com/office/drawing/2014/main" xmlns="" id="{FD9F88C6-2009-45C8-9137-6E708F86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72" y="3378343"/>
            <a:ext cx="4536024" cy="307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1ECE68C8-CFAC-44F7-A8F1-DA2F3EA26E0A}"/>
              </a:ext>
            </a:extLst>
          </p:cNvPr>
          <p:cNvCxnSpPr/>
          <p:nvPr/>
        </p:nvCxnSpPr>
        <p:spPr>
          <a:xfrm>
            <a:off x="611560" y="4997769"/>
            <a:ext cx="35283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935B0809-4E58-41CF-B0F7-0F0B540AADB4}"/>
              </a:ext>
            </a:extLst>
          </p:cNvPr>
          <p:cNvCxnSpPr/>
          <p:nvPr/>
        </p:nvCxnSpPr>
        <p:spPr>
          <a:xfrm>
            <a:off x="611560" y="5295961"/>
            <a:ext cx="35283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89DD37CB-7EED-481D-92FD-FEDA5F53B2D4}"/>
              </a:ext>
            </a:extLst>
          </p:cNvPr>
          <p:cNvCxnSpPr/>
          <p:nvPr/>
        </p:nvCxnSpPr>
        <p:spPr>
          <a:xfrm>
            <a:off x="5076056" y="5007929"/>
            <a:ext cx="35283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CC736890-9DC2-419F-8B98-FC64A71089A6}"/>
              </a:ext>
            </a:extLst>
          </p:cNvPr>
          <p:cNvCxnSpPr/>
          <p:nvPr/>
        </p:nvCxnSpPr>
        <p:spPr>
          <a:xfrm>
            <a:off x="5076056" y="5319193"/>
            <a:ext cx="35283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6B93221-F350-401E-A89C-FC633619A02D}"/>
              </a:ext>
            </a:extLst>
          </p:cNvPr>
          <p:cNvSpPr/>
          <p:nvPr/>
        </p:nvSpPr>
        <p:spPr>
          <a:xfrm>
            <a:off x="5796136" y="3828884"/>
            <a:ext cx="910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+mn-cs"/>
              </a:rPr>
              <a:t>60</a:t>
            </a:r>
            <a:r>
              <a:rPr kumimoji="0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+mn-cs"/>
              </a:rPr>
              <a:t>℃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ABE01C8-2E18-432C-A87C-36601EC85C39}"/>
              </a:ext>
            </a:extLst>
          </p:cNvPr>
          <p:cNvSpPr txBox="1"/>
          <p:nvPr/>
        </p:nvSpPr>
        <p:spPr>
          <a:xfrm>
            <a:off x="1386118" y="548877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常时间稳定性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50EB37BC-6094-4F53-9F8A-CE53CAA74DA4}"/>
              </a:ext>
            </a:extLst>
          </p:cNvPr>
          <p:cNvGrpSpPr/>
          <p:nvPr/>
        </p:nvGrpSpPr>
        <p:grpSpPr>
          <a:xfrm>
            <a:off x="53752" y="82717"/>
            <a:ext cx="4644008" cy="3174512"/>
            <a:chOff x="0" y="11017"/>
            <a:chExt cx="4896544" cy="338705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21F996D8-C744-467C-A78B-6C3B0A00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1894"/>
              <a:ext cx="4896544" cy="3316178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92E86A11-44AE-4E51-B1F5-FEA38C4106F9}"/>
                </a:ext>
              </a:extLst>
            </p:cNvPr>
            <p:cNvSpPr txBox="1"/>
            <p:nvPr/>
          </p:nvSpPr>
          <p:spPr>
            <a:xfrm>
              <a:off x="827584" y="11017"/>
              <a:ext cx="3437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SiPM+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前放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+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示波器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+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台式高压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xmlns="" id="{093D7E7C-1332-46DB-8F53-2F91329DE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9926" y="411127"/>
              <a:ext cx="0" cy="25858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xmlns="" id="{1D671CDB-0C37-446A-ADF0-F3389864806E}"/>
                </a:ext>
              </a:extLst>
            </p:cNvPr>
            <p:cNvCxnSpPr>
              <a:cxnSpLocks/>
            </p:cNvCxnSpPr>
            <p:nvPr/>
          </p:nvCxnSpPr>
          <p:spPr>
            <a:xfrm>
              <a:off x="580101" y="1617337"/>
              <a:ext cx="384788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30BFCADA-AE0B-4EEB-A4A6-11DBA39921BE}"/>
              </a:ext>
            </a:extLst>
          </p:cNvPr>
          <p:cNvGrpSpPr/>
          <p:nvPr/>
        </p:nvGrpSpPr>
        <p:grpSpPr>
          <a:xfrm>
            <a:off x="4500472" y="201360"/>
            <a:ext cx="4499990" cy="2994578"/>
            <a:chOff x="4572000" y="3459563"/>
            <a:chExt cx="4739466" cy="3209797"/>
          </a:xfrm>
        </p:grpSpPr>
        <p:pic>
          <p:nvPicPr>
            <p:cNvPr id="28" name="Picture 3" descr="C:\Users\yinlq\Desktop\plots\Resolution_16chs.png">
              <a:extLst>
                <a:ext uri="{FF2B5EF4-FFF2-40B4-BE49-F238E27FC236}">
                  <a16:creationId xmlns:a16="http://schemas.microsoft.com/office/drawing/2014/main" xmlns="" id="{7F51157D-A906-415E-B0E6-20BCF5CFD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59563"/>
              <a:ext cx="4739466" cy="320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xmlns="" id="{9B7B29BE-2770-490E-8782-2094E10B4015}"/>
                </a:ext>
              </a:extLst>
            </p:cNvPr>
            <p:cNvCxnSpPr>
              <a:cxnSpLocks/>
            </p:cNvCxnSpPr>
            <p:nvPr/>
          </p:nvCxnSpPr>
          <p:spPr>
            <a:xfrm>
              <a:off x="5199524" y="5537780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xmlns="" id="{8339E660-C560-4662-BF59-BA197AFCD48C}"/>
                </a:ext>
              </a:extLst>
            </p:cNvPr>
            <p:cNvCxnSpPr/>
            <p:nvPr/>
          </p:nvCxnSpPr>
          <p:spPr>
            <a:xfrm>
              <a:off x="6372200" y="3809588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96C55DC1-0BFA-47D0-A64D-7A3EF854AF95}"/>
                </a:ext>
              </a:extLst>
            </p:cNvPr>
            <p:cNvCxnSpPr/>
            <p:nvPr/>
          </p:nvCxnSpPr>
          <p:spPr>
            <a:xfrm>
              <a:off x="7287756" y="3810000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5747F0BB-89E0-4D38-8528-514F7E243909}"/>
                </a:ext>
              </a:extLst>
            </p:cNvPr>
            <p:cNvCxnSpPr>
              <a:cxnSpLocks/>
            </p:cNvCxnSpPr>
            <p:nvPr/>
          </p:nvCxnSpPr>
          <p:spPr>
            <a:xfrm>
              <a:off x="5199524" y="6021288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E1422719-4B1C-42FC-AC46-C6AEF40C556E}"/>
              </a:ext>
            </a:extLst>
          </p:cNvPr>
          <p:cNvSpPr txBox="1"/>
          <p:nvPr/>
        </p:nvSpPr>
        <p:spPr>
          <a:xfrm>
            <a:off x="5167289" y="97029"/>
            <a:ext cx="3437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示波器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台式高压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28E7EEA-3902-497C-8F5E-9405E155A3A1}"/>
              </a:ext>
            </a:extLst>
          </p:cNvPr>
          <p:cNvSpPr txBox="1"/>
          <p:nvPr/>
        </p:nvSpPr>
        <p:spPr>
          <a:xfrm>
            <a:off x="603935" y="3202362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17</a:t>
            </a:r>
            <a:r>
              <a:rPr lang="zh-CN" altLang="en-US" sz="2800" dirty="0"/>
              <a:t>小时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E31126CE-28D1-4ACD-BB69-BFA748BF9F7E}"/>
              </a:ext>
            </a:extLst>
          </p:cNvPr>
          <p:cNvSpPr txBox="1"/>
          <p:nvPr/>
        </p:nvSpPr>
        <p:spPr>
          <a:xfrm>
            <a:off x="6251549" y="325722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1.5</a:t>
            </a:r>
            <a:r>
              <a:rPr lang="zh-CN" altLang="en-US" sz="2800" dirty="0"/>
              <a:t> 小时</a:t>
            </a:r>
          </a:p>
        </p:txBody>
      </p:sp>
    </p:spTree>
    <p:extLst>
      <p:ext uri="{BB962C8B-B14F-4D97-AF65-F5344CB8AC3E}">
        <p14:creationId xmlns:p14="http://schemas.microsoft.com/office/powerpoint/2010/main" val="2372483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84588B1-9518-4587-8D77-D60358D8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65" y="1130091"/>
            <a:ext cx="2052330" cy="28655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6521FFF-51AF-49C9-B889-A5780DD5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07221"/>
            <a:ext cx="2052330" cy="2841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CF2F6E-34CA-4707-ADC9-392DFF75C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76" r="6833" b="13425"/>
          <a:stretch/>
        </p:blipFill>
        <p:spPr>
          <a:xfrm>
            <a:off x="4770072" y="4117689"/>
            <a:ext cx="2376265" cy="25990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E6242C3-2BC7-47D2-998A-1AA7DB233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35" y="4117689"/>
            <a:ext cx="2036104" cy="26708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DD85EAE-DC4F-45CB-8D83-F24FF281FAA7}"/>
              </a:ext>
            </a:extLst>
          </p:cNvPr>
          <p:cNvSpPr txBox="1"/>
          <p:nvPr/>
        </p:nvSpPr>
        <p:spPr>
          <a:xfrm>
            <a:off x="848439" y="260110"/>
            <a:ext cx="7563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+AB+DB+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温度电压补偿电路联合测试</a:t>
            </a:r>
          </a:p>
        </p:txBody>
      </p:sp>
    </p:spTree>
    <p:extLst>
      <p:ext uri="{BB962C8B-B14F-4D97-AF65-F5344CB8AC3E}">
        <p14:creationId xmlns:p14="http://schemas.microsoft.com/office/powerpoint/2010/main" val="270809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FC1C599-A33D-4997-A89C-E926247334FA}"/>
              </a:ext>
            </a:extLst>
          </p:cNvPr>
          <p:cNvGrpSpPr/>
          <p:nvPr/>
        </p:nvGrpSpPr>
        <p:grpSpPr>
          <a:xfrm>
            <a:off x="0" y="11017"/>
            <a:ext cx="4896544" cy="3387055"/>
            <a:chOff x="0" y="11017"/>
            <a:chExt cx="4896544" cy="338705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565D8C2-2CE1-4721-B939-8FBD4C668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1894"/>
              <a:ext cx="4896544" cy="3316178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CEC2BFC1-6FB1-46C2-927F-1F9D8EA2A7B7}"/>
                </a:ext>
              </a:extLst>
            </p:cNvPr>
            <p:cNvSpPr txBox="1"/>
            <p:nvPr/>
          </p:nvSpPr>
          <p:spPr>
            <a:xfrm>
              <a:off x="827584" y="11017"/>
              <a:ext cx="3437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SiPM+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前放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+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示波器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+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台式高压</a:t>
              </a: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5DAE1565-E987-4331-8AB1-71678AE7D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9926" y="411127"/>
              <a:ext cx="0" cy="25858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F22A3DD5-2C4D-4B63-BFDE-256B3DB1204D}"/>
                </a:ext>
              </a:extLst>
            </p:cNvPr>
            <p:cNvCxnSpPr>
              <a:cxnSpLocks/>
            </p:cNvCxnSpPr>
            <p:nvPr/>
          </p:nvCxnSpPr>
          <p:spPr>
            <a:xfrm>
              <a:off x="580101" y="1617337"/>
              <a:ext cx="384788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8DF9020C-5C0A-46AC-A052-F69E01DEC012}"/>
              </a:ext>
            </a:extLst>
          </p:cNvPr>
          <p:cNvGrpSpPr/>
          <p:nvPr/>
        </p:nvGrpSpPr>
        <p:grpSpPr>
          <a:xfrm>
            <a:off x="35496" y="3526338"/>
            <a:ext cx="4896544" cy="3320645"/>
            <a:chOff x="4315651" y="3468654"/>
            <a:chExt cx="4896544" cy="332064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38B3629-DE76-417E-8482-F0E07671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651" y="3468654"/>
              <a:ext cx="4896544" cy="3320645"/>
            </a:xfrm>
            <a:prstGeom prst="rect">
              <a:avLst/>
            </a:prstGeom>
          </p:spPr>
        </p:pic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xmlns="" id="{85E4325D-0CA2-4AAE-836C-43AB90C3721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127" y="5087000"/>
              <a:ext cx="38098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12001BAB-4676-4D1B-8E1A-8D927348FD68}"/>
              </a:ext>
            </a:extLst>
          </p:cNvPr>
          <p:cNvSpPr txBox="1"/>
          <p:nvPr/>
        </p:nvSpPr>
        <p:spPr>
          <a:xfrm>
            <a:off x="613152" y="3460938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+AB+DB 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台式高压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38AA4B5B-2B4E-4E0C-BA56-EBA23B59F91A}"/>
              </a:ext>
            </a:extLst>
          </p:cNvPr>
          <p:cNvGrpSpPr/>
          <p:nvPr/>
        </p:nvGrpSpPr>
        <p:grpSpPr>
          <a:xfrm>
            <a:off x="4716016" y="3588985"/>
            <a:ext cx="4780753" cy="3242120"/>
            <a:chOff x="0" y="3615880"/>
            <a:chExt cx="4780753" cy="32421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3BFFE879-41F6-482C-A030-C4D5B7C1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15880"/>
              <a:ext cx="4780753" cy="3242120"/>
            </a:xfrm>
            <a:prstGeom prst="rect">
              <a:avLst/>
            </a:prstGeom>
          </p:spPr>
        </p:pic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175E50D5-DE70-4F5E-BBC2-E971CEC8207D}"/>
                </a:ext>
              </a:extLst>
            </p:cNvPr>
            <p:cNvCxnSpPr>
              <a:cxnSpLocks/>
            </p:cNvCxnSpPr>
            <p:nvPr/>
          </p:nvCxnSpPr>
          <p:spPr>
            <a:xfrm>
              <a:off x="613152" y="5192872"/>
              <a:ext cx="365159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5629D37-B226-4187-AC2F-AF9C44A54472}"/>
              </a:ext>
            </a:extLst>
          </p:cNvPr>
          <p:cNvSpPr txBox="1"/>
          <p:nvPr/>
        </p:nvSpPr>
        <p:spPr>
          <a:xfrm>
            <a:off x="4716016" y="3388930"/>
            <a:ext cx="442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+AB+DB+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温度电压补偿电路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DD5512E0-5EA6-4C33-97C6-BD07AFF70C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0" y="546019"/>
          <a:ext cx="4447529" cy="2254899"/>
        </p:xfrm>
        <a:graphic>
          <a:graphicData uri="http://schemas.openxmlformats.org/drawingml/2006/table">
            <a:tbl>
              <a:tblPr/>
              <a:tblGrid>
                <a:gridCol w="1783233">
                  <a:extLst>
                    <a:ext uri="{9D8B030D-6E8A-4147-A177-3AD203B41FA5}">
                      <a16:colId xmlns:a16="http://schemas.microsoft.com/office/drawing/2014/main" xmlns="" val="77481022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66206764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251603909"/>
                    </a:ext>
                  </a:extLst>
                </a:gridCol>
              </a:tblGrid>
              <a:tr h="403269">
                <a:tc>
                  <a:txBody>
                    <a:bodyPr/>
                    <a:lstStyle/>
                    <a:p>
                      <a:r>
                        <a:rPr lang="zh-CN" sz="1800" b="0" kern="100" dirty="0">
                          <a:effectLst/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指标名称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968" marR="4296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100" dirty="0">
                          <a:effectLst/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指标要求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968" marR="42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00" dirty="0">
                          <a:effectLst/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测试结论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968" marR="42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03549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SiPM+</a:t>
                      </a:r>
                      <a:r>
                        <a:rPr lang="zh-CN" altLang="en-US" sz="1800" b="0" dirty="0"/>
                        <a:t>前放</a:t>
                      </a:r>
                      <a:r>
                        <a:rPr lang="en-US" altLang="zh-CN" sz="1800" b="0" dirty="0"/>
                        <a:t>+AB+DB</a:t>
                      </a:r>
                      <a:r>
                        <a:rPr lang="zh-CN" altLang="en-US" sz="1800" b="0" dirty="0"/>
                        <a:t>联调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相对偏差：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&lt;5%@10pe-32000pe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满足要求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6474361"/>
                  </a:ext>
                </a:extLst>
              </a:tr>
              <a:tr h="98753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/>
                        <a:t>SiPM+</a:t>
                      </a:r>
                      <a:r>
                        <a:rPr lang="zh-CN" altLang="en-US" sz="1800" b="0" dirty="0"/>
                        <a:t>前放</a:t>
                      </a:r>
                      <a:r>
                        <a:rPr lang="en-US" altLang="zh-CN" sz="1800" b="0" dirty="0"/>
                        <a:t>+AB+DB+</a:t>
                      </a:r>
                      <a:r>
                        <a:rPr lang="zh-CN" altLang="en-US" sz="1800" b="0" dirty="0"/>
                        <a:t>温度电压补偿电路联调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相对偏差：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&lt;5%@10pe-32000pe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满足要求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953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31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EE2B3D23-DF9B-4539-BA4A-B89C1FAB4B29}"/>
              </a:ext>
            </a:extLst>
          </p:cNvPr>
          <p:cNvGrpSpPr/>
          <p:nvPr/>
        </p:nvGrpSpPr>
        <p:grpSpPr>
          <a:xfrm>
            <a:off x="6452" y="378616"/>
            <a:ext cx="4739466" cy="3209797"/>
            <a:chOff x="4572000" y="3459563"/>
            <a:chExt cx="4739466" cy="3209797"/>
          </a:xfrm>
        </p:grpSpPr>
        <p:pic>
          <p:nvPicPr>
            <p:cNvPr id="14" name="Picture 3" descr="C:\Users\yinlq\Desktop\plots\Resolution_16chs.png">
              <a:extLst>
                <a:ext uri="{FF2B5EF4-FFF2-40B4-BE49-F238E27FC236}">
                  <a16:creationId xmlns:a16="http://schemas.microsoft.com/office/drawing/2014/main" xmlns="" id="{14ED2EFF-A35E-4FB2-9B76-97CE7A111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59563"/>
              <a:ext cx="4739466" cy="320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654F3F3B-C8A3-44A9-A231-263976C57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99524" y="5537780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0E9B6FAD-56AB-429A-92BB-C3E2C49AC263}"/>
                </a:ext>
              </a:extLst>
            </p:cNvPr>
            <p:cNvCxnSpPr/>
            <p:nvPr/>
          </p:nvCxnSpPr>
          <p:spPr>
            <a:xfrm>
              <a:off x="6372200" y="3809588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7BC2639B-E75A-4C02-8F6C-2B435BD39A17}"/>
                </a:ext>
              </a:extLst>
            </p:cNvPr>
            <p:cNvCxnSpPr/>
            <p:nvPr/>
          </p:nvCxnSpPr>
          <p:spPr>
            <a:xfrm>
              <a:off x="7287756" y="3810000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E251E4C7-79C9-402B-BAE3-164BEAF270C3}"/>
                </a:ext>
              </a:extLst>
            </p:cNvPr>
            <p:cNvCxnSpPr>
              <a:cxnSpLocks/>
            </p:cNvCxnSpPr>
            <p:nvPr/>
          </p:nvCxnSpPr>
          <p:spPr>
            <a:xfrm>
              <a:off x="5199524" y="6021288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Picture 3" descr="C:\Users\WFCTA\Desktop\20180318-yinlq\ele-only1_plots\Res_ele-only1.png">
            <a:extLst>
              <a:ext uri="{FF2B5EF4-FFF2-40B4-BE49-F238E27FC236}">
                <a16:creationId xmlns:a16="http://schemas.microsoft.com/office/drawing/2014/main" xmlns="" id="{0CEB1A1C-AC59-4D5F-B51C-1EC5183E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643880"/>
            <a:ext cx="4739466" cy="32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FCTA\Desktop\20180318-yinlq\ele+sl-1_plots\Res_ele+sl-1.png">
            <a:extLst>
              <a:ext uri="{FF2B5EF4-FFF2-40B4-BE49-F238E27FC236}">
                <a16:creationId xmlns:a16="http://schemas.microsoft.com/office/drawing/2014/main" xmlns="" id="{58865944-4288-4C9C-A3E8-C0DCDCA3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94" y="3626661"/>
            <a:ext cx="4739466" cy="321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55C0041-A412-443C-8A0D-997DCEE6D61B}"/>
              </a:ext>
            </a:extLst>
          </p:cNvPr>
          <p:cNvSpPr txBox="1"/>
          <p:nvPr/>
        </p:nvSpPr>
        <p:spPr>
          <a:xfrm>
            <a:off x="467544" y="100743"/>
            <a:ext cx="3437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示波器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台式高压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AB2CDE6-0356-4DAD-BA5E-660967EC9306}"/>
              </a:ext>
            </a:extLst>
          </p:cNvPr>
          <p:cNvSpPr txBox="1"/>
          <p:nvPr/>
        </p:nvSpPr>
        <p:spPr>
          <a:xfrm>
            <a:off x="613152" y="3532946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+AB+DB 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台式高压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A068D00-EE32-491D-A07C-D5C4446B7AAF}"/>
              </a:ext>
            </a:extLst>
          </p:cNvPr>
          <p:cNvSpPr txBox="1"/>
          <p:nvPr/>
        </p:nvSpPr>
        <p:spPr>
          <a:xfrm>
            <a:off x="4716607" y="3464894"/>
            <a:ext cx="442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+AB+DB+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温度电压补偿电路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1C8EA0C1-379E-472E-B174-1F4FF1071660}"/>
              </a:ext>
            </a:extLst>
          </p:cNvPr>
          <p:cNvCxnSpPr>
            <a:cxnSpLocks/>
          </p:cNvCxnSpPr>
          <p:nvPr/>
        </p:nvCxnSpPr>
        <p:spPr>
          <a:xfrm>
            <a:off x="726686" y="4941168"/>
            <a:ext cx="36724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8053936B-F4C4-4AFD-B70C-E13EA1FF173A}"/>
              </a:ext>
            </a:extLst>
          </p:cNvPr>
          <p:cNvCxnSpPr/>
          <p:nvPr/>
        </p:nvCxnSpPr>
        <p:spPr>
          <a:xfrm>
            <a:off x="1465382" y="3994700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114747FA-4B83-4576-BABD-A2A7331A4CDB}"/>
              </a:ext>
            </a:extLst>
          </p:cNvPr>
          <p:cNvCxnSpPr>
            <a:cxnSpLocks/>
          </p:cNvCxnSpPr>
          <p:nvPr/>
        </p:nvCxnSpPr>
        <p:spPr>
          <a:xfrm>
            <a:off x="726686" y="6052110"/>
            <a:ext cx="36724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4615B45F-03CE-4249-85E9-721320C1C09D}"/>
              </a:ext>
            </a:extLst>
          </p:cNvPr>
          <p:cNvCxnSpPr/>
          <p:nvPr/>
        </p:nvCxnSpPr>
        <p:spPr>
          <a:xfrm>
            <a:off x="2550460" y="3994700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88E27374-23A3-42BB-AC54-6CD05CD309C4}"/>
              </a:ext>
            </a:extLst>
          </p:cNvPr>
          <p:cNvCxnSpPr>
            <a:cxnSpLocks/>
          </p:cNvCxnSpPr>
          <p:nvPr/>
        </p:nvCxnSpPr>
        <p:spPr>
          <a:xfrm>
            <a:off x="5004048" y="4930894"/>
            <a:ext cx="36724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815C6A23-8C5C-4B55-B5F0-506D16F52020}"/>
              </a:ext>
            </a:extLst>
          </p:cNvPr>
          <p:cNvCxnSpPr>
            <a:cxnSpLocks/>
          </p:cNvCxnSpPr>
          <p:nvPr/>
        </p:nvCxnSpPr>
        <p:spPr>
          <a:xfrm>
            <a:off x="5004048" y="6021288"/>
            <a:ext cx="36724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EF7EDF52-B9A9-4AE0-8B5D-0903F3A715CC}"/>
              </a:ext>
            </a:extLst>
          </p:cNvPr>
          <p:cNvCxnSpPr/>
          <p:nvPr/>
        </p:nvCxnSpPr>
        <p:spPr>
          <a:xfrm>
            <a:off x="5765314" y="3974408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6D6AB829-5750-43DC-A4C3-6F6E2B874A99}"/>
              </a:ext>
            </a:extLst>
          </p:cNvPr>
          <p:cNvCxnSpPr/>
          <p:nvPr/>
        </p:nvCxnSpPr>
        <p:spPr>
          <a:xfrm>
            <a:off x="6833120" y="3974408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xmlns="" id="{E85EC5AE-F9EA-43F1-AD3A-A3C7C27C47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55976" y="814061"/>
          <a:ext cx="4739462" cy="2254899"/>
        </p:xfrm>
        <a:graphic>
          <a:graphicData uri="http://schemas.openxmlformats.org/drawingml/2006/table">
            <a:tbl>
              <a:tblPr/>
              <a:tblGrid>
                <a:gridCol w="1783866">
                  <a:extLst>
                    <a:ext uri="{9D8B030D-6E8A-4147-A177-3AD203B41FA5}">
                      <a16:colId xmlns:a16="http://schemas.microsoft.com/office/drawing/2014/main" xmlns="" val="774810228"/>
                    </a:ext>
                  </a:extLst>
                </a:gridCol>
                <a:gridCol w="1888542">
                  <a:extLst>
                    <a:ext uri="{9D8B030D-6E8A-4147-A177-3AD203B41FA5}">
                      <a16:colId xmlns:a16="http://schemas.microsoft.com/office/drawing/2014/main" xmlns="" val="662067640"/>
                    </a:ext>
                  </a:extLst>
                </a:gridCol>
                <a:gridCol w="1067054">
                  <a:extLst>
                    <a:ext uri="{9D8B030D-6E8A-4147-A177-3AD203B41FA5}">
                      <a16:colId xmlns:a16="http://schemas.microsoft.com/office/drawing/2014/main" xmlns="" val="1251603909"/>
                    </a:ext>
                  </a:extLst>
                </a:gridCol>
              </a:tblGrid>
              <a:tr h="403269">
                <a:tc>
                  <a:txBody>
                    <a:bodyPr/>
                    <a:lstStyle/>
                    <a:p>
                      <a:r>
                        <a:rPr lang="zh-CN" sz="1800" b="0" kern="100" dirty="0">
                          <a:effectLst/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指标名称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968" marR="4296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100" dirty="0">
                          <a:effectLst/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指标要求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968" marR="42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00" dirty="0">
                          <a:effectLst/>
                          <a:latin typeface="等线" panose="02010600030101010101" pitchFamily="2" charset="-122"/>
                          <a:ea typeface="宋体" panose="02010600030101010101" pitchFamily="2" charset="-122"/>
                        </a:rPr>
                        <a:t>测试结论</a:t>
                      </a:r>
                      <a:endParaRPr lang="zh-CN" sz="1800" b="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968" marR="429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03549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SiPM+</a:t>
                      </a:r>
                      <a:r>
                        <a:rPr lang="zh-CN" altLang="en-US" sz="1800" b="0" dirty="0"/>
                        <a:t>前放</a:t>
                      </a:r>
                      <a:r>
                        <a:rPr lang="en-US" altLang="zh-CN" sz="1800" b="0" dirty="0"/>
                        <a:t>+AB+DB</a:t>
                      </a:r>
                      <a:r>
                        <a:rPr lang="zh-CN" altLang="en-US" sz="1800" b="0" dirty="0"/>
                        <a:t>联调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分辨率：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&lt; 50%@ 10 </a:t>
                      </a:r>
                      <a:r>
                        <a:rPr lang="en-US" altLang="zh-CN" sz="1800" kern="100" dirty="0" err="1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pe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zh-CN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，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&lt; 5%@ &gt;1000 </a:t>
                      </a:r>
                      <a:r>
                        <a:rPr lang="en-US" altLang="zh-CN" sz="1800" kern="100" dirty="0" err="1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pe</a:t>
                      </a:r>
                      <a:endParaRPr lang="zh-CN" altLang="zh-CN" sz="18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满足要求</a:t>
                      </a: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6474361"/>
                  </a:ext>
                </a:extLst>
              </a:tr>
              <a:tr h="98753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/>
                        <a:t>SiPM+</a:t>
                      </a:r>
                      <a:r>
                        <a:rPr lang="zh-CN" altLang="en-US" sz="1800" b="0" dirty="0"/>
                        <a:t>前放</a:t>
                      </a:r>
                      <a:r>
                        <a:rPr lang="en-US" altLang="zh-CN" sz="1800" b="0" dirty="0"/>
                        <a:t>+AB+DB+</a:t>
                      </a:r>
                      <a:r>
                        <a:rPr lang="zh-CN" altLang="en-US" sz="1800" b="0" dirty="0"/>
                        <a:t>温度电压补偿电路联调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分辨率：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&lt; 50%@ 10 </a:t>
                      </a:r>
                      <a:r>
                        <a:rPr lang="en-US" altLang="zh-CN" sz="1800" kern="100" dirty="0" err="1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pe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zh-CN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，</a:t>
                      </a:r>
                      <a:r>
                        <a:rPr lang="en-US" altLang="zh-CN" sz="180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&lt; 5%@ &gt;1000 </a:t>
                      </a:r>
                      <a:r>
                        <a:rPr lang="en-US" altLang="zh-CN" sz="1800" kern="100" dirty="0" err="1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pe</a:t>
                      </a:r>
                      <a:endParaRPr lang="zh-CN" altLang="zh-CN" sz="180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00" dirty="0"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满足要求</a:t>
                      </a:r>
                      <a:endParaRPr lang="zh-CN" altLang="zh-CN" sz="1800" b="0" kern="1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8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953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20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50387"/>
          <a:stretch/>
        </p:blipFill>
        <p:spPr>
          <a:xfrm>
            <a:off x="2483726" y="2081528"/>
            <a:ext cx="4392488" cy="18849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7" y="4005064"/>
            <a:ext cx="3333454" cy="25000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b="11180"/>
          <a:stretch/>
        </p:blipFill>
        <p:spPr>
          <a:xfrm>
            <a:off x="4317817" y="4105124"/>
            <a:ext cx="4645193" cy="22999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75840" y="6505155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聚光效率测试</a:t>
            </a:r>
          </a:p>
        </p:txBody>
      </p:sp>
      <p:sp>
        <p:nvSpPr>
          <p:cNvPr id="9" name="矩形 8"/>
          <p:cNvSpPr/>
          <p:nvPr/>
        </p:nvSpPr>
        <p:spPr>
          <a:xfrm>
            <a:off x="5932527" y="6482272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出瞳光强分布测试</a:t>
            </a: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5C7F11F0-64E9-4B3E-A233-5D16EC5D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13509" r="19212" b="17708"/>
          <a:stretch>
            <a:fillRect/>
          </a:stretch>
        </p:blipFill>
        <p:spPr bwMode="auto">
          <a:xfrm>
            <a:off x="133890" y="115675"/>
            <a:ext cx="21338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BCF8A75-2F2A-4C01-B340-B63E858895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76" r="6833" b="13425"/>
          <a:stretch/>
        </p:blipFill>
        <p:spPr>
          <a:xfrm>
            <a:off x="6767735" y="-118175"/>
            <a:ext cx="2376265" cy="259903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F1891B88-62AA-46AB-AD7E-5896CF173E8B}"/>
              </a:ext>
            </a:extLst>
          </p:cNvPr>
          <p:cNvSpPr/>
          <p:nvPr/>
        </p:nvSpPr>
        <p:spPr>
          <a:xfrm>
            <a:off x="2483726" y="940464"/>
            <a:ext cx="4230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光收集器采用精密注塑工艺加工，并采用</a:t>
            </a:r>
            <a:r>
              <a:rPr lang="en-US" altLang="zh-CN" sz="2000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coating Al + R</a:t>
            </a:r>
            <a:r>
              <a:rPr lang="zh-C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镀膜技术</a:t>
            </a:r>
            <a:endParaRPr lang="en-US" altLang="zh-CN" sz="2000" b="1" dirty="0">
              <a:solidFill>
                <a:prstClr val="black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 </a:t>
            </a:r>
            <a:r>
              <a:rPr lang="zh-C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已到货</a:t>
            </a:r>
            <a:r>
              <a:rPr lang="en-US" altLang="zh-CN" sz="2000" b="1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1100</a:t>
            </a:r>
            <a:r>
              <a:rPr lang="zh-C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个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5D2AA29-C9B2-441B-81A5-B556049C883E}"/>
              </a:ext>
            </a:extLst>
          </p:cNvPr>
          <p:cNvSpPr txBox="1"/>
          <p:nvPr/>
        </p:nvSpPr>
        <p:spPr>
          <a:xfrm>
            <a:off x="3191612" y="11567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光收集器进展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CCE3680-A33B-4FD2-9886-5E72AB514C89}"/>
              </a:ext>
            </a:extLst>
          </p:cNvPr>
          <p:cNvSpPr txBox="1"/>
          <p:nvPr/>
        </p:nvSpPr>
        <p:spPr>
          <a:xfrm>
            <a:off x="0" y="348973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日内瓦大学实验室：</a:t>
            </a:r>
          </a:p>
        </p:txBody>
      </p:sp>
    </p:spTree>
    <p:extLst>
      <p:ext uri="{BB962C8B-B14F-4D97-AF65-F5344CB8AC3E}">
        <p14:creationId xmlns:p14="http://schemas.microsoft.com/office/powerpoint/2010/main" val="3196750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21516" y="476672"/>
            <a:ext cx="8229600" cy="49377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光收集器性能的实验检测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收集效率</a:t>
            </a:r>
            <a:endParaRPr lang="en-US" altLang="zh-CN" sz="2400" b="1" dirty="0">
              <a:latin typeface="Georgia" pitchFamily="18" charset="0"/>
              <a:ea typeface="Cambria Math" pitchFamily="18" charset="0"/>
              <a:cs typeface="仿宋_GB231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9" y="1458280"/>
            <a:ext cx="5868451" cy="5564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8357" y="1258225"/>
            <a:ext cx="454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收集效率：实验和理论预期值对比结果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364088" y="4437112"/>
              <a:ext cx="3742338" cy="22132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625013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2181221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4840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l-GR" sz="1800" b="0" i="1" dirty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800" b="0" i="1" dirty="0">
                              <a:solidFill>
                                <a:srgbClr val="FFFF00"/>
                              </a:solidFill>
                              <a:ea typeface="宋体" panose="02010600030101010101" pitchFamily="2" charset="-122"/>
                            </a:rPr>
                            <a:t>φ</a:t>
                          </a:r>
                          <a:endParaRPr lang="zh-CN" altLang="en-US" sz="1800" b="0" i="1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zh-CN" altLang="en-US" sz="180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80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acc>
                                <m:r>
                                  <a:rPr lang="en-US" altLang="zh-CN" sz="18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trlPr>
                                      <a:rPr lang="zh-CN" altLang="en-US" sz="180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altLang="zh-CN" sz="180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80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1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𝒎𝒊𝒏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altLang="zh-CN" sz="180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80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1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𝒎𝒂𝒙</m:t>
                                        </m:r>
                                      </m:sub>
                                    </m:sSub>
                                  </m:sup>
                                  <m:e>
                                    <m:f>
                                      <m:fPr>
                                        <m:ctrlPr>
                                          <a:rPr lang="en-US" altLang="zh-CN" sz="180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zh-CN" sz="1800" i="1" smtClean="0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altLang="zh-CN" sz="1800" i="1" smtClean="0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Δη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b="1" i="1" smtClean="0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𝒄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zh-CN" sz="1800" i="1" smtClean="0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altLang="zh-CN" sz="1800" i="1" smtClean="0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η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b="1" i="1" smtClean="0">
                                                <a:solidFill>
                                                  <a:srgbClr val="FF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𝒄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altLang="zh-CN" sz="18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zh-CN" altLang="en-US" sz="18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90746">
                    <a:tc rowSpan="4"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-45~45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0.93%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290746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0.33%</a:t>
                          </a:r>
                          <a:endParaRPr kumimoji="0" lang="zh-CN" altLang="en-US" sz="18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90746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0.21%</a:t>
                          </a:r>
                          <a:endParaRPr kumimoji="0" lang="zh-CN" altLang="en-US" sz="18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290746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0.13%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4529318"/>
                  </p:ext>
                </p:extLst>
              </p:nvPr>
            </p:nvGraphicFramePr>
            <p:xfrm>
              <a:off x="5364088" y="4437112"/>
              <a:ext cx="3742338" cy="22132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6104"/>
                    <a:gridCol w="625013"/>
                    <a:gridCol w="2181221"/>
                  </a:tblGrid>
                  <a:tr h="75025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49" t="-4065" r="-302597" b="-208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800" b="0" i="1" dirty="0" smtClean="0">
                              <a:solidFill>
                                <a:srgbClr val="FFFF00"/>
                              </a:solidFill>
                              <a:ea typeface="宋体" panose="02010600030101010101" pitchFamily="2" charset="-122"/>
                            </a:rPr>
                            <a:t>φ</a:t>
                          </a:r>
                          <a:endParaRPr lang="zh-CN" altLang="en-US" sz="1800" b="0" i="1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2067" t="-4065" r="-1397" b="-208943"/>
                          </a:stretch>
                        </a:blipFill>
                      </a:tcPr>
                    </a:tc>
                  </a:tr>
                  <a:tr h="365760">
                    <a:tc rowSpan="4">
                      <a:txBody>
                        <a:bodyPr/>
                        <a:lstStyle/>
                        <a:p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-45~45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0.93%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kern="1200" dirty="0" smtClean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0.33%</a:t>
                          </a:r>
                          <a:endParaRPr kumimoji="0" lang="zh-CN" altLang="en-US" sz="1800" kern="1200" dirty="0" smtClean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kern="1200" dirty="0" smtClean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0.21%</a:t>
                          </a:r>
                          <a:endParaRPr kumimoji="0" lang="zh-CN" altLang="en-US" sz="1800" kern="1200" dirty="0" smtClean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0.13%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cxnSp>
        <p:nvCxnSpPr>
          <p:cNvPr id="10" name="直接连接符 9"/>
          <p:cNvCxnSpPr/>
          <p:nvPr/>
        </p:nvCxnSpPr>
        <p:spPr>
          <a:xfrm>
            <a:off x="1105991" y="1889858"/>
            <a:ext cx="0" cy="197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066337" y="1916832"/>
            <a:ext cx="0" cy="1906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707904" y="1839832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644008" y="1839832"/>
            <a:ext cx="0" cy="1887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"/>
          <p:cNvPicPr>
            <a:picLocks noChangeAspect="1" noChangeArrowheads="1"/>
          </p:cNvPicPr>
          <p:nvPr/>
        </p:nvPicPr>
        <p:blipFill>
          <a:blip r:embed="rId4" cstate="print"/>
          <a:srcRect l="4907" t="55547" r="5856"/>
          <a:stretch>
            <a:fillRect/>
          </a:stretch>
        </p:blipFill>
        <p:spPr bwMode="auto">
          <a:xfrm>
            <a:off x="5612935" y="1458280"/>
            <a:ext cx="3546357" cy="3001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4559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14797" y="534897"/>
            <a:ext cx="8229600" cy="5441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光收集器性能的实验检测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光收集器面形定性检测</a:t>
            </a: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Georgia" pitchFamily="18" charset="0"/>
              <a:ea typeface="Cambria Math" pitchFamily="18" charset="0"/>
              <a:cs typeface="仿宋_GB2312"/>
            </a:endParaRPr>
          </a:p>
        </p:txBody>
      </p:sp>
      <p:pic>
        <p:nvPicPr>
          <p:cNvPr id="6" name="Picture 10" descr="F:\Users\wangchong\Desktop\NIM\paperdiagram\Squre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574" y="1710121"/>
            <a:ext cx="1563427" cy="1664164"/>
          </a:xfrm>
          <a:prstGeom prst="rect">
            <a:avLst/>
          </a:prstGeom>
          <a:noFill/>
        </p:spPr>
      </p:pic>
      <p:pic>
        <p:nvPicPr>
          <p:cNvPr id="7" name="Picture 11" descr="F:\Users\wangchong\Desktop\NIM\paperdiagram\Squre26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689734"/>
            <a:ext cx="1639347" cy="1814993"/>
          </a:xfrm>
          <a:prstGeom prst="rect">
            <a:avLst/>
          </a:prstGeom>
          <a:noFill/>
        </p:spPr>
      </p:pic>
      <p:pic>
        <p:nvPicPr>
          <p:cNvPr id="8" name="Picture 12" descr="F:\Users\wangchong\Desktop\NIM\paperdiagram\Squre26_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9114" y="1434854"/>
            <a:ext cx="1742049" cy="1822699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17154" r="28154" b="18231"/>
          <a:stretch/>
        </p:blipFill>
        <p:spPr>
          <a:xfrm rot="18955517">
            <a:off x="956029" y="3729899"/>
            <a:ext cx="1308518" cy="13274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4846" r="33462" b="21923"/>
          <a:stretch/>
        </p:blipFill>
        <p:spPr>
          <a:xfrm>
            <a:off x="3701792" y="3520848"/>
            <a:ext cx="1507553" cy="13560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5" t="28826" r="30000" b="27174"/>
          <a:stretch/>
        </p:blipFill>
        <p:spPr>
          <a:xfrm rot="18823949">
            <a:off x="6865236" y="3556365"/>
            <a:ext cx="1269118" cy="12956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35" y="5039976"/>
            <a:ext cx="2020711" cy="17350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3" y="5325593"/>
            <a:ext cx="1738286" cy="1521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35" y="5146894"/>
            <a:ext cx="2103125" cy="15773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504" y="3356992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实验测量：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2228" y="5012884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模拟计算：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华文新魏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5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6" y="995447"/>
            <a:ext cx="3574605" cy="4766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2" y="1000585"/>
            <a:ext cx="3705543" cy="49407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3A4CDD1-D0B7-405F-8869-FD4ACEF3CA27}"/>
              </a:ext>
            </a:extLst>
          </p:cNvPr>
          <p:cNvSpPr txBox="1"/>
          <p:nvPr/>
        </p:nvSpPr>
        <p:spPr>
          <a:xfrm>
            <a:off x="1056251" y="6111752"/>
            <a:ext cx="6809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4</a:t>
            </a:r>
            <a:r>
              <a:rPr lang="zh-CN" altLang="en-US" sz="2400" dirty="0"/>
              <a:t>月</a:t>
            </a:r>
            <a:r>
              <a:rPr lang="en-US" altLang="zh-CN" sz="2400" dirty="0"/>
              <a:t>15</a:t>
            </a:r>
            <a:r>
              <a:rPr lang="zh-CN" altLang="en-US" sz="2400" dirty="0"/>
              <a:t>号前完成第一台可移动可调节镜筒鉴定</a:t>
            </a:r>
            <a:endParaRPr lang="en-US" altLang="zh-CN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760975D-19DA-47EC-9A43-268E2019927E}"/>
              </a:ext>
            </a:extLst>
          </p:cNvPr>
          <p:cNvSpPr/>
          <p:nvPr/>
        </p:nvSpPr>
        <p:spPr>
          <a:xfrm>
            <a:off x="1812270" y="198241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望远镜可移动可调节镜筒进展</a:t>
            </a:r>
          </a:p>
        </p:txBody>
      </p:sp>
    </p:spTree>
    <p:extLst>
      <p:ext uri="{BB962C8B-B14F-4D97-AF65-F5344CB8AC3E}">
        <p14:creationId xmlns:p14="http://schemas.microsoft.com/office/powerpoint/2010/main" val="303334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广角切伦科夫望远镜阵列（</a:t>
            </a:r>
            <a:r>
              <a:rPr lang="en-US" altLang="zh-CN" dirty="0"/>
              <a:t>WFCTA</a:t>
            </a:r>
            <a:r>
              <a:rPr lang="zh-CN" altLang="en-US" dirty="0"/>
              <a:t>）介绍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</a:t>
            </a:r>
            <a:r>
              <a:rPr lang="zh-CN" altLang="en-US" dirty="0"/>
              <a:t>望远镜制作进展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</a:t>
            </a:r>
            <a:r>
              <a:rPr lang="zh-CN" altLang="en-US" dirty="0"/>
              <a:t>总结和未来计划</a:t>
            </a:r>
          </a:p>
        </p:txBody>
      </p:sp>
    </p:spTree>
    <p:extLst>
      <p:ext uri="{BB962C8B-B14F-4D97-AF65-F5344CB8AC3E}">
        <p14:creationId xmlns:p14="http://schemas.microsoft.com/office/powerpoint/2010/main" val="427205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6917E63-35E1-4766-BEBB-C8F6E6A05F15}"/>
              </a:ext>
            </a:extLst>
          </p:cNvPr>
          <p:cNvSpPr txBox="1"/>
          <p:nvPr/>
        </p:nvSpPr>
        <p:spPr>
          <a:xfrm>
            <a:off x="395536" y="953291"/>
            <a:ext cx="6809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4</a:t>
            </a:r>
            <a:r>
              <a:rPr lang="zh-CN" altLang="en-US" sz="2400" dirty="0"/>
              <a:t>月</a:t>
            </a:r>
            <a:r>
              <a:rPr lang="en-US" altLang="zh-CN" sz="2400" dirty="0"/>
              <a:t>10</a:t>
            </a:r>
            <a:r>
              <a:rPr lang="zh-CN" altLang="en-US" sz="2400" dirty="0"/>
              <a:t>号前完成第一台球面反射镜鉴定</a:t>
            </a:r>
            <a:endParaRPr lang="en-US" altLang="zh-CN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7055B81-3205-422C-AEF2-01B9252F29E4}"/>
              </a:ext>
            </a:extLst>
          </p:cNvPr>
          <p:cNvSpPr/>
          <p:nvPr/>
        </p:nvSpPr>
        <p:spPr>
          <a:xfrm>
            <a:off x="2915815" y="174883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球面反射镜进展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11C6AE-9978-4F1F-8708-E40D3EC1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16" y="1599287"/>
            <a:ext cx="2715766" cy="250136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FD4A9E6-F897-438C-AC5B-263872A438E1}"/>
              </a:ext>
            </a:extLst>
          </p:cNvPr>
          <p:cNvSpPr/>
          <p:nvPr/>
        </p:nvSpPr>
        <p:spPr>
          <a:xfrm>
            <a:off x="504739" y="4276496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cs typeface="Times New Roman" panose="02020603050405020304" pitchFamily="18" charset="0"/>
              </a:rPr>
              <a:t>曲率半径</a:t>
            </a:r>
            <a:r>
              <a:rPr lang="zh-CN" altLang="en-US" sz="2400" kern="100" dirty="0">
                <a:cs typeface="Times New Roman" panose="02020603050405020304" pitchFamily="18" charset="0"/>
              </a:rPr>
              <a:t>：</a:t>
            </a:r>
            <a:r>
              <a:rPr lang="en-US" altLang="zh-CN" sz="2400" kern="100" dirty="0">
                <a:cs typeface="Times New Roman" panose="02020603050405020304" pitchFamily="18" charset="0"/>
              </a:rPr>
              <a:t>5800mm±10mm</a:t>
            </a:r>
            <a:endParaRPr lang="zh-CN" altLang="en-US" sz="2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2FD30E4-2818-4C3D-AC99-2528B9F6D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82" y="1460353"/>
            <a:ext cx="3797802" cy="3196606"/>
          </a:xfrm>
          <a:prstGeom prst="rect">
            <a:avLst/>
          </a:prstGeom>
        </p:spPr>
      </p:pic>
      <p:pic>
        <p:nvPicPr>
          <p:cNvPr id="558087" name="图片 1">
            <a:extLst>
              <a:ext uri="{FF2B5EF4-FFF2-40B4-BE49-F238E27FC236}">
                <a16:creationId xmlns:a16="http://schemas.microsoft.com/office/drawing/2014/main" xmlns="" id="{FC21128A-642C-42E7-9E55-9D04E8B0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7"/>
          <a:stretch>
            <a:fillRect/>
          </a:stretch>
        </p:blipFill>
        <p:spPr bwMode="auto">
          <a:xfrm>
            <a:off x="851245" y="4830901"/>
            <a:ext cx="17970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8086" name="Picture 6">
            <a:extLst>
              <a:ext uri="{FF2B5EF4-FFF2-40B4-BE49-F238E27FC236}">
                <a16:creationId xmlns:a16="http://schemas.microsoft.com/office/drawing/2014/main" xmlns="" id="{E39FCD79-7247-44C2-B078-319DFC82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50" y="4843601"/>
            <a:ext cx="15367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FAC5439D-F56A-4E1B-B4C5-55B6497A8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9020" y="32991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865B3445-A965-4830-84AE-D2F6B302E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9020" y="52168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E6080AF9-EBC3-40C2-9D39-D4B2778D50C9}"/>
              </a:ext>
            </a:extLst>
          </p:cNvPr>
          <p:cNvSpPr/>
          <p:nvPr/>
        </p:nvSpPr>
        <p:spPr>
          <a:xfrm>
            <a:off x="179512" y="6359842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反射镜焦平面合格离焦光斑</a:t>
            </a:r>
            <a:endParaRPr lang="zh-CN" altLang="en-US" sz="20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EE7F5CA-F105-4A00-BCB9-86A0BC8A0B90}"/>
              </a:ext>
            </a:extLst>
          </p:cNvPr>
          <p:cNvSpPr/>
          <p:nvPr/>
        </p:nvSpPr>
        <p:spPr>
          <a:xfrm>
            <a:off x="3637882" y="6399185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反射镜缺陷离焦光斑</a:t>
            </a:r>
            <a:endParaRPr lang="zh-CN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A7EDDD3B-0586-434B-AFDD-8C316648AD08}"/>
              </a:ext>
            </a:extLst>
          </p:cNvPr>
          <p:cNvSpPr txBox="1"/>
          <p:nvPr/>
        </p:nvSpPr>
        <p:spPr>
          <a:xfrm>
            <a:off x="53333" y="28215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单镜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BCED5F61-A6AE-4D06-9F37-E41CABAE8FBE}"/>
              </a:ext>
            </a:extLst>
          </p:cNvPr>
          <p:cNvSpPr txBox="1"/>
          <p:nvPr/>
        </p:nvSpPr>
        <p:spPr>
          <a:xfrm>
            <a:off x="3921940" y="27576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整镜</a:t>
            </a:r>
          </a:p>
        </p:txBody>
      </p:sp>
    </p:spTree>
    <p:extLst>
      <p:ext uri="{BB962C8B-B14F-4D97-AF65-F5344CB8AC3E}">
        <p14:creationId xmlns:p14="http://schemas.microsoft.com/office/powerpoint/2010/main" val="215318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947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机箱散热分析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8289" y="1336883"/>
            <a:ext cx="3837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机箱功率：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P=~800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LHAASO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站点（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4400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米）空气密度：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   ρ=1.29×0.6=0.77kg/m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619" y="3687553"/>
            <a:ext cx="2524637" cy="291026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83B5381-7DF1-48DF-A492-8C34870AAFA4}"/>
              </a:ext>
            </a:extLst>
          </p:cNvPr>
          <p:cNvGrpSpPr/>
          <p:nvPr/>
        </p:nvGrpSpPr>
        <p:grpSpPr>
          <a:xfrm>
            <a:off x="4366373" y="309404"/>
            <a:ext cx="4777627" cy="3312368"/>
            <a:chOff x="4644008" y="188640"/>
            <a:chExt cx="4777627" cy="3312368"/>
          </a:xfrm>
        </p:grpSpPr>
        <p:grpSp>
          <p:nvGrpSpPr>
            <p:cNvPr id="9" name="组合 8"/>
            <p:cNvGrpSpPr/>
            <p:nvPr/>
          </p:nvGrpSpPr>
          <p:grpSpPr>
            <a:xfrm>
              <a:off x="4644008" y="261008"/>
              <a:ext cx="4777627" cy="3240000"/>
              <a:chOff x="4311719" y="3429000"/>
              <a:chExt cx="4777627" cy="3240000"/>
            </a:xfrm>
          </p:grpSpPr>
          <p:pic>
            <p:nvPicPr>
              <p:cNvPr id="5" name="Picture 2" descr="C:\Users\yinlq\Desktop\WeatherAt18-06-1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1719" y="3429000"/>
                <a:ext cx="4777627" cy="32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直接连接符 3"/>
              <p:cNvCxnSpPr/>
              <p:nvPr/>
            </p:nvCxnSpPr>
            <p:spPr>
              <a:xfrm>
                <a:off x="4833641" y="4716000"/>
                <a:ext cx="3798558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5083297" y="188640"/>
              <a:ext cx="3881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晚上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6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点至第二天早上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6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点的温度分布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96136" y="2155176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&lt;15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℃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3403" y="1052736"/>
              <a:ext cx="375108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 20" descr="装配板-2.JPG">
            <a:extLst>
              <a:ext uri="{FF2B5EF4-FFF2-40B4-BE49-F238E27FC236}">
                <a16:creationId xmlns:a16="http://schemas.microsoft.com/office/drawing/2014/main" xmlns="" id="{C63F4B05-0442-494C-93F5-E4A4BEE8480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0313" t="4589" r="27163" b="8271"/>
          <a:stretch>
            <a:fillRect/>
          </a:stretch>
        </p:blipFill>
        <p:spPr>
          <a:xfrm rot="5566625">
            <a:off x="2526170" y="3766612"/>
            <a:ext cx="1731128" cy="227611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820794" y="3401814"/>
            <a:ext cx="5323206" cy="3364032"/>
            <a:chOff x="982727" y="1268760"/>
            <a:chExt cx="8288673" cy="498272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1268760"/>
              <a:ext cx="6598915" cy="4819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3"/>
            <p:cNvSpPr txBox="1"/>
            <p:nvPr/>
          </p:nvSpPr>
          <p:spPr>
            <a:xfrm>
              <a:off x="7740350" y="1954661"/>
              <a:ext cx="1531050" cy="50145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prstClr val="black"/>
                  </a:solidFill>
                  <a:latin typeface="华文楷体" pitchFamily="2" charset="-122"/>
                  <a:ea typeface="华文楷体" pitchFamily="2" charset="-122"/>
                </a:rPr>
                <a:t>管道组</a:t>
              </a:r>
              <a:r>
                <a:rPr lang="en-US" altLang="zh-CN" sz="1600" b="1" dirty="0" smtClean="0">
                  <a:solidFill>
                    <a:prstClr val="black"/>
                  </a:solidFill>
                  <a:latin typeface="华文楷体" pitchFamily="2" charset="-122"/>
                  <a:ea typeface="华文楷体" pitchFamily="2" charset="-122"/>
                </a:rPr>
                <a:t>1</a:t>
              </a:r>
              <a:endParaRPr lang="zh-CN" altLang="en-US" sz="16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982727" y="5539307"/>
              <a:ext cx="2714050" cy="50145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prstClr val="black"/>
                  </a:solidFill>
                  <a:latin typeface="华文楷体" pitchFamily="2" charset="-122"/>
                  <a:ea typeface="华文楷体" pitchFamily="2" charset="-122"/>
                </a:rPr>
                <a:t>管道组</a:t>
              </a:r>
              <a:r>
                <a:rPr lang="en-US" altLang="zh-CN" sz="1600" b="1" dirty="0" smtClean="0">
                  <a:solidFill>
                    <a:prstClr val="black"/>
                  </a:solidFill>
                  <a:latin typeface="华文楷体" pitchFamily="2" charset="-122"/>
                  <a:ea typeface="华文楷体" pitchFamily="2" charset="-122"/>
                </a:rPr>
                <a:t>2+</a:t>
              </a:r>
              <a:r>
                <a:rPr lang="zh-CN" altLang="en-US" sz="1600" b="1" dirty="0">
                  <a:solidFill>
                    <a:prstClr val="black"/>
                  </a:solidFill>
                  <a:latin typeface="华文楷体" pitchFamily="2" charset="-122"/>
                  <a:ea typeface="华文楷体" pitchFamily="2" charset="-122"/>
                </a:rPr>
                <a:t>鼓风机</a:t>
              </a:r>
            </a:p>
          </p:txBody>
        </p:sp>
        <p:sp>
          <p:nvSpPr>
            <p:cNvPr id="24" name="TextBox 7"/>
            <p:cNvSpPr txBox="1"/>
            <p:nvPr/>
          </p:nvSpPr>
          <p:spPr>
            <a:xfrm>
              <a:off x="6884640" y="5750030"/>
              <a:ext cx="2054029" cy="50145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prstClr val="black"/>
                  </a:solidFill>
                  <a:latin typeface="华文楷体" pitchFamily="2" charset="-122"/>
                  <a:ea typeface="华文楷体" pitchFamily="2" charset="-122"/>
                </a:rPr>
                <a:t>气气换热器</a:t>
              </a:r>
              <a:endParaRPr lang="zh-CN" altLang="en-US" sz="16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V="1">
              <a:off x="3707904" y="5517232"/>
              <a:ext cx="360040" cy="2327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H="1" flipV="1">
              <a:off x="6300192" y="5517232"/>
              <a:ext cx="584448" cy="2327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 flipV="1">
              <a:off x="6647799" y="2142363"/>
              <a:ext cx="1080117" cy="814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5234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" y="815226"/>
            <a:ext cx="9144793" cy="60355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9552" y="107340"/>
            <a:ext cx="2743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 smtClean="0"/>
              <a:t>SiPM</a:t>
            </a:r>
            <a:r>
              <a:rPr lang="en-US" altLang="zh-CN" sz="4000" dirty="0" smtClean="0"/>
              <a:t> 10mW</a:t>
            </a:r>
            <a:endParaRPr lang="zh-CN" altLang="en-US" sz="4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757" y="81959"/>
            <a:ext cx="414563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546AADA-C3C3-40CC-8379-2472983D5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" b="13250"/>
          <a:stretch/>
        </p:blipFill>
        <p:spPr>
          <a:xfrm>
            <a:off x="179512" y="732638"/>
            <a:ext cx="8784976" cy="612536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9552" y="107340"/>
            <a:ext cx="2743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 smtClean="0"/>
              <a:t>SiPM</a:t>
            </a:r>
            <a:r>
              <a:rPr lang="en-US" altLang="zh-CN" sz="4000" dirty="0" smtClean="0"/>
              <a:t> 40mW</a:t>
            </a:r>
            <a:endParaRPr lang="zh-CN" altLang="en-US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-35006"/>
            <a:ext cx="414563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396" y="-22234"/>
            <a:ext cx="8229600" cy="634082"/>
          </a:xfrm>
        </p:spPr>
        <p:txBody>
          <a:bodyPr/>
          <a:lstStyle/>
          <a:p>
            <a:pPr algn="ctr"/>
            <a:r>
              <a:rPr lang="en-US" altLang="zh-CN" sz="3200" dirty="0" err="1"/>
              <a:t>SiPM</a:t>
            </a:r>
            <a:r>
              <a:rPr lang="zh-CN" altLang="en-US" sz="3200" dirty="0"/>
              <a:t>成像探头增益监测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5292079" y="4276938"/>
            <a:ext cx="264619" cy="2372472"/>
          </a:xfrm>
          <a:custGeom>
            <a:avLst/>
            <a:gdLst>
              <a:gd name="T0" fmla="*/ 174 w 504"/>
              <a:gd name="T1" fmla="*/ 0 h 2064"/>
              <a:gd name="T2" fmla="*/ 8 w 504"/>
              <a:gd name="T3" fmla="*/ 734 h 2064"/>
              <a:gd name="T4" fmla="*/ 124 w 504"/>
              <a:gd name="T5" fmla="*/ 1503 h 20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4" h="2064">
                <a:moveTo>
                  <a:pt x="504" y="0"/>
                </a:moveTo>
                <a:cubicBezTo>
                  <a:pt x="276" y="332"/>
                  <a:pt x="48" y="664"/>
                  <a:pt x="24" y="1008"/>
                </a:cubicBezTo>
                <a:cubicBezTo>
                  <a:pt x="0" y="1352"/>
                  <a:pt x="304" y="1880"/>
                  <a:pt x="360" y="20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544531" y="4216497"/>
            <a:ext cx="748232" cy="36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Mirror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490106" y="4800354"/>
            <a:ext cx="1406523" cy="1188662"/>
            <a:chOff x="7482025" y="5157192"/>
            <a:chExt cx="1105619" cy="858699"/>
          </a:xfrm>
        </p:grpSpPr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7482025" y="5157192"/>
              <a:ext cx="1105619" cy="8586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7529170" y="5221910"/>
              <a:ext cx="1025016" cy="746626"/>
              <a:chOff x="271" y="231"/>
              <a:chExt cx="5217" cy="3698"/>
            </a:xfrm>
          </p:grpSpPr>
          <p:sp>
            <p:nvSpPr>
              <p:cNvPr id="23" name="AutoShape 24"/>
              <p:cNvSpPr>
                <a:spLocks noChangeArrowheads="1"/>
              </p:cNvSpPr>
              <p:nvPr/>
            </p:nvSpPr>
            <p:spPr bwMode="auto">
              <a:xfrm rot="5400000">
                <a:off x="29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25"/>
              <p:cNvSpPr>
                <a:spLocks noChangeArrowheads="1"/>
              </p:cNvSpPr>
              <p:nvPr/>
            </p:nvSpPr>
            <p:spPr bwMode="auto">
              <a:xfrm rot="5400000">
                <a:off x="61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AutoShape 26"/>
              <p:cNvSpPr>
                <a:spLocks noChangeArrowheads="1"/>
              </p:cNvSpPr>
              <p:nvPr/>
            </p:nvSpPr>
            <p:spPr bwMode="auto">
              <a:xfrm rot="5400000">
                <a:off x="92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6" name="AutoShape 27"/>
              <p:cNvSpPr>
                <a:spLocks noChangeArrowheads="1"/>
              </p:cNvSpPr>
              <p:nvPr/>
            </p:nvSpPr>
            <p:spPr bwMode="auto">
              <a:xfrm rot="5400000">
                <a:off x="124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28"/>
              <p:cNvSpPr>
                <a:spLocks noChangeArrowheads="1"/>
              </p:cNvSpPr>
              <p:nvPr/>
            </p:nvSpPr>
            <p:spPr bwMode="auto">
              <a:xfrm rot="5400000">
                <a:off x="156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AutoShape 29"/>
              <p:cNvSpPr>
                <a:spLocks noChangeArrowheads="1"/>
              </p:cNvSpPr>
              <p:nvPr/>
            </p:nvSpPr>
            <p:spPr bwMode="auto">
              <a:xfrm rot="5400000">
                <a:off x="188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30"/>
              <p:cNvSpPr>
                <a:spLocks noChangeArrowheads="1"/>
              </p:cNvSpPr>
              <p:nvPr/>
            </p:nvSpPr>
            <p:spPr bwMode="auto">
              <a:xfrm rot="5400000">
                <a:off x="219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31"/>
              <p:cNvSpPr>
                <a:spLocks noChangeArrowheads="1"/>
              </p:cNvSpPr>
              <p:nvPr/>
            </p:nvSpPr>
            <p:spPr bwMode="auto">
              <a:xfrm rot="5400000">
                <a:off x="251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AutoShape 32"/>
              <p:cNvSpPr>
                <a:spLocks noChangeArrowheads="1"/>
              </p:cNvSpPr>
              <p:nvPr/>
            </p:nvSpPr>
            <p:spPr bwMode="auto">
              <a:xfrm rot="5400000">
                <a:off x="283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33"/>
              <p:cNvSpPr>
                <a:spLocks noChangeArrowheads="1"/>
              </p:cNvSpPr>
              <p:nvPr/>
            </p:nvSpPr>
            <p:spPr bwMode="auto">
              <a:xfrm rot="5400000">
                <a:off x="315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34"/>
              <p:cNvSpPr>
                <a:spLocks noChangeArrowheads="1"/>
              </p:cNvSpPr>
              <p:nvPr/>
            </p:nvSpPr>
            <p:spPr bwMode="auto">
              <a:xfrm rot="5400000">
                <a:off x="346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AutoShape 35"/>
              <p:cNvSpPr>
                <a:spLocks noChangeArrowheads="1"/>
              </p:cNvSpPr>
              <p:nvPr/>
            </p:nvSpPr>
            <p:spPr bwMode="auto">
              <a:xfrm rot="5400000">
                <a:off x="378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36"/>
              <p:cNvSpPr>
                <a:spLocks noChangeArrowheads="1"/>
              </p:cNvSpPr>
              <p:nvPr/>
            </p:nvSpPr>
            <p:spPr bwMode="auto">
              <a:xfrm rot="5400000">
                <a:off x="410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37"/>
              <p:cNvSpPr>
                <a:spLocks noChangeArrowheads="1"/>
              </p:cNvSpPr>
              <p:nvPr/>
            </p:nvSpPr>
            <p:spPr bwMode="auto">
              <a:xfrm rot="5400000">
                <a:off x="442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AutoShape 38"/>
              <p:cNvSpPr>
                <a:spLocks noChangeArrowheads="1"/>
              </p:cNvSpPr>
              <p:nvPr/>
            </p:nvSpPr>
            <p:spPr bwMode="auto">
              <a:xfrm rot="5400000">
                <a:off x="473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39"/>
              <p:cNvSpPr>
                <a:spLocks noChangeArrowheads="1"/>
              </p:cNvSpPr>
              <p:nvPr/>
            </p:nvSpPr>
            <p:spPr bwMode="auto">
              <a:xfrm rot="5400000">
                <a:off x="505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40"/>
              <p:cNvSpPr>
                <a:spLocks noChangeArrowheads="1"/>
              </p:cNvSpPr>
              <p:nvPr/>
            </p:nvSpPr>
            <p:spPr bwMode="auto">
              <a:xfrm rot="5400000">
                <a:off x="43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AutoShape 41"/>
              <p:cNvSpPr>
                <a:spLocks noChangeArrowheads="1"/>
              </p:cNvSpPr>
              <p:nvPr/>
            </p:nvSpPr>
            <p:spPr bwMode="auto">
              <a:xfrm rot="5400000">
                <a:off x="74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2"/>
              <p:cNvSpPr>
                <a:spLocks noChangeArrowheads="1"/>
              </p:cNvSpPr>
              <p:nvPr/>
            </p:nvSpPr>
            <p:spPr bwMode="auto">
              <a:xfrm rot="5400000">
                <a:off x="106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42" name="AutoShape 43"/>
              <p:cNvSpPr>
                <a:spLocks noChangeArrowheads="1"/>
              </p:cNvSpPr>
              <p:nvPr/>
            </p:nvSpPr>
            <p:spPr bwMode="auto">
              <a:xfrm rot="5400000">
                <a:off x="138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AutoShape 44"/>
              <p:cNvSpPr>
                <a:spLocks noChangeArrowheads="1"/>
              </p:cNvSpPr>
              <p:nvPr/>
            </p:nvSpPr>
            <p:spPr bwMode="auto">
              <a:xfrm rot="5400000">
                <a:off x="170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5"/>
              <p:cNvSpPr>
                <a:spLocks noChangeArrowheads="1"/>
              </p:cNvSpPr>
              <p:nvPr/>
            </p:nvSpPr>
            <p:spPr bwMode="auto">
              <a:xfrm rot="5400000">
                <a:off x="201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46"/>
              <p:cNvSpPr>
                <a:spLocks noChangeArrowheads="1"/>
              </p:cNvSpPr>
              <p:nvPr/>
            </p:nvSpPr>
            <p:spPr bwMode="auto">
              <a:xfrm rot="5400000">
                <a:off x="233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utoShape 47"/>
              <p:cNvSpPr>
                <a:spLocks noChangeArrowheads="1"/>
              </p:cNvSpPr>
              <p:nvPr/>
            </p:nvSpPr>
            <p:spPr bwMode="auto">
              <a:xfrm rot="5400000">
                <a:off x="265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utoShape 48"/>
              <p:cNvSpPr>
                <a:spLocks noChangeArrowheads="1"/>
              </p:cNvSpPr>
              <p:nvPr/>
            </p:nvSpPr>
            <p:spPr bwMode="auto">
              <a:xfrm rot="5400000">
                <a:off x="297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utoShape 49"/>
              <p:cNvSpPr>
                <a:spLocks noChangeArrowheads="1"/>
              </p:cNvSpPr>
              <p:nvPr/>
            </p:nvSpPr>
            <p:spPr bwMode="auto">
              <a:xfrm rot="5400000">
                <a:off x="328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AutoShape 50"/>
              <p:cNvSpPr>
                <a:spLocks noChangeArrowheads="1"/>
              </p:cNvSpPr>
              <p:nvPr/>
            </p:nvSpPr>
            <p:spPr bwMode="auto">
              <a:xfrm rot="5400000">
                <a:off x="360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AutoShape 51"/>
              <p:cNvSpPr>
                <a:spLocks noChangeArrowheads="1"/>
              </p:cNvSpPr>
              <p:nvPr/>
            </p:nvSpPr>
            <p:spPr bwMode="auto">
              <a:xfrm rot="5400000">
                <a:off x="392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AutoShape 52"/>
              <p:cNvSpPr>
                <a:spLocks noChangeArrowheads="1"/>
              </p:cNvSpPr>
              <p:nvPr/>
            </p:nvSpPr>
            <p:spPr bwMode="auto">
              <a:xfrm rot="5400000">
                <a:off x="424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AutoShape 53"/>
              <p:cNvSpPr>
                <a:spLocks noChangeArrowheads="1"/>
              </p:cNvSpPr>
              <p:nvPr/>
            </p:nvSpPr>
            <p:spPr bwMode="auto">
              <a:xfrm rot="5400000">
                <a:off x="455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AutoShape 54"/>
              <p:cNvSpPr>
                <a:spLocks noChangeArrowheads="1"/>
              </p:cNvSpPr>
              <p:nvPr/>
            </p:nvSpPr>
            <p:spPr bwMode="auto">
              <a:xfrm rot="5400000">
                <a:off x="487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AutoShape 55"/>
              <p:cNvSpPr>
                <a:spLocks noChangeArrowheads="1"/>
              </p:cNvSpPr>
              <p:nvPr/>
            </p:nvSpPr>
            <p:spPr bwMode="auto">
              <a:xfrm rot="5400000">
                <a:off x="519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AutoShape 56"/>
              <p:cNvSpPr>
                <a:spLocks noChangeArrowheads="1"/>
              </p:cNvSpPr>
              <p:nvPr/>
            </p:nvSpPr>
            <p:spPr bwMode="auto">
              <a:xfrm rot="5400000">
                <a:off x="29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AutoShape 57"/>
              <p:cNvSpPr>
                <a:spLocks noChangeArrowheads="1"/>
              </p:cNvSpPr>
              <p:nvPr/>
            </p:nvSpPr>
            <p:spPr bwMode="auto">
              <a:xfrm rot="5400000">
                <a:off x="61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utoShape 58"/>
              <p:cNvSpPr>
                <a:spLocks noChangeArrowheads="1"/>
              </p:cNvSpPr>
              <p:nvPr/>
            </p:nvSpPr>
            <p:spPr bwMode="auto">
              <a:xfrm rot="5400000">
                <a:off x="92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58" name="AutoShape 59"/>
              <p:cNvSpPr>
                <a:spLocks noChangeArrowheads="1"/>
              </p:cNvSpPr>
              <p:nvPr/>
            </p:nvSpPr>
            <p:spPr bwMode="auto">
              <a:xfrm rot="5400000">
                <a:off x="124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AutoShape 60"/>
              <p:cNvSpPr>
                <a:spLocks noChangeArrowheads="1"/>
              </p:cNvSpPr>
              <p:nvPr/>
            </p:nvSpPr>
            <p:spPr bwMode="auto">
              <a:xfrm rot="5400000">
                <a:off x="156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61"/>
              <p:cNvSpPr>
                <a:spLocks noChangeArrowheads="1"/>
              </p:cNvSpPr>
              <p:nvPr/>
            </p:nvSpPr>
            <p:spPr bwMode="auto">
              <a:xfrm rot="5400000">
                <a:off x="188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62"/>
              <p:cNvSpPr>
                <a:spLocks noChangeArrowheads="1"/>
              </p:cNvSpPr>
              <p:nvPr/>
            </p:nvSpPr>
            <p:spPr bwMode="auto">
              <a:xfrm rot="5400000">
                <a:off x="219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AutoShape 63"/>
              <p:cNvSpPr>
                <a:spLocks noChangeArrowheads="1"/>
              </p:cNvSpPr>
              <p:nvPr/>
            </p:nvSpPr>
            <p:spPr bwMode="auto">
              <a:xfrm rot="5400000">
                <a:off x="251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64"/>
              <p:cNvSpPr>
                <a:spLocks noChangeArrowheads="1"/>
              </p:cNvSpPr>
              <p:nvPr/>
            </p:nvSpPr>
            <p:spPr bwMode="auto">
              <a:xfrm rot="5400000">
                <a:off x="283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65"/>
              <p:cNvSpPr>
                <a:spLocks noChangeArrowheads="1"/>
              </p:cNvSpPr>
              <p:nvPr/>
            </p:nvSpPr>
            <p:spPr bwMode="auto">
              <a:xfrm rot="5400000">
                <a:off x="315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AutoShape 66"/>
              <p:cNvSpPr>
                <a:spLocks noChangeArrowheads="1"/>
              </p:cNvSpPr>
              <p:nvPr/>
            </p:nvSpPr>
            <p:spPr bwMode="auto">
              <a:xfrm rot="5400000">
                <a:off x="346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AutoShape 67"/>
              <p:cNvSpPr>
                <a:spLocks noChangeArrowheads="1"/>
              </p:cNvSpPr>
              <p:nvPr/>
            </p:nvSpPr>
            <p:spPr bwMode="auto">
              <a:xfrm rot="5400000">
                <a:off x="378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utoShape 68"/>
              <p:cNvSpPr>
                <a:spLocks noChangeArrowheads="1"/>
              </p:cNvSpPr>
              <p:nvPr/>
            </p:nvSpPr>
            <p:spPr bwMode="auto">
              <a:xfrm rot="5400000">
                <a:off x="410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utoShape 69"/>
              <p:cNvSpPr>
                <a:spLocks noChangeArrowheads="1"/>
              </p:cNvSpPr>
              <p:nvPr/>
            </p:nvSpPr>
            <p:spPr bwMode="auto">
              <a:xfrm rot="5400000">
                <a:off x="442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utoShape 70"/>
              <p:cNvSpPr>
                <a:spLocks noChangeArrowheads="1"/>
              </p:cNvSpPr>
              <p:nvPr/>
            </p:nvSpPr>
            <p:spPr bwMode="auto">
              <a:xfrm rot="5400000">
                <a:off x="473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utoShape 71"/>
              <p:cNvSpPr>
                <a:spLocks noChangeArrowheads="1"/>
              </p:cNvSpPr>
              <p:nvPr/>
            </p:nvSpPr>
            <p:spPr bwMode="auto">
              <a:xfrm rot="5400000">
                <a:off x="505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utoShape 72"/>
              <p:cNvSpPr>
                <a:spLocks noChangeArrowheads="1"/>
              </p:cNvSpPr>
              <p:nvPr/>
            </p:nvSpPr>
            <p:spPr bwMode="auto">
              <a:xfrm rot="5400000">
                <a:off x="138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AutoShape 73"/>
              <p:cNvSpPr>
                <a:spLocks noChangeArrowheads="1"/>
              </p:cNvSpPr>
              <p:nvPr/>
            </p:nvSpPr>
            <p:spPr bwMode="auto">
              <a:xfrm rot="5400000">
                <a:off x="170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AutoShape 74"/>
              <p:cNvSpPr>
                <a:spLocks noChangeArrowheads="1"/>
              </p:cNvSpPr>
              <p:nvPr/>
            </p:nvSpPr>
            <p:spPr bwMode="auto">
              <a:xfrm rot="5400000">
                <a:off x="201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AutoShape 75"/>
              <p:cNvSpPr>
                <a:spLocks noChangeArrowheads="1"/>
              </p:cNvSpPr>
              <p:nvPr/>
            </p:nvSpPr>
            <p:spPr bwMode="auto">
              <a:xfrm rot="5400000">
                <a:off x="233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AutoShape 76"/>
              <p:cNvSpPr>
                <a:spLocks noChangeArrowheads="1"/>
              </p:cNvSpPr>
              <p:nvPr/>
            </p:nvSpPr>
            <p:spPr bwMode="auto">
              <a:xfrm rot="5400000">
                <a:off x="265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AutoShape 77"/>
              <p:cNvSpPr>
                <a:spLocks noChangeArrowheads="1"/>
              </p:cNvSpPr>
              <p:nvPr/>
            </p:nvSpPr>
            <p:spPr bwMode="auto">
              <a:xfrm rot="5400000">
                <a:off x="297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AutoShape 78"/>
              <p:cNvSpPr>
                <a:spLocks noChangeArrowheads="1"/>
              </p:cNvSpPr>
              <p:nvPr/>
            </p:nvSpPr>
            <p:spPr bwMode="auto">
              <a:xfrm rot="5400000">
                <a:off x="328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AutoShape 79"/>
              <p:cNvSpPr>
                <a:spLocks noChangeArrowheads="1"/>
              </p:cNvSpPr>
              <p:nvPr/>
            </p:nvSpPr>
            <p:spPr bwMode="auto">
              <a:xfrm rot="5400000">
                <a:off x="360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AutoShape 80"/>
              <p:cNvSpPr>
                <a:spLocks noChangeArrowheads="1"/>
              </p:cNvSpPr>
              <p:nvPr/>
            </p:nvSpPr>
            <p:spPr bwMode="auto">
              <a:xfrm rot="5400000">
                <a:off x="392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AutoShape 81"/>
              <p:cNvSpPr>
                <a:spLocks noChangeArrowheads="1"/>
              </p:cNvSpPr>
              <p:nvPr/>
            </p:nvSpPr>
            <p:spPr bwMode="auto">
              <a:xfrm rot="5400000">
                <a:off x="424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AutoShape 82"/>
              <p:cNvSpPr>
                <a:spLocks noChangeArrowheads="1"/>
              </p:cNvSpPr>
              <p:nvPr/>
            </p:nvSpPr>
            <p:spPr bwMode="auto">
              <a:xfrm rot="5400000">
                <a:off x="455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AutoShape 83"/>
              <p:cNvSpPr>
                <a:spLocks noChangeArrowheads="1"/>
              </p:cNvSpPr>
              <p:nvPr/>
            </p:nvSpPr>
            <p:spPr bwMode="auto">
              <a:xfrm rot="5400000">
                <a:off x="487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AutoShape 84"/>
              <p:cNvSpPr>
                <a:spLocks noChangeArrowheads="1"/>
              </p:cNvSpPr>
              <p:nvPr/>
            </p:nvSpPr>
            <p:spPr bwMode="auto">
              <a:xfrm rot="5400000">
                <a:off x="519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AutoShape 85"/>
              <p:cNvSpPr>
                <a:spLocks noChangeArrowheads="1"/>
              </p:cNvSpPr>
              <p:nvPr/>
            </p:nvSpPr>
            <p:spPr bwMode="auto">
              <a:xfrm rot="5400000">
                <a:off x="124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AutoShape 86"/>
              <p:cNvSpPr>
                <a:spLocks noChangeArrowheads="1"/>
              </p:cNvSpPr>
              <p:nvPr/>
            </p:nvSpPr>
            <p:spPr bwMode="auto">
              <a:xfrm rot="5400000">
                <a:off x="156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AutoShape 87"/>
              <p:cNvSpPr>
                <a:spLocks noChangeArrowheads="1"/>
              </p:cNvSpPr>
              <p:nvPr/>
            </p:nvSpPr>
            <p:spPr bwMode="auto">
              <a:xfrm rot="5400000">
                <a:off x="188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AutoShape 88"/>
              <p:cNvSpPr>
                <a:spLocks noChangeArrowheads="1"/>
              </p:cNvSpPr>
              <p:nvPr/>
            </p:nvSpPr>
            <p:spPr bwMode="auto">
              <a:xfrm rot="5400000">
                <a:off x="219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AutoShape 89"/>
              <p:cNvSpPr>
                <a:spLocks noChangeArrowheads="1"/>
              </p:cNvSpPr>
              <p:nvPr/>
            </p:nvSpPr>
            <p:spPr bwMode="auto">
              <a:xfrm rot="5400000">
                <a:off x="251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AutoShape 90"/>
              <p:cNvSpPr>
                <a:spLocks noChangeArrowheads="1"/>
              </p:cNvSpPr>
              <p:nvPr/>
            </p:nvSpPr>
            <p:spPr bwMode="auto">
              <a:xfrm rot="5400000">
                <a:off x="283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91"/>
              <p:cNvSpPr>
                <a:spLocks noChangeArrowheads="1"/>
              </p:cNvSpPr>
              <p:nvPr/>
            </p:nvSpPr>
            <p:spPr bwMode="auto">
              <a:xfrm rot="5400000">
                <a:off x="315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92"/>
              <p:cNvSpPr>
                <a:spLocks noChangeArrowheads="1"/>
              </p:cNvSpPr>
              <p:nvPr/>
            </p:nvSpPr>
            <p:spPr bwMode="auto">
              <a:xfrm rot="5400000">
                <a:off x="346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AutoShape 93"/>
              <p:cNvSpPr>
                <a:spLocks noChangeArrowheads="1"/>
              </p:cNvSpPr>
              <p:nvPr/>
            </p:nvSpPr>
            <p:spPr bwMode="auto">
              <a:xfrm rot="5400000">
                <a:off x="378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94"/>
              <p:cNvSpPr>
                <a:spLocks noChangeArrowheads="1"/>
              </p:cNvSpPr>
              <p:nvPr/>
            </p:nvSpPr>
            <p:spPr bwMode="auto">
              <a:xfrm rot="5400000">
                <a:off x="410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utoShape 95"/>
              <p:cNvSpPr>
                <a:spLocks noChangeArrowheads="1"/>
              </p:cNvSpPr>
              <p:nvPr/>
            </p:nvSpPr>
            <p:spPr bwMode="auto">
              <a:xfrm rot="5400000">
                <a:off x="442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AutoShape 96"/>
              <p:cNvSpPr>
                <a:spLocks noChangeArrowheads="1"/>
              </p:cNvSpPr>
              <p:nvPr/>
            </p:nvSpPr>
            <p:spPr bwMode="auto">
              <a:xfrm rot="5400000">
                <a:off x="473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97"/>
              <p:cNvSpPr>
                <a:spLocks noChangeArrowheads="1"/>
              </p:cNvSpPr>
              <p:nvPr/>
            </p:nvSpPr>
            <p:spPr bwMode="auto">
              <a:xfrm rot="5400000">
                <a:off x="505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utoShape 98"/>
              <p:cNvSpPr>
                <a:spLocks noChangeArrowheads="1"/>
              </p:cNvSpPr>
              <p:nvPr/>
            </p:nvSpPr>
            <p:spPr bwMode="auto">
              <a:xfrm rot="5400000">
                <a:off x="106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98" name="AutoShape 99"/>
              <p:cNvSpPr>
                <a:spLocks noChangeArrowheads="1"/>
              </p:cNvSpPr>
              <p:nvPr/>
            </p:nvSpPr>
            <p:spPr bwMode="auto">
              <a:xfrm rot="5400000">
                <a:off x="138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100"/>
              <p:cNvSpPr>
                <a:spLocks noChangeArrowheads="1"/>
              </p:cNvSpPr>
              <p:nvPr/>
            </p:nvSpPr>
            <p:spPr bwMode="auto">
              <a:xfrm rot="5400000">
                <a:off x="170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AutoShape 101"/>
              <p:cNvSpPr>
                <a:spLocks noChangeArrowheads="1"/>
              </p:cNvSpPr>
              <p:nvPr/>
            </p:nvSpPr>
            <p:spPr bwMode="auto">
              <a:xfrm rot="5400000">
                <a:off x="201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AutoShape 102"/>
              <p:cNvSpPr>
                <a:spLocks noChangeArrowheads="1"/>
              </p:cNvSpPr>
              <p:nvPr/>
            </p:nvSpPr>
            <p:spPr bwMode="auto">
              <a:xfrm rot="5400000">
                <a:off x="233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AutoShape 103"/>
              <p:cNvSpPr>
                <a:spLocks noChangeArrowheads="1"/>
              </p:cNvSpPr>
              <p:nvPr/>
            </p:nvSpPr>
            <p:spPr bwMode="auto">
              <a:xfrm rot="5400000">
                <a:off x="265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AutoShape 104"/>
              <p:cNvSpPr>
                <a:spLocks noChangeArrowheads="1"/>
              </p:cNvSpPr>
              <p:nvPr/>
            </p:nvSpPr>
            <p:spPr bwMode="auto">
              <a:xfrm rot="5400000">
                <a:off x="297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AutoShape 105"/>
              <p:cNvSpPr>
                <a:spLocks noChangeArrowheads="1"/>
              </p:cNvSpPr>
              <p:nvPr/>
            </p:nvSpPr>
            <p:spPr bwMode="auto">
              <a:xfrm rot="5400000">
                <a:off x="328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106"/>
              <p:cNvSpPr>
                <a:spLocks noChangeArrowheads="1"/>
              </p:cNvSpPr>
              <p:nvPr/>
            </p:nvSpPr>
            <p:spPr bwMode="auto">
              <a:xfrm rot="5400000">
                <a:off x="360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AutoShape 107"/>
              <p:cNvSpPr>
                <a:spLocks noChangeArrowheads="1"/>
              </p:cNvSpPr>
              <p:nvPr/>
            </p:nvSpPr>
            <p:spPr bwMode="auto">
              <a:xfrm rot="5400000">
                <a:off x="392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AutoShape 108"/>
              <p:cNvSpPr>
                <a:spLocks noChangeArrowheads="1"/>
              </p:cNvSpPr>
              <p:nvPr/>
            </p:nvSpPr>
            <p:spPr bwMode="auto">
              <a:xfrm rot="5400000">
                <a:off x="424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109"/>
              <p:cNvSpPr>
                <a:spLocks noChangeArrowheads="1"/>
              </p:cNvSpPr>
              <p:nvPr/>
            </p:nvSpPr>
            <p:spPr bwMode="auto">
              <a:xfrm rot="5400000">
                <a:off x="455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AutoShape 110"/>
              <p:cNvSpPr>
                <a:spLocks noChangeArrowheads="1"/>
              </p:cNvSpPr>
              <p:nvPr/>
            </p:nvSpPr>
            <p:spPr bwMode="auto">
              <a:xfrm rot="5400000">
                <a:off x="487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AutoShape 111"/>
              <p:cNvSpPr>
                <a:spLocks noChangeArrowheads="1"/>
              </p:cNvSpPr>
              <p:nvPr/>
            </p:nvSpPr>
            <p:spPr bwMode="auto">
              <a:xfrm rot="5400000">
                <a:off x="519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112"/>
              <p:cNvSpPr>
                <a:spLocks noChangeArrowheads="1"/>
              </p:cNvSpPr>
              <p:nvPr/>
            </p:nvSpPr>
            <p:spPr bwMode="auto">
              <a:xfrm rot="5400000">
                <a:off x="29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AutoShape 113"/>
              <p:cNvSpPr>
                <a:spLocks noChangeArrowheads="1"/>
              </p:cNvSpPr>
              <p:nvPr/>
            </p:nvSpPr>
            <p:spPr bwMode="auto">
              <a:xfrm rot="5400000">
                <a:off x="61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AutoShape 114"/>
              <p:cNvSpPr>
                <a:spLocks noChangeArrowheads="1"/>
              </p:cNvSpPr>
              <p:nvPr/>
            </p:nvSpPr>
            <p:spPr bwMode="auto">
              <a:xfrm rot="5400000">
                <a:off x="92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14" name="AutoShape 115"/>
              <p:cNvSpPr>
                <a:spLocks noChangeArrowheads="1"/>
              </p:cNvSpPr>
              <p:nvPr/>
            </p:nvSpPr>
            <p:spPr bwMode="auto">
              <a:xfrm rot="5400000">
                <a:off x="124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AutoShape 116"/>
              <p:cNvSpPr>
                <a:spLocks noChangeArrowheads="1"/>
              </p:cNvSpPr>
              <p:nvPr/>
            </p:nvSpPr>
            <p:spPr bwMode="auto">
              <a:xfrm rot="5400000">
                <a:off x="156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AutoShape 117"/>
              <p:cNvSpPr>
                <a:spLocks noChangeArrowheads="1"/>
              </p:cNvSpPr>
              <p:nvPr/>
            </p:nvSpPr>
            <p:spPr bwMode="auto">
              <a:xfrm rot="5400000">
                <a:off x="188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AutoShape 118"/>
              <p:cNvSpPr>
                <a:spLocks noChangeArrowheads="1"/>
              </p:cNvSpPr>
              <p:nvPr/>
            </p:nvSpPr>
            <p:spPr bwMode="auto">
              <a:xfrm rot="5400000">
                <a:off x="219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AutoShape 119"/>
              <p:cNvSpPr>
                <a:spLocks noChangeArrowheads="1"/>
              </p:cNvSpPr>
              <p:nvPr/>
            </p:nvSpPr>
            <p:spPr bwMode="auto">
              <a:xfrm rot="5400000">
                <a:off x="251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AutoShape 120"/>
              <p:cNvSpPr>
                <a:spLocks noChangeArrowheads="1"/>
              </p:cNvSpPr>
              <p:nvPr/>
            </p:nvSpPr>
            <p:spPr bwMode="auto">
              <a:xfrm rot="5400000">
                <a:off x="283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AutoShape 121"/>
              <p:cNvSpPr>
                <a:spLocks noChangeArrowheads="1"/>
              </p:cNvSpPr>
              <p:nvPr/>
            </p:nvSpPr>
            <p:spPr bwMode="auto">
              <a:xfrm rot="5400000">
                <a:off x="315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AutoShape 122"/>
              <p:cNvSpPr>
                <a:spLocks noChangeArrowheads="1"/>
              </p:cNvSpPr>
              <p:nvPr/>
            </p:nvSpPr>
            <p:spPr bwMode="auto">
              <a:xfrm rot="5400000">
                <a:off x="346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AutoShape 123"/>
              <p:cNvSpPr>
                <a:spLocks noChangeArrowheads="1"/>
              </p:cNvSpPr>
              <p:nvPr/>
            </p:nvSpPr>
            <p:spPr bwMode="auto">
              <a:xfrm rot="5400000">
                <a:off x="378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AutoShape 124"/>
              <p:cNvSpPr>
                <a:spLocks noChangeArrowheads="1"/>
              </p:cNvSpPr>
              <p:nvPr/>
            </p:nvSpPr>
            <p:spPr bwMode="auto">
              <a:xfrm rot="5400000">
                <a:off x="410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AutoShape 125"/>
              <p:cNvSpPr>
                <a:spLocks noChangeArrowheads="1"/>
              </p:cNvSpPr>
              <p:nvPr/>
            </p:nvSpPr>
            <p:spPr bwMode="auto">
              <a:xfrm rot="5400000">
                <a:off x="442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AutoShape 126"/>
              <p:cNvSpPr>
                <a:spLocks noChangeArrowheads="1"/>
              </p:cNvSpPr>
              <p:nvPr/>
            </p:nvSpPr>
            <p:spPr bwMode="auto">
              <a:xfrm rot="5400000">
                <a:off x="473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AutoShape 127"/>
              <p:cNvSpPr>
                <a:spLocks noChangeArrowheads="1"/>
              </p:cNvSpPr>
              <p:nvPr/>
            </p:nvSpPr>
            <p:spPr bwMode="auto">
              <a:xfrm rot="5400000">
                <a:off x="505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AutoShape 128"/>
              <p:cNvSpPr>
                <a:spLocks noChangeArrowheads="1"/>
              </p:cNvSpPr>
              <p:nvPr/>
            </p:nvSpPr>
            <p:spPr bwMode="auto">
              <a:xfrm rot="5400000">
                <a:off x="43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AutoShape 129"/>
              <p:cNvSpPr>
                <a:spLocks noChangeArrowheads="1"/>
              </p:cNvSpPr>
              <p:nvPr/>
            </p:nvSpPr>
            <p:spPr bwMode="auto">
              <a:xfrm rot="5400000">
                <a:off x="74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AutoShape 130"/>
              <p:cNvSpPr>
                <a:spLocks noChangeArrowheads="1"/>
              </p:cNvSpPr>
              <p:nvPr/>
            </p:nvSpPr>
            <p:spPr bwMode="auto">
              <a:xfrm rot="5400000">
                <a:off x="106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30" name="AutoShape 131"/>
              <p:cNvSpPr>
                <a:spLocks noChangeArrowheads="1"/>
              </p:cNvSpPr>
              <p:nvPr/>
            </p:nvSpPr>
            <p:spPr bwMode="auto">
              <a:xfrm rot="5400000">
                <a:off x="138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AutoShape 132"/>
              <p:cNvSpPr>
                <a:spLocks noChangeArrowheads="1"/>
              </p:cNvSpPr>
              <p:nvPr/>
            </p:nvSpPr>
            <p:spPr bwMode="auto">
              <a:xfrm rot="5400000">
                <a:off x="170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AutoShape 133"/>
              <p:cNvSpPr>
                <a:spLocks noChangeArrowheads="1"/>
              </p:cNvSpPr>
              <p:nvPr/>
            </p:nvSpPr>
            <p:spPr bwMode="auto">
              <a:xfrm rot="5400000">
                <a:off x="201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AutoShape 134"/>
              <p:cNvSpPr>
                <a:spLocks noChangeArrowheads="1"/>
              </p:cNvSpPr>
              <p:nvPr/>
            </p:nvSpPr>
            <p:spPr bwMode="auto">
              <a:xfrm rot="5400000">
                <a:off x="233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AutoShape 135"/>
              <p:cNvSpPr>
                <a:spLocks noChangeArrowheads="1"/>
              </p:cNvSpPr>
              <p:nvPr/>
            </p:nvSpPr>
            <p:spPr bwMode="auto">
              <a:xfrm rot="5400000">
                <a:off x="265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AutoShape 136"/>
              <p:cNvSpPr>
                <a:spLocks noChangeArrowheads="1"/>
              </p:cNvSpPr>
              <p:nvPr/>
            </p:nvSpPr>
            <p:spPr bwMode="auto">
              <a:xfrm rot="5400000">
                <a:off x="297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AutoShape 137"/>
              <p:cNvSpPr>
                <a:spLocks noChangeArrowheads="1"/>
              </p:cNvSpPr>
              <p:nvPr/>
            </p:nvSpPr>
            <p:spPr bwMode="auto">
              <a:xfrm rot="5400000">
                <a:off x="328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AutoShape 138"/>
              <p:cNvSpPr>
                <a:spLocks noChangeArrowheads="1"/>
              </p:cNvSpPr>
              <p:nvPr/>
            </p:nvSpPr>
            <p:spPr bwMode="auto">
              <a:xfrm rot="5400000">
                <a:off x="360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AutoShape 139"/>
              <p:cNvSpPr>
                <a:spLocks noChangeArrowheads="1"/>
              </p:cNvSpPr>
              <p:nvPr/>
            </p:nvSpPr>
            <p:spPr bwMode="auto">
              <a:xfrm rot="5400000">
                <a:off x="392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AutoShape 140"/>
              <p:cNvSpPr>
                <a:spLocks noChangeArrowheads="1"/>
              </p:cNvSpPr>
              <p:nvPr/>
            </p:nvSpPr>
            <p:spPr bwMode="auto">
              <a:xfrm rot="5400000">
                <a:off x="424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AutoShape 141"/>
              <p:cNvSpPr>
                <a:spLocks noChangeArrowheads="1"/>
              </p:cNvSpPr>
              <p:nvPr/>
            </p:nvSpPr>
            <p:spPr bwMode="auto">
              <a:xfrm rot="5400000">
                <a:off x="455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AutoShape 142"/>
              <p:cNvSpPr>
                <a:spLocks noChangeArrowheads="1"/>
              </p:cNvSpPr>
              <p:nvPr/>
            </p:nvSpPr>
            <p:spPr bwMode="auto">
              <a:xfrm rot="5400000">
                <a:off x="487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AutoShape 143"/>
              <p:cNvSpPr>
                <a:spLocks noChangeArrowheads="1"/>
              </p:cNvSpPr>
              <p:nvPr/>
            </p:nvSpPr>
            <p:spPr bwMode="auto">
              <a:xfrm rot="5400000">
                <a:off x="519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AutoShape 144"/>
              <p:cNvSpPr>
                <a:spLocks noChangeArrowheads="1"/>
              </p:cNvSpPr>
              <p:nvPr/>
            </p:nvSpPr>
            <p:spPr bwMode="auto">
              <a:xfrm rot="5400000">
                <a:off x="27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AutoShape 145"/>
              <p:cNvSpPr>
                <a:spLocks noChangeArrowheads="1"/>
              </p:cNvSpPr>
              <p:nvPr/>
            </p:nvSpPr>
            <p:spPr bwMode="auto">
              <a:xfrm rot="16200000" flipV="1">
                <a:off x="58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AutoShape 146"/>
              <p:cNvSpPr>
                <a:spLocks noChangeArrowheads="1"/>
              </p:cNvSpPr>
              <p:nvPr/>
            </p:nvSpPr>
            <p:spPr bwMode="auto">
              <a:xfrm rot="5400000">
                <a:off x="90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46" name="AutoShape 147"/>
              <p:cNvSpPr>
                <a:spLocks noChangeArrowheads="1"/>
              </p:cNvSpPr>
              <p:nvPr/>
            </p:nvSpPr>
            <p:spPr bwMode="auto">
              <a:xfrm rot="5400000">
                <a:off x="122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AutoShape 148"/>
              <p:cNvSpPr>
                <a:spLocks noChangeArrowheads="1"/>
              </p:cNvSpPr>
              <p:nvPr/>
            </p:nvSpPr>
            <p:spPr bwMode="auto">
              <a:xfrm rot="5400000">
                <a:off x="154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AutoShape 149"/>
              <p:cNvSpPr>
                <a:spLocks noChangeArrowheads="1"/>
              </p:cNvSpPr>
              <p:nvPr/>
            </p:nvSpPr>
            <p:spPr bwMode="auto">
              <a:xfrm rot="5400000">
                <a:off x="185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AutoShape 150"/>
              <p:cNvSpPr>
                <a:spLocks noChangeArrowheads="1"/>
              </p:cNvSpPr>
              <p:nvPr/>
            </p:nvSpPr>
            <p:spPr bwMode="auto">
              <a:xfrm rot="5400000">
                <a:off x="217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AutoShape 151"/>
              <p:cNvSpPr>
                <a:spLocks noChangeArrowheads="1"/>
              </p:cNvSpPr>
              <p:nvPr/>
            </p:nvSpPr>
            <p:spPr bwMode="auto">
              <a:xfrm rot="5400000">
                <a:off x="249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AutoShape 152"/>
              <p:cNvSpPr>
                <a:spLocks noChangeArrowheads="1"/>
              </p:cNvSpPr>
              <p:nvPr/>
            </p:nvSpPr>
            <p:spPr bwMode="auto">
              <a:xfrm rot="5400000">
                <a:off x="281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AutoShape 153"/>
              <p:cNvSpPr>
                <a:spLocks noChangeArrowheads="1"/>
              </p:cNvSpPr>
              <p:nvPr/>
            </p:nvSpPr>
            <p:spPr bwMode="auto">
              <a:xfrm rot="5400000">
                <a:off x="312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AutoShape 154"/>
              <p:cNvSpPr>
                <a:spLocks noChangeArrowheads="1"/>
              </p:cNvSpPr>
              <p:nvPr/>
            </p:nvSpPr>
            <p:spPr bwMode="auto">
              <a:xfrm rot="5400000">
                <a:off x="344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AutoShape 155"/>
              <p:cNvSpPr>
                <a:spLocks noChangeArrowheads="1"/>
              </p:cNvSpPr>
              <p:nvPr/>
            </p:nvSpPr>
            <p:spPr bwMode="auto">
              <a:xfrm rot="5400000">
                <a:off x="376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AutoShape 156"/>
              <p:cNvSpPr>
                <a:spLocks noChangeArrowheads="1"/>
              </p:cNvSpPr>
              <p:nvPr/>
            </p:nvSpPr>
            <p:spPr bwMode="auto">
              <a:xfrm rot="5400000">
                <a:off x="408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AutoShape 157"/>
              <p:cNvSpPr>
                <a:spLocks noChangeArrowheads="1"/>
              </p:cNvSpPr>
              <p:nvPr/>
            </p:nvSpPr>
            <p:spPr bwMode="auto">
              <a:xfrm rot="5400000">
                <a:off x="439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AutoShape 158"/>
              <p:cNvSpPr>
                <a:spLocks noChangeArrowheads="1"/>
              </p:cNvSpPr>
              <p:nvPr/>
            </p:nvSpPr>
            <p:spPr bwMode="auto">
              <a:xfrm rot="5400000">
                <a:off x="471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AutoShape 159"/>
              <p:cNvSpPr>
                <a:spLocks noChangeArrowheads="1"/>
              </p:cNvSpPr>
              <p:nvPr/>
            </p:nvSpPr>
            <p:spPr bwMode="auto">
              <a:xfrm rot="5400000">
                <a:off x="503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AutoShape 160"/>
              <p:cNvSpPr>
                <a:spLocks noChangeArrowheads="1"/>
              </p:cNvSpPr>
              <p:nvPr/>
            </p:nvSpPr>
            <p:spPr bwMode="auto">
              <a:xfrm rot="5400000">
                <a:off x="40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AutoShape 161"/>
              <p:cNvSpPr>
                <a:spLocks noChangeArrowheads="1"/>
              </p:cNvSpPr>
              <p:nvPr/>
            </p:nvSpPr>
            <p:spPr bwMode="auto">
              <a:xfrm rot="5400000">
                <a:off x="72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AutoShape 162"/>
              <p:cNvSpPr>
                <a:spLocks noChangeArrowheads="1"/>
              </p:cNvSpPr>
              <p:nvPr/>
            </p:nvSpPr>
            <p:spPr bwMode="auto">
              <a:xfrm rot="5400000">
                <a:off x="104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62" name="AutoShape 163"/>
              <p:cNvSpPr>
                <a:spLocks noChangeArrowheads="1"/>
              </p:cNvSpPr>
              <p:nvPr/>
            </p:nvSpPr>
            <p:spPr bwMode="auto">
              <a:xfrm rot="5400000">
                <a:off x="136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AutoShape 164"/>
              <p:cNvSpPr>
                <a:spLocks noChangeArrowheads="1"/>
              </p:cNvSpPr>
              <p:nvPr/>
            </p:nvSpPr>
            <p:spPr bwMode="auto">
              <a:xfrm rot="5400000">
                <a:off x="167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AutoShape 165"/>
              <p:cNvSpPr>
                <a:spLocks noChangeArrowheads="1"/>
              </p:cNvSpPr>
              <p:nvPr/>
            </p:nvSpPr>
            <p:spPr bwMode="auto">
              <a:xfrm rot="5400000">
                <a:off x="199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AutoShape 166"/>
              <p:cNvSpPr>
                <a:spLocks noChangeArrowheads="1"/>
              </p:cNvSpPr>
              <p:nvPr/>
            </p:nvSpPr>
            <p:spPr bwMode="auto">
              <a:xfrm rot="5400000">
                <a:off x="231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AutoShape 167"/>
              <p:cNvSpPr>
                <a:spLocks noChangeArrowheads="1"/>
              </p:cNvSpPr>
              <p:nvPr/>
            </p:nvSpPr>
            <p:spPr bwMode="auto">
              <a:xfrm rot="5400000">
                <a:off x="263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AutoShape 168"/>
              <p:cNvSpPr>
                <a:spLocks noChangeArrowheads="1"/>
              </p:cNvSpPr>
              <p:nvPr/>
            </p:nvSpPr>
            <p:spPr bwMode="auto">
              <a:xfrm rot="5400000">
                <a:off x="294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AutoShape 169"/>
              <p:cNvSpPr>
                <a:spLocks noChangeArrowheads="1"/>
              </p:cNvSpPr>
              <p:nvPr/>
            </p:nvSpPr>
            <p:spPr bwMode="auto">
              <a:xfrm rot="5400000">
                <a:off x="326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AutoShape 170"/>
              <p:cNvSpPr>
                <a:spLocks noChangeArrowheads="1"/>
              </p:cNvSpPr>
              <p:nvPr/>
            </p:nvSpPr>
            <p:spPr bwMode="auto">
              <a:xfrm rot="5400000">
                <a:off x="358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AutoShape 171"/>
              <p:cNvSpPr>
                <a:spLocks noChangeArrowheads="1"/>
              </p:cNvSpPr>
              <p:nvPr/>
            </p:nvSpPr>
            <p:spPr bwMode="auto">
              <a:xfrm rot="5400000">
                <a:off x="390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AutoShape 172"/>
              <p:cNvSpPr>
                <a:spLocks noChangeArrowheads="1"/>
              </p:cNvSpPr>
              <p:nvPr/>
            </p:nvSpPr>
            <p:spPr bwMode="auto">
              <a:xfrm rot="5400000">
                <a:off x="421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AutoShape 173"/>
              <p:cNvSpPr>
                <a:spLocks noChangeArrowheads="1"/>
              </p:cNvSpPr>
              <p:nvPr/>
            </p:nvSpPr>
            <p:spPr bwMode="auto">
              <a:xfrm rot="5400000">
                <a:off x="453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AutoShape 174"/>
              <p:cNvSpPr>
                <a:spLocks noChangeArrowheads="1"/>
              </p:cNvSpPr>
              <p:nvPr/>
            </p:nvSpPr>
            <p:spPr bwMode="auto">
              <a:xfrm rot="5400000">
                <a:off x="485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AutoShape 175"/>
              <p:cNvSpPr>
                <a:spLocks noChangeArrowheads="1"/>
              </p:cNvSpPr>
              <p:nvPr/>
            </p:nvSpPr>
            <p:spPr bwMode="auto">
              <a:xfrm rot="5400000">
                <a:off x="517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AutoShape 176"/>
              <p:cNvSpPr>
                <a:spLocks noChangeArrowheads="1"/>
              </p:cNvSpPr>
              <p:nvPr/>
            </p:nvSpPr>
            <p:spPr bwMode="auto">
              <a:xfrm rot="5400000">
                <a:off x="27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AutoShape 177"/>
              <p:cNvSpPr>
                <a:spLocks noChangeArrowheads="1"/>
              </p:cNvSpPr>
              <p:nvPr/>
            </p:nvSpPr>
            <p:spPr bwMode="auto">
              <a:xfrm rot="5400000">
                <a:off x="58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AutoShape 178"/>
              <p:cNvSpPr>
                <a:spLocks noChangeArrowheads="1"/>
              </p:cNvSpPr>
              <p:nvPr/>
            </p:nvSpPr>
            <p:spPr bwMode="auto">
              <a:xfrm rot="5400000">
                <a:off x="90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78" name="AutoShape 179"/>
              <p:cNvSpPr>
                <a:spLocks noChangeArrowheads="1"/>
              </p:cNvSpPr>
              <p:nvPr/>
            </p:nvSpPr>
            <p:spPr bwMode="auto">
              <a:xfrm rot="5400000">
                <a:off x="122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AutoShape 180"/>
              <p:cNvSpPr>
                <a:spLocks noChangeArrowheads="1"/>
              </p:cNvSpPr>
              <p:nvPr/>
            </p:nvSpPr>
            <p:spPr bwMode="auto">
              <a:xfrm rot="5400000">
                <a:off x="154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AutoShape 181"/>
              <p:cNvSpPr>
                <a:spLocks noChangeArrowheads="1"/>
              </p:cNvSpPr>
              <p:nvPr/>
            </p:nvSpPr>
            <p:spPr bwMode="auto">
              <a:xfrm rot="5400000">
                <a:off x="185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AutoShape 182"/>
              <p:cNvSpPr>
                <a:spLocks noChangeArrowheads="1"/>
              </p:cNvSpPr>
              <p:nvPr/>
            </p:nvSpPr>
            <p:spPr bwMode="auto">
              <a:xfrm rot="5400000">
                <a:off x="217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AutoShape 183"/>
              <p:cNvSpPr>
                <a:spLocks noChangeArrowheads="1"/>
              </p:cNvSpPr>
              <p:nvPr/>
            </p:nvSpPr>
            <p:spPr bwMode="auto">
              <a:xfrm rot="5400000">
                <a:off x="249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AutoShape 184"/>
              <p:cNvSpPr>
                <a:spLocks noChangeArrowheads="1"/>
              </p:cNvSpPr>
              <p:nvPr/>
            </p:nvSpPr>
            <p:spPr bwMode="auto">
              <a:xfrm rot="5400000">
                <a:off x="281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AutoShape 185"/>
              <p:cNvSpPr>
                <a:spLocks noChangeArrowheads="1"/>
              </p:cNvSpPr>
              <p:nvPr/>
            </p:nvSpPr>
            <p:spPr bwMode="auto">
              <a:xfrm rot="5400000">
                <a:off x="312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AutoShape 186"/>
              <p:cNvSpPr>
                <a:spLocks noChangeArrowheads="1"/>
              </p:cNvSpPr>
              <p:nvPr/>
            </p:nvSpPr>
            <p:spPr bwMode="auto">
              <a:xfrm rot="5400000">
                <a:off x="344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AutoShape 187"/>
              <p:cNvSpPr>
                <a:spLocks noChangeArrowheads="1"/>
              </p:cNvSpPr>
              <p:nvPr/>
            </p:nvSpPr>
            <p:spPr bwMode="auto">
              <a:xfrm rot="5400000">
                <a:off x="376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AutoShape 188"/>
              <p:cNvSpPr>
                <a:spLocks noChangeArrowheads="1"/>
              </p:cNvSpPr>
              <p:nvPr/>
            </p:nvSpPr>
            <p:spPr bwMode="auto">
              <a:xfrm rot="5400000">
                <a:off x="408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AutoShape 189"/>
              <p:cNvSpPr>
                <a:spLocks noChangeArrowheads="1"/>
              </p:cNvSpPr>
              <p:nvPr/>
            </p:nvSpPr>
            <p:spPr bwMode="auto">
              <a:xfrm rot="5400000">
                <a:off x="439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AutoShape 190"/>
              <p:cNvSpPr>
                <a:spLocks noChangeArrowheads="1"/>
              </p:cNvSpPr>
              <p:nvPr/>
            </p:nvSpPr>
            <p:spPr bwMode="auto">
              <a:xfrm rot="5400000">
                <a:off x="471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AutoShape 191"/>
              <p:cNvSpPr>
                <a:spLocks noChangeArrowheads="1"/>
              </p:cNvSpPr>
              <p:nvPr/>
            </p:nvSpPr>
            <p:spPr bwMode="auto">
              <a:xfrm rot="5400000">
                <a:off x="503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AutoShape 192"/>
              <p:cNvSpPr>
                <a:spLocks noChangeArrowheads="1"/>
              </p:cNvSpPr>
              <p:nvPr/>
            </p:nvSpPr>
            <p:spPr bwMode="auto">
              <a:xfrm rot="5400000">
                <a:off x="40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AutoShape 193"/>
              <p:cNvSpPr>
                <a:spLocks noChangeArrowheads="1"/>
              </p:cNvSpPr>
              <p:nvPr/>
            </p:nvSpPr>
            <p:spPr bwMode="auto">
              <a:xfrm rot="5400000">
                <a:off x="72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AutoShape 194"/>
              <p:cNvSpPr>
                <a:spLocks noChangeArrowheads="1"/>
              </p:cNvSpPr>
              <p:nvPr/>
            </p:nvSpPr>
            <p:spPr bwMode="auto">
              <a:xfrm rot="5400000">
                <a:off x="104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94" name="AutoShape 195"/>
              <p:cNvSpPr>
                <a:spLocks noChangeArrowheads="1"/>
              </p:cNvSpPr>
              <p:nvPr/>
            </p:nvSpPr>
            <p:spPr bwMode="auto">
              <a:xfrm rot="5400000">
                <a:off x="136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AutoShape 196"/>
              <p:cNvSpPr>
                <a:spLocks noChangeArrowheads="1"/>
              </p:cNvSpPr>
              <p:nvPr/>
            </p:nvSpPr>
            <p:spPr bwMode="auto">
              <a:xfrm rot="5400000">
                <a:off x="167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AutoShape 197"/>
              <p:cNvSpPr>
                <a:spLocks noChangeArrowheads="1"/>
              </p:cNvSpPr>
              <p:nvPr/>
            </p:nvSpPr>
            <p:spPr bwMode="auto">
              <a:xfrm rot="5400000">
                <a:off x="199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AutoShape 198"/>
              <p:cNvSpPr>
                <a:spLocks noChangeArrowheads="1"/>
              </p:cNvSpPr>
              <p:nvPr/>
            </p:nvSpPr>
            <p:spPr bwMode="auto">
              <a:xfrm rot="5400000">
                <a:off x="231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AutoShape 199"/>
              <p:cNvSpPr>
                <a:spLocks noChangeArrowheads="1"/>
              </p:cNvSpPr>
              <p:nvPr/>
            </p:nvSpPr>
            <p:spPr bwMode="auto">
              <a:xfrm rot="5400000">
                <a:off x="263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AutoShape 200"/>
              <p:cNvSpPr>
                <a:spLocks noChangeArrowheads="1"/>
              </p:cNvSpPr>
              <p:nvPr/>
            </p:nvSpPr>
            <p:spPr bwMode="auto">
              <a:xfrm rot="5400000">
                <a:off x="294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AutoShape 201"/>
              <p:cNvSpPr>
                <a:spLocks noChangeArrowheads="1"/>
              </p:cNvSpPr>
              <p:nvPr/>
            </p:nvSpPr>
            <p:spPr bwMode="auto">
              <a:xfrm rot="5400000">
                <a:off x="326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AutoShape 202"/>
              <p:cNvSpPr>
                <a:spLocks noChangeArrowheads="1"/>
              </p:cNvSpPr>
              <p:nvPr/>
            </p:nvSpPr>
            <p:spPr bwMode="auto">
              <a:xfrm rot="5400000">
                <a:off x="358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AutoShape 203"/>
              <p:cNvSpPr>
                <a:spLocks noChangeArrowheads="1"/>
              </p:cNvSpPr>
              <p:nvPr/>
            </p:nvSpPr>
            <p:spPr bwMode="auto">
              <a:xfrm rot="5400000">
                <a:off x="390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AutoShape 204"/>
              <p:cNvSpPr>
                <a:spLocks noChangeArrowheads="1"/>
              </p:cNvSpPr>
              <p:nvPr/>
            </p:nvSpPr>
            <p:spPr bwMode="auto">
              <a:xfrm rot="5400000">
                <a:off x="421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AutoShape 205"/>
              <p:cNvSpPr>
                <a:spLocks noChangeArrowheads="1"/>
              </p:cNvSpPr>
              <p:nvPr/>
            </p:nvSpPr>
            <p:spPr bwMode="auto">
              <a:xfrm rot="5400000">
                <a:off x="453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AutoShape 206"/>
              <p:cNvSpPr>
                <a:spLocks noChangeArrowheads="1"/>
              </p:cNvSpPr>
              <p:nvPr/>
            </p:nvSpPr>
            <p:spPr bwMode="auto">
              <a:xfrm rot="5400000">
                <a:off x="485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AutoShape 207"/>
              <p:cNvSpPr>
                <a:spLocks noChangeArrowheads="1"/>
              </p:cNvSpPr>
              <p:nvPr/>
            </p:nvSpPr>
            <p:spPr bwMode="auto">
              <a:xfrm rot="5400000">
                <a:off x="517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AutoShape 208"/>
              <p:cNvSpPr>
                <a:spLocks noChangeArrowheads="1"/>
              </p:cNvSpPr>
              <p:nvPr/>
            </p:nvSpPr>
            <p:spPr bwMode="auto">
              <a:xfrm rot="5400000">
                <a:off x="27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AutoShape 209"/>
              <p:cNvSpPr>
                <a:spLocks noChangeArrowheads="1"/>
              </p:cNvSpPr>
              <p:nvPr/>
            </p:nvSpPr>
            <p:spPr bwMode="auto">
              <a:xfrm rot="5400000">
                <a:off x="58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AutoShape 210"/>
              <p:cNvSpPr>
                <a:spLocks noChangeArrowheads="1"/>
              </p:cNvSpPr>
              <p:nvPr/>
            </p:nvSpPr>
            <p:spPr bwMode="auto">
              <a:xfrm rot="5400000">
                <a:off x="90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10" name="AutoShape 211"/>
              <p:cNvSpPr>
                <a:spLocks noChangeArrowheads="1"/>
              </p:cNvSpPr>
              <p:nvPr/>
            </p:nvSpPr>
            <p:spPr bwMode="auto">
              <a:xfrm rot="5400000">
                <a:off x="122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AutoShape 212"/>
              <p:cNvSpPr>
                <a:spLocks noChangeArrowheads="1"/>
              </p:cNvSpPr>
              <p:nvPr/>
            </p:nvSpPr>
            <p:spPr bwMode="auto">
              <a:xfrm rot="5400000">
                <a:off x="154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AutoShape 213"/>
              <p:cNvSpPr>
                <a:spLocks noChangeArrowheads="1"/>
              </p:cNvSpPr>
              <p:nvPr/>
            </p:nvSpPr>
            <p:spPr bwMode="auto">
              <a:xfrm rot="5400000">
                <a:off x="185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AutoShape 214"/>
              <p:cNvSpPr>
                <a:spLocks noChangeArrowheads="1"/>
              </p:cNvSpPr>
              <p:nvPr/>
            </p:nvSpPr>
            <p:spPr bwMode="auto">
              <a:xfrm rot="5400000">
                <a:off x="217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AutoShape 215"/>
              <p:cNvSpPr>
                <a:spLocks noChangeArrowheads="1"/>
              </p:cNvSpPr>
              <p:nvPr/>
            </p:nvSpPr>
            <p:spPr bwMode="auto">
              <a:xfrm rot="5400000">
                <a:off x="249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AutoShape 216"/>
              <p:cNvSpPr>
                <a:spLocks noChangeArrowheads="1"/>
              </p:cNvSpPr>
              <p:nvPr/>
            </p:nvSpPr>
            <p:spPr bwMode="auto">
              <a:xfrm rot="5400000">
                <a:off x="281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AutoShape 217"/>
              <p:cNvSpPr>
                <a:spLocks noChangeArrowheads="1"/>
              </p:cNvSpPr>
              <p:nvPr/>
            </p:nvSpPr>
            <p:spPr bwMode="auto">
              <a:xfrm rot="5400000">
                <a:off x="312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AutoShape 218"/>
              <p:cNvSpPr>
                <a:spLocks noChangeArrowheads="1"/>
              </p:cNvSpPr>
              <p:nvPr/>
            </p:nvSpPr>
            <p:spPr bwMode="auto">
              <a:xfrm rot="5400000">
                <a:off x="344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AutoShape 219"/>
              <p:cNvSpPr>
                <a:spLocks noChangeArrowheads="1"/>
              </p:cNvSpPr>
              <p:nvPr/>
            </p:nvSpPr>
            <p:spPr bwMode="auto">
              <a:xfrm rot="5400000">
                <a:off x="376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AutoShape 220"/>
              <p:cNvSpPr>
                <a:spLocks noChangeArrowheads="1"/>
              </p:cNvSpPr>
              <p:nvPr/>
            </p:nvSpPr>
            <p:spPr bwMode="auto">
              <a:xfrm rot="5400000">
                <a:off x="408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AutoShape 221"/>
              <p:cNvSpPr>
                <a:spLocks noChangeArrowheads="1"/>
              </p:cNvSpPr>
              <p:nvPr/>
            </p:nvSpPr>
            <p:spPr bwMode="auto">
              <a:xfrm rot="5400000">
                <a:off x="439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AutoShape 222"/>
              <p:cNvSpPr>
                <a:spLocks noChangeArrowheads="1"/>
              </p:cNvSpPr>
              <p:nvPr/>
            </p:nvSpPr>
            <p:spPr bwMode="auto">
              <a:xfrm rot="5400000">
                <a:off x="471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AutoShape 223"/>
              <p:cNvSpPr>
                <a:spLocks noChangeArrowheads="1"/>
              </p:cNvSpPr>
              <p:nvPr/>
            </p:nvSpPr>
            <p:spPr bwMode="auto">
              <a:xfrm rot="5400000">
                <a:off x="503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AutoShape 224"/>
              <p:cNvSpPr>
                <a:spLocks noChangeArrowheads="1"/>
              </p:cNvSpPr>
              <p:nvPr/>
            </p:nvSpPr>
            <p:spPr bwMode="auto">
              <a:xfrm rot="5400000">
                <a:off x="40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AutoShape 225"/>
              <p:cNvSpPr>
                <a:spLocks noChangeArrowheads="1"/>
              </p:cNvSpPr>
              <p:nvPr/>
            </p:nvSpPr>
            <p:spPr bwMode="auto">
              <a:xfrm rot="5400000">
                <a:off x="72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AutoShape 226"/>
              <p:cNvSpPr>
                <a:spLocks noChangeArrowheads="1"/>
              </p:cNvSpPr>
              <p:nvPr/>
            </p:nvSpPr>
            <p:spPr bwMode="auto">
              <a:xfrm rot="5400000">
                <a:off x="104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26" name="AutoShape 227"/>
              <p:cNvSpPr>
                <a:spLocks noChangeArrowheads="1"/>
              </p:cNvSpPr>
              <p:nvPr/>
            </p:nvSpPr>
            <p:spPr bwMode="auto">
              <a:xfrm rot="5400000">
                <a:off x="136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AutoShape 228"/>
              <p:cNvSpPr>
                <a:spLocks noChangeArrowheads="1"/>
              </p:cNvSpPr>
              <p:nvPr/>
            </p:nvSpPr>
            <p:spPr bwMode="auto">
              <a:xfrm rot="5400000">
                <a:off x="167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AutoShape 229"/>
              <p:cNvSpPr>
                <a:spLocks noChangeArrowheads="1"/>
              </p:cNvSpPr>
              <p:nvPr/>
            </p:nvSpPr>
            <p:spPr bwMode="auto">
              <a:xfrm rot="5400000">
                <a:off x="199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AutoShape 230"/>
              <p:cNvSpPr>
                <a:spLocks noChangeArrowheads="1"/>
              </p:cNvSpPr>
              <p:nvPr/>
            </p:nvSpPr>
            <p:spPr bwMode="auto">
              <a:xfrm rot="5400000">
                <a:off x="231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AutoShape 231"/>
              <p:cNvSpPr>
                <a:spLocks noChangeArrowheads="1"/>
              </p:cNvSpPr>
              <p:nvPr/>
            </p:nvSpPr>
            <p:spPr bwMode="auto">
              <a:xfrm rot="5400000">
                <a:off x="263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AutoShape 232"/>
              <p:cNvSpPr>
                <a:spLocks noChangeArrowheads="1"/>
              </p:cNvSpPr>
              <p:nvPr/>
            </p:nvSpPr>
            <p:spPr bwMode="auto">
              <a:xfrm rot="5400000">
                <a:off x="294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AutoShape 233"/>
              <p:cNvSpPr>
                <a:spLocks noChangeArrowheads="1"/>
              </p:cNvSpPr>
              <p:nvPr/>
            </p:nvSpPr>
            <p:spPr bwMode="auto">
              <a:xfrm rot="5400000">
                <a:off x="326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AutoShape 234"/>
              <p:cNvSpPr>
                <a:spLocks noChangeArrowheads="1"/>
              </p:cNvSpPr>
              <p:nvPr/>
            </p:nvSpPr>
            <p:spPr bwMode="auto">
              <a:xfrm rot="5400000">
                <a:off x="358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AutoShape 235"/>
              <p:cNvSpPr>
                <a:spLocks noChangeArrowheads="1"/>
              </p:cNvSpPr>
              <p:nvPr/>
            </p:nvSpPr>
            <p:spPr bwMode="auto">
              <a:xfrm rot="5400000">
                <a:off x="390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AutoShape 236"/>
              <p:cNvSpPr>
                <a:spLocks noChangeArrowheads="1"/>
              </p:cNvSpPr>
              <p:nvPr/>
            </p:nvSpPr>
            <p:spPr bwMode="auto">
              <a:xfrm rot="5400000">
                <a:off x="421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AutoShape 237"/>
              <p:cNvSpPr>
                <a:spLocks noChangeArrowheads="1"/>
              </p:cNvSpPr>
              <p:nvPr/>
            </p:nvSpPr>
            <p:spPr bwMode="auto">
              <a:xfrm rot="5400000">
                <a:off x="453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AutoShape 238"/>
              <p:cNvSpPr>
                <a:spLocks noChangeArrowheads="1"/>
              </p:cNvSpPr>
              <p:nvPr/>
            </p:nvSpPr>
            <p:spPr bwMode="auto">
              <a:xfrm rot="5400000">
                <a:off x="485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AutoShape 239"/>
              <p:cNvSpPr>
                <a:spLocks noChangeArrowheads="1"/>
              </p:cNvSpPr>
              <p:nvPr/>
            </p:nvSpPr>
            <p:spPr bwMode="auto">
              <a:xfrm rot="5400000">
                <a:off x="517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AutoShape 240"/>
              <p:cNvSpPr>
                <a:spLocks noChangeArrowheads="1"/>
              </p:cNvSpPr>
              <p:nvPr/>
            </p:nvSpPr>
            <p:spPr bwMode="auto">
              <a:xfrm rot="5400000">
                <a:off x="27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AutoShape 241"/>
              <p:cNvSpPr>
                <a:spLocks noChangeArrowheads="1"/>
              </p:cNvSpPr>
              <p:nvPr/>
            </p:nvSpPr>
            <p:spPr bwMode="auto">
              <a:xfrm rot="5400000">
                <a:off x="58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AutoShape 242"/>
              <p:cNvSpPr>
                <a:spLocks noChangeArrowheads="1"/>
              </p:cNvSpPr>
              <p:nvPr/>
            </p:nvSpPr>
            <p:spPr bwMode="auto">
              <a:xfrm rot="5400000">
                <a:off x="90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42" name="AutoShape 243"/>
              <p:cNvSpPr>
                <a:spLocks noChangeArrowheads="1"/>
              </p:cNvSpPr>
              <p:nvPr/>
            </p:nvSpPr>
            <p:spPr bwMode="auto">
              <a:xfrm rot="5400000">
                <a:off x="122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AutoShape 244"/>
              <p:cNvSpPr>
                <a:spLocks noChangeArrowheads="1"/>
              </p:cNvSpPr>
              <p:nvPr/>
            </p:nvSpPr>
            <p:spPr bwMode="auto">
              <a:xfrm rot="5400000">
                <a:off x="154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AutoShape 245"/>
              <p:cNvSpPr>
                <a:spLocks noChangeArrowheads="1"/>
              </p:cNvSpPr>
              <p:nvPr/>
            </p:nvSpPr>
            <p:spPr bwMode="auto">
              <a:xfrm rot="5400000">
                <a:off x="185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AutoShape 246"/>
              <p:cNvSpPr>
                <a:spLocks noChangeArrowheads="1"/>
              </p:cNvSpPr>
              <p:nvPr/>
            </p:nvSpPr>
            <p:spPr bwMode="auto">
              <a:xfrm rot="5400000">
                <a:off x="217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AutoShape 247"/>
              <p:cNvSpPr>
                <a:spLocks noChangeArrowheads="1"/>
              </p:cNvSpPr>
              <p:nvPr/>
            </p:nvSpPr>
            <p:spPr bwMode="auto">
              <a:xfrm rot="5400000">
                <a:off x="249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AutoShape 248"/>
              <p:cNvSpPr>
                <a:spLocks noChangeArrowheads="1"/>
              </p:cNvSpPr>
              <p:nvPr/>
            </p:nvSpPr>
            <p:spPr bwMode="auto">
              <a:xfrm rot="5400000">
                <a:off x="281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AutoShape 249"/>
              <p:cNvSpPr>
                <a:spLocks noChangeArrowheads="1"/>
              </p:cNvSpPr>
              <p:nvPr/>
            </p:nvSpPr>
            <p:spPr bwMode="auto">
              <a:xfrm rot="5400000">
                <a:off x="312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AutoShape 250"/>
              <p:cNvSpPr>
                <a:spLocks noChangeArrowheads="1"/>
              </p:cNvSpPr>
              <p:nvPr/>
            </p:nvSpPr>
            <p:spPr bwMode="auto">
              <a:xfrm rot="5400000">
                <a:off x="344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AutoShape 251"/>
              <p:cNvSpPr>
                <a:spLocks noChangeArrowheads="1"/>
              </p:cNvSpPr>
              <p:nvPr/>
            </p:nvSpPr>
            <p:spPr bwMode="auto">
              <a:xfrm rot="5400000">
                <a:off x="376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AutoShape 252"/>
              <p:cNvSpPr>
                <a:spLocks noChangeArrowheads="1"/>
              </p:cNvSpPr>
              <p:nvPr/>
            </p:nvSpPr>
            <p:spPr bwMode="auto">
              <a:xfrm rot="5400000">
                <a:off x="408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AutoShape 253"/>
              <p:cNvSpPr>
                <a:spLocks noChangeArrowheads="1"/>
              </p:cNvSpPr>
              <p:nvPr/>
            </p:nvSpPr>
            <p:spPr bwMode="auto">
              <a:xfrm rot="5400000">
                <a:off x="439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AutoShape 254"/>
              <p:cNvSpPr>
                <a:spLocks noChangeArrowheads="1"/>
              </p:cNvSpPr>
              <p:nvPr/>
            </p:nvSpPr>
            <p:spPr bwMode="auto">
              <a:xfrm rot="5400000">
                <a:off x="471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AutoShape 255"/>
              <p:cNvSpPr>
                <a:spLocks noChangeArrowheads="1"/>
              </p:cNvSpPr>
              <p:nvPr/>
            </p:nvSpPr>
            <p:spPr bwMode="auto">
              <a:xfrm rot="5400000">
                <a:off x="503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AutoShape 256"/>
              <p:cNvSpPr>
                <a:spLocks noChangeArrowheads="1"/>
              </p:cNvSpPr>
              <p:nvPr/>
            </p:nvSpPr>
            <p:spPr bwMode="auto">
              <a:xfrm rot="5400000">
                <a:off x="40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AutoShape 257"/>
              <p:cNvSpPr>
                <a:spLocks noChangeArrowheads="1"/>
              </p:cNvSpPr>
              <p:nvPr/>
            </p:nvSpPr>
            <p:spPr bwMode="auto">
              <a:xfrm rot="5400000">
                <a:off x="72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AutoShape 258"/>
              <p:cNvSpPr>
                <a:spLocks noChangeArrowheads="1"/>
              </p:cNvSpPr>
              <p:nvPr/>
            </p:nvSpPr>
            <p:spPr bwMode="auto">
              <a:xfrm rot="5400000">
                <a:off x="104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58" name="AutoShape 259"/>
              <p:cNvSpPr>
                <a:spLocks noChangeArrowheads="1"/>
              </p:cNvSpPr>
              <p:nvPr/>
            </p:nvSpPr>
            <p:spPr bwMode="auto">
              <a:xfrm rot="5400000">
                <a:off x="136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AutoShape 260"/>
              <p:cNvSpPr>
                <a:spLocks noChangeArrowheads="1"/>
              </p:cNvSpPr>
              <p:nvPr/>
            </p:nvSpPr>
            <p:spPr bwMode="auto">
              <a:xfrm rot="5400000">
                <a:off x="167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AutoShape 261"/>
              <p:cNvSpPr>
                <a:spLocks noChangeArrowheads="1"/>
              </p:cNvSpPr>
              <p:nvPr/>
            </p:nvSpPr>
            <p:spPr bwMode="auto">
              <a:xfrm rot="5400000">
                <a:off x="199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AutoShape 262"/>
              <p:cNvSpPr>
                <a:spLocks noChangeArrowheads="1"/>
              </p:cNvSpPr>
              <p:nvPr/>
            </p:nvSpPr>
            <p:spPr bwMode="auto">
              <a:xfrm rot="5400000">
                <a:off x="231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AutoShape 263"/>
              <p:cNvSpPr>
                <a:spLocks noChangeArrowheads="1"/>
              </p:cNvSpPr>
              <p:nvPr/>
            </p:nvSpPr>
            <p:spPr bwMode="auto">
              <a:xfrm rot="5400000">
                <a:off x="263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AutoShape 264"/>
              <p:cNvSpPr>
                <a:spLocks noChangeArrowheads="1"/>
              </p:cNvSpPr>
              <p:nvPr/>
            </p:nvSpPr>
            <p:spPr bwMode="auto">
              <a:xfrm rot="5400000">
                <a:off x="294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AutoShape 265"/>
              <p:cNvSpPr>
                <a:spLocks noChangeArrowheads="1"/>
              </p:cNvSpPr>
              <p:nvPr/>
            </p:nvSpPr>
            <p:spPr bwMode="auto">
              <a:xfrm rot="5400000">
                <a:off x="326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AutoShape 266"/>
              <p:cNvSpPr>
                <a:spLocks noChangeArrowheads="1"/>
              </p:cNvSpPr>
              <p:nvPr/>
            </p:nvSpPr>
            <p:spPr bwMode="auto">
              <a:xfrm rot="5400000">
                <a:off x="358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AutoShape 267"/>
              <p:cNvSpPr>
                <a:spLocks noChangeArrowheads="1"/>
              </p:cNvSpPr>
              <p:nvPr/>
            </p:nvSpPr>
            <p:spPr bwMode="auto">
              <a:xfrm rot="5400000">
                <a:off x="390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AutoShape 268"/>
              <p:cNvSpPr>
                <a:spLocks noChangeArrowheads="1"/>
              </p:cNvSpPr>
              <p:nvPr/>
            </p:nvSpPr>
            <p:spPr bwMode="auto">
              <a:xfrm rot="5400000">
                <a:off x="421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AutoShape 269"/>
              <p:cNvSpPr>
                <a:spLocks noChangeArrowheads="1"/>
              </p:cNvSpPr>
              <p:nvPr/>
            </p:nvSpPr>
            <p:spPr bwMode="auto">
              <a:xfrm rot="5400000">
                <a:off x="453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AutoShape 270"/>
              <p:cNvSpPr>
                <a:spLocks noChangeArrowheads="1"/>
              </p:cNvSpPr>
              <p:nvPr/>
            </p:nvSpPr>
            <p:spPr bwMode="auto">
              <a:xfrm rot="5400000">
                <a:off x="485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AutoShape 271"/>
              <p:cNvSpPr>
                <a:spLocks noChangeArrowheads="1"/>
              </p:cNvSpPr>
              <p:nvPr/>
            </p:nvSpPr>
            <p:spPr bwMode="auto">
              <a:xfrm rot="5400000">
                <a:off x="517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AutoShape 272"/>
              <p:cNvSpPr>
                <a:spLocks noChangeArrowheads="1"/>
              </p:cNvSpPr>
              <p:nvPr/>
            </p:nvSpPr>
            <p:spPr bwMode="auto">
              <a:xfrm rot="5400000">
                <a:off x="1100" y="916"/>
                <a:ext cx="295" cy="288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AutoShape 273"/>
              <p:cNvSpPr>
                <a:spLocks noChangeArrowheads="1"/>
              </p:cNvSpPr>
              <p:nvPr/>
            </p:nvSpPr>
            <p:spPr bwMode="auto">
              <a:xfrm rot="5400000">
                <a:off x="462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AutoShape 274"/>
              <p:cNvSpPr>
                <a:spLocks noChangeArrowheads="1"/>
              </p:cNvSpPr>
              <p:nvPr/>
            </p:nvSpPr>
            <p:spPr bwMode="auto">
              <a:xfrm rot="5400000">
                <a:off x="779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74" name="AutoShape 275"/>
              <p:cNvSpPr>
                <a:spLocks noChangeArrowheads="1"/>
              </p:cNvSpPr>
              <p:nvPr/>
            </p:nvSpPr>
            <p:spPr bwMode="auto">
              <a:xfrm rot="5400000">
                <a:off x="280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AutoShape 276"/>
              <p:cNvSpPr>
                <a:spLocks noChangeArrowheads="1"/>
              </p:cNvSpPr>
              <p:nvPr/>
            </p:nvSpPr>
            <p:spPr bwMode="auto">
              <a:xfrm rot="5400000">
                <a:off x="598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AutoShape 277"/>
              <p:cNvSpPr>
                <a:spLocks noChangeArrowheads="1"/>
              </p:cNvSpPr>
              <p:nvPr/>
            </p:nvSpPr>
            <p:spPr bwMode="auto">
              <a:xfrm rot="5400000">
                <a:off x="915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77" name="AutoShape 278"/>
              <p:cNvSpPr>
                <a:spLocks noChangeArrowheads="1"/>
              </p:cNvSpPr>
              <p:nvPr/>
            </p:nvSpPr>
            <p:spPr bwMode="auto">
              <a:xfrm rot="5400000">
                <a:off x="462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AutoShape 279"/>
              <p:cNvSpPr>
                <a:spLocks noChangeArrowheads="1"/>
              </p:cNvSpPr>
              <p:nvPr/>
            </p:nvSpPr>
            <p:spPr bwMode="auto">
              <a:xfrm rot="5400000">
                <a:off x="779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</p:grpSp>
      <p:sp>
        <p:nvSpPr>
          <p:cNvPr id="17" name="Line 280"/>
          <p:cNvSpPr>
            <a:spLocks noChangeShapeType="1"/>
          </p:cNvSpPr>
          <p:nvPr/>
        </p:nvSpPr>
        <p:spPr bwMode="auto">
          <a:xfrm flipV="1">
            <a:off x="5990124" y="5083547"/>
            <a:ext cx="1347425" cy="3030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Line 281"/>
          <p:cNvSpPr>
            <a:spLocks noChangeShapeType="1"/>
          </p:cNvSpPr>
          <p:nvPr/>
        </p:nvSpPr>
        <p:spPr bwMode="auto">
          <a:xfrm>
            <a:off x="5990124" y="5438707"/>
            <a:ext cx="13474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Line 282"/>
          <p:cNvSpPr>
            <a:spLocks noChangeShapeType="1"/>
          </p:cNvSpPr>
          <p:nvPr/>
        </p:nvSpPr>
        <p:spPr bwMode="auto">
          <a:xfrm>
            <a:off x="5990124" y="5487641"/>
            <a:ext cx="1347425" cy="20204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Rectangle 283"/>
          <p:cNvSpPr>
            <a:spLocks noChangeArrowheads="1"/>
          </p:cNvSpPr>
          <p:nvPr/>
        </p:nvSpPr>
        <p:spPr bwMode="auto">
          <a:xfrm>
            <a:off x="5769739" y="4807198"/>
            <a:ext cx="1105619" cy="30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prstClr val="black"/>
                </a:solidFill>
              </a:rPr>
              <a:t>UV light 400 nm</a:t>
            </a:r>
          </a:p>
        </p:txBody>
      </p:sp>
      <p:sp>
        <p:nvSpPr>
          <p:cNvPr id="21" name="Text Box 284"/>
          <p:cNvSpPr txBox="1">
            <a:spLocks noChangeArrowheads="1"/>
          </p:cNvSpPr>
          <p:nvPr/>
        </p:nvSpPr>
        <p:spPr bwMode="auto">
          <a:xfrm>
            <a:off x="7484384" y="6096913"/>
            <a:ext cx="1484297" cy="36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SiPM camera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5316412" y="5310670"/>
            <a:ext cx="778647" cy="2689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</a:rPr>
              <a:t>UV LED</a:t>
            </a:r>
          </a:p>
        </p:txBody>
      </p:sp>
      <p:sp>
        <p:nvSpPr>
          <p:cNvPr id="282" name="矩形 281"/>
          <p:cNvSpPr/>
          <p:nvPr/>
        </p:nvSpPr>
        <p:spPr>
          <a:xfrm>
            <a:off x="179512" y="692696"/>
            <a:ext cx="844469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/>
              </a:rPr>
              <a:t>UV-LEDs </a:t>
            </a:r>
            <a:r>
              <a:rPr lang="zh-CN" altLang="en-US" sz="2400" dirty="0">
                <a:solidFill>
                  <a:prstClr val="black"/>
                </a:solidFill>
                <a:latin typeface="Calibri"/>
              </a:rPr>
              <a:t>安装在镜子中心，监测</a:t>
            </a:r>
            <a:r>
              <a:rPr lang="en-US" altLang="zh-CN" sz="2400" dirty="0" err="1">
                <a:solidFill>
                  <a:prstClr val="black"/>
                </a:solidFill>
                <a:latin typeface="Calibri"/>
              </a:rPr>
              <a:t>SiPM</a:t>
            </a:r>
            <a:r>
              <a:rPr lang="zh-CN" altLang="en-US" sz="2400" dirty="0">
                <a:solidFill>
                  <a:prstClr val="black"/>
                </a:solidFill>
                <a:latin typeface="Calibri"/>
              </a:rPr>
              <a:t>成像探头的效应</a:t>
            </a:r>
            <a:endParaRPr lang="en-US" altLang="zh-CN" sz="2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prstClr val="black"/>
                </a:solidFill>
                <a:latin typeface="Calibri"/>
              </a:rPr>
              <a:t>SiPM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成像探头增益的温度效应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背景光对</a:t>
            </a:r>
            <a:r>
              <a:rPr lang="en-US" altLang="zh-CN" sz="2000" dirty="0" err="1">
                <a:solidFill>
                  <a:prstClr val="black"/>
                </a:solidFill>
                <a:latin typeface="Calibri"/>
              </a:rPr>
              <a:t>SiPM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增益的影响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监测电子学高低增益的比值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prstClr val="black"/>
                </a:solidFill>
                <a:latin typeface="Calibri"/>
              </a:rPr>
              <a:t>UV-LEDs </a:t>
            </a:r>
            <a:r>
              <a:rPr lang="zh-CN" altLang="en-US" sz="2400" dirty="0">
                <a:solidFill>
                  <a:prstClr val="black"/>
                </a:solidFill>
                <a:latin typeface="Calibri"/>
              </a:rPr>
              <a:t>基本信息</a:t>
            </a:r>
            <a:endParaRPr lang="en-US" altLang="zh-CN" sz="2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6</a:t>
            </a:r>
            <a:r>
              <a:rPr lang="zh-CN" altLang="en-US" sz="2000" dirty="0">
                <a:solidFill>
                  <a:prstClr val="black"/>
                </a:solidFill>
              </a:rPr>
              <a:t>个</a:t>
            </a:r>
            <a:r>
              <a:rPr lang="en-US" altLang="zh-CN" sz="2000" dirty="0">
                <a:solidFill>
                  <a:prstClr val="black"/>
                </a:solidFill>
              </a:rPr>
              <a:t>LED</a:t>
            </a:r>
            <a:r>
              <a:rPr lang="zh-CN" altLang="en-US" sz="2000" dirty="0">
                <a:solidFill>
                  <a:prstClr val="black"/>
                </a:solidFill>
              </a:rPr>
              <a:t>灯珠，每个光强</a:t>
            </a:r>
            <a:r>
              <a:rPr lang="en-US" altLang="zh-CN" sz="2000" dirty="0">
                <a:solidFill>
                  <a:prstClr val="black"/>
                </a:solidFill>
              </a:rPr>
              <a:t>~3000 photons/</a:t>
            </a:r>
            <a:r>
              <a:rPr lang="en-US" altLang="zh-CN" sz="2000" dirty="0" err="1">
                <a:solidFill>
                  <a:prstClr val="black"/>
                </a:solidFill>
              </a:rPr>
              <a:t>SiPM</a:t>
            </a:r>
            <a:r>
              <a:rPr lang="en-US" altLang="zh-CN" sz="2000" dirty="0">
                <a:solidFill>
                  <a:prstClr val="black"/>
                </a:solidFill>
              </a:rPr>
              <a:t> </a:t>
            </a:r>
            <a:r>
              <a:rPr lang="zh-CN" altLang="en-US" sz="2000" dirty="0">
                <a:solidFill>
                  <a:prstClr val="black"/>
                </a:solidFill>
              </a:rPr>
              <a:t>（</a:t>
            </a:r>
            <a:r>
              <a:rPr lang="en-US" altLang="zh-CN" sz="2000" dirty="0">
                <a:solidFill>
                  <a:prstClr val="black"/>
                </a:solidFill>
              </a:rPr>
              <a:t>~1000pe/</a:t>
            </a:r>
            <a:r>
              <a:rPr lang="en-US" altLang="zh-CN" sz="2000" dirty="0" err="1">
                <a:solidFill>
                  <a:prstClr val="black"/>
                </a:solidFill>
              </a:rPr>
              <a:t>SiPM</a:t>
            </a:r>
            <a:r>
              <a:rPr lang="zh-CN" altLang="en-US" sz="2000" dirty="0">
                <a:solidFill>
                  <a:prstClr val="black"/>
                </a:solidFill>
              </a:rPr>
              <a:t>）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脉冲宽度</a:t>
            </a:r>
            <a:r>
              <a:rPr lang="en-US" altLang="zh-CN" sz="2000" dirty="0">
                <a:solidFill>
                  <a:prstClr val="black"/>
                </a:solidFill>
              </a:rPr>
              <a:t>&lt;20 ns</a:t>
            </a:r>
            <a:r>
              <a:rPr lang="zh-CN" altLang="en-US" sz="2000" dirty="0">
                <a:solidFill>
                  <a:prstClr val="black"/>
                </a:solidFill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</a:rPr>
              <a:t> </a:t>
            </a:r>
            <a:r>
              <a:rPr lang="zh-CN" altLang="en-US" sz="2000" dirty="0">
                <a:solidFill>
                  <a:prstClr val="black"/>
                </a:solidFill>
              </a:rPr>
              <a:t>频率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1 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监测统计误差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: ~0.6% /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分钟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@ 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无月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pPr lvl="1"/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                                ~0.8%/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分钟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@100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倍背景光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3" name="组合 282"/>
          <p:cNvGrpSpPr/>
          <p:nvPr/>
        </p:nvGrpSpPr>
        <p:grpSpPr>
          <a:xfrm>
            <a:off x="35496" y="3645023"/>
            <a:ext cx="4176465" cy="2343993"/>
            <a:chOff x="527693" y="116631"/>
            <a:chExt cx="4620371" cy="2664163"/>
          </a:xfrm>
        </p:grpSpPr>
        <p:cxnSp>
          <p:nvCxnSpPr>
            <p:cNvPr id="284" name="直接连接符 283"/>
            <p:cNvCxnSpPr/>
            <p:nvPr/>
          </p:nvCxnSpPr>
          <p:spPr>
            <a:xfrm>
              <a:off x="1853001" y="1906194"/>
              <a:ext cx="0" cy="68829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5" name="直接连接符 284"/>
            <p:cNvCxnSpPr/>
            <p:nvPr/>
          </p:nvCxnSpPr>
          <p:spPr>
            <a:xfrm>
              <a:off x="2944237" y="1389427"/>
              <a:ext cx="1333867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6" name="直接连接符 285"/>
            <p:cNvCxnSpPr/>
            <p:nvPr/>
          </p:nvCxnSpPr>
          <p:spPr>
            <a:xfrm>
              <a:off x="3157656" y="2268225"/>
              <a:ext cx="480191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7" name="直接连接符 286"/>
            <p:cNvCxnSpPr/>
            <p:nvPr/>
          </p:nvCxnSpPr>
          <p:spPr>
            <a:xfrm>
              <a:off x="1282906" y="1916920"/>
              <a:ext cx="165653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8" name="圆角矩形 287"/>
            <p:cNvSpPr/>
            <p:nvPr/>
          </p:nvSpPr>
          <p:spPr>
            <a:xfrm>
              <a:off x="3531138" y="1357410"/>
              <a:ext cx="266773" cy="54231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9" name="直接连接符 288"/>
            <p:cNvCxnSpPr/>
            <p:nvPr/>
          </p:nvCxnSpPr>
          <p:spPr>
            <a:xfrm>
              <a:off x="4171393" y="2105532"/>
              <a:ext cx="976671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0" name="直接连接符 289"/>
            <p:cNvCxnSpPr/>
            <p:nvPr/>
          </p:nvCxnSpPr>
          <p:spPr>
            <a:xfrm>
              <a:off x="4267176" y="1400534"/>
              <a:ext cx="0" cy="70499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1" name="直接连接符 290"/>
            <p:cNvCxnSpPr/>
            <p:nvPr/>
          </p:nvCxnSpPr>
          <p:spPr>
            <a:xfrm>
              <a:off x="2955165" y="1379625"/>
              <a:ext cx="0" cy="5423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2" name="TextBox 125"/>
            <p:cNvSpPr txBox="1"/>
            <p:nvPr/>
          </p:nvSpPr>
          <p:spPr>
            <a:xfrm>
              <a:off x="3431775" y="9425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R3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93" name="组合 48"/>
            <p:cNvGrpSpPr/>
            <p:nvPr/>
          </p:nvGrpSpPr>
          <p:grpSpPr>
            <a:xfrm>
              <a:off x="3554831" y="1553741"/>
              <a:ext cx="616563" cy="936357"/>
              <a:chOff x="2607431" y="4074020"/>
              <a:chExt cx="665588" cy="1012179"/>
            </a:xfrm>
          </p:grpSpPr>
          <p:sp>
            <p:nvSpPr>
              <p:cNvPr id="332" name="等腰三角形 7"/>
              <p:cNvSpPr/>
              <p:nvPr/>
            </p:nvSpPr>
            <p:spPr>
              <a:xfrm rot="5400000">
                <a:off x="2574679" y="4382508"/>
                <a:ext cx="820710" cy="575971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3" name="TextBox 16"/>
              <p:cNvSpPr txBox="1"/>
              <p:nvPr/>
            </p:nvSpPr>
            <p:spPr>
              <a:xfrm>
                <a:off x="2607431" y="4074020"/>
                <a:ext cx="386519" cy="1012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b="1" kern="0" dirty="0">
                    <a:solidFill>
                      <a:prstClr val="black"/>
                    </a:solidFill>
                    <a:latin typeface="Calibri"/>
                  </a:rPr>
                  <a:t>-</a:t>
                </a:r>
              </a:p>
              <a:p>
                <a:pPr>
                  <a:defRPr/>
                </a:pPr>
                <a:r>
                  <a:rPr lang="en-US" altLang="zh-CN" sz="2800" b="1" kern="0" dirty="0">
                    <a:solidFill>
                      <a:prstClr val="black"/>
                    </a:solidFill>
                    <a:latin typeface="Calibri"/>
                  </a:rPr>
                  <a:t>+</a:t>
                </a:r>
                <a:endParaRPr lang="zh-CN" altLang="en-US" sz="2800" b="1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94" name="直接连接符 293"/>
            <p:cNvCxnSpPr/>
            <p:nvPr/>
          </p:nvCxnSpPr>
          <p:spPr>
            <a:xfrm>
              <a:off x="1285145" y="557356"/>
              <a:ext cx="0" cy="78623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5" name="直接连接符 294"/>
            <p:cNvCxnSpPr/>
            <p:nvPr/>
          </p:nvCxnSpPr>
          <p:spPr>
            <a:xfrm>
              <a:off x="1178436" y="557356"/>
              <a:ext cx="213419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6" name="圆角矩形 295"/>
            <p:cNvSpPr/>
            <p:nvPr/>
          </p:nvSpPr>
          <p:spPr>
            <a:xfrm>
              <a:off x="1263290" y="747052"/>
              <a:ext cx="53355" cy="271153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7" name="直接连接符 296"/>
            <p:cNvCxnSpPr/>
            <p:nvPr/>
          </p:nvCxnSpPr>
          <p:spPr>
            <a:xfrm>
              <a:off x="1285145" y="1126666"/>
              <a:ext cx="160064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8" name="直接连接符 297"/>
            <p:cNvCxnSpPr/>
            <p:nvPr/>
          </p:nvCxnSpPr>
          <p:spPr>
            <a:xfrm>
              <a:off x="1497281" y="1126666"/>
              <a:ext cx="30819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299" name="组合 64"/>
            <p:cNvGrpSpPr/>
            <p:nvPr/>
          </p:nvGrpSpPr>
          <p:grpSpPr>
            <a:xfrm>
              <a:off x="1445209" y="1051526"/>
              <a:ext cx="53355" cy="162692"/>
              <a:chOff x="2267744" y="332656"/>
              <a:chExt cx="72008" cy="216024"/>
            </a:xfrm>
          </p:grpSpPr>
          <p:cxnSp>
            <p:nvCxnSpPr>
              <p:cNvPr id="330" name="直接连接符 43"/>
              <p:cNvCxnSpPr/>
              <p:nvPr/>
            </p:nvCxnSpPr>
            <p:spPr>
              <a:xfrm>
                <a:off x="2267744" y="332656"/>
                <a:ext cx="0" cy="21602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1" name="直接连接符 44"/>
              <p:cNvCxnSpPr/>
              <p:nvPr/>
            </p:nvCxnSpPr>
            <p:spPr>
              <a:xfrm>
                <a:off x="2339752" y="332656"/>
                <a:ext cx="0" cy="21602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00" name="TextBox 133"/>
            <p:cNvSpPr txBox="1"/>
            <p:nvPr/>
          </p:nvSpPr>
          <p:spPr>
            <a:xfrm flipH="1">
              <a:off x="1058063" y="116631"/>
              <a:ext cx="695491" cy="524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400" b="1" kern="0" dirty="0" err="1">
                  <a:solidFill>
                    <a:prstClr val="black"/>
                  </a:solidFill>
                  <a:latin typeface="Calibri"/>
                </a:rPr>
                <a:t>v</a:t>
              </a:r>
              <a:r>
                <a:rPr lang="en-US" altLang="zh-CN" sz="2400" b="1" kern="0" baseline="-25000" dirty="0" err="1">
                  <a:solidFill>
                    <a:prstClr val="black"/>
                  </a:solidFill>
                  <a:latin typeface="Calibri"/>
                </a:rPr>
                <a:t>cc</a:t>
              </a:r>
              <a:endParaRPr lang="zh-CN" altLang="en-US" sz="2400" b="1" kern="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1" name="直接连接符 300"/>
            <p:cNvCxnSpPr/>
            <p:nvPr/>
          </p:nvCxnSpPr>
          <p:spPr>
            <a:xfrm>
              <a:off x="1285145" y="1483977"/>
              <a:ext cx="0" cy="43384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2" name="等腰三角形 41"/>
            <p:cNvSpPr/>
            <p:nvPr/>
          </p:nvSpPr>
          <p:spPr>
            <a:xfrm>
              <a:off x="1071727" y="1343589"/>
              <a:ext cx="426837" cy="379615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3" name="TextBox 137"/>
            <p:cNvSpPr txBox="1"/>
            <p:nvPr/>
          </p:nvSpPr>
          <p:spPr>
            <a:xfrm>
              <a:off x="527693" y="1196752"/>
              <a:ext cx="500281" cy="278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SiPM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TextBox 138"/>
            <p:cNvSpPr txBox="1"/>
            <p:nvPr/>
          </p:nvSpPr>
          <p:spPr>
            <a:xfrm>
              <a:off x="1405248" y="690585"/>
              <a:ext cx="392319" cy="34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C1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5" name="组合 82"/>
            <p:cNvGrpSpPr/>
            <p:nvPr/>
          </p:nvGrpSpPr>
          <p:grpSpPr>
            <a:xfrm>
              <a:off x="1658403" y="1129595"/>
              <a:ext cx="266817" cy="399683"/>
              <a:chOff x="1331640" y="3630276"/>
              <a:chExt cx="288032" cy="432048"/>
            </a:xfrm>
          </p:grpSpPr>
          <p:grpSp>
            <p:nvGrpSpPr>
              <p:cNvPr id="325" name="组合 68"/>
              <p:cNvGrpSpPr/>
              <p:nvPr/>
            </p:nvGrpSpPr>
            <p:grpSpPr>
              <a:xfrm>
                <a:off x="1331640" y="3909924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327" name="直接连接符 326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8" name="直接连接符 70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9" name="直接连接符 44"/>
                <p:cNvCxnSpPr/>
                <p:nvPr/>
              </p:nvCxnSpPr>
              <p:spPr>
                <a:xfrm>
                  <a:off x="7365564" y="5229200"/>
                  <a:ext cx="20764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326" name="直接连接符 325"/>
              <p:cNvCxnSpPr/>
              <p:nvPr/>
            </p:nvCxnSpPr>
            <p:spPr>
              <a:xfrm>
                <a:off x="1480288" y="3630276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06" name="组合 78"/>
            <p:cNvGrpSpPr/>
            <p:nvPr/>
          </p:nvGrpSpPr>
          <p:grpSpPr>
            <a:xfrm>
              <a:off x="3040052" y="2263633"/>
              <a:ext cx="266817" cy="399683"/>
              <a:chOff x="2051720" y="4797152"/>
              <a:chExt cx="288032" cy="432048"/>
            </a:xfrm>
          </p:grpSpPr>
          <p:grpSp>
            <p:nvGrpSpPr>
              <p:cNvPr id="320" name="组合 73"/>
              <p:cNvGrpSpPr/>
              <p:nvPr/>
            </p:nvGrpSpPr>
            <p:grpSpPr>
              <a:xfrm>
                <a:off x="2051720" y="5076800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322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3" name="直接连接符 322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4" name="直接连接符 39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321" name="直接连接符 36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07" name="TextBox 141"/>
            <p:cNvSpPr txBox="1"/>
            <p:nvPr/>
          </p:nvSpPr>
          <p:spPr>
            <a:xfrm>
              <a:off x="728754" y="65019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R0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" name="圆角矩形 307"/>
            <p:cNvSpPr/>
            <p:nvPr/>
          </p:nvSpPr>
          <p:spPr>
            <a:xfrm>
              <a:off x="1824442" y="2112682"/>
              <a:ext cx="69722" cy="275317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09" name="组合 78"/>
            <p:cNvGrpSpPr/>
            <p:nvPr/>
          </p:nvGrpSpPr>
          <p:grpSpPr>
            <a:xfrm>
              <a:off x="1727837" y="2381097"/>
              <a:ext cx="266817" cy="399697"/>
              <a:chOff x="2051720" y="4797152"/>
              <a:chExt cx="288032" cy="432065"/>
            </a:xfrm>
          </p:grpSpPr>
          <p:grpSp>
            <p:nvGrpSpPr>
              <p:cNvPr id="315" name="组合 73"/>
              <p:cNvGrpSpPr/>
              <p:nvPr/>
            </p:nvGrpSpPr>
            <p:grpSpPr>
              <a:xfrm>
                <a:off x="2051720" y="5076816"/>
                <a:ext cx="288032" cy="152401"/>
                <a:chOff x="7308304" y="5157192"/>
                <a:chExt cx="288032" cy="152400"/>
              </a:xfrm>
            </p:grpSpPr>
            <p:cxnSp>
              <p:nvCxnSpPr>
                <p:cNvPr id="317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18" name="直接连接符 317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19" name="直接连接符 318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316" name="直接连接符 315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10" name="TextBox 144"/>
            <p:cNvSpPr txBox="1"/>
            <p:nvPr/>
          </p:nvSpPr>
          <p:spPr>
            <a:xfrm>
              <a:off x="1336387" y="2043852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R1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1" name="直接连接符 310"/>
            <p:cNvCxnSpPr/>
            <p:nvPr/>
          </p:nvCxnSpPr>
          <p:spPr>
            <a:xfrm>
              <a:off x="2843808" y="1916832"/>
              <a:ext cx="792088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2" name="矩形 311"/>
            <p:cNvSpPr/>
            <p:nvPr/>
          </p:nvSpPr>
          <p:spPr>
            <a:xfrm>
              <a:off x="3995936" y="2348880"/>
              <a:ext cx="1079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>
                  <a:solidFill>
                    <a:prstClr val="black"/>
                  </a:solidFill>
                  <a:latin typeface="Calibri"/>
                </a:rPr>
                <a:t>OPA 846</a:t>
              </a:r>
              <a:endParaRPr lang="zh-CN" altLang="en-US" sz="2000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3" name="圆角矩形 312"/>
            <p:cNvSpPr/>
            <p:nvPr/>
          </p:nvSpPr>
          <p:spPr>
            <a:xfrm>
              <a:off x="2236516" y="1887336"/>
              <a:ext cx="360040" cy="7200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4" name="TextBox 148"/>
            <p:cNvSpPr txBox="1"/>
            <p:nvPr/>
          </p:nvSpPr>
          <p:spPr>
            <a:xfrm>
              <a:off x="2195736" y="14847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R2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713" y="6280078"/>
            <a:ext cx="5225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</a:rPr>
              <a:t>The supply voltage of the SiPM is equal to Vcc-V</a:t>
            </a:r>
            <a:r>
              <a:rPr lang="en-US" altLang="zh-CN" baseline="-25000" dirty="0">
                <a:solidFill>
                  <a:prstClr val="black"/>
                </a:solidFill>
                <a:latin typeface="Calibri"/>
              </a:rPr>
              <a:t>R0</a:t>
            </a:r>
            <a:r>
              <a:rPr lang="en-US" altLang="zh-CN" dirty="0">
                <a:solidFill>
                  <a:prstClr val="black"/>
                </a:solidFill>
                <a:latin typeface="Calibri"/>
              </a:rPr>
              <a:t> . 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34" name="图片 3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24"/>
          <a:stretch/>
        </p:blipFill>
        <p:spPr>
          <a:xfrm>
            <a:off x="6217555" y="2780928"/>
            <a:ext cx="2242644" cy="1499506"/>
          </a:xfrm>
          <a:prstGeom prst="rect">
            <a:avLst/>
          </a:prstGeom>
        </p:spPr>
      </p:pic>
      <p:sp>
        <p:nvSpPr>
          <p:cNvPr id="335" name="文本框 334"/>
          <p:cNvSpPr txBox="1"/>
          <p:nvPr/>
        </p:nvSpPr>
        <p:spPr>
          <a:xfrm>
            <a:off x="8407671" y="2969346"/>
            <a:ext cx="700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LED</a:t>
            </a:r>
          </a:p>
          <a:p>
            <a:r>
              <a:rPr lang="zh-CN" altLang="en-US" sz="2000" b="1" dirty="0"/>
              <a:t>安装</a:t>
            </a:r>
            <a:endParaRPr lang="en-US" altLang="zh-CN" sz="2000" b="1" dirty="0"/>
          </a:p>
          <a:p>
            <a:r>
              <a:rPr lang="zh-CN" altLang="en-US" sz="2000" b="1" dirty="0"/>
              <a:t>位置</a:t>
            </a:r>
            <a:endParaRPr lang="en-US" altLang="zh-CN" sz="2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026C5D43-369E-44CE-A2E6-927E37FB48F2}"/>
              </a:ext>
            </a:extLst>
          </p:cNvPr>
          <p:cNvSpPr txBox="1"/>
          <p:nvPr/>
        </p:nvSpPr>
        <p:spPr>
          <a:xfrm>
            <a:off x="5664688" y="6381328"/>
            <a:ext cx="338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LED</a:t>
            </a:r>
            <a:r>
              <a:rPr lang="zh-CN" altLang="en-US" sz="2400" dirty="0"/>
              <a:t>温度效应：</a:t>
            </a:r>
            <a:r>
              <a:rPr lang="en-US" altLang="zh-CN" sz="2400" dirty="0"/>
              <a:t>0.2%/</a:t>
            </a:r>
            <a:r>
              <a:rPr lang="zh-CN" altLang="en-US" sz="2400" dirty="0"/>
              <a:t>℃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xmlns="" id="{DA989844-CD4A-46CA-BA05-639757719A44}"/>
              </a:ext>
            </a:extLst>
          </p:cNvPr>
          <p:cNvCxnSpPr/>
          <p:nvPr/>
        </p:nvCxnSpPr>
        <p:spPr>
          <a:xfrm>
            <a:off x="4950190" y="4964364"/>
            <a:ext cx="288031" cy="510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807B64D-A191-47A6-8A67-F7C044516C7E}"/>
              </a:ext>
            </a:extLst>
          </p:cNvPr>
          <p:cNvSpPr txBox="1"/>
          <p:nvPr/>
        </p:nvSpPr>
        <p:spPr>
          <a:xfrm>
            <a:off x="3958856" y="4318965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恒温系统：</a:t>
            </a:r>
            <a:endParaRPr lang="en-US" altLang="zh-CN" sz="2400" dirty="0"/>
          </a:p>
          <a:p>
            <a:r>
              <a:rPr lang="en-US" altLang="zh-CN" sz="2400" dirty="0"/>
              <a:t>±3</a:t>
            </a:r>
            <a:r>
              <a:rPr lang="zh-CN" altLang="en-US" sz="2400" dirty="0"/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123018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zh-CN" altLang="en-US" dirty="0"/>
              <a:t>总结和计划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79512" y="1052736"/>
            <a:ext cx="8640960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/>
              <a:t> </a:t>
            </a:r>
            <a:r>
              <a:rPr lang="zh-CN" altLang="en-US" sz="2400" dirty="0"/>
              <a:t>已完成第一台可移动可调节镜筒制作，预计</a:t>
            </a:r>
            <a:r>
              <a:rPr lang="en-US" altLang="zh-CN" sz="2400" dirty="0"/>
              <a:t>4</a:t>
            </a:r>
            <a:r>
              <a:rPr lang="zh-CN" altLang="en-US" sz="2400" dirty="0"/>
              <a:t>月初完成鉴定</a:t>
            </a:r>
            <a:endParaRPr lang="en-US" altLang="zh-CN" sz="24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altLang="zh-CN" sz="8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/>
              <a:t> </a:t>
            </a:r>
            <a:r>
              <a:rPr lang="zh-CN" altLang="en-US" sz="2400" dirty="0"/>
              <a:t>已完成第一台球面反射镜制作，预计</a:t>
            </a:r>
            <a:r>
              <a:rPr lang="en-US" altLang="zh-CN" sz="2400" dirty="0"/>
              <a:t>4</a:t>
            </a:r>
            <a:r>
              <a:rPr lang="zh-CN" altLang="en-US" sz="2400" dirty="0"/>
              <a:t>月初完成鉴定</a:t>
            </a:r>
            <a:endParaRPr lang="en-US" altLang="zh-CN" sz="24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altLang="zh-CN" sz="8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/>
              <a:t> </a:t>
            </a:r>
            <a:r>
              <a:rPr lang="en-US" altLang="zh-CN" sz="2400" dirty="0" err="1"/>
              <a:t>SiPM</a:t>
            </a:r>
            <a:r>
              <a:rPr lang="zh-CN" altLang="en-US" sz="2400" dirty="0"/>
              <a:t>成像探头制作</a:t>
            </a:r>
            <a:r>
              <a:rPr lang="en-US" altLang="zh-CN" sz="2400" dirty="0"/>
              <a:t>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dirty="0"/>
              <a:t>第一台光收集器和</a:t>
            </a:r>
            <a:r>
              <a:rPr lang="en-US" altLang="zh-CN" sz="2000" dirty="0" err="1"/>
              <a:t>SiPM</a:t>
            </a:r>
            <a:r>
              <a:rPr lang="zh-CN" altLang="en-US" sz="2000" dirty="0"/>
              <a:t>已到货</a:t>
            </a:r>
            <a:endParaRPr lang="en-US" altLang="zh-CN" sz="200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 </a:t>
            </a:r>
            <a:r>
              <a:rPr lang="zh-CN" altLang="en-US" sz="2000" dirty="0"/>
              <a:t>读出电子学预计</a:t>
            </a:r>
            <a:r>
              <a:rPr lang="en-US" altLang="zh-CN" sz="2000" dirty="0"/>
              <a:t>4</a:t>
            </a:r>
            <a:r>
              <a:rPr lang="zh-CN" altLang="en-US" sz="2000" dirty="0"/>
              <a:t>月初完成制作</a:t>
            </a:r>
            <a:endParaRPr lang="en-US" altLang="zh-CN" sz="200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 </a:t>
            </a:r>
            <a:r>
              <a:rPr lang="zh-CN" altLang="en-US" sz="2000" dirty="0"/>
              <a:t>预计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20</a:t>
            </a:r>
            <a:r>
              <a:rPr lang="zh-CN" altLang="en-US" sz="2000" dirty="0"/>
              <a:t>号之前完成</a:t>
            </a:r>
            <a:r>
              <a:rPr lang="en-US" altLang="zh-CN" sz="2000" dirty="0" err="1"/>
              <a:t>SiPM</a:t>
            </a:r>
            <a:r>
              <a:rPr lang="zh-CN" altLang="en-US" sz="2000" dirty="0"/>
              <a:t>组装和测试</a:t>
            </a:r>
            <a:endParaRPr lang="en-US" altLang="zh-CN" sz="200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zh-CN" sz="8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dirty="0"/>
              <a:t>计划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/>
              <a:t> 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20</a:t>
            </a:r>
            <a:r>
              <a:rPr lang="zh-CN" altLang="en-US" sz="2000" dirty="0"/>
              <a:t>号完成第一台</a:t>
            </a:r>
            <a:r>
              <a:rPr lang="en-US" altLang="zh-CN" sz="2000" dirty="0" err="1"/>
              <a:t>SiPM</a:t>
            </a:r>
            <a:r>
              <a:rPr lang="zh-CN" altLang="en-US" sz="2000" dirty="0"/>
              <a:t>成像探头制作，</a:t>
            </a:r>
            <a:r>
              <a:rPr lang="en-US" altLang="zh-CN" sz="2000" dirty="0"/>
              <a:t>6</a:t>
            </a:r>
            <a:r>
              <a:rPr lang="zh-CN" altLang="en-US" sz="2000" dirty="0"/>
              <a:t>月</a:t>
            </a:r>
            <a:r>
              <a:rPr lang="en-US" altLang="zh-CN" sz="2000" dirty="0"/>
              <a:t>20</a:t>
            </a:r>
            <a:r>
              <a:rPr lang="zh-CN" altLang="en-US" sz="2000" dirty="0"/>
              <a:t>号之前完成鉴定</a:t>
            </a:r>
            <a:endParaRPr lang="en-US" altLang="zh-CN" sz="200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 10</a:t>
            </a:r>
            <a:r>
              <a:rPr lang="zh-CN" altLang="en-US" sz="2000" dirty="0"/>
              <a:t>月底之前实现</a:t>
            </a:r>
            <a:r>
              <a:rPr lang="en-US" altLang="zh-CN" sz="2000" dirty="0"/>
              <a:t>4</a:t>
            </a:r>
            <a:r>
              <a:rPr lang="zh-CN" altLang="en-US" sz="2000" dirty="0"/>
              <a:t>台望远镜在</a:t>
            </a:r>
            <a:r>
              <a:rPr lang="en-US" altLang="zh-CN" sz="2000" dirty="0"/>
              <a:t>LHAASO</a:t>
            </a:r>
            <a:r>
              <a:rPr lang="zh-CN" altLang="en-US" sz="2000" dirty="0"/>
              <a:t>站点运行</a:t>
            </a:r>
            <a:endParaRPr lang="en-US" altLang="zh-CN" sz="200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 2018</a:t>
            </a:r>
            <a:r>
              <a:rPr lang="zh-CN" altLang="en-US" sz="2000" dirty="0"/>
              <a:t>年年底之前，实现</a:t>
            </a:r>
            <a:r>
              <a:rPr lang="en-US" altLang="zh-CN" sz="2000" dirty="0"/>
              <a:t>6</a:t>
            </a:r>
            <a:r>
              <a:rPr lang="zh-CN" altLang="en-US" sz="2000" dirty="0"/>
              <a:t>台望远镜制作和运行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000080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94718"/>
            <a:ext cx="8507288" cy="4162474"/>
          </a:xfrm>
        </p:spPr>
        <p:txBody>
          <a:bodyPr>
            <a:noAutofit/>
          </a:bodyPr>
          <a:lstStyle/>
          <a:p>
            <a:r>
              <a:rPr lang="en-US" altLang="zh-CN" sz="7200" i="1" dirty="0">
                <a:solidFill>
                  <a:srgbClr val="FF0000"/>
                </a:solidFill>
              </a:rPr>
              <a:t>Thank you for</a:t>
            </a:r>
            <a:br>
              <a:rPr lang="en-US" altLang="zh-CN" sz="7200" i="1" dirty="0">
                <a:solidFill>
                  <a:srgbClr val="FF0000"/>
                </a:solidFill>
              </a:rPr>
            </a:br>
            <a:r>
              <a:rPr lang="en-US" altLang="zh-CN" sz="7200" i="1" dirty="0">
                <a:solidFill>
                  <a:srgbClr val="FF0000"/>
                </a:solidFill>
              </a:rPr>
              <a:t> your attention!</a:t>
            </a:r>
            <a:endParaRPr lang="zh-CN" altLang="en-US" sz="7200" i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254"/>
            <a:ext cx="8952994" cy="6714746"/>
          </a:xfrm>
        </p:spPr>
      </p:pic>
    </p:spTree>
    <p:extLst>
      <p:ext uri="{BB962C8B-B14F-4D97-AF65-F5344CB8AC3E}">
        <p14:creationId xmlns:p14="http://schemas.microsoft.com/office/powerpoint/2010/main" val="59916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998" y="837100"/>
            <a:ext cx="3600403" cy="4751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504" y="3789040"/>
            <a:ext cx="20668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78,000 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5603" y="2245548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6400619" y="113302"/>
            <a:ext cx="2599200" cy="1764000"/>
          </a:xfrm>
          <a:prstGeom prst="wedgeRectCallout">
            <a:avLst>
              <a:gd name="adj1" fmla="val -97927"/>
              <a:gd name="adj2" fmla="val 1229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sp>
        <p:nvSpPr>
          <p:cNvPr id="21" name="矩形标注 20"/>
          <p:cNvSpPr/>
          <p:nvPr/>
        </p:nvSpPr>
        <p:spPr>
          <a:xfrm>
            <a:off x="251520" y="4905360"/>
            <a:ext cx="2822400" cy="1764000"/>
          </a:xfrm>
          <a:prstGeom prst="wedgeRectCallout">
            <a:avLst>
              <a:gd name="adj1" fmla="val 90504"/>
              <a:gd name="adj2" fmla="val -133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79380" y="5023838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4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5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2018/3/23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253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/>
              <a:t>Daochen</a:t>
            </a:r>
            <a:r>
              <a:rPr lang="en-US" altLang="zh-CN" sz="2000" b="1" dirty="0"/>
              <a:t>, Sichuan (29</a:t>
            </a:r>
            <a:r>
              <a:rPr lang="en-US" altLang="zh-CN" sz="2000" b="1" baseline="30000" dirty="0"/>
              <a:t>o</a:t>
            </a:r>
            <a:r>
              <a:rPr lang="en-US" altLang="zh-CN" sz="2000" b="1" dirty="0"/>
              <a:t>21’ 31” N, 100</a:t>
            </a:r>
            <a:r>
              <a:rPr lang="en-US" altLang="zh-CN" sz="2000" b="1" baseline="30000" dirty="0"/>
              <a:t>o</a:t>
            </a:r>
            <a:r>
              <a:rPr lang="en-US" altLang="zh-CN" sz="2000" b="1" dirty="0"/>
              <a:t>08’15” E, 4410 m </a:t>
            </a:r>
            <a:r>
              <a:rPr lang="en-US" altLang="zh-CN" sz="2000" b="1" dirty="0" err="1"/>
              <a:t>a.s.l</a:t>
            </a:r>
            <a:r>
              <a:rPr lang="en-US" altLang="zh-CN" sz="2000" b="1" dirty="0"/>
              <a:t>., 600 g/cm)</a:t>
            </a:r>
            <a:endParaRPr lang="zh-CN" altLang="en-US" sz="2000" b="1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" y="4955124"/>
            <a:ext cx="2791263" cy="19080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24"/>
            <a:ext cx="2736304" cy="19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860" y="1694348"/>
            <a:ext cx="2970940" cy="21445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06" y="4293096"/>
            <a:ext cx="5069144" cy="2582931"/>
          </a:xfrm>
          <a:prstGeom prst="rect">
            <a:avLst/>
          </a:prstGeom>
        </p:spPr>
      </p:pic>
      <p:pic>
        <p:nvPicPr>
          <p:cNvPr id="19" name="图片 18" descr="图片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8"/>
            <a:ext cx="421196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9" y="1741025"/>
            <a:ext cx="5412295" cy="2696087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836712"/>
            <a:ext cx="8431853" cy="8445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4"/>
                </a:solidFill>
              </a:rPr>
              <a:t>Measure individual cosmic ray spectra from 10TeV to </a:t>
            </a:r>
            <a:r>
              <a:rPr lang="en-US" altLang="zh-CN" sz="2000" b="1" dirty="0" err="1">
                <a:solidFill>
                  <a:schemeClr val="accent4"/>
                </a:solidFill>
              </a:rPr>
              <a:t>EeV</a:t>
            </a:r>
            <a:endParaRPr lang="en-US" altLang="zh-CN" sz="2000" b="1" dirty="0">
              <a:solidFill>
                <a:schemeClr val="accent4"/>
              </a:solidFill>
            </a:endParaRPr>
          </a:p>
          <a:p>
            <a:pPr lvl="1"/>
            <a:r>
              <a:rPr lang="en-US" altLang="zh-CN" sz="2000" dirty="0"/>
              <a:t>Multi-parameters, Multi-stages  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29486" y="-99392"/>
            <a:ext cx="8257314" cy="114300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LHAASO science in cosmic ray measurement </a:t>
            </a:r>
            <a:endParaRPr lang="zh-CN" altLang="en-US" sz="2800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-53284" y="4665400"/>
            <a:ext cx="5934145" cy="2642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1" indent="0">
              <a:spcBef>
                <a:spcPts val="1000"/>
              </a:spcBef>
              <a:buClr>
                <a:srgbClr val="2DA2BF"/>
              </a:buClr>
              <a:buNone/>
            </a:pPr>
            <a:r>
              <a:rPr lang="en-US" altLang="zh-CN" sz="2000" dirty="0">
                <a:solidFill>
                  <a:srgbClr val="FF0000"/>
                </a:solidFill>
                <a:ea typeface="ＭＳ Ｐゴシック" pitchFamily="34" charset="-128"/>
              </a:rPr>
              <a:t>3. 10PeV-100PeV: knee for iron </a:t>
            </a:r>
          </a:p>
        </p:txBody>
      </p:sp>
      <p:sp>
        <p:nvSpPr>
          <p:cNvPr id="22" name="矩形 21"/>
          <p:cNvSpPr/>
          <p:nvPr/>
        </p:nvSpPr>
        <p:spPr>
          <a:xfrm>
            <a:off x="5364088" y="1340768"/>
            <a:ext cx="3919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10TeV-100TeV</a:t>
            </a:r>
            <a:r>
              <a:rPr lang="zh-CN" altLang="en-US" b="1" dirty="0">
                <a:solidFill>
                  <a:srgbClr val="FF0000"/>
                </a:solidFill>
                <a:ea typeface="ＭＳ Ｐゴシック" pitchFamily="34" charset="-128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energy scale</a:t>
            </a:r>
            <a:r>
              <a:rPr lang="zh-CN" altLang="en-US" b="1" dirty="0">
                <a:solidFill>
                  <a:srgbClr val="FF0000"/>
                </a:solidFill>
              </a:rPr>
              <a:t>；</a:t>
            </a: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100TeV-10PeV</a:t>
            </a:r>
            <a:r>
              <a:rPr lang="zh-CN" altLang="en-US" b="1" dirty="0">
                <a:solidFill>
                  <a:srgbClr val="FF0000"/>
                </a:solidFill>
                <a:ea typeface="ＭＳ Ｐゴシック" pitchFamily="34" charset="-128"/>
              </a:rPr>
              <a:t>： </a:t>
            </a: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H</a:t>
            </a:r>
            <a:r>
              <a:rPr lang="zh-CN" altLang="en-US" b="1" dirty="0">
                <a:solidFill>
                  <a:srgbClr val="FF0000"/>
                </a:solidFill>
                <a:ea typeface="ＭＳ Ｐゴシック" pitchFamily="34" charset="-128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He knees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64088" y="5179873"/>
            <a:ext cx="3374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ＭＳ Ｐゴシック" pitchFamily="34" charset="-128"/>
              </a:rPr>
              <a:t>4. &gt;100PeV: second knee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296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r>
              <a:rPr lang="zh-CN" altLang="en-US" sz="4000" dirty="0"/>
              <a:t>广角切伦科夫望远镜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54167"/>
            <a:ext cx="3877249" cy="29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283968" y="836712"/>
            <a:ext cx="4587621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400" b="1" kern="0" dirty="0">
              <a:latin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>
                <a:latin typeface="Times New Roman" pitchFamily="18" charset="0"/>
              </a:rPr>
              <a:t>5m</a:t>
            </a:r>
            <a:r>
              <a:rPr lang="en-US" altLang="zh-CN" sz="2400" b="1" kern="0" baseline="30000" dirty="0">
                <a:latin typeface="Times New Roman" pitchFamily="18" charset="0"/>
              </a:rPr>
              <a:t>2</a:t>
            </a:r>
            <a:r>
              <a:rPr lang="en-US" altLang="zh-CN" sz="2400" b="1" kern="0" dirty="0">
                <a:latin typeface="Times New Roman" pitchFamily="18" charset="0"/>
              </a:rPr>
              <a:t> spherical mirror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32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×32 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SiPMs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altLang="zh-CN" sz="2400" b="1" kern="0" dirty="0">
                <a:latin typeface="Times New Roman" pitchFamily="18" charset="0"/>
              </a:rPr>
              <a:t>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Pixel size 0.5°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FOV: 14°× 16°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Portable design: easy to switch the array configurations</a:t>
            </a:r>
          </a:p>
        </p:txBody>
      </p:sp>
      <p:sp>
        <p:nvSpPr>
          <p:cNvPr id="11" name="矩形 10"/>
          <p:cNvSpPr/>
          <p:nvPr/>
        </p:nvSpPr>
        <p:spPr>
          <a:xfrm>
            <a:off x="6518050" y="7317432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006FAB4E-D1BB-4812-BDE0-CB5A6F1CAAB8}"/>
              </a:ext>
            </a:extLst>
          </p:cNvPr>
          <p:cNvSpPr/>
          <p:nvPr/>
        </p:nvSpPr>
        <p:spPr>
          <a:xfrm>
            <a:off x="5053267" y="6215406"/>
            <a:ext cx="2575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</a:rPr>
              <a:t>SiPM </a:t>
            </a:r>
            <a:r>
              <a:rPr lang="zh-CN" altLang="en-US" sz="2400" dirty="0">
                <a:latin typeface="Times New Roman" pitchFamily="18" charset="0"/>
              </a:rPr>
              <a:t>成像探头</a:t>
            </a:r>
            <a:endParaRPr lang="zh-CN" altLang="en-US" sz="2400" dirty="0"/>
          </a:p>
        </p:txBody>
      </p:sp>
      <p:pic>
        <p:nvPicPr>
          <p:cNvPr id="15" name="内容占位符 3" descr="电子组件装配图2.png">
            <a:extLst>
              <a:ext uri="{FF2B5EF4-FFF2-40B4-BE49-F238E27FC236}">
                <a16:creationId xmlns:a16="http://schemas.microsoft.com/office/drawing/2014/main" xmlns="" id="{88FB254D-E3F3-40BF-ACCA-36831064A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4514" t="6996" r="24272" b="5499"/>
          <a:stretch>
            <a:fillRect/>
          </a:stretch>
        </p:blipFill>
        <p:spPr>
          <a:xfrm>
            <a:off x="1653388" y="5276970"/>
            <a:ext cx="1572857" cy="1253726"/>
          </a:xfr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EE38F92-EB46-4B2D-A3E5-F3DB535EF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1900209" y="4227724"/>
            <a:ext cx="723886" cy="663563"/>
          </a:xfrm>
          <a:prstGeom prst="rect">
            <a:avLst/>
          </a:prstGeom>
        </p:spPr>
      </p:pic>
      <p:pic>
        <p:nvPicPr>
          <p:cNvPr id="17" name="图片 16" descr="装配板-2.JPG">
            <a:extLst>
              <a:ext uri="{FF2B5EF4-FFF2-40B4-BE49-F238E27FC236}">
                <a16:creationId xmlns:a16="http://schemas.microsoft.com/office/drawing/2014/main" xmlns="" id="{F2EB2B92-515F-4C18-A241-FFA4A9F985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0313" t="4589" r="27163" b="8271"/>
          <a:stretch>
            <a:fillRect/>
          </a:stretch>
        </p:blipFill>
        <p:spPr>
          <a:xfrm rot="5566625">
            <a:off x="5219455" y="3253891"/>
            <a:ext cx="2491448" cy="32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D4D7F0-9BF0-40DE-A98E-34FD8093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/>
          <a:lstStyle/>
          <a:p>
            <a:r>
              <a:rPr lang="zh-CN" altLang="en-US" dirty="0"/>
              <a:t>望远镜制作进展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9525F527-F4A5-4EE4-BC82-48D80B2D734A}"/>
              </a:ext>
            </a:extLst>
          </p:cNvPr>
          <p:cNvSpPr txBox="1">
            <a:spLocks/>
          </p:cNvSpPr>
          <p:nvPr/>
        </p:nvSpPr>
        <p:spPr>
          <a:xfrm>
            <a:off x="585900" y="1547664"/>
            <a:ext cx="8306580" cy="5121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 可移动可调节镜</a:t>
            </a:r>
            <a:r>
              <a:rPr lang="zh-CN" altLang="en-US" dirty="0" smtClean="0"/>
              <a:t>筒 （高能所）</a:t>
            </a:r>
            <a:endParaRPr lang="en-US" altLang="zh-CN" dirty="0" smtClean="0"/>
          </a:p>
          <a:p>
            <a:pPr>
              <a:buFont typeface="Wingdings" panose="05000000000000000000" pitchFamily="2" charset="2"/>
              <a:buChar char="Ø"/>
            </a:pPr>
            <a:endParaRPr lang="zh-CN" altLang="en-US" sz="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 smtClean="0"/>
              <a:t> </a:t>
            </a:r>
            <a:r>
              <a:rPr lang="zh-CN" altLang="en-US" dirty="0"/>
              <a:t>反射式球面</a:t>
            </a:r>
            <a:r>
              <a:rPr lang="zh-CN" altLang="en-US" dirty="0" smtClean="0"/>
              <a:t>光学 </a:t>
            </a:r>
            <a:r>
              <a:rPr lang="zh-CN" altLang="en-US" dirty="0"/>
              <a:t>（高能所）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800" baseline="30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成像</a:t>
            </a:r>
            <a:r>
              <a:rPr lang="zh-CN" altLang="en-US" dirty="0" smtClean="0"/>
              <a:t>探头</a:t>
            </a:r>
            <a:endParaRPr lang="en-US" altLang="zh-CN" dirty="0" smtClean="0"/>
          </a:p>
          <a:p>
            <a:pPr lvl="1"/>
            <a:r>
              <a:rPr lang="en-US" altLang="zh-CN" dirty="0"/>
              <a:t> </a:t>
            </a:r>
            <a:r>
              <a:rPr lang="en-US" altLang="zh-CN" dirty="0" err="1" smtClean="0"/>
              <a:t>SiPM</a:t>
            </a:r>
            <a:r>
              <a:rPr lang="zh-CN" altLang="en-US" dirty="0" smtClean="0"/>
              <a:t>成像探头</a:t>
            </a:r>
            <a:r>
              <a:rPr lang="zh-CN" altLang="en-US" sz="2600" dirty="0" smtClean="0"/>
              <a:t>组装和测试 （云南大学）</a:t>
            </a:r>
            <a:endParaRPr lang="en-US" altLang="zh-CN" sz="2600" dirty="0" smtClean="0"/>
          </a:p>
          <a:p>
            <a:pPr lvl="1"/>
            <a:r>
              <a:rPr lang="en-US" altLang="zh-CN" sz="2600" dirty="0"/>
              <a:t> </a:t>
            </a:r>
            <a:r>
              <a:rPr lang="en-US" altLang="zh-CN" sz="2600" dirty="0" err="1" smtClean="0"/>
              <a:t>SiPM</a:t>
            </a:r>
            <a:r>
              <a:rPr lang="zh-CN" altLang="en-US" sz="2600" dirty="0" smtClean="0"/>
              <a:t>前置放大电路 （高能所）</a:t>
            </a:r>
            <a:endParaRPr lang="en-US" altLang="zh-CN" sz="2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800" baseline="30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 smtClean="0"/>
              <a:t> </a:t>
            </a:r>
            <a:r>
              <a:rPr lang="zh-CN" altLang="en-US" dirty="0"/>
              <a:t>读出电子学系统 （四川大学）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zh-CN" altLang="en-US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 电源系统 （高能所）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 慢控制和监测系统 （空间中心）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 smtClean="0"/>
              <a:t> 望远镜标定及大气监测 （</a:t>
            </a:r>
            <a:r>
              <a:rPr lang="zh-CN" altLang="en-US" dirty="0"/>
              <a:t>西南</a:t>
            </a:r>
            <a:r>
              <a:rPr lang="zh-CN" altLang="en-US" dirty="0" smtClean="0"/>
              <a:t>交大，高能所）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673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76528" y="572819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4978078" y="3025351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AB1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AB2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DB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550677" y="3431392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Cluster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2" cstate="print"/>
          <a:srcRect l="23288" t="14444" r="24856"/>
          <a:stretch>
            <a:fillRect/>
          </a:stretch>
        </p:blipFill>
        <p:spPr>
          <a:xfrm rot="5400000">
            <a:off x="6096370" y="940492"/>
            <a:ext cx="2160240" cy="2466053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2148021" y="3285389"/>
            <a:ext cx="1826488" cy="2536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03195" y="3155623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 box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3938" y="5423181"/>
            <a:ext cx="4239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32×32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5383195" y="234716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6465" y="1249269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64 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1798" y="3140968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module has 4×4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4642385" y="4261742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32948" y="5420319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Optical filter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566625">
            <a:off x="6260484" y="3429755"/>
            <a:ext cx="1731128" cy="2276113"/>
          </a:xfrm>
          <a:prstGeom prst="rect">
            <a:avLst/>
          </a:prstGeom>
        </p:spPr>
      </p:pic>
      <p:sp>
        <p:nvSpPr>
          <p:cNvPr id="26" name="右箭头 25"/>
          <p:cNvSpPr/>
          <p:nvPr/>
        </p:nvSpPr>
        <p:spPr>
          <a:xfrm>
            <a:off x="623408" y="4409400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5"/>
          <p:cNvPicPr>
            <a:picLocks noChangeAspect="1" noChangeArrowheads="1"/>
          </p:cNvPicPr>
          <p:nvPr/>
        </p:nvPicPr>
        <p:blipFill>
          <a:blip r:embed="rId5" cstate="print"/>
          <a:srcRect l="32986" t="21297" r="34549" b="41975"/>
          <a:stretch>
            <a:fillRect/>
          </a:stretch>
        </p:blipFill>
        <p:spPr bwMode="auto">
          <a:xfrm>
            <a:off x="218977" y="980728"/>
            <a:ext cx="597257" cy="379292"/>
          </a:xfrm>
          <a:prstGeom prst="rect">
            <a:avLst/>
          </a:prstGeom>
          <a:noFill/>
        </p:spPr>
      </p:pic>
      <p:pic>
        <p:nvPicPr>
          <p:cNvPr id="31" name="图片 6"/>
          <p:cNvPicPr>
            <a:picLocks noChangeAspect="1" noChangeArrowheads="1"/>
          </p:cNvPicPr>
          <p:nvPr/>
        </p:nvPicPr>
        <p:blipFill>
          <a:blip r:embed="rId6" cstate="print"/>
          <a:srcRect l="26736" t="10802" r="27257" b="24074"/>
          <a:stretch>
            <a:fillRect/>
          </a:stretch>
        </p:blipFill>
        <p:spPr bwMode="auto">
          <a:xfrm>
            <a:off x="123328" y="1466761"/>
            <a:ext cx="717564" cy="573019"/>
          </a:xfrm>
          <a:prstGeom prst="rect">
            <a:avLst/>
          </a:prstGeom>
          <a:noFill/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933" r="34250" b="18158"/>
          <a:stretch/>
        </p:blipFill>
        <p:spPr>
          <a:xfrm>
            <a:off x="1147767" y="2944389"/>
            <a:ext cx="645308" cy="1161554"/>
          </a:xfrm>
          <a:prstGeom prst="rect">
            <a:avLst/>
          </a:prstGeom>
        </p:spPr>
      </p:pic>
      <p:sp>
        <p:nvSpPr>
          <p:cNvPr id="36" name="右箭头 35"/>
          <p:cNvSpPr/>
          <p:nvPr/>
        </p:nvSpPr>
        <p:spPr>
          <a:xfrm>
            <a:off x="2396845" y="2297420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l="14514" t="6996" r="24272" b="5499"/>
          <a:stretch>
            <a:fillRect/>
          </a:stretch>
        </p:blipFill>
        <p:spPr>
          <a:xfrm>
            <a:off x="3230292" y="1844825"/>
            <a:ext cx="1596214" cy="1272344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1050" r="38800" b="23750"/>
          <a:stretch/>
        </p:blipFill>
        <p:spPr>
          <a:xfrm>
            <a:off x="199859" y="2174489"/>
            <a:ext cx="659849" cy="688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172723" y="2935900"/>
            <a:ext cx="755320" cy="6923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76" r="6833" b="13425"/>
          <a:stretch/>
        </p:blipFill>
        <p:spPr>
          <a:xfrm>
            <a:off x="1043165" y="1895701"/>
            <a:ext cx="906645" cy="9916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986887" y="1059039"/>
            <a:ext cx="997936" cy="79491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01FE744F-F52E-466C-9958-9EB838F60BCB}"/>
              </a:ext>
            </a:extLst>
          </p:cNvPr>
          <p:cNvSpPr txBox="1"/>
          <p:nvPr/>
        </p:nvSpPr>
        <p:spPr>
          <a:xfrm>
            <a:off x="1452706" y="6162768"/>
            <a:ext cx="575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在云南大学洁净室完成组装、调试和刻度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7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6687" r="9838" b="15612"/>
          <a:stretch/>
        </p:blipFill>
        <p:spPr>
          <a:xfrm>
            <a:off x="1866060" y="826722"/>
            <a:ext cx="5988297" cy="3698655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781922" y="826722"/>
            <a:ext cx="8021818" cy="3005301"/>
            <a:chOff x="1051508" y="1578740"/>
            <a:chExt cx="8021818" cy="3005301"/>
          </a:xfrm>
        </p:grpSpPr>
        <p:cxnSp>
          <p:nvCxnSpPr>
            <p:cNvPr id="9" name="直接箭头连接符 8"/>
            <p:cNvCxnSpPr/>
            <p:nvPr/>
          </p:nvCxnSpPr>
          <p:spPr>
            <a:xfrm flipH="1" flipV="1">
              <a:off x="7351657" y="3207262"/>
              <a:ext cx="586273" cy="2208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550409" y="3329423"/>
              <a:ext cx="1522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Digital Board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>
              <a:off x="5939149" y="1923295"/>
              <a:ext cx="53322" cy="7455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18862" y="1578740"/>
              <a:ext cx="1582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Analog Board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 flipV="1">
              <a:off x="6281746" y="3207261"/>
              <a:ext cx="936104" cy="6409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589549" y="3876155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Slow control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board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4310939" y="2262033"/>
              <a:ext cx="249403" cy="4025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654839" y="1958292"/>
              <a:ext cx="1474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Metal frame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H="1">
              <a:off x="2969378" y="2852396"/>
              <a:ext cx="72008" cy="3102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83950" y="2452286"/>
              <a:ext cx="138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SiPM board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2001839" y="3162601"/>
              <a:ext cx="267613" cy="184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51508" y="2671368"/>
              <a:ext cx="161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Winston cone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504" y="4525377"/>
            <a:ext cx="9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光收集器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(Winston cone):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增加像素的光接收面积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前置放大电路板（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 board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）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16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16 temperature sensors (embedded in the SiPM chip ), and 16 pre-amplifiers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电压温度补偿回路（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SLC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）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16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路独立可调、独立输出的电压温度补偿回路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模拟放大电路板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 16 channels of amplifier circuit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数字电路板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50 MHz FADC and FPGA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46365"/>
            <a:ext cx="663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Square SiPM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15 mm×15 mm</a:t>
            </a:r>
          </a:p>
        </p:txBody>
      </p:sp>
      <p:cxnSp>
        <p:nvCxnSpPr>
          <p:cNvPr id="26" name="直接箭头连接符 25"/>
          <p:cNvCxnSpPr/>
          <p:nvPr/>
        </p:nvCxnSpPr>
        <p:spPr>
          <a:xfrm flipH="1">
            <a:off x="7586128" y="1196134"/>
            <a:ext cx="602166" cy="144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138256" y="764704"/>
            <a:ext cx="82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Power Supply Board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2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709438-8340-4CDC-8369-321204FE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22" y="247744"/>
            <a:ext cx="8229600" cy="44495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SiPM </a:t>
            </a:r>
            <a:r>
              <a:rPr lang="zh-CN" altLang="en-US" dirty="0"/>
              <a:t>性能测试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1F71291-0742-44CE-BE91-9771FB5C4B3E}"/>
              </a:ext>
            </a:extLst>
          </p:cNvPr>
          <p:cNvSpPr/>
          <p:nvPr/>
        </p:nvSpPr>
        <p:spPr>
          <a:xfrm>
            <a:off x="327622" y="2664296"/>
            <a:ext cx="2034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15 mm×15mm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(9×5 mm× 5mm)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6D58DFA-3DCE-4958-B86A-23E24ABD6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1050" r="38800" b="23750"/>
          <a:stretch/>
        </p:blipFill>
        <p:spPr>
          <a:xfrm>
            <a:off x="183606" y="3356648"/>
            <a:ext cx="1434870" cy="14972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C0C30A-5C00-4C0D-9844-62E7BC261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222387" y="1232634"/>
            <a:ext cx="1377221" cy="126245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17240D86-0761-4AEE-A0FC-58012ED1A476}"/>
              </a:ext>
            </a:extLst>
          </p:cNvPr>
          <p:cNvCxnSpPr/>
          <p:nvPr/>
        </p:nvCxnSpPr>
        <p:spPr>
          <a:xfrm flipH="1">
            <a:off x="910998" y="3717032"/>
            <a:ext cx="996706" cy="365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2C006834-3F69-4E67-BF28-9CB3D992323E}"/>
              </a:ext>
            </a:extLst>
          </p:cNvPr>
          <p:cNvSpPr txBox="1"/>
          <p:nvPr/>
        </p:nvSpPr>
        <p:spPr>
          <a:xfrm>
            <a:off x="1576988" y="33477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温传感器头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7C689BF-6F57-41BF-B91F-A9BBB61B6065}"/>
              </a:ext>
            </a:extLst>
          </p:cNvPr>
          <p:cNvSpPr/>
          <p:nvPr/>
        </p:nvSpPr>
        <p:spPr>
          <a:xfrm>
            <a:off x="36062" y="4986461"/>
            <a:ext cx="2707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由工作在盖革模式的雪崩二极管（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APD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）阵列组成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APD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尺寸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25μm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APD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总个数：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万个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BC89CBE-E936-4700-897B-22BD3D8F09D6}"/>
              </a:ext>
            </a:extLst>
          </p:cNvPr>
          <p:cNvSpPr txBox="1"/>
          <p:nvPr/>
        </p:nvSpPr>
        <p:spPr>
          <a:xfrm>
            <a:off x="2773344" y="933927"/>
            <a:ext cx="517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目前已到货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1100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片，厂家滨松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xmlns="" id="{7C3EB87E-81F1-452C-B882-10307E6DB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631084"/>
              </p:ext>
            </p:extLst>
          </p:nvPr>
        </p:nvGraphicFramePr>
        <p:xfrm>
          <a:off x="3563888" y="2571273"/>
          <a:ext cx="4536504" cy="3352800"/>
        </p:xfrm>
        <a:graphic>
          <a:graphicData uri="http://schemas.openxmlformats.org/drawingml/2006/table">
            <a:tbl>
              <a:tblPr/>
              <a:tblGrid>
                <a:gridCol w="448427">
                  <a:extLst>
                    <a:ext uri="{9D8B030D-6E8A-4147-A177-3AD203B41FA5}">
                      <a16:colId xmlns:a16="http://schemas.microsoft.com/office/drawing/2014/main" xmlns="" val="1233104241"/>
                    </a:ext>
                  </a:extLst>
                </a:gridCol>
                <a:gridCol w="1139300">
                  <a:extLst>
                    <a:ext uri="{9D8B030D-6E8A-4147-A177-3AD203B41FA5}">
                      <a16:colId xmlns:a16="http://schemas.microsoft.com/office/drawing/2014/main" xmlns="" val="3122625613"/>
                    </a:ext>
                  </a:extLst>
                </a:gridCol>
                <a:gridCol w="1072282">
                  <a:extLst>
                    <a:ext uri="{9D8B030D-6E8A-4147-A177-3AD203B41FA5}">
                      <a16:colId xmlns:a16="http://schemas.microsoft.com/office/drawing/2014/main" xmlns="" val="3153430110"/>
                    </a:ext>
                  </a:extLst>
                </a:gridCol>
                <a:gridCol w="978065">
                  <a:extLst>
                    <a:ext uri="{9D8B030D-6E8A-4147-A177-3AD203B41FA5}">
                      <a16:colId xmlns:a16="http://schemas.microsoft.com/office/drawing/2014/main" xmlns="" val="1934741319"/>
                    </a:ext>
                  </a:extLst>
                </a:gridCol>
                <a:gridCol w="898430">
                  <a:extLst>
                    <a:ext uri="{9D8B030D-6E8A-4147-A177-3AD203B41FA5}">
                      <a16:colId xmlns:a16="http://schemas.microsoft.com/office/drawing/2014/main" xmlns="" val="2368342739"/>
                    </a:ext>
                  </a:extLst>
                </a:gridCol>
              </a:tblGrid>
              <a:tr h="89279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编号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PDE:</a:t>
                      </a:r>
                    </a:p>
                    <a:p>
                      <a:pPr algn="ctr" fontAlgn="ctr"/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λ=310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PDE:</a:t>
                      </a:r>
                    </a:p>
                    <a:p>
                      <a:pPr algn="ctr" fontAlgn="ctr"/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λ=350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PDE:</a:t>
                      </a:r>
                    </a:p>
                    <a:p>
                      <a:pPr algn="ctr" fontAlgn="ctr"/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λ=400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nm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光串扰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4721451"/>
                  </a:ext>
                </a:extLst>
              </a:tr>
              <a:tr h="2975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33.7%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5705852"/>
                  </a:ext>
                </a:extLst>
              </a:tr>
              <a:tr h="2975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9712340"/>
                  </a:ext>
                </a:extLst>
              </a:tr>
              <a:tr h="2975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472325"/>
                  </a:ext>
                </a:extLst>
              </a:tr>
              <a:tr h="2975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4048174"/>
                  </a:ext>
                </a:extLst>
              </a:tr>
              <a:tr h="2975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19.2%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6383369"/>
                  </a:ext>
                </a:extLst>
              </a:tr>
              <a:tr h="59519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均值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32.0%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3231607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5537FFB-1103-4EBD-A49C-16D821BA50FB}"/>
              </a:ext>
            </a:extLst>
          </p:cNvPr>
          <p:cNvSpPr txBox="1"/>
          <p:nvPr/>
        </p:nvSpPr>
        <p:spPr>
          <a:xfrm>
            <a:off x="3563888" y="2175247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测试结果（抽样率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2%-3%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）：</a:t>
            </a:r>
          </a:p>
        </p:txBody>
      </p:sp>
    </p:spTree>
    <p:extLst>
      <p:ext uri="{BB962C8B-B14F-4D97-AF65-F5344CB8AC3E}">
        <p14:creationId xmlns:p14="http://schemas.microsoft.com/office/powerpoint/2010/main" val="381856248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基础">
  <a:themeElements>
    <a:clrScheme name="基础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础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础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1_质朴">
  <a:themeElements>
    <a:clrScheme name="质朴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质朴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13580</TotalTime>
  <Words>1238</Words>
  <Application>Microsoft Office PowerPoint</Application>
  <PresentationFormat>全屏显示(4:3)</PresentationFormat>
  <Paragraphs>287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62" baseType="lpstr">
      <vt:lpstr>Cooper Std Black</vt:lpstr>
      <vt:lpstr>ＭＳ Ｐゴシック</vt:lpstr>
      <vt:lpstr>等线</vt:lpstr>
      <vt:lpstr>仿宋</vt:lpstr>
      <vt:lpstr>仿宋_GB2312</vt:lpstr>
      <vt:lpstr>黑体</vt:lpstr>
      <vt:lpstr>华文琥珀</vt:lpstr>
      <vt:lpstr>华文楷体</vt:lpstr>
      <vt:lpstr>华文新魏</vt:lpstr>
      <vt:lpstr>楷体</vt:lpstr>
      <vt:lpstr>隶书</vt:lpstr>
      <vt:lpstr>宋体</vt:lpstr>
      <vt:lpstr>微软雅黑</vt:lpstr>
      <vt:lpstr>Arial</vt:lpstr>
      <vt:lpstr>Bookman Old Style</vt:lpstr>
      <vt:lpstr>Calibri</vt:lpstr>
      <vt:lpstr>Cambria</vt:lpstr>
      <vt:lpstr>Cambria Math</vt:lpstr>
      <vt:lpstr>Constantia</vt:lpstr>
      <vt:lpstr>Corbel</vt:lpstr>
      <vt:lpstr>Georgia</vt:lpstr>
      <vt:lpstr>Gill Sans MT</vt:lpstr>
      <vt:lpstr>Lucida Sans Unicode</vt:lpstr>
      <vt:lpstr>Times New Roman</vt:lpstr>
      <vt:lpstr>Verdana</vt:lpstr>
      <vt:lpstr>Wingdings</vt:lpstr>
      <vt:lpstr>Wingdings 2</vt:lpstr>
      <vt:lpstr>Wingdings 3</vt:lpstr>
      <vt:lpstr>Office 主题</vt:lpstr>
      <vt:lpstr>流畅</vt:lpstr>
      <vt:lpstr>聚合</vt:lpstr>
      <vt:lpstr>基础</vt:lpstr>
      <vt:lpstr>1_质朴</vt:lpstr>
      <vt:lpstr>Office 主题​​</vt:lpstr>
      <vt:lpstr>LHAASO-WFCTA 实验进展</vt:lpstr>
      <vt:lpstr>报告内容</vt:lpstr>
      <vt:lpstr>PowerPoint 演示文稿</vt:lpstr>
      <vt:lpstr>LHAASO science in cosmic ray measurement </vt:lpstr>
      <vt:lpstr>广角切伦科夫望远镜</vt:lpstr>
      <vt:lpstr>望远镜制作进展</vt:lpstr>
      <vt:lpstr>Schematic diagram of SiPM camera assembly</vt:lpstr>
      <vt:lpstr>PowerPoint 演示文稿</vt:lpstr>
      <vt:lpstr>SiPM 性能测试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SiPM成像探头增益监测</vt:lpstr>
      <vt:lpstr>总结和计划</vt:lpstr>
      <vt:lpstr>Thank you for  your attention!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梦魂</cp:lastModifiedBy>
  <cp:revision>1500</cp:revision>
  <dcterms:created xsi:type="dcterms:W3CDTF">2016-04-08T08:10:20Z</dcterms:created>
  <dcterms:modified xsi:type="dcterms:W3CDTF">2018-03-23T15:54:42Z</dcterms:modified>
</cp:coreProperties>
</file>