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0" r:id="rId13"/>
    <p:sldId id="269" r:id="rId14"/>
    <p:sldId id="275" r:id="rId15"/>
    <p:sldId id="285" r:id="rId16"/>
    <p:sldId id="272" r:id="rId17"/>
    <p:sldId id="276" r:id="rId18"/>
    <p:sldId id="277" r:id="rId19"/>
    <p:sldId id="279" r:id="rId20"/>
    <p:sldId id="283" r:id="rId21"/>
    <p:sldId id="278" r:id="rId22"/>
    <p:sldId id="281" r:id="rId23"/>
    <p:sldId id="280" r:id="rId24"/>
    <p:sldId id="282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C0529-E1D4-45BC-A1C9-13643147314B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9A13-EEA2-4B3F-8D9A-F2FA15E583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E8041-94BD-4193-ABD9-5B36EAF4B44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E9A13-EEA2-4B3F-8D9A-F2FA15E5832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E9A13-EEA2-4B3F-8D9A-F2FA15E5832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11760" y="3356992"/>
            <a:ext cx="3960440" cy="127099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刘加丽</a:t>
            </a:r>
            <a:endParaRPr lang="en-US" altLang="zh-CN" dirty="0" smtClean="0"/>
          </a:p>
          <a:p>
            <a:r>
              <a:rPr lang="zh-CN" altLang="en-US" dirty="0" smtClean="0"/>
              <a:t>昆明学院</a:t>
            </a:r>
            <a:endParaRPr lang="en-US" altLang="zh-CN" dirty="0" smtClean="0"/>
          </a:p>
          <a:p>
            <a:r>
              <a:rPr lang="en-US" altLang="zh-CN" dirty="0" smtClean="0"/>
              <a:t>2018.03.24</a:t>
            </a:r>
          </a:p>
          <a:p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6172200" cy="1894362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基于</a:t>
            </a:r>
            <a:r>
              <a:rPr lang="en-US" altLang="zh-CN" b="1" dirty="0" smtClean="0"/>
              <a:t>N</a:t>
            </a:r>
            <a:r>
              <a:rPr lang="en-US" altLang="zh-CN" b="1" baseline="-25000" dirty="0" smtClean="0"/>
              <a:t>2 </a:t>
            </a:r>
            <a:r>
              <a:rPr lang="zh-CN" altLang="en-US" b="1" dirty="0" smtClean="0"/>
              <a:t>激光的</a:t>
            </a:r>
            <a:r>
              <a:rPr lang="en-US" altLang="zh-CN" b="1" dirty="0" smtClean="0"/>
              <a:t>WFCTA</a:t>
            </a:r>
            <a:r>
              <a:rPr lang="zh-CN" altLang="en-US" b="1" dirty="0" smtClean="0"/>
              <a:t>样机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的标定研究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44404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合作组会议   西南交通大学峨眉校区   成都    </a:t>
            </a:r>
            <a:r>
              <a:rPr lang="en-US" altLang="zh-CN" dirty="0" smtClean="0"/>
              <a:t>2018.03.22 – 2018.03.24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2"/>
          </p:nvPr>
        </p:nvSpPr>
        <p:spPr>
          <a:xfrm>
            <a:off x="-76581" y="836712"/>
            <a:ext cx="9252520" cy="5688632"/>
          </a:xfrm>
          <a:blipFill rotWithShape="1">
            <a:blip r:embed="rId3" cstate="print"/>
            <a:stretch>
              <a:fillRect l="-1318" t="-1501"/>
            </a:stretch>
          </a:blipFill>
        </p:spPr>
        <p:txBody>
          <a:bodyPr/>
          <a:lstStyle/>
          <a:p>
            <a:r>
              <a:rPr lang="zh-CN" altLang="en-US" dirty="0">
                <a:noFill/>
              </a:rPr>
              <a:t> 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3789040"/>
            <a:ext cx="4139952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57026"/>
            <a:ext cx="8579296" cy="779686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望远镜入口处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光流强</a:t>
            </a:r>
            <a:r>
              <a:rPr lang="zh-CN" altLang="en-US" sz="4000" b="1" dirty="0" smtClean="0"/>
              <a:t>的计算</a:t>
            </a:r>
            <a:endParaRPr lang="zh-CN" altLang="en-US" sz="4000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6992"/>
            <a:ext cx="507605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08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85794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径迹</a:t>
            </a:r>
            <a:r>
              <a:rPr lang="en-US" altLang="zh-CN" b="1" dirty="0" smtClean="0"/>
              <a:t>binning</a:t>
            </a:r>
            <a:endParaRPr lang="zh-CN" altLang="en-US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501090" cy="41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00108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500702"/>
            <a:ext cx="77454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" y="3356992"/>
            <a:ext cx="4536504" cy="3356992"/>
            <a:chOff x="35496" y="3356992"/>
            <a:chExt cx="4608512" cy="335699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3356992"/>
              <a:ext cx="460851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27584" y="443711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WFCT01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51520" y="-27384"/>
            <a:ext cx="7772400" cy="864096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标定原理</a:t>
            </a:r>
            <a:endParaRPr lang="zh-CN" alt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26455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26685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0"/>
          <p:cNvGrpSpPr/>
          <p:nvPr/>
        </p:nvGrpSpPr>
        <p:grpSpPr>
          <a:xfrm>
            <a:off x="4283968" y="116632"/>
            <a:ext cx="4824536" cy="3481750"/>
            <a:chOff x="4211960" y="116632"/>
            <a:chExt cx="4896544" cy="348175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116632"/>
              <a:ext cx="4896544" cy="348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076056" y="134076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WFCT01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11960" y="3356992"/>
            <a:ext cx="4860345" cy="3384376"/>
            <a:chOff x="4248158" y="3356992"/>
            <a:chExt cx="4860345" cy="3384376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48158" y="3356992"/>
              <a:ext cx="4860345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596336" y="422108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WFCT02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83976" y="188640"/>
            <a:ext cx="7772400" cy="634082"/>
          </a:xfrm>
        </p:spPr>
        <p:txBody>
          <a:bodyPr>
            <a:noAutofit/>
          </a:bodyPr>
          <a:lstStyle/>
          <a:p>
            <a:r>
              <a:rPr lang="zh-CN" altLang="en-US" b="1" dirty="0" smtClean="0"/>
              <a:t>标定结果</a:t>
            </a:r>
            <a:endParaRPr lang="zh-CN" altLang="en-US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956" y="548680"/>
            <a:ext cx="46340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436096" y="11247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WFCT01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" y="3717032"/>
            <a:ext cx="4482246" cy="3140968"/>
            <a:chOff x="1" y="3717032"/>
            <a:chExt cx="4482246" cy="3140968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3717032"/>
              <a:ext cx="4482246" cy="314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55576" y="414908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WFCT01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4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54136"/>
            <a:ext cx="4716016" cy="320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436096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WFCT02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26876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WFCT01 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 </a:t>
            </a:r>
          </a:p>
          <a:p>
            <a:r>
              <a:rPr lang="en-US" altLang="zh-CN" sz="2400" b="1" dirty="0" smtClean="0"/>
              <a:t> 0.38  ADC Counts / photon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WFCT02 </a:t>
            </a:r>
            <a:r>
              <a:rPr lang="zh-CN" altLang="en-US" sz="2400" b="1" dirty="0" smtClean="0"/>
              <a:t>：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 0.36  ADC Counts / photon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28670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Uncertainty estimation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70734"/>
            <a:ext cx="8786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3600" dirty="0" smtClean="0">
                <a:solidFill>
                  <a:srgbClr val="C00000"/>
                </a:solidFill>
              </a:rPr>
              <a:t>Laser energy probing  (±5%)</a:t>
            </a:r>
          </a:p>
          <a:p>
            <a:pPr marL="457200" indent="-457200">
              <a:buAutoNum type="arabicParenR"/>
            </a:pPr>
            <a:r>
              <a:rPr lang="en-US" altLang="zh-CN" sz="3600" dirty="0" smtClean="0">
                <a:solidFill>
                  <a:srgbClr val="C00000"/>
                </a:solidFill>
              </a:rPr>
              <a:t>Aerosol scattering model (-4.1%, +4.9%)</a:t>
            </a:r>
          </a:p>
          <a:p>
            <a:pPr marL="457200" indent="-457200">
              <a:buAutoNum type="arabicParenR"/>
            </a:pPr>
            <a:r>
              <a:rPr lang="en-US" altLang="zh-CN" sz="3600" dirty="0" smtClean="0"/>
              <a:t>The calculation of </a:t>
            </a:r>
            <a:r>
              <a:rPr lang="en-US" altLang="zh-CN" sz="3600" dirty="0" err="1" smtClean="0"/>
              <a:t>rayleigh</a:t>
            </a:r>
            <a:r>
              <a:rPr lang="en-US" altLang="zh-CN" sz="3600" dirty="0" smtClean="0"/>
              <a:t> scattering (±2%)</a:t>
            </a:r>
          </a:p>
          <a:p>
            <a:pPr marL="457200" indent="-457200"/>
            <a:r>
              <a:rPr lang="en-US" altLang="zh-CN" sz="3600" dirty="0" smtClean="0"/>
              <a:t>4)  The calculation of </a:t>
            </a:r>
            <a:r>
              <a:rPr lang="en-US" altLang="zh-CN" sz="3600" dirty="0" err="1" smtClean="0"/>
              <a:t>A</a:t>
            </a:r>
            <a:r>
              <a:rPr lang="en-US" altLang="zh-CN" sz="3600" baseline="-25000" dirty="0" err="1" smtClean="0"/>
              <a:t>eff</a:t>
            </a:r>
            <a:r>
              <a:rPr lang="en-US" altLang="zh-CN" sz="3600" dirty="0" smtClean="0"/>
              <a:t>  (±2%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  <a:p>
            <a:pPr marL="457200" indent="-457200"/>
            <a:r>
              <a:rPr lang="en-US" altLang="zh-CN" sz="3600" dirty="0" smtClean="0"/>
              <a:t>5)  ADC count (±2</a:t>
            </a:r>
            <a:r>
              <a:rPr lang="en-US" altLang="zh-CN" sz="3600" dirty="0" smtClean="0"/>
              <a:t>%)</a:t>
            </a:r>
            <a:endParaRPr lang="en-US" altLang="zh-CN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0528" y="4272677"/>
            <a:ext cx="8855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3600" dirty="0" smtClean="0"/>
              <a:t>total  (-7.3%,  7.8%)       </a:t>
            </a:r>
          </a:p>
          <a:p>
            <a:pPr marL="457200" indent="-457200"/>
            <a:endParaRPr lang="en-US" altLang="zh-CN" dirty="0" smtClean="0"/>
          </a:p>
          <a:p>
            <a:pPr marL="457200" indent="-457200"/>
            <a:r>
              <a:rPr lang="en-US" altLang="zh-CN" sz="3600" dirty="0" smtClean="0"/>
              <a:t>The difference of G obtained by two methods : 10</a:t>
            </a:r>
            <a:r>
              <a:rPr lang="en-US" altLang="zh-CN" sz="3600" dirty="0" smtClean="0"/>
              <a:t>%</a:t>
            </a:r>
            <a:endParaRPr lang="zh-CN" altLang="en-US" sz="3600" dirty="0" smtClean="0"/>
          </a:p>
        </p:txBody>
      </p:sp>
      <p:sp>
        <p:nvSpPr>
          <p:cNvPr id="6" name="圆角矩形 5"/>
          <p:cNvSpPr/>
          <p:nvPr/>
        </p:nvSpPr>
        <p:spPr>
          <a:xfrm>
            <a:off x="251520" y="1124744"/>
            <a:ext cx="8100392" cy="1080120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96908"/>
          </a:xfrm>
        </p:spPr>
        <p:txBody>
          <a:bodyPr/>
          <a:lstStyle/>
          <a:p>
            <a:r>
              <a:rPr lang="zh-CN" altLang="en-US" b="1" dirty="0" smtClean="0"/>
              <a:t>标定方法 </a:t>
            </a:r>
            <a:r>
              <a:rPr lang="en-US" altLang="zh-CN" b="1" dirty="0" smtClean="0"/>
              <a:t>(3)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715868"/>
            <a:ext cx="9144000" cy="2233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--</a:t>
            </a:r>
            <a:r>
              <a:rPr lang="en-US" altLang="zh-CN" dirty="0" smtClean="0"/>
              <a:t>end-to-end </a:t>
            </a:r>
            <a:r>
              <a:rPr lang="zh-CN" altLang="en-US" dirty="0" smtClean="0"/>
              <a:t>标定</a:t>
            </a:r>
            <a:r>
              <a:rPr lang="en-US" altLang="zh-CN" dirty="0" smtClean="0"/>
              <a:t>           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源</a:t>
            </a:r>
            <a:r>
              <a:rPr lang="en-US" altLang="zh-CN" dirty="0" smtClean="0"/>
              <a:t>: N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</a:t>
            </a:r>
            <a:r>
              <a:rPr lang="zh-CN" altLang="en-US" dirty="0" smtClean="0"/>
              <a:t>激光</a:t>
            </a:r>
            <a:r>
              <a:rPr lang="en-US" altLang="zh-CN" dirty="0" smtClean="0"/>
              <a:t>, YAG</a:t>
            </a:r>
            <a:r>
              <a:rPr lang="zh-CN" altLang="en-US" dirty="0" smtClean="0"/>
              <a:t>激光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优点</a:t>
            </a:r>
            <a:r>
              <a:rPr lang="en-US" altLang="zh-CN" dirty="0" smtClean="0"/>
              <a:t>: </a:t>
            </a:r>
            <a:r>
              <a:rPr lang="zh-CN" altLang="en-US" dirty="0" smtClean="0"/>
              <a:t>清楚系统误差的来源</a:t>
            </a:r>
            <a:r>
              <a:rPr lang="en-US" altLang="zh-CN" dirty="0" smtClean="0"/>
              <a:t>, </a:t>
            </a:r>
            <a:r>
              <a:rPr lang="zh-CN" altLang="en-US" dirty="0" smtClean="0"/>
              <a:t>所有标定因子作为一个整体。</a:t>
            </a:r>
            <a:endParaRPr lang="en-US" altLang="zh-CN" dirty="0" smtClean="0"/>
          </a:p>
          <a:p>
            <a:pPr>
              <a:buNone/>
            </a:pPr>
            <a:r>
              <a:rPr lang="en-US" altLang="zh-CN" baseline="-25000" dirty="0" smtClean="0"/>
              <a:t>      </a:t>
            </a:r>
            <a:r>
              <a:rPr lang="zh-CN" altLang="en-US" dirty="0" smtClean="0"/>
              <a:t>缺点</a:t>
            </a:r>
            <a:r>
              <a:rPr lang="en-US" altLang="zh-CN" dirty="0" smtClean="0"/>
              <a:t>: </a:t>
            </a:r>
            <a:r>
              <a:rPr lang="zh-CN" altLang="en-US" dirty="0" smtClean="0"/>
              <a:t>不能得到不同波长的标定因子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4" name="右箭头 3"/>
          <p:cNvSpPr/>
          <p:nvPr/>
        </p:nvSpPr>
        <p:spPr>
          <a:xfrm>
            <a:off x="251520" y="60932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03473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zh-CN" altLang="en-US" sz="2800" dirty="0" smtClean="0"/>
              <a:t>已知</a:t>
            </a:r>
            <a:r>
              <a:rPr lang="zh-CN" altLang="en-US" sz="2800" dirty="0" smtClean="0"/>
              <a:t>距离，能量的脉冲性光源来标定。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   (TA, AUGER, WFCTA et. al</a:t>
            </a:r>
            <a:r>
              <a:rPr lang="en-US" altLang="zh-CN" sz="2800" dirty="0" smtClean="0"/>
              <a:t>.) </a:t>
            </a:r>
            <a:endParaRPr lang="en-US" altLang="zh-CN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035294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600" dirty="0" smtClean="0"/>
              <a:t>--piece-by-piece </a:t>
            </a:r>
            <a:r>
              <a:rPr lang="zh-CN" altLang="en-US" sz="2600" dirty="0" smtClean="0"/>
              <a:t>标定</a:t>
            </a:r>
            <a:r>
              <a:rPr lang="en-US" altLang="zh-CN" sz="2600" dirty="0" smtClean="0"/>
              <a:t> (G:  </a:t>
            </a:r>
            <a:r>
              <a:rPr lang="en-US" altLang="zh-CN" sz="2600" dirty="0" err="1" smtClean="0"/>
              <a:t>R</a:t>
            </a:r>
            <a:r>
              <a:rPr lang="en-US" altLang="zh-CN" sz="2600" baseline="-25000" dirty="0" err="1" smtClean="0"/>
              <a:t>mirror</a:t>
            </a:r>
            <a:r>
              <a:rPr lang="en-US" altLang="zh-CN" sz="2600" dirty="0" err="1" smtClean="0"/>
              <a:t>T</a:t>
            </a:r>
            <a:r>
              <a:rPr lang="en-US" altLang="zh-CN" sz="2600" baseline="-25000" dirty="0" err="1" smtClean="0"/>
              <a:t>filter</a:t>
            </a:r>
            <a:r>
              <a:rPr lang="en-US" altLang="zh-CN" sz="2600" dirty="0" err="1" smtClean="0"/>
              <a:t>Q</a:t>
            </a:r>
            <a:r>
              <a:rPr lang="en-US" altLang="zh-CN" sz="2600" baseline="-25000" dirty="0" err="1" smtClean="0"/>
              <a:t>e</a:t>
            </a:r>
            <a:r>
              <a:rPr lang="en-US" altLang="zh-CN" sz="2600" dirty="0" err="1" smtClean="0"/>
              <a:t>G</a:t>
            </a:r>
            <a:r>
              <a:rPr lang="en-US" altLang="zh-CN" sz="2600" baseline="-25000" dirty="0" err="1" smtClean="0"/>
              <a:t>e</a:t>
            </a:r>
            <a:r>
              <a:rPr lang="en-US" altLang="zh-CN" sz="2600" dirty="0" smtClean="0"/>
              <a:t> )</a:t>
            </a:r>
          </a:p>
          <a:p>
            <a:pPr>
              <a:buNone/>
            </a:pPr>
            <a:r>
              <a:rPr lang="en-US" altLang="zh-CN" sz="2600" dirty="0" smtClean="0"/>
              <a:t>   </a:t>
            </a:r>
            <a:r>
              <a:rPr lang="zh-CN" altLang="en-US" sz="2600" dirty="0" smtClean="0"/>
              <a:t>源</a:t>
            </a:r>
            <a:r>
              <a:rPr lang="en-US" altLang="zh-CN" sz="2600" dirty="0" smtClean="0"/>
              <a:t>: </a:t>
            </a:r>
            <a:r>
              <a:rPr lang="zh-CN" altLang="en-US" sz="2600" dirty="0" smtClean="0"/>
              <a:t>已定标的</a:t>
            </a:r>
            <a:r>
              <a:rPr lang="en-US" altLang="zh-CN" sz="2600" dirty="0" smtClean="0"/>
              <a:t>LED.</a:t>
            </a:r>
          </a:p>
          <a:p>
            <a:pPr>
              <a:buNone/>
            </a:pPr>
            <a:r>
              <a:rPr lang="en-US" altLang="zh-CN" sz="2600" dirty="0" smtClean="0"/>
              <a:t>   </a:t>
            </a:r>
            <a:r>
              <a:rPr lang="zh-CN" altLang="en-US" sz="2600" dirty="0" smtClean="0"/>
              <a:t>优点</a:t>
            </a:r>
            <a:r>
              <a:rPr lang="en-US" altLang="zh-CN" sz="2600" dirty="0" smtClean="0"/>
              <a:t>: </a:t>
            </a:r>
            <a:r>
              <a:rPr lang="zh-CN" altLang="en-US" sz="2600" dirty="0" smtClean="0"/>
              <a:t>能楚各标定因子的细节；可得到不同波长的标定因子。</a:t>
            </a:r>
            <a:r>
              <a:rPr lang="en-US" altLang="zh-CN" sz="2600" dirty="0" smtClean="0"/>
              <a:t> </a:t>
            </a:r>
          </a:p>
          <a:p>
            <a:pPr>
              <a:buNone/>
            </a:pPr>
            <a:r>
              <a:rPr lang="en-US" altLang="zh-CN" sz="2600" dirty="0" smtClean="0"/>
              <a:t>   </a:t>
            </a:r>
            <a:r>
              <a:rPr lang="zh-CN" altLang="en-US" sz="2600" dirty="0" smtClean="0"/>
              <a:t>缺点</a:t>
            </a:r>
            <a:r>
              <a:rPr lang="en-US" altLang="zh-CN" sz="2600" dirty="0" smtClean="0"/>
              <a:t>: </a:t>
            </a:r>
            <a:r>
              <a:rPr lang="zh-CN" altLang="en-US" sz="2600" dirty="0" smtClean="0"/>
              <a:t>标定因子是否考虑完全</a:t>
            </a:r>
            <a:r>
              <a:rPr lang="en-US" altLang="zh-CN" sz="2600" dirty="0" smtClean="0"/>
              <a:t>? </a:t>
            </a:r>
            <a:r>
              <a:rPr lang="zh-CN" altLang="en-US" sz="2600" dirty="0" smtClean="0"/>
              <a:t>总的标定因子系统误差的估计</a:t>
            </a:r>
            <a:r>
              <a:rPr lang="en-US" altLang="zh-CN" sz="2600" dirty="0" smtClean="0"/>
              <a:t>?                                       </a:t>
            </a:r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8772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end-to-end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标定，两种方法的联合。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                       </a:t>
            </a:r>
            <a:endParaRPr lang="zh-CN" altLang="en-US" sz="36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07504" y="2780928"/>
            <a:ext cx="8892480" cy="2304256"/>
            <a:chOff x="107504" y="2780928"/>
            <a:chExt cx="8892480" cy="2304256"/>
          </a:xfrm>
        </p:grpSpPr>
        <p:sp>
          <p:nvSpPr>
            <p:cNvPr id="9" name="圆角矩形 8"/>
            <p:cNvSpPr/>
            <p:nvPr/>
          </p:nvSpPr>
          <p:spPr>
            <a:xfrm>
              <a:off x="107504" y="2780928"/>
              <a:ext cx="8892480" cy="432048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07504" y="4653136"/>
              <a:ext cx="8892480" cy="432048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7504" y="3284984"/>
            <a:ext cx="8928992" cy="2304256"/>
            <a:chOff x="107504" y="3284984"/>
            <a:chExt cx="8928992" cy="2304256"/>
          </a:xfrm>
        </p:grpSpPr>
        <p:sp>
          <p:nvSpPr>
            <p:cNvPr id="11" name="圆角矩形 10"/>
            <p:cNvSpPr/>
            <p:nvPr/>
          </p:nvSpPr>
          <p:spPr>
            <a:xfrm>
              <a:off x="107504" y="3284984"/>
              <a:ext cx="8892480" cy="432048"/>
            </a:xfrm>
            <a:prstGeom prst="round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44016" y="5157192"/>
              <a:ext cx="8892480" cy="432048"/>
            </a:xfrm>
            <a:prstGeom prst="round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76581" y="836712"/>
            <a:ext cx="9252520" cy="5688632"/>
          </a:xfrm>
          <a:prstGeom prst="rect">
            <a:avLst/>
          </a:prstGeom>
          <a:blipFill rotWithShape="1">
            <a:blip r:embed="rId3" cstate="print"/>
            <a:stretch>
              <a:fillRect l="-1318" t="-1501"/>
            </a:stretch>
          </a:blip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7772400" cy="936104"/>
          </a:xfrm>
        </p:spPr>
        <p:txBody>
          <a:bodyPr/>
          <a:lstStyle/>
          <a:p>
            <a:r>
              <a:rPr lang="zh-CN" altLang="en-US" b="1" dirty="0" smtClean="0"/>
              <a:t>两种方法的联合标定</a:t>
            </a:r>
            <a:endParaRPr lang="zh-CN" alt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70815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0" y="4869160"/>
            <a:ext cx="5438321" cy="663837"/>
            <a:chOff x="0" y="4869160"/>
            <a:chExt cx="5438321" cy="663837"/>
          </a:xfrm>
        </p:grpSpPr>
        <p:sp>
          <p:nvSpPr>
            <p:cNvPr id="8" name="流程图: 过程 7"/>
            <p:cNvSpPr/>
            <p:nvPr/>
          </p:nvSpPr>
          <p:spPr>
            <a:xfrm>
              <a:off x="0" y="5013176"/>
              <a:ext cx="3995936" cy="432048"/>
            </a:xfrm>
            <a:prstGeom prst="flowChartProcess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标注 8"/>
            <p:cNvSpPr/>
            <p:nvPr/>
          </p:nvSpPr>
          <p:spPr>
            <a:xfrm rot="5400000">
              <a:off x="4673242" y="4767918"/>
              <a:ext cx="663837" cy="866321"/>
            </a:xfrm>
            <a:prstGeom prst="wedgeRoundRectCallout">
              <a:avLst>
                <a:gd name="adj1" fmla="val -838"/>
                <a:gd name="adj2" fmla="val 10359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4716016" y="4941168"/>
            <a:ext cx="576064" cy="504056"/>
          </p:xfrm>
          <a:graphic>
            <a:graphicData uri="http://schemas.openxmlformats.org/presentationml/2006/ole">
              <p:oleObj spid="_x0000_s27649" name="Equation" r:id="rId5" imgW="139680" imgH="17748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58614"/>
            <a:ext cx="7772400" cy="706090"/>
          </a:xfrm>
        </p:spPr>
        <p:txBody>
          <a:bodyPr>
            <a:noAutofit/>
          </a:bodyPr>
          <a:lstStyle/>
          <a:p>
            <a:r>
              <a:rPr lang="zh-CN" altLang="en-US" b="1" dirty="0" smtClean="0"/>
              <a:t>预期和观测流强</a:t>
            </a:r>
            <a:endParaRPr lang="zh-CN" altLang="en-US" b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499992" y="620688"/>
            <a:ext cx="4644008" cy="3281795"/>
            <a:chOff x="4499992" y="620688"/>
            <a:chExt cx="4644008" cy="3281795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620688"/>
              <a:ext cx="4644008" cy="328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580112" y="98072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WFCT01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496" y="692696"/>
            <a:ext cx="4608512" cy="3359691"/>
            <a:chOff x="35496" y="692696"/>
            <a:chExt cx="4608512" cy="3359691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692696"/>
              <a:ext cx="4608512" cy="3359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59632" y="97143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WFCT01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23520" y="3816039"/>
            <a:ext cx="4320480" cy="3041961"/>
            <a:chOff x="4823520" y="3816039"/>
            <a:chExt cx="4320480" cy="3041961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23520" y="3816039"/>
              <a:ext cx="4320480" cy="304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868144" y="407707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WFCT02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5536" y="4221089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Difference :   10</a:t>
            </a:r>
            <a:r>
              <a:rPr lang="en-US" altLang="zh-CN" sz="2800" b="1" dirty="0" smtClean="0"/>
              <a:t>%</a:t>
            </a:r>
            <a:endParaRPr lang="en-US" altLang="zh-CN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797152"/>
            <a:ext cx="419653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alibri"/>
              </a:rPr>
              <a:t>Uncertainty:</a:t>
            </a:r>
          </a:p>
          <a:p>
            <a:r>
              <a:rPr lang="en-US" altLang="zh-CN" sz="2800" b="1" dirty="0" smtClean="0">
                <a:latin typeface="Calibri"/>
              </a:rPr>
              <a:t>     </a:t>
            </a:r>
            <a:r>
              <a:rPr lang="en-US" altLang="zh-CN" sz="2800" b="1" dirty="0" err="1" smtClean="0">
                <a:latin typeface="Calibri"/>
              </a:rPr>
              <a:t>φ</a:t>
            </a:r>
            <a:r>
              <a:rPr lang="en-US" altLang="zh-CN" sz="2800" b="1" baseline="-25000" dirty="0" err="1" smtClean="0">
                <a:latin typeface="Calibri"/>
              </a:rPr>
              <a:t>obs</a:t>
            </a:r>
            <a:r>
              <a:rPr lang="en-US" altLang="zh-CN" sz="2800" b="1" baseline="-25000" dirty="0" smtClean="0">
                <a:latin typeface="Calibri"/>
              </a:rPr>
              <a:t>      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>
                <a:latin typeface="Calibri"/>
              </a:rPr>
              <a:t>±</a:t>
            </a:r>
            <a:r>
              <a:rPr lang="en-US" altLang="zh-CN" sz="2800" b="1" dirty="0" smtClean="0"/>
              <a:t>7.6%</a:t>
            </a:r>
          </a:p>
          <a:p>
            <a:r>
              <a:rPr lang="en-US" altLang="zh-CN" sz="2800" b="1" dirty="0" smtClean="0">
                <a:latin typeface="Calibri"/>
              </a:rPr>
              <a:t>     </a:t>
            </a:r>
            <a:r>
              <a:rPr lang="en-US" altLang="zh-CN" sz="2800" b="1" dirty="0" err="1" smtClean="0">
                <a:latin typeface="Calibri"/>
              </a:rPr>
              <a:t>φ</a:t>
            </a:r>
            <a:r>
              <a:rPr lang="en-US" altLang="zh-CN" sz="2800" b="1" baseline="-25000" dirty="0" err="1" smtClean="0">
                <a:latin typeface="Calibri"/>
              </a:rPr>
              <a:t>exp</a:t>
            </a:r>
            <a:r>
              <a:rPr lang="en-US" altLang="zh-CN" sz="2800" b="1" dirty="0" smtClean="0">
                <a:latin typeface="Calibri"/>
              </a:rPr>
              <a:t>    </a:t>
            </a:r>
            <a:r>
              <a:rPr lang="en-US" altLang="zh-CN" sz="2800" b="1" dirty="0" smtClean="0"/>
              <a:t>(-6.8%, +7.3%)</a:t>
            </a:r>
            <a:r>
              <a:rPr lang="en-US" altLang="zh-CN" sz="2800" b="1" dirty="0" smtClean="0">
                <a:latin typeface="Calibri"/>
              </a:rPr>
              <a:t>     </a:t>
            </a:r>
            <a:r>
              <a:rPr lang="en-US" altLang="zh-CN" sz="2800" b="1" baseline="-25000" dirty="0" smtClean="0">
                <a:latin typeface="Calibri"/>
              </a:rPr>
              <a:t> </a:t>
            </a:r>
            <a:endParaRPr lang="en-US" altLang="zh-CN" sz="2800" b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528" y="0"/>
            <a:ext cx="8207896" cy="850106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预期和观测的积分流强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60" y="4581128"/>
            <a:ext cx="213434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69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en-US" altLang="zh-CN" b="1" dirty="0" err="1" smtClean="0"/>
              <a:t>f</a:t>
            </a:r>
            <a:r>
              <a:rPr lang="en-US" altLang="zh-CN" b="1" baseline="-25000" dirty="0" err="1" smtClean="0"/>
              <a:t>adj</a:t>
            </a:r>
            <a:r>
              <a:rPr lang="zh-CN" altLang="en-US" b="1" dirty="0" smtClean="0"/>
              <a:t>因子</a:t>
            </a:r>
            <a:r>
              <a:rPr lang="zh-CN" altLang="en-US" b="1" dirty="0" smtClean="0"/>
              <a:t>的分布</a:t>
            </a:r>
            <a:endParaRPr lang="zh-CN" alt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6050"/>
            <a:ext cx="8784976" cy="591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44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/>
          <a:lstStyle/>
          <a:p>
            <a:r>
              <a:rPr lang="zh-CN" altLang="en-US" b="1" dirty="0" smtClean="0"/>
              <a:t>主要内容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背景介绍</a:t>
            </a:r>
            <a:endParaRPr lang="en-US" altLang="zh-CN" dirty="0" smtClean="0"/>
          </a:p>
          <a:p>
            <a:r>
              <a:rPr lang="zh-CN" altLang="en-US" dirty="0" smtClean="0"/>
              <a:t>探测器设置</a:t>
            </a:r>
            <a:endParaRPr lang="en-US" altLang="zh-CN" dirty="0" smtClean="0"/>
          </a:p>
          <a:p>
            <a:r>
              <a:rPr lang="zh-CN" altLang="en-US" dirty="0" smtClean="0"/>
              <a:t>标定方法和结果</a:t>
            </a:r>
            <a:endParaRPr lang="en-US" altLang="zh-CN" dirty="0" smtClean="0"/>
          </a:p>
          <a:p>
            <a:r>
              <a:rPr lang="zh-CN" altLang="en-US" dirty="0" smtClean="0"/>
              <a:t>讨论和总结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14" y="404664"/>
            <a:ext cx="8382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7772400" cy="922114"/>
          </a:xfrm>
        </p:spPr>
        <p:txBody>
          <a:bodyPr/>
          <a:lstStyle/>
          <a:p>
            <a:r>
              <a:rPr lang="zh-CN" altLang="en-US" b="1" dirty="0" smtClean="0"/>
              <a:t>结论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964488" cy="566124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建立了一套</a:t>
            </a:r>
            <a:r>
              <a:rPr lang="en-US" altLang="zh-CN" sz="3200" b="1" dirty="0" smtClean="0">
                <a:latin typeface="华文新魏" pitchFamily="2" charset="-122"/>
                <a:ea typeface="华文新魏" pitchFamily="2" charset="-122"/>
              </a:rPr>
              <a:t>WFCTA</a:t>
            </a:r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望远镜的</a:t>
            </a:r>
            <a:r>
              <a:rPr lang="en-US" altLang="zh-CN" sz="3200" b="1" dirty="0" smtClean="0">
                <a:latin typeface="华文新魏" pitchFamily="2" charset="-122"/>
                <a:ea typeface="华文新魏" pitchFamily="2" charset="-122"/>
              </a:rPr>
              <a:t>end-to-end</a:t>
            </a:r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标定方法。</a:t>
            </a:r>
            <a:endParaRPr lang="en-US" altLang="zh-CN" sz="3200" b="1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利用样机观测数据，给出了标定值。</a:t>
            </a:r>
            <a:endParaRPr lang="en-US" altLang="zh-CN" sz="3200" b="1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en-US" altLang="zh-CN" sz="3200" b="1" dirty="0" smtClean="0"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--  0.38  ADC Counts / photon   @WFCT01 </a:t>
            </a:r>
          </a:p>
          <a:p>
            <a:pPr>
              <a:buNone/>
            </a:pP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       0.36  ADC Counts / photon   @ WFCT02 </a:t>
            </a:r>
          </a:p>
          <a:p>
            <a:pPr>
              <a:buNone/>
            </a:pP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  --piece-by-piece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和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end-to-end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方法给出的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G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因子的差别为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10%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左右，在系统误差范围内吻合。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两种方法的联合将给出最佳标定结果</a:t>
            </a:r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3200" b="1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在将来</a:t>
            </a:r>
            <a:r>
              <a:rPr lang="en-US" altLang="zh-CN" sz="3200" b="1" dirty="0" smtClean="0">
                <a:latin typeface="华文新魏" pitchFamily="2" charset="-122"/>
                <a:ea typeface="华文新魏" pitchFamily="2" charset="-122"/>
              </a:rPr>
              <a:t>LHAASO-WFCTA</a:t>
            </a:r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实验中，将实时监测气溶胶，以及大气温度、湿度和气压，这将有助于极大的降低大气模型带来的系统误差。</a:t>
            </a:r>
            <a:r>
              <a:rPr lang="en-US" altLang="zh-CN" sz="3200" b="1" dirty="0" smtClean="0">
                <a:latin typeface="华文新魏" pitchFamily="2" charset="-122"/>
                <a:ea typeface="华文新魏" pitchFamily="2" charset="-122"/>
              </a:rPr>
              <a:t>   </a:t>
            </a: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67544" y="5085184"/>
            <a:ext cx="8496944" cy="1368152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47248" cy="5183088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</a:t>
            </a:r>
          </a:p>
          <a:p>
            <a:pPr>
              <a:buNone/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</a:t>
            </a:r>
            <a:r>
              <a:rPr lang="zh-CN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谢谢！</a:t>
            </a:r>
            <a:endParaRPr lang="zh-CN" alt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Aerosol scattering</a:t>
            </a:r>
            <a:endParaRPr lang="zh-CN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258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68168"/>
            <a:ext cx="4462461" cy="408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Uncertainty estimation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500034" y="857232"/>
          <a:ext cx="714380" cy="714380"/>
        </p:xfrm>
        <a:graphic>
          <a:graphicData uri="http://schemas.openxmlformats.org/presentationml/2006/ole">
            <p:oleObj spid="_x0000_s19458" name="Equation" r:id="rId3" imgW="241200" imgH="2412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1643050"/>
            <a:ext cx="7715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2400" dirty="0" smtClean="0"/>
              <a:t>Laser energy probing  (±5%)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/>
              <a:t>Aerosol scattering model (-4.1%, +4.9%)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/>
              <a:t>The calculation of </a:t>
            </a:r>
            <a:r>
              <a:rPr lang="en-US" altLang="zh-CN" sz="2400" dirty="0" err="1" smtClean="0"/>
              <a:t>rayleigh</a:t>
            </a:r>
            <a:r>
              <a:rPr lang="en-US" altLang="zh-CN" sz="2400" dirty="0" smtClean="0"/>
              <a:t> scattering (±2%)</a:t>
            </a:r>
          </a:p>
          <a:p>
            <a:pPr marL="457200" indent="-457200"/>
            <a:r>
              <a:rPr lang="en-US" altLang="zh-CN" sz="3200" dirty="0" smtClean="0"/>
              <a:t>      total (-6.8%, +7.3%)</a:t>
            </a:r>
            <a:endParaRPr lang="zh-CN" altLang="en-US" sz="3200" dirty="0"/>
          </a:p>
        </p:txBody>
      </p:sp>
      <p:graphicFrame>
        <p:nvGraphicFramePr>
          <p:cNvPr id="41987" name="内容占位符 3"/>
          <p:cNvGraphicFramePr>
            <a:graphicFrameLocks noChangeAspect="1"/>
          </p:cNvGraphicFramePr>
          <p:nvPr/>
        </p:nvGraphicFramePr>
        <p:xfrm>
          <a:off x="428596" y="3786190"/>
          <a:ext cx="714375" cy="676275"/>
        </p:xfrm>
        <a:graphic>
          <a:graphicData uri="http://schemas.openxmlformats.org/presentationml/2006/ole">
            <p:oleObj spid="_x0000_s19459" name="Equation" r:id="rId4" imgW="24120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58" y="4572008"/>
            <a:ext cx="7715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2400" dirty="0" smtClean="0"/>
              <a:t>4)  The calculation of </a:t>
            </a:r>
            <a:r>
              <a:rPr lang="en-US" altLang="zh-CN" sz="2400" dirty="0" err="1" smtClean="0"/>
              <a:t>A</a:t>
            </a:r>
            <a:r>
              <a:rPr lang="en-US" altLang="zh-CN" sz="2400" baseline="-25000" dirty="0" err="1" smtClean="0"/>
              <a:t>eff</a:t>
            </a:r>
            <a:r>
              <a:rPr lang="en-US" altLang="zh-CN" sz="2400" dirty="0" smtClean="0"/>
              <a:t>  (±2%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marL="457200" indent="-457200">
              <a:buAutoNum type="arabicParenR" startAt="5"/>
            </a:pPr>
            <a:r>
              <a:rPr lang="en-US" altLang="zh-CN" sz="2400" dirty="0" smtClean="0"/>
              <a:t>ADC count (±2%)</a:t>
            </a:r>
          </a:p>
          <a:p>
            <a:pPr marL="457200" indent="-457200">
              <a:buAutoNum type="arabicParenR" startAt="5"/>
            </a:pPr>
            <a:r>
              <a:rPr lang="en-US" altLang="zh-CN" sz="2400" dirty="0" smtClean="0"/>
              <a:t>G</a:t>
            </a:r>
            <a:r>
              <a:rPr lang="en-US" altLang="zh-CN" sz="2400" baseline="-25000" dirty="0" smtClean="0"/>
              <a:t>P</a:t>
            </a:r>
            <a:r>
              <a:rPr lang="en-US" altLang="zh-CN" sz="2400" dirty="0" smtClean="0"/>
              <a:t> calibration (±7%)</a:t>
            </a:r>
          </a:p>
          <a:p>
            <a:pPr marL="457200" indent="-457200"/>
            <a:r>
              <a:rPr lang="en-US" altLang="zh-CN" sz="3200" dirty="0" smtClean="0"/>
              <a:t>     total (±7.6%)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1242"/>
            <a:ext cx="8229600" cy="725470"/>
          </a:xfrm>
        </p:spPr>
        <p:txBody>
          <a:bodyPr>
            <a:noAutofit/>
          </a:bodyPr>
          <a:lstStyle/>
          <a:p>
            <a:r>
              <a:rPr lang="zh-CN" altLang="en-US" b="1" dirty="0" smtClean="0"/>
              <a:t>研究</a:t>
            </a:r>
            <a:r>
              <a:rPr lang="zh-CN" altLang="en-US" b="1" dirty="0" smtClean="0"/>
              <a:t>背景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宇宙线</a:t>
            </a:r>
            <a:r>
              <a:rPr lang="zh-CN" altLang="en-US" b="1" dirty="0" smtClean="0"/>
              <a:t>能谱</a:t>
            </a:r>
            <a:endParaRPr lang="zh-CN" altLang="en-US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786" y="928670"/>
            <a:ext cx="6286545" cy="4000528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57158" y="50006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宇宙线能谱：包含河内、河外源区宇宙线粒子的加速机制、           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                 </a:t>
            </a:r>
            <a:r>
              <a:rPr lang="zh-CN" altLang="en-US" sz="2400" dirty="0" smtClean="0"/>
              <a:t>传播机制以及宇宙线粒子和空间辐射场相互作              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                 </a:t>
            </a:r>
            <a:r>
              <a:rPr lang="zh-CN" altLang="en-US" sz="2400" dirty="0" smtClean="0"/>
              <a:t>用的信息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6211669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能谱的测量：关键在于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能量</a:t>
            </a:r>
            <a:r>
              <a:rPr lang="zh-CN" altLang="en-US" sz="2400" dirty="0" smtClean="0"/>
              <a:t>的精确测量。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Cherenkov</a:t>
            </a:r>
            <a:r>
              <a:rPr lang="zh-CN" altLang="en-US" b="1" dirty="0" smtClean="0"/>
              <a:t>光望远镜宇宙线测量原理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000496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1000164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325813" y="980728"/>
          <a:ext cx="4638675" cy="835025"/>
        </p:xfrm>
        <a:graphic>
          <a:graphicData uri="http://schemas.openxmlformats.org/presentationml/2006/ole">
            <p:oleObj spid="_x0000_s1026" name="Equation" r:id="rId4" imgW="1269720" imgH="228600" progId="Equation.DSMT4">
              <p:embed/>
            </p:oleObj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5004048" y="4941168"/>
            <a:ext cx="2232248" cy="1315308"/>
            <a:chOff x="5004048" y="4941168"/>
            <a:chExt cx="2232248" cy="1315308"/>
          </a:xfrm>
        </p:grpSpPr>
        <p:sp>
          <p:nvSpPr>
            <p:cNvPr id="7" name="TextBox 6"/>
            <p:cNvSpPr txBox="1"/>
            <p:nvPr/>
          </p:nvSpPr>
          <p:spPr>
            <a:xfrm>
              <a:off x="5004048" y="5733256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 smtClean="0">
                  <a:solidFill>
                    <a:srgbClr val="FF0000"/>
                  </a:solidFill>
                </a:rPr>
                <a:t>T</a:t>
              </a:r>
              <a:r>
                <a:rPr lang="en-US" altLang="zh-CN" sz="2800" b="1" baseline="-25000" dirty="0" err="1" smtClean="0">
                  <a:solidFill>
                    <a:srgbClr val="FF0000"/>
                  </a:solidFill>
                </a:rPr>
                <a:t>atm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  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and  G 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??</a:t>
              </a:r>
              <a:endParaRPr lang="en-US" altLang="zh-CN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" name="下箭头 7"/>
            <p:cNvSpPr/>
            <p:nvPr/>
          </p:nvSpPr>
          <p:spPr>
            <a:xfrm>
              <a:off x="5940152" y="4941168"/>
              <a:ext cx="285752" cy="6429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1960" y="908720"/>
            <a:ext cx="4276042" cy="1962800"/>
            <a:chOff x="4211960" y="908720"/>
            <a:chExt cx="4276042" cy="1962800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132856"/>
              <a:ext cx="42760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I</a:t>
              </a:r>
              <a:r>
                <a:rPr lang="en-US" altLang="zh-CN" sz="2400" baseline="-25000" dirty="0" smtClean="0"/>
                <a:t>0</a:t>
              </a:r>
              <a:r>
                <a:rPr lang="en-US" altLang="zh-CN" sz="2400" dirty="0" smtClean="0"/>
                <a:t>: EAS</a:t>
              </a:r>
              <a:r>
                <a:rPr lang="zh-CN" altLang="en-US" sz="2400" dirty="0" smtClean="0"/>
                <a:t>在高度</a:t>
              </a:r>
              <a:r>
                <a:rPr lang="en-US" altLang="zh-CN" sz="2400" dirty="0" smtClean="0"/>
                <a:t>h</a:t>
              </a:r>
              <a:r>
                <a:rPr lang="zh-CN" altLang="en-US" sz="2400" dirty="0" smtClean="0"/>
                <a:t>处的光信号强度</a:t>
              </a:r>
              <a:r>
                <a:rPr lang="en-US" altLang="zh-CN" sz="2400" dirty="0" smtClean="0"/>
                <a:t>.</a:t>
              </a:r>
            </a:p>
            <a:p>
              <a:endParaRPr lang="zh-CN" altLang="en-US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5364088" y="908720"/>
              <a:ext cx="576064" cy="100811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11960" y="908720"/>
            <a:ext cx="4248472" cy="3000529"/>
            <a:chOff x="4211960" y="908720"/>
            <a:chExt cx="4248472" cy="3000529"/>
          </a:xfrm>
        </p:grpSpPr>
        <p:sp>
          <p:nvSpPr>
            <p:cNvPr id="10" name="TextBox 9"/>
            <p:cNvSpPr txBox="1"/>
            <p:nvPr/>
          </p:nvSpPr>
          <p:spPr>
            <a:xfrm>
              <a:off x="4211960" y="2708920"/>
              <a:ext cx="42484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/>
                <a:t>T</a:t>
              </a:r>
              <a:r>
                <a:rPr lang="en-US" altLang="zh-CN" sz="2400" baseline="-25000" dirty="0" err="1" smtClean="0"/>
                <a:t>atm</a:t>
              </a:r>
              <a:r>
                <a:rPr lang="en-US" altLang="zh-CN" sz="2400" dirty="0" smtClean="0"/>
                <a:t>:</a:t>
              </a:r>
              <a:r>
                <a:rPr lang="zh-CN" altLang="en-US" sz="2400" dirty="0" smtClean="0"/>
                <a:t>大气透过系数</a:t>
              </a:r>
              <a:r>
                <a:rPr lang="en-US" altLang="zh-CN" sz="2400" dirty="0" smtClean="0"/>
                <a:t>.</a:t>
              </a:r>
            </a:p>
            <a:p>
              <a:r>
                <a:rPr lang="en-US" altLang="zh-CN" sz="2400" dirty="0" smtClean="0"/>
                <a:t>(</a:t>
              </a:r>
              <a:r>
                <a:rPr lang="zh-CN" altLang="en-US" sz="2400" dirty="0" smtClean="0"/>
                <a:t>包含散射相函数</a:t>
              </a:r>
              <a:r>
                <a:rPr lang="en-US" altLang="zh-CN" sz="2400" dirty="0" smtClean="0"/>
                <a:t>)</a:t>
              </a:r>
            </a:p>
            <a:p>
              <a:endParaRPr lang="zh-CN" altLang="en-US" sz="2400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6084168" y="908720"/>
              <a:ext cx="864096" cy="100811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11960" y="908720"/>
            <a:ext cx="3994299" cy="3269977"/>
            <a:chOff x="4211960" y="908720"/>
            <a:chExt cx="3994299" cy="3269977"/>
          </a:xfrm>
        </p:grpSpPr>
        <p:sp>
          <p:nvSpPr>
            <p:cNvPr id="11" name="TextBox 10"/>
            <p:cNvSpPr txBox="1"/>
            <p:nvPr/>
          </p:nvSpPr>
          <p:spPr>
            <a:xfrm>
              <a:off x="4211960" y="3717032"/>
              <a:ext cx="3994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err="1" smtClean="0"/>
                <a:t>A</a:t>
              </a:r>
              <a:r>
                <a:rPr lang="en-US" altLang="zh-CN" sz="2400" baseline="-25000" dirty="0" err="1" smtClean="0"/>
                <a:t>eff</a:t>
              </a:r>
              <a:r>
                <a:rPr lang="en-US" altLang="zh-CN" sz="2400" dirty="0" smtClean="0"/>
                <a:t>: </a:t>
              </a:r>
              <a:r>
                <a:rPr lang="zh-CN" altLang="en-US" sz="2400" dirty="0" smtClean="0"/>
                <a:t>镜子有效面积</a:t>
              </a:r>
              <a:r>
                <a:rPr lang="en-US" altLang="zh-CN" sz="2400" dirty="0" smtClean="0"/>
                <a:t>  (ray  trace).</a:t>
              </a:r>
              <a:endParaRPr lang="zh-CN" altLang="en-US" sz="2400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36296" y="908720"/>
              <a:ext cx="864096" cy="100811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83968" y="908720"/>
            <a:ext cx="4751512" cy="4195048"/>
            <a:chOff x="4283968" y="908720"/>
            <a:chExt cx="4751512" cy="4195048"/>
          </a:xfrm>
        </p:grpSpPr>
        <p:sp>
          <p:nvSpPr>
            <p:cNvPr id="12" name="TextBox 11"/>
            <p:cNvSpPr txBox="1"/>
            <p:nvPr/>
          </p:nvSpPr>
          <p:spPr>
            <a:xfrm>
              <a:off x="4283968" y="4365104"/>
              <a:ext cx="24571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G:  </a:t>
              </a:r>
              <a:r>
                <a:rPr lang="en-US" altLang="zh-CN" sz="2400" dirty="0" err="1" smtClean="0"/>
                <a:t>R</a:t>
              </a:r>
              <a:r>
                <a:rPr lang="en-US" altLang="zh-CN" sz="2400" baseline="-25000" dirty="0" err="1" smtClean="0"/>
                <a:t>mirror</a:t>
              </a:r>
              <a:r>
                <a:rPr lang="en-US" altLang="zh-CN" sz="2400" dirty="0" err="1" smtClean="0"/>
                <a:t>T</a:t>
              </a:r>
              <a:r>
                <a:rPr lang="en-US" altLang="zh-CN" sz="2400" baseline="-25000" dirty="0" err="1" smtClean="0"/>
                <a:t>filter</a:t>
              </a:r>
              <a:r>
                <a:rPr lang="en-US" altLang="zh-CN" sz="2400" dirty="0" err="1" smtClean="0"/>
                <a:t>Q</a:t>
              </a:r>
              <a:r>
                <a:rPr lang="en-US" altLang="zh-CN" sz="2400" baseline="-25000" dirty="0" err="1" smtClean="0"/>
                <a:t>e</a:t>
              </a:r>
              <a:r>
                <a:rPr lang="en-US" altLang="zh-CN" sz="2400" dirty="0" err="1" smtClean="0"/>
                <a:t>G</a:t>
              </a:r>
              <a:r>
                <a:rPr lang="en-US" altLang="zh-CN" sz="2400" baseline="-25000" dirty="0" err="1" smtClean="0"/>
                <a:t>e</a:t>
              </a:r>
              <a:r>
                <a:rPr lang="en-US" altLang="zh-CN" baseline="-25000" dirty="0" smtClean="0"/>
                <a:t>.</a:t>
              </a:r>
            </a:p>
            <a:p>
              <a:endParaRPr lang="zh-CN" altLang="en-US" dirty="0"/>
            </a:p>
          </p:txBody>
        </p:sp>
        <p:sp>
          <p:nvSpPr>
            <p:cNvPr id="16" name="椭圆 15"/>
            <p:cNvSpPr/>
            <p:nvPr/>
          </p:nvSpPr>
          <p:spPr>
            <a:xfrm>
              <a:off x="8388424" y="908720"/>
              <a:ext cx="647056" cy="100811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11812"/>
            <a:ext cx="8229600" cy="796908"/>
          </a:xfrm>
        </p:spPr>
        <p:txBody>
          <a:bodyPr/>
          <a:lstStyle/>
          <a:p>
            <a:r>
              <a:rPr lang="zh-CN" altLang="en-US" b="1" dirty="0" smtClean="0"/>
              <a:t>标定方法 </a:t>
            </a:r>
            <a:r>
              <a:rPr lang="en-US" altLang="zh-CN" b="1" dirty="0" smtClean="0"/>
              <a:t>(1)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509120"/>
            <a:ext cx="6264696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800" dirty="0" smtClean="0"/>
              <a:t>给</a:t>
            </a:r>
            <a:r>
              <a:rPr lang="el-GR" altLang="zh-CN" sz="2800" dirty="0" smtClean="0"/>
              <a:t>γ</a:t>
            </a:r>
            <a:r>
              <a:rPr lang="zh-CN" altLang="en-US" sz="2800" dirty="0" smtClean="0"/>
              <a:t>流强的测量带来较大的</a:t>
            </a:r>
            <a:r>
              <a:rPr lang="zh-CN" altLang="en-US" sz="2800" dirty="0" smtClean="0"/>
              <a:t>系统误差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5" name="右箭头 4"/>
          <p:cNvSpPr/>
          <p:nvPr/>
        </p:nvSpPr>
        <p:spPr>
          <a:xfrm>
            <a:off x="110354" y="465313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1052736"/>
            <a:ext cx="87849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CN" sz="2800" dirty="0" err="1" smtClean="0"/>
              <a:t>T</a:t>
            </a:r>
            <a:r>
              <a:rPr lang="en-US" altLang="zh-CN" sz="2800" baseline="-25000" dirty="0" err="1" smtClean="0"/>
              <a:t>atm</a:t>
            </a:r>
            <a:r>
              <a:rPr lang="en-US" altLang="zh-CN" sz="2800" baseline="-25000" dirty="0" smtClean="0"/>
              <a:t> </a:t>
            </a:r>
            <a:r>
              <a:rPr lang="en-US" altLang="zh-CN" sz="2800" dirty="0" smtClean="0"/>
              <a:t>G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altLang="zh-CN" sz="2800" dirty="0" smtClean="0"/>
              <a:t>    </a:t>
            </a:r>
            <a:r>
              <a:rPr lang="zh-CN" altLang="en-US" sz="2800" dirty="0" smtClean="0"/>
              <a:t>宇宙线标定</a:t>
            </a:r>
            <a:r>
              <a:rPr lang="en-US" altLang="zh-CN" sz="2800" dirty="0" smtClean="0"/>
              <a:t> : </a:t>
            </a:r>
            <a:r>
              <a:rPr lang="zh-CN" altLang="en-US" sz="2800" dirty="0" smtClean="0"/>
              <a:t>比较预期的和观测到的宇宙线计数率。</a:t>
            </a:r>
            <a:endParaRPr lang="en-US" altLang="zh-CN" sz="2800" dirty="0" smtClean="0"/>
          </a:p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38346" y="2276872"/>
            <a:ext cx="9286182" cy="492443"/>
            <a:chOff x="38346" y="2276872"/>
            <a:chExt cx="9286182" cy="492443"/>
          </a:xfrm>
        </p:grpSpPr>
        <p:sp>
          <p:nvSpPr>
            <p:cNvPr id="4" name="右箭头 3"/>
            <p:cNvSpPr/>
            <p:nvPr/>
          </p:nvSpPr>
          <p:spPr>
            <a:xfrm>
              <a:off x="38346" y="2348880"/>
              <a:ext cx="357190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658" y="2276872"/>
              <a:ext cx="88898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 smtClean="0"/>
                <a:t>得到总的标定因子</a:t>
              </a:r>
              <a:r>
                <a:rPr lang="en-US" altLang="zh-CN" sz="2600" dirty="0" smtClean="0"/>
                <a:t> (</a:t>
              </a:r>
              <a:r>
                <a:rPr lang="zh-CN" altLang="en-US" sz="2600" dirty="0" smtClean="0"/>
                <a:t>包含</a:t>
              </a:r>
              <a:r>
                <a:rPr lang="en-US" altLang="zh-CN" sz="2600" dirty="0" smtClean="0"/>
                <a:t> </a:t>
              </a:r>
              <a:r>
                <a:rPr lang="en-US" altLang="zh-CN" sz="2600" dirty="0" err="1" smtClean="0"/>
                <a:t>T</a:t>
              </a:r>
              <a:r>
                <a:rPr lang="en-US" altLang="zh-CN" sz="2600" baseline="-25000" dirty="0" err="1" smtClean="0"/>
                <a:t>atm</a:t>
              </a:r>
              <a:r>
                <a:rPr lang="en-US" altLang="zh-CN" sz="2600" baseline="-25000" dirty="0" smtClean="0"/>
                <a:t> </a:t>
              </a:r>
              <a:r>
                <a:rPr lang="en-US" altLang="zh-CN" sz="2600" dirty="0" smtClean="0"/>
                <a:t>and</a:t>
              </a:r>
              <a:r>
                <a:rPr lang="en-US" altLang="zh-CN" sz="2600" baseline="-25000" dirty="0" smtClean="0"/>
                <a:t>  </a:t>
              </a:r>
              <a:r>
                <a:rPr lang="en-US" altLang="zh-CN" sz="2600" dirty="0" smtClean="0"/>
                <a:t>G:  </a:t>
              </a:r>
              <a:r>
                <a:rPr lang="en-US" altLang="zh-CN" sz="2600" dirty="0" err="1" smtClean="0"/>
                <a:t>R</a:t>
              </a:r>
              <a:r>
                <a:rPr lang="en-US" altLang="zh-CN" sz="2600" baseline="-25000" dirty="0" err="1" smtClean="0"/>
                <a:t>mirror</a:t>
              </a:r>
              <a:r>
                <a:rPr lang="en-US" altLang="zh-CN" sz="2600" dirty="0" err="1" smtClean="0"/>
                <a:t>T</a:t>
              </a:r>
              <a:r>
                <a:rPr lang="en-US" altLang="zh-CN" sz="2600" baseline="-25000" dirty="0" err="1" smtClean="0"/>
                <a:t>filter</a:t>
              </a:r>
              <a:r>
                <a:rPr lang="en-US" altLang="zh-CN" sz="2600" dirty="0" err="1" smtClean="0"/>
                <a:t>Q</a:t>
              </a:r>
              <a:r>
                <a:rPr lang="en-US" altLang="zh-CN" sz="2600" baseline="-25000" dirty="0" err="1" smtClean="0"/>
                <a:t>e</a:t>
              </a:r>
              <a:r>
                <a:rPr lang="en-US" altLang="zh-CN" sz="2600" dirty="0" err="1" smtClean="0"/>
                <a:t>G</a:t>
              </a:r>
              <a:r>
                <a:rPr lang="en-US" altLang="zh-CN" sz="2600" baseline="-25000" dirty="0" err="1" smtClean="0"/>
                <a:t>e</a:t>
              </a:r>
              <a:r>
                <a:rPr lang="en-US" altLang="zh-CN" sz="2600" dirty="0" smtClean="0"/>
                <a:t>) .  </a:t>
              </a:r>
              <a:r>
                <a:rPr lang="en-US" altLang="zh-CN" sz="2600" dirty="0" smtClean="0"/>
                <a:t> </a:t>
              </a:r>
              <a:r>
                <a:rPr lang="en-US" altLang="zh-CN" sz="2600" dirty="0" smtClean="0"/>
                <a:t>(HEGRA)</a:t>
              </a:r>
              <a:endParaRPr lang="zh-CN" altLang="en-US" sz="2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045" y="3140968"/>
            <a:ext cx="9058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 smtClean="0"/>
              <a:t> </a:t>
            </a:r>
            <a:r>
              <a:rPr lang="zh-CN" altLang="en-US" sz="2800" dirty="0" smtClean="0"/>
              <a:t>缺点</a:t>
            </a:r>
            <a:r>
              <a:rPr lang="en-US" altLang="zh-CN" sz="2800" dirty="0" smtClean="0"/>
              <a:t>:  </a:t>
            </a:r>
            <a:r>
              <a:rPr lang="zh-CN" altLang="en-US" sz="2800" dirty="0" smtClean="0"/>
              <a:t>预期的事例率依赖于宇宙线流强，原初成分</a:t>
            </a:r>
            <a:r>
              <a:rPr lang="zh-CN" altLang="en-US" sz="2800" dirty="0" smtClean="0"/>
              <a:t>以及</a:t>
            </a:r>
            <a:endParaRPr lang="en-US" altLang="zh-CN" sz="2800" dirty="0" smtClean="0"/>
          </a:p>
          <a:p>
            <a:r>
              <a:rPr lang="en-US" altLang="zh-CN" sz="2800" dirty="0" smtClean="0"/>
              <a:t> </a:t>
            </a:r>
            <a:r>
              <a:rPr lang="en-US" altLang="zh-CN" sz="2800" dirty="0" smtClean="0"/>
              <a:t>                </a:t>
            </a:r>
            <a:r>
              <a:rPr lang="zh-CN" altLang="en-US" sz="2800" dirty="0" smtClean="0"/>
              <a:t>强相</a:t>
            </a:r>
            <a:r>
              <a:rPr lang="zh-CN" altLang="en-US" sz="2800" dirty="0" smtClean="0"/>
              <a:t>互作用模型</a:t>
            </a:r>
            <a:r>
              <a:rPr lang="zh-CN" altLang="en-US" sz="2800" dirty="0" smtClean="0"/>
              <a:t>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840" y="-31064"/>
            <a:ext cx="8229600" cy="939784"/>
          </a:xfrm>
        </p:spPr>
        <p:txBody>
          <a:bodyPr/>
          <a:lstStyle/>
          <a:p>
            <a:r>
              <a:rPr lang="zh-CN" altLang="en-US" b="1" dirty="0" smtClean="0"/>
              <a:t>标定方法 </a:t>
            </a:r>
            <a:r>
              <a:rPr lang="en-US" altLang="zh-CN" b="1" dirty="0" smtClean="0"/>
              <a:t>(2)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933056"/>
            <a:ext cx="6012160" cy="2160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  </a:t>
            </a:r>
            <a:r>
              <a:rPr lang="zh-CN" altLang="en-US" sz="2800" dirty="0" smtClean="0"/>
              <a:t>缺点</a:t>
            </a:r>
            <a:r>
              <a:rPr lang="en-US" altLang="zh-CN" sz="2800" dirty="0" smtClean="0"/>
              <a:t>: </a:t>
            </a:r>
            <a:r>
              <a:rPr lang="zh-CN" altLang="en-US" sz="2800" dirty="0" smtClean="0"/>
              <a:t>标定因子的值依赖于</a:t>
            </a:r>
            <a:r>
              <a:rPr lang="en-US" altLang="zh-CN" sz="2800" dirty="0" smtClean="0"/>
              <a:t>µ</a:t>
            </a:r>
            <a:r>
              <a:rPr lang="zh-CN" altLang="en-US" sz="2800" dirty="0" smtClean="0"/>
              <a:t>的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 </a:t>
            </a:r>
            <a:r>
              <a:rPr lang="en-US" altLang="zh-CN" sz="2800" dirty="0" smtClean="0"/>
              <a:t>    </a:t>
            </a:r>
            <a:r>
              <a:rPr lang="zh-CN" altLang="en-US" sz="2800" dirty="0" smtClean="0"/>
              <a:t>能谱</a:t>
            </a:r>
            <a:r>
              <a:rPr lang="zh-CN" altLang="en-US" sz="2800" dirty="0" smtClean="0"/>
              <a:t>。（</a:t>
            </a:r>
            <a:r>
              <a:rPr lang="zh-CN" altLang="en-US" sz="2800" dirty="0" smtClean="0"/>
              <a:t>即该标定方法只能得到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 </a:t>
            </a:r>
            <a:r>
              <a:rPr lang="en-US" altLang="zh-CN" sz="2800" dirty="0" smtClean="0"/>
              <a:t>    </a:t>
            </a:r>
            <a:r>
              <a:rPr lang="zh-CN" altLang="en-US" sz="2800" dirty="0" smtClean="0"/>
              <a:t>能谱加权的标定因子）</a:t>
            </a:r>
            <a:endParaRPr lang="en-US" altLang="zh-CN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13950"/>
            <a:ext cx="3076581" cy="30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105273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/>
              <a:t>T</a:t>
            </a:r>
            <a:r>
              <a:rPr lang="en-US" altLang="zh-CN" sz="2800" baseline="-25000" dirty="0" err="1" smtClean="0"/>
              <a:t>atm</a:t>
            </a:r>
            <a:r>
              <a:rPr lang="en-US" altLang="zh-CN" sz="2800" dirty="0" smtClean="0"/>
              <a:t>: </a:t>
            </a:r>
            <a:r>
              <a:rPr lang="zh-CN" altLang="en-US" sz="2800" dirty="0" smtClean="0"/>
              <a:t>基于大气模型来计算</a:t>
            </a:r>
            <a:r>
              <a:rPr lang="zh-CN" altLang="en-US" sz="2800" dirty="0" smtClean="0"/>
              <a:t>。</a:t>
            </a:r>
            <a:endParaRPr lang="en-US" altLang="zh-CN" sz="2800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1844824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G:</a:t>
            </a:r>
            <a:r>
              <a:rPr lang="en-US" altLang="zh-CN" sz="2800" dirty="0" smtClean="0"/>
              <a:t> µ</a:t>
            </a:r>
            <a:r>
              <a:rPr lang="zh-CN" altLang="en-US" sz="2800" dirty="0" smtClean="0"/>
              <a:t>产生的</a:t>
            </a:r>
            <a:r>
              <a:rPr lang="en-US" altLang="zh-CN" sz="2800" dirty="0" smtClean="0"/>
              <a:t>Cherenkov</a:t>
            </a:r>
            <a:r>
              <a:rPr lang="zh-CN" altLang="en-US" sz="2800" dirty="0" smtClean="0"/>
              <a:t>环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 </a:t>
            </a:r>
            <a:r>
              <a:rPr lang="en-US" altLang="zh-CN" sz="2800" dirty="0" smtClean="0"/>
              <a:t>       </a:t>
            </a:r>
            <a:r>
              <a:rPr lang="zh-CN" altLang="en-US" sz="2800" dirty="0" smtClean="0"/>
              <a:t>比较</a:t>
            </a:r>
            <a:r>
              <a:rPr lang="zh-CN" altLang="en-US" sz="2800" dirty="0" smtClean="0"/>
              <a:t>预期的和观测到的</a:t>
            </a:r>
            <a:r>
              <a:rPr lang="en-US" altLang="zh-CN" sz="2800" dirty="0" smtClean="0"/>
              <a:t>µ</a:t>
            </a:r>
            <a:r>
              <a:rPr lang="zh-CN" altLang="en-US" sz="2800" dirty="0" smtClean="0"/>
              <a:t>产生的</a:t>
            </a:r>
            <a:r>
              <a:rPr lang="en-US" altLang="zh-CN" sz="2800" dirty="0" smtClean="0"/>
              <a:t>Cherenkov</a:t>
            </a:r>
            <a:r>
              <a:rPr lang="zh-CN" altLang="en-US" sz="2800" dirty="0" smtClean="0"/>
              <a:t>环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2758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79512" y="2996952"/>
            <a:ext cx="6036722" cy="523220"/>
            <a:chOff x="179512" y="2996952"/>
            <a:chExt cx="6036722" cy="523220"/>
          </a:xfrm>
        </p:grpSpPr>
        <p:sp>
          <p:nvSpPr>
            <p:cNvPr id="4" name="右箭头 3"/>
            <p:cNvSpPr/>
            <p:nvPr/>
          </p:nvSpPr>
          <p:spPr>
            <a:xfrm>
              <a:off x="179512" y="3142678"/>
              <a:ext cx="357190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2996952"/>
              <a:ext cx="5676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/>
                <a:t>得到探测器的响应因子。</a:t>
              </a:r>
              <a:r>
                <a:rPr lang="en-US" altLang="zh-CN" sz="2800" dirty="0" smtClean="0"/>
                <a:t> (VERITAS)</a:t>
              </a:r>
              <a:endParaRPr lang="zh-CN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9804"/>
            <a:ext cx="8229600" cy="796908"/>
          </a:xfrm>
        </p:spPr>
        <p:txBody>
          <a:bodyPr/>
          <a:lstStyle/>
          <a:p>
            <a:r>
              <a:rPr lang="zh-CN" altLang="en-US" b="1" dirty="0" smtClean="0"/>
              <a:t>标定方法 </a:t>
            </a:r>
            <a:r>
              <a:rPr lang="en-US" altLang="zh-CN" b="1" dirty="0" smtClean="0"/>
              <a:t>(3)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715868"/>
            <a:ext cx="9144000" cy="2233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--</a:t>
            </a:r>
            <a:r>
              <a:rPr lang="en-US" altLang="zh-CN" dirty="0" smtClean="0"/>
              <a:t>end-to-end </a:t>
            </a:r>
            <a:r>
              <a:rPr lang="zh-CN" altLang="en-US" dirty="0" smtClean="0"/>
              <a:t>标定</a:t>
            </a:r>
            <a:r>
              <a:rPr lang="en-US" altLang="zh-CN" dirty="0" smtClean="0"/>
              <a:t>           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源</a:t>
            </a:r>
            <a:r>
              <a:rPr lang="en-US" altLang="zh-CN" dirty="0" smtClean="0"/>
              <a:t>: N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</a:t>
            </a:r>
            <a:r>
              <a:rPr lang="zh-CN" altLang="en-US" dirty="0" smtClean="0"/>
              <a:t>激光</a:t>
            </a:r>
            <a:r>
              <a:rPr lang="en-US" altLang="zh-CN" dirty="0" smtClean="0"/>
              <a:t>, YAG</a:t>
            </a:r>
            <a:r>
              <a:rPr lang="zh-CN" altLang="en-US" dirty="0" smtClean="0"/>
              <a:t>激光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优点</a:t>
            </a:r>
            <a:r>
              <a:rPr lang="en-US" altLang="zh-CN" dirty="0" smtClean="0"/>
              <a:t>: </a:t>
            </a:r>
            <a:r>
              <a:rPr lang="zh-CN" altLang="en-US" dirty="0" smtClean="0"/>
              <a:t>清楚系统误差的来源</a:t>
            </a:r>
            <a:r>
              <a:rPr lang="en-US" altLang="zh-CN" dirty="0" smtClean="0"/>
              <a:t>, </a:t>
            </a:r>
            <a:r>
              <a:rPr lang="zh-CN" altLang="en-US" dirty="0" smtClean="0"/>
              <a:t>所有标定因子作为一个整体。</a:t>
            </a:r>
            <a:endParaRPr lang="en-US" altLang="zh-CN" dirty="0" smtClean="0"/>
          </a:p>
          <a:p>
            <a:pPr>
              <a:buNone/>
            </a:pPr>
            <a:r>
              <a:rPr lang="en-US" altLang="zh-CN" baseline="-25000" dirty="0" smtClean="0"/>
              <a:t>      </a:t>
            </a:r>
            <a:r>
              <a:rPr lang="zh-CN" altLang="en-US" dirty="0" smtClean="0"/>
              <a:t>缺点</a:t>
            </a:r>
            <a:r>
              <a:rPr lang="en-US" altLang="zh-CN" dirty="0" smtClean="0"/>
              <a:t>: </a:t>
            </a:r>
            <a:r>
              <a:rPr lang="zh-CN" altLang="en-US" dirty="0" smtClean="0"/>
              <a:t>不能得到不同波长的标定因子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03473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zh-CN" altLang="en-US" sz="2800" dirty="0" smtClean="0"/>
              <a:t>已知</a:t>
            </a:r>
            <a:r>
              <a:rPr lang="zh-CN" altLang="en-US" sz="2800" dirty="0" smtClean="0"/>
              <a:t>距离，能量的脉冲性光源来标定。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   (TA, AUGER, WFCTA et. al</a:t>
            </a:r>
            <a:r>
              <a:rPr lang="en-US" altLang="zh-CN" sz="2800" dirty="0" smtClean="0"/>
              <a:t>.) </a:t>
            </a:r>
            <a:endParaRPr lang="en-US" altLang="zh-CN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035294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600" dirty="0" smtClean="0"/>
              <a:t>--piece-by-piece </a:t>
            </a:r>
            <a:r>
              <a:rPr lang="zh-CN" altLang="en-US" sz="2600" dirty="0" smtClean="0"/>
              <a:t>标定</a:t>
            </a:r>
            <a:r>
              <a:rPr lang="en-US" altLang="zh-CN" sz="2600" dirty="0" smtClean="0"/>
              <a:t> (G:  </a:t>
            </a:r>
            <a:r>
              <a:rPr lang="en-US" altLang="zh-CN" sz="2600" dirty="0" err="1" smtClean="0"/>
              <a:t>R</a:t>
            </a:r>
            <a:r>
              <a:rPr lang="en-US" altLang="zh-CN" sz="2600" baseline="-25000" dirty="0" err="1" smtClean="0"/>
              <a:t>mirror</a:t>
            </a:r>
            <a:r>
              <a:rPr lang="en-US" altLang="zh-CN" sz="2600" dirty="0" err="1" smtClean="0"/>
              <a:t>T</a:t>
            </a:r>
            <a:r>
              <a:rPr lang="en-US" altLang="zh-CN" sz="2600" baseline="-25000" dirty="0" err="1" smtClean="0"/>
              <a:t>filter</a:t>
            </a:r>
            <a:r>
              <a:rPr lang="en-US" altLang="zh-CN" sz="2600" dirty="0" err="1" smtClean="0"/>
              <a:t>Q</a:t>
            </a:r>
            <a:r>
              <a:rPr lang="en-US" altLang="zh-CN" sz="2600" baseline="-25000" dirty="0" err="1" smtClean="0"/>
              <a:t>e</a:t>
            </a:r>
            <a:r>
              <a:rPr lang="en-US" altLang="zh-CN" sz="2600" dirty="0" err="1" smtClean="0"/>
              <a:t>G</a:t>
            </a:r>
            <a:r>
              <a:rPr lang="en-US" altLang="zh-CN" sz="2600" baseline="-25000" dirty="0" err="1" smtClean="0"/>
              <a:t>e</a:t>
            </a:r>
            <a:r>
              <a:rPr lang="en-US" altLang="zh-CN" sz="2600" dirty="0" smtClean="0"/>
              <a:t> )</a:t>
            </a:r>
          </a:p>
          <a:p>
            <a:pPr>
              <a:buNone/>
            </a:pPr>
            <a:r>
              <a:rPr lang="en-US" altLang="zh-CN" sz="2600" dirty="0" smtClean="0"/>
              <a:t>   </a:t>
            </a:r>
            <a:r>
              <a:rPr lang="zh-CN" altLang="en-US" sz="2600" dirty="0" smtClean="0"/>
              <a:t>源</a:t>
            </a:r>
            <a:r>
              <a:rPr lang="en-US" altLang="zh-CN" sz="2600" dirty="0" smtClean="0"/>
              <a:t>: </a:t>
            </a:r>
            <a:r>
              <a:rPr lang="zh-CN" altLang="en-US" sz="2600" dirty="0" smtClean="0"/>
              <a:t>已定标的</a:t>
            </a:r>
            <a:r>
              <a:rPr lang="en-US" altLang="zh-CN" sz="2600" dirty="0" smtClean="0"/>
              <a:t>LED.</a:t>
            </a:r>
          </a:p>
          <a:p>
            <a:pPr>
              <a:buNone/>
            </a:pPr>
            <a:r>
              <a:rPr lang="en-US" altLang="zh-CN" sz="2600" dirty="0" smtClean="0"/>
              <a:t>   </a:t>
            </a:r>
            <a:r>
              <a:rPr lang="zh-CN" altLang="en-US" sz="2600" dirty="0" smtClean="0"/>
              <a:t>优点</a:t>
            </a:r>
            <a:r>
              <a:rPr lang="en-US" altLang="zh-CN" sz="2600" dirty="0" smtClean="0"/>
              <a:t>: </a:t>
            </a:r>
            <a:r>
              <a:rPr lang="zh-CN" altLang="en-US" sz="2600" dirty="0" smtClean="0"/>
              <a:t>能楚各标定因子的细节；可得到不同波长的标定因子。</a:t>
            </a:r>
            <a:r>
              <a:rPr lang="en-US" altLang="zh-CN" sz="2600" dirty="0" smtClean="0"/>
              <a:t> </a:t>
            </a:r>
          </a:p>
          <a:p>
            <a:pPr>
              <a:buNone/>
            </a:pPr>
            <a:r>
              <a:rPr lang="en-US" altLang="zh-CN" sz="2600" dirty="0" smtClean="0"/>
              <a:t>   </a:t>
            </a:r>
            <a:r>
              <a:rPr lang="zh-CN" altLang="en-US" sz="2600" dirty="0" smtClean="0"/>
              <a:t>缺点</a:t>
            </a:r>
            <a:r>
              <a:rPr lang="en-US" altLang="zh-CN" sz="2600" dirty="0" smtClean="0"/>
              <a:t>: </a:t>
            </a:r>
            <a:r>
              <a:rPr lang="zh-CN" altLang="en-US" sz="2600" dirty="0" smtClean="0"/>
              <a:t>标定因子是否考虑完全</a:t>
            </a:r>
            <a:r>
              <a:rPr lang="en-US" altLang="zh-CN" sz="2600" dirty="0" smtClean="0"/>
              <a:t>? </a:t>
            </a:r>
            <a:r>
              <a:rPr lang="zh-CN" altLang="en-US" sz="2600" dirty="0" smtClean="0"/>
              <a:t>总的标定因子系统误差的估计</a:t>
            </a:r>
            <a:r>
              <a:rPr lang="en-US" altLang="zh-CN" sz="2600" dirty="0" smtClean="0"/>
              <a:t>?                                       </a:t>
            </a:r>
          </a:p>
          <a:p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251520" y="5877272"/>
            <a:ext cx="8424936" cy="646331"/>
            <a:chOff x="251520" y="5877272"/>
            <a:chExt cx="8424936" cy="646331"/>
          </a:xfrm>
        </p:grpSpPr>
        <p:sp>
          <p:nvSpPr>
            <p:cNvPr id="4" name="右箭头 3"/>
            <p:cNvSpPr/>
            <p:nvPr/>
          </p:nvSpPr>
          <p:spPr>
            <a:xfrm>
              <a:off x="251520" y="609329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1600" y="5877272"/>
              <a:ext cx="7704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 </a:t>
              </a:r>
              <a:r>
                <a:rPr lang="en-US" altLang="zh-CN" sz="3600" b="1" dirty="0" smtClean="0">
                  <a:solidFill>
                    <a:srgbClr val="0070C0"/>
                  </a:solidFill>
                </a:rPr>
                <a:t>end-to-end</a:t>
              </a:r>
              <a:r>
                <a:rPr lang="zh-CN" altLang="en-US" sz="3600" b="1" dirty="0" smtClean="0">
                  <a:solidFill>
                    <a:srgbClr val="0070C0"/>
                  </a:solidFill>
                </a:rPr>
                <a:t>标定，两种方法的联合。</a:t>
              </a:r>
              <a:r>
                <a:rPr lang="en-US" altLang="zh-CN" sz="3600" b="1" dirty="0" smtClean="0">
                  <a:solidFill>
                    <a:srgbClr val="0070C0"/>
                  </a:solidFill>
                </a:rPr>
                <a:t>                       </a:t>
              </a:r>
              <a:endParaRPr lang="zh-CN" alt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00010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激光及望远镜设置</a:t>
            </a:r>
            <a:endParaRPr lang="zh-CN" altLang="en-US" b="1" dirty="0"/>
          </a:p>
        </p:txBody>
      </p:sp>
      <p:pic>
        <p:nvPicPr>
          <p:cNvPr id="4" name="Picture 7" descr="Laser_WFCTA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692696"/>
            <a:ext cx="4143372" cy="2870179"/>
          </a:xfrm>
          <a:noFill/>
          <a:ln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92696"/>
            <a:ext cx="4143404" cy="2809014"/>
          </a:xfrm>
          <a:prstGeom prst="rect">
            <a:avLst/>
          </a:prstGeom>
          <a:noFill/>
        </p:spPr>
      </p:pic>
      <p:pic>
        <p:nvPicPr>
          <p:cNvPr id="6" name="Picture 19" descr="100_35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" y="3645024"/>
            <a:ext cx="4073838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178"/>
          <p:cNvGraphicFramePr>
            <a:graphicFrameLocks/>
          </p:cNvGraphicFramePr>
          <p:nvPr/>
        </p:nvGraphicFramePr>
        <p:xfrm>
          <a:off x="4211960" y="4171780"/>
          <a:ext cx="4824536" cy="2187576"/>
        </p:xfrm>
        <a:graphic>
          <a:graphicData uri="http://schemas.openxmlformats.org/drawingml/2006/table">
            <a:tbl>
              <a:tblPr/>
              <a:tblGrid>
                <a:gridCol w="1008112"/>
                <a:gridCol w="1262986"/>
                <a:gridCol w="965553"/>
                <a:gridCol w="1587885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x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y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Dis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laser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-2477.817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427.72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2537.61 (LO)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WFCT01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-65.53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2462.85 (LT1)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WFCT02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-61.045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2596.54 (LT2)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490066"/>
          </a:xfrm>
        </p:spPr>
        <p:txBody>
          <a:bodyPr>
            <a:noAutofit/>
          </a:bodyPr>
          <a:lstStyle/>
          <a:p>
            <a:r>
              <a:rPr lang="zh-CN" altLang="en-US" b="1" dirty="0" smtClean="0"/>
              <a:t>事例显示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3109"/>
            <a:ext cx="7164288" cy="36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572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5004049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34" y="1502550"/>
            <a:ext cx="1368152" cy="3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87" y="1939967"/>
            <a:ext cx="1438275" cy="4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97" y="3037552"/>
            <a:ext cx="143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5334" y="1034733"/>
            <a:ext cx="1223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WFCT01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07511" y="2575887"/>
            <a:ext cx="1223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WFCT02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304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3314</TotalTime>
  <Words>887</Words>
  <Application>Microsoft Office PowerPoint</Application>
  <PresentationFormat>全屏显示(4:3)</PresentationFormat>
  <Paragraphs>148</Paragraphs>
  <Slides>24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平衡</vt:lpstr>
      <vt:lpstr>MathType 6.0 Equation</vt:lpstr>
      <vt:lpstr>Equation</vt:lpstr>
      <vt:lpstr>基于N2 激光的WFCTA样机 的标定研究</vt:lpstr>
      <vt:lpstr>主要内容</vt:lpstr>
      <vt:lpstr>研究背景--宇宙线能谱</vt:lpstr>
      <vt:lpstr>Cherenkov光望远镜宇宙线测量原理</vt:lpstr>
      <vt:lpstr>标定方法 (1)</vt:lpstr>
      <vt:lpstr>标定方法 (2)</vt:lpstr>
      <vt:lpstr>标定方法 (3)</vt:lpstr>
      <vt:lpstr>激光及望远镜设置</vt:lpstr>
      <vt:lpstr>事例显示</vt:lpstr>
      <vt:lpstr>望远镜入口处光流强的计算</vt:lpstr>
      <vt:lpstr>径迹binning</vt:lpstr>
      <vt:lpstr>标定原理</vt:lpstr>
      <vt:lpstr>标定结果</vt:lpstr>
      <vt:lpstr>Uncertainty estimation</vt:lpstr>
      <vt:lpstr>标定方法 (3)</vt:lpstr>
      <vt:lpstr>两种方法的联合标定</vt:lpstr>
      <vt:lpstr>预期和观测流强</vt:lpstr>
      <vt:lpstr>预期和观测的积分流强</vt:lpstr>
      <vt:lpstr>fadj因子的分布</vt:lpstr>
      <vt:lpstr>幻灯片 20</vt:lpstr>
      <vt:lpstr>结论</vt:lpstr>
      <vt:lpstr>幻灯片 22</vt:lpstr>
      <vt:lpstr>Aerosol scattering</vt:lpstr>
      <vt:lpstr>Uncertainty estimation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calibration of WFCTA prototype using N2 laser</dc:title>
  <dc:creator>lenovo</dc:creator>
  <cp:lastModifiedBy>lenovo</cp:lastModifiedBy>
  <cp:revision>147</cp:revision>
  <dcterms:created xsi:type="dcterms:W3CDTF">2018-03-17T09:15:36Z</dcterms:created>
  <dcterms:modified xsi:type="dcterms:W3CDTF">2018-03-23T16:23:38Z</dcterms:modified>
</cp:coreProperties>
</file>