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8" r:id="rId3"/>
    <p:sldId id="259" r:id="rId4"/>
    <p:sldId id="309" r:id="rId5"/>
    <p:sldId id="310" r:id="rId6"/>
    <p:sldId id="311" r:id="rId7"/>
    <p:sldId id="299" r:id="rId8"/>
    <p:sldId id="312" r:id="rId9"/>
    <p:sldId id="315" r:id="rId10"/>
    <p:sldId id="313" r:id="rId11"/>
    <p:sldId id="314" r:id="rId12"/>
    <p:sldId id="261" r:id="rId13"/>
    <p:sldId id="316" r:id="rId14"/>
    <p:sldId id="267" r:id="rId15"/>
    <p:sldId id="307" r:id="rId16"/>
    <p:sldId id="308" r:id="rId17"/>
    <p:sldId id="277" r:id="rId18"/>
    <p:sldId id="300" r:id="rId19"/>
    <p:sldId id="296" r:id="rId20"/>
    <p:sldId id="306" r:id="rId21"/>
    <p:sldId id="30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CEFB-4448-42E1-99FE-AC6DDDA9C91F}" type="datetimeFigureOut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AF89-BCB6-4E97-8A8F-33A512CD26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0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AF89-BCB6-4E97-8A8F-33A512CD26A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6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388125" name="Freeform 29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8126" name="Freeform 30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388127" name="Freeform 31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388104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4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88106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388107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388108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388109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388110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sp>
          <p:nvSpPr>
            <p:cNvPr id="388111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7064" y="6021388"/>
            <a:ext cx="5684837" cy="849312"/>
            <a:chOff x="395" y="3793"/>
            <a:chExt cx="3581" cy="535"/>
          </a:xfrm>
        </p:grpSpPr>
        <p:sp>
          <p:nvSpPr>
            <p:cNvPr id="388113" name="Freeform 17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8114" name="Freeform 18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8115" name="Freeform 19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8116" name="Freeform 20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8117" name="Freeform 21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8118" name="Freeform 22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388119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2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8812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388121" name="Rectangle 2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DBBBE7E-3461-410C-B95F-DCF4DE7BA931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388122" name="Rectangle 2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8812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AB222A-16AD-491B-BB9A-47A2E9159AC4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0A052-8E1E-45A5-A514-1311EC72AC9C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68DA7-18E3-4192-8014-C96B610B58D5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2192B-081E-4DDB-9614-14CF05A36759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2CA75-067C-4478-8CA8-A9C5E1EF9B0C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66F8C-1C85-496E-ABD1-3FCD45020A0F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478DF-8872-4E5B-98F3-2E5C34E1CA08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CB290-74C1-4B10-B9F7-FA3EA150ACD5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31BF9-755F-4AF6-ACB3-7E9083CB144D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A728-3A0C-4138-A773-3126BCCA49E4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7076" name="Freeform 4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7077" name="Freeform 5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387078" name="Freeform 6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87080" name="Freeform 8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4" name="Group 9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87082" name="Freeform 10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387083" name="Freeform 11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387084" name="Freeform 12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387085" name="Freeform 13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387086" name="Freeform 14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  <p:sp>
          <p:nvSpPr>
            <p:cNvPr id="387087" name="Freeform 15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7064" y="6021388"/>
            <a:ext cx="5684837" cy="849312"/>
            <a:chOff x="395" y="3793"/>
            <a:chExt cx="3581" cy="535"/>
          </a:xfrm>
        </p:grpSpPr>
        <p:sp>
          <p:nvSpPr>
            <p:cNvPr id="387089" name="Freeform 17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7090" name="Freeform 18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7091" name="Freeform 19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7092" name="Freeform 20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7093" name="Freeform 21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7094" name="Freeform 22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38709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709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70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defRPr>
            </a:lvl1pPr>
          </a:lstStyle>
          <a:p>
            <a:fld id="{074D7C4E-3936-4F26-BC99-91E6E8349F79}" type="datetime1">
              <a:rPr lang="zh-CN" altLang="en-US" smtClean="0"/>
              <a:pPr/>
              <a:t>2018/3/23</a:t>
            </a:fld>
            <a:endParaRPr lang="zh-CN" altLang="en-US"/>
          </a:p>
        </p:txBody>
      </p:sp>
      <p:sp>
        <p:nvSpPr>
          <p:cNvPr id="387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387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defRPr>
            </a:lvl1pPr>
          </a:lstStyle>
          <a:p>
            <a:fld id="{519DEFD0-B27D-4A92-930F-4A7B9F54FF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sz="4400" dirty="0"/>
              <a:t>WCDA</a:t>
            </a:r>
            <a:r>
              <a:rPr lang="zh-CN" altLang="en-US" sz="4400" dirty="0"/>
              <a:t>动态范围扩展系统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 smtClean="0"/>
              <a:t>工作进展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CN" altLang="en-US" dirty="0"/>
              <a:t>刘</a:t>
            </a:r>
            <a:r>
              <a:rPr lang="zh-CN" altLang="en-US" dirty="0" smtClean="0"/>
              <a:t>成</a:t>
            </a:r>
            <a:endParaRPr lang="en-US" altLang="zh-CN" dirty="0" smtClean="0"/>
          </a:p>
          <a:p>
            <a:r>
              <a:rPr lang="en-US" altLang="zh-CN" dirty="0" smtClean="0"/>
              <a:t>liuc@ihep.ac.cn</a:t>
            </a:r>
          </a:p>
          <a:p>
            <a:r>
              <a:rPr lang="en-US" altLang="zh-CN" dirty="0" smtClean="0"/>
              <a:t>2018/3/23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9744" y="623731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80808"/>
                </a:solidFill>
              </a:rPr>
              <a:t>峨眉，</a:t>
            </a:r>
            <a:r>
              <a:rPr lang="en-US" altLang="zh-CN" b="1" dirty="0" smtClean="0">
                <a:solidFill>
                  <a:srgbClr val="080808"/>
                </a:solidFill>
              </a:rPr>
              <a:t>2018/3/22-24</a:t>
            </a:r>
            <a:endParaRPr lang="zh-CN" altLang="en-US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  <a:sym typeface="Arial" panose="020B0604020202020204" pitchFamily="34" charset="0"/>
              </a:rPr>
              <a:t>密封</a:t>
            </a:r>
            <a:r>
              <a:rPr lang="en-US" altLang="zh-CN" smtClean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zh-CN" altLang="en-US" smtClean="0">
                <a:latin typeface="Arial" panose="020B0604020202020204" pitchFamily="34" charset="0"/>
                <a:sym typeface="Arial" panose="020B0604020202020204" pitchFamily="34" charset="0"/>
              </a:rPr>
              <a:t>圈封装样品的验证（二）</a:t>
            </a:r>
            <a:endParaRPr lang="zh-CN" altLang="en-US" smtClean="0"/>
          </a:p>
        </p:txBody>
      </p:sp>
      <p:sp>
        <p:nvSpPr>
          <p:cNvPr id="49155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292725"/>
          </a:xfrm>
        </p:spPr>
        <p:txBody>
          <a:bodyPr/>
          <a:lstStyle/>
          <a:p>
            <a:r>
              <a:rPr lang="zh-CN" altLang="en-US" sz="3000" noProof="1" smtClean="0">
                <a:latin typeface="Arial" panose="020B0604020202020204" pitchFamily="34" charset="0"/>
              </a:rPr>
              <a:t>将玻璃片改为不锈钢材质；</a:t>
            </a:r>
            <a:endParaRPr lang="zh-CN" altLang="zh-CN" sz="3000" noProof="1" smtClean="0">
              <a:latin typeface="Arial" panose="020B0604020202020204" pitchFamily="34" charset="0"/>
            </a:endParaRPr>
          </a:p>
          <a:p>
            <a:r>
              <a:rPr lang="zh-CN" altLang="en-US" sz="3000" dirty="0" smtClean="0"/>
              <a:t>仅采用</a:t>
            </a:r>
            <a:r>
              <a:rPr lang="en-US" altLang="zh-CN" sz="3000" dirty="0" smtClean="0"/>
              <a:t>O</a:t>
            </a:r>
            <a:r>
              <a:rPr lang="zh-CN" altLang="en-US" sz="3000" dirty="0" smtClean="0"/>
              <a:t>圈进行防水密封；</a:t>
            </a:r>
            <a:endParaRPr lang="en-US" altLang="zh-CN" sz="3000" dirty="0" smtClean="0"/>
          </a:p>
          <a:p>
            <a:r>
              <a:rPr lang="zh-CN" altLang="en-US" sz="3000" dirty="0" smtClean="0"/>
              <a:t>过压（</a:t>
            </a:r>
            <a:r>
              <a:rPr lang="en-US" altLang="zh-CN" sz="3000" dirty="0" smtClean="0"/>
              <a:t>0.6MPa</a:t>
            </a:r>
            <a:r>
              <a:rPr lang="zh-CN" altLang="en-US" sz="3000" dirty="0" smtClean="0"/>
              <a:t>）测试</a:t>
            </a:r>
            <a:r>
              <a:rPr lang="en-US" altLang="zh-CN" sz="3000" dirty="0" smtClean="0"/>
              <a:t>O</a:t>
            </a:r>
            <a:r>
              <a:rPr lang="zh-CN" altLang="en-US" sz="3000" dirty="0" smtClean="0"/>
              <a:t>圈防水效果；</a:t>
            </a:r>
            <a:endParaRPr lang="en-US" altLang="zh-CN" sz="3000" dirty="0" smtClean="0"/>
          </a:p>
          <a:p>
            <a:r>
              <a:rPr lang="zh-CN" altLang="en-US" sz="3000" dirty="0" smtClean="0"/>
              <a:t>测试时间：</a:t>
            </a:r>
            <a:r>
              <a:rPr lang="en-US" altLang="zh-CN" sz="3000" dirty="0" smtClean="0"/>
              <a:t>2018/2/7-26</a:t>
            </a:r>
            <a:r>
              <a:rPr lang="zh-CN" altLang="en-US" sz="3000" dirty="0" smtClean="0"/>
              <a:t>，</a:t>
            </a:r>
            <a:r>
              <a:rPr lang="en-US" altLang="zh-CN" sz="3000" dirty="0" smtClean="0"/>
              <a:t>19</a:t>
            </a:r>
            <a:r>
              <a:rPr lang="zh-CN" altLang="en-US" sz="3000" dirty="0" smtClean="0"/>
              <a:t>天；</a:t>
            </a:r>
            <a:endParaRPr lang="en-US" altLang="zh-CN" sz="3000" dirty="0" smtClean="0"/>
          </a:p>
          <a:p>
            <a:r>
              <a:rPr lang="zh-CN" altLang="en-US" sz="3000" dirty="0" smtClean="0"/>
              <a:t>打开样品</a:t>
            </a:r>
            <a:r>
              <a:rPr lang="en-US" altLang="zh-CN" sz="3000" dirty="0" smtClean="0"/>
              <a:t>1</a:t>
            </a:r>
            <a:r>
              <a:rPr lang="zh-CN" altLang="en-US" sz="3000" dirty="0" smtClean="0"/>
              <a:t>和</a:t>
            </a:r>
            <a:r>
              <a:rPr lang="en-US" altLang="zh-CN" sz="3000" dirty="0" smtClean="0"/>
              <a:t>3</a:t>
            </a:r>
            <a:r>
              <a:rPr lang="zh-CN" altLang="en-US" sz="3000" dirty="0" smtClean="0"/>
              <a:t>，未发现漏水现象。</a:t>
            </a:r>
            <a:endParaRPr lang="en-US" altLang="zh-CN" sz="3000" dirty="0" smtClean="0"/>
          </a:p>
          <a:p>
            <a:endParaRPr lang="en-US" altLang="zh-CN" sz="3000" dirty="0" smtClean="0"/>
          </a:p>
          <a:p>
            <a:endParaRPr lang="zh-CN" altLang="en-US" sz="3000" dirty="0" smtClean="0"/>
          </a:p>
        </p:txBody>
      </p:sp>
      <p:pic>
        <p:nvPicPr>
          <p:cNvPr id="4915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465405"/>
            <a:ext cx="48069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4260617"/>
            <a:ext cx="31750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5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防水封装实验小结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通过加压测试实验，验证了防水封装方案的可靠性；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目前，完成了整体封装方案的评审；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下步重点工作：落实批量生产工艺细节，寻找合适的组装工厂。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EFD0-B27D-4A92-930F-4A7B9F54FFA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0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27628"/>
            <a:ext cx="9144000" cy="1143000"/>
          </a:xfrm>
        </p:spPr>
        <p:txBody>
          <a:bodyPr/>
          <a:lstStyle/>
          <a:p>
            <a:pPr lvl="1"/>
            <a:r>
              <a:rPr lang="zh-CN" altLang="en-US" dirty="0"/>
              <a:t>光敏探头分压器</a:t>
            </a:r>
            <a:r>
              <a:rPr lang="zh-CN" altLang="en-US" dirty="0" smtClean="0"/>
              <a:t>设计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452" y="1916832"/>
            <a:ext cx="8762403" cy="4932784"/>
          </a:xfrm>
        </p:spPr>
        <p:txBody>
          <a:bodyPr/>
          <a:lstStyle/>
          <a:p>
            <a:r>
              <a:rPr lang="zh-CN" altLang="en-US" dirty="0" smtClean="0"/>
              <a:t>海展创</a:t>
            </a:r>
            <a:r>
              <a:rPr lang="en-US" altLang="zh-CN" dirty="0" smtClean="0"/>
              <a:t>XP3960</a:t>
            </a:r>
          </a:p>
          <a:p>
            <a:r>
              <a:rPr lang="zh-CN" altLang="en-US" dirty="0" smtClean="0"/>
              <a:t>工作电压：正高压</a:t>
            </a:r>
            <a:endParaRPr lang="en-US" altLang="zh-CN" dirty="0"/>
          </a:p>
          <a:p>
            <a:r>
              <a:rPr lang="zh-CN" altLang="en-US" dirty="0" smtClean="0"/>
              <a:t>工作增益：</a:t>
            </a:r>
            <a:r>
              <a:rPr lang="en-US" altLang="zh-CN" dirty="0" smtClean="0"/>
              <a:t>~2×10</a:t>
            </a:r>
            <a:r>
              <a:rPr lang="en-US" altLang="zh-CN" baseline="30000" dirty="0" smtClean="0"/>
              <a:t>5</a:t>
            </a:r>
            <a:r>
              <a:rPr lang="en-US" altLang="zh-CN" dirty="0" smtClean="0"/>
              <a:t> </a:t>
            </a:r>
          </a:p>
          <a:p>
            <a:r>
              <a:rPr lang="zh-CN" altLang="en-US" dirty="0"/>
              <a:t>动态范围：</a:t>
            </a:r>
            <a:endParaRPr lang="en-US" altLang="zh-CN" dirty="0"/>
          </a:p>
          <a:p>
            <a:pPr lvl="1"/>
            <a:r>
              <a:rPr lang="zh-CN" altLang="en-US" dirty="0"/>
              <a:t>实现</a:t>
            </a:r>
            <a:r>
              <a:rPr lang="en-US" altLang="zh-CN" dirty="0"/>
              <a:t>4</a:t>
            </a:r>
            <a:r>
              <a:rPr lang="zh-CN" altLang="en-US" dirty="0"/>
              <a:t>个量级；</a:t>
            </a:r>
            <a:endParaRPr lang="en-US" altLang="zh-CN" dirty="0"/>
          </a:p>
          <a:p>
            <a:pPr lvl="1"/>
            <a:r>
              <a:rPr lang="zh-CN" altLang="en-US" dirty="0"/>
              <a:t>采用阳极</a:t>
            </a:r>
            <a:r>
              <a:rPr lang="en-US" altLang="zh-CN" dirty="0"/>
              <a:t>+</a:t>
            </a:r>
            <a:r>
              <a:rPr lang="zh-CN" altLang="en-US" dirty="0"/>
              <a:t>打拿极读出（</a:t>
            </a:r>
            <a:r>
              <a:rPr lang="en-US" altLang="zh-CN" dirty="0"/>
              <a:t>A/D~100</a:t>
            </a:r>
            <a:r>
              <a:rPr lang="zh-CN" altLang="en-US" dirty="0"/>
              <a:t>倍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r>
              <a:rPr lang="zh-CN" altLang="en-US" dirty="0"/>
              <a:t>山东大学承担批量性能</a:t>
            </a:r>
            <a:r>
              <a:rPr lang="zh-CN" altLang="en-US" dirty="0" smtClean="0"/>
              <a:t>测试</a:t>
            </a:r>
            <a:r>
              <a:rPr lang="zh-CN" altLang="en-US" sz="2000" dirty="0" smtClean="0"/>
              <a:t>（见于艳红报告）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 rot="16200000">
            <a:off x="5763256" y="1272477"/>
            <a:ext cx="2279189" cy="3567899"/>
            <a:chOff x="6878881" y="1670593"/>
            <a:chExt cx="1980682" cy="2847819"/>
          </a:xfrm>
        </p:grpSpPr>
        <p:pic>
          <p:nvPicPr>
            <p:cNvPr id="7" name="内容占位符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568" y="1670593"/>
              <a:ext cx="1975995" cy="284781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5400000">
              <a:off x="6542169" y="3860741"/>
              <a:ext cx="994383" cy="32096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0000"/>
                  </a:solidFill>
                </a:rPr>
                <a:t>XP3960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EFD0-B27D-4A92-930F-4A7B9F54FFA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3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95283"/>
            <a:ext cx="9144000" cy="1143000"/>
          </a:xfrm>
        </p:spPr>
        <p:txBody>
          <a:bodyPr/>
          <a:lstStyle/>
          <a:p>
            <a:r>
              <a:rPr lang="zh-CN" altLang="en-US" dirty="0"/>
              <a:t>光敏探头分压器设计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EFD0-B27D-4A92-930F-4A7B9F54FFA8}" type="slidenum">
              <a:rPr lang="zh-CN" altLang="en-US" smtClean="0"/>
              <a:pPr/>
              <a:t>13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267485" y="1912558"/>
            <a:ext cx="6609029" cy="3794884"/>
            <a:chOff x="1267483" y="1371600"/>
            <a:chExt cx="6609029" cy="37948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37"/>
            <a:stretch/>
          </p:blipFill>
          <p:spPr>
            <a:xfrm>
              <a:off x="1267483" y="1371600"/>
              <a:ext cx="6609029" cy="329140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841924" y="4797152"/>
              <a:ext cx="5460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分压比：1.5 </a:t>
              </a:r>
              <a:r>
                <a:rPr lang="en-US" altLang="zh-CN" dirty="0" smtClean="0"/>
                <a:t>: </a:t>
              </a:r>
              <a:r>
                <a:rPr lang="zh-CN" altLang="en-US" dirty="0" smtClean="0"/>
                <a:t>5.4 </a:t>
              </a:r>
              <a:r>
                <a:rPr lang="en-US" altLang="zh-CN" dirty="0" smtClean="0"/>
                <a:t>: </a:t>
              </a:r>
              <a:r>
                <a:rPr lang="zh-CN" altLang="en-US" dirty="0" smtClean="0"/>
                <a:t>1 </a:t>
              </a:r>
              <a:r>
                <a:rPr lang="en-US" altLang="zh-CN" dirty="0" smtClean="0"/>
                <a:t>: </a:t>
              </a:r>
              <a:r>
                <a:rPr lang="zh-CN" altLang="en-US" dirty="0" smtClean="0"/>
                <a:t>1 </a:t>
              </a:r>
              <a:r>
                <a:rPr lang="en-US" altLang="zh-CN" dirty="0" smtClean="0"/>
                <a:t>: 1</a:t>
              </a:r>
              <a:r>
                <a:rPr lang="zh-CN" altLang="en-US" dirty="0" smtClean="0"/>
                <a:t>.2 </a:t>
              </a:r>
              <a:r>
                <a:rPr lang="en-US" altLang="zh-CN" dirty="0" smtClean="0"/>
                <a:t>: </a:t>
              </a:r>
              <a:r>
                <a:rPr lang="zh-CN" altLang="en-US" dirty="0" smtClean="0"/>
                <a:t>1.5 </a:t>
              </a:r>
              <a:r>
                <a:rPr lang="en-US" altLang="zh-CN" dirty="0" smtClean="0"/>
                <a:t>: </a:t>
              </a:r>
              <a:r>
                <a:rPr lang="zh-CN" altLang="en-US" dirty="0" smtClean="0"/>
                <a:t>3 </a:t>
              </a:r>
              <a:r>
                <a:rPr lang="en-US" altLang="zh-CN" dirty="0" smtClean="0"/>
                <a:t>: </a:t>
              </a:r>
              <a:r>
                <a:rPr lang="zh-CN" altLang="en-US" dirty="0" smtClean="0"/>
                <a:t>4 </a:t>
              </a:r>
              <a:r>
                <a:rPr lang="en-US" altLang="zh-CN" dirty="0" smtClean="0"/>
                <a:t>:  </a:t>
              </a:r>
              <a:r>
                <a:rPr lang="zh-CN" altLang="en-US" dirty="0" smtClean="0"/>
                <a:t>2.4 : 2.4 : 2.4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0561" y="1371599"/>
            <a:ext cx="3688052" cy="4810169"/>
            <a:chOff x="251520" y="1249920"/>
            <a:chExt cx="3688052" cy="4810169"/>
          </a:xfrm>
        </p:grpSpPr>
        <p:grpSp>
          <p:nvGrpSpPr>
            <p:cNvPr id="16" name="组合 15"/>
            <p:cNvGrpSpPr/>
            <p:nvPr/>
          </p:nvGrpSpPr>
          <p:grpSpPr>
            <a:xfrm>
              <a:off x="251520" y="1249920"/>
              <a:ext cx="3688052" cy="4810169"/>
              <a:chOff x="251520" y="1249920"/>
              <a:chExt cx="3688052" cy="4810169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3819458"/>
                <a:ext cx="3677062" cy="2240631"/>
              </a:xfrm>
              <a:prstGeom prst="rect">
                <a:avLst/>
              </a:prstGeom>
            </p:spPr>
          </p:pic>
          <p:pic>
            <p:nvPicPr>
              <p:cNvPr id="15" name="内容占位符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520" y="1249920"/>
                <a:ext cx="3688052" cy="2302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2123728" y="249289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</a:rPr>
                <a:t>阳极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23728" y="461613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</a:rPr>
                <a:t>打拿极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1520" y="6309320"/>
            <a:ext cx="864096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</a:rPr>
              <a:t>目前，已经完成了分压器的设计和评估测试</a:t>
            </a:r>
            <a:r>
              <a:rPr lang="zh-CN" altLang="en-US" sz="2000" dirty="0" smtClean="0">
                <a:solidFill>
                  <a:srgbClr val="000000"/>
                </a:solidFill>
              </a:rPr>
              <a:t>（</a:t>
            </a:r>
            <a:r>
              <a:rPr lang="zh-CN" altLang="en-US" sz="2000" dirty="0">
                <a:solidFill>
                  <a:srgbClr val="000000"/>
                </a:solidFill>
              </a:rPr>
              <a:t>见杜文艳的</a:t>
            </a:r>
            <a:r>
              <a:rPr lang="zh-CN" altLang="en-US" sz="2000" dirty="0" smtClean="0">
                <a:solidFill>
                  <a:srgbClr val="000000"/>
                </a:solidFill>
              </a:rPr>
              <a:t>报告）</a:t>
            </a:r>
            <a:r>
              <a:rPr lang="zh-CN" altLang="en-US" sz="2400" dirty="0" smtClean="0">
                <a:solidFill>
                  <a:srgbClr val="000000"/>
                </a:solidFill>
              </a:rPr>
              <a:t>。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260663" y="1371599"/>
            <a:ext cx="3392775" cy="4810169"/>
            <a:chOff x="5260663" y="1371599"/>
            <a:chExt cx="3392775" cy="4810169"/>
          </a:xfrm>
        </p:grpSpPr>
        <p:grpSp>
          <p:nvGrpSpPr>
            <p:cNvPr id="21" name="组合 20"/>
            <p:cNvGrpSpPr/>
            <p:nvPr/>
          </p:nvGrpSpPr>
          <p:grpSpPr>
            <a:xfrm>
              <a:off x="5260663" y="1371599"/>
              <a:ext cx="3392775" cy="2302211"/>
              <a:chOff x="4770639" y="4502098"/>
              <a:chExt cx="3004820" cy="200660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0639" y="4502098"/>
                <a:ext cx="3004820" cy="2006600"/>
              </a:xfrm>
              <a:prstGeom prst="rect">
                <a:avLst/>
              </a:prstGeom>
            </p:spPr>
          </p:pic>
          <p:sp>
            <p:nvSpPr>
              <p:cNvPr id="23" name="文本框 22"/>
              <p:cNvSpPr txBox="1"/>
              <p:nvPr/>
            </p:nvSpPr>
            <p:spPr>
              <a:xfrm>
                <a:off x="5072130" y="4753310"/>
                <a:ext cx="8771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000000"/>
                    </a:solidFill>
                  </a:rPr>
                  <a:t>阳极</a:t>
                </a:r>
                <a:endParaRPr lang="en-US" altLang="zh-CN" dirty="0" smtClean="0">
                  <a:solidFill>
                    <a:srgbClr val="000000"/>
                  </a:solidFill>
                </a:endParaRPr>
              </a:p>
              <a:p>
                <a:r>
                  <a:rPr lang="zh-CN" altLang="en-US" dirty="0" smtClean="0">
                    <a:solidFill>
                      <a:srgbClr val="000000"/>
                    </a:solidFill>
                  </a:rPr>
                  <a:t>非线性</a:t>
                </a: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260663" y="3942897"/>
              <a:ext cx="3392775" cy="2238871"/>
              <a:chOff x="8095499" y="4515433"/>
              <a:chExt cx="2913380" cy="197929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5499" y="4515433"/>
                <a:ext cx="2913380" cy="1979295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8418490" y="4751837"/>
                <a:ext cx="8771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000000"/>
                    </a:solidFill>
                  </a:rPr>
                  <a:t>打拿极</a:t>
                </a:r>
                <a:endParaRPr lang="en-US" altLang="zh-CN" dirty="0" smtClean="0">
                  <a:solidFill>
                    <a:srgbClr val="000000"/>
                  </a:solidFill>
                </a:endParaRPr>
              </a:p>
              <a:p>
                <a:r>
                  <a:rPr lang="zh-CN" altLang="en-US" dirty="0" smtClean="0">
                    <a:solidFill>
                      <a:srgbClr val="000000"/>
                    </a:solidFill>
                  </a:rPr>
                  <a:t>非线性</a:t>
                </a:r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35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51052"/>
            <a:ext cx="9144000" cy="773692"/>
          </a:xfrm>
        </p:spPr>
        <p:txBody>
          <a:bodyPr/>
          <a:lstStyle/>
          <a:p>
            <a:pPr lvl="1"/>
            <a:r>
              <a:rPr lang="zh-CN" altLang="en-US" dirty="0"/>
              <a:t>电子学测试</a:t>
            </a:r>
            <a:r>
              <a:rPr lang="zh-CN" altLang="en-US" dirty="0" smtClean="0"/>
              <a:t>进展</a:t>
            </a:r>
            <a:r>
              <a:rPr lang="zh-CN" altLang="en-US" sz="2800" dirty="0" smtClean="0"/>
              <a:t>（四川大学承担）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414" y="1284804"/>
            <a:ext cx="8478829" cy="4824963"/>
          </a:xfrm>
        </p:spPr>
        <p:txBody>
          <a:bodyPr/>
          <a:lstStyle/>
          <a:p>
            <a:r>
              <a:rPr lang="zh-CN" altLang="en-US" sz="2400" dirty="0" smtClean="0"/>
              <a:t>主要指标：</a:t>
            </a:r>
            <a:endParaRPr lang="en-US" altLang="zh-CN" sz="2400" dirty="0" smtClean="0"/>
          </a:p>
          <a:p>
            <a:pPr lvl="1"/>
            <a:r>
              <a:rPr lang="zh-CN" altLang="en-US" sz="1800" dirty="0" smtClean="0"/>
              <a:t>动态范围：</a:t>
            </a:r>
            <a:endParaRPr lang="en-US" altLang="zh-CN" sz="1800" dirty="0" smtClean="0"/>
          </a:p>
          <a:p>
            <a:pPr lvl="2"/>
            <a:r>
              <a:rPr lang="zh-CN" altLang="en-US" sz="1800" dirty="0" smtClean="0"/>
              <a:t>阳极：</a:t>
            </a:r>
            <a:r>
              <a:rPr lang="en-US" altLang="zh-CN" sz="1800" dirty="0" smtClean="0"/>
              <a:t>1.28 – 256 </a:t>
            </a:r>
            <a:r>
              <a:rPr lang="en-US" altLang="zh-CN" sz="1800" dirty="0" err="1" smtClean="0"/>
              <a:t>pC</a:t>
            </a:r>
            <a:r>
              <a:rPr lang="en-US" altLang="zh-CN" sz="1800" dirty="0" smtClean="0"/>
              <a:t>;	</a:t>
            </a:r>
          </a:p>
          <a:p>
            <a:pPr lvl="2"/>
            <a:r>
              <a:rPr lang="zh-CN" altLang="en-US" sz="1800" dirty="0" smtClean="0"/>
              <a:t>打拿极：</a:t>
            </a:r>
            <a:r>
              <a:rPr lang="en-US" altLang="zh-CN" sz="1800" dirty="0" smtClean="0"/>
              <a:t>0.64 – 128 </a:t>
            </a:r>
            <a:r>
              <a:rPr lang="en-US" altLang="zh-CN" sz="1800" dirty="0" err="1" smtClean="0"/>
              <a:t>pC</a:t>
            </a:r>
            <a:endParaRPr lang="en-US" altLang="zh-CN" sz="1800" dirty="0"/>
          </a:p>
          <a:p>
            <a:pPr lvl="1"/>
            <a:r>
              <a:rPr lang="zh-CN" altLang="en-US" sz="1800" dirty="0" smtClean="0"/>
              <a:t>分辨率：</a:t>
            </a:r>
            <a:endParaRPr lang="en-US" altLang="zh-CN" sz="1800" dirty="0" smtClean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  <a:r>
              <a:rPr lang="en-US" altLang="zh-CN" sz="1800" dirty="0" smtClean="0"/>
              <a:t>10%@1.28pC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&lt;5%@&gt;12.8pC</a:t>
            </a:r>
          </a:p>
          <a:p>
            <a:pPr lvl="1"/>
            <a:r>
              <a:rPr lang="zh-CN" altLang="en-US" sz="1800" dirty="0" smtClean="0"/>
              <a:t>相对偏差：</a:t>
            </a:r>
            <a:endParaRPr lang="en-US" altLang="zh-CN" sz="1800" dirty="0" smtClean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  <a:r>
              <a:rPr lang="en-US" altLang="zh-CN" sz="1800" dirty="0" smtClean="0"/>
              <a:t>5%@&lt;12.8pC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&lt;2%@12.8pC</a:t>
            </a:r>
          </a:p>
          <a:p>
            <a:r>
              <a:rPr lang="zh-CN" altLang="en-US" sz="2400" dirty="0" smtClean="0"/>
              <a:t>进展情况：</a:t>
            </a:r>
            <a:endParaRPr lang="en-US" altLang="zh-CN" sz="2400" dirty="0" smtClean="0"/>
          </a:p>
          <a:p>
            <a:pPr lvl="1"/>
            <a:r>
              <a:rPr lang="zh-CN" altLang="en-US" sz="1800" b="1" dirty="0" smtClean="0"/>
              <a:t>完成了一套电子学的设计；</a:t>
            </a:r>
            <a:endParaRPr lang="en-US" altLang="zh-CN" sz="1800" b="1" dirty="0" smtClean="0"/>
          </a:p>
          <a:p>
            <a:pPr lvl="1"/>
            <a:r>
              <a:rPr lang="zh-CN" altLang="en-US" sz="1800" b="1" dirty="0" smtClean="0"/>
              <a:t>分辨率、相对偏差等指标达到</a:t>
            </a:r>
            <a:endParaRPr lang="en-US" altLang="zh-CN" sz="1800" b="1" dirty="0" smtClean="0"/>
          </a:p>
          <a:p>
            <a:pPr marL="457200" lvl="1" indent="0">
              <a:buNone/>
            </a:pPr>
            <a:r>
              <a:rPr lang="zh-CN" altLang="en-US" sz="1800" b="1" dirty="0" smtClean="0"/>
              <a:t>设计要求；</a:t>
            </a:r>
            <a:endParaRPr lang="en-US" altLang="zh-CN" sz="1800" b="1" dirty="0" smtClean="0"/>
          </a:p>
          <a:p>
            <a:pPr lvl="1"/>
            <a:r>
              <a:rPr lang="zh-CN" altLang="en-US" sz="1800" b="1" dirty="0" smtClean="0"/>
              <a:t>正在进行性能测试和程序功能</a:t>
            </a:r>
            <a:endParaRPr lang="en-US" altLang="zh-CN" sz="1800" b="1" dirty="0" smtClean="0"/>
          </a:p>
          <a:p>
            <a:pPr marL="457200" lvl="1" indent="0">
              <a:buNone/>
            </a:pPr>
            <a:r>
              <a:rPr lang="zh-CN" altLang="en-US" sz="1800" b="1" dirty="0" smtClean="0"/>
              <a:t>（远程重构、</a:t>
            </a:r>
            <a:r>
              <a:rPr lang="en-US" altLang="zh-CN" sz="1800" b="1" dirty="0" smtClean="0"/>
              <a:t>DDR</a:t>
            </a:r>
            <a:r>
              <a:rPr lang="zh-CN" altLang="en-US" sz="1800" b="1" dirty="0" smtClean="0"/>
              <a:t>）的完善；</a:t>
            </a:r>
            <a:endParaRPr lang="en-US" altLang="zh-CN" sz="1800" b="1" dirty="0" smtClean="0"/>
          </a:p>
          <a:p>
            <a:pPr lvl="1"/>
            <a:r>
              <a:rPr lang="zh-CN" altLang="en-US" sz="1800" b="1" dirty="0" smtClean="0"/>
              <a:t>计划</a:t>
            </a:r>
            <a:r>
              <a:rPr lang="en-US" altLang="zh-CN" sz="1800" b="1" dirty="0" smtClean="0"/>
              <a:t>4</a:t>
            </a:r>
            <a:r>
              <a:rPr lang="zh-CN" altLang="en-US" sz="1800" b="1" dirty="0"/>
              <a:t>月初进行</a:t>
            </a:r>
            <a:r>
              <a:rPr lang="zh-CN" altLang="en-US" sz="1800" b="1" dirty="0" smtClean="0"/>
              <a:t>联合测试（包含</a:t>
            </a:r>
            <a:endParaRPr lang="en-US" altLang="zh-CN" sz="1800" b="1" dirty="0" smtClean="0"/>
          </a:p>
          <a:p>
            <a:pPr marL="457200" lvl="1" indent="0">
              <a:buNone/>
            </a:pPr>
            <a:r>
              <a:rPr lang="en-US" altLang="zh-CN" sz="1800" b="1" dirty="0" smtClean="0"/>
              <a:t>36</a:t>
            </a:r>
            <a:r>
              <a:rPr lang="zh-CN" altLang="en-US" sz="1800" b="1" dirty="0" smtClean="0"/>
              <a:t>支</a:t>
            </a:r>
            <a:r>
              <a:rPr lang="en-US" altLang="zh-CN" sz="1800" b="1" dirty="0" smtClean="0"/>
              <a:t>PMT</a:t>
            </a:r>
            <a:r>
              <a:rPr lang="zh-CN" altLang="en-US" sz="1800" b="1" dirty="0" smtClean="0"/>
              <a:t>、电子学和</a:t>
            </a:r>
            <a:r>
              <a:rPr lang="en-US" altLang="zh-CN" sz="1800" b="1" dirty="0" smtClean="0"/>
              <a:t>DAQ</a:t>
            </a:r>
            <a:r>
              <a:rPr lang="zh-CN" altLang="en-US" sz="1800" b="1" dirty="0" smtClean="0"/>
              <a:t>）。</a:t>
            </a:r>
            <a:endParaRPr lang="en-US" altLang="zh-CN" sz="1800" b="1" dirty="0" smtClean="0"/>
          </a:p>
          <a:p>
            <a:pPr lvl="1"/>
            <a:endParaRPr lang="zh-CN" altLang="en-US" dirty="0"/>
          </a:p>
        </p:txBody>
      </p:sp>
      <p:pic>
        <p:nvPicPr>
          <p:cNvPr id="24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1" r="6847" b="16493"/>
          <a:stretch/>
        </p:blipFill>
        <p:spPr bwMode="auto">
          <a:xfrm>
            <a:off x="4562951" y="1286289"/>
            <a:ext cx="4329529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6" name="组合 5"/>
          <p:cNvGrpSpPr/>
          <p:nvPr/>
        </p:nvGrpSpPr>
        <p:grpSpPr>
          <a:xfrm>
            <a:off x="4562951" y="3534581"/>
            <a:ext cx="4329529" cy="1550603"/>
            <a:chOff x="4499991" y="3789040"/>
            <a:chExt cx="4329529" cy="138346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9991" y="3789040"/>
              <a:ext cx="4329529" cy="138346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148064" y="4088848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分辨率测试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62952" y="5245244"/>
            <a:ext cx="4329528" cy="1470467"/>
            <a:chOff x="4499992" y="5373217"/>
            <a:chExt cx="4329528" cy="134249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5373217"/>
              <a:ext cx="4329528" cy="134249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6876256" y="622807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相对偏差测试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09869" y="4763931"/>
            <a:ext cx="2872693" cy="1951780"/>
            <a:chOff x="6008086" y="4726873"/>
            <a:chExt cx="2872693" cy="195178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086" y="4726873"/>
              <a:ext cx="2872693" cy="19517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文本框 27"/>
            <p:cNvSpPr txBox="1"/>
            <p:nvPr/>
          </p:nvSpPr>
          <p:spPr>
            <a:xfrm>
              <a:off x="6012160" y="6309320"/>
              <a:ext cx="110799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</a:rPr>
                <a:t>探测器组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75118" y="1297362"/>
            <a:ext cx="2817362" cy="2123618"/>
            <a:chOff x="4562951" y="1273605"/>
            <a:chExt cx="2817362" cy="212361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951" y="1273605"/>
              <a:ext cx="2817362" cy="21130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文本框 30"/>
            <p:cNvSpPr txBox="1"/>
            <p:nvPr/>
          </p:nvSpPr>
          <p:spPr>
            <a:xfrm>
              <a:off x="5810653" y="3027891"/>
              <a:ext cx="156966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</a:rPr>
                <a:t>川大电子学组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62951" y="3234577"/>
            <a:ext cx="2658988" cy="2003915"/>
            <a:chOff x="4562951" y="3234577"/>
            <a:chExt cx="2658988" cy="200391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7" t="11236" b="22965"/>
            <a:stretch/>
          </p:blipFill>
          <p:spPr>
            <a:xfrm>
              <a:off x="4562951" y="3234577"/>
              <a:ext cx="2658988" cy="19997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文本框 17"/>
            <p:cNvSpPr txBox="1"/>
            <p:nvPr/>
          </p:nvSpPr>
          <p:spPr>
            <a:xfrm>
              <a:off x="6300192" y="4869160"/>
              <a:ext cx="91563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</a:rPr>
                <a:t>DAQ</a:t>
              </a:r>
              <a:r>
                <a:rPr lang="zh-CN" altLang="en-US" dirty="0" smtClean="0">
                  <a:solidFill>
                    <a:srgbClr val="000000"/>
                  </a:solidFill>
                </a:rPr>
                <a:t>组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507"/>
            <a:ext cx="9144000" cy="1122237"/>
          </a:xfrm>
        </p:spPr>
        <p:txBody>
          <a:bodyPr/>
          <a:lstStyle/>
          <a:p>
            <a:r>
              <a:rPr lang="zh-CN" altLang="en-US" dirty="0"/>
              <a:t>标定方案</a:t>
            </a:r>
            <a:r>
              <a:rPr lang="zh-CN" altLang="en-US" dirty="0" smtClean="0"/>
              <a:t>介绍</a:t>
            </a:r>
            <a:r>
              <a:rPr lang="zh-CN" altLang="en-US" sz="2000" b="1" dirty="0" smtClean="0"/>
              <a:t>（见曾宗康报告）</a:t>
            </a:r>
            <a:endParaRPr lang="zh-CN" altLang="en-US" sz="2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7280" y="980728"/>
            <a:ext cx="8509439" cy="2661716"/>
          </a:xfrm>
        </p:spPr>
        <p:txBody>
          <a:bodyPr/>
          <a:lstStyle/>
          <a:p>
            <a:r>
              <a:rPr lang="zh-CN" altLang="en-US" sz="3000" dirty="0" smtClean="0"/>
              <a:t>硬件</a:t>
            </a:r>
            <a:r>
              <a:rPr lang="zh-CN" altLang="en-US" sz="3000" dirty="0"/>
              <a:t>平台：借鉴</a:t>
            </a:r>
            <a:r>
              <a:rPr lang="en-US" altLang="zh-CN" sz="3000" dirty="0"/>
              <a:t>WCDA</a:t>
            </a:r>
            <a:r>
              <a:rPr lang="zh-CN" altLang="en-US" sz="3000" dirty="0" smtClean="0"/>
              <a:t>大尺寸</a:t>
            </a:r>
            <a:r>
              <a:rPr lang="en-US" altLang="zh-CN" sz="3000" dirty="0" smtClean="0"/>
              <a:t>PMT</a:t>
            </a:r>
            <a:r>
              <a:rPr lang="zh-CN" altLang="en-US" sz="3000" dirty="0"/>
              <a:t>时间标定系统，采用光纤束分光方案；</a:t>
            </a:r>
            <a:endParaRPr lang="en-US" altLang="zh-CN" sz="3000" dirty="0"/>
          </a:p>
          <a:p>
            <a:pPr lvl="1"/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EFD0-B27D-4A92-930F-4A7B9F54FFA8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2220250"/>
            <a:ext cx="7631046" cy="40281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763688" y="2360878"/>
            <a:ext cx="5112568" cy="3365590"/>
            <a:chOff x="1763688" y="2360878"/>
            <a:chExt cx="5112568" cy="3365590"/>
          </a:xfrm>
        </p:grpSpPr>
        <p:grpSp>
          <p:nvGrpSpPr>
            <p:cNvPr id="9" name="组合 8"/>
            <p:cNvGrpSpPr/>
            <p:nvPr/>
          </p:nvGrpSpPr>
          <p:grpSpPr>
            <a:xfrm>
              <a:off x="1763688" y="3551108"/>
              <a:ext cx="2304256" cy="2175360"/>
              <a:chOff x="1763688" y="3551108"/>
              <a:chExt cx="2304256" cy="2175360"/>
            </a:xfrm>
          </p:grpSpPr>
          <p:sp>
            <p:nvSpPr>
              <p:cNvPr id="7" name="椭圆 6"/>
              <p:cNvSpPr/>
              <p:nvPr/>
            </p:nvSpPr>
            <p:spPr bwMode="auto">
              <a:xfrm>
                <a:off x="1763688" y="5078396"/>
                <a:ext cx="1728192" cy="64807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2339752" y="3551108"/>
                <a:ext cx="1728192" cy="64807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778262" y="1938592"/>
              <a:ext cx="1675708" cy="2520280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</p:pic>
      </p:grpSp>
      <p:grpSp>
        <p:nvGrpSpPr>
          <p:cNvPr id="14" name="组合 13"/>
          <p:cNvGrpSpPr/>
          <p:nvPr/>
        </p:nvGrpSpPr>
        <p:grpSpPr>
          <a:xfrm>
            <a:off x="747525" y="2214320"/>
            <a:ext cx="3095357" cy="4343202"/>
            <a:chOff x="747525" y="2115279"/>
            <a:chExt cx="3095357" cy="434320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525" y="2115279"/>
              <a:ext cx="3083639" cy="208390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3" name="图片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525" y="4338071"/>
              <a:ext cx="3095357" cy="212041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4160162" y="2242837"/>
            <a:ext cx="4526638" cy="4138491"/>
            <a:chOff x="4160162" y="2109908"/>
            <a:chExt cx="4526638" cy="428304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/>
            <a:srcRect t="8556" r="29358"/>
            <a:stretch/>
          </p:blipFill>
          <p:spPr>
            <a:xfrm>
              <a:off x="4160162" y="2109908"/>
              <a:ext cx="4526638" cy="428304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6" name="文本框 15"/>
            <p:cNvSpPr txBox="1"/>
            <p:nvPr/>
          </p:nvSpPr>
          <p:spPr>
            <a:xfrm rot="16200000">
              <a:off x="4010034" y="2407951"/>
              <a:ext cx="981076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200" dirty="0" smtClean="0">
                  <a:solidFill>
                    <a:srgbClr val="000000"/>
                  </a:solidFill>
                </a:rPr>
                <a:t>阳极</a:t>
              </a:r>
              <a:endParaRPr lang="zh-CN" altLang="en-US" sz="2200" dirty="0">
                <a:solidFill>
                  <a:srgbClr val="0000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98139" y="5398639"/>
              <a:ext cx="1078317" cy="43088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rgbClr val="000000"/>
                  </a:solidFill>
                </a:rPr>
                <a:t>打拿极</a:t>
              </a:r>
              <a:endParaRPr lang="zh-CN" altLang="en-US" sz="2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8069"/>
            <a:ext cx="8229600" cy="1196752"/>
          </a:xfrm>
        </p:spPr>
        <p:txBody>
          <a:bodyPr/>
          <a:lstStyle/>
          <a:p>
            <a:r>
              <a:rPr lang="zh-CN" altLang="en-US" dirty="0" smtClean="0"/>
              <a:t>总  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207768"/>
          </a:xfrm>
        </p:spPr>
        <p:txBody>
          <a:bodyPr/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WCDA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++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100TeV-10PeV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宇宙线芯区能量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信息；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防水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封装：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完成方案评审工作，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正在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规范批量封装工艺和联系工厂组装；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光敏探头：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完成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XP3960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分压器设计和测试评估工作；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电子学：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完成一套电子学的设计，正在进行性能测试和功能完善工作，计划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月初进行联合测试；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标定系统：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验证了标定方案的可行性，需要进一步落实设计细节。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64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9128814" cy="352839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EFD0-B27D-4A92-930F-4A7B9F54FFA8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5185" y="5091598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2"/>
                </a:solidFill>
              </a:rPr>
              <a:t>谢谢合作组内各位同事的帮助和支持！</a:t>
            </a:r>
            <a:endParaRPr lang="en-US" altLang="zh-CN" sz="3600" dirty="0">
              <a:solidFill>
                <a:schemeClr val="bg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0688"/>
            <a:ext cx="2325545" cy="23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EFD0-B27D-4A92-930F-4A7B9F54FFA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1"/>
            <a:r>
              <a:rPr lang="zh-CN" altLang="en-US" dirty="0"/>
              <a:t>防水封装</a:t>
            </a:r>
            <a:r>
              <a:rPr lang="zh-CN" altLang="en-US" dirty="0" smtClean="0"/>
              <a:t>实验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63704"/>
            <a:ext cx="8229600" cy="4495800"/>
          </a:xfrm>
        </p:spPr>
        <p:txBody>
          <a:bodyPr/>
          <a:lstStyle/>
          <a:p>
            <a:r>
              <a:rPr lang="zh-CN" altLang="en-US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使用环境：在水下</a:t>
            </a:r>
            <a:r>
              <a:rPr lang="en-US" altLang="zh-CN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4.4m</a:t>
            </a:r>
            <a:r>
              <a:rPr lang="zh-CN" altLang="en-US" noProof="1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，</a:t>
            </a:r>
            <a:r>
              <a:rPr lang="en-US" altLang="zh-CN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运行期前5年总损坏率小于5%，平均年损坏率小于</a:t>
            </a:r>
            <a:r>
              <a:rPr lang="en-US" altLang="zh-CN" noProof="1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1%</a:t>
            </a:r>
            <a:r>
              <a:rPr lang="zh-CN" altLang="en-US" noProof="1" smtClean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；</a:t>
            </a:r>
            <a:endParaRPr lang="en-US" altLang="zh-CN" noProof="1" smtClean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借鉴大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PMT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的防水封装技术。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EFD0-B27D-4A92-930F-4A7B9F54FFA8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052676"/>
            <a:ext cx="4072644" cy="33382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52676"/>
            <a:ext cx="2623478" cy="33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5093"/>
            <a:ext cx="9144000" cy="1143000"/>
          </a:xfrm>
        </p:spPr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2304256"/>
          </a:xfrm>
        </p:spPr>
        <p:txBody>
          <a:bodyPr/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动态范围扩展系统介绍</a:t>
            </a:r>
            <a:endParaRPr lang="en-US" altLang="zh-CN" dirty="0" smtClean="0"/>
          </a:p>
          <a:p>
            <a:endParaRPr lang="en-US" altLang="zh-CN" sz="2400" dirty="0"/>
          </a:p>
          <a:p>
            <a:r>
              <a:rPr lang="zh-CN" altLang="en-US" dirty="0" smtClean="0"/>
              <a:t>实验进展</a:t>
            </a:r>
            <a:endParaRPr lang="en-US" altLang="zh-CN" dirty="0" smtClean="0"/>
          </a:p>
          <a:p>
            <a:pPr lvl="1"/>
            <a:r>
              <a:rPr lang="zh-CN" altLang="en-US" dirty="0"/>
              <a:t>防水封装实验；</a:t>
            </a:r>
            <a:endParaRPr lang="en-US" altLang="zh-CN" dirty="0"/>
          </a:p>
          <a:p>
            <a:pPr lvl="1"/>
            <a:r>
              <a:rPr lang="zh-CN" altLang="en-US" dirty="0" smtClean="0"/>
              <a:t>光敏探头分压器设计；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电子学测试进展；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标定方案测试；</a:t>
            </a:r>
            <a:endParaRPr lang="en-US" altLang="zh-CN" dirty="0" smtClean="0"/>
          </a:p>
          <a:p>
            <a:endParaRPr lang="en-US" altLang="zh-CN" sz="2400" dirty="0"/>
          </a:p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DEFD0-B27D-4A92-930F-4A7B9F54FFA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06808" y="4629233"/>
            <a:ext cx="8929688" cy="2040127"/>
            <a:chOff x="128582" y="4014788"/>
            <a:chExt cx="11906250" cy="2720169"/>
          </a:xfrm>
        </p:grpSpPr>
        <p:grpSp>
          <p:nvGrpSpPr>
            <p:cNvPr id="11" name="组合 10"/>
            <p:cNvGrpSpPr/>
            <p:nvPr/>
          </p:nvGrpSpPr>
          <p:grpSpPr>
            <a:xfrm>
              <a:off x="128582" y="4014788"/>
              <a:ext cx="3717100" cy="2706687"/>
              <a:chOff x="285750" y="4014788"/>
              <a:chExt cx="3717100" cy="2706687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2"/>
              <a:srcRect t="1112"/>
              <a:stretch/>
            </p:blipFill>
            <p:spPr>
              <a:xfrm>
                <a:off x="285750" y="4014788"/>
                <a:ext cx="3717100" cy="2706687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2182834" y="4590567"/>
                <a:ext cx="1528624" cy="1231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50" dirty="0">
                    <a:solidFill>
                      <a:srgbClr val="080808"/>
                    </a:solidFill>
                  </a:rPr>
                  <a:t>100Tev</a:t>
                </a:r>
              </a:p>
              <a:p>
                <a:r>
                  <a:rPr lang="zh-CN" altLang="en-US" sz="1350" dirty="0">
                    <a:solidFill>
                      <a:srgbClr val="080808"/>
                    </a:solidFill>
                  </a:rPr>
                  <a:t>天顶角为</a:t>
                </a:r>
                <a:r>
                  <a:rPr lang="en-US" altLang="zh-CN" sz="1350" dirty="0">
                    <a:solidFill>
                      <a:srgbClr val="080808"/>
                    </a:solidFill>
                  </a:rPr>
                  <a:t>0</a:t>
                </a:r>
                <a:r>
                  <a:rPr lang="zh-CN" altLang="en-US" sz="1350" dirty="0">
                    <a:solidFill>
                      <a:srgbClr val="080808"/>
                    </a:solidFill>
                  </a:rPr>
                  <a:t>度</a:t>
                </a:r>
                <a:endParaRPr lang="en-US" altLang="zh-CN" sz="1350" dirty="0">
                  <a:solidFill>
                    <a:srgbClr val="080808"/>
                  </a:solidFill>
                </a:endParaRPr>
              </a:p>
              <a:p>
                <a:r>
                  <a:rPr lang="zh-CN" altLang="en-US" sz="1350" dirty="0">
                    <a:solidFill>
                      <a:srgbClr val="080808"/>
                    </a:solidFill>
                  </a:rPr>
                  <a:t>的质子</a:t>
                </a:r>
                <a:endParaRPr lang="en-US" altLang="zh-CN" sz="1350" dirty="0">
                  <a:solidFill>
                    <a:srgbClr val="080808"/>
                  </a:solidFill>
                </a:endParaRPr>
              </a:p>
              <a:p>
                <a:r>
                  <a:rPr lang="en-US" altLang="zh-CN" sz="1350" dirty="0">
                    <a:solidFill>
                      <a:srgbClr val="080808"/>
                    </a:solidFill>
                  </a:rPr>
                  <a:t>~16%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015956" y="4014788"/>
              <a:ext cx="4267199" cy="2720168"/>
              <a:chOff x="4173124" y="4014788"/>
              <a:chExt cx="4267199" cy="27201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1056" b="3281"/>
              <a:stretch/>
            </p:blipFill>
            <p:spPr>
              <a:xfrm>
                <a:off x="4173124" y="4014788"/>
                <a:ext cx="4267199" cy="2720168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>
                <a:off x="6382621" y="4590568"/>
                <a:ext cx="1656864" cy="1231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50" dirty="0">
                    <a:solidFill>
                      <a:srgbClr val="080808"/>
                    </a:solidFill>
                  </a:rPr>
                  <a:t>100Tev</a:t>
                </a:r>
              </a:p>
              <a:p>
                <a:r>
                  <a:rPr lang="zh-CN" altLang="en-US" sz="1350" dirty="0">
                    <a:solidFill>
                      <a:srgbClr val="080808"/>
                    </a:solidFill>
                  </a:rPr>
                  <a:t>天顶角为</a:t>
                </a:r>
                <a:r>
                  <a:rPr lang="en-US" altLang="zh-CN" sz="1350" dirty="0">
                    <a:solidFill>
                      <a:srgbClr val="080808"/>
                    </a:solidFill>
                  </a:rPr>
                  <a:t>25</a:t>
                </a:r>
                <a:r>
                  <a:rPr lang="zh-CN" altLang="en-US" sz="1350" dirty="0">
                    <a:solidFill>
                      <a:srgbClr val="080808"/>
                    </a:solidFill>
                  </a:rPr>
                  <a:t>度</a:t>
                </a:r>
                <a:endParaRPr lang="en-US" altLang="zh-CN" sz="1350" dirty="0">
                  <a:solidFill>
                    <a:srgbClr val="080808"/>
                  </a:solidFill>
                </a:endParaRPr>
              </a:p>
              <a:p>
                <a:r>
                  <a:rPr lang="zh-CN" altLang="en-US" sz="1350" dirty="0">
                    <a:solidFill>
                      <a:srgbClr val="080808"/>
                    </a:solidFill>
                  </a:rPr>
                  <a:t>的质子</a:t>
                </a:r>
                <a:endParaRPr lang="en-US" altLang="zh-CN" sz="1350" dirty="0">
                  <a:solidFill>
                    <a:srgbClr val="080808"/>
                  </a:solidFill>
                </a:endParaRPr>
              </a:p>
              <a:p>
                <a:r>
                  <a:rPr lang="en-US" altLang="zh-CN" sz="1350" dirty="0">
                    <a:solidFill>
                      <a:srgbClr val="080808"/>
                    </a:solidFill>
                  </a:rPr>
                  <a:t>~19%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453431" y="4014789"/>
              <a:ext cx="3581401" cy="2720168"/>
              <a:chOff x="8610599" y="4014789"/>
              <a:chExt cx="3581401" cy="2720168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/>
              <a:srcRect t="2145"/>
              <a:stretch/>
            </p:blipFill>
            <p:spPr>
              <a:xfrm>
                <a:off x="8610599" y="4014789"/>
                <a:ext cx="3581401" cy="2720168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10342910" y="4594846"/>
                <a:ext cx="1656864" cy="1231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50" dirty="0">
                    <a:solidFill>
                      <a:srgbClr val="080808"/>
                    </a:solidFill>
                  </a:rPr>
                  <a:t>100Tev</a:t>
                </a:r>
              </a:p>
              <a:p>
                <a:r>
                  <a:rPr lang="zh-CN" altLang="en-US" sz="1350" dirty="0">
                    <a:solidFill>
                      <a:srgbClr val="080808"/>
                    </a:solidFill>
                  </a:rPr>
                  <a:t>天顶角为</a:t>
                </a:r>
                <a:r>
                  <a:rPr lang="en-US" altLang="zh-CN" sz="1350" dirty="0">
                    <a:solidFill>
                      <a:srgbClr val="080808"/>
                    </a:solidFill>
                  </a:rPr>
                  <a:t>35</a:t>
                </a:r>
                <a:r>
                  <a:rPr lang="zh-CN" altLang="en-US" sz="1350" dirty="0">
                    <a:solidFill>
                      <a:srgbClr val="080808"/>
                    </a:solidFill>
                  </a:rPr>
                  <a:t>度</a:t>
                </a:r>
                <a:endParaRPr lang="en-US" altLang="zh-CN" sz="1350" dirty="0">
                  <a:solidFill>
                    <a:srgbClr val="080808"/>
                  </a:solidFill>
                </a:endParaRPr>
              </a:p>
              <a:p>
                <a:r>
                  <a:rPr lang="zh-CN" altLang="en-US" sz="1350" dirty="0">
                    <a:solidFill>
                      <a:srgbClr val="080808"/>
                    </a:solidFill>
                  </a:rPr>
                  <a:t>的质子</a:t>
                </a:r>
                <a:endParaRPr lang="en-US" altLang="zh-CN" sz="1350" dirty="0">
                  <a:solidFill>
                    <a:srgbClr val="080808"/>
                  </a:solidFill>
                </a:endParaRPr>
              </a:p>
              <a:p>
                <a:r>
                  <a:rPr lang="en-US" altLang="zh-CN" sz="1350" dirty="0">
                    <a:solidFill>
                      <a:srgbClr val="080808"/>
                    </a:solidFill>
                  </a:rPr>
                  <a:t>~16%</a:t>
                </a: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4302" y="360557"/>
            <a:ext cx="7886700" cy="994172"/>
          </a:xfrm>
        </p:spPr>
        <p:txBody>
          <a:bodyPr/>
          <a:lstStyle/>
          <a:p>
            <a:pPr algn="l"/>
            <a:r>
              <a:rPr lang="zh-CN" altLang="en-US" sz="3600" dirty="0" smtClean="0"/>
              <a:t>方案二光损失的考虑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556792"/>
            <a:ext cx="7886700" cy="1905263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全反射角</a:t>
            </a:r>
            <a:r>
              <a:rPr lang="en-US" altLang="zh-CN" sz="2400" dirty="0" smtClean="0"/>
              <a:t>=48.2@n=1.333</a:t>
            </a:r>
            <a:r>
              <a:rPr lang="zh-CN" altLang="en-US" sz="2400" dirty="0" smtClean="0"/>
              <a:t>；</a:t>
            </a:r>
            <a:endParaRPr lang="zh-CN" altLang="en-US" sz="2400" dirty="0"/>
          </a:p>
          <a:p>
            <a:r>
              <a:rPr lang="zh-CN" altLang="en-US" sz="2400" dirty="0" smtClean="0"/>
              <a:t>玻璃吸收：</a:t>
            </a:r>
            <a:r>
              <a:rPr lang="zh-CN" altLang="en-US" sz="2400" dirty="0"/>
              <a:t>吸收指数</a:t>
            </a:r>
            <a:r>
              <a:rPr lang="en-US" altLang="zh-CN" sz="2400" dirty="0" smtClean="0"/>
              <a:t>28.5</a:t>
            </a:r>
            <a:endParaRPr lang="en-US" altLang="zh-CN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CN" sz="2000" dirty="0" smtClean="0"/>
              <a:t>5mm ~ 16% 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10%@3mm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400" dirty="0" smtClean="0"/>
              <a:t>大</a:t>
            </a:r>
            <a:r>
              <a:rPr lang="en-US" altLang="zh-CN" sz="2400" dirty="0" smtClean="0"/>
              <a:t>PMT</a:t>
            </a:r>
            <a:r>
              <a:rPr lang="zh-CN" altLang="en-US" sz="2400" dirty="0" smtClean="0"/>
              <a:t>的遮挡角</a:t>
            </a:r>
            <a:r>
              <a:rPr lang="en-US" altLang="zh-CN" sz="2400" dirty="0" smtClean="0"/>
              <a:t>&gt;76°@220mm</a:t>
            </a:r>
            <a:r>
              <a:rPr lang="zh-CN" altLang="en-US" sz="2400" dirty="0" smtClean="0"/>
              <a:t>；</a:t>
            </a:r>
            <a:endParaRPr lang="en-US" altLang="zh-CN" sz="2400" dirty="0"/>
          </a:p>
          <a:p>
            <a:r>
              <a:rPr lang="zh-CN" altLang="en-US" sz="2400" dirty="0" smtClean="0"/>
              <a:t>顶部遮挡角</a:t>
            </a:r>
            <a:r>
              <a:rPr lang="en-US" altLang="zh-CN" sz="2400" dirty="0" smtClean="0"/>
              <a:t>&gt;48°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 smtClean="0"/>
              <a:t>1.5</a:t>
            </a:r>
            <a:r>
              <a:rPr lang="zh-CN" altLang="en-US" sz="2400" dirty="0" smtClean="0"/>
              <a:t>英寸：面积比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英寸大</a:t>
            </a:r>
            <a:r>
              <a:rPr lang="en-US" altLang="zh-CN" sz="2400" dirty="0" smtClean="0"/>
              <a:t>2.25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grpSp>
        <p:nvGrpSpPr>
          <p:cNvPr id="8" name="组合 7"/>
          <p:cNvGrpSpPr/>
          <p:nvPr/>
        </p:nvGrpSpPr>
        <p:grpSpPr>
          <a:xfrm>
            <a:off x="5008916" y="2423697"/>
            <a:ext cx="3815805" cy="1962715"/>
            <a:chOff x="6245563" y="3314700"/>
            <a:chExt cx="5727362" cy="30416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563" y="3314700"/>
              <a:ext cx="5727362" cy="304165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245563" y="5798666"/>
              <a:ext cx="5727360" cy="52466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80808"/>
                  </a:solidFill>
                </a:rPr>
                <a:t>顶部遮挡角示意图</a:t>
              </a:r>
              <a:endParaRPr lang="zh-CN" altLang="en-US" sz="1600" dirty="0">
                <a:solidFill>
                  <a:srgbClr val="080808"/>
                </a:solidFill>
              </a:endParaRPr>
            </a:p>
          </p:txBody>
        </p:sp>
      </p:grpSp>
      <p:pic>
        <p:nvPicPr>
          <p:cNvPr id="7" name="内容占位符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16" y="202537"/>
            <a:ext cx="3815805" cy="195767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008916" y="1866310"/>
            <a:ext cx="381580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80808"/>
                </a:solidFill>
              </a:rPr>
              <a:t>大</a:t>
            </a:r>
            <a:r>
              <a:rPr lang="en-US" altLang="zh-CN" sz="1600" dirty="0" smtClean="0">
                <a:solidFill>
                  <a:srgbClr val="080808"/>
                </a:solidFill>
              </a:rPr>
              <a:t>PMT</a:t>
            </a:r>
            <a:r>
              <a:rPr lang="zh-CN" altLang="en-US" sz="1600" dirty="0" smtClean="0">
                <a:solidFill>
                  <a:srgbClr val="080808"/>
                </a:solidFill>
              </a:rPr>
              <a:t>遮挡示意图</a:t>
            </a:r>
            <a:endParaRPr lang="zh-CN" altLang="en-US" sz="16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F57-399B-4A77-A9BE-A434F1CAC387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23528" y="332656"/>
            <a:ext cx="4104457" cy="2592288"/>
            <a:chOff x="323528" y="332656"/>
            <a:chExt cx="4145851" cy="2348036"/>
          </a:xfrm>
        </p:grpSpPr>
        <p:pic>
          <p:nvPicPr>
            <p:cNvPr id="19" name="内容占位符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32656"/>
              <a:ext cx="4145851" cy="2348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文本框 4"/>
            <p:cNvSpPr txBox="1">
              <a:spLocks noChangeArrowheads="1"/>
            </p:cNvSpPr>
            <p:nvPr/>
          </p:nvSpPr>
          <p:spPr bwMode="auto">
            <a:xfrm>
              <a:off x="1189037" y="404664"/>
              <a:ext cx="23028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dirty="0">
                  <a:solidFill>
                    <a:srgbClr val="000000"/>
                  </a:solidFill>
                </a:rPr>
                <a:t>20170112</a:t>
              </a:r>
              <a:r>
                <a:rPr lang="zh-CN" altLang="en-US" sz="1600" dirty="0">
                  <a:solidFill>
                    <a:srgbClr val="000000"/>
                  </a:solidFill>
                </a:rPr>
                <a:t>至</a:t>
              </a:r>
              <a:r>
                <a:rPr lang="en-US" altLang="zh-CN" sz="1600" dirty="0" smtClean="0">
                  <a:solidFill>
                    <a:srgbClr val="000000"/>
                  </a:solidFill>
                </a:rPr>
                <a:t>20180301</a:t>
              </a:r>
            </a:p>
            <a:p>
              <a:r>
                <a:rPr lang="zh-CN" altLang="en-US" sz="1600" dirty="0" smtClean="0">
                  <a:solidFill>
                    <a:srgbClr val="000000"/>
                  </a:solidFill>
                </a:rPr>
                <a:t>湿度</a:t>
              </a:r>
              <a:r>
                <a:rPr lang="zh-CN" altLang="en-US" sz="1600" dirty="0">
                  <a:solidFill>
                    <a:srgbClr val="000000"/>
                  </a:solidFill>
                </a:rPr>
                <a:t>由</a:t>
              </a:r>
              <a:r>
                <a:rPr lang="en-US" altLang="zh-CN" sz="1600" dirty="0">
                  <a:solidFill>
                    <a:srgbClr val="000000"/>
                  </a:solidFill>
                </a:rPr>
                <a:t>17%</a:t>
              </a:r>
              <a:r>
                <a:rPr lang="en-US" altLang="zh-CN" sz="1600" dirty="0">
                  <a:solidFill>
                    <a:srgbClr val="000000"/>
                  </a:solidFill>
                  <a:sym typeface="Wingdings" panose="05000000000000000000" pitchFamily="2" charset="2"/>
                </a:rPr>
                <a:t>38%</a:t>
              </a:r>
              <a:endParaRPr lang="zh-CN" altLang="en-U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3219522"/>
            <a:ext cx="4099776" cy="3486078"/>
          </a:xfrm>
          <a:prstGeom prst="rect">
            <a:avLst/>
          </a:prstGeom>
        </p:spPr>
      </p:pic>
      <p:pic>
        <p:nvPicPr>
          <p:cNvPr id="23" name="内容占位符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470" y="3532934"/>
            <a:ext cx="4474250" cy="2420888"/>
          </a:xfr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70" y="332656"/>
            <a:ext cx="3901182" cy="2592288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098" y="1772816"/>
            <a:ext cx="152262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46" y="404664"/>
            <a:ext cx="3672408" cy="353482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402" y="1556791"/>
            <a:ext cx="8229600" cy="4724521"/>
          </a:xfrm>
        </p:spPr>
        <p:txBody>
          <a:bodyPr/>
          <a:lstStyle/>
          <a:p>
            <a:pPr lvl="0"/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单元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900</a:t>
            </a: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光敏探头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XP3960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动态范围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20-200000PEs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使用环境：水下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4.4m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266449"/>
            <a:ext cx="4860032" cy="1115616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WCDA++</a:t>
            </a:r>
            <a:r>
              <a:rPr lang="zh-CN" altLang="en-US" sz="3600" dirty="0" smtClean="0">
                <a:solidFill>
                  <a:schemeClr val="tx1"/>
                </a:solidFill>
              </a:rPr>
              <a:t>介绍</a:t>
            </a:r>
            <a:r>
              <a:rPr lang="en-US" altLang="zh-CN" sz="3600" dirty="0" smtClean="0">
                <a:solidFill>
                  <a:schemeClr val="tx1"/>
                </a:solidFill>
              </a:rPr>
              <a:t/>
            </a:r>
            <a:br>
              <a:rPr lang="en-US" altLang="zh-CN" sz="3600" dirty="0" smtClean="0">
                <a:solidFill>
                  <a:schemeClr val="tx1"/>
                </a:solidFill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（动态范围</a:t>
            </a:r>
            <a:r>
              <a:rPr lang="zh-CN" altLang="en-US" sz="3200" dirty="0">
                <a:solidFill>
                  <a:schemeClr val="tx1"/>
                </a:solidFill>
              </a:rPr>
              <a:t>扩展</a:t>
            </a:r>
            <a:r>
              <a:rPr lang="zh-CN" altLang="en-US" sz="3200" dirty="0" smtClean="0">
                <a:solidFill>
                  <a:schemeClr val="tx1"/>
                </a:solidFill>
              </a:rPr>
              <a:t>系统）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45" y="4127507"/>
            <a:ext cx="3672408" cy="187792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40232" y="1967267"/>
            <a:ext cx="2268072" cy="3672408"/>
            <a:chOff x="5040232" y="2636912"/>
            <a:chExt cx="2268072" cy="3672408"/>
          </a:xfrm>
        </p:grpSpPr>
        <p:sp>
          <p:nvSpPr>
            <p:cNvPr id="6" name="矩形 5"/>
            <p:cNvSpPr/>
            <p:nvPr/>
          </p:nvSpPr>
          <p:spPr>
            <a:xfrm>
              <a:off x="5040232" y="2636912"/>
              <a:ext cx="1620000" cy="1722472"/>
            </a:xfrm>
            <a:prstGeom prst="rect">
              <a:avLst/>
            </a:prstGeom>
            <a:solidFill>
              <a:schemeClr val="tx2">
                <a:lumMod val="5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508104" y="6165304"/>
              <a:ext cx="72008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236296" y="6165304"/>
              <a:ext cx="72008" cy="14401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charset="0"/>
              </a:endParaRPr>
            </a:p>
          </p:txBody>
        </p:sp>
      </p:grpSp>
      <p:pic>
        <p:nvPicPr>
          <p:cNvPr id="17" name="Picture 4" descr="D:\LHASSO\Publish\LHAASO效果图\5.LHAASO-WCD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737" y="3269131"/>
            <a:ext cx="4449275" cy="2736304"/>
          </a:xfrm>
          <a:prstGeom prst="rect">
            <a:avLst/>
          </a:prstGeom>
          <a:noFill/>
        </p:spPr>
      </p:pic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0" y="6237312"/>
            <a:ext cx="9144000" cy="62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zh-CN" altLang="en-US" sz="2800" b="1" kern="0" dirty="0" smtClean="0">
                <a:solidFill>
                  <a:srgbClr val="000000"/>
                </a:solidFill>
              </a:rPr>
              <a:t>物理动机：</a:t>
            </a:r>
            <a:r>
              <a:rPr lang="en-US" altLang="zh-CN" sz="2800" b="1" kern="0" dirty="0" smtClean="0">
                <a:solidFill>
                  <a:srgbClr val="000000"/>
                </a:solidFill>
              </a:rPr>
              <a:t>100TeV ~ 10PeV</a:t>
            </a:r>
            <a:r>
              <a:rPr lang="zh-CN" altLang="en-US" sz="2800" b="1" kern="0" dirty="0" smtClean="0">
                <a:solidFill>
                  <a:srgbClr val="000000"/>
                </a:solidFill>
              </a:rPr>
              <a:t>宇宙线成分能谱的精确观测</a:t>
            </a:r>
            <a:endParaRPr lang="zh-CN" alt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6" descr="C:\Users\ADMINI~1\AppData\Local\Temp\1517687270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1" y="4552261"/>
            <a:ext cx="3362325" cy="13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4157663" cy="990600"/>
          </a:xfrm>
        </p:spPr>
        <p:txBody>
          <a:bodyPr anchor="ctr"/>
          <a:lstStyle/>
          <a:p>
            <a:pPr eaLnBrk="1" hangingPunct="1"/>
            <a:r>
              <a:rPr lang="zh-CN" altLang="en-US" sz="3200" dirty="0" smtClean="0"/>
              <a:t>PMT封装方案设计</a:t>
            </a:r>
          </a:p>
        </p:txBody>
      </p:sp>
      <p:sp>
        <p:nvSpPr>
          <p:cNvPr id="5150" name="内容占位符 2"/>
          <p:cNvSpPr>
            <a:spLocks noGrp="1"/>
          </p:cNvSpPr>
          <p:nvPr/>
        </p:nvSpPr>
        <p:spPr>
          <a:xfrm>
            <a:off x="330200" y="1035050"/>
            <a:ext cx="3700463" cy="55260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7655" indent="-285750">
              <a:buSzPct val="100000"/>
              <a:buFont typeface="Wingdings" charset="0"/>
              <a:buChar char="u"/>
              <a:defRPr/>
            </a:pPr>
            <a:r>
              <a:rPr lang="zh-CN" altLang="en-US" sz="2000" noProof="1">
                <a:solidFill>
                  <a:schemeClr val="tx2"/>
                </a:solidFill>
                <a:latin typeface="黑体" pitchFamily="1" charset="-122"/>
                <a:ea typeface="黑体" pitchFamily="1" charset="-122"/>
              </a:rPr>
              <a:t>“空心”封装；</a:t>
            </a:r>
          </a:p>
          <a:p>
            <a:pPr marL="1905" indent="0">
              <a:buSzPct val="100000"/>
              <a:buFont typeface="Wingdings" charset="0"/>
              <a:buNone/>
              <a:defRPr/>
            </a:pPr>
            <a:endParaRPr lang="zh-CN" altLang="en-US" sz="2000" b="1" noProof="1">
              <a:solidFill>
                <a:srgbClr val="0070C0"/>
              </a:solidFill>
              <a:latin typeface="黑体" pitchFamily="1" charset="-122"/>
              <a:ea typeface="黑体" pitchFamily="1" charset="-122"/>
            </a:endParaRPr>
          </a:p>
          <a:p>
            <a:pPr marL="1905" indent="0">
              <a:buSzPct val="100000"/>
              <a:buFont typeface="Wingdings" charset="0"/>
              <a:buNone/>
              <a:defRPr/>
            </a:pPr>
            <a:r>
              <a:rPr lang="zh-CN" altLang="en-US" sz="2000" b="1" noProof="1">
                <a:solidFill>
                  <a:srgbClr val="0070C0"/>
                </a:solidFill>
                <a:latin typeface="黑体" pitchFamily="1" charset="-122"/>
                <a:ea typeface="黑体" pitchFamily="1" charset="-122"/>
              </a:rPr>
              <a:t>三处封装点</a:t>
            </a:r>
            <a:r>
              <a:rPr lang="zh-CN" altLang="en-US" sz="2000" noProof="1" smtClean="0">
                <a:solidFill>
                  <a:srgbClr val="0070C0"/>
                </a:solidFill>
                <a:latin typeface="黑体" pitchFamily="1" charset="-122"/>
                <a:ea typeface="黑体" pitchFamily="1" charset="-122"/>
              </a:rPr>
              <a:t>：</a:t>
            </a:r>
            <a:endParaRPr lang="en-US" altLang="zh-CN" sz="2000" noProof="1" smtClean="0">
              <a:solidFill>
                <a:srgbClr val="0070C0"/>
              </a:solidFill>
              <a:latin typeface="黑体" pitchFamily="1" charset="-122"/>
              <a:ea typeface="黑体" pitchFamily="1" charset="-122"/>
            </a:endParaRPr>
          </a:p>
          <a:p>
            <a:pPr marL="1905" indent="0">
              <a:buSzPct val="100000"/>
              <a:buFont typeface="Wingdings" charset="0"/>
              <a:buNone/>
              <a:defRPr/>
            </a:pPr>
            <a:endParaRPr lang="zh-CN" altLang="en-US" sz="2000" noProof="1">
              <a:solidFill>
                <a:srgbClr val="0070C0"/>
              </a:solidFill>
              <a:latin typeface="黑体" pitchFamily="1" charset="-122"/>
              <a:ea typeface="黑体" pitchFamily="1" charset="-122"/>
            </a:endParaRPr>
          </a:p>
          <a:p>
            <a:pPr marL="287655" indent="-285750">
              <a:buSzPct val="100000"/>
              <a:buFont typeface="Wingdings" charset="0"/>
              <a:buChar char="u"/>
              <a:defRPr/>
            </a:pPr>
            <a:r>
              <a:rPr lang="zh-CN" altLang="en-US" sz="2000" noProof="1" smtClean="0">
                <a:solidFill>
                  <a:schemeClr val="tx2"/>
                </a:solidFill>
                <a:latin typeface="黑体" pitchFamily="1" charset="-122"/>
                <a:ea typeface="黑体" pitchFamily="1" charset="-122"/>
              </a:rPr>
              <a:t>玻璃窗与不锈钢壳体：</a:t>
            </a:r>
            <a:endParaRPr lang="zh-CN" altLang="en-US" sz="2000" noProof="1">
              <a:solidFill>
                <a:schemeClr val="tx2"/>
              </a:solidFill>
              <a:latin typeface="黑体" pitchFamily="1" charset="-122"/>
              <a:ea typeface="黑体" pitchFamily="1" charset="-122"/>
            </a:endParaRPr>
          </a:p>
          <a:p>
            <a:pPr marL="744855" lvl="1">
              <a:buSzPct val="100000"/>
              <a:buFont typeface="Wingdings" charset="0"/>
              <a:buChar char="n"/>
              <a:defRPr/>
            </a:pPr>
            <a:endParaRPr lang="zh-CN" altLang="en-US" sz="1750" noProof="1">
              <a:solidFill>
                <a:schemeClr val="tx2"/>
              </a:solidFill>
              <a:latin typeface="黑体" pitchFamily="1" charset="-122"/>
              <a:ea typeface="黑体" pitchFamily="1" charset="-122"/>
            </a:endParaRPr>
          </a:p>
          <a:p>
            <a:pPr marL="285750" indent="-285750">
              <a:buSzPct val="100000"/>
              <a:buFont typeface="Wingdings" charset="0"/>
              <a:buChar char="u"/>
              <a:defRPr/>
            </a:pPr>
            <a:r>
              <a:rPr lang="zh-CN" altLang="en-US" sz="2000" noProof="1" smtClean="0">
                <a:solidFill>
                  <a:schemeClr val="tx2"/>
                </a:solidFill>
                <a:latin typeface="黑体" pitchFamily="1" charset="-122"/>
                <a:ea typeface="黑体" pitchFamily="1" charset="-122"/>
              </a:rPr>
              <a:t>封装壳体加工：</a:t>
            </a:r>
            <a:endParaRPr lang="zh-CN" altLang="en-US" sz="2000" noProof="1">
              <a:solidFill>
                <a:schemeClr val="tx2"/>
              </a:solidFill>
              <a:latin typeface="黑体" pitchFamily="1" charset="-122"/>
              <a:ea typeface="黑体" pitchFamily="1" charset="-122"/>
            </a:endParaRPr>
          </a:p>
          <a:p>
            <a:pPr lvl="1">
              <a:buSzPct val="100000"/>
              <a:buFont typeface="Wingdings" charset="0"/>
              <a:buChar char="n"/>
              <a:defRPr/>
            </a:pPr>
            <a:endParaRPr lang="zh-CN" altLang="en-US" sz="1750" noProof="1">
              <a:solidFill>
                <a:schemeClr val="tx2"/>
              </a:solidFill>
              <a:latin typeface="黑体" pitchFamily="1" charset="-122"/>
              <a:ea typeface="黑体" pitchFamily="1" charset="-122"/>
            </a:endParaRPr>
          </a:p>
          <a:p>
            <a:pPr marL="285750" indent="-285750">
              <a:buSzPct val="100000"/>
              <a:buFont typeface="Wingdings" charset="0"/>
              <a:buChar char="u"/>
              <a:defRPr/>
            </a:pPr>
            <a:r>
              <a:rPr lang="zh-CN" altLang="en-US" sz="2000" noProof="1" smtClean="0">
                <a:solidFill>
                  <a:schemeClr val="tx2"/>
                </a:solidFill>
                <a:latin typeface="黑体" pitchFamily="1" charset="-122"/>
                <a:ea typeface="黑体" pitchFamily="1" charset="-122"/>
              </a:rPr>
              <a:t>电缆</a:t>
            </a:r>
            <a:r>
              <a:rPr lang="zh-CN" altLang="en-US" sz="2000" noProof="1">
                <a:solidFill>
                  <a:schemeClr val="tx2"/>
                </a:solidFill>
                <a:latin typeface="黑体" pitchFamily="1" charset="-122"/>
                <a:ea typeface="黑体" pitchFamily="1" charset="-122"/>
              </a:rPr>
              <a:t>引出</a:t>
            </a:r>
            <a:r>
              <a:rPr lang="zh-CN" altLang="en-US" sz="2000" noProof="1" smtClean="0">
                <a:solidFill>
                  <a:schemeClr val="tx2"/>
                </a:solidFill>
                <a:latin typeface="黑体" pitchFamily="1" charset="-122"/>
                <a:ea typeface="黑体" pitchFamily="1" charset="-122"/>
              </a:rPr>
              <a:t>点</a:t>
            </a:r>
            <a:endParaRPr lang="zh-CN" altLang="en-US" sz="2000" noProof="1">
              <a:solidFill>
                <a:schemeClr val="tx2"/>
              </a:solidFill>
              <a:latin typeface="黑体" pitchFamily="1" charset="-122"/>
              <a:ea typeface="黑体" pitchFamily="1" charset="-122"/>
            </a:endParaRPr>
          </a:p>
        </p:txBody>
      </p:sp>
      <p:pic>
        <p:nvPicPr>
          <p:cNvPr id="24581" name="图片 15" descr="G:\IHEP\项目\SCDA\基建-安装-防水\防水封装\设计图\方案二\V4设计图\爆炸图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10" y="379816"/>
            <a:ext cx="4573785" cy="624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r="18723"/>
          <a:stretch>
            <a:fillRect/>
          </a:stretch>
        </p:blipFill>
        <p:spPr bwMode="auto">
          <a:xfrm>
            <a:off x="6833393" y="2266901"/>
            <a:ext cx="1944438" cy="2220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555685" y="992662"/>
            <a:ext cx="2277707" cy="1180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103563" y="2565400"/>
            <a:ext cx="3197225" cy="3671888"/>
            <a:chOff x="3103979" y="2564940"/>
            <a:chExt cx="3196141" cy="3672255"/>
          </a:xfrm>
        </p:grpSpPr>
        <p:grpSp>
          <p:nvGrpSpPr>
            <p:cNvPr id="24585" name="组合 8"/>
            <p:cNvGrpSpPr>
              <a:grpSpLocks/>
            </p:cNvGrpSpPr>
            <p:nvPr/>
          </p:nvGrpSpPr>
          <p:grpSpPr bwMode="auto">
            <a:xfrm>
              <a:off x="4157662" y="2564940"/>
              <a:ext cx="2142458" cy="3672255"/>
              <a:chOff x="4157662" y="2564940"/>
              <a:chExt cx="2142458" cy="3672255"/>
            </a:xfrm>
          </p:grpSpPr>
          <p:cxnSp>
            <p:nvCxnSpPr>
              <p:cNvPr id="4" name="直接箭头连接符 3"/>
              <p:cNvCxnSpPr/>
              <p:nvPr/>
            </p:nvCxnSpPr>
            <p:spPr>
              <a:xfrm flipV="1">
                <a:off x="4157722" y="2564940"/>
                <a:ext cx="664936" cy="64776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4233896" y="3357182"/>
                <a:ext cx="2066224" cy="20163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4157722" y="3519123"/>
                <a:ext cx="791893" cy="27180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6" name="文本框 7"/>
            <p:cNvSpPr txBox="1">
              <a:spLocks noChangeArrowheads="1"/>
            </p:cNvSpPr>
            <p:nvPr/>
          </p:nvSpPr>
          <p:spPr bwMode="auto">
            <a:xfrm>
              <a:off x="3103979" y="3191969"/>
              <a:ext cx="1107620" cy="36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dirty="0" smtClean="0"/>
                <a:t>满焊处理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9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0" y="23859"/>
            <a:ext cx="9144000" cy="1143000"/>
          </a:xfrm>
        </p:spPr>
        <p:txBody>
          <a:bodyPr/>
          <a:lstStyle/>
          <a:p>
            <a:r>
              <a:rPr lang="zh-CN" altLang="en-US" sz="4000" dirty="0" smtClean="0">
                <a:latin typeface="Arial" panose="020B0604020202020204" pitchFamily="34" charset="0"/>
                <a:sym typeface="Arial" panose="020B0604020202020204" pitchFamily="34" charset="0"/>
              </a:rPr>
              <a:t>密封</a:t>
            </a:r>
            <a:r>
              <a:rPr lang="en-US" altLang="zh-CN" sz="4000" dirty="0" smtClean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zh-CN" altLang="en-US" sz="4000" dirty="0" smtClean="0">
                <a:latin typeface="Arial" panose="020B0604020202020204" pitchFamily="34" charset="0"/>
                <a:sym typeface="Arial" panose="020B0604020202020204" pitchFamily="34" charset="0"/>
              </a:rPr>
              <a:t>圈封装样品的验证（一）</a:t>
            </a:r>
            <a:endParaRPr lang="zh-CN" altLang="en-US" sz="4000" dirty="0" smtClean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158824" y="1360328"/>
            <a:ext cx="8229600" cy="5003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>
                <a:sym typeface="Arial" panose="020B0604020202020204" pitchFamily="34" charset="0"/>
              </a:rPr>
              <a:t>物料</a:t>
            </a:r>
            <a:r>
              <a:rPr lang="zh-CN" altLang="en-US" sz="3600" dirty="0" smtClean="0">
                <a:sym typeface="Arial" panose="020B0604020202020204" pitchFamily="34" charset="0"/>
              </a:rPr>
              <a:t>准备：</a:t>
            </a:r>
            <a:endParaRPr lang="en-US" altLang="zh-CN" sz="3600" dirty="0"/>
          </a:p>
          <a:p>
            <a:r>
              <a:rPr lang="zh-CN" altLang="en-US" dirty="0" smtClean="0"/>
              <a:t>不锈钢壳体；</a:t>
            </a:r>
            <a:endParaRPr lang="en-US" altLang="zh-CN" dirty="0" smtClean="0"/>
          </a:p>
          <a:p>
            <a:r>
              <a:rPr lang="en-US" altLang="zh-CN" dirty="0" smtClean="0"/>
              <a:t>5mm</a:t>
            </a:r>
            <a:r>
              <a:rPr lang="zh-CN" altLang="en-US" dirty="0" smtClean="0"/>
              <a:t>厚石英玻璃；</a:t>
            </a:r>
            <a:endParaRPr lang="en-US" altLang="zh-CN" dirty="0" smtClean="0"/>
          </a:p>
          <a:p>
            <a:r>
              <a:rPr lang="en-US" altLang="zh-CN" dirty="0" smtClean="0"/>
              <a:t>O</a:t>
            </a:r>
            <a:r>
              <a:rPr lang="zh-CN" altLang="en-US" dirty="0" smtClean="0"/>
              <a:t>圈：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四丙氟橡胶；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84±0.72×3.5±0.09mm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温湿度探头；</a:t>
            </a:r>
            <a:endParaRPr lang="en-US" altLang="zh-CN" dirty="0" smtClean="0"/>
          </a:p>
          <a:p>
            <a:r>
              <a:rPr lang="zh-CN" altLang="en-US" dirty="0" smtClean="0"/>
              <a:t>腻子</a:t>
            </a:r>
            <a:r>
              <a:rPr lang="en-US" altLang="zh-CN" dirty="0" smtClean="0"/>
              <a:t>/</a:t>
            </a:r>
            <a:r>
              <a:rPr lang="en-US" altLang="zh-CN" noProof="1" smtClean="0">
                <a:latin typeface="Arial" panose="020B0604020202020204" pitchFamily="34" charset="0"/>
              </a:rPr>
              <a:t> PACTAN 6010</a:t>
            </a:r>
            <a:r>
              <a:rPr lang="zh-CN" altLang="en-US" noProof="1" smtClean="0">
                <a:latin typeface="Arial" panose="020B0604020202020204" pitchFamily="34" charset="0"/>
              </a:rPr>
              <a:t>硅胶。</a:t>
            </a:r>
            <a:endParaRPr lang="zh-CN" altLang="en-US" dirty="0" smtClean="0"/>
          </a:p>
        </p:txBody>
      </p:sp>
      <p:pic>
        <p:nvPicPr>
          <p:cNvPr id="29700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b="7941"/>
          <a:stretch>
            <a:fillRect/>
          </a:stretch>
        </p:blipFill>
        <p:spPr bwMode="auto">
          <a:xfrm>
            <a:off x="6228185" y="4437112"/>
            <a:ext cx="211011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组合 9"/>
          <p:cNvGrpSpPr>
            <a:grpSpLocks/>
          </p:cNvGrpSpPr>
          <p:nvPr/>
        </p:nvGrpSpPr>
        <p:grpSpPr bwMode="auto">
          <a:xfrm>
            <a:off x="4211960" y="1268760"/>
            <a:ext cx="4752528" cy="2533772"/>
            <a:chOff x="4012927" y="1314801"/>
            <a:chExt cx="4807368" cy="2177311"/>
          </a:xfrm>
        </p:grpSpPr>
        <p:pic>
          <p:nvPicPr>
            <p:cNvPr id="29702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927" y="1314801"/>
              <a:ext cx="4807368" cy="2177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直角三角形 7"/>
            <p:cNvSpPr/>
            <p:nvPr/>
          </p:nvSpPr>
          <p:spPr>
            <a:xfrm>
              <a:off x="4355857" y="2133673"/>
              <a:ext cx="144476" cy="142827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 flipH="1">
              <a:off x="7451751" y="2147956"/>
              <a:ext cx="144476" cy="144413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82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990600"/>
          </a:xfrm>
        </p:spPr>
        <p:txBody>
          <a:bodyPr anchor="ctr"/>
          <a:lstStyle/>
          <a:p>
            <a:pPr algn="l" eaLnBrk="1" hangingPunct="1"/>
            <a:r>
              <a:rPr lang="zh-CN" altLang="en-US" dirty="0" smtClean="0"/>
              <a:t>样品分类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" y="1358900"/>
            <a:ext cx="83534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latin typeface="Arial" panose="020B0604020202020204" pitchFamily="34" charset="0"/>
              </a:rPr>
              <a:t>（</a:t>
            </a:r>
            <a:r>
              <a:rPr lang="en-US" altLang="zh-CN" sz="2000">
                <a:latin typeface="Arial" panose="020B0604020202020204" pitchFamily="34" charset="0"/>
              </a:rPr>
              <a:t>1</a:t>
            </a:r>
            <a:r>
              <a:rPr lang="zh-CN" altLang="en-US" sz="2000">
                <a:latin typeface="Arial" panose="020B0604020202020204" pitchFamily="34" charset="0"/>
              </a:rPr>
              <a:t>）仅用</a:t>
            </a:r>
            <a:r>
              <a:rPr lang="en-US" altLang="zh-CN" sz="2000">
                <a:latin typeface="Arial" panose="020B0604020202020204" pitchFamily="34" charset="0"/>
              </a:rPr>
              <a:t>O</a:t>
            </a:r>
            <a:r>
              <a:rPr lang="zh-CN" altLang="en-US" sz="2000">
                <a:latin typeface="Arial" panose="020B0604020202020204" pitchFamily="34" charset="0"/>
              </a:rPr>
              <a:t>圈密封（</a:t>
            </a:r>
            <a:r>
              <a:rPr lang="en-US" altLang="zh-CN" sz="2000">
                <a:latin typeface="Arial" panose="020B0604020202020204" pitchFamily="34" charset="0"/>
              </a:rPr>
              <a:t>5</a:t>
            </a:r>
            <a:r>
              <a:rPr lang="zh-CN" altLang="en-US" sz="2000">
                <a:latin typeface="Arial" panose="020B0604020202020204" pitchFamily="34" charset="0"/>
              </a:rPr>
              <a:t>个）；</a:t>
            </a:r>
            <a:endParaRPr lang="en-US" altLang="zh-CN" sz="20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latin typeface="Arial" panose="020B0604020202020204" pitchFamily="34" charset="0"/>
              </a:rPr>
              <a:t>（</a:t>
            </a:r>
            <a:r>
              <a:rPr lang="en-US" altLang="zh-CN" sz="2000">
                <a:latin typeface="Arial" panose="020B0604020202020204" pitchFamily="34" charset="0"/>
              </a:rPr>
              <a:t>2</a:t>
            </a:r>
            <a:r>
              <a:rPr lang="zh-CN" altLang="en-US" sz="2000">
                <a:latin typeface="Arial" panose="020B0604020202020204" pitchFamily="34" charset="0"/>
              </a:rPr>
              <a:t>）</a:t>
            </a:r>
            <a:r>
              <a:rPr lang="en-US" altLang="zh-CN" sz="2000">
                <a:latin typeface="Arial" panose="020B0604020202020204" pitchFamily="34" charset="0"/>
              </a:rPr>
              <a:t>O</a:t>
            </a:r>
            <a:r>
              <a:rPr lang="zh-CN" altLang="en-US" sz="2000">
                <a:latin typeface="Arial" panose="020B0604020202020204" pitchFamily="34" charset="0"/>
              </a:rPr>
              <a:t>圈</a:t>
            </a:r>
            <a:r>
              <a:rPr lang="en-US" altLang="zh-CN" sz="2000">
                <a:latin typeface="Arial" panose="020B0604020202020204" pitchFamily="34" charset="0"/>
              </a:rPr>
              <a:t>+</a:t>
            </a:r>
            <a:r>
              <a:rPr lang="zh-CN" altLang="en-US" sz="2000">
                <a:latin typeface="Arial" panose="020B0604020202020204" pitchFamily="34" charset="0"/>
              </a:rPr>
              <a:t>腻子（</a:t>
            </a:r>
            <a:r>
              <a:rPr lang="en-US" altLang="zh-CN" sz="2000">
                <a:latin typeface="Arial" panose="020B0604020202020204" pitchFamily="34" charset="0"/>
              </a:rPr>
              <a:t>11</a:t>
            </a:r>
            <a:r>
              <a:rPr lang="zh-CN" altLang="en-US" sz="2000">
                <a:latin typeface="Arial" panose="020B0604020202020204" pitchFamily="34" charset="0"/>
              </a:rPr>
              <a:t>个）；</a:t>
            </a:r>
            <a:endParaRPr lang="en-US" altLang="zh-CN" sz="20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latin typeface="Arial" panose="020B0604020202020204" pitchFamily="34" charset="0"/>
              </a:rPr>
              <a:t>（</a:t>
            </a:r>
            <a:r>
              <a:rPr lang="en-US" altLang="zh-CN" sz="2000">
                <a:latin typeface="Arial" panose="020B0604020202020204" pitchFamily="34" charset="0"/>
              </a:rPr>
              <a:t>3</a:t>
            </a:r>
            <a:r>
              <a:rPr lang="zh-CN" altLang="en-US" sz="2000">
                <a:latin typeface="Arial" panose="020B0604020202020204" pitchFamily="34" charset="0"/>
              </a:rPr>
              <a:t>）</a:t>
            </a:r>
            <a:r>
              <a:rPr lang="en-US" altLang="zh-CN" sz="2000">
                <a:latin typeface="Arial" panose="020B0604020202020204" pitchFamily="34" charset="0"/>
              </a:rPr>
              <a:t>O</a:t>
            </a:r>
            <a:r>
              <a:rPr lang="zh-CN" altLang="en-US" sz="2000">
                <a:latin typeface="Arial" panose="020B0604020202020204" pitchFamily="34" charset="0"/>
              </a:rPr>
              <a:t>圈</a:t>
            </a:r>
            <a:r>
              <a:rPr lang="en-US" altLang="zh-CN" sz="2000">
                <a:latin typeface="Arial" panose="020B0604020202020204" pitchFamily="34" charset="0"/>
              </a:rPr>
              <a:t>+</a:t>
            </a:r>
            <a:r>
              <a:rPr lang="zh-CN" altLang="en-US" sz="2000">
                <a:latin typeface="Arial" panose="020B0604020202020204" pitchFamily="34" charset="0"/>
              </a:rPr>
              <a:t>腻子</a:t>
            </a:r>
            <a:r>
              <a:rPr lang="en-US" altLang="zh-CN" sz="2000">
                <a:latin typeface="Arial" panose="020B0604020202020204" pitchFamily="34" charset="0"/>
              </a:rPr>
              <a:t>+</a:t>
            </a:r>
            <a:r>
              <a:rPr lang="zh-CN" altLang="en-US" sz="2000">
                <a:latin typeface="Arial" panose="020B0604020202020204" pitchFamily="34" charset="0"/>
              </a:rPr>
              <a:t>腻子</a:t>
            </a:r>
            <a:r>
              <a:rPr lang="en-US" altLang="zh-CN" sz="2000">
                <a:latin typeface="Arial" panose="020B0604020202020204" pitchFamily="34" charset="0"/>
              </a:rPr>
              <a:t>/</a:t>
            </a:r>
            <a:r>
              <a:rPr lang="zh-CN" altLang="en-US" sz="2000">
                <a:latin typeface="Arial" panose="020B0604020202020204" pitchFamily="34" charset="0"/>
              </a:rPr>
              <a:t>硅胶（</a:t>
            </a:r>
            <a:r>
              <a:rPr lang="en-US" altLang="zh-CN" sz="2000">
                <a:latin typeface="Arial" panose="020B0604020202020204" pitchFamily="34" charset="0"/>
              </a:rPr>
              <a:t>4</a:t>
            </a:r>
            <a:r>
              <a:rPr lang="zh-CN" altLang="en-US" sz="2000">
                <a:latin typeface="Arial" panose="020B0604020202020204" pitchFamily="34" charset="0"/>
              </a:rPr>
              <a:t>个）；</a:t>
            </a:r>
            <a:endParaRPr lang="en-US" altLang="zh-CN" sz="20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>
              <a:latin typeface="Arial" panose="020B0604020202020204" pitchFamily="34" charset="0"/>
            </a:endParaRPr>
          </a:p>
        </p:txBody>
      </p:sp>
      <p:sp>
        <p:nvSpPr>
          <p:cNvPr id="44036" name="文本框 13"/>
          <p:cNvSpPr txBox="1">
            <a:spLocks noChangeArrowheads="1"/>
          </p:cNvSpPr>
          <p:nvPr/>
        </p:nvSpPr>
        <p:spPr bwMode="auto">
          <a:xfrm>
            <a:off x="457200" y="4029947"/>
            <a:ext cx="26320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缝隙偏小</a:t>
            </a:r>
            <a:endParaRPr lang="en-US" altLang="zh-CN" dirty="0"/>
          </a:p>
          <a:p>
            <a:r>
              <a:rPr lang="zh-CN" altLang="en-US" dirty="0"/>
              <a:t>编号</a:t>
            </a:r>
            <a:r>
              <a:rPr lang="en-US" altLang="zh-CN" dirty="0"/>
              <a:t>	</a:t>
            </a:r>
            <a:r>
              <a:rPr lang="zh-CN" altLang="en-US" dirty="0"/>
              <a:t>缝隙值（</a:t>
            </a:r>
            <a:r>
              <a:rPr lang="en-US" altLang="zh-CN" dirty="0"/>
              <a:t>mm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14	40.06</a:t>
            </a:r>
          </a:p>
          <a:p>
            <a:r>
              <a:rPr lang="en-US" altLang="zh-CN" dirty="0"/>
              <a:t>9	40.12</a:t>
            </a:r>
          </a:p>
          <a:p>
            <a:r>
              <a:rPr lang="en-US" altLang="zh-CN" dirty="0"/>
              <a:t>15	40.16</a:t>
            </a:r>
          </a:p>
          <a:p>
            <a:r>
              <a:rPr lang="en-US" altLang="zh-CN" dirty="0"/>
              <a:t>2	40.24</a:t>
            </a:r>
          </a:p>
          <a:p>
            <a:r>
              <a:rPr lang="en-US" altLang="zh-CN" dirty="0"/>
              <a:t>18	40.24</a:t>
            </a:r>
            <a:endParaRPr lang="zh-CN" altLang="en-US" dirty="0"/>
          </a:p>
        </p:txBody>
      </p:sp>
      <p:sp>
        <p:nvSpPr>
          <p:cNvPr id="44037" name="文本框 14"/>
          <p:cNvSpPr txBox="1">
            <a:spLocks noChangeArrowheads="1"/>
          </p:cNvSpPr>
          <p:nvPr/>
        </p:nvSpPr>
        <p:spPr bwMode="auto">
          <a:xfrm>
            <a:off x="3780209" y="4031534"/>
            <a:ext cx="26320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缝隙偏大</a:t>
            </a:r>
            <a:endParaRPr lang="en-US" altLang="zh-CN" dirty="0"/>
          </a:p>
          <a:p>
            <a:r>
              <a:rPr lang="zh-CN" altLang="en-US" dirty="0"/>
              <a:t>编号</a:t>
            </a:r>
            <a:r>
              <a:rPr lang="en-US" altLang="zh-CN" dirty="0"/>
              <a:t>	</a:t>
            </a:r>
            <a:r>
              <a:rPr lang="zh-CN" altLang="en-US" dirty="0"/>
              <a:t>缝隙值（</a:t>
            </a:r>
            <a:r>
              <a:rPr lang="en-US" altLang="zh-CN" dirty="0"/>
              <a:t>mm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4	40.9</a:t>
            </a:r>
          </a:p>
          <a:p>
            <a:r>
              <a:rPr lang="en-US" altLang="zh-CN" dirty="0"/>
              <a:t>12	40.68</a:t>
            </a:r>
          </a:p>
          <a:p>
            <a:r>
              <a:rPr lang="en-US" altLang="zh-CN" dirty="0"/>
              <a:t>6	40.66</a:t>
            </a:r>
          </a:p>
          <a:p>
            <a:r>
              <a:rPr lang="en-US" altLang="zh-CN" dirty="0"/>
              <a:t>16	40.5</a:t>
            </a:r>
          </a:p>
          <a:p>
            <a:r>
              <a:rPr lang="en-US" altLang="zh-CN" dirty="0"/>
              <a:t>5	40.5</a:t>
            </a:r>
            <a:endParaRPr lang="zh-CN" altLang="en-US" dirty="0"/>
          </a:p>
        </p:txBody>
      </p:sp>
      <p:pic>
        <p:nvPicPr>
          <p:cNvPr id="4403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0602" r="14565"/>
          <a:stretch>
            <a:fillRect/>
          </a:stretch>
        </p:blipFill>
        <p:spPr bwMode="auto">
          <a:xfrm>
            <a:off x="5096247" y="532529"/>
            <a:ext cx="3590553" cy="33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883626" y="1196752"/>
            <a:ext cx="4008854" cy="5123923"/>
            <a:chOff x="4139952" y="260648"/>
            <a:chExt cx="5004048" cy="659735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9952" y="260648"/>
              <a:ext cx="4502671" cy="59512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52647" y="2565519"/>
              <a:ext cx="3791353" cy="367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7543" y="4805070"/>
              <a:ext cx="2056457" cy="20529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5797"/>
            <a:ext cx="9144000" cy="85725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加压测试</a:t>
            </a:r>
            <a:r>
              <a:rPr lang="zh-CN" altLang="en-US" sz="4000" dirty="0"/>
              <a:t>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6279" y="1395085"/>
            <a:ext cx="4077072" cy="22682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400" dirty="0"/>
              <a:t>构成：</a:t>
            </a:r>
            <a:endParaRPr lang="en-US" altLang="zh-CN" sz="2400" dirty="0"/>
          </a:p>
          <a:p>
            <a:pPr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）数采模块；</a:t>
            </a:r>
            <a:endParaRPr lang="en-US" altLang="zh-CN" sz="2000" dirty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）压力探头；</a:t>
            </a:r>
            <a:endParaRPr lang="en-US" altLang="zh-CN" sz="2000" dirty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</a:t>
            </a:r>
            <a:r>
              <a:rPr lang="en-US" altLang="zh-CN" sz="2000" dirty="0"/>
              <a:t>24V</a:t>
            </a:r>
            <a:r>
              <a:rPr lang="zh-CN" altLang="en-US" sz="2000" dirty="0"/>
              <a:t>直流电源；</a:t>
            </a:r>
            <a:endParaRPr lang="en-US" altLang="zh-CN" sz="2000" dirty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）压力罐；</a:t>
            </a:r>
            <a:endParaRPr lang="en-US" altLang="zh-CN" sz="2000" dirty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（</a:t>
            </a:r>
            <a:r>
              <a:rPr lang="en-US" altLang="zh-CN" sz="2000" dirty="0"/>
              <a:t>5</a:t>
            </a:r>
            <a:r>
              <a:rPr lang="zh-CN" altLang="en-US" sz="2000" dirty="0"/>
              <a:t>）加压泵；</a:t>
            </a:r>
            <a:endParaRPr lang="en-US" altLang="zh-CN" sz="2000" dirty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（</a:t>
            </a:r>
            <a:r>
              <a:rPr lang="en-US" altLang="zh-CN" sz="2000" dirty="0"/>
              <a:t>6</a:t>
            </a:r>
            <a:r>
              <a:rPr lang="zh-CN" altLang="en-US" sz="2000" dirty="0"/>
              <a:t>）温湿度记录仪；</a:t>
            </a:r>
            <a:endParaRPr lang="en-US" altLang="zh-CN" sz="2000" dirty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4BA-3225-4224-8E1C-624989661894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024531" y="1858271"/>
            <a:ext cx="1911997" cy="19702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024531" y="1858271"/>
            <a:ext cx="2610484" cy="964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3489588" y="2046383"/>
            <a:ext cx="2797767" cy="14279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747669" y="4231430"/>
            <a:ext cx="3365277" cy="50794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747669" y="5038597"/>
            <a:ext cx="4877445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147" y="2986862"/>
            <a:ext cx="1443333" cy="16692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直接箭头连接符 13"/>
          <p:cNvCxnSpPr/>
          <p:nvPr/>
        </p:nvCxnSpPr>
        <p:spPr>
          <a:xfrm flipV="1">
            <a:off x="3489588" y="3902411"/>
            <a:ext cx="4135526" cy="17122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0" y="5976491"/>
            <a:ext cx="7245007" cy="8925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80808"/>
                </a:solidFill>
              </a:rPr>
              <a:t>前期</a:t>
            </a:r>
            <a:r>
              <a:rPr lang="en-US" altLang="zh-CN" sz="2800" b="1" dirty="0">
                <a:solidFill>
                  <a:srgbClr val="080808"/>
                </a:solidFill>
              </a:rPr>
              <a:t>0-0.22MPa</a:t>
            </a:r>
            <a:r>
              <a:rPr lang="zh-CN" altLang="en-US" sz="2800" b="1" dirty="0">
                <a:solidFill>
                  <a:srgbClr val="080808"/>
                </a:solidFill>
              </a:rPr>
              <a:t>，</a:t>
            </a:r>
            <a:endParaRPr lang="en-US" altLang="zh-CN" sz="2800" b="1" dirty="0">
              <a:solidFill>
                <a:srgbClr val="080808"/>
              </a:solidFill>
            </a:endParaRPr>
          </a:p>
          <a:p>
            <a:r>
              <a:rPr lang="en-US" altLang="zh-CN" sz="2400" b="1" dirty="0">
                <a:solidFill>
                  <a:srgbClr val="080808"/>
                </a:solidFill>
              </a:rPr>
              <a:t>2</a:t>
            </a:r>
            <a:r>
              <a:rPr lang="zh-CN" altLang="en-US" sz="2400" b="1" dirty="0">
                <a:solidFill>
                  <a:srgbClr val="080808"/>
                </a:solidFill>
              </a:rPr>
              <a:t>月</a:t>
            </a:r>
            <a:r>
              <a:rPr lang="en-US" altLang="zh-CN" sz="2400" b="1" dirty="0">
                <a:solidFill>
                  <a:srgbClr val="080808"/>
                </a:solidFill>
              </a:rPr>
              <a:t>12</a:t>
            </a:r>
            <a:r>
              <a:rPr lang="zh-CN" altLang="en-US" sz="2400" b="1" dirty="0">
                <a:solidFill>
                  <a:srgbClr val="080808"/>
                </a:solidFill>
              </a:rPr>
              <a:t>日，增加了压力控制装置（</a:t>
            </a:r>
            <a:r>
              <a:rPr lang="en-US" altLang="zh-CN" sz="2400" b="1" dirty="0">
                <a:solidFill>
                  <a:srgbClr val="080808"/>
                </a:solidFill>
              </a:rPr>
              <a:t>0.15-0.22MPa</a:t>
            </a:r>
            <a:r>
              <a:rPr lang="zh-CN" altLang="en-US" sz="2400" b="1" dirty="0">
                <a:solidFill>
                  <a:srgbClr val="080808"/>
                </a:solidFill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8173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990600"/>
          </a:xfrm>
        </p:spPr>
        <p:txBody>
          <a:bodyPr anchor="ctr"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  <a:sym typeface="Arial" panose="020B0604020202020204" pitchFamily="34" charset="0"/>
              </a:rPr>
              <a:t>密封</a:t>
            </a:r>
            <a:r>
              <a:rPr lang="en-US" altLang="zh-CN" smtClean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zh-CN" altLang="en-US" smtClean="0">
                <a:latin typeface="Arial" panose="020B0604020202020204" pitchFamily="34" charset="0"/>
                <a:sym typeface="Arial" panose="020B0604020202020204" pitchFamily="34" charset="0"/>
              </a:rPr>
              <a:t>圈封装样品</a:t>
            </a:r>
            <a:r>
              <a:rPr lang="zh-CN" altLang="en-US" smtClean="0"/>
              <a:t>测试分析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57200" y="1358900"/>
            <a:ext cx="83534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</a:rPr>
              <a:t>）时间：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Arial" panose="020B0604020202020204" pitchFamily="34" charset="0"/>
              </a:rPr>
              <a:t>	2017</a:t>
            </a:r>
            <a:r>
              <a:rPr lang="zh-CN" altLang="en-US" sz="2000" dirty="0">
                <a:latin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</a:rPr>
              <a:t>月</a:t>
            </a:r>
            <a:r>
              <a:rPr lang="en-US" altLang="zh-CN" sz="2000" dirty="0">
                <a:latin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</a:rPr>
              <a:t>日</a:t>
            </a:r>
            <a:r>
              <a:rPr lang="en-US" altLang="zh-CN" sz="2000" dirty="0">
                <a:latin typeface="Arial" panose="020B0604020202020204" pitchFamily="34" charset="0"/>
              </a:rPr>
              <a:t>~2018</a:t>
            </a:r>
            <a:r>
              <a:rPr lang="zh-CN" altLang="en-US" sz="2000" dirty="0">
                <a:latin typeface="Arial" panose="020B0604020202020204" pitchFamily="34" charset="0"/>
              </a:rPr>
              <a:t>年</a:t>
            </a:r>
            <a:r>
              <a:rPr lang="en-US" altLang="zh-CN" sz="2000" dirty="0">
                <a:latin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</a:rPr>
              <a:t>月</a:t>
            </a:r>
            <a:r>
              <a:rPr lang="en-US" altLang="zh-CN" sz="2000" dirty="0">
                <a:latin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</a:rPr>
              <a:t>日（共计</a:t>
            </a:r>
            <a:r>
              <a:rPr lang="en-US" altLang="zh-CN" sz="2000" dirty="0">
                <a:latin typeface="Arial" panose="020B0604020202020204" pitchFamily="34" charset="0"/>
              </a:rPr>
              <a:t>78</a:t>
            </a:r>
            <a:r>
              <a:rPr lang="zh-CN" altLang="en-US" sz="2000" dirty="0">
                <a:latin typeface="Arial" panose="020B0604020202020204" pitchFamily="34" charset="0"/>
              </a:rPr>
              <a:t>天）；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2</a:t>
            </a:r>
            <a:r>
              <a:rPr lang="zh-CN" altLang="en-US" sz="2000" dirty="0">
                <a:latin typeface="Arial" panose="020B0604020202020204" pitchFamily="34" charset="0"/>
              </a:rPr>
              <a:t>）温度：</a:t>
            </a:r>
            <a:r>
              <a:rPr lang="en-US" altLang="zh-CN" sz="2000" dirty="0">
                <a:latin typeface="Arial" panose="020B0604020202020204" pitchFamily="34" charset="0"/>
              </a:rPr>
              <a:t>7 ~ 24 </a:t>
            </a:r>
            <a:r>
              <a:rPr lang="zh-CN" altLang="en-US" sz="2000" dirty="0">
                <a:latin typeface="Arial" panose="020B0604020202020204" pitchFamily="34" charset="0"/>
              </a:rPr>
              <a:t>℃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</a:rPr>
              <a:t>）湿度</a:t>
            </a:r>
            <a:r>
              <a:rPr lang="zh-CN" altLang="en-US" sz="2000" dirty="0" smtClean="0">
                <a:latin typeface="Arial" panose="020B0604020202020204" pitchFamily="34" charset="0"/>
              </a:rPr>
              <a:t>：基本保持稳定；</a:t>
            </a:r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46084" name="文本框 1"/>
          <p:cNvSpPr txBox="1">
            <a:spLocks noChangeArrowheads="1"/>
          </p:cNvSpPr>
          <p:nvPr/>
        </p:nvSpPr>
        <p:spPr bwMode="auto">
          <a:xfrm>
            <a:off x="1619250" y="6308725"/>
            <a:ext cx="1108075" cy="36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000000"/>
                </a:solidFill>
              </a:rPr>
              <a:t>温度变化</a:t>
            </a:r>
          </a:p>
        </p:txBody>
      </p:sp>
      <p:sp>
        <p:nvSpPr>
          <p:cNvPr id="46085" name="文本框 6"/>
          <p:cNvSpPr txBox="1">
            <a:spLocks noChangeArrowheads="1"/>
          </p:cNvSpPr>
          <p:nvPr/>
        </p:nvSpPr>
        <p:spPr bwMode="auto">
          <a:xfrm>
            <a:off x="6265863" y="6299473"/>
            <a:ext cx="1108075" cy="369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000000"/>
                </a:solidFill>
              </a:rPr>
              <a:t>湿度变化</a:t>
            </a:r>
          </a:p>
        </p:txBody>
      </p:sp>
      <p:pic>
        <p:nvPicPr>
          <p:cNvPr id="4608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546475"/>
            <a:ext cx="464661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475"/>
            <a:ext cx="44973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5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3150"/>
            <a:ext cx="4572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45116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163"/>
            <a:ext cx="451167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7163"/>
            <a:ext cx="45720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73150"/>
          </a:xfrm>
        </p:spPr>
        <p:txBody>
          <a:bodyPr anchor="ctr"/>
          <a:lstStyle/>
          <a:p>
            <a:pPr eaLnBrk="1" hangingPunct="1"/>
            <a:r>
              <a:rPr lang="zh-CN" altLang="en-US" dirty="0" smtClean="0">
                <a:latin typeface="Arial" panose="020B0604020202020204" pitchFamily="34" charset="0"/>
                <a:sym typeface="Arial" panose="020B0604020202020204" pitchFamily="34" charset="0"/>
              </a:rPr>
              <a:t>密封</a:t>
            </a:r>
            <a:r>
              <a:rPr lang="en-US" altLang="zh-CN" dirty="0" smtClean="0">
                <a:latin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zh-CN" altLang="en-US" dirty="0" smtClean="0">
                <a:latin typeface="Arial" panose="020B0604020202020204" pitchFamily="34" charset="0"/>
                <a:sym typeface="Arial" panose="020B0604020202020204" pitchFamily="34" charset="0"/>
              </a:rPr>
              <a:t>圈封装样品</a:t>
            </a:r>
            <a:r>
              <a:rPr lang="zh-CN" altLang="en-US" dirty="0" smtClean="0"/>
              <a:t>测试分析</a:t>
            </a:r>
          </a:p>
        </p:txBody>
      </p:sp>
      <p:sp>
        <p:nvSpPr>
          <p:cNvPr id="47111" name="文本框 7"/>
          <p:cNvSpPr txBox="1">
            <a:spLocks noChangeArrowheads="1"/>
          </p:cNvSpPr>
          <p:nvPr/>
        </p:nvSpPr>
        <p:spPr bwMode="auto">
          <a:xfrm>
            <a:off x="1619250" y="1357313"/>
            <a:ext cx="1062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</a:rPr>
              <a:t>仅用</a:t>
            </a:r>
            <a:r>
              <a:rPr lang="en-US" altLang="zh-CN">
                <a:solidFill>
                  <a:srgbClr val="000000"/>
                </a:solidFill>
              </a:rPr>
              <a:t>O</a:t>
            </a:r>
            <a:r>
              <a:rPr lang="zh-CN" altLang="en-US">
                <a:solidFill>
                  <a:srgbClr val="000000"/>
                </a:solidFill>
              </a:rPr>
              <a:t>圈</a:t>
            </a:r>
          </a:p>
        </p:txBody>
      </p:sp>
      <p:sp>
        <p:nvSpPr>
          <p:cNvPr id="47112" name="文本框 10"/>
          <p:cNvSpPr txBox="1">
            <a:spLocks noChangeArrowheads="1"/>
          </p:cNvSpPr>
          <p:nvPr/>
        </p:nvSpPr>
        <p:spPr bwMode="auto">
          <a:xfrm>
            <a:off x="6011863" y="1357313"/>
            <a:ext cx="232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</a:rPr>
              <a:t>O</a:t>
            </a:r>
            <a:r>
              <a:rPr lang="zh-CN" altLang="en-US">
                <a:solidFill>
                  <a:srgbClr val="000000"/>
                </a:solidFill>
              </a:rPr>
              <a:t>圈</a:t>
            </a:r>
            <a:r>
              <a:rPr lang="en-US" altLang="zh-CN">
                <a:solidFill>
                  <a:srgbClr val="000000"/>
                </a:solidFill>
              </a:rPr>
              <a:t>+</a:t>
            </a:r>
            <a:r>
              <a:rPr lang="zh-CN" altLang="en-US">
                <a:solidFill>
                  <a:srgbClr val="000000"/>
                </a:solidFill>
              </a:rPr>
              <a:t>腻子</a:t>
            </a:r>
            <a:r>
              <a:rPr lang="en-US" altLang="zh-CN">
                <a:solidFill>
                  <a:srgbClr val="000000"/>
                </a:solidFill>
              </a:rPr>
              <a:t>+</a:t>
            </a:r>
            <a:r>
              <a:rPr lang="zh-CN" altLang="en-US">
                <a:solidFill>
                  <a:srgbClr val="000000"/>
                </a:solidFill>
              </a:rPr>
              <a:t>腻子</a:t>
            </a:r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zh-CN" altLang="en-US">
                <a:solidFill>
                  <a:srgbClr val="000000"/>
                </a:solidFill>
              </a:rPr>
              <a:t>硅胶</a:t>
            </a:r>
          </a:p>
        </p:txBody>
      </p:sp>
      <p:sp>
        <p:nvSpPr>
          <p:cNvPr id="47113" name="文本框 11"/>
          <p:cNvSpPr txBox="1">
            <a:spLocks noChangeArrowheads="1"/>
          </p:cNvSpPr>
          <p:nvPr/>
        </p:nvSpPr>
        <p:spPr bwMode="auto">
          <a:xfrm>
            <a:off x="1619250" y="44053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</a:rPr>
              <a:t>缝隙偏大</a:t>
            </a:r>
          </a:p>
        </p:txBody>
      </p:sp>
      <p:sp>
        <p:nvSpPr>
          <p:cNvPr id="47114" name="文本框 12"/>
          <p:cNvSpPr txBox="1">
            <a:spLocks noChangeArrowheads="1"/>
          </p:cNvSpPr>
          <p:nvPr/>
        </p:nvSpPr>
        <p:spPr bwMode="auto">
          <a:xfrm>
            <a:off x="6516688" y="4405313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</a:rPr>
              <a:t>缝隙偏小</a:t>
            </a:r>
          </a:p>
        </p:txBody>
      </p:sp>
    </p:spTree>
    <p:extLst>
      <p:ext uri="{BB962C8B-B14F-4D97-AF65-F5344CB8AC3E}">
        <p14:creationId xmlns:p14="http://schemas.microsoft.com/office/powerpoint/2010/main" val="20372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Office 主题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主题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template</Template>
  <TotalTime>1918</TotalTime>
  <Words>765</Words>
  <Application>Microsoft Office PowerPoint</Application>
  <PresentationFormat>全屏显示(4:3)</PresentationFormat>
  <Paragraphs>188</Paragraphs>
  <Slides>21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宋体</vt:lpstr>
      <vt:lpstr>Arial</vt:lpstr>
      <vt:lpstr>Calibri</vt:lpstr>
      <vt:lpstr>Comic Sans MS</vt:lpstr>
      <vt:lpstr>Times New Roman</vt:lpstr>
      <vt:lpstr>Wingdings</vt:lpstr>
      <vt:lpstr>Mountain Top</vt:lpstr>
      <vt:lpstr>WCDA动态范围扩展系统 工作进展</vt:lpstr>
      <vt:lpstr>主要内容</vt:lpstr>
      <vt:lpstr>WCDA++介绍 （动态范围扩展系统）</vt:lpstr>
      <vt:lpstr>PMT封装方案设计</vt:lpstr>
      <vt:lpstr>密封O圈封装样品的验证（一）</vt:lpstr>
      <vt:lpstr>样品分类</vt:lpstr>
      <vt:lpstr>加压测试系统</vt:lpstr>
      <vt:lpstr>密封O圈封装样品测试分析</vt:lpstr>
      <vt:lpstr>密封O圈封装样品测试分析</vt:lpstr>
      <vt:lpstr>密封O圈封装样品的验证（二）</vt:lpstr>
      <vt:lpstr>防水封装实验小结</vt:lpstr>
      <vt:lpstr>光敏探头分压器设计</vt:lpstr>
      <vt:lpstr>光敏探头分压器设计</vt:lpstr>
      <vt:lpstr>电子学测试进展（四川大学承担）</vt:lpstr>
      <vt:lpstr>标定方案介绍（见曾宗康报告）</vt:lpstr>
      <vt:lpstr>总  结</vt:lpstr>
      <vt:lpstr>PowerPoint 演示文稿</vt:lpstr>
      <vt:lpstr>PowerPoint 演示文稿</vt:lpstr>
      <vt:lpstr>防水封装实验</vt:lpstr>
      <vt:lpstr>方案二光损失的考虑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WCDA动态范围扩展系统介绍</dc:title>
  <dc:creator>Tom</dc:creator>
  <cp:lastModifiedBy>Tom</cp:lastModifiedBy>
  <cp:revision>333</cp:revision>
  <dcterms:created xsi:type="dcterms:W3CDTF">2017-01-16T14:56:29Z</dcterms:created>
  <dcterms:modified xsi:type="dcterms:W3CDTF">2018-03-23T01:51:07Z</dcterms:modified>
</cp:coreProperties>
</file>