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66" r:id="rId2"/>
    <p:sldId id="304" r:id="rId3"/>
    <p:sldId id="276" r:id="rId4"/>
    <p:sldId id="277" r:id="rId5"/>
    <p:sldId id="294" r:id="rId6"/>
    <p:sldId id="295" r:id="rId7"/>
    <p:sldId id="296" r:id="rId8"/>
    <p:sldId id="298" r:id="rId9"/>
    <p:sldId id="299" r:id="rId10"/>
    <p:sldId id="300" r:id="rId11"/>
    <p:sldId id="302" r:id="rId12"/>
    <p:sldId id="303" r:id="rId13"/>
    <p:sldId id="305" r:id="rId14"/>
  </p:sldIdLst>
  <p:sldSz cx="9144000" cy="6858000" type="screen4x3"/>
  <p:notesSz cx="68580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42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2018/3/22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2200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9820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8517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3562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705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116000" y="188640"/>
            <a:ext cx="7128000" cy="7113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3600" b="1" strike="noStrike" spc="-1">
              <a:solidFill>
                <a:srgbClr val="FF3300"/>
              </a:solidFill>
              <a:uFill>
                <a:solidFill>
                  <a:srgbClr val="FFFFFF"/>
                </a:solidFill>
              </a:uFill>
              <a:latin typeface="Arial" panose="02080604020202020204" charset="0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125000"/>
            <a:ext cx="8229600" cy="2158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800" b="1" strike="noStrike" spc="-1">
              <a:solidFill>
                <a:srgbClr val="0066CC"/>
              </a:solidFill>
              <a:uFill>
                <a:solidFill>
                  <a:srgbClr val="FFFFFF"/>
                </a:solidFill>
              </a:uFill>
              <a:latin typeface="Arial" panose="02080604020202020204" charset="0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57200" y="3489480"/>
            <a:ext cx="8229600" cy="2158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800" b="1" strike="noStrike" spc="-1">
              <a:solidFill>
                <a:srgbClr val="0066CC"/>
              </a:solidFill>
              <a:uFill>
                <a:solidFill>
                  <a:srgbClr val="FFFFFF"/>
                </a:solidFill>
              </a:uFill>
              <a:latin typeface="Arial" panose="0208060402020202020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116000" y="188640"/>
            <a:ext cx="7128000" cy="7113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3600" b="1" strike="noStrike" spc="-1">
              <a:solidFill>
                <a:srgbClr val="FF3300"/>
              </a:solidFill>
              <a:uFill>
                <a:solidFill>
                  <a:srgbClr val="FFFFFF"/>
                </a:solidFill>
              </a:uFill>
              <a:latin typeface="Arial" panose="02080604020202020204" charset="0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125000"/>
            <a:ext cx="4015800" cy="2158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800" b="1" strike="noStrike" spc="-1">
              <a:solidFill>
                <a:srgbClr val="0066CC"/>
              </a:solidFill>
              <a:uFill>
                <a:solidFill>
                  <a:srgbClr val="FFFFFF"/>
                </a:solidFill>
              </a:uFill>
              <a:latin typeface="Arial" panose="02080604020202020204" charset="0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4240" y="1125000"/>
            <a:ext cx="4015800" cy="2158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800" b="1" strike="noStrike" spc="-1">
              <a:solidFill>
                <a:srgbClr val="0066CC"/>
              </a:solidFill>
              <a:uFill>
                <a:solidFill>
                  <a:srgbClr val="FFFFFF"/>
                </a:solidFill>
              </a:uFill>
              <a:latin typeface="Arial" panose="02080604020202020204" charset="0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674240" y="3489480"/>
            <a:ext cx="4015800" cy="2158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800" b="1" strike="noStrike" spc="-1">
              <a:solidFill>
                <a:srgbClr val="0066CC"/>
              </a:solidFill>
              <a:uFill>
                <a:solidFill>
                  <a:srgbClr val="FFFFFF"/>
                </a:solidFill>
              </a:uFill>
              <a:latin typeface="Arial" panose="02080604020202020204" charset="0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3489480"/>
            <a:ext cx="4015800" cy="2158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800" b="1" strike="noStrike" spc="-1">
              <a:solidFill>
                <a:srgbClr val="0066CC"/>
              </a:solidFill>
              <a:uFill>
                <a:solidFill>
                  <a:srgbClr val="FFFFFF"/>
                </a:solidFill>
              </a:uFill>
              <a:latin typeface="Arial" panose="0208060402020202020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1116000" y="188640"/>
            <a:ext cx="7128000" cy="7113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3600" b="1" strike="noStrike" spc="-1">
              <a:solidFill>
                <a:srgbClr val="FF3300"/>
              </a:solidFill>
              <a:uFill>
                <a:solidFill>
                  <a:srgbClr val="FFFFFF"/>
                </a:solidFill>
              </a:uFill>
              <a:latin typeface="Arial" panose="02080604020202020204" charset="0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125000"/>
            <a:ext cx="8229600" cy="4526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800" b="1" strike="noStrike" spc="-1">
              <a:solidFill>
                <a:srgbClr val="0066CC"/>
              </a:solidFill>
              <a:uFill>
                <a:solidFill>
                  <a:srgbClr val="FFFFFF"/>
                </a:solidFill>
              </a:uFill>
              <a:latin typeface="Arial" panose="02080604020202020204" charset="0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57200" y="1125000"/>
            <a:ext cx="8229600" cy="4526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800" b="1" strike="noStrike" spc="-1">
              <a:solidFill>
                <a:srgbClr val="0066CC"/>
              </a:solidFill>
              <a:uFill>
                <a:solidFill>
                  <a:srgbClr val="FFFFFF"/>
                </a:solidFill>
              </a:uFill>
              <a:latin typeface="Arial" panose="02080604020202020204" charset="0"/>
            </a:endParaRPr>
          </a:p>
        </p:txBody>
      </p:sp>
      <p:pic>
        <p:nvPicPr>
          <p:cNvPr id="40" name="图片 39"/>
          <p:cNvPicPr/>
          <p:nvPr/>
        </p:nvPicPr>
        <p:blipFill>
          <a:blip r:embed="rId2"/>
          <a:stretch>
            <a:fillRect/>
          </a:stretch>
        </p:blipFill>
        <p:spPr>
          <a:xfrm>
            <a:off x="1735560" y="1124640"/>
            <a:ext cx="5672880" cy="4526280"/>
          </a:xfrm>
          <a:prstGeom prst="rect">
            <a:avLst/>
          </a:prstGeom>
          <a:ln>
            <a:noFill/>
          </a:ln>
        </p:spPr>
      </p:pic>
      <p:pic>
        <p:nvPicPr>
          <p:cNvPr id="41" name="图片 40"/>
          <p:cNvPicPr/>
          <p:nvPr/>
        </p:nvPicPr>
        <p:blipFill>
          <a:blip r:embed="rId2"/>
          <a:stretch>
            <a:fillRect/>
          </a:stretch>
        </p:blipFill>
        <p:spPr>
          <a:xfrm>
            <a:off x="1735560" y="1124640"/>
            <a:ext cx="5672880" cy="4526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116000" y="188640"/>
            <a:ext cx="7128000" cy="7113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3600" b="1" strike="noStrike" spc="-1">
              <a:solidFill>
                <a:srgbClr val="FF3300"/>
              </a:solidFill>
              <a:uFill>
                <a:solidFill>
                  <a:srgbClr val="FFFFFF"/>
                </a:solidFill>
              </a:uFill>
              <a:latin typeface="Arial" panose="02080604020202020204" charset="0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57200" y="1125000"/>
            <a:ext cx="8229600" cy="4526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800" b="1" strike="noStrike" spc="-1">
              <a:solidFill>
                <a:srgbClr val="0066CC"/>
              </a:solidFill>
              <a:uFill>
                <a:solidFill>
                  <a:srgbClr val="FFFFFF"/>
                </a:solidFill>
              </a:uFill>
              <a:latin typeface="Arial" panose="0208060402020202020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116000" y="188640"/>
            <a:ext cx="7128000" cy="7113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3600" b="1" strike="noStrike" spc="-1">
              <a:solidFill>
                <a:srgbClr val="FF3300"/>
              </a:solidFill>
              <a:uFill>
                <a:solidFill>
                  <a:srgbClr val="FFFFFF"/>
                </a:solidFill>
              </a:uFill>
              <a:latin typeface="Arial" panose="02080604020202020204" charset="0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125000"/>
            <a:ext cx="8229600" cy="4526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800" b="1" strike="noStrike" spc="-1">
              <a:solidFill>
                <a:srgbClr val="0066CC"/>
              </a:solidFill>
              <a:uFill>
                <a:solidFill>
                  <a:srgbClr val="FFFFFF"/>
                </a:solidFill>
              </a:uFill>
              <a:latin typeface="Arial" panose="0208060402020202020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116000" y="188640"/>
            <a:ext cx="7128000" cy="7113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3600" b="1" strike="noStrike" spc="-1">
              <a:solidFill>
                <a:srgbClr val="FF3300"/>
              </a:solidFill>
              <a:uFill>
                <a:solidFill>
                  <a:srgbClr val="FFFFFF"/>
                </a:solidFill>
              </a:uFill>
              <a:latin typeface="Arial" panose="02080604020202020204" charset="0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125000"/>
            <a:ext cx="4015800" cy="4526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800" b="1" strike="noStrike" spc="-1">
              <a:solidFill>
                <a:srgbClr val="0066CC"/>
              </a:solidFill>
              <a:uFill>
                <a:solidFill>
                  <a:srgbClr val="FFFFFF"/>
                </a:solidFill>
              </a:uFill>
              <a:latin typeface="Arial" panose="02080604020202020204" charset="0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125000"/>
            <a:ext cx="4015800" cy="4526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800" b="1" strike="noStrike" spc="-1">
              <a:solidFill>
                <a:srgbClr val="0066CC"/>
              </a:solidFill>
              <a:uFill>
                <a:solidFill>
                  <a:srgbClr val="FFFFFF"/>
                </a:solidFill>
              </a:uFill>
              <a:latin typeface="Arial" panose="0208060402020202020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116000" y="188640"/>
            <a:ext cx="7128000" cy="7113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3600" b="1" strike="noStrike" spc="-1">
              <a:solidFill>
                <a:srgbClr val="FF3300"/>
              </a:solidFill>
              <a:uFill>
                <a:solidFill>
                  <a:srgbClr val="FFFFFF"/>
                </a:solidFill>
              </a:uFill>
              <a:latin typeface="Arial" panose="0208060402020202020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1116000" y="188640"/>
            <a:ext cx="7128000" cy="3298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800" b="1" strike="noStrike" spc="-1">
              <a:solidFill>
                <a:srgbClr val="0066CC"/>
              </a:solidFill>
              <a:uFill>
                <a:solidFill>
                  <a:srgbClr val="FFFFFF"/>
                </a:solidFill>
              </a:uFill>
              <a:latin typeface="Arial" panose="0208060402020202020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116000" y="188640"/>
            <a:ext cx="7128000" cy="7113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3600" b="1" strike="noStrike" spc="-1">
              <a:solidFill>
                <a:srgbClr val="FF3300"/>
              </a:solidFill>
              <a:uFill>
                <a:solidFill>
                  <a:srgbClr val="FFFFFF"/>
                </a:solidFill>
              </a:uFill>
              <a:latin typeface="Arial" panose="02080604020202020204" charset="0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125000"/>
            <a:ext cx="4015800" cy="2158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800" b="1" strike="noStrike" spc="-1">
              <a:solidFill>
                <a:srgbClr val="0066CC"/>
              </a:solidFill>
              <a:uFill>
                <a:solidFill>
                  <a:srgbClr val="FFFFFF"/>
                </a:solidFill>
              </a:uFill>
              <a:latin typeface="Arial" panose="02080604020202020204" charset="0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57200" y="3489480"/>
            <a:ext cx="4015800" cy="2158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800" b="1" strike="noStrike" spc="-1">
              <a:solidFill>
                <a:srgbClr val="0066CC"/>
              </a:solidFill>
              <a:uFill>
                <a:solidFill>
                  <a:srgbClr val="FFFFFF"/>
                </a:solidFill>
              </a:uFill>
              <a:latin typeface="Arial" panose="02080604020202020204" charset="0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1125000"/>
            <a:ext cx="4015800" cy="4526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800" b="1" strike="noStrike" spc="-1">
              <a:solidFill>
                <a:srgbClr val="0066CC"/>
              </a:solidFill>
              <a:uFill>
                <a:solidFill>
                  <a:srgbClr val="FFFFFF"/>
                </a:solidFill>
              </a:uFill>
              <a:latin typeface="Arial" panose="0208060402020202020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116000" y="188640"/>
            <a:ext cx="7128000" cy="7113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3600" b="1" strike="noStrike" spc="-1">
              <a:solidFill>
                <a:srgbClr val="FF3300"/>
              </a:solidFill>
              <a:uFill>
                <a:solidFill>
                  <a:srgbClr val="FFFFFF"/>
                </a:solidFill>
              </a:uFill>
              <a:latin typeface="Arial" panose="02080604020202020204" charset="0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125000"/>
            <a:ext cx="4015800" cy="452628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800" b="1" strike="noStrike" spc="-1">
              <a:solidFill>
                <a:srgbClr val="0066CC"/>
              </a:solidFill>
              <a:uFill>
                <a:solidFill>
                  <a:srgbClr val="FFFFFF"/>
                </a:solidFill>
              </a:uFill>
              <a:latin typeface="Arial" panose="02080604020202020204" charset="0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125000"/>
            <a:ext cx="4015800" cy="2158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800" b="1" strike="noStrike" spc="-1">
              <a:solidFill>
                <a:srgbClr val="0066CC"/>
              </a:solidFill>
              <a:uFill>
                <a:solidFill>
                  <a:srgbClr val="FFFFFF"/>
                </a:solidFill>
              </a:uFill>
              <a:latin typeface="Arial" panose="02080604020202020204" charset="0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674240" y="3489480"/>
            <a:ext cx="4015800" cy="2158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800" b="1" strike="noStrike" spc="-1">
              <a:solidFill>
                <a:srgbClr val="0066CC"/>
              </a:solidFill>
              <a:uFill>
                <a:solidFill>
                  <a:srgbClr val="FFFFFF"/>
                </a:solidFill>
              </a:uFill>
              <a:latin typeface="Arial" panose="0208060402020202020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116000" y="188640"/>
            <a:ext cx="7128000" cy="7113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3600" b="1" strike="noStrike" spc="-1">
              <a:solidFill>
                <a:srgbClr val="FF3300"/>
              </a:solidFill>
              <a:uFill>
                <a:solidFill>
                  <a:srgbClr val="FFFFFF"/>
                </a:solidFill>
              </a:uFill>
              <a:latin typeface="Arial" panose="02080604020202020204" charset="0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125000"/>
            <a:ext cx="4015800" cy="2158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800" b="1" strike="noStrike" spc="-1">
              <a:solidFill>
                <a:srgbClr val="0066CC"/>
              </a:solidFill>
              <a:uFill>
                <a:solidFill>
                  <a:srgbClr val="FFFFFF"/>
                </a:solidFill>
              </a:uFill>
              <a:latin typeface="Arial" panose="02080604020202020204" charset="0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4240" y="1125000"/>
            <a:ext cx="4015800" cy="2158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800" b="1" strike="noStrike" spc="-1">
              <a:solidFill>
                <a:srgbClr val="0066CC"/>
              </a:solidFill>
              <a:uFill>
                <a:solidFill>
                  <a:srgbClr val="FFFFFF"/>
                </a:solidFill>
              </a:uFill>
              <a:latin typeface="Arial" panose="02080604020202020204" charset="0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57200" y="3489480"/>
            <a:ext cx="8229600" cy="2158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 lang="en-US" sz="2800" b="1" strike="noStrike" spc="-1">
              <a:solidFill>
                <a:srgbClr val="0066CC"/>
              </a:solidFill>
              <a:uFill>
                <a:solidFill>
                  <a:srgbClr val="FFFFFF"/>
                </a:solidFill>
              </a:uFill>
              <a:latin typeface="Arial" panose="0208060402020202020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116000" y="188640"/>
            <a:ext cx="7128000" cy="7113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en-US" sz="3600" b="1" strike="noStrike" spc="-1">
                <a:solidFill>
                  <a:srgbClr val="FF3300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</a:rPr>
              <a:t>单击鼠标编辑标题文字格式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125000"/>
            <a:ext cx="8229600" cy="452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marL="342900" indent="-342900">
              <a:buClr>
                <a:srgbClr val="0066CC"/>
              </a:buClr>
              <a:buFont typeface="Arial" panose="02080604020202020204" charset="0"/>
              <a:buChar char="•"/>
            </a:pPr>
            <a:r>
              <a:rPr lang="en-US" sz="2800" b="1" strike="noStrike" spc="-1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</a:rPr>
              <a:t>单击鼠标编辑大纲文字格式</a:t>
            </a:r>
          </a:p>
          <a:p>
            <a:pPr marL="742950" lvl="1" indent="-285750">
              <a:buClr>
                <a:srgbClr val="0000FF"/>
              </a:buClr>
              <a:buFont typeface="Arial" panose="02080604020202020204" charset="0"/>
              <a:buChar char="–"/>
            </a:pPr>
            <a:r>
              <a:rPr lang="en-US" sz="2400" b="1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</a:rPr>
              <a:t>第二个大纲级</a:t>
            </a:r>
          </a:p>
          <a:p>
            <a:pPr marL="1143000" lvl="2" indent="-228600">
              <a:buClr>
                <a:srgbClr val="996600"/>
              </a:buClr>
              <a:buFont typeface="Arial" panose="02080604020202020204" charset="0"/>
              <a:buChar char="•"/>
            </a:pPr>
            <a:r>
              <a:rPr lang="en-US" sz="2400" b="1" strike="noStrike" spc="-1">
                <a:solidFill>
                  <a:srgbClr val="996600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</a:rPr>
              <a:t>第三大纲级别</a:t>
            </a:r>
          </a:p>
          <a:p>
            <a:pPr marL="1600200" lvl="3" indent="-228600">
              <a:buClr>
                <a:srgbClr val="000000"/>
              </a:buClr>
              <a:buFont typeface="Arial" panose="02080604020202020204" charset="0"/>
              <a:buChar char="–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</a:rPr>
              <a:t>第四大纲级别</a:t>
            </a:r>
          </a:p>
          <a:p>
            <a:pPr marL="2057400" lvl="4" indent="-228600">
              <a:buClr>
                <a:srgbClr val="000000"/>
              </a:buClr>
              <a:buFont typeface="Arial" panose="02080604020202020204" charset="0"/>
              <a:buChar char="»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</a:rPr>
              <a:t>第五大纲级别</a:t>
            </a:r>
          </a:p>
          <a:p>
            <a:pPr marL="2057400" lvl="5" indent="-228600">
              <a:buClr>
                <a:srgbClr val="000000"/>
              </a:buClr>
              <a:buFont typeface="Arial" panose="02080604020202020204" charset="0"/>
              <a:buChar char="»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</a:rPr>
              <a:t>第六大纲级别</a:t>
            </a:r>
          </a:p>
          <a:p>
            <a:pPr marL="2057400" lvl="6" indent="-228600">
              <a:buClr>
                <a:srgbClr val="000000"/>
              </a:buClr>
              <a:buFont typeface="Arial" panose="02080604020202020204" charset="0"/>
              <a:buChar char="»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</a:rPr>
              <a:t>第七大纲级别</a:t>
            </a:r>
          </a:p>
        </p:txBody>
      </p:sp>
      <p:sp>
        <p:nvSpPr>
          <p:cNvPr id="3" name="PlaceHolder 3"/>
          <p:cNvSpPr>
            <a:spLocks noGrp="1"/>
          </p:cNvSpPr>
          <p:nvPr>
            <p:ph type="dt"/>
          </p:nvPr>
        </p:nvSpPr>
        <p:spPr>
          <a:xfrm>
            <a:off x="456840" y="6244920"/>
            <a:ext cx="2133720" cy="51156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</a:rPr>
              <a:t>10/25/17</a:t>
            </a:r>
          </a:p>
        </p:txBody>
      </p:sp>
      <p:sp>
        <p:nvSpPr>
          <p:cNvPr id="4" name="PlaceHolder 4"/>
          <p:cNvSpPr>
            <a:spLocks noGrp="1"/>
          </p:cNvSpPr>
          <p:nvPr>
            <p:ph type="ftr"/>
          </p:nvPr>
        </p:nvSpPr>
        <p:spPr>
          <a:xfrm>
            <a:off x="1547640" y="6308640"/>
            <a:ext cx="7128000" cy="8254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</a:rPr>
              <a:t>科技部基础司－中科院基础局 交流会议 2009年7月22日上海</a:t>
            </a:r>
          </a:p>
        </p:txBody>
      </p:sp>
      <p:sp>
        <p:nvSpPr>
          <p:cNvPr id="5" name="PlaceHolder 5"/>
          <p:cNvSpPr>
            <a:spLocks noGrp="1"/>
          </p:cNvSpPr>
          <p:nvPr>
            <p:ph type="sldNum"/>
          </p:nvPr>
        </p:nvSpPr>
        <p:spPr>
          <a:xfrm>
            <a:off x="6552720" y="6244920"/>
            <a:ext cx="2133720" cy="51156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fld id="{F6F1807F-7CEE-4551-82B0-8C998823E140}" type="slidenum"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</a:rPr>
              <a:t>‹#›</a:t>
            </a:fld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80604020202020204" charset="0"/>
            </a:endParaRPr>
          </a:p>
        </p:txBody>
      </p:sp>
      <p:pic>
        <p:nvPicPr>
          <p:cNvPr id="6" name="Picture 8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71640" cy="971640"/>
          </a:xfrm>
          <a:prstGeom prst="rect">
            <a:avLst/>
          </a:prstGeom>
          <a:ln>
            <a:noFill/>
          </a:ln>
        </p:spPr>
      </p:pic>
      <p:sp>
        <p:nvSpPr>
          <p:cNvPr id="7" name="CustomShape 6"/>
          <p:cNvSpPr/>
          <p:nvPr/>
        </p:nvSpPr>
        <p:spPr>
          <a:xfrm>
            <a:off x="971640" y="836640"/>
            <a:ext cx="7129440" cy="144360"/>
          </a:xfrm>
          <a:prstGeom prst="rect">
            <a:avLst/>
          </a:prstGeom>
          <a:gradFill>
            <a:gsLst>
              <a:gs pos="0">
                <a:srgbClr val="3366FF"/>
              </a:gs>
              <a:gs pos="100000">
                <a:srgbClr val="FF3399"/>
              </a:gs>
            </a:gsLst>
            <a:lin ang="0"/>
          </a:gradFill>
          <a:ln w="9360">
            <a:solidFill>
              <a:srgbClr val="000000"/>
            </a:solidFill>
            <a:miter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pic>
        <p:nvPicPr>
          <p:cNvPr id="8" name="Picture 9"/>
          <p:cNvPicPr/>
          <p:nvPr/>
        </p:nvPicPr>
        <p:blipFill>
          <a:blip r:embed="rId15"/>
          <a:stretch>
            <a:fillRect/>
          </a:stretch>
        </p:blipFill>
        <p:spPr>
          <a:xfrm>
            <a:off x="8172360" y="0"/>
            <a:ext cx="971640" cy="97164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2"/>
          <p:cNvSpPr txBox="1"/>
          <p:nvPr/>
        </p:nvSpPr>
        <p:spPr>
          <a:xfrm>
            <a:off x="2258568" y="4156710"/>
            <a:ext cx="4012057" cy="132143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90000"/>
              </a:lnSpc>
            </a:pPr>
            <a:r>
              <a:rPr lang="x-none" altLang="en-US" sz="2800" b="1" u="sng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  <a:ea typeface="楷体_GB2312"/>
              </a:rPr>
              <a:t>王仲翔</a:t>
            </a:r>
            <a:r>
              <a:rPr lang="zh-CN" alt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  <a:ea typeface="楷体_GB2312"/>
              </a:rPr>
              <a:t>、</a:t>
            </a:r>
            <a:r>
              <a:rPr lang="zh-CN" alt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  <a:ea typeface="楷体_GB2312"/>
              </a:rPr>
              <a:t>童思敏、邢祎</a:t>
            </a:r>
            <a:endParaRPr lang="en-US" altLang="en-US" sz="2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80604020202020204" charset="0"/>
              <a:ea typeface="楷体_GB2312"/>
            </a:endParaRPr>
          </a:p>
          <a:p>
            <a:pPr algn="ctr">
              <a:lnSpc>
                <a:spcPct val="90000"/>
              </a:lnSpc>
            </a:pPr>
            <a:r>
              <a:rPr lang="x-none" alt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  <a:ea typeface="楷体_GB2312"/>
              </a:rPr>
              <a:t> 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  <a:ea typeface="楷体_GB2312"/>
                <a:sym typeface="+mn-ea"/>
              </a:rPr>
              <a:t>(</a:t>
            </a:r>
            <a:r>
              <a:rPr lang="x-none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  <a:ea typeface="楷体_GB2312"/>
                <a:sym typeface="+mn-ea"/>
              </a:rPr>
              <a:t>上海天文台</a:t>
            </a:r>
            <a:r>
              <a:rPr lang="x-none" alt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  <a:ea typeface="楷体_GB2312"/>
                <a:sym typeface="+mn-ea"/>
              </a:rPr>
              <a:t>)</a:t>
            </a:r>
          </a:p>
          <a:p>
            <a:pPr algn="ctr">
              <a:lnSpc>
                <a:spcPct val="90000"/>
              </a:lnSpc>
            </a:pPr>
            <a:endParaRPr lang="x-none" altLang="en-US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80604020202020204" charset="0"/>
              <a:ea typeface="楷体_GB2312"/>
              <a:sym typeface="+mn-ea"/>
            </a:endParaRPr>
          </a:p>
          <a:p>
            <a:pPr algn="ctr">
              <a:lnSpc>
                <a:spcPct val="90000"/>
              </a:lnSpc>
            </a:pP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  <a:ea typeface="楷体_GB2312"/>
              </a:rPr>
              <a:t>201</a:t>
            </a:r>
            <a:r>
              <a:rPr lang="x-none" alt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  <a:ea typeface="楷体_GB2312"/>
              </a:rPr>
              <a:t>8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  <a:ea typeface="楷体_GB2312"/>
              </a:rPr>
              <a:t>/</a:t>
            </a:r>
            <a:r>
              <a:rPr lang="x-none" alt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  <a:ea typeface="楷体_GB2312"/>
              </a:rPr>
              <a:t>0</a:t>
            </a:r>
            <a:r>
              <a:rPr lang="en-US" altLang="zh-CN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  <a:ea typeface="楷体_GB2312"/>
              </a:rPr>
              <a:t>3/22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  <a:ea typeface="楷体_GB2312"/>
              </a:rPr>
              <a:t>, </a:t>
            </a:r>
            <a:r>
              <a:rPr lang="x-none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  <a:ea typeface="楷体_GB2312"/>
              </a:rPr>
              <a:t>峨眉</a:t>
            </a:r>
            <a:r>
              <a:rPr lang="zh-CN" alt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  <a:ea typeface="楷体_GB2312"/>
              </a:rPr>
              <a:t>山</a:t>
            </a:r>
            <a:endParaRPr lang="x-none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80604020202020204" charset="0"/>
              <a:ea typeface="楷体_GB2312"/>
            </a:endParaRPr>
          </a:p>
          <a:p>
            <a:pPr algn="l">
              <a:lnSpc>
                <a:spcPct val="90000"/>
              </a:lnSpc>
            </a:pP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80604020202020204" charset="0"/>
              <a:ea typeface="楷体_GB2312"/>
            </a:endParaRPr>
          </a:p>
          <a:p>
            <a:pPr algn="l">
              <a:lnSpc>
                <a:spcPct val="90000"/>
              </a:lnSpc>
            </a:pPr>
            <a:endParaRPr lang="x-none" alt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80604020202020204" charset="0"/>
              <a:ea typeface="楷体_GB2312"/>
            </a:endParaRPr>
          </a:p>
          <a:p>
            <a:pPr algn="ctr">
              <a:lnSpc>
                <a:spcPct val="90000"/>
              </a:lnSpc>
            </a:pPr>
            <a:r>
              <a:rPr lang="en-US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  <a:ea typeface="楷体_GB2312"/>
              </a:rPr>
              <a:t> 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8060402020202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93115" y="1958975"/>
            <a:ext cx="7927975" cy="14370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4400" b="1" dirty="0" smtClean="0">
                <a:solidFill>
                  <a:srgbClr val="FF0000"/>
                </a:solidFill>
              </a:rPr>
              <a:t>LHAASO</a:t>
            </a:r>
            <a:r>
              <a:rPr lang="zh-CN" altLang="en-US" sz="4400" b="1" dirty="0" smtClean="0">
                <a:solidFill>
                  <a:srgbClr val="FF0000"/>
                </a:solidFill>
              </a:rPr>
              <a:t>观测</a:t>
            </a:r>
            <a:r>
              <a:rPr lang="x-none" altLang="zh-CN" sz="4400" b="1" dirty="0" smtClean="0">
                <a:solidFill>
                  <a:srgbClr val="FF0000"/>
                </a:solidFill>
              </a:rPr>
              <a:t>超新星和脉冲星星风云的</a:t>
            </a:r>
            <a:r>
              <a:rPr lang="zh-CN" altLang="en-US" sz="4400" b="1" dirty="0" smtClean="0">
                <a:solidFill>
                  <a:srgbClr val="FF0000"/>
                </a:solidFill>
              </a:rPr>
              <a:t>初步考虑</a:t>
            </a:r>
            <a:endParaRPr lang="x-none" altLang="zh-CN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1116000" y="188640"/>
            <a:ext cx="7128000" cy="7113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x-none" sz="2800" b="1" strike="noStrike" spc="-1">
                <a:solidFill>
                  <a:srgbClr val="FF3300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</a:rPr>
              <a:t>脉冲星星风云的HESS观测</a:t>
            </a:r>
          </a:p>
        </p:txBody>
      </p:sp>
      <p:sp>
        <p:nvSpPr>
          <p:cNvPr id="9" name="TextShape 3"/>
          <p:cNvSpPr txBox="1"/>
          <p:nvPr/>
        </p:nvSpPr>
        <p:spPr>
          <a:xfrm>
            <a:off x="3659505" y="4407408"/>
            <a:ext cx="5253990" cy="194703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indent="0">
              <a:buClrTx/>
              <a:buNone/>
            </a:pPr>
            <a:r>
              <a:rPr lang="x-none" alt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</a:rPr>
              <a:t>脉冲星星风云性质和演化</a:t>
            </a:r>
            <a:r>
              <a:rPr lang="en-US" alt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</a:rPr>
              <a:t>:</a:t>
            </a:r>
            <a:endParaRPr lang="x-none" alt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80604020202020204" charset="0"/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alt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</a:rPr>
              <a:t>R ~ </a:t>
            </a:r>
            <a:r>
              <a:rPr lang="en-US" altLang="en-US" sz="2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</a:rPr>
              <a:t>Edot</a:t>
            </a:r>
            <a:r>
              <a:rPr lang="en-US" alt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</a:rPr>
              <a:t>^-0.65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alt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</a:rPr>
              <a:t>L(1-10TeV) ~ Edot^0.59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alt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</a:rPr>
              <a:t>Pulsar offset ~ L/</a:t>
            </a:r>
            <a:r>
              <a:rPr lang="en-US" altLang="en-U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</a:rPr>
              <a:t>Edot</a:t>
            </a:r>
            <a:endParaRPr lang="x-none" alt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80604020202020204" charset="0"/>
            </a:endParaRPr>
          </a:p>
          <a:p>
            <a:pPr indent="0">
              <a:buClrTx/>
              <a:buNone/>
            </a:pPr>
            <a:endParaRPr lang="x-none" alt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80604020202020204" charset="0"/>
            </a:endParaRPr>
          </a:p>
          <a:p>
            <a:pPr indent="0">
              <a:buClrTx/>
              <a:buNone/>
            </a:pPr>
            <a:r>
              <a:rPr lang="en-US" alt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</a:rPr>
              <a:t> </a:t>
            </a:r>
            <a:endParaRPr lang="x-none" alt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80604020202020204" charset="0"/>
            </a:endParaRPr>
          </a:p>
        </p:txBody>
      </p:sp>
      <p:sp>
        <p:nvSpPr>
          <p:cNvPr id="7" name="TextShape 3"/>
          <p:cNvSpPr txBox="1"/>
          <p:nvPr/>
        </p:nvSpPr>
        <p:spPr>
          <a:xfrm>
            <a:off x="6115685" y="1945005"/>
            <a:ext cx="2701290" cy="172148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indent="0">
              <a:buClrTx/>
              <a:buNone/>
            </a:pPr>
            <a:r>
              <a:rPr lang="x-none" alt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</a:rPr>
              <a:t>2017年，HESS组对近十年探测到的TeV脉冲星星风云进行了系统观测</a:t>
            </a:r>
            <a:r>
              <a:rPr lang="x-none" alt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</a:rPr>
              <a:t>（H.E.S.S. Collaboration 2017）</a:t>
            </a:r>
            <a:r>
              <a:rPr lang="x-none" alt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</a:rPr>
              <a:t>。</a:t>
            </a:r>
          </a:p>
          <a:p>
            <a:pPr indent="0">
              <a:buClrTx/>
              <a:buNone/>
            </a:pPr>
            <a:endParaRPr lang="x-none" alt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80604020202020204" charset="0"/>
            </a:endParaRPr>
          </a:p>
          <a:p>
            <a:pPr indent="0">
              <a:buClrTx/>
              <a:buNone/>
            </a:pPr>
            <a:endParaRPr lang="x-none" alt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8060402020202020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40" y="1281430"/>
            <a:ext cx="5855335" cy="26130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50" y="4000500"/>
            <a:ext cx="2958465" cy="259207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1116000" y="188640"/>
            <a:ext cx="7128000" cy="7113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x-none" sz="2800" b="1" spc="-1">
                <a:solidFill>
                  <a:srgbClr val="FF3300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  <a:sym typeface="+mn-ea"/>
              </a:rPr>
              <a:t>脉冲星星风云的LHASSO观测</a:t>
            </a:r>
            <a:endParaRPr lang="x-none" sz="2800" b="1" strike="noStrike" spc="-1">
              <a:solidFill>
                <a:srgbClr val="FF3300"/>
              </a:solidFill>
              <a:uFill>
                <a:solidFill>
                  <a:srgbClr val="FFFFFF"/>
                </a:solidFill>
              </a:uFill>
              <a:latin typeface="Arial" panose="020806040202020202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67835" y="1742440"/>
            <a:ext cx="4387850" cy="2288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buClrTx/>
              <a:buNone/>
            </a:pPr>
            <a:r>
              <a:rPr lang="x-none" sz="2400"/>
              <a:t>现有高能脉冲星星风云样本数量少。</a:t>
            </a:r>
          </a:p>
          <a:p>
            <a:pPr indent="0">
              <a:buClrTx/>
              <a:buNone/>
            </a:pPr>
            <a:endParaRPr lang="x-none" sz="2400"/>
          </a:p>
          <a:p>
            <a:pPr indent="0">
              <a:buClrTx/>
              <a:buNone/>
            </a:pPr>
            <a:r>
              <a:rPr lang="x-none" sz="2400"/>
              <a:t>LHASSO在10 TeV以上灵敏度极高，有助于搜索新的脉冲星星风云，增加样本数量。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55" y="1295400"/>
            <a:ext cx="3769995" cy="36353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02920" y="5125085"/>
            <a:ext cx="7922260" cy="1191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buClrTx/>
              <a:buNone/>
            </a:pPr>
            <a:r>
              <a:rPr lang="x-none" sz="2400" dirty="0"/>
              <a:t>--</a:t>
            </a:r>
            <a:r>
              <a:rPr lang="x-none" sz="2400" dirty="0" smtClean="0"/>
              <a:t>与其它高能望远镜进行联合探测</a:t>
            </a:r>
            <a:endParaRPr lang="x-none" sz="2400" dirty="0"/>
          </a:p>
          <a:p>
            <a:pPr indent="0">
              <a:buClrTx/>
              <a:buNone/>
            </a:pPr>
            <a:r>
              <a:rPr lang="x-none" sz="2400" dirty="0"/>
              <a:t>--</a:t>
            </a:r>
            <a:r>
              <a:rPr lang="x-none" sz="2400" dirty="0" smtClean="0"/>
              <a:t>能谱延伸至更高能段</a:t>
            </a:r>
            <a:endParaRPr lang="x-none" sz="2400" dirty="0"/>
          </a:p>
          <a:p>
            <a:pPr indent="0">
              <a:buClrTx/>
              <a:buNone/>
            </a:pPr>
            <a:r>
              <a:rPr lang="zh-CN" altLang="en-US" sz="2400" dirty="0" smtClean="0"/>
              <a:t>系统</a:t>
            </a:r>
            <a:r>
              <a:rPr lang="zh-CN" altLang="en-US" sz="2400" dirty="0"/>
              <a:t>观测</a:t>
            </a:r>
            <a:r>
              <a:rPr lang="x-none" sz="2400" dirty="0" smtClean="0"/>
              <a:t>验证脉冲星星风云的</a:t>
            </a:r>
            <a:r>
              <a:rPr lang="zh-CN" altLang="en-US" sz="2400" dirty="0" smtClean="0"/>
              <a:t>演化和</a:t>
            </a:r>
            <a:r>
              <a:rPr lang="x-none" sz="2400" dirty="0" smtClean="0"/>
              <a:t>辐射模型</a:t>
            </a:r>
            <a:endParaRPr lang="x-none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1116000" y="188640"/>
            <a:ext cx="7128000" cy="7113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x-none" sz="2800" b="1" spc="-1">
                <a:solidFill>
                  <a:srgbClr val="FF3300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  <a:sym typeface="+mn-ea"/>
              </a:rPr>
              <a:t>总结</a:t>
            </a:r>
            <a:endParaRPr lang="x-none" sz="2800" b="1" strike="noStrike" spc="-1">
              <a:solidFill>
                <a:srgbClr val="FF3300"/>
              </a:solidFill>
              <a:uFill>
                <a:solidFill>
                  <a:srgbClr val="FFFFFF"/>
                </a:solidFill>
              </a:uFill>
              <a:latin typeface="Arial" panose="020806040202020202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04520" y="1485265"/>
            <a:ext cx="7862570" cy="33858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buClrTx/>
              <a:buNone/>
            </a:pPr>
            <a:r>
              <a:rPr lang="x-none" sz="2400" dirty="0"/>
              <a:t>LHASSO的高性能将帮助发现大量新的伽玛射线源。</a:t>
            </a:r>
          </a:p>
          <a:p>
            <a:pPr indent="0">
              <a:buClrTx/>
              <a:buNone/>
            </a:pPr>
            <a:r>
              <a:rPr lang="x-none" sz="2400" dirty="0"/>
              <a:t>--在4 TeV以上具有极高的灵敏度。</a:t>
            </a:r>
          </a:p>
          <a:p>
            <a:pPr indent="0">
              <a:buClrTx/>
              <a:buNone/>
            </a:pPr>
            <a:r>
              <a:rPr lang="x-none" sz="2400" dirty="0"/>
              <a:t>--可以对北半球进行几乎全天的观测。</a:t>
            </a:r>
          </a:p>
          <a:p>
            <a:pPr indent="0">
              <a:buClrTx/>
              <a:buNone/>
            </a:pPr>
            <a:endParaRPr lang="x-none" sz="2400" dirty="0"/>
          </a:p>
          <a:p>
            <a:pPr indent="0">
              <a:buClrTx/>
              <a:buNone/>
            </a:pPr>
            <a:r>
              <a:rPr lang="x-none" alt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  <a:sym typeface="+mn-ea"/>
              </a:rPr>
              <a:t>LHASSO</a:t>
            </a:r>
            <a:r>
              <a:rPr lang="x-none" alt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  <a:sym typeface="+mn-ea"/>
              </a:rPr>
              <a:t>对年轻超新星的搜索可以验证加速模型的预言</a:t>
            </a:r>
            <a:endParaRPr lang="x-none" alt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80604020202020204" charset="0"/>
              <a:sym typeface="+mn-ea"/>
            </a:endParaRPr>
          </a:p>
          <a:p>
            <a:pPr indent="0">
              <a:buClrTx/>
              <a:buNone/>
            </a:pPr>
            <a:endParaRPr lang="x-none" sz="2400" dirty="0"/>
          </a:p>
          <a:p>
            <a:pPr indent="0">
              <a:buClrTx/>
              <a:buNone/>
            </a:pPr>
            <a:r>
              <a:rPr lang="x-none" sz="2400" dirty="0"/>
              <a:t>LHASSO对脉冲星星风云的观测可以将能谱向更高能段延伸、也将帮助发现新的脉冲星星风云，</a:t>
            </a:r>
            <a:r>
              <a:rPr lang="x-none" sz="2400" dirty="0" smtClean="0"/>
              <a:t>对这类源高能辐射机制作出更进一步研究</a:t>
            </a:r>
            <a:endParaRPr lang="x-none" sz="2400" dirty="0"/>
          </a:p>
        </p:txBody>
      </p:sp>
      <p:sp>
        <p:nvSpPr>
          <p:cNvPr id="6" name="文本框 5"/>
          <p:cNvSpPr txBox="1"/>
          <p:nvPr/>
        </p:nvSpPr>
        <p:spPr>
          <a:xfrm>
            <a:off x="5143500" y="5378450"/>
            <a:ext cx="3649980" cy="100584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indent="0">
              <a:buClrTx/>
              <a:buNone/>
            </a:pPr>
            <a:r>
              <a:rPr lang="x-none" sz="6000" b="1" i="1" u="sng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Thanks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/>
          </p:nvPr>
        </p:nvSpPr>
        <p:spPr>
          <a:xfrm>
            <a:off x="923976" y="1459656"/>
            <a:ext cx="7128000" cy="711360"/>
          </a:xfrm>
        </p:spPr>
        <p:txBody>
          <a:bodyPr/>
          <a:lstStyle/>
          <a:p>
            <a:r>
              <a:rPr lang="zh-CN" altLang="en-US" sz="3600" dirty="0" smtClean="0"/>
              <a:t>对</a:t>
            </a:r>
            <a:r>
              <a:rPr lang="en-US" altLang="zh-CN" sz="3600" dirty="0" err="1" smtClean="0"/>
              <a:t>blazar</a:t>
            </a:r>
            <a:r>
              <a:rPr lang="zh-CN" altLang="en-US" sz="3600" dirty="0" smtClean="0"/>
              <a:t>的监测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515204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/>
          </p:nvPr>
        </p:nvSpPr>
        <p:spPr>
          <a:xfrm>
            <a:off x="629208" y="1271304"/>
            <a:ext cx="8229600" cy="4526280"/>
          </a:xfrm>
        </p:spPr>
        <p:txBody>
          <a:bodyPr/>
          <a:lstStyle/>
          <a:p>
            <a:r>
              <a:rPr lang="zh-CN" altLang="en-US" sz="2800" dirty="0" smtClean="0"/>
              <a:t>以往报告内容：</a:t>
            </a:r>
            <a:endParaRPr lang="en-US" altLang="zh-CN" sz="2800" dirty="0" smtClean="0"/>
          </a:p>
          <a:p>
            <a:r>
              <a:rPr lang="en-US" altLang="zh-CN" sz="2800" dirty="0" smtClean="0"/>
              <a:t>1</a:t>
            </a:r>
            <a:r>
              <a:rPr lang="zh-CN" altLang="en-US" sz="2800" dirty="0" smtClean="0"/>
              <a:t>。脉冲星和脉冲星星风云</a:t>
            </a:r>
            <a:endParaRPr lang="en-US" altLang="zh-CN" sz="2800" dirty="0" smtClean="0"/>
          </a:p>
          <a:p>
            <a:r>
              <a:rPr lang="en-US" altLang="zh-CN" sz="2800" dirty="0" smtClean="0"/>
              <a:t>2</a:t>
            </a:r>
            <a:r>
              <a:rPr lang="zh-CN" altLang="en-US" sz="2800" dirty="0" smtClean="0"/>
              <a:t>。</a:t>
            </a:r>
            <a:r>
              <a:rPr lang="en-US" altLang="zh-CN" sz="2800" dirty="0" smtClean="0"/>
              <a:t>X</a:t>
            </a:r>
            <a:r>
              <a:rPr lang="zh-CN" altLang="en-US" sz="2800" dirty="0" smtClean="0"/>
              <a:t>射线双星和伽玛射线双星</a:t>
            </a:r>
            <a:endParaRPr lang="en-US" altLang="zh-CN" sz="2800" dirty="0" smtClean="0"/>
          </a:p>
          <a:p>
            <a:r>
              <a:rPr lang="en-US" altLang="zh-CN" sz="2800" dirty="0" smtClean="0"/>
              <a:t>3</a:t>
            </a:r>
            <a:r>
              <a:rPr lang="zh-CN" altLang="en-US" sz="2800" dirty="0" smtClean="0"/>
              <a:t>。对伽玛射线双星的搜寻</a:t>
            </a:r>
            <a:endParaRPr lang="en-US" altLang="zh-CN" sz="2800" dirty="0" smtClean="0"/>
          </a:p>
          <a:p>
            <a:endParaRPr lang="en-US" altLang="zh-CN" sz="2800" dirty="0"/>
          </a:p>
          <a:p>
            <a:r>
              <a:rPr lang="en-US" altLang="zh-CN" sz="2800" dirty="0" smtClean="0">
                <a:solidFill>
                  <a:srgbClr val="FF0000"/>
                </a:solidFill>
              </a:rPr>
              <a:t>4</a:t>
            </a:r>
            <a:r>
              <a:rPr lang="zh-CN" altLang="en-US" sz="2800" dirty="0" smtClean="0">
                <a:solidFill>
                  <a:srgbClr val="FF0000"/>
                </a:solidFill>
              </a:rPr>
              <a:t>。超新星和脉冲星星风云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071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1116000" y="188640"/>
            <a:ext cx="7128000" cy="7113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x-none" sz="2800" b="1" strike="noStrike" spc="-1">
                <a:solidFill>
                  <a:srgbClr val="FF3300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</a:rPr>
              <a:t>宇宙线起源--高能天体物理核心科学问题</a:t>
            </a:r>
          </a:p>
        </p:txBody>
      </p:sp>
      <p:sp>
        <p:nvSpPr>
          <p:cNvPr id="87" name="TextShape 3"/>
          <p:cNvSpPr txBox="1"/>
          <p:nvPr/>
        </p:nvSpPr>
        <p:spPr>
          <a:xfrm>
            <a:off x="249555" y="1268095"/>
            <a:ext cx="4204335" cy="521271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indent="0">
              <a:buClrTx/>
              <a:buNone/>
            </a:pPr>
            <a:r>
              <a:rPr lang="x-none" alt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</a:rPr>
              <a:t>Hess对宇宙线粒子的发现获得1936年诺贝尔物理学奖。</a:t>
            </a:r>
          </a:p>
          <a:p>
            <a:pPr indent="0">
              <a:buClrTx/>
              <a:buNone/>
            </a:pPr>
            <a:endParaRPr lang="x-none" alt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80604020202020204" charset="0"/>
            </a:endParaRPr>
          </a:p>
          <a:p>
            <a:pPr indent="0">
              <a:buClrTx/>
              <a:buNone/>
            </a:pPr>
            <a:r>
              <a:rPr lang="x-none" alt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</a:rPr>
              <a:t>宇宙线特征：</a:t>
            </a:r>
          </a:p>
          <a:p>
            <a:pPr indent="0">
              <a:buClrTx/>
              <a:buNone/>
            </a:pPr>
            <a:r>
              <a:rPr lang="x-none" alt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</a:rPr>
              <a:t>--主要成分包括光子、核子、正负电子等。</a:t>
            </a:r>
          </a:p>
          <a:p>
            <a:pPr indent="0">
              <a:buClrTx/>
              <a:buNone/>
            </a:pPr>
            <a:r>
              <a:rPr lang="x-none" alt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</a:rPr>
              <a:t>--能谱特征</a:t>
            </a:r>
          </a:p>
          <a:p>
            <a:pPr indent="0">
              <a:buClrTx/>
              <a:buNone/>
            </a:pPr>
            <a:endParaRPr lang="x-none" alt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80604020202020204" charset="0"/>
            </a:endParaRPr>
          </a:p>
          <a:p>
            <a:pPr indent="0">
              <a:buClrTx/>
              <a:buNone/>
            </a:pPr>
            <a:r>
              <a:rPr lang="x-none" alt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</a:rPr>
              <a:t>宇宙线起源：</a:t>
            </a:r>
          </a:p>
          <a:p>
            <a:pPr indent="0">
              <a:buClrTx/>
              <a:buNone/>
            </a:pPr>
            <a:r>
              <a:rPr lang="x-none" alt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</a:rPr>
              <a:t>--活动星系核</a:t>
            </a:r>
          </a:p>
          <a:p>
            <a:pPr indent="0">
              <a:buClrTx/>
              <a:buNone/>
            </a:pPr>
            <a:r>
              <a:rPr lang="x-none" alt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</a:rPr>
              <a:t>--河内致密天体（脉冲星、</a:t>
            </a:r>
            <a:r>
              <a:rPr lang="x-none" altLang="en-US" sz="24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</a:rPr>
              <a:t>脉冲星星风云</a:t>
            </a:r>
            <a:r>
              <a:rPr lang="x-none" alt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</a:rPr>
              <a:t>、</a:t>
            </a:r>
            <a:r>
              <a:rPr lang="x-none" altLang="en-US" sz="24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</a:rPr>
              <a:t>年经超新星</a:t>
            </a:r>
            <a:r>
              <a:rPr lang="x-none" alt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</a:rPr>
              <a:t>、及超新星遗迹）</a:t>
            </a:r>
          </a:p>
          <a:p>
            <a:pPr indent="0">
              <a:buClrTx/>
              <a:buNone/>
            </a:pPr>
            <a:endParaRPr lang="x-none" alt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80604020202020204" charset="0"/>
            </a:endParaRPr>
          </a:p>
        </p:txBody>
      </p:sp>
      <p:pic>
        <p:nvPicPr>
          <p:cNvPr id="2" name="图片 1" descr="I15-33-spectru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0920" y="1410970"/>
            <a:ext cx="3760470" cy="3834765"/>
          </a:xfrm>
          <a:prstGeom prst="rect">
            <a:avLst/>
          </a:prstGeom>
        </p:spPr>
      </p:pic>
      <p:sp>
        <p:nvSpPr>
          <p:cNvPr id="4" name="TextShape 3"/>
          <p:cNvSpPr txBox="1"/>
          <p:nvPr/>
        </p:nvSpPr>
        <p:spPr>
          <a:xfrm>
            <a:off x="4516755" y="5825490"/>
            <a:ext cx="4344035" cy="104965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indent="0">
              <a:buClrTx/>
              <a:buNone/>
            </a:pPr>
            <a:r>
              <a:rPr lang="x-none" altLang="en-US" sz="2400" b="1" i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</a:rPr>
              <a:t>伽玛射线观测是研究宇宙线起源问题的重要手段之一。</a:t>
            </a:r>
          </a:p>
          <a:p>
            <a:pPr indent="0">
              <a:buClrTx/>
              <a:buNone/>
            </a:pPr>
            <a:endParaRPr lang="x-none" alt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80604020202020204" charset="0"/>
            </a:endParaRPr>
          </a:p>
          <a:p>
            <a:pPr indent="0">
              <a:buClrTx/>
              <a:buNone/>
            </a:pPr>
            <a:endParaRPr lang="x-none" alt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806040202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1116000" y="175940"/>
            <a:ext cx="7128000" cy="7113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x-none" sz="2800" b="1" spc="-1">
                <a:solidFill>
                  <a:srgbClr val="FF3300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  <a:sym typeface="+mn-ea"/>
              </a:rPr>
              <a:t>超新星</a:t>
            </a:r>
            <a:endParaRPr lang="x-none" sz="2800" b="1" strike="noStrike" spc="-1">
              <a:solidFill>
                <a:srgbClr val="FF3300"/>
              </a:solidFill>
              <a:uFill>
                <a:solidFill>
                  <a:srgbClr val="FFFFFF"/>
                </a:solidFill>
              </a:uFill>
              <a:latin typeface="Arial" panose="02080604020202020204" charset="0"/>
            </a:endParaRPr>
          </a:p>
        </p:txBody>
      </p:sp>
      <p:sp>
        <p:nvSpPr>
          <p:cNvPr id="2" name="TextShape 3"/>
          <p:cNvSpPr txBox="1"/>
          <p:nvPr/>
        </p:nvSpPr>
        <p:spPr>
          <a:xfrm>
            <a:off x="240030" y="2120265"/>
            <a:ext cx="8390255" cy="12287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indent="0">
              <a:buClrTx/>
              <a:buNone/>
            </a:pPr>
            <a:r>
              <a:rPr lang="x-none" alt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</a:rPr>
              <a:t>1934年，</a:t>
            </a:r>
            <a:r>
              <a:rPr lang="x-none" alt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  <a:sym typeface="+mn-ea"/>
              </a:rPr>
              <a:t>BAADE和ZWICKY提出</a:t>
            </a:r>
            <a:r>
              <a:rPr lang="x-none" alt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</a:rPr>
              <a:t>超新星爆发可能产生宇宙射线。</a:t>
            </a:r>
          </a:p>
          <a:p>
            <a:pPr indent="0">
              <a:buClrTx/>
              <a:buNone/>
            </a:pPr>
            <a:endParaRPr lang="x-none" alt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80604020202020204" charset="0"/>
            </a:endParaRPr>
          </a:p>
          <a:p>
            <a:pPr indent="0">
              <a:buClrTx/>
              <a:buNone/>
            </a:pPr>
            <a:r>
              <a:rPr lang="x-none" alt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  <a:sym typeface="+mn-ea"/>
              </a:rPr>
              <a:t>两种加速模</a:t>
            </a:r>
            <a:r>
              <a:rPr lang="zh-CN" alt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  <a:sym typeface="+mn-ea"/>
              </a:rPr>
              <a:t>式</a:t>
            </a:r>
            <a:r>
              <a:rPr lang="x-none" alt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  <a:sym typeface="+mn-ea"/>
              </a:rPr>
              <a:t>：</a:t>
            </a:r>
            <a:endParaRPr lang="x-none" alt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80604020202020204" charset="0"/>
            </a:endParaRPr>
          </a:p>
          <a:p>
            <a:pPr indent="0">
              <a:buClrTx/>
              <a:buNone/>
            </a:pPr>
            <a:r>
              <a:rPr lang="x-none" alt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  <a:sym typeface="+mn-ea"/>
              </a:rPr>
              <a:t>--</a:t>
            </a:r>
            <a:r>
              <a:rPr lang="x-none" alt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  <a:sym typeface="+mn-ea"/>
              </a:rPr>
              <a:t>内部加速（</a:t>
            </a:r>
            <a:r>
              <a:rPr lang="zh-CN" alt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  <a:sym typeface="+mn-ea"/>
              </a:rPr>
              <a:t>超新星形成的</a:t>
            </a:r>
            <a:r>
              <a:rPr lang="x-none" alt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  <a:sym typeface="+mn-ea"/>
              </a:rPr>
              <a:t>致密星体释放能量加速粒子</a:t>
            </a:r>
            <a:r>
              <a:rPr lang="x-none" alt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  <a:sym typeface="+mn-ea"/>
              </a:rPr>
              <a:t>）</a:t>
            </a:r>
            <a:endParaRPr lang="x-none" alt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80604020202020204" charset="0"/>
            </a:endParaRPr>
          </a:p>
          <a:p>
            <a:pPr indent="0">
              <a:buClrTx/>
              <a:buNone/>
            </a:pPr>
            <a:r>
              <a:rPr lang="x-none" alt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  <a:sym typeface="+mn-ea"/>
              </a:rPr>
              <a:t>--</a:t>
            </a:r>
            <a:r>
              <a:rPr lang="x-none" alt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  <a:sym typeface="+mn-ea"/>
              </a:rPr>
              <a:t>外部加速（</a:t>
            </a:r>
            <a:r>
              <a:rPr lang="x-none" alt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  <a:sym typeface="+mn-ea"/>
              </a:rPr>
              <a:t>正/反向激波加速粒子）</a:t>
            </a:r>
            <a:endParaRPr lang="x-none" alt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80604020202020204" charset="0"/>
            </a:endParaRPr>
          </a:p>
          <a:p>
            <a:pPr indent="0">
              <a:buClrTx/>
              <a:buNone/>
            </a:pPr>
            <a:endParaRPr lang="x-none" alt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80604020202020204" charset="0"/>
            </a:endParaRPr>
          </a:p>
          <a:p>
            <a:pPr indent="0">
              <a:buClrTx/>
              <a:buNone/>
            </a:pPr>
            <a:endParaRPr lang="x-none" alt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8060402020202020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" y="3507740"/>
            <a:ext cx="4761865" cy="3066415"/>
          </a:xfrm>
          <a:prstGeom prst="rect">
            <a:avLst/>
          </a:prstGeom>
        </p:spPr>
      </p:pic>
      <p:sp>
        <p:nvSpPr>
          <p:cNvPr id="8" name="文本框 3"/>
          <p:cNvSpPr txBox="1"/>
          <p:nvPr/>
        </p:nvSpPr>
        <p:spPr>
          <a:xfrm>
            <a:off x="309245" y="3705860"/>
            <a:ext cx="1633855" cy="304800"/>
          </a:xfrm>
          <a:prstGeom prst="rect">
            <a:avLst/>
          </a:prstGeom>
          <a:solidFill>
            <a:schemeClr val="accent1"/>
          </a:solidFill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/>
            <a:r>
              <a:rPr lang="x-none" sz="1400">
                <a:latin typeface="Arial" panose="02080604020202020204" charset="0"/>
                <a:ea typeface="宋体" charset="0"/>
                <a:sym typeface="方正书宋_GBK" charset="-122"/>
              </a:rPr>
              <a:t>Chevalier 1981</a:t>
            </a:r>
            <a:endParaRPr lang="x-none" altLang="zh-CN" sz="1400">
              <a:latin typeface="Arial" panose="02080604020202020204" charset="0"/>
              <a:ea typeface="宋体" charset="0"/>
              <a:sym typeface="方正书宋_GBK" charset="-122"/>
            </a:endParaRPr>
          </a:p>
        </p:txBody>
      </p:sp>
      <p:sp>
        <p:nvSpPr>
          <p:cNvPr id="9" name="TextShape 3"/>
          <p:cNvSpPr txBox="1"/>
          <p:nvPr/>
        </p:nvSpPr>
        <p:spPr>
          <a:xfrm>
            <a:off x="5152390" y="4512310"/>
            <a:ext cx="3750310" cy="162623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indent="0">
              <a:buClrTx/>
              <a:buNone/>
            </a:pPr>
            <a:r>
              <a:rPr lang="x-none" altLang="en-US" sz="2400" spc="-1" dirty="0">
                <a:uFill>
                  <a:solidFill>
                    <a:srgbClr val="FFFFFF"/>
                  </a:solidFill>
                </a:uFill>
                <a:latin typeface="Arial" panose="02080604020202020204" charset="0"/>
                <a:sym typeface="+mn-ea"/>
              </a:rPr>
              <a:t>外部加速模型成功解释了数个超新星的射电辐射。</a:t>
            </a:r>
          </a:p>
          <a:p>
            <a:pPr indent="0">
              <a:buClrTx/>
              <a:buNone/>
            </a:pPr>
            <a:r>
              <a:rPr lang="x-none" alt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  <a:sym typeface="+mn-ea"/>
              </a:rPr>
              <a:t>（SN 1980k，SN 1979c等；Chevalier 1982）</a:t>
            </a:r>
            <a:endParaRPr lang="x-none" alt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80604020202020204" charset="0"/>
            </a:endParaRPr>
          </a:p>
          <a:p>
            <a:pPr indent="0">
              <a:buClrTx/>
              <a:buNone/>
            </a:pPr>
            <a:endParaRPr lang="x-none" alt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80604020202020204" charset="0"/>
            </a:endParaRPr>
          </a:p>
          <a:p>
            <a:pPr indent="0">
              <a:buClrTx/>
              <a:buNone/>
            </a:pPr>
            <a:endParaRPr lang="x-none" alt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806040202020202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1116000" y="188640"/>
            <a:ext cx="7128000" cy="7113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x-none" sz="2800" b="1" spc="-1">
                <a:solidFill>
                  <a:srgbClr val="FF3300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  <a:sym typeface="+mn-ea"/>
              </a:rPr>
              <a:t>年轻超新星</a:t>
            </a:r>
            <a:endParaRPr lang="x-none" sz="2800" b="1" strike="noStrike" spc="-1">
              <a:solidFill>
                <a:srgbClr val="FF3300"/>
              </a:solidFill>
              <a:uFill>
                <a:solidFill>
                  <a:srgbClr val="FFFFFF"/>
                </a:solidFill>
              </a:uFill>
              <a:latin typeface="Arial" panose="02080604020202020204" charset="0"/>
            </a:endParaRPr>
          </a:p>
        </p:txBody>
      </p:sp>
      <p:sp>
        <p:nvSpPr>
          <p:cNvPr id="2" name="TextShape 3"/>
          <p:cNvSpPr txBox="1"/>
          <p:nvPr/>
        </p:nvSpPr>
        <p:spPr>
          <a:xfrm>
            <a:off x="226695" y="1765300"/>
            <a:ext cx="8390255" cy="12287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indent="0">
              <a:buClrTx/>
              <a:buNone/>
            </a:pPr>
            <a:r>
              <a:rPr lang="x-none" alt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</a:rPr>
              <a:t>两种加速模</a:t>
            </a:r>
            <a:r>
              <a:rPr lang="zh-CN" alt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</a:rPr>
              <a:t>式下</a:t>
            </a:r>
            <a:r>
              <a:rPr lang="x-none" alt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</a:rPr>
              <a:t>预言年轻超新星可以产生甚高能伽玛射线和中微子射线</a:t>
            </a:r>
            <a:r>
              <a:rPr lang="x-none" alt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</a:rPr>
              <a:t>（Berezinsky &amp; Prilutsky 1978；</a:t>
            </a:r>
            <a:r>
              <a:rPr lang="x-none" alt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  <a:sym typeface="+mn-ea"/>
              </a:rPr>
              <a:t>Berezinsky &amp; Ptuskin 1989</a:t>
            </a:r>
            <a:r>
              <a:rPr lang="x-none" alt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</a:rPr>
              <a:t>）</a:t>
            </a:r>
            <a:r>
              <a:rPr lang="x-none" alt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</a:rPr>
              <a:t>。</a:t>
            </a:r>
          </a:p>
          <a:p>
            <a:pPr indent="0">
              <a:buClrTx/>
              <a:buNone/>
            </a:pPr>
            <a:endParaRPr lang="x-none" alt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80604020202020204" charset="0"/>
            </a:endParaRPr>
          </a:p>
          <a:p>
            <a:pPr indent="0">
              <a:buClrTx/>
              <a:buNone/>
            </a:pPr>
            <a:r>
              <a:rPr lang="x-none" alt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  <a:sym typeface="+mn-ea"/>
              </a:rPr>
              <a:t>时间尺度：几个月到一年。</a:t>
            </a:r>
            <a:endParaRPr lang="x-none" alt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80604020202020204" charset="0"/>
            </a:endParaRPr>
          </a:p>
          <a:p>
            <a:pPr indent="0">
              <a:buClrTx/>
              <a:buNone/>
            </a:pPr>
            <a:endParaRPr lang="x-none" alt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80604020202020204" charset="0"/>
            </a:endParaRPr>
          </a:p>
          <a:p>
            <a:pPr indent="0">
              <a:buClrTx/>
              <a:buNone/>
            </a:pPr>
            <a:endParaRPr lang="x-none" alt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80604020202020204" charset="0"/>
            </a:endParaRPr>
          </a:p>
        </p:txBody>
      </p:sp>
      <p:sp>
        <p:nvSpPr>
          <p:cNvPr id="9" name="TextShape 3"/>
          <p:cNvSpPr txBox="1"/>
          <p:nvPr/>
        </p:nvSpPr>
        <p:spPr>
          <a:xfrm>
            <a:off x="281940" y="5097145"/>
            <a:ext cx="3922395" cy="159194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indent="0">
              <a:buClrTx/>
              <a:buNone/>
            </a:pPr>
            <a:r>
              <a:rPr lang="x-none" altLang="en-US" sz="2400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  <a:sym typeface="+mn-ea"/>
              </a:rPr>
              <a:t>AMANDA已经开始搜索</a:t>
            </a:r>
            <a:r>
              <a:rPr lang="x-none" altLang="en-US" sz="2400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  <a:sym typeface="+mn-ea"/>
              </a:rPr>
              <a:t>TeV能段中微子射线，但暂未探测到</a:t>
            </a:r>
            <a:r>
              <a:rPr lang="x-none" alt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  <a:sym typeface="+mn-ea"/>
              </a:rPr>
              <a:t>（Lennarz et al. 2009）</a:t>
            </a:r>
            <a:r>
              <a:rPr lang="x-none" alt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  <a:sym typeface="+mn-ea"/>
              </a:rPr>
              <a:t>。</a:t>
            </a:r>
            <a:endParaRPr lang="x-none" alt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80604020202020204" charset="0"/>
            </a:endParaRPr>
          </a:p>
          <a:p>
            <a:pPr indent="0">
              <a:buClrTx/>
              <a:buNone/>
            </a:pPr>
            <a:endParaRPr lang="x-none" alt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80604020202020204" charset="0"/>
            </a:endParaRPr>
          </a:p>
          <a:p>
            <a:pPr indent="0">
              <a:buClrTx/>
              <a:buNone/>
            </a:pPr>
            <a:endParaRPr lang="x-none" alt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8060402020202020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4485" y="2557780"/>
            <a:ext cx="4683760" cy="3507740"/>
          </a:xfrm>
          <a:prstGeom prst="rect">
            <a:avLst/>
          </a:prstGeom>
        </p:spPr>
      </p:pic>
      <p:sp>
        <p:nvSpPr>
          <p:cNvPr id="8" name="文本框 3"/>
          <p:cNvSpPr txBox="1"/>
          <p:nvPr/>
        </p:nvSpPr>
        <p:spPr>
          <a:xfrm>
            <a:off x="4451985" y="2327910"/>
            <a:ext cx="4263390" cy="304800"/>
          </a:xfrm>
          <a:prstGeom prst="rect">
            <a:avLst/>
          </a:prstGeom>
          <a:solidFill>
            <a:schemeClr val="accent1"/>
          </a:solidFill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/>
            <a:r>
              <a:rPr lang="x-none" sz="1400">
                <a:latin typeface="Arial" panose="02080604020202020204" charset="0"/>
                <a:ea typeface="宋体" charset="0"/>
                <a:sym typeface="方正书宋_GBK" charset="-122"/>
              </a:rPr>
              <a:t>Typical supernova model neutrino light curve</a:t>
            </a:r>
            <a:endParaRPr lang="x-none" altLang="zh-CN" sz="1400">
              <a:latin typeface="Arial" panose="02080604020202020204" charset="0"/>
              <a:ea typeface="宋体" charset="0"/>
              <a:sym typeface="方正书宋_GBK" charset="-122"/>
            </a:endParaRPr>
          </a:p>
        </p:txBody>
      </p:sp>
      <p:sp>
        <p:nvSpPr>
          <p:cNvPr id="5" name="文本框 3"/>
          <p:cNvSpPr txBox="1"/>
          <p:nvPr/>
        </p:nvSpPr>
        <p:spPr>
          <a:xfrm>
            <a:off x="6567170" y="6166485"/>
            <a:ext cx="2018665" cy="304800"/>
          </a:xfrm>
          <a:prstGeom prst="rect">
            <a:avLst/>
          </a:prstGeom>
          <a:solidFill>
            <a:schemeClr val="accent1"/>
          </a:solidFill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/>
            <a:r>
              <a:rPr lang="x-none" sz="1400">
                <a:latin typeface="Arial" panose="02080604020202020204" charset="0"/>
                <a:ea typeface="宋体" charset="0"/>
                <a:sym typeface="方正书宋_GBK" charset="-122"/>
              </a:rPr>
              <a:t>Lennarz et al. 2009</a:t>
            </a:r>
            <a:endParaRPr lang="x-none" altLang="zh-CN" sz="1400">
              <a:latin typeface="Arial" panose="02080604020202020204" charset="0"/>
              <a:ea typeface="宋体" charset="0"/>
              <a:sym typeface="方正书宋_GBK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10" y="3355340"/>
            <a:ext cx="3783965" cy="11938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1116000" y="188640"/>
            <a:ext cx="7128000" cy="7113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x-none" sz="2800" b="1" spc="-1">
                <a:solidFill>
                  <a:srgbClr val="FF3300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  <a:sym typeface="+mn-ea"/>
              </a:rPr>
              <a:t>年轻超新星的HESS观测</a:t>
            </a:r>
            <a:endParaRPr lang="x-none" sz="2800" b="1" strike="noStrike" spc="-1">
              <a:solidFill>
                <a:srgbClr val="FF3300"/>
              </a:solidFill>
              <a:uFill>
                <a:solidFill>
                  <a:srgbClr val="FFFFFF"/>
                </a:solidFill>
              </a:uFill>
              <a:latin typeface="Arial" panose="02080604020202020204" charset="0"/>
            </a:endParaRPr>
          </a:p>
        </p:txBody>
      </p:sp>
      <p:sp>
        <p:nvSpPr>
          <p:cNvPr id="2" name="TextShape 3"/>
          <p:cNvSpPr txBox="1"/>
          <p:nvPr/>
        </p:nvSpPr>
        <p:spPr>
          <a:xfrm>
            <a:off x="263525" y="1567180"/>
            <a:ext cx="8283575" cy="12287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indent="0">
              <a:buClrTx/>
              <a:buNone/>
            </a:pPr>
            <a:r>
              <a:rPr lang="x-none" alt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</a:rPr>
              <a:t>2013年，HESS组搜索了近邻年轻超新星的甚高能伽玛射线辐射</a:t>
            </a:r>
            <a:r>
              <a:rPr lang="x-none" alt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</a:rPr>
              <a:t>（Lennarz et al. 2013）</a:t>
            </a:r>
            <a:r>
              <a:rPr lang="x-none" alt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</a:rPr>
              <a:t>。</a:t>
            </a:r>
          </a:p>
          <a:p>
            <a:pPr indent="0">
              <a:buClrTx/>
              <a:buNone/>
            </a:pPr>
            <a:endParaRPr lang="x-none" alt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80604020202020204" charset="0"/>
            </a:endParaRPr>
          </a:p>
          <a:p>
            <a:pPr indent="0">
              <a:buClrTx/>
              <a:buNone/>
            </a:pPr>
            <a:endParaRPr lang="x-none" alt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80604020202020204" charset="0"/>
            </a:endParaRPr>
          </a:p>
          <a:p>
            <a:pPr indent="0">
              <a:buClrTx/>
              <a:buNone/>
            </a:pPr>
            <a:endParaRPr lang="x-none" alt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80604020202020204" charset="0"/>
            </a:endParaRPr>
          </a:p>
        </p:txBody>
      </p:sp>
      <p:sp>
        <p:nvSpPr>
          <p:cNvPr id="9" name="TextShape 3"/>
          <p:cNvSpPr txBox="1"/>
          <p:nvPr/>
        </p:nvSpPr>
        <p:spPr>
          <a:xfrm>
            <a:off x="323215" y="4544060"/>
            <a:ext cx="3131185" cy="183769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indent="0">
              <a:buClrTx/>
              <a:buNone/>
            </a:pPr>
            <a:r>
              <a:rPr lang="x-none" alt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</a:rPr>
              <a:t>此次工作中没有发现明显的辐射信号。</a:t>
            </a:r>
          </a:p>
          <a:p>
            <a:pPr indent="0">
              <a:buClrTx/>
              <a:buNone/>
            </a:pPr>
            <a:endParaRPr lang="x-none" alt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80604020202020204" charset="0"/>
            </a:endParaRPr>
          </a:p>
          <a:p>
            <a:pPr indent="0">
              <a:buClrTx/>
              <a:buNone/>
            </a:pPr>
            <a:endParaRPr lang="x-none" alt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806040202020202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715000" y="2253615"/>
            <a:ext cx="3324225" cy="1557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buClrTx/>
              <a:buNone/>
            </a:pPr>
            <a:r>
              <a:rPr lang="x-none" alt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  <a:sym typeface="+mn-ea"/>
              </a:rPr>
              <a:t>--红移小于0.01</a:t>
            </a:r>
            <a:endParaRPr lang="x-none" alt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80604020202020204" charset="0"/>
            </a:endParaRPr>
          </a:p>
          <a:p>
            <a:pPr indent="0">
              <a:buClrTx/>
              <a:buNone/>
            </a:pPr>
            <a:r>
              <a:rPr lang="x-none" alt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  <a:sym typeface="+mn-ea"/>
              </a:rPr>
              <a:t>--发现日期小于1年</a:t>
            </a:r>
            <a:endParaRPr lang="x-none" alt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80604020202020204" charset="0"/>
            </a:endParaRPr>
          </a:p>
          <a:p>
            <a:pPr indent="0">
              <a:buClrTx/>
              <a:buNone/>
            </a:pPr>
            <a:r>
              <a:rPr lang="x-none" alt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  <a:sym typeface="+mn-ea"/>
              </a:rPr>
              <a:t>--搜索能段为100 GeV以上</a:t>
            </a:r>
            <a:endParaRPr lang="zh-CN" altLang="en-US" sz="24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" y="2101850"/>
            <a:ext cx="5384165" cy="190055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8525" y="4276725"/>
            <a:ext cx="5293360" cy="1906905"/>
          </a:xfrm>
          <a:prstGeom prst="rect">
            <a:avLst/>
          </a:prstGeom>
        </p:spPr>
      </p:pic>
      <p:sp>
        <p:nvSpPr>
          <p:cNvPr id="11" name="文本框 3"/>
          <p:cNvSpPr txBox="1"/>
          <p:nvPr/>
        </p:nvSpPr>
        <p:spPr>
          <a:xfrm>
            <a:off x="5995670" y="6239510"/>
            <a:ext cx="1938655" cy="304800"/>
          </a:xfrm>
          <a:prstGeom prst="rect">
            <a:avLst/>
          </a:prstGeom>
          <a:solidFill>
            <a:schemeClr val="accent1"/>
          </a:solidFill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/>
            <a:r>
              <a:rPr lang="x-none" sz="1400">
                <a:latin typeface="Arial" panose="02080604020202020204" charset="0"/>
                <a:ea typeface="宋体" charset="0"/>
                <a:sym typeface="方正书宋_GBK" charset="-122"/>
              </a:rPr>
              <a:t>N</a:t>
            </a:r>
            <a:r>
              <a:rPr lang="x-none" sz="1000">
                <a:latin typeface="Arial" panose="02080604020202020204" charset="0"/>
                <a:ea typeface="宋体" charset="0"/>
                <a:sym typeface="方正书宋_GBK" charset="-122"/>
              </a:rPr>
              <a:t>excess</a:t>
            </a:r>
            <a:r>
              <a:rPr lang="x-none" sz="1400">
                <a:latin typeface="Arial" panose="02080604020202020204" charset="0"/>
                <a:ea typeface="宋体" charset="0"/>
                <a:sym typeface="方正书宋_GBK" charset="-122"/>
              </a:rPr>
              <a:t> = N</a:t>
            </a:r>
            <a:r>
              <a:rPr lang="x-none" sz="1000">
                <a:latin typeface="Arial" panose="02080604020202020204" charset="0"/>
                <a:ea typeface="宋体" charset="0"/>
                <a:sym typeface="方正书宋_GBK" charset="-122"/>
              </a:rPr>
              <a:t>on</a:t>
            </a:r>
            <a:r>
              <a:rPr lang="x-none" sz="1400">
                <a:latin typeface="Arial" panose="02080604020202020204" charset="0"/>
                <a:ea typeface="宋体" charset="0"/>
                <a:sym typeface="方正书宋_GBK" charset="-122"/>
              </a:rPr>
              <a:t> - </a:t>
            </a:r>
            <a:r>
              <a:rPr lang="x-none" sz="1400">
                <a:latin typeface="Arial" panose="02080604020202020204" charset="0"/>
                <a:ea typeface="宋体" charset="0"/>
                <a:cs typeface="Arial" panose="02080604020202020204" charset="0"/>
                <a:sym typeface="方正书宋_GBK" charset="-122"/>
              </a:rPr>
              <a:t>αN</a:t>
            </a:r>
            <a:r>
              <a:rPr lang="x-none" sz="1000">
                <a:latin typeface="Arial" panose="02080604020202020204" charset="0"/>
                <a:ea typeface="宋体" charset="0"/>
                <a:cs typeface="Arial" panose="02080604020202020204" charset="0"/>
                <a:sym typeface="方正书宋_GBK" charset="-122"/>
              </a:rPr>
              <a:t>off</a:t>
            </a:r>
            <a:endParaRPr lang="x-none" altLang="zh-CN" sz="1000">
              <a:latin typeface="Arial" panose="02080604020202020204" charset="0"/>
              <a:ea typeface="宋体" charset="0"/>
              <a:cs typeface="Arial" panose="02080604020202020204" charset="0"/>
              <a:sym typeface="方正书宋_GBK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751445" y="4235450"/>
            <a:ext cx="1014095" cy="2004060"/>
          </a:xfrm>
          <a:prstGeom prst="rect">
            <a:avLst/>
          </a:prstGeom>
          <a:solidFill>
            <a:schemeClr val="l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1116000" y="188640"/>
            <a:ext cx="7128000" cy="7113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x-none" sz="2800" b="1" spc="-1">
                <a:solidFill>
                  <a:srgbClr val="FF3300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  <a:sym typeface="+mn-ea"/>
              </a:rPr>
              <a:t>年轻超新星的LHASSO观测</a:t>
            </a:r>
            <a:endParaRPr lang="x-none" sz="2800" b="1" strike="noStrike" spc="-1">
              <a:solidFill>
                <a:srgbClr val="FF3300"/>
              </a:solidFill>
              <a:uFill>
                <a:solidFill>
                  <a:srgbClr val="FFFFFF"/>
                </a:solidFill>
              </a:uFill>
              <a:latin typeface="Arial" panose="02080604020202020204" charset="0"/>
            </a:endParaRPr>
          </a:p>
        </p:txBody>
      </p:sp>
      <p:sp>
        <p:nvSpPr>
          <p:cNvPr id="2" name="TextShape 3"/>
          <p:cNvSpPr txBox="1"/>
          <p:nvPr/>
        </p:nvSpPr>
        <p:spPr>
          <a:xfrm>
            <a:off x="254000" y="1696085"/>
            <a:ext cx="8283575" cy="12287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indent="0">
              <a:buClrTx/>
              <a:buNone/>
            </a:pPr>
            <a:r>
              <a:rPr lang="x-none" alt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</a:rPr>
              <a:t>LHASSO可用于搜索年轻超新星的甚高能伽玛射线辐射，验证两种加速模型的预言。</a:t>
            </a:r>
          </a:p>
          <a:p>
            <a:pPr indent="0">
              <a:buClrTx/>
              <a:buNone/>
            </a:pPr>
            <a:endParaRPr lang="x-none" alt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80604020202020204" charset="0"/>
            </a:endParaRPr>
          </a:p>
          <a:p>
            <a:pPr indent="0">
              <a:buClrTx/>
              <a:buNone/>
            </a:pPr>
            <a:endParaRPr lang="x-none" alt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80604020202020204" charset="0"/>
            </a:endParaRPr>
          </a:p>
          <a:p>
            <a:pPr indent="0">
              <a:buClrTx/>
              <a:buNone/>
            </a:pPr>
            <a:endParaRPr lang="x-none" alt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80604020202020204" charset="0"/>
            </a:endParaRPr>
          </a:p>
          <a:p>
            <a:pPr indent="0">
              <a:buClrTx/>
              <a:buNone/>
            </a:pPr>
            <a:endParaRPr lang="x-none" alt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806040202020202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65550" y="1963420"/>
            <a:ext cx="4864735" cy="1191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buClrTx/>
              <a:buNone/>
            </a:pPr>
            <a:r>
              <a:rPr lang="x-none" altLang="en-US" sz="2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  <a:sym typeface="+mn-ea"/>
              </a:rPr>
              <a:t>--高灵敏度（&gt;4 TeV）</a:t>
            </a:r>
          </a:p>
          <a:p>
            <a:pPr indent="0">
              <a:buClrTx/>
              <a:buNone/>
            </a:pPr>
            <a:r>
              <a:rPr lang="x-none" altLang="en-US" sz="2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  <a:sym typeface="+mn-ea"/>
              </a:rPr>
              <a:t>--对北半球几乎全天观测（HESS只能观测南半球部分天区）</a:t>
            </a:r>
            <a:endParaRPr lang="zh-CN" altLang="en-US" sz="24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965" y="1935480"/>
            <a:ext cx="3061970" cy="29527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959350"/>
            <a:ext cx="5732145" cy="1645285"/>
          </a:xfrm>
          <a:prstGeom prst="rect">
            <a:avLst/>
          </a:prstGeom>
        </p:spPr>
      </p:pic>
      <p:sp>
        <p:nvSpPr>
          <p:cNvPr id="8" name="文本框 3"/>
          <p:cNvSpPr txBox="1"/>
          <p:nvPr/>
        </p:nvSpPr>
        <p:spPr>
          <a:xfrm>
            <a:off x="6032500" y="5982335"/>
            <a:ext cx="2592070" cy="519430"/>
          </a:xfrm>
          <a:prstGeom prst="rect">
            <a:avLst/>
          </a:prstGeom>
          <a:solidFill>
            <a:schemeClr val="accent1"/>
          </a:solidFill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/>
            <a:r>
              <a:rPr lang="x-none" sz="1400">
                <a:latin typeface="Arial" panose="02080604020202020204" charset="0"/>
                <a:ea typeface="宋体" charset="0"/>
                <a:sym typeface="方正书宋_GBK" charset="-122"/>
              </a:rPr>
              <a:t>LHASSO探测范围内的年轻超新星（截止至2017.7.6）</a:t>
            </a:r>
            <a:endParaRPr lang="x-none" altLang="zh-CN" sz="1000">
              <a:latin typeface="Arial" panose="02080604020202020204" charset="0"/>
              <a:ea typeface="宋体" charset="0"/>
              <a:cs typeface="Arial" panose="02080604020202020204" charset="0"/>
              <a:sym typeface="方正书宋_GBK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4275" y="3096895"/>
            <a:ext cx="3582670" cy="1709420"/>
          </a:xfrm>
          <a:prstGeom prst="rect">
            <a:avLst/>
          </a:prstGeom>
        </p:spPr>
      </p:pic>
      <p:sp>
        <p:nvSpPr>
          <p:cNvPr id="14" name="文本框 3"/>
          <p:cNvSpPr txBox="1"/>
          <p:nvPr/>
        </p:nvSpPr>
        <p:spPr>
          <a:xfrm>
            <a:off x="6622415" y="4134485"/>
            <a:ext cx="2232025" cy="519430"/>
          </a:xfrm>
          <a:prstGeom prst="rect">
            <a:avLst/>
          </a:prstGeom>
          <a:solidFill>
            <a:schemeClr val="accent1"/>
          </a:solidFill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/>
            <a:r>
              <a:rPr lang="x-none" sz="1400">
                <a:latin typeface="Arial" panose="02080604020202020204" charset="0"/>
                <a:ea typeface="宋体" charset="0"/>
                <a:sym typeface="方正书宋_GBK" charset="-122"/>
              </a:rPr>
              <a:t>TeV源分布图及LHASSO工作区域（绿色曲线）</a:t>
            </a:r>
            <a:endParaRPr lang="x-none" altLang="zh-CN" sz="1000">
              <a:latin typeface="Arial" panose="02080604020202020204" charset="0"/>
              <a:ea typeface="宋体" charset="0"/>
              <a:cs typeface="Arial" panose="02080604020202020204" charset="0"/>
              <a:sym typeface="方正书宋_GBK" charset="-122"/>
            </a:endParaRPr>
          </a:p>
        </p:txBody>
      </p:sp>
      <p:sp>
        <p:nvSpPr>
          <p:cNvPr id="15" name="TextShape 3"/>
          <p:cNvSpPr txBox="1"/>
          <p:nvPr/>
        </p:nvSpPr>
        <p:spPr>
          <a:xfrm>
            <a:off x="6037580" y="4991100"/>
            <a:ext cx="2879725" cy="13906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indent="0">
              <a:buClrTx/>
              <a:buNone/>
            </a:pPr>
            <a:r>
              <a:rPr lang="x-none" alt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</a:rPr>
              <a:t>--重点观测目标筛选</a:t>
            </a:r>
          </a:p>
          <a:p>
            <a:pPr indent="0">
              <a:buClrTx/>
              <a:buNone/>
            </a:pPr>
            <a:endParaRPr lang="x-none" alt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8060402020202020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1116000" y="188640"/>
            <a:ext cx="7128000" cy="7113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x-none" sz="2800" b="1" strike="noStrike" spc="-1">
                <a:solidFill>
                  <a:srgbClr val="FF3300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</a:rPr>
              <a:t>脉冲星星风云</a:t>
            </a:r>
          </a:p>
        </p:txBody>
      </p:sp>
      <p:sp>
        <p:nvSpPr>
          <p:cNvPr id="87" name="TextShape 3"/>
          <p:cNvSpPr txBox="1"/>
          <p:nvPr/>
        </p:nvSpPr>
        <p:spPr>
          <a:xfrm>
            <a:off x="249555" y="1308735"/>
            <a:ext cx="4204335" cy="521271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indent="0">
              <a:buClrTx/>
              <a:buNone/>
            </a:pPr>
            <a:r>
              <a:rPr lang="x-none" alt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</a:rPr>
              <a:t>超新星爆发形成脉冲星，脉冲星星风含有大量高能粒子。</a:t>
            </a:r>
          </a:p>
          <a:p>
            <a:pPr indent="0">
              <a:buClrTx/>
              <a:buNone/>
            </a:pPr>
            <a:endParaRPr lang="x-none" alt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80604020202020204" charset="0"/>
            </a:endParaRPr>
          </a:p>
          <a:p>
            <a:pPr indent="0">
              <a:buClrTx/>
              <a:buNone/>
            </a:pPr>
            <a:r>
              <a:rPr lang="x-none" alt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</a:rPr>
              <a:t>高能粒子和周围区域物质相互作用产生激波。</a:t>
            </a:r>
          </a:p>
          <a:p>
            <a:pPr indent="0">
              <a:buClrTx/>
              <a:buNone/>
            </a:pPr>
            <a:endParaRPr lang="x-none" alt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80604020202020204" charset="0"/>
            </a:endParaRPr>
          </a:p>
          <a:p>
            <a:pPr indent="0">
              <a:buClrTx/>
              <a:buNone/>
            </a:pPr>
            <a:r>
              <a:rPr lang="x-none" alt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</a:rPr>
              <a:t>激波区加速高能粒子产生脉冲星星风云。</a:t>
            </a:r>
          </a:p>
          <a:p>
            <a:pPr indent="0">
              <a:buClrTx/>
              <a:buNone/>
            </a:pPr>
            <a:r>
              <a:rPr lang="x-none" alt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</a:rPr>
              <a:t>--早期：脉冲星星风云位于超新星遗迹中心，脉冲星位于星风云中心。</a:t>
            </a:r>
          </a:p>
          <a:p>
            <a:pPr indent="0">
              <a:buClrTx/>
              <a:buNone/>
            </a:pPr>
            <a:r>
              <a:rPr lang="x-none" alt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</a:rPr>
              <a:t>--Sedov-Taylor阶段：星风云和脉冲星的位置都会出现偏离。</a:t>
            </a:r>
          </a:p>
          <a:p>
            <a:pPr indent="0">
              <a:buClrTx/>
              <a:buNone/>
            </a:pPr>
            <a:endParaRPr lang="x-none" alt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80604020202020204" charset="0"/>
            </a:endParaRPr>
          </a:p>
        </p:txBody>
      </p:sp>
      <p:pic>
        <p:nvPicPr>
          <p:cNvPr id="6" name="图片 5" descr="28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475" y="1677670"/>
            <a:ext cx="3759835" cy="3759835"/>
          </a:xfrm>
          <a:prstGeom prst="rect">
            <a:avLst/>
          </a:prstGeom>
        </p:spPr>
      </p:pic>
      <p:sp>
        <p:nvSpPr>
          <p:cNvPr id="8" name="文本框 3"/>
          <p:cNvSpPr txBox="1"/>
          <p:nvPr/>
        </p:nvSpPr>
        <p:spPr>
          <a:xfrm>
            <a:off x="4830445" y="1710055"/>
            <a:ext cx="1356360" cy="304800"/>
          </a:xfrm>
          <a:prstGeom prst="rect">
            <a:avLst/>
          </a:prstGeom>
          <a:solidFill>
            <a:schemeClr val="accent1"/>
          </a:solidFill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/>
            <a:r>
              <a:rPr lang="x-none" sz="1400">
                <a:latin typeface="Arial" panose="02080604020202020204" charset="0"/>
                <a:ea typeface="宋体" charset="0"/>
                <a:sym typeface="方正书宋_GBK" charset="-122"/>
              </a:rPr>
              <a:t>Crab nebula</a:t>
            </a:r>
            <a:endParaRPr lang="x-none" altLang="zh-CN" sz="1400">
              <a:latin typeface="Arial" panose="02080604020202020204" charset="0"/>
              <a:ea typeface="宋体" charset="0"/>
              <a:sym typeface="方正书宋_GBK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1116000" y="188640"/>
            <a:ext cx="7128000" cy="7113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x-none" sz="2800" b="1" strike="noStrike" spc="-1">
                <a:solidFill>
                  <a:srgbClr val="FF3300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</a:rPr>
              <a:t>脉冲星星风云的宽能段能谱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55" y="1299845"/>
            <a:ext cx="4292600" cy="2987675"/>
          </a:xfrm>
          <a:prstGeom prst="rect">
            <a:avLst/>
          </a:prstGeom>
        </p:spPr>
      </p:pic>
      <p:sp>
        <p:nvSpPr>
          <p:cNvPr id="3" name="文本框 3"/>
          <p:cNvSpPr txBox="1"/>
          <p:nvPr/>
        </p:nvSpPr>
        <p:spPr>
          <a:xfrm>
            <a:off x="3304540" y="1438275"/>
            <a:ext cx="2207260" cy="518160"/>
          </a:xfrm>
          <a:prstGeom prst="rect">
            <a:avLst/>
          </a:prstGeom>
          <a:solidFill>
            <a:schemeClr val="accent1"/>
          </a:solidFill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/>
            <a:r>
              <a:rPr lang="x-none" sz="1400">
                <a:latin typeface="Arial" panose="02080604020202020204" charset="0"/>
                <a:ea typeface="宋体" charset="0"/>
                <a:sym typeface="方正书宋_GBK" charset="-122"/>
              </a:rPr>
              <a:t>Crab nebula</a:t>
            </a:r>
          </a:p>
          <a:p>
            <a:pPr lvl="0"/>
            <a:r>
              <a:rPr lang="x-none" sz="1400">
                <a:latin typeface="Arial" panose="02080604020202020204" charset="0"/>
                <a:ea typeface="宋体" charset="0"/>
                <a:sym typeface="方正书宋_GBK" charset="-122"/>
              </a:rPr>
              <a:t>Tanaka &amp; Asano 2017</a:t>
            </a:r>
            <a:endParaRPr lang="x-none" altLang="zh-CN" sz="1400">
              <a:latin typeface="Arial" panose="02080604020202020204" charset="0"/>
              <a:ea typeface="宋体" charset="0"/>
              <a:sym typeface="方正书宋_GBK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6445" y="3705860"/>
            <a:ext cx="4231005" cy="2922270"/>
          </a:xfrm>
          <a:prstGeom prst="rect">
            <a:avLst/>
          </a:prstGeom>
        </p:spPr>
      </p:pic>
      <p:sp>
        <p:nvSpPr>
          <p:cNvPr id="5" name="文本框 3"/>
          <p:cNvSpPr txBox="1"/>
          <p:nvPr/>
        </p:nvSpPr>
        <p:spPr>
          <a:xfrm>
            <a:off x="4645660" y="5742305"/>
            <a:ext cx="2207260" cy="518160"/>
          </a:xfrm>
          <a:prstGeom prst="rect">
            <a:avLst/>
          </a:prstGeom>
          <a:solidFill>
            <a:schemeClr val="accent1"/>
          </a:solidFill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/>
            <a:r>
              <a:rPr lang="x-none" sz="1400">
                <a:latin typeface="Arial" panose="02080604020202020204" charset="0"/>
                <a:ea typeface="宋体" charset="0"/>
                <a:sym typeface="方正书宋_GBK" charset="-122"/>
              </a:rPr>
              <a:t>3C 58</a:t>
            </a:r>
          </a:p>
          <a:p>
            <a:pPr lvl="0"/>
            <a:r>
              <a:rPr lang="x-none" sz="1400">
                <a:latin typeface="Arial" panose="02080604020202020204" charset="0"/>
                <a:ea typeface="宋体" charset="0"/>
                <a:sym typeface="方正书宋_GBK" charset="-122"/>
              </a:rPr>
              <a:t>López-Coto et al. 2015</a:t>
            </a:r>
            <a:endParaRPr lang="x-none" altLang="zh-CN" sz="1400">
              <a:latin typeface="Arial" panose="02080604020202020204" charset="0"/>
              <a:ea typeface="宋体" charset="0"/>
              <a:sym typeface="方正书宋_GBK" charset="-122"/>
            </a:endParaRPr>
          </a:p>
        </p:txBody>
      </p:sp>
      <p:sp>
        <p:nvSpPr>
          <p:cNvPr id="9" name="TextShape 3"/>
          <p:cNvSpPr txBox="1"/>
          <p:nvPr/>
        </p:nvSpPr>
        <p:spPr>
          <a:xfrm>
            <a:off x="4996180" y="2364740"/>
            <a:ext cx="3736340" cy="152273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indent="0">
              <a:buClrTx/>
              <a:buNone/>
            </a:pPr>
            <a:r>
              <a:rPr lang="x-none" alt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</a:rPr>
              <a:t>X射线辐射：同步辐射</a:t>
            </a:r>
          </a:p>
          <a:p>
            <a:pPr indent="0">
              <a:buClrTx/>
              <a:buNone/>
            </a:pPr>
            <a:r>
              <a:rPr lang="x-none" alt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</a:rPr>
              <a:t>GeV-TeV光子：逆康普顿散射</a:t>
            </a:r>
          </a:p>
          <a:p>
            <a:pPr indent="0">
              <a:buClrTx/>
              <a:buNone/>
            </a:pPr>
            <a:endParaRPr lang="x-none" alt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80604020202020204" charset="0"/>
            </a:endParaRPr>
          </a:p>
          <a:p>
            <a:pPr indent="0">
              <a:buClrTx/>
              <a:buNone/>
            </a:pPr>
            <a:endParaRPr lang="x-none" alt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80604020202020204" charset="0"/>
            </a:endParaRPr>
          </a:p>
        </p:txBody>
      </p:sp>
      <p:sp>
        <p:nvSpPr>
          <p:cNvPr id="7" name="TextShape 3"/>
          <p:cNvSpPr txBox="1"/>
          <p:nvPr/>
        </p:nvSpPr>
        <p:spPr>
          <a:xfrm>
            <a:off x="521335" y="4880610"/>
            <a:ext cx="3736340" cy="152273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indent="0">
              <a:buClrTx/>
              <a:buNone/>
            </a:pPr>
            <a:r>
              <a:rPr lang="x-none" alt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80604020202020204" charset="0"/>
              </a:rPr>
              <a:t>在0.1-300 GeV能段，Fermi望远镜第三次星表中确认探测到9个，还有2个候选体。</a:t>
            </a:r>
          </a:p>
          <a:p>
            <a:pPr indent="0">
              <a:buClrTx/>
              <a:buNone/>
            </a:pPr>
            <a:endParaRPr lang="x-none" alt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80604020202020204" charset="0"/>
            </a:endParaRPr>
          </a:p>
          <a:p>
            <a:pPr indent="0">
              <a:buClrTx/>
              <a:buNone/>
            </a:pPr>
            <a:endParaRPr lang="x-none" alt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8060402020202020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395</Words>
  <Application>Microsoft Office PowerPoint</Application>
  <PresentationFormat>全屏显示(4:3)</PresentationFormat>
  <Paragraphs>104</Paragraphs>
  <Slides>13</Slides>
  <Notes>4</Notes>
  <HiddenSlides>1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DejaVu Sans</vt:lpstr>
      <vt:lpstr>方正书宋_GBK</vt:lpstr>
      <vt:lpstr>楷体_GB2312</vt:lpstr>
      <vt:lpstr>宋体</vt:lpstr>
      <vt:lpstr>Arial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报告题目</dc:title>
  <dc:creator>Xiaoyu Hong</dc:creator>
  <cp:lastModifiedBy>zhong wang</cp:lastModifiedBy>
  <cp:revision>411</cp:revision>
  <dcterms:created xsi:type="dcterms:W3CDTF">2018-02-28T06:42:27Z</dcterms:created>
  <dcterms:modified xsi:type="dcterms:W3CDTF">2018-03-22T00:15:33Z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2052-10.1.0.5672</vt:lpwstr>
  </property>
</Properties>
</file>