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3"/>
  </p:handoutMasterIdLst>
  <p:sldIdLst>
    <p:sldId id="672" r:id="rId4"/>
    <p:sldId id="579" r:id="rId6"/>
    <p:sldId id="695" r:id="rId7"/>
    <p:sldId id="526" r:id="rId8"/>
    <p:sldId id="696" r:id="rId9"/>
    <p:sldId id="678" r:id="rId10"/>
    <p:sldId id="718" r:id="rId11"/>
    <p:sldId id="719" r:id="rId12"/>
    <p:sldId id="720" r:id="rId13"/>
    <p:sldId id="721" r:id="rId14"/>
    <p:sldId id="722" r:id="rId15"/>
    <p:sldId id="723" r:id="rId16"/>
    <p:sldId id="724" r:id="rId17"/>
    <p:sldId id="712" r:id="rId18"/>
    <p:sldId id="716" r:id="rId19"/>
    <p:sldId id="713" r:id="rId20"/>
    <p:sldId id="698" r:id="rId21"/>
    <p:sldId id="710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AC"/>
    <a:srgbClr val="0070C0"/>
    <a:srgbClr val="F9AF41"/>
    <a:srgbClr val="222222"/>
    <a:srgbClr val="0099FF"/>
    <a:srgbClr val="66CCFF"/>
    <a:srgbClr val="3399FF"/>
    <a:srgbClr val="DAE3E8"/>
    <a:srgbClr val="DCE1E6"/>
    <a:srgbClr val="D8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0909" autoAdjust="0"/>
  </p:normalViewPr>
  <p:slideViewPr>
    <p:cSldViewPr>
      <p:cViewPr varScale="1">
        <p:scale>
          <a:sx n="67" d="100"/>
          <a:sy n="67" d="100"/>
        </p:scale>
        <p:origin x="966" y="78"/>
      </p:cViewPr>
      <p:guideLst>
        <p:guide orient="horz" pos="214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E8158-26F4-494E-8B93-7AF94A5BB0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F6C1-1390-473F-B025-A28160E198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F3AA890-2261-443F-9AEA-217FC7CA4A2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BF45707-1736-49D7-BE44-336583372D57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3ADDF671-9F1B-43DE-8FB5-380140179118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3ADDF671-9F1B-43DE-8FB5-380140179118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A890-2261-443F-9AEA-217FC7CA4A2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3ADDF671-9F1B-43DE-8FB5-380140179118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A890-2261-443F-9AEA-217FC7CA4A2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3ADDF671-9F1B-43DE-8FB5-380140179118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16338"/>
            <a:ext cx="10363200" cy="519112"/>
          </a:xfrm>
        </p:spPr>
        <p:txBody>
          <a:bodyPr/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43517" y="274639"/>
            <a:ext cx="153888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944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未标题-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4287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16338"/>
            <a:ext cx="10363200" cy="519112"/>
          </a:xfrm>
        </p:spPr>
        <p:txBody>
          <a:bodyPr/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7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66716" y="1254458"/>
            <a:ext cx="5143536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buFontTx/>
              <a:buNone/>
              <a:def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6388100" y="6481763"/>
            <a:ext cx="2844800" cy="3016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黑体" panose="02010609060101010101" pitchFamily="49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481763"/>
            <a:ext cx="5679017" cy="3016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黑体" panose="02010609060101010101" pitchFamily="49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119784" y="6481763"/>
            <a:ext cx="670984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7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66716" y="1254458"/>
            <a:ext cx="5143536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buFontTx/>
              <a:buNone/>
              <a:def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6388100" y="6481763"/>
            <a:ext cx="2844800" cy="3016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黑体" panose="02010609060101010101" pitchFamily="49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481763"/>
            <a:ext cx="5679017" cy="3016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黑体" panose="02010609060101010101" pitchFamily="49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119784" y="6481763"/>
            <a:ext cx="670984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未标题-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1963" y="1571612"/>
            <a:ext cx="2946400" cy="2179320"/>
          </a:xfrm>
          <a:prstGeom prst="rect">
            <a:avLst/>
          </a:prstGeo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>
                <a:latin typeface="+mj-ea"/>
                <a:ea typeface="+mj-ea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074400" cy="785794"/>
          </a:xfrm>
          <a:prstGeom prst="rect">
            <a:avLst/>
          </a:prstGeom>
        </p:spPr>
        <p:txBody>
          <a:bodyPr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388100" y="6481763"/>
            <a:ext cx="28448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609600" y="6481763"/>
            <a:ext cx="5679017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image" Target="../media/image2.jpeg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未标题-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-14287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>
    <p:pull dir="r"/>
  </p:transition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38809" y="2529478"/>
            <a:ext cx="10179685" cy="1815882"/>
          </a:xfrm>
        </p:spPr>
        <p:txBody>
          <a:bodyPr wrap="square"/>
          <a:lstStyle/>
          <a:p>
            <a:pPr eaLnBrk="1" hangingPunct="1"/>
            <a:r>
              <a:rPr lang="en-US" altLang="zh-CN" sz="4000" dirty="0" smtClean="0">
                <a:latin typeface="+mn-lt"/>
                <a:ea typeface="+mn-ea"/>
                <a:cs typeface="+mn-ea"/>
                <a:sym typeface="+mn-lt"/>
              </a:rPr>
              <a:t>LHAASO</a:t>
            </a:r>
            <a:r>
              <a:rPr lang="zh-CN" altLang="en-US" sz="4000" dirty="0" smtClean="0">
                <a:latin typeface="+mn-lt"/>
                <a:ea typeface="+mn-ea"/>
                <a:cs typeface="+mn-ea"/>
                <a:sym typeface="+mn-lt"/>
              </a:rPr>
              <a:t>机械相关工作及进展</a:t>
            </a:r>
            <a:br>
              <a:rPr lang="en-US" altLang="zh-CN" sz="400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</a:br>
            <a:br>
              <a:rPr lang="zh-CN" altLang="zh-CN" sz="400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3200" b="0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5920" y="5373216"/>
            <a:ext cx="193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</a:rPr>
              <a:t>2018-3-22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8897" y="3933056"/>
            <a:ext cx="707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LHAASO</a:t>
            </a:r>
            <a:r>
              <a:rPr lang="zh-CN" altLang="en-US" sz="2400" b="1" dirty="0" smtClean="0"/>
              <a:t>合作组会议</a:t>
            </a:r>
            <a:r>
              <a:rPr lang="en-US" altLang="zh-CN" sz="2400" b="1" dirty="0" smtClean="0"/>
              <a:t>,</a:t>
            </a:r>
            <a:r>
              <a:rPr lang="zh-CN" altLang="en-US" sz="2400" b="1" dirty="0"/>
              <a:t>峨眉</a:t>
            </a:r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机械工程技术部</a:t>
            </a:r>
            <a:endParaRPr lang="en-US" altLang="zh-CN" sz="2400" b="1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38450"/>
          <a:stretch>
            <a:fillRect/>
          </a:stretch>
        </p:blipFill>
        <p:spPr>
          <a:xfrm>
            <a:off x="2847" y="0"/>
            <a:ext cx="3543000" cy="213285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鉴定文件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/>
              <a:t>鉴定</a:t>
            </a:r>
            <a:r>
              <a:rPr lang="zh-CN" altLang="en-US" sz="2400" dirty="0" smtClean="0"/>
              <a:t>文档内容</a:t>
            </a:r>
            <a:r>
              <a:rPr lang="zh-CN" altLang="en-US" sz="2400" dirty="0"/>
              <a:t>：鉴定大纲</a:t>
            </a:r>
            <a:r>
              <a:rPr lang="en-US" altLang="zh-CN" sz="2400" dirty="0"/>
              <a:t>+</a:t>
            </a:r>
            <a:r>
              <a:rPr lang="zh-CN" altLang="en-US" sz="2400" dirty="0"/>
              <a:t>现场整机测试文档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厂家零部件质检文档</a:t>
            </a:r>
            <a:r>
              <a:rPr lang="en-US" altLang="zh-CN" sz="2400" dirty="0"/>
              <a:t>+</a:t>
            </a:r>
            <a:r>
              <a:rPr lang="zh-CN" altLang="en-US" sz="2400" dirty="0"/>
              <a:t>关键零部件图纸</a:t>
            </a:r>
            <a:r>
              <a:rPr lang="en-US" altLang="zh-CN" sz="2400" dirty="0"/>
              <a:t>+</a:t>
            </a:r>
            <a:r>
              <a:rPr lang="zh-CN" altLang="en-US" sz="2400" dirty="0"/>
              <a:t>存在问题及改进方案</a:t>
            </a:r>
            <a:r>
              <a:rPr lang="en-US" altLang="zh-CN" sz="2400" dirty="0"/>
              <a:t>+</a:t>
            </a:r>
            <a:r>
              <a:rPr lang="zh-CN" altLang="en-US" sz="2400" dirty="0"/>
              <a:t>鉴定</a:t>
            </a:r>
            <a:r>
              <a:rPr lang="zh-CN" altLang="en-US" sz="2400" dirty="0" smtClean="0"/>
              <a:t>报告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695400" y="237713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已按照鉴定大纲完成</a:t>
            </a:r>
            <a:r>
              <a:rPr lang="en-US" altLang="zh-CN" sz="2400" dirty="0" smtClean="0"/>
              <a:t>ED</a:t>
            </a:r>
            <a:r>
              <a:rPr lang="zh-CN" altLang="en-US" sz="2400" dirty="0" smtClean="0"/>
              <a:t>防护系统鉴定</a:t>
            </a:r>
            <a:endParaRPr lang="zh-CN" altLang="en-US" sz="2400" dirty="0" smtClean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6141" y="2629385"/>
            <a:ext cx="3348372" cy="44644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4" y="5014507"/>
            <a:ext cx="2280098" cy="17100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4" y="3189447"/>
            <a:ext cx="2280098" cy="17100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03" y="3187447"/>
            <a:ext cx="2275974" cy="17069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33" y="4954467"/>
            <a:ext cx="1372615" cy="1830153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4332" y="1146839"/>
            <a:ext cx="261437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严把加工关口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鉴定文件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/>
              <a:t>鉴定</a:t>
            </a:r>
            <a:r>
              <a:rPr lang="zh-CN" altLang="en-US" sz="2400" dirty="0" smtClean="0"/>
              <a:t>文档内容</a:t>
            </a:r>
            <a:r>
              <a:rPr lang="zh-CN" altLang="en-US" sz="2400" dirty="0"/>
              <a:t>：鉴定大纲</a:t>
            </a:r>
            <a:r>
              <a:rPr lang="en-US" altLang="zh-CN" sz="2400" dirty="0"/>
              <a:t>+</a:t>
            </a:r>
            <a:r>
              <a:rPr lang="zh-CN" altLang="en-US" sz="2400" dirty="0"/>
              <a:t>现场整机测试文档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厂家零部件质检文档</a:t>
            </a:r>
            <a:r>
              <a:rPr lang="en-US" altLang="zh-CN" sz="2400" dirty="0"/>
              <a:t>+</a:t>
            </a:r>
            <a:r>
              <a:rPr lang="zh-CN" altLang="en-US" sz="2400" dirty="0"/>
              <a:t>关键零部件图纸</a:t>
            </a:r>
            <a:r>
              <a:rPr lang="en-US" altLang="zh-CN" sz="2400" dirty="0"/>
              <a:t>+</a:t>
            </a:r>
            <a:r>
              <a:rPr lang="zh-CN" altLang="en-US" sz="2400" dirty="0"/>
              <a:t>存在问题及改进方案</a:t>
            </a:r>
            <a:r>
              <a:rPr lang="en-US" altLang="zh-CN" sz="2400" dirty="0"/>
              <a:t>+</a:t>
            </a:r>
            <a:r>
              <a:rPr lang="zh-CN" altLang="en-US" sz="2400" dirty="0"/>
              <a:t>鉴定</a:t>
            </a:r>
            <a:r>
              <a:rPr lang="zh-CN" altLang="en-US" sz="2400" dirty="0" smtClean="0"/>
              <a:t>报告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695400" y="237713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已按照鉴定大纲完成</a:t>
            </a:r>
            <a:r>
              <a:rPr lang="en-US" altLang="zh-CN" sz="2400" dirty="0"/>
              <a:t>M</a:t>
            </a:r>
            <a:r>
              <a:rPr lang="en-US" altLang="zh-CN" sz="2400" dirty="0" smtClean="0"/>
              <a:t>D</a:t>
            </a:r>
            <a:r>
              <a:rPr lang="zh-CN" altLang="en-US" sz="2400" dirty="0" smtClean="0"/>
              <a:t>防护系统鉴定</a:t>
            </a:r>
            <a:endParaRPr lang="zh-CN" altLang="en-US" sz="2400" dirty="0" smtClean="0"/>
          </a:p>
        </p:txBody>
      </p:sp>
      <p:pic>
        <p:nvPicPr>
          <p:cNvPr id="11" name="图片 10" descr="C:\Users\duan\Pictures\微信图片_2018011616325220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0" y="2924944"/>
            <a:ext cx="2150031" cy="252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C:\Users\duan\Pictures\微信图片_2018011616325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15442" r="23937" b="11026"/>
          <a:stretch>
            <a:fillRect/>
          </a:stretch>
        </p:blipFill>
        <p:spPr bwMode="auto">
          <a:xfrm>
            <a:off x="2377988" y="3208132"/>
            <a:ext cx="1962154" cy="214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C:\Users\duan\Pictures\微信图片_20180116163252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97" y="2969680"/>
            <a:ext cx="2385076" cy="34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C:\Users\duan\Pictures\微信图片_20180116163252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9"/>
          <a:stretch>
            <a:fillRect/>
          </a:stretch>
        </p:blipFill>
        <p:spPr bwMode="auto">
          <a:xfrm>
            <a:off x="1558314" y="4482434"/>
            <a:ext cx="2141160" cy="197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9938" y="2467659"/>
            <a:ext cx="3334832" cy="444644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4332" y="1146839"/>
            <a:ext cx="261437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严把加工关口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鉴定文件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/>
              <a:t>鉴定</a:t>
            </a:r>
            <a:r>
              <a:rPr lang="zh-CN" altLang="en-US" sz="2400" dirty="0" smtClean="0"/>
              <a:t>文档内容</a:t>
            </a:r>
            <a:r>
              <a:rPr lang="zh-CN" altLang="en-US" sz="2400" dirty="0"/>
              <a:t>：鉴定大纲</a:t>
            </a:r>
            <a:r>
              <a:rPr lang="en-US" altLang="zh-CN" sz="2400" dirty="0"/>
              <a:t>+</a:t>
            </a:r>
            <a:r>
              <a:rPr lang="zh-CN" altLang="en-US" sz="2400" dirty="0"/>
              <a:t>现场整机测试文档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厂家零部件质检文档</a:t>
            </a:r>
            <a:r>
              <a:rPr lang="en-US" altLang="zh-CN" sz="2400" dirty="0"/>
              <a:t>+</a:t>
            </a:r>
            <a:r>
              <a:rPr lang="zh-CN" altLang="en-US" sz="2400" dirty="0"/>
              <a:t>关键零部件图纸</a:t>
            </a:r>
            <a:r>
              <a:rPr lang="en-US" altLang="zh-CN" sz="2400" dirty="0"/>
              <a:t>+</a:t>
            </a:r>
            <a:r>
              <a:rPr lang="zh-CN" altLang="en-US" sz="2400" dirty="0"/>
              <a:t>存在问题及改进方案</a:t>
            </a:r>
            <a:r>
              <a:rPr lang="en-US" altLang="zh-CN" sz="2400" dirty="0"/>
              <a:t>+</a:t>
            </a:r>
            <a:r>
              <a:rPr lang="zh-CN" altLang="en-US" sz="2400" dirty="0"/>
              <a:t>鉴定</a:t>
            </a:r>
            <a:r>
              <a:rPr lang="zh-CN" altLang="en-US" sz="2400" dirty="0" smtClean="0"/>
              <a:t>报告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695400" y="237713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>
                <a:solidFill>
                  <a:srgbClr val="0070C0"/>
                </a:solidFill>
              </a:rPr>
              <a:t>正在</a:t>
            </a:r>
            <a:r>
              <a:rPr lang="zh-CN" altLang="en-US" sz="2400" dirty="0" smtClean="0"/>
              <a:t>按照鉴定大纲做</a:t>
            </a:r>
            <a:r>
              <a:rPr lang="en-US" altLang="zh-CN" sz="2400" dirty="0" smtClean="0"/>
              <a:t>WCDA</a:t>
            </a:r>
            <a:r>
              <a:rPr lang="zh-CN" altLang="en-US" sz="2400" dirty="0" smtClean="0"/>
              <a:t>电子学机箱鉴定</a:t>
            </a:r>
            <a:endParaRPr lang="zh-CN" altLang="en-US" sz="2400" dirty="0" smtClean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140967"/>
            <a:ext cx="3724510" cy="30142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151" r="28738" b="8001"/>
          <a:stretch>
            <a:fillRect/>
          </a:stretch>
        </p:blipFill>
        <p:spPr>
          <a:xfrm>
            <a:off x="6168008" y="3063932"/>
            <a:ext cx="3168352" cy="3168352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4332" y="1146839"/>
            <a:ext cx="261437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严把加工关口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质量追溯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78" y="1126623"/>
            <a:ext cx="419854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质量追溯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产品设计上严把质量关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 smtClean="0"/>
              <a:t>完善资料追溯体系，发现问题后有据可查，有序追查</a:t>
            </a:r>
            <a:endParaRPr lang="en-US" altLang="zh-CN" sz="2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132856"/>
            <a:ext cx="2256215" cy="4011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01034"/>
            <a:ext cx="3776103" cy="28320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79576" y="6268146"/>
            <a:ext cx="200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产品二维码扫描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472264" y="618503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厂家自检</a:t>
            </a:r>
            <a:r>
              <a:rPr lang="en-US" altLang="zh-CN" dirty="0" smtClean="0"/>
              <a:t>/</a:t>
            </a:r>
            <a:r>
              <a:rPr lang="zh-CN" altLang="en-US" dirty="0" smtClean="0"/>
              <a:t>质检文件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2444" y="3108704"/>
            <a:ext cx="2424311" cy="3232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5981" y="1507233"/>
            <a:ext cx="3008286" cy="401104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设计相关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461" y="1878700"/>
            <a:ext cx="4339650" cy="355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00"/>
              </a:lnSpc>
              <a:tabLst>
                <a:tab pos="444500" algn="l"/>
              </a:tabLst>
            </a:pP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图样代号规定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：为各探测器制定图样代号</a:t>
            </a:r>
            <a:endParaRPr lang="zh-CN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786235"/>
            <a:ext cx="6408712" cy="137571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9336" y="2330106"/>
            <a:ext cx="7250984" cy="3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ts val="2200"/>
              </a:lnSpc>
            </a:pP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伽马射线探测器阵列分总体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GA   </a:t>
            </a: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宇宙线探测阵列分总体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CR</a:t>
            </a:r>
            <a:endParaRPr lang="zh-CN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461" y="4173024"/>
            <a:ext cx="2262158" cy="355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00"/>
              </a:lnSpc>
              <a:tabLst>
                <a:tab pos="925195" algn="l"/>
              </a:tabLst>
            </a:pP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工程图纸标题栏格式</a:t>
            </a:r>
            <a:endParaRPr lang="zh-CN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r="569"/>
          <a:stretch>
            <a:fillRect/>
          </a:stretch>
        </p:blipFill>
        <p:spPr>
          <a:xfrm>
            <a:off x="1317847" y="4545958"/>
            <a:ext cx="5246205" cy="2047619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46126" y="1268760"/>
            <a:ext cx="419774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 smtClean="0">
                <a:solidFill>
                  <a:srgbClr val="FFFFFF"/>
                </a:solidFill>
                <a:cs typeface="+mn-ea"/>
                <a:sym typeface="+mn-lt"/>
              </a:rPr>
              <a:t>制定</a:t>
            </a:r>
            <a:r>
              <a:rPr lang="en-US" altLang="zh-CN" sz="2000" kern="0" dirty="0" smtClean="0">
                <a:solidFill>
                  <a:srgbClr val="FFFFFF"/>
                </a:solidFill>
                <a:cs typeface="+mn-ea"/>
                <a:sym typeface="+mn-lt"/>
              </a:rPr>
              <a:t>LHAASO</a:t>
            </a:r>
            <a:r>
              <a:rPr lang="zh-CN" altLang="en-US" sz="2000" kern="0" dirty="0" smtClean="0">
                <a:solidFill>
                  <a:srgbClr val="FFFFFF"/>
                </a:solidFill>
                <a:cs typeface="+mn-ea"/>
                <a:sym typeface="+mn-lt"/>
              </a:rPr>
              <a:t>机械设计规范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226846" y="1300698"/>
            <a:ext cx="419774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 smtClean="0">
                <a:solidFill>
                  <a:srgbClr val="FFFFFF"/>
                </a:solidFill>
                <a:cs typeface="+mn-ea"/>
                <a:sym typeface="+mn-lt"/>
              </a:rPr>
              <a:t>制定各探测器组机械图号代号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52" y="2198479"/>
            <a:ext cx="4475669" cy="3861593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62" y="788958"/>
            <a:ext cx="4061414" cy="573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设计相关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12024" y="1126623"/>
            <a:ext cx="446449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kern="0" dirty="0" smtClean="0">
                <a:solidFill>
                  <a:srgbClr val="FFFFFF"/>
                </a:solidFill>
                <a:cs typeface="+mn-ea"/>
              </a:rPr>
              <a:t>WCDA</a:t>
            </a:r>
            <a:endParaRPr lang="en-US" altLang="zh-CN" sz="2000" kern="0" dirty="0">
              <a:solidFill>
                <a:srgbClr val="FFFFFF"/>
              </a:solidFill>
              <a:cs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34158" y="1126623"/>
            <a:ext cx="419774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rgbClr val="FFFFFF"/>
                </a:solidFill>
                <a:cs typeface="+mn-ea"/>
                <a:sym typeface="+mn-lt"/>
              </a:rPr>
              <a:t>WCFTA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33025" r="27330" b="21913"/>
          <a:stretch>
            <a:fillRect/>
          </a:stretch>
        </p:blipFill>
        <p:spPr bwMode="auto">
          <a:xfrm>
            <a:off x="1651651" y="1744489"/>
            <a:ext cx="2932181" cy="226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44489"/>
            <a:ext cx="3960440" cy="1895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99456" y="5450548"/>
            <a:ext cx="44133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激光</a:t>
            </a: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转台改造：现已确定基本结构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机箱</a:t>
            </a:r>
            <a:r>
              <a:rPr lang="zh-CN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en-US" altLang="zh-CN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望远镜镜筒风冷系统设计</a:t>
            </a:r>
            <a:endParaRPr lang="en-US" altLang="zh-CN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3"/>
          <a:srcRect l="36114" t="20335" r="36859" b="17553"/>
          <a:stretch>
            <a:fillRect/>
          </a:stretch>
        </p:blipFill>
        <p:spPr bwMode="auto">
          <a:xfrm>
            <a:off x="911424" y="4008226"/>
            <a:ext cx="1152128" cy="1224136"/>
          </a:xfrm>
          <a:prstGeom prst="rect">
            <a:avLst/>
          </a:prstGeom>
          <a:ln>
            <a:noFill/>
          </a:ln>
        </p:spPr>
      </p:pic>
      <p:pic>
        <p:nvPicPr>
          <p:cNvPr id="13" name="图片 12"/>
          <p:cNvPicPr/>
          <p:nvPr/>
        </p:nvPicPr>
        <p:blipFill rotWithShape="1">
          <a:blip r:embed="rId4"/>
          <a:srcRect l="22247" t="32476" r="4140" b="12861"/>
          <a:stretch>
            <a:fillRect/>
          </a:stretch>
        </p:blipFill>
        <p:spPr bwMode="auto">
          <a:xfrm>
            <a:off x="2606591" y="4005440"/>
            <a:ext cx="3247514" cy="1226922"/>
          </a:xfrm>
          <a:prstGeom prst="rect">
            <a:avLst/>
          </a:prstGeom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74" y="3857820"/>
            <a:ext cx="1310188" cy="119736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24680" y="724634"/>
            <a:ext cx="9001000" cy="40011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 smtClean="0">
                <a:solidFill>
                  <a:srgbClr val="FFFFFF"/>
                </a:solidFill>
                <a:cs typeface="+mn-ea"/>
                <a:sym typeface="+mn-lt"/>
              </a:rPr>
              <a:t>设计因素：应用需求；使用工况：温度、湿度、风力、防锈防腐和使用年限等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02152" y="5449507"/>
            <a:ext cx="413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WCDA小PMT防水封装外壳结构设计</a:t>
            </a:r>
            <a:r>
              <a:rPr lang="zh-CN" altLang="en-US" dirty="0" smtClean="0"/>
              <a:t>制作</a:t>
            </a:r>
            <a:endParaRPr lang="zh-CN" altLang="en-US" dirty="0"/>
          </a:p>
          <a:p>
            <a:r>
              <a:rPr lang="zh-CN" altLang="en-US" dirty="0"/>
              <a:t>WCDA水衰减长度测量</a:t>
            </a:r>
            <a:r>
              <a:rPr lang="zh-CN" altLang="en-US" dirty="0" smtClean="0"/>
              <a:t>装置</a:t>
            </a:r>
            <a:endParaRPr lang="zh-CN" altLang="en-US" dirty="0"/>
          </a:p>
          <a:p>
            <a:r>
              <a:rPr lang="zh-CN" altLang="en-US" dirty="0"/>
              <a:t>WCDA压力罐制作</a:t>
            </a:r>
            <a:endParaRPr lang="zh-CN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设计相关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28048" y="1126623"/>
            <a:ext cx="446449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kern="0" dirty="0">
                <a:solidFill>
                  <a:srgbClr val="FFFFFF"/>
                </a:solidFill>
                <a:cs typeface="+mn-ea"/>
              </a:rPr>
              <a:t>ED</a:t>
            </a:r>
            <a:endParaRPr lang="en-US" altLang="zh-CN" sz="2000" kern="0" dirty="0">
              <a:solidFill>
                <a:srgbClr val="FFFFFF"/>
              </a:solidFill>
              <a:cs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41090" y="1138653"/>
            <a:ext cx="4606838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kern="0" dirty="0" smtClean="0">
                <a:solidFill>
                  <a:srgbClr val="FFFFFF"/>
                </a:solidFill>
                <a:cs typeface="+mn-ea"/>
                <a:sym typeface="+mn-lt"/>
              </a:rPr>
              <a:t>MD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1"/>
          <a:stretch>
            <a:fillRect/>
          </a:stretch>
        </p:blipFill>
        <p:spPr>
          <a:xfrm>
            <a:off x="994792" y="1844824"/>
            <a:ext cx="4165104" cy="20365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768215"/>
            <a:ext cx="4087972" cy="2189753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-24680" y="724634"/>
            <a:ext cx="9001000" cy="40011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 smtClean="0">
                <a:solidFill>
                  <a:srgbClr val="FFFFFF"/>
                </a:solidFill>
                <a:cs typeface="+mn-ea"/>
                <a:sym typeface="+mn-lt"/>
              </a:rPr>
              <a:t>设计因素：应用需求；使用工况：温度、湿度、风力、防锈防腐和使用年限等</a:t>
            </a:r>
            <a:endParaRPr lang="zh-CN" altLang="en-US" sz="2000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04" y="3963648"/>
            <a:ext cx="3401167" cy="2553946"/>
          </a:xfrm>
          <a:prstGeom prst="rect">
            <a:avLst/>
          </a:prstGeom>
        </p:spPr>
      </p:pic>
      <p:pic>
        <p:nvPicPr>
          <p:cNvPr id="2050" name="图片 10" descr="585784634056972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0" y="4002026"/>
            <a:ext cx="1887529" cy="25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050161"/>
            <a:ext cx="2962375" cy="222178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r="12363"/>
          <a:stretch>
            <a:fillRect/>
          </a:stretch>
        </p:blipFill>
        <p:spPr>
          <a:xfrm>
            <a:off x="6219449" y="4050162"/>
            <a:ext cx="2756871" cy="222178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40172" y="1336911"/>
            <a:ext cx="3071812" cy="2216150"/>
            <a:chOff x="6069013" y="1587500"/>
            <a:chExt cx="3071812" cy="2216150"/>
          </a:xfrm>
        </p:grpSpPr>
        <p:sp>
          <p:nvSpPr>
            <p:cNvPr id="14" name="文本框 13"/>
            <p:cNvSpPr>
              <a:spLocks noChangeArrowheads="1"/>
            </p:cNvSpPr>
            <p:nvPr/>
          </p:nvSpPr>
          <p:spPr bwMode="auto">
            <a:xfrm>
              <a:off x="6069013" y="1587500"/>
              <a:ext cx="2989262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8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  <a:sym typeface="方正大黑简体" pitchFamily="65" charset="-122"/>
                </a:rPr>
                <a:t>P</a:t>
              </a:r>
              <a:endParaRPr lang="zh-CN" altLang="en-US" sz="138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  <a:sym typeface="方正大黑简体" pitchFamily="65" charset="-122"/>
              </a:endParaRPr>
            </a:p>
          </p:txBody>
        </p:sp>
        <p:sp>
          <p:nvSpPr>
            <p:cNvPr id="15" name="文本框 14"/>
            <p:cNvSpPr>
              <a:spLocks noChangeArrowheads="1"/>
            </p:cNvSpPr>
            <p:nvPr/>
          </p:nvSpPr>
          <p:spPr bwMode="auto">
            <a:xfrm>
              <a:off x="6926263" y="2462213"/>
              <a:ext cx="13573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0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</a:rPr>
                <a:t>art</a:t>
              </a:r>
              <a:endParaRPr lang="zh-CN" altLang="en-US" sz="60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</a:endParaRPr>
            </a:p>
          </p:txBody>
        </p:sp>
        <p:sp>
          <p:nvSpPr>
            <p:cNvPr id="16" name="文本框 15"/>
            <p:cNvSpPr>
              <a:spLocks noChangeArrowheads="1"/>
            </p:cNvSpPr>
            <p:nvPr/>
          </p:nvSpPr>
          <p:spPr bwMode="auto">
            <a:xfrm>
              <a:off x="8066088" y="1763713"/>
              <a:ext cx="1074737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500" b="1" dirty="0">
                  <a:solidFill>
                    <a:srgbClr val="0174AB"/>
                  </a:solidFill>
                  <a:latin typeface="Helvetica LT Std" pitchFamily="2" charset="0"/>
                  <a:ea typeface="Hiragino Sans GB W3" pitchFamily="2" charset="-122"/>
                  <a:sym typeface="Helvetica LT Std" pitchFamily="2" charset="0"/>
                </a:rPr>
                <a:t>3</a:t>
              </a:r>
              <a:endParaRPr lang="zh-CN" altLang="en-US" sz="11500" b="1" dirty="0">
                <a:solidFill>
                  <a:srgbClr val="0174AB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endParaRPr>
            </a:p>
          </p:txBody>
        </p:sp>
      </p:grpSp>
      <p:sp>
        <p:nvSpPr>
          <p:cNvPr id="17" name="文本框 16"/>
          <p:cNvSpPr>
            <a:spLocks noChangeArrowheads="1"/>
          </p:cNvSpPr>
          <p:nvPr/>
        </p:nvSpPr>
        <p:spPr bwMode="auto">
          <a:xfrm>
            <a:off x="5087888" y="3586016"/>
            <a:ext cx="530155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3600" b="1" dirty="0" smtClean="0"/>
              <a:t>总结与展望</a:t>
            </a:r>
            <a:endParaRPr lang="zh-CN" altLang="en-US" sz="3600" b="1" dirty="0"/>
          </a:p>
        </p:txBody>
      </p:sp>
      <p:sp>
        <p:nvSpPr>
          <p:cNvPr id="18" name="直接连接符 18"/>
          <p:cNvSpPr>
            <a:spLocks noChangeShapeType="1"/>
          </p:cNvSpPr>
          <p:nvPr/>
        </p:nvSpPr>
        <p:spPr bwMode="auto">
          <a:xfrm flipV="1">
            <a:off x="5585859" y="3472553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"/>
          <p:cNvSpPr>
            <a:spLocks noChangeShapeType="1"/>
          </p:cNvSpPr>
          <p:nvPr/>
        </p:nvSpPr>
        <p:spPr bwMode="auto">
          <a:xfrm flipV="1">
            <a:off x="5585859" y="4274240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圆角矩形 21"/>
          <p:cNvSpPr>
            <a:spLocks noChangeArrowheads="1"/>
          </p:cNvSpPr>
          <p:nvPr/>
        </p:nvSpPr>
        <p:spPr bwMode="auto">
          <a:xfrm>
            <a:off x="1991544" y="1897065"/>
            <a:ext cx="2543175" cy="2543175"/>
          </a:xfrm>
          <a:prstGeom prst="roundRect">
            <a:avLst>
              <a:gd name="adj" fmla="val 7759"/>
            </a:avLst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圆角矩形 1"/>
          <p:cNvSpPr>
            <a:spLocks noChangeArrowheads="1"/>
          </p:cNvSpPr>
          <p:nvPr/>
        </p:nvSpPr>
        <p:spPr bwMode="auto">
          <a:xfrm>
            <a:off x="2372699" y="2380940"/>
            <a:ext cx="1780863" cy="1340686"/>
          </a:xfrm>
          <a:prstGeom prst="roundRect">
            <a:avLst>
              <a:gd name="adj" fmla="val 9426"/>
            </a:avLst>
          </a:prstGeom>
          <a:solidFill>
            <a:srgbClr val="FF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直角三角形 4"/>
          <p:cNvSpPr>
            <a:spLocks noChangeArrowheads="1"/>
          </p:cNvSpPr>
          <p:nvPr/>
        </p:nvSpPr>
        <p:spPr bwMode="auto">
          <a:xfrm flipV="1">
            <a:off x="3407639" y="3607414"/>
            <a:ext cx="324888" cy="435873"/>
          </a:xfrm>
          <a:prstGeom prst="rtTriangle">
            <a:avLst/>
          </a:prstGeom>
          <a:solidFill>
            <a:srgbClr val="FF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88" y="1897065"/>
            <a:ext cx="2726234" cy="279876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4067305" cy="646331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rgbClr val="0070C0"/>
                </a:solidFill>
                <a:cs typeface="+mn-ea"/>
                <a:sym typeface="+mn-lt"/>
              </a:rPr>
              <a:t>3</a:t>
            </a:r>
            <a:r>
              <a:rPr lang="en-US" altLang="zh-CN" sz="3600" kern="0" dirty="0" smtClean="0">
                <a:solidFill>
                  <a:srgbClr val="0070C0"/>
                </a:solidFill>
                <a:cs typeface="+mn-ea"/>
                <a:sym typeface="+mn-lt"/>
              </a:rPr>
              <a:t>. </a:t>
            </a:r>
            <a:r>
              <a:rPr lang="zh-CN" altLang="en-US" sz="3600" kern="0" dirty="0" smtClean="0">
                <a:solidFill>
                  <a:srgbClr val="0070C0"/>
                </a:solidFill>
                <a:cs typeface="+mn-ea"/>
                <a:sym typeface="+mn-lt"/>
              </a:rPr>
              <a:t>总结</a:t>
            </a:r>
            <a:endParaRPr lang="zh-CN" altLang="en-US" sz="3600" kern="0" dirty="0">
              <a:solidFill>
                <a:srgbClr val="0070C0"/>
              </a:solidFill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60" y="2348880"/>
            <a:ext cx="1144927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、机械工程技术部人员</a:t>
            </a:r>
            <a:r>
              <a:rPr lang="zh-C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储备合理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，能够承担工程期内各组的相</a:t>
            </a:r>
            <a:endParaRPr lang="en-US" altLang="zh-CN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关任务</a:t>
            </a:r>
            <a:endParaRPr lang="en-US" altLang="zh-CN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zh-CN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、能依据探测器组的</a:t>
            </a:r>
            <a:r>
              <a:rPr lang="zh-C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进度计划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，积极配合</a:t>
            </a:r>
            <a:r>
              <a:rPr lang="zh-C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各组进度</a:t>
            </a:r>
            <a:endParaRPr lang="en-US" altLang="zh-CN" sz="3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zh-C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、能依据各组的</a:t>
            </a:r>
            <a:r>
              <a:rPr lang="zh-C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实际需求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，为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探测器组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提供相应的</a:t>
            </a:r>
            <a:r>
              <a:rPr lang="zh-C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技术支持</a:t>
            </a:r>
            <a:endParaRPr lang="zh-CN" altLang="zh-C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024063" y="1143000"/>
            <a:ext cx="82153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zh-CN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6" name="矩形 21"/>
          <p:cNvSpPr>
            <a:spLocks noChangeArrowheads="1"/>
          </p:cNvSpPr>
          <p:nvPr/>
        </p:nvSpPr>
        <p:spPr bwMode="auto">
          <a:xfrm>
            <a:off x="-96688" y="734203"/>
            <a:ext cx="12192000" cy="52840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198" name="Group 17"/>
          <p:cNvGrpSpPr/>
          <p:nvPr/>
        </p:nvGrpSpPr>
        <p:grpSpPr bwMode="auto">
          <a:xfrm>
            <a:off x="365737" y="1805267"/>
            <a:ext cx="7263343" cy="540056"/>
            <a:chOff x="0" y="-13502"/>
            <a:chExt cx="6216581" cy="539870"/>
          </a:xfrm>
        </p:grpSpPr>
        <p:grpSp>
          <p:nvGrpSpPr>
            <p:cNvPr id="8221" name="Group 18"/>
            <p:cNvGrpSpPr/>
            <p:nvPr/>
          </p:nvGrpSpPr>
          <p:grpSpPr bwMode="auto">
            <a:xfrm>
              <a:off x="0" y="0"/>
              <a:ext cx="6216581" cy="526368"/>
              <a:chOff x="0" y="0"/>
              <a:chExt cx="6216581" cy="526368"/>
            </a:xfrm>
          </p:grpSpPr>
          <p:grpSp>
            <p:nvGrpSpPr>
              <p:cNvPr id="8223" name="Group 19"/>
              <p:cNvGrpSpPr/>
              <p:nvPr/>
            </p:nvGrpSpPr>
            <p:grpSpPr bwMode="auto">
              <a:xfrm>
                <a:off x="0" y="0"/>
                <a:ext cx="526367" cy="526368"/>
                <a:chOff x="0" y="0"/>
                <a:chExt cx="526367" cy="526368"/>
              </a:xfrm>
            </p:grpSpPr>
            <p:sp>
              <p:nvSpPr>
                <p:cNvPr id="8225" name="矩形 2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6367" cy="526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26" name="文本框 32"/>
                <p:cNvSpPr>
                  <a:spLocks noChangeArrowheads="1"/>
                </p:cNvSpPr>
                <p:nvPr/>
              </p:nvSpPr>
              <p:spPr bwMode="auto">
                <a:xfrm>
                  <a:off x="115381" y="53248"/>
                  <a:ext cx="370866" cy="399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000" b="1" dirty="0">
                      <a:solidFill>
                        <a:srgbClr val="0070C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1</a:t>
                  </a:r>
                  <a:endParaRPr lang="en-US" altLang="zh-CN" sz="2000" b="1" dirty="0">
                    <a:solidFill>
                      <a:srgbClr val="0070C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24" name="直接连接符 281"/>
              <p:cNvSpPr>
                <a:spLocks noChangeShapeType="1"/>
              </p:cNvSpPr>
              <p:nvPr/>
            </p:nvSpPr>
            <p:spPr bwMode="auto">
              <a:xfrm flipV="1">
                <a:off x="0" y="495861"/>
                <a:ext cx="6216581" cy="2145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222" name="文本框 28"/>
            <p:cNvSpPr>
              <a:spLocks noChangeArrowheads="1"/>
            </p:cNvSpPr>
            <p:nvPr/>
          </p:nvSpPr>
          <p:spPr bwMode="auto">
            <a:xfrm>
              <a:off x="612090" y="-13502"/>
              <a:ext cx="5155179" cy="46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工作职责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2538"/>
            <a:ext cx="1449955" cy="461665"/>
          </a:xfrm>
          <a:noFill/>
          <a:ln w="952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zh-CN" altLang="en-US" sz="240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内容提要</a:t>
            </a:r>
            <a:endParaRPr lang="zh-CN" altLang="en-US" sz="2400" dirty="0" smtClean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3" name="Group 17"/>
          <p:cNvGrpSpPr/>
          <p:nvPr/>
        </p:nvGrpSpPr>
        <p:grpSpPr bwMode="auto">
          <a:xfrm>
            <a:off x="371477" y="2678309"/>
            <a:ext cx="7685654" cy="540056"/>
            <a:chOff x="0" y="-13502"/>
            <a:chExt cx="6578030" cy="539870"/>
          </a:xfrm>
        </p:grpSpPr>
        <p:grpSp>
          <p:nvGrpSpPr>
            <p:cNvPr id="284" name="Group 18"/>
            <p:cNvGrpSpPr/>
            <p:nvPr/>
          </p:nvGrpSpPr>
          <p:grpSpPr bwMode="auto">
            <a:xfrm>
              <a:off x="0" y="0"/>
              <a:ext cx="6216581" cy="526368"/>
              <a:chOff x="0" y="0"/>
              <a:chExt cx="6216581" cy="526368"/>
            </a:xfrm>
          </p:grpSpPr>
          <p:grpSp>
            <p:nvGrpSpPr>
              <p:cNvPr id="286" name="Group 19"/>
              <p:cNvGrpSpPr/>
              <p:nvPr/>
            </p:nvGrpSpPr>
            <p:grpSpPr bwMode="auto">
              <a:xfrm>
                <a:off x="0" y="0"/>
                <a:ext cx="526367" cy="526368"/>
                <a:chOff x="0" y="0"/>
                <a:chExt cx="526367" cy="526368"/>
              </a:xfrm>
            </p:grpSpPr>
            <p:sp>
              <p:nvSpPr>
                <p:cNvPr id="288" name="矩形 2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6367" cy="526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文本框 32"/>
                <p:cNvSpPr>
                  <a:spLocks noChangeArrowheads="1"/>
                </p:cNvSpPr>
                <p:nvPr/>
              </p:nvSpPr>
              <p:spPr bwMode="auto">
                <a:xfrm>
                  <a:off x="116994" y="63394"/>
                  <a:ext cx="314518" cy="399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lang="en-US" altLang="zh-CN" sz="2000" b="1" dirty="0">
                    <a:solidFill>
                      <a:srgbClr val="0070C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7" name="直接连接符 281"/>
              <p:cNvSpPr>
                <a:spLocks noChangeShapeType="1"/>
              </p:cNvSpPr>
              <p:nvPr/>
            </p:nvSpPr>
            <p:spPr bwMode="auto">
              <a:xfrm flipV="1">
                <a:off x="0" y="495861"/>
                <a:ext cx="6216581" cy="2145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5" name="文本框 28"/>
            <p:cNvSpPr>
              <a:spLocks noChangeArrowheads="1"/>
            </p:cNvSpPr>
            <p:nvPr/>
          </p:nvSpPr>
          <p:spPr bwMode="auto">
            <a:xfrm>
              <a:off x="612091" y="-13502"/>
              <a:ext cx="5965939" cy="46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工作内容及进展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0" name="Group 17"/>
          <p:cNvGrpSpPr/>
          <p:nvPr/>
        </p:nvGrpSpPr>
        <p:grpSpPr bwMode="auto">
          <a:xfrm>
            <a:off x="369138" y="3520345"/>
            <a:ext cx="7599071" cy="539137"/>
            <a:chOff x="0" y="-12584"/>
            <a:chExt cx="6503925" cy="538952"/>
          </a:xfrm>
        </p:grpSpPr>
        <p:grpSp>
          <p:nvGrpSpPr>
            <p:cNvPr id="291" name="Group 18"/>
            <p:cNvGrpSpPr/>
            <p:nvPr/>
          </p:nvGrpSpPr>
          <p:grpSpPr bwMode="auto">
            <a:xfrm>
              <a:off x="0" y="0"/>
              <a:ext cx="6216581" cy="526368"/>
              <a:chOff x="0" y="0"/>
              <a:chExt cx="6216581" cy="526368"/>
            </a:xfrm>
          </p:grpSpPr>
          <p:grpSp>
            <p:nvGrpSpPr>
              <p:cNvPr id="293" name="Group 19"/>
              <p:cNvGrpSpPr/>
              <p:nvPr/>
            </p:nvGrpSpPr>
            <p:grpSpPr bwMode="auto">
              <a:xfrm>
                <a:off x="0" y="0"/>
                <a:ext cx="526367" cy="526368"/>
                <a:chOff x="0" y="0"/>
                <a:chExt cx="526367" cy="526368"/>
              </a:xfrm>
            </p:grpSpPr>
            <p:sp>
              <p:nvSpPr>
                <p:cNvPr id="295" name="矩形 2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6367" cy="526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文本框 32"/>
                <p:cNvSpPr>
                  <a:spLocks noChangeArrowheads="1"/>
                </p:cNvSpPr>
                <p:nvPr/>
              </p:nvSpPr>
              <p:spPr bwMode="auto">
                <a:xfrm>
                  <a:off x="116038" y="51144"/>
                  <a:ext cx="324128" cy="399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endParaRPr lang="en-US" altLang="zh-CN" sz="2000" b="1" dirty="0">
                    <a:solidFill>
                      <a:srgbClr val="0070C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4" name="直接连接符 281"/>
              <p:cNvSpPr>
                <a:spLocks noChangeShapeType="1"/>
              </p:cNvSpPr>
              <p:nvPr/>
            </p:nvSpPr>
            <p:spPr bwMode="auto">
              <a:xfrm flipV="1">
                <a:off x="0" y="495861"/>
                <a:ext cx="6216581" cy="2145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2" name="文本框 28"/>
            <p:cNvSpPr>
              <a:spLocks noChangeArrowheads="1"/>
            </p:cNvSpPr>
            <p:nvPr/>
          </p:nvSpPr>
          <p:spPr bwMode="auto">
            <a:xfrm>
              <a:off x="613986" y="-12584"/>
              <a:ext cx="5889939" cy="46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400" b="1" dirty="0" smtClean="0">
                  <a:solidFill>
                    <a:schemeClr val="bg1"/>
                  </a:solidFill>
                  <a:sym typeface="Calibri" panose="020F0502020204030204" pitchFamily="34" charset="0"/>
                </a:rPr>
                <a:t>总结</a:t>
              </a:r>
              <a:endParaRPr lang="zh-CN" altLang="en-US" sz="2400" b="1" dirty="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组合 283"/>
          <p:cNvGrpSpPr/>
          <p:nvPr/>
        </p:nvGrpSpPr>
        <p:grpSpPr>
          <a:xfrm>
            <a:off x="6140172" y="1336911"/>
            <a:ext cx="3071812" cy="2216150"/>
            <a:chOff x="6069013" y="1587500"/>
            <a:chExt cx="3071812" cy="2216150"/>
          </a:xfrm>
        </p:grpSpPr>
        <p:sp>
          <p:nvSpPr>
            <p:cNvPr id="285" name="文本框 13"/>
            <p:cNvSpPr>
              <a:spLocks noChangeArrowheads="1"/>
            </p:cNvSpPr>
            <p:nvPr/>
          </p:nvSpPr>
          <p:spPr bwMode="auto">
            <a:xfrm>
              <a:off x="6069013" y="1587500"/>
              <a:ext cx="2989262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8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  <a:sym typeface="方正大黑简体" pitchFamily="65" charset="-122"/>
                </a:rPr>
                <a:t>P</a:t>
              </a:r>
              <a:endParaRPr lang="zh-CN" altLang="en-US" sz="138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  <a:sym typeface="方正大黑简体" pitchFamily="65" charset="-122"/>
              </a:endParaRPr>
            </a:p>
          </p:txBody>
        </p:sp>
        <p:sp>
          <p:nvSpPr>
            <p:cNvPr id="286" name="文本框 14"/>
            <p:cNvSpPr>
              <a:spLocks noChangeArrowheads="1"/>
            </p:cNvSpPr>
            <p:nvPr/>
          </p:nvSpPr>
          <p:spPr bwMode="auto">
            <a:xfrm>
              <a:off x="6926263" y="2462213"/>
              <a:ext cx="13573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0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</a:rPr>
                <a:t>art</a:t>
              </a:r>
              <a:endParaRPr lang="zh-CN" altLang="en-US" sz="60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</a:endParaRPr>
            </a:p>
          </p:txBody>
        </p:sp>
        <p:sp>
          <p:nvSpPr>
            <p:cNvPr id="287" name="文本框 15"/>
            <p:cNvSpPr>
              <a:spLocks noChangeArrowheads="1"/>
            </p:cNvSpPr>
            <p:nvPr/>
          </p:nvSpPr>
          <p:spPr bwMode="auto">
            <a:xfrm>
              <a:off x="8066088" y="1763713"/>
              <a:ext cx="1074737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500" b="1" dirty="0">
                  <a:solidFill>
                    <a:srgbClr val="0174AB"/>
                  </a:solidFill>
                  <a:latin typeface="Helvetica LT Std" pitchFamily="2" charset="0"/>
                  <a:ea typeface="Hiragino Sans GB W3" pitchFamily="2" charset="-122"/>
                  <a:sym typeface="Helvetica LT Std" pitchFamily="2" charset="0"/>
                </a:rPr>
                <a:t>1</a:t>
              </a:r>
              <a:endParaRPr lang="zh-CN" altLang="en-US" sz="11500" b="1" dirty="0">
                <a:solidFill>
                  <a:srgbClr val="0174AB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endParaRPr>
            </a:p>
          </p:txBody>
        </p:sp>
      </p:grpSp>
      <p:sp>
        <p:nvSpPr>
          <p:cNvPr id="288" name="文本框 16"/>
          <p:cNvSpPr>
            <a:spLocks noChangeArrowheads="1"/>
          </p:cNvSpPr>
          <p:nvPr/>
        </p:nvSpPr>
        <p:spPr bwMode="auto">
          <a:xfrm>
            <a:off x="6152800" y="3531884"/>
            <a:ext cx="2438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 smtClean="0"/>
              <a:t>工作职责</a:t>
            </a:r>
            <a:endParaRPr lang="zh-CN" altLang="en-US" sz="3600" b="1" dirty="0" smtClean="0">
              <a:sym typeface="+mn-lt"/>
            </a:endParaRPr>
          </a:p>
        </p:txBody>
      </p:sp>
      <p:sp>
        <p:nvSpPr>
          <p:cNvPr id="289" name="直接连接符 18"/>
          <p:cNvSpPr>
            <a:spLocks noChangeShapeType="1"/>
          </p:cNvSpPr>
          <p:nvPr/>
        </p:nvSpPr>
        <p:spPr bwMode="auto">
          <a:xfrm flipV="1">
            <a:off x="5585859" y="3472553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0" name="直接连接符 19"/>
          <p:cNvSpPr>
            <a:spLocks noChangeShapeType="1"/>
          </p:cNvSpPr>
          <p:nvPr/>
        </p:nvSpPr>
        <p:spPr bwMode="auto">
          <a:xfrm flipV="1">
            <a:off x="5585859" y="4178215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1" name="Group 8"/>
          <p:cNvGrpSpPr/>
          <p:nvPr/>
        </p:nvGrpSpPr>
        <p:grpSpPr bwMode="auto">
          <a:xfrm>
            <a:off x="2556557" y="1854202"/>
            <a:ext cx="2543175" cy="2824163"/>
            <a:chOff x="0" y="0"/>
            <a:chExt cx="2542903" cy="2823396"/>
          </a:xfrm>
        </p:grpSpPr>
        <p:sp>
          <p:nvSpPr>
            <p:cNvPr id="292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CCEDC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3" name="任意多边形 12"/>
            <p:cNvSpPr/>
            <p:nvPr/>
          </p:nvSpPr>
          <p:spPr bwMode="auto">
            <a:xfrm rot="2700000">
              <a:off x="446063" y="862719"/>
              <a:ext cx="2386795" cy="1534558"/>
            </a:xfrm>
            <a:custGeom>
              <a:avLst/>
              <a:gdLst>
                <a:gd name="T0" fmla="*/ 0 w 2386795"/>
                <a:gd name="T1" fmla="*/ 0 h 1534558"/>
                <a:gd name="T2" fmla="*/ 1712713 w 2386795"/>
                <a:gd name="T3" fmla="*/ 10255 h 1534558"/>
                <a:gd name="T4" fmla="*/ 2328976 w 2386795"/>
                <a:gd name="T5" fmla="*/ 626518 h 1534558"/>
                <a:gd name="T6" fmla="*/ 2328976 w 2386795"/>
                <a:gd name="T7" fmla="*/ 905692 h 1534558"/>
                <a:gd name="T8" fmla="*/ 1700110 w 2386795"/>
                <a:gd name="T9" fmla="*/ 1534558 h 1534558"/>
                <a:gd name="T10" fmla="*/ 825725 w 2386795"/>
                <a:gd name="T11" fmla="*/ 1534558 h 1534558"/>
                <a:gd name="T12" fmla="*/ 825725 w 2386795"/>
                <a:gd name="T13" fmla="*/ 825725 h 1534558"/>
                <a:gd name="T14" fmla="*/ 0 w 2386795"/>
                <a:gd name="T15" fmla="*/ 0 h 15345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6795"/>
                <a:gd name="T25" fmla="*/ 0 h 1534558"/>
                <a:gd name="T26" fmla="*/ 2386795 w 2386795"/>
                <a:gd name="T27" fmla="*/ 1534558 h 15345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6795" h="1534558">
                  <a:moveTo>
                    <a:pt x="0" y="0"/>
                  </a:moveTo>
                  <a:lnTo>
                    <a:pt x="1712713" y="10255"/>
                  </a:lnTo>
                  <a:lnTo>
                    <a:pt x="2328976" y="626518"/>
                  </a:lnTo>
                  <a:cubicBezTo>
                    <a:pt x="2406068" y="703610"/>
                    <a:pt x="2406068" y="828601"/>
                    <a:pt x="2328976" y="905692"/>
                  </a:cubicBezTo>
                  <a:lnTo>
                    <a:pt x="1700110" y="1534558"/>
                  </a:lnTo>
                  <a:lnTo>
                    <a:pt x="825725" y="1534558"/>
                  </a:lnTo>
                  <a:lnTo>
                    <a:pt x="825725" y="82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0" y="1854202"/>
            <a:ext cx="5133730" cy="254359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735959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000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机械工程技术部工作职责</a:t>
            </a:r>
            <a:endParaRPr lang="zh-CN" altLang="en-US" sz="2000" dirty="0">
              <a:solidFill>
                <a:srgbClr val="0070C0"/>
              </a:solidFill>
              <a:sym typeface="微软雅黑" panose="020B0503020204020204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1052736"/>
            <a:ext cx="1847527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工作职责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3972" y="1590458"/>
            <a:ext cx="649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依据各探测器需求进行相关的</a:t>
            </a:r>
            <a:r>
              <a:rPr lang="zh-CN" alt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机械设计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为各探测器组提供相应的</a:t>
            </a:r>
            <a:r>
              <a:rPr lang="zh-CN" alt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技术支持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为个探测器组</a:t>
            </a:r>
            <a:r>
              <a:rPr lang="zh-CN" alt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工程期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的设计、安装和调试等提供技术保障。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运行期内的</a:t>
            </a:r>
            <a:r>
              <a:rPr lang="zh-CN" alt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探测器保障和维护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448" y="2924944"/>
            <a:ext cx="1832174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时间进度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3964994"/>
            <a:ext cx="1991544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组内成员及分工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8810" y="3429000"/>
            <a:ext cx="6641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以各探测器组的</a:t>
            </a:r>
            <a:r>
              <a:rPr lang="zh-CN" alt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时间进度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为准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3592" y="4418585"/>
            <a:ext cx="720080" cy="369332"/>
          </a:xfrm>
          <a:prstGeom prst="rect">
            <a:avLst/>
          </a:prstGeom>
          <a:solidFill>
            <a:schemeClr val="accent5"/>
          </a:solidFill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职工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081" y="4956307"/>
            <a:ext cx="570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▪冯少辉： 机械工程技术部负责人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MD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          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黄晰燕： 机械工程技术部技术顾问  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     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  凯：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WCDA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          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耿利斯：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        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96263" y="4941249"/>
            <a:ext cx="3425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贾金川：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</a:t>
            </a:r>
            <a:endParaRPr lang="en-US" altLang="zh-CN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段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志浩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          </a:t>
            </a:r>
            <a:endParaRPr lang="en-US" altLang="zh-C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鹏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飞：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</a:t>
            </a:r>
            <a:endParaRPr lang="en-US" altLang="zh-C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    想：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en-US" altLang="zh-CN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郭玉玺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</a:t>
            </a:r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en-US" altLang="zh-CN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王梓硕：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相关机械设计</a:t>
            </a:r>
            <a:endParaRPr lang="en-US" altLang="zh-C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85968" y="4418585"/>
            <a:ext cx="288032" cy="369332"/>
          </a:xfrm>
          <a:prstGeom prst="rect">
            <a:avLst/>
          </a:prstGeom>
          <a:solidFill>
            <a:schemeClr val="accent5"/>
          </a:solidFill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99316" y="4418585"/>
            <a:ext cx="1116764" cy="369332"/>
          </a:xfrm>
          <a:prstGeom prst="rect">
            <a:avLst/>
          </a:prstGeom>
          <a:solidFill>
            <a:srgbClr val="7030A0"/>
          </a:solidFill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客座学生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68408" y="4418585"/>
            <a:ext cx="1116764" cy="369332"/>
          </a:xfrm>
          <a:prstGeom prst="rect">
            <a:avLst/>
          </a:prstGeom>
          <a:solidFill>
            <a:schemeClr val="accent5"/>
          </a:solidFill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学生来源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052"/>
          <p:cNvSpPr txBox="1"/>
          <p:nvPr/>
        </p:nvSpPr>
        <p:spPr>
          <a:xfrm>
            <a:off x="9438212" y="495630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5"/>
                </a:solidFill>
              </a:rPr>
              <a:t>河北工业大学</a:t>
            </a:r>
            <a:endParaRPr lang="en-US" altLang="zh-CN" dirty="0" smtClean="0">
              <a:solidFill>
                <a:schemeClr val="accent5"/>
              </a:solidFill>
            </a:endParaRPr>
          </a:p>
          <a:p>
            <a:pPr algn="just"/>
            <a:r>
              <a:rPr lang="zh-CN" altLang="en-US" dirty="0">
                <a:solidFill>
                  <a:schemeClr val="accent5"/>
                </a:solidFill>
              </a:rPr>
              <a:t>沈阳</a:t>
            </a:r>
            <a:r>
              <a:rPr lang="zh-CN" altLang="en-US" dirty="0" smtClean="0">
                <a:solidFill>
                  <a:schemeClr val="accent5"/>
                </a:solidFill>
              </a:rPr>
              <a:t>大学</a:t>
            </a:r>
            <a:endParaRPr lang="en-US" altLang="zh-CN" dirty="0" smtClean="0">
              <a:solidFill>
                <a:schemeClr val="accent5"/>
              </a:solidFill>
            </a:endParaRPr>
          </a:p>
          <a:p>
            <a:pPr algn="just"/>
            <a:r>
              <a:rPr lang="zh-CN" altLang="en-US" dirty="0">
                <a:solidFill>
                  <a:schemeClr val="accent5"/>
                </a:solidFill>
              </a:rPr>
              <a:t>北</a:t>
            </a:r>
            <a:r>
              <a:rPr lang="zh-CN" altLang="en-US" dirty="0" smtClean="0">
                <a:solidFill>
                  <a:schemeClr val="accent5"/>
                </a:solidFill>
              </a:rPr>
              <a:t>华航天工业学院</a:t>
            </a:r>
            <a:endParaRPr lang="en-US" altLang="zh-CN" dirty="0" smtClean="0">
              <a:solidFill>
                <a:schemeClr val="accent5"/>
              </a:solidFill>
            </a:endParaRPr>
          </a:p>
          <a:p>
            <a:pPr algn="just"/>
            <a:r>
              <a:rPr lang="zh-CN" altLang="en-US" dirty="0" smtClean="0">
                <a:solidFill>
                  <a:schemeClr val="accent5"/>
                </a:solidFill>
              </a:rPr>
              <a:t>（实训基地）</a:t>
            </a:r>
            <a:endParaRPr lang="en-US" altLang="zh-CN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4"/>
          <p:cNvSpPr>
            <a:spLocks noChangeArrowheads="1"/>
          </p:cNvSpPr>
          <p:nvPr/>
        </p:nvSpPr>
        <p:spPr bwMode="auto">
          <a:xfrm flipV="1">
            <a:off x="3407639" y="3607414"/>
            <a:ext cx="324888" cy="435873"/>
          </a:xfrm>
          <a:prstGeom prst="rtTriangle">
            <a:avLst/>
          </a:prstGeom>
          <a:solidFill>
            <a:srgbClr val="FF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35960" y="1349437"/>
            <a:ext cx="3071812" cy="2216150"/>
            <a:chOff x="6069013" y="1587500"/>
            <a:chExt cx="3071812" cy="2216150"/>
          </a:xfrm>
        </p:grpSpPr>
        <p:sp>
          <p:nvSpPr>
            <p:cNvPr id="14" name="文本框 13"/>
            <p:cNvSpPr>
              <a:spLocks noChangeArrowheads="1"/>
            </p:cNvSpPr>
            <p:nvPr/>
          </p:nvSpPr>
          <p:spPr bwMode="auto">
            <a:xfrm>
              <a:off x="6069013" y="1587500"/>
              <a:ext cx="2989262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8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  <a:sym typeface="方正大黑简体" pitchFamily="65" charset="-122"/>
                </a:rPr>
                <a:t>P</a:t>
              </a:r>
              <a:endParaRPr lang="zh-CN" altLang="en-US" sz="138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  <a:sym typeface="方正大黑简体" pitchFamily="65" charset="-122"/>
              </a:endParaRPr>
            </a:p>
          </p:txBody>
        </p:sp>
        <p:sp>
          <p:nvSpPr>
            <p:cNvPr id="15" name="文本框 14"/>
            <p:cNvSpPr>
              <a:spLocks noChangeArrowheads="1"/>
            </p:cNvSpPr>
            <p:nvPr/>
          </p:nvSpPr>
          <p:spPr bwMode="auto">
            <a:xfrm>
              <a:off x="6926263" y="2462213"/>
              <a:ext cx="13573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000" b="1" dirty="0">
                  <a:solidFill>
                    <a:srgbClr val="DDA44F"/>
                  </a:solidFill>
                  <a:latin typeface="方正大黑简体" pitchFamily="65" charset="-122"/>
                  <a:ea typeface="方正大黑简体" pitchFamily="65" charset="-122"/>
                </a:rPr>
                <a:t>art</a:t>
              </a:r>
              <a:endParaRPr lang="zh-CN" altLang="en-US" sz="6000" b="1" dirty="0">
                <a:solidFill>
                  <a:srgbClr val="DDA44F"/>
                </a:solidFill>
                <a:latin typeface="方正大黑简体" pitchFamily="65" charset="-122"/>
                <a:ea typeface="方正大黑简体" pitchFamily="65" charset="-122"/>
              </a:endParaRPr>
            </a:p>
          </p:txBody>
        </p:sp>
        <p:sp>
          <p:nvSpPr>
            <p:cNvPr id="16" name="文本框 15"/>
            <p:cNvSpPr>
              <a:spLocks noChangeArrowheads="1"/>
            </p:cNvSpPr>
            <p:nvPr/>
          </p:nvSpPr>
          <p:spPr bwMode="auto">
            <a:xfrm>
              <a:off x="8066088" y="1763713"/>
              <a:ext cx="1074737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500" b="1" dirty="0">
                  <a:solidFill>
                    <a:srgbClr val="0174AB"/>
                  </a:solidFill>
                  <a:latin typeface="Helvetica LT Std" pitchFamily="2" charset="0"/>
                  <a:ea typeface="Hiragino Sans GB W3" pitchFamily="2" charset="-122"/>
                  <a:sym typeface="Helvetica LT Std" pitchFamily="2" charset="0"/>
                </a:rPr>
                <a:t>2</a:t>
              </a:r>
              <a:endParaRPr lang="zh-CN" altLang="en-US" sz="11500" b="1" dirty="0">
                <a:solidFill>
                  <a:srgbClr val="0174AB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endParaRPr>
            </a:p>
          </p:txBody>
        </p:sp>
      </p:grpSp>
      <p:sp>
        <p:nvSpPr>
          <p:cNvPr id="17" name="文本框 16"/>
          <p:cNvSpPr>
            <a:spLocks noChangeArrowheads="1"/>
          </p:cNvSpPr>
          <p:nvPr/>
        </p:nvSpPr>
        <p:spPr bwMode="auto">
          <a:xfrm>
            <a:off x="4807083" y="3486122"/>
            <a:ext cx="4889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 smtClean="0"/>
              <a:t>工作内容及进展</a:t>
            </a:r>
            <a:endParaRPr lang="zh-CN" altLang="en-US" sz="3600" b="1" dirty="0"/>
          </a:p>
        </p:txBody>
      </p:sp>
      <p:sp>
        <p:nvSpPr>
          <p:cNvPr id="18" name="直接连接符 18"/>
          <p:cNvSpPr>
            <a:spLocks noChangeShapeType="1"/>
          </p:cNvSpPr>
          <p:nvPr/>
        </p:nvSpPr>
        <p:spPr bwMode="auto">
          <a:xfrm flipV="1">
            <a:off x="5585859" y="3472553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"/>
          <p:cNvSpPr>
            <a:spLocks noChangeShapeType="1"/>
          </p:cNvSpPr>
          <p:nvPr/>
        </p:nvSpPr>
        <p:spPr bwMode="auto">
          <a:xfrm flipV="1">
            <a:off x="5585859" y="4143116"/>
            <a:ext cx="4180443" cy="0"/>
          </a:xfrm>
          <a:prstGeom prst="line">
            <a:avLst/>
          </a:prstGeom>
          <a:noFill/>
          <a:ln w="6350">
            <a:solidFill>
              <a:srgbClr val="43A4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圆角矩形 21"/>
          <p:cNvSpPr>
            <a:spLocks noChangeArrowheads="1"/>
          </p:cNvSpPr>
          <p:nvPr/>
        </p:nvSpPr>
        <p:spPr bwMode="auto">
          <a:xfrm>
            <a:off x="1827376" y="1956036"/>
            <a:ext cx="2543175" cy="2543175"/>
          </a:xfrm>
          <a:prstGeom prst="roundRect">
            <a:avLst>
              <a:gd name="adj" fmla="val 7759"/>
            </a:avLst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圆角矩形 1"/>
          <p:cNvSpPr>
            <a:spLocks noChangeArrowheads="1"/>
          </p:cNvSpPr>
          <p:nvPr/>
        </p:nvSpPr>
        <p:spPr bwMode="auto">
          <a:xfrm>
            <a:off x="2228056" y="2444192"/>
            <a:ext cx="1780863" cy="1340686"/>
          </a:xfrm>
          <a:prstGeom prst="roundRect">
            <a:avLst>
              <a:gd name="adj" fmla="val 9426"/>
            </a:avLst>
          </a:prstGeom>
          <a:solidFill>
            <a:srgbClr val="FF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8" t="12432" r="29811" b="16955"/>
          <a:stretch>
            <a:fillRect/>
          </a:stretch>
        </p:blipFill>
        <p:spPr>
          <a:xfrm>
            <a:off x="1301065" y="1349437"/>
            <a:ext cx="3309283" cy="314977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标书相关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126623"/>
            <a:ext cx="5447927" cy="40011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机械设计路径为：方案</a:t>
            </a:r>
            <a:r>
              <a:rPr lang="en-US" altLang="zh-CN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+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设计</a:t>
            </a:r>
            <a:r>
              <a:rPr lang="en-US" altLang="zh-CN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+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加工</a:t>
            </a:r>
            <a:r>
              <a:rPr lang="en-US" altLang="zh-CN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+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质量追溯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002271" y="1126623"/>
            <a:ext cx="343170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访厂调研</a:t>
            </a:r>
            <a:endParaRPr lang="zh-CN" altLang="en-US" sz="2000" kern="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1344" y="2284079"/>
            <a:ext cx="6637118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参与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标书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机械相关技术指标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撰写：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：高海拔宇宙线观测站望远镜镜筒、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移动底盘和俯仰轴系采购项目招标文件机械部分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WCDA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：隔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光帘悬挂系统采购招标文件机械部分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防潮机箱及线缆母槽标书机械部分</a:t>
            </a:r>
            <a:endParaRPr lang="en-US" altLang="zh-CN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MD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罐体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内保温及防腐层招标文件技术部分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罐体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内水袋制作招标文件技术部分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防护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系统招标文件技术部分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封装系统招标文件技术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ED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：外壳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及运输架招标文件机械部分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闪烁体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开槽技术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文件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6285" y="1842828"/>
            <a:ext cx="2262083" cy="1344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66" y="1839622"/>
            <a:ext cx="2210166" cy="13478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290224"/>
            <a:ext cx="2210166" cy="1397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14" y="3290223"/>
            <a:ext cx="2257554" cy="1397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466" y="4774364"/>
            <a:ext cx="2210166" cy="1242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797153"/>
            <a:ext cx="2257554" cy="1219572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705351"/>
            <a:ext cx="4727847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 smtClean="0">
                <a:solidFill>
                  <a:schemeClr val="accent5"/>
                </a:solidFill>
                <a:latin typeface="+mn-lt"/>
                <a:ea typeface="+mn-ea"/>
                <a:cs typeface="+mn-ea"/>
              </a:rPr>
              <a:t>方案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完善各</a:t>
            </a:r>
            <a:r>
              <a:rPr lang="zh-CN" altLang="en-US" sz="2000" kern="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探测器组机械相关技术文件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技术文件    设计评审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78" y="1126623"/>
            <a:ext cx="4702602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 smtClean="0">
                <a:solidFill>
                  <a:schemeClr val="accent5"/>
                </a:solidFill>
                <a:latin typeface="+mn-lt"/>
                <a:ea typeface="+mn-ea"/>
                <a:cs typeface="+mn-ea"/>
              </a:rPr>
              <a:t>设计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完善各</a:t>
            </a:r>
            <a:r>
              <a:rPr lang="zh-CN" altLang="en-US" sz="2000" kern="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探测器组机械相关技术文件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6601" y="2636912"/>
            <a:ext cx="490180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撰写各探测器组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机械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报告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6601" y="3401605"/>
            <a:ext cx="5357718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参与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探测器组机械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相关关键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技术评审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WFCTA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机械系统评审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隔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光帘及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系统悬挂方案设计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WCDA-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防水封装评审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袋方案评审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水体保温系统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评审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合同签订后：从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产品设计</a:t>
            </a:r>
            <a:r>
              <a:rPr lang="zh-CN" altLang="en-US" b="1" dirty="0" smtClean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上严把质量关</a:t>
            </a:r>
            <a:r>
              <a:rPr lang="en-US" altLang="zh-CN" b="1" dirty="0" smtClean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b="1" dirty="0" smtClean="0">
              <a:solidFill>
                <a:srgbClr val="1447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外壳定型设计评审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MD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防护系统定型设计评审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WCDA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电子学防潮机箱定型设计评审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WFCTA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可移动可调节定型设计评审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41" y="1126623"/>
            <a:ext cx="3340347" cy="18776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573016"/>
            <a:ext cx="3215680" cy="18075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6601" y="1753022"/>
            <a:ext cx="644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整理、存储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图纸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和机械相关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技术文档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依据设计规范及要求，整理和完成各探测器组的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设计图纸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技术文档</a:t>
            </a:r>
            <a:endParaRPr lang="en-US" altLang="zh-CN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6601" y="2996952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合同</a:t>
            </a:r>
            <a:r>
              <a:rPr lang="zh-CN" altLang="en-US" b="1" dirty="0" smtClean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签订前：</a:t>
            </a:r>
            <a:r>
              <a:rPr lang="zh-CN" altLang="en-US" b="1" dirty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zh-CN" altLang="en-US" b="1" dirty="0" smtClean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en-US" b="1" dirty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严把质量关</a:t>
            </a:r>
            <a:r>
              <a:rPr lang="en-US" altLang="zh-CN" b="1" dirty="0">
                <a:solidFill>
                  <a:srgbClr val="144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 </a:t>
            </a:r>
            <a:r>
              <a:rPr lang="zh-CN" altLang="en-US" sz="2000" dirty="0">
                <a:solidFill>
                  <a:schemeClr val="accent5"/>
                </a:solidFill>
                <a:sym typeface="+mn-lt"/>
              </a:rPr>
              <a:t>鉴定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文件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4332" y="1146839"/>
            <a:ext cx="261437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严把加工关口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/>
              <a:t>鉴定</a:t>
            </a:r>
            <a:r>
              <a:rPr lang="zh-CN" altLang="en-US" sz="2400" dirty="0" smtClean="0"/>
              <a:t>文档内容</a:t>
            </a:r>
            <a:r>
              <a:rPr lang="zh-CN" altLang="en-US" sz="2400" dirty="0"/>
              <a:t>：鉴定大纲</a:t>
            </a:r>
            <a:r>
              <a:rPr lang="en-US" altLang="zh-CN" sz="2400" dirty="0"/>
              <a:t>+</a:t>
            </a:r>
            <a:r>
              <a:rPr lang="zh-CN" altLang="en-US" sz="2400" dirty="0"/>
              <a:t>现场整机测试文档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厂家零部件质检文档</a:t>
            </a:r>
            <a:r>
              <a:rPr lang="en-US" altLang="zh-CN" sz="2400" dirty="0"/>
              <a:t>+</a:t>
            </a:r>
            <a:r>
              <a:rPr lang="zh-CN" altLang="en-US" sz="2400" dirty="0"/>
              <a:t>关键零部件图纸</a:t>
            </a:r>
            <a:r>
              <a:rPr lang="en-US" altLang="zh-CN" sz="2400" dirty="0"/>
              <a:t>+</a:t>
            </a:r>
            <a:r>
              <a:rPr lang="zh-CN" altLang="en-US" sz="2400" dirty="0"/>
              <a:t>存在问题及改进方案</a:t>
            </a:r>
            <a:r>
              <a:rPr lang="en-US" altLang="zh-CN" sz="2400" dirty="0"/>
              <a:t>+</a:t>
            </a:r>
            <a:r>
              <a:rPr lang="zh-CN" altLang="en-US" sz="2400" dirty="0"/>
              <a:t>鉴定</a:t>
            </a:r>
            <a:r>
              <a:rPr lang="zh-CN" altLang="en-US" sz="2400" dirty="0" smtClean="0"/>
              <a:t>报告</a:t>
            </a:r>
            <a:endParaRPr lang="en-US" altLang="zh-CN" sz="24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29981" y="2377946"/>
          <a:ext cx="6394170" cy="4351341"/>
        </p:xfrm>
        <a:graphic>
          <a:graphicData uri="http://schemas.openxmlformats.org/drawingml/2006/table">
            <a:tbl>
              <a:tblPr/>
              <a:tblGrid>
                <a:gridCol w="472254"/>
                <a:gridCol w="1539198"/>
                <a:gridCol w="1761583"/>
                <a:gridCol w="622176"/>
                <a:gridCol w="869547"/>
                <a:gridCol w="1129412"/>
              </a:tblGrid>
              <a:tr h="4713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LHAASO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工程鉴定验收设备目录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序号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设备编号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设备名称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验收等级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计划验收时间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备注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17LHAASOED0201</a:t>
                      </a:r>
                      <a:endParaRPr lang="en-US" sz="9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防护与监测设备</a:t>
                      </a:r>
                      <a:endParaRPr lang="zh-CN" altLang="en-US" sz="9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2018/1/30</a:t>
                      </a:r>
                      <a:endParaRPr lang="en-US" altLang="zh-CN" sz="9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鉴定件</a:t>
                      </a:r>
                      <a:endParaRPr lang="zh-CN" alt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52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</a:t>
                      </a:r>
                      <a:endParaRPr lang="en-US" altLang="zh-CN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17LHAASOMD0203</a:t>
                      </a:r>
                      <a:b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</a:br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17LHAASOMD0205</a:t>
                      </a:r>
                      <a:endParaRPr 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防护系统</a:t>
                      </a:r>
                      <a:endParaRPr lang="zh-CN" alt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C</a:t>
                      </a:r>
                      <a:endParaRPr 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2018/1/31</a:t>
                      </a:r>
                      <a:endParaRPr lang="en-US" altLang="zh-CN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　</a:t>
                      </a:r>
                      <a:endParaRPr lang="zh-CN" altLang="en-US" sz="900" b="0" i="0" u="none" strike="noStrike" kern="1200" dirty="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WCDA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17LHAASOCD0104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防潮电子学机箱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2018/3/25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鉴定件</a:t>
                      </a:r>
                      <a:endParaRPr lang="zh-CN" altLang="en-US" sz="900" b="0" i="0" u="none" strike="noStrike" kern="1200" dirty="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WFCTA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56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</a:t>
                      </a:r>
                      <a:endParaRPr lang="en-US" altLang="zh-CN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17LHAASOCT0401</a:t>
                      </a:r>
                      <a:b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</a:br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17LHAASOCT0402</a:t>
                      </a:r>
                      <a:endParaRPr 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望远镜镜筒、可移动底盘和俯仰轴系</a:t>
                      </a:r>
                      <a:endParaRPr lang="zh-CN" alt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C</a:t>
                      </a:r>
                      <a:endParaRPr lang="en-US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i="0" u="none" strike="noStrike" kern="120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2018/1/26</a:t>
                      </a:r>
                      <a:endParaRPr lang="en-US" altLang="zh-CN" sz="900" b="0" i="0" u="none" strike="noStrike" kern="120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a</a:t>
                      </a:r>
                      <a: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）此次仅验收纯机械部分</a:t>
                      </a:r>
                      <a:b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</a:br>
                      <a:r>
                        <a:rPr lang="en-US" altLang="zh-CN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b</a:t>
                      </a:r>
                      <a: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）此次无法验收光机接口、悬挂衍架性能</a:t>
                      </a:r>
                      <a:b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</a:br>
                      <a:r>
                        <a:rPr lang="en-US" altLang="zh-CN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c</a:t>
                      </a:r>
                      <a: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）机械组</a:t>
                      </a:r>
                      <a:r>
                        <a:rPr lang="en-US" altLang="zh-CN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+</a:t>
                      </a:r>
                      <a:r>
                        <a:rPr lang="zh-CN" altLang="en-US" sz="9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探测组</a:t>
                      </a:r>
                      <a:endParaRPr lang="zh-CN" altLang="en-US" sz="900" b="0" i="0" u="none" strike="noStrike" kern="1200" dirty="0">
                        <a:solidFill>
                          <a:srgbClr val="0070C0"/>
                        </a:solidFill>
                        <a:effectLst/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17LHAASOCT0301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球面反射镜（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㎡整镜）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2018/2/7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机械组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探测组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17LHAASOCT0801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望远镜慢控制和检测设备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2018/4/10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17LHAASOCT0401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17LHAASOCT0402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望远镜可移动可调节镜筒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2018/2/12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全面验收（含悬挂衍架性能，光机装调），球面反射镜和慢控是测试手段（仪器）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17LHAASOCT0101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SiPM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成像探头机箱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2018/3/30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机械组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探测组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52100" r="27600" b="15350"/>
          <a:stretch>
            <a:fillRect/>
          </a:stretch>
        </p:blipFill>
        <p:spPr>
          <a:xfrm>
            <a:off x="6503992" y="4683137"/>
            <a:ext cx="2352368" cy="208352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72538"/>
            <a:ext cx="5879975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 smtClean="0">
                <a:solidFill>
                  <a:srgbClr val="0070C0"/>
                </a:solidFill>
                <a:cs typeface="+mn-ea"/>
                <a:sym typeface="+mn-lt"/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  <a:sym typeface="+mn-lt"/>
              </a:rPr>
              <a:t>工作内容及进展    </a:t>
            </a:r>
            <a:r>
              <a:rPr lang="zh-CN" altLang="en-US" sz="2000" dirty="0" smtClean="0">
                <a:solidFill>
                  <a:schemeClr val="accent5"/>
                </a:solidFill>
                <a:sym typeface="+mn-lt"/>
              </a:rPr>
              <a:t>鉴定</a:t>
            </a:r>
            <a:r>
              <a:rPr lang="zh-CN" altLang="en-US" sz="2000" dirty="0">
                <a:solidFill>
                  <a:schemeClr val="accent5"/>
                </a:solidFill>
                <a:sym typeface="+mn-lt"/>
              </a:rPr>
              <a:t>文件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07368" y="1546949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/>
              <a:t>鉴定</a:t>
            </a:r>
            <a:r>
              <a:rPr lang="zh-CN" altLang="en-US" sz="2400" dirty="0" smtClean="0"/>
              <a:t>文档内容</a:t>
            </a:r>
            <a:r>
              <a:rPr lang="zh-CN" altLang="en-US" sz="2400" dirty="0"/>
              <a:t>：鉴定大纲</a:t>
            </a:r>
            <a:r>
              <a:rPr lang="en-US" altLang="zh-CN" sz="2400" dirty="0"/>
              <a:t>+</a:t>
            </a:r>
            <a:r>
              <a:rPr lang="zh-CN" altLang="en-US" sz="2400" dirty="0"/>
              <a:t>现场整机测试文档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厂家零部件质检文档</a:t>
            </a:r>
            <a:r>
              <a:rPr lang="en-US" altLang="zh-CN" sz="2400" dirty="0"/>
              <a:t>+</a:t>
            </a:r>
            <a:r>
              <a:rPr lang="zh-CN" altLang="en-US" sz="2400" dirty="0"/>
              <a:t>关键零部件图纸</a:t>
            </a:r>
            <a:r>
              <a:rPr lang="en-US" altLang="zh-CN" sz="2400" dirty="0"/>
              <a:t>+</a:t>
            </a:r>
            <a:r>
              <a:rPr lang="zh-CN" altLang="en-US" sz="2400" dirty="0"/>
              <a:t>存在问题及改进方案</a:t>
            </a:r>
            <a:r>
              <a:rPr lang="en-US" altLang="zh-CN" sz="2400" dirty="0"/>
              <a:t>+</a:t>
            </a:r>
            <a:r>
              <a:rPr lang="zh-CN" altLang="en-US" sz="2400" dirty="0"/>
              <a:t>鉴定</a:t>
            </a:r>
            <a:r>
              <a:rPr lang="zh-CN" altLang="en-US" sz="2400" dirty="0" smtClean="0"/>
              <a:t>报告</a:t>
            </a:r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695400" y="2377135"/>
            <a:ext cx="10369152" cy="559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已按照鉴定大纲完成</a:t>
            </a:r>
            <a:r>
              <a:rPr lang="en-US" altLang="zh-CN" sz="2400" dirty="0" smtClean="0"/>
              <a:t>WFCTA</a:t>
            </a:r>
            <a:r>
              <a:rPr lang="zh-CN" altLang="en-US" sz="2400" dirty="0"/>
              <a:t>可</a:t>
            </a:r>
            <a:r>
              <a:rPr lang="zh-CN" altLang="en-US" sz="2400" dirty="0" smtClean="0"/>
              <a:t>移动可调节镜筒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级鉴定  </a:t>
            </a:r>
            <a:r>
              <a:rPr lang="zh-CN" altLang="en-US" sz="2400" dirty="0" smtClean="0">
                <a:solidFill>
                  <a:srgbClr val="0070C0"/>
                </a:solidFill>
              </a:rPr>
              <a:t>正在准备</a:t>
            </a:r>
            <a:r>
              <a:rPr lang="en-US" altLang="zh-CN" sz="2400" dirty="0" smtClean="0">
                <a:solidFill>
                  <a:srgbClr val="0070C0"/>
                </a:solidFill>
              </a:rPr>
              <a:t>A</a:t>
            </a:r>
            <a:r>
              <a:rPr lang="zh-CN" altLang="en-US" sz="2400" dirty="0" smtClean="0">
                <a:solidFill>
                  <a:srgbClr val="0070C0"/>
                </a:solidFill>
              </a:rPr>
              <a:t>级鉴定  </a:t>
            </a:r>
            <a:endParaRPr lang="zh-CN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>
            <a:fillRect/>
          </a:stretch>
        </p:blipFill>
        <p:spPr>
          <a:xfrm>
            <a:off x="1622801" y="3117110"/>
            <a:ext cx="2835382" cy="3071664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2412068" y="6300028"/>
            <a:ext cx="121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dirty="0" smtClean="0"/>
              <a:t>镜筒俯仰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23" y="3087481"/>
            <a:ext cx="2963853" cy="2222889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5148372" y="46831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dirty="0" smtClean="0"/>
              <a:t>鉴定件文档</a:t>
            </a:r>
            <a:endParaRPr lang="zh-CN" altLang="en-US" dirty="0"/>
          </a:p>
        </p:txBody>
      </p:sp>
      <p:sp>
        <p:nvSpPr>
          <p:cNvPr id="14" name="文本框 11"/>
          <p:cNvSpPr txBox="1"/>
          <p:nvPr/>
        </p:nvSpPr>
        <p:spPr>
          <a:xfrm>
            <a:off x="3791744" y="6298765"/>
            <a:ext cx="294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dirty="0" smtClean="0"/>
              <a:t>倾角器，角度分辨率</a:t>
            </a:r>
            <a:r>
              <a:rPr lang="en-US" altLang="zh-CN" dirty="0" smtClean="0"/>
              <a:t>0.01°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47" y="3085843"/>
            <a:ext cx="3677537" cy="2777834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8477922" y="597686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en-US" altLang="zh-CN" dirty="0" smtClean="0"/>
              <a:t>PMT</a:t>
            </a:r>
            <a:r>
              <a:rPr lang="zh-CN" altLang="en-US" dirty="0"/>
              <a:t>机</a:t>
            </a:r>
            <a:r>
              <a:rPr lang="zh-CN" altLang="en-US" dirty="0" smtClean="0"/>
              <a:t>箱到镜筒直接距离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俯仰</a:t>
            </a:r>
            <a:r>
              <a:rPr lang="en-US" altLang="zh-CN" dirty="0" smtClean="0"/>
              <a:t>0°-90°</a:t>
            </a:r>
            <a:endParaRPr lang="zh-CN" alt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4332" y="1146839"/>
            <a:ext cx="261437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  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严把加工关口</a:t>
            </a: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营口装备公司MES项目母版1">
  <a:themeElements>
    <a:clrScheme name="夏至">
      <a:dk1>
        <a:srgbClr val="000000"/>
      </a:dk1>
      <a:lt1>
        <a:srgbClr val="FFFFFF"/>
      </a:lt1>
      <a:dk2>
        <a:srgbClr val="004358"/>
      </a:dk2>
      <a:lt2>
        <a:srgbClr val="E2DFCC"/>
      </a:lt2>
      <a:accent1>
        <a:srgbClr val="006382"/>
      </a:accent1>
      <a:accent2>
        <a:srgbClr val="1F8A70"/>
      </a:accent2>
      <a:accent3>
        <a:srgbClr val="BEDB39"/>
      </a:accent3>
      <a:accent4>
        <a:srgbClr val="FFE11A"/>
      </a:accent4>
      <a:accent5>
        <a:srgbClr val="FD7400"/>
      </a:accent5>
      <a:accent6>
        <a:srgbClr val="977B2D"/>
      </a:accent6>
      <a:hlink>
        <a:srgbClr val="006382"/>
      </a:hlink>
      <a:folHlink>
        <a:srgbClr val="1F8A7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营口装备公司MES项目母版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营口装备公司MES项目母版1">
  <a:themeElements>
    <a:clrScheme name="营口装备公司MES项目母版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营口装备公司MES项目母版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营口装备公司MES项目母版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营口装备公司MES项目母版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营口装备公司MES项目母版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夏至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1F8A70"/>
    </a:folHlink>
  </a:clrScheme>
</a:themeOverride>
</file>

<file path=ppt/theme/themeOverride2.xml><?xml version="1.0" encoding="utf-8"?>
<a:themeOverride xmlns:a="http://schemas.openxmlformats.org/drawingml/2006/main">
  <a:clrScheme name="夏至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1F8A70"/>
    </a:folHlink>
  </a:clrScheme>
</a:themeOverride>
</file>

<file path=ppt/theme/themeOverride3.xml><?xml version="1.0" encoding="utf-8"?>
<a:themeOverride xmlns:a="http://schemas.openxmlformats.org/drawingml/2006/main">
  <a:clrScheme name="夏至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1F8A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2894</Words>
  <Application>WPS 演示</Application>
  <PresentationFormat>宽屏</PresentationFormat>
  <Paragraphs>400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Calibri</vt:lpstr>
      <vt:lpstr>方正大黑简体</vt:lpstr>
      <vt:lpstr>Helvetica LT Std</vt:lpstr>
      <vt:lpstr>Hiragino Sans GB W3</vt:lpstr>
      <vt:lpstr>Times New Roman</vt:lpstr>
      <vt:lpstr>华文宋体</vt:lpstr>
      <vt:lpstr>Arial Unicode MS</vt:lpstr>
      <vt:lpstr>Segoe Print</vt:lpstr>
      <vt:lpstr>营口装备公司MES项目母版1</vt:lpstr>
      <vt:lpstr>1_营口装备公司MES项目母版1</vt:lpstr>
      <vt:lpstr>LHAASO机械相关工作及进展  </vt:lpstr>
      <vt:lpstr>内容提要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chinalark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zxh</dc:creator>
  <cp:lastModifiedBy>Administrator</cp:lastModifiedBy>
  <cp:revision>984</cp:revision>
  <dcterms:created xsi:type="dcterms:W3CDTF">2005-09-14T08:15:00Z</dcterms:created>
  <dcterms:modified xsi:type="dcterms:W3CDTF">2018-03-22T08:06:28Z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