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0" r:id="rId1"/>
    <p:sldMasterId id="2147483713" r:id="rId2"/>
    <p:sldMasterId id="2147483752" r:id="rId3"/>
  </p:sldMasterIdLst>
  <p:notesMasterIdLst>
    <p:notesMasterId r:id="rId33"/>
  </p:notesMasterIdLst>
  <p:sldIdLst>
    <p:sldId id="256" r:id="rId4"/>
    <p:sldId id="316" r:id="rId5"/>
    <p:sldId id="305" r:id="rId6"/>
    <p:sldId id="479" r:id="rId7"/>
    <p:sldId id="473" r:id="rId8"/>
    <p:sldId id="474" r:id="rId9"/>
    <p:sldId id="470" r:id="rId10"/>
    <p:sldId id="471" r:id="rId11"/>
    <p:sldId id="469" r:id="rId12"/>
    <p:sldId id="472" r:id="rId13"/>
    <p:sldId id="480" r:id="rId14"/>
    <p:sldId id="483" r:id="rId15"/>
    <p:sldId id="475" r:id="rId16"/>
    <p:sldId id="509" r:id="rId17"/>
    <p:sldId id="476" r:id="rId18"/>
    <p:sldId id="484" r:id="rId19"/>
    <p:sldId id="499" r:id="rId20"/>
    <p:sldId id="500" r:id="rId21"/>
    <p:sldId id="501" r:id="rId22"/>
    <p:sldId id="502" r:id="rId23"/>
    <p:sldId id="503" r:id="rId24"/>
    <p:sldId id="504" r:id="rId25"/>
    <p:sldId id="507" r:id="rId26"/>
    <p:sldId id="506" r:id="rId27"/>
    <p:sldId id="505" r:id="rId28"/>
    <p:sldId id="510" r:id="rId29"/>
    <p:sldId id="498" r:id="rId30"/>
    <p:sldId id="511" r:id="rId31"/>
    <p:sldId id="425" r:id="rId32"/>
  </p:sldIdLst>
  <p:sldSz cx="9144000" cy="6858000" type="screen4x3"/>
  <p:notesSz cx="6858000" cy="9144000"/>
  <p:embeddedFontLst>
    <p:embeddedFont>
      <p:font typeface="Calibri Light" panose="020F0302020204030204" pitchFamily="34" charset="0"/>
      <p:regular r:id="rId34"/>
      <p:italic r:id="rId35"/>
    </p:embeddedFont>
    <p:embeddedFont>
      <p:font typeface="华文新魏" panose="02010800040101010101" pitchFamily="2" charset="-122"/>
      <p:regular r:id="rId36"/>
    </p:embeddedFont>
    <p:embeddedFont>
      <p:font typeface="华文隶书" panose="02010800040101010101" pitchFamily="2" charset="-122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微软雅黑" panose="020B0503020204020204" pitchFamily="34" charset="-122"/>
      <p:regular r:id="rId42"/>
      <p:bold r:id="rId43"/>
    </p:embeddedFont>
    <p:embeddedFont>
      <p:font typeface="华文楷体" panose="02010600040101010101" pitchFamily="2" charset="-122"/>
      <p:regular r:id="rId44"/>
    </p:embeddedFont>
    <p:embeddedFont>
      <p:font typeface="黑体" panose="02010609060101010101" pitchFamily="49" charset="-122"/>
      <p:regular r:id="rId45"/>
    </p:embeddedFont>
  </p:embeddedFont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  <a:srgbClr val="FF0000"/>
    <a:srgbClr val="990033"/>
    <a:srgbClr val="0066CC"/>
    <a:srgbClr val="339933"/>
    <a:srgbClr val="BDE9FF"/>
    <a:srgbClr val="66CCFF"/>
    <a:srgbClr val="3399FF"/>
    <a:srgbClr val="FFFFCC"/>
    <a:srgbClr val="B3B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8034E78-7F5D-4C2E-B375-FC64B27BC917}" styleName="深色样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49" autoAdjust="0"/>
    <p:restoredTop sz="93760" autoAdjust="0"/>
  </p:normalViewPr>
  <p:slideViewPr>
    <p:cSldViewPr>
      <p:cViewPr>
        <p:scale>
          <a:sx n="75" d="100"/>
          <a:sy n="75" d="100"/>
        </p:scale>
        <p:origin x="1632" y="47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6.fntdata"/><Relationship Id="rId21" Type="http://schemas.openxmlformats.org/officeDocument/2006/relationships/slide" Target="slides/slide18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4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54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4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fld id="{834BFD6F-AB01-41BD-BA5C-F8FBC266854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971159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由于之前时钟同步技术的种种局限，因此发展出基于以太网扩展增强的</a:t>
            </a:r>
            <a:r>
              <a:rPr lang="en-US" altLang="zh-CN" dirty="0" smtClean="0"/>
              <a:t>WR</a:t>
            </a:r>
            <a:r>
              <a:rPr lang="zh-CN" altLang="en-US" dirty="0" smtClean="0"/>
              <a:t>技术。</a:t>
            </a:r>
            <a:endParaRPr lang="en-US" altLang="zh-CN" dirty="0" smtClean="0"/>
          </a:p>
          <a:p>
            <a:r>
              <a:rPr lang="en-US" altLang="zh-CN" dirty="0" smtClean="0"/>
              <a:t>WR</a:t>
            </a:r>
            <a:r>
              <a:rPr lang="zh-CN" altLang="en-US" dirty="0" smtClean="0"/>
              <a:t>技术实现了频率源广播及亚纳秒时间同步，同时提高了确定、可靠、低延时的数据传输能力。</a:t>
            </a:r>
            <a:endParaRPr lang="en-US" altLang="zh-CN" dirty="0" smtClean="0"/>
          </a:p>
          <a:p>
            <a:r>
              <a:rPr lang="zh-CN" altLang="en-US" dirty="0" smtClean="0"/>
              <a:t>有望成为下一代网络同步标准</a:t>
            </a:r>
            <a:r>
              <a:rPr lang="en-US" altLang="zh-CN" dirty="0" smtClean="0"/>
              <a:t>PTPv3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4BFD6F-AB01-41BD-BA5C-F8FBC2668546}" type="slidenum">
              <a:rPr lang="en-US" altLang="zh-CN" smtClean="0"/>
              <a:pPr>
                <a:defRPr/>
              </a:pPr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91866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4BFD6F-AB01-41BD-BA5C-F8FBC2668546}" type="slidenum">
              <a:rPr lang="en-US" altLang="zh-CN" smtClean="0"/>
              <a:pPr>
                <a:defRPr/>
              </a:pPr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27132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需求包括以下三点：</a:t>
            </a:r>
            <a:endParaRPr lang="en-US" altLang="zh-CN" dirty="0" smtClean="0"/>
          </a:p>
          <a:p>
            <a:pPr marL="228600" indent="-228600">
              <a:buAutoNum type="arabicPeriod"/>
            </a:pPr>
            <a:r>
              <a:rPr lang="zh-CN" altLang="en-US" dirty="0" smtClean="0"/>
              <a:t>为了保证</a:t>
            </a:r>
            <a:r>
              <a:rPr lang="en-US" altLang="zh-CN" dirty="0" smtClean="0"/>
              <a:t>0.1</a:t>
            </a:r>
            <a:r>
              <a:rPr lang="zh-CN" altLang="en-US" dirty="0" smtClean="0"/>
              <a:t>度的宇宙射线指向精度及</a:t>
            </a:r>
            <a:r>
              <a:rPr lang="en-US" altLang="zh-CN" dirty="0" smtClean="0"/>
              <a:t>0.5</a:t>
            </a:r>
            <a:r>
              <a:rPr lang="zh-CN" altLang="en-US" dirty="0" smtClean="0"/>
              <a:t>度的角分辨，</a:t>
            </a:r>
            <a:r>
              <a:rPr lang="en-US" altLang="zh-CN" dirty="0" smtClean="0"/>
              <a:t>LHAASO-</a:t>
            </a:r>
            <a:r>
              <a:rPr lang="zh-CN" altLang="en-US" dirty="0" smtClean="0"/>
              <a:t>地面</a:t>
            </a:r>
            <a:r>
              <a:rPr lang="en-US" altLang="zh-CN" dirty="0" smtClean="0"/>
              <a:t>KM2A</a:t>
            </a:r>
            <a:r>
              <a:rPr lang="zh-CN" altLang="en-US" dirty="0" smtClean="0"/>
              <a:t>的数千节点之间的全局同步精度要好于</a:t>
            </a:r>
            <a:r>
              <a:rPr lang="en-US" altLang="zh-CN" dirty="0" smtClean="0"/>
              <a:t>500ps</a:t>
            </a:r>
          </a:p>
          <a:p>
            <a:pPr marL="228600" indent="-228600">
              <a:buAutoNum type="arabicPeriod"/>
            </a:pPr>
            <a:r>
              <a:rPr lang="en-US" altLang="zh-CN" dirty="0" smtClean="0"/>
              <a:t>KM2A</a:t>
            </a:r>
            <a:r>
              <a:rPr lang="zh-CN" altLang="en-US" dirty="0" smtClean="0"/>
              <a:t>阵列包含了</a:t>
            </a:r>
            <a:r>
              <a:rPr lang="en-US" altLang="zh-CN" dirty="0" smtClean="0"/>
              <a:t>6000</a:t>
            </a:r>
            <a:r>
              <a:rPr lang="zh-CN" altLang="en-US" dirty="0" smtClean="0"/>
              <a:t>多节点，要求单节点及网络的成本较低，同时还能确保时钟同步的高精度</a:t>
            </a:r>
            <a:endParaRPr lang="en-US" altLang="zh-CN" dirty="0" smtClean="0"/>
          </a:p>
          <a:p>
            <a:pPr marL="228600" indent="-228600">
              <a:buAutoNum type="arabicPeriod"/>
            </a:pPr>
            <a:r>
              <a:rPr lang="en-US" altLang="zh-CN" dirty="0" smtClean="0"/>
              <a:t>LHAASO-KM2A</a:t>
            </a:r>
            <a:r>
              <a:rPr lang="zh-CN" altLang="en-US" dirty="0" smtClean="0"/>
              <a:t>阵列在高海拔地区，之间暴露在野外，其温度变化范围较大，对系统的同步可靠性和整个网络的可靠性提出了很高的要求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49667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课题内容</a:t>
            </a:r>
            <a:r>
              <a:rPr lang="en-US" altLang="zh-CN" dirty="0" smtClean="0"/>
              <a:t>1</a:t>
            </a:r>
            <a:r>
              <a:rPr lang="zh-CN" altLang="en-US" dirty="0" smtClean="0"/>
              <a:t>，系统同步性能研究及改进</a:t>
            </a:r>
            <a:endParaRPr lang="en-US" altLang="zh-CN" dirty="0" smtClean="0"/>
          </a:p>
          <a:p>
            <a:r>
              <a:rPr lang="en-US" altLang="zh-CN" dirty="0" smtClean="0"/>
              <a:t>WR</a:t>
            </a:r>
            <a:r>
              <a:rPr lang="zh-CN" altLang="en-US" dirty="0" smtClean="0"/>
              <a:t>同步技术能够实现亚纳秒同步准确度，几十皮秒的同步精度</a:t>
            </a:r>
            <a:endParaRPr lang="en-US" altLang="zh-CN" dirty="0" smtClean="0"/>
          </a:p>
          <a:p>
            <a:r>
              <a:rPr lang="zh-CN" altLang="en-US" dirty="0" smtClean="0"/>
              <a:t>通过对其进行研究，可以通过以下方法提高其同步性能：</a:t>
            </a:r>
            <a:endParaRPr lang="en-US" altLang="zh-CN" dirty="0" smtClean="0"/>
          </a:p>
          <a:p>
            <a:pPr marL="228600" indent="-228600">
              <a:buAutoNum type="arabicPeriod"/>
            </a:pPr>
            <a:r>
              <a:rPr lang="zh-CN" altLang="en-US" dirty="0" smtClean="0"/>
              <a:t>重启同步一致性</a:t>
            </a:r>
            <a:endParaRPr lang="en-US" altLang="zh-CN" dirty="0" smtClean="0"/>
          </a:p>
          <a:p>
            <a:pPr marL="228600" indent="-228600">
              <a:buAutoNum type="arabicPeriod"/>
            </a:pPr>
            <a:r>
              <a:rPr lang="zh-CN" altLang="en-US" dirty="0" smtClean="0"/>
              <a:t>温度效应的影响</a:t>
            </a:r>
            <a:endParaRPr lang="en-US" altLang="zh-CN" dirty="0" smtClean="0"/>
          </a:p>
          <a:p>
            <a:pPr marL="228600" indent="-228600">
              <a:buAutoNum type="arabicPeriod"/>
            </a:pPr>
            <a:r>
              <a:rPr lang="zh-CN" altLang="en-US" dirty="0" smtClean="0"/>
              <a:t>研究</a:t>
            </a:r>
            <a:r>
              <a:rPr lang="en-US" altLang="zh-CN" dirty="0" smtClean="0"/>
              <a:t>DDMTD</a:t>
            </a:r>
            <a:r>
              <a:rPr lang="zh-CN" altLang="en-US" dirty="0" smtClean="0"/>
              <a:t>测量性能</a:t>
            </a:r>
            <a:endParaRPr lang="en-US" altLang="zh-CN" dirty="0" smtClean="0"/>
          </a:p>
          <a:p>
            <a:pPr marL="228600" indent="-228600">
              <a:buAutoNum type="arabicPeriod"/>
            </a:pPr>
            <a:r>
              <a:rPr lang="zh-CN" altLang="en-US" dirty="0" smtClean="0"/>
              <a:t>改进</a:t>
            </a:r>
            <a:r>
              <a:rPr lang="en-US" altLang="zh-CN" dirty="0" smtClean="0"/>
              <a:t>PCB</a:t>
            </a:r>
            <a:r>
              <a:rPr lang="zh-CN" altLang="en-US" dirty="0" smtClean="0"/>
              <a:t>设计</a:t>
            </a:r>
            <a:endParaRPr lang="en-US" altLang="zh-CN" dirty="0" smtClean="0"/>
          </a:p>
          <a:p>
            <a:pPr marL="228600" indent="-228600">
              <a:buAutoNum type="arabicPeriod"/>
            </a:pPr>
            <a:r>
              <a:rPr lang="zh-CN" altLang="en-US" dirty="0" smtClean="0"/>
              <a:t>研究并固定固件中的关键路径</a:t>
            </a:r>
            <a:endParaRPr lang="en-US" altLang="zh-CN" dirty="0" smtClean="0"/>
          </a:p>
          <a:p>
            <a:pPr marL="228600" indent="-228600">
              <a:buAutoNum type="arabicPeriod"/>
            </a:pPr>
            <a:r>
              <a:rPr lang="zh-CN" altLang="en-US" dirty="0" smtClean="0"/>
              <a:t>光电模块评估与选型</a:t>
            </a:r>
            <a:endParaRPr lang="en-US" altLang="zh-CN" dirty="0" smtClean="0"/>
          </a:p>
          <a:p>
            <a:pPr marL="228600" indent="-228600">
              <a:buAutoNum type="arabicPeriod"/>
            </a:pPr>
            <a:endParaRPr lang="en-US" altLang="zh-CN" dirty="0" smtClean="0"/>
          </a:p>
          <a:p>
            <a:pPr marL="0" indent="0">
              <a:buNone/>
            </a:pPr>
            <a:r>
              <a:rPr lang="zh-CN" altLang="en-US" dirty="0" smtClean="0"/>
              <a:t>通过这些方法，有望将其同步准确度 提高到</a:t>
            </a:r>
            <a:r>
              <a:rPr lang="en-US" altLang="zh-CN" dirty="0" smtClean="0"/>
              <a:t>200 </a:t>
            </a:r>
            <a:r>
              <a:rPr lang="en-US" altLang="zh-CN" dirty="0" err="1" smtClean="0"/>
              <a:t>ps</a:t>
            </a:r>
            <a:r>
              <a:rPr lang="zh-CN" altLang="en-US" dirty="0" smtClean="0"/>
              <a:t>，精度提高到</a:t>
            </a:r>
            <a:r>
              <a:rPr lang="en-US" altLang="zh-CN" dirty="0" smtClean="0"/>
              <a:t>20ps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FCF51-6291-4170-8B7B-3FAE22F6290E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257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C649C-505F-40B4-A0E2-D9436D54074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528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62200" y="1752600"/>
            <a:ext cx="4267200" cy="14509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noProof="0" smtClean="0"/>
              <a:t>单击此处编辑母版标题样式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3733800"/>
            <a:ext cx="46482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4000">
                <a:solidFill>
                  <a:srgbClr val="990033"/>
                </a:solidFill>
              </a:defRPr>
            </a:lvl1pPr>
          </a:lstStyle>
          <a:p>
            <a:pPr lvl="0"/>
            <a:r>
              <a:rPr lang="zh-CN" altLang="en-US" noProof="0" smtClean="0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192001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Weibin Pan, Tsinghua Univ., pwb.thu@gmail.com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公里级宽温区时间测量系统研究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973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Weibin Pan, Tsinghua Univ., pwb.thu@gmail.com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公里级宽温区时间测量系统研究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975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Weibin Pan, Tsinghua Univ., pwb.thu@gmail.com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公里级宽温区时间测量系统研究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4618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Weibin Pan, Tsinghua Univ., pwb.thu@gmail.com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公里级宽温区时间测量系统研究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2677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Weibin Pan, Tsinghua Univ., pwb.thu@gmail.com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公里级宽温区时间测量系统研究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2267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Weibin Pan, Tsinghua Univ., pwb.thu@gmail.com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公里级宽温区时间测量系统研究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0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Weibin Pan, Tsinghua Univ., pwb.thu@gmail.com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公里级宽温区时间测量系统研究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851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AB11-00B7-417F-AA2C-6864A319B9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B681B-069E-476F-9C14-020283959A9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9028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AB11-00B7-417F-AA2C-6864A319B9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B681B-069E-476F-9C14-020283959A9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0103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AB11-00B7-417F-AA2C-6864A319B9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B681B-069E-476F-9C14-020283959A9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02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zh-CN"/>
              <a:t>Page</a:t>
            </a:r>
            <a:r>
              <a:rPr lang="en-US" altLang="zh-CN">
                <a:solidFill>
                  <a:schemeClr val="accent2"/>
                </a:solidFill>
              </a:rPr>
              <a:t> </a:t>
            </a:r>
            <a:fld id="{FD1098D6-004A-4017-A907-038816F73A77}" type="slidenum">
              <a:rPr lang="en-US" altLang="zh-CN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chemeClr val="accent2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pic>
        <p:nvPicPr>
          <p:cNvPr id="6" name="Picture 5" descr="dot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21" t="-5229" r="1005" b="2353"/>
          <a:stretch/>
        </p:blipFill>
        <p:spPr bwMode="auto">
          <a:xfrm rot="10800000">
            <a:off x="-152400" y="940102"/>
            <a:ext cx="9067800" cy="38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6252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AB11-00B7-417F-AA2C-6864A319B9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B681B-069E-476F-9C14-020283959A9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003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AB11-00B7-417F-AA2C-6864A319B9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B681B-069E-476F-9C14-020283959A9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9716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AB11-00B7-417F-AA2C-6864A319B9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B681B-069E-476F-9C14-020283959A9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4649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AB11-00B7-417F-AA2C-6864A319B9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B681B-069E-476F-9C14-020283959A9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0107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AB11-00B7-417F-AA2C-6864A319B9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B681B-069E-476F-9C14-020283959A9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7040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AB11-00B7-417F-AA2C-6864A319B9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B681B-069E-476F-9C14-020283959A9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5093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AB11-00B7-417F-AA2C-6864A319B9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B681B-069E-476F-9C14-020283959A9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5056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AB11-00B7-417F-AA2C-6864A319B9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B681B-069E-476F-9C14-020283959A9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3557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_1">
    <p:bg>
      <p:bgPr>
        <a:pattFill prst="dot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223935"/>
            <a:ext cx="727787" cy="652366"/>
          </a:xfrm>
          <a:prstGeom prst="rect">
            <a:avLst/>
          </a:prstGeom>
          <a:solidFill>
            <a:srgbClr val="69307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none"/>
        </p:style>
        <p:txBody>
          <a:bodyPr anchor="ctr"/>
          <a:lstStyle>
            <a:lvl1pPr marL="0" indent="0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01</a:t>
            </a:r>
            <a:endParaRPr kumimoji="1" lang="zh-CN" altLang="en-US" dirty="0"/>
          </a:p>
        </p:txBody>
      </p:sp>
      <p:sp>
        <p:nvSpPr>
          <p:cNvPr id="3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832562" y="223935"/>
            <a:ext cx="4826259" cy="652366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693070"/>
                </a:solidFill>
                <a:effectLst>
                  <a:outerShdw blurRad="88900" sx="102000" sy="102000" algn="ctr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pPr lvl="0"/>
            <a:endParaRPr kumimoji="1" lang="zh-CN" altLang="en-US" dirty="0"/>
          </a:p>
        </p:txBody>
      </p:sp>
      <p:sp>
        <p:nvSpPr>
          <p:cNvPr id="4" name="矩形 3"/>
          <p:cNvSpPr/>
          <p:nvPr userDrawn="1"/>
        </p:nvSpPr>
        <p:spPr>
          <a:xfrm flipV="1">
            <a:off x="0" y="6489700"/>
            <a:ext cx="9144000" cy="88900"/>
          </a:xfrm>
          <a:prstGeom prst="rect">
            <a:avLst/>
          </a:prstGeom>
          <a:solidFill>
            <a:srgbClr val="69307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endParaRPr kumimoji="1" lang="zh-CN" altLang="en-US" sz="1350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 userDrawn="1"/>
        </p:nvSpPr>
        <p:spPr>
          <a:xfrm flipV="1">
            <a:off x="0" y="6380481"/>
            <a:ext cx="9144000" cy="45719"/>
          </a:xfrm>
          <a:prstGeom prst="rect">
            <a:avLst/>
          </a:prstGeom>
          <a:gradFill>
            <a:gsLst>
              <a:gs pos="0">
                <a:srgbClr val="693070"/>
              </a:gs>
              <a:gs pos="50000">
                <a:schemeClr val="accent3">
                  <a:lumMod val="105000"/>
                  <a:satMod val="103000"/>
                  <a:tint val="73000"/>
                </a:schemeClr>
              </a:gs>
              <a:gs pos="100000">
                <a:schemeClr val="accent3">
                  <a:lumMod val="105000"/>
                  <a:satMod val="109000"/>
                  <a:tint val="81000"/>
                </a:schemeClr>
              </a:gs>
            </a:gsLst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endParaRPr kumimoji="1"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94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Page</a:t>
            </a:r>
            <a:r>
              <a:rPr lang="en-US" altLang="zh-CN">
                <a:solidFill>
                  <a:schemeClr val="accent2"/>
                </a:solidFill>
              </a:rPr>
              <a:t> </a:t>
            </a:r>
            <a:fld id="{BE6BFFF8-77AE-4D7F-ADE8-433F88E3DA87}" type="slidenum">
              <a:rPr lang="en-US" altLang="zh-CN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335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zh-CN"/>
              <a:t>Page</a:t>
            </a:r>
            <a:r>
              <a:rPr lang="en-US" altLang="zh-CN">
                <a:solidFill>
                  <a:schemeClr val="accent2"/>
                </a:solidFill>
              </a:rPr>
              <a:t> </a:t>
            </a:r>
            <a:fld id="{423D7714-DDDD-4468-8F66-347AE9652CF0}" type="slidenum">
              <a:rPr lang="en-US" altLang="zh-CN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540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_1">
    <p:bg>
      <p:bgPr>
        <a:pattFill prst="dot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223935"/>
            <a:ext cx="727787" cy="652366"/>
          </a:xfrm>
          <a:prstGeom prst="rect">
            <a:avLst/>
          </a:prstGeom>
          <a:solidFill>
            <a:srgbClr val="69307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none"/>
        </p:style>
        <p:txBody>
          <a:bodyPr anchor="ctr"/>
          <a:lstStyle>
            <a:lvl1pPr marL="0" indent="0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01</a:t>
            </a:r>
            <a:endParaRPr kumimoji="1" lang="zh-CN" altLang="en-US" dirty="0"/>
          </a:p>
        </p:txBody>
      </p:sp>
      <p:sp>
        <p:nvSpPr>
          <p:cNvPr id="3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832562" y="223935"/>
            <a:ext cx="4826259" cy="652366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693070"/>
                </a:solidFill>
                <a:effectLst>
                  <a:outerShdw blurRad="88900" sx="102000" sy="102000" algn="ctr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pPr lvl="0"/>
            <a:endParaRPr kumimoji="1" lang="zh-CN" altLang="en-US" dirty="0"/>
          </a:p>
        </p:txBody>
      </p:sp>
      <p:sp>
        <p:nvSpPr>
          <p:cNvPr id="4" name="矩形 3"/>
          <p:cNvSpPr/>
          <p:nvPr userDrawn="1"/>
        </p:nvSpPr>
        <p:spPr>
          <a:xfrm flipV="1">
            <a:off x="0" y="6489700"/>
            <a:ext cx="9144000" cy="88900"/>
          </a:xfrm>
          <a:prstGeom prst="rect">
            <a:avLst/>
          </a:prstGeom>
          <a:solidFill>
            <a:srgbClr val="69307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kumimoji="1" lang="zh-CN" altLang="en-US" sz="1350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 userDrawn="1"/>
        </p:nvSpPr>
        <p:spPr>
          <a:xfrm flipV="1">
            <a:off x="0" y="6380481"/>
            <a:ext cx="9144000" cy="45719"/>
          </a:xfrm>
          <a:prstGeom prst="rect">
            <a:avLst/>
          </a:prstGeom>
          <a:gradFill>
            <a:gsLst>
              <a:gs pos="0">
                <a:srgbClr val="693070"/>
              </a:gs>
              <a:gs pos="50000">
                <a:schemeClr val="accent3">
                  <a:lumMod val="105000"/>
                  <a:satMod val="103000"/>
                  <a:tint val="73000"/>
                </a:schemeClr>
              </a:gs>
              <a:gs pos="100000">
                <a:schemeClr val="accent3">
                  <a:lumMod val="105000"/>
                  <a:satMod val="109000"/>
                  <a:tint val="81000"/>
                </a:schemeClr>
              </a:gs>
            </a:gsLst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kumimoji="1"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61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Weibin Pan, Tsinghua Univ., pwb.thu@gmail.com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公里级宽温区时间测量系统研究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628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Weibin Pan, Tsinghua Univ., pwb.thu@gmail.com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公里级宽温区时间测量系统研究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024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Weibin Pan, Tsinghua Univ., pwb.thu@gmail.com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公里级宽温区时间测量系统研究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052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Weibin Pan, Tsinghua Univ., pwb.thu@gmail.com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公里级宽温区时间测量系统研究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417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324600" y="6324600"/>
            <a:ext cx="24288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600" b="1" smtClean="0">
                <a:solidFill>
                  <a:srgbClr val="FF66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altLang="zh-CN"/>
              <a:t>Page</a:t>
            </a:r>
            <a:r>
              <a:rPr lang="en-US" altLang="zh-CN">
                <a:solidFill>
                  <a:schemeClr val="accent2"/>
                </a:solidFill>
              </a:rPr>
              <a:t> </a:t>
            </a:r>
            <a:fld id="{18AA5257-6DB8-45E5-9214-E578F5B40D66}" type="slidenum">
              <a:rPr lang="en-US" altLang="zh-CN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chemeClr val="accent2"/>
              </a:solidFill>
            </a:endParaRPr>
          </a:p>
        </p:txBody>
      </p:sp>
      <p:sp>
        <p:nvSpPr>
          <p:cNvPr id="1030" name="Line 7"/>
          <p:cNvSpPr>
            <a:spLocks noChangeShapeType="1"/>
          </p:cNvSpPr>
          <p:nvPr userDrawn="1"/>
        </p:nvSpPr>
        <p:spPr bwMode="auto">
          <a:xfrm>
            <a:off x="0" y="990600"/>
            <a:ext cx="75438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31" name="Line 8"/>
          <p:cNvSpPr>
            <a:spLocks noChangeShapeType="1"/>
          </p:cNvSpPr>
          <p:nvPr userDrawn="1"/>
        </p:nvSpPr>
        <p:spPr bwMode="auto">
          <a:xfrm>
            <a:off x="0" y="1066800"/>
            <a:ext cx="81534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32" name="Line 9"/>
          <p:cNvSpPr>
            <a:spLocks noChangeShapeType="1"/>
          </p:cNvSpPr>
          <p:nvPr userDrawn="1"/>
        </p:nvSpPr>
        <p:spPr bwMode="auto">
          <a:xfrm>
            <a:off x="1600200" y="6172200"/>
            <a:ext cx="75438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33" name="Line 10"/>
          <p:cNvSpPr>
            <a:spLocks noChangeShapeType="1"/>
          </p:cNvSpPr>
          <p:nvPr userDrawn="1"/>
        </p:nvSpPr>
        <p:spPr bwMode="auto">
          <a:xfrm>
            <a:off x="990600" y="6096000"/>
            <a:ext cx="81534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66" r:id="rId3"/>
    <p:sldLayoutId id="2147483675" r:id="rId4"/>
    <p:sldLayoutId id="2147483765" r:id="rId5"/>
  </p:sldLayoutIdLst>
  <p:timing>
    <p:tnLst>
      <p:par>
        <p:cTn id="1" dur="indefinite" restart="never" nodeType="tmRoot"/>
      </p:par>
    </p:tnLst>
  </p:timing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660033"/>
        </a:buClr>
        <a:buFont typeface="Wingdings" pitchFamily="2" charset="2"/>
        <a:buChar char="Ø"/>
        <a:defRPr sz="2800">
          <a:solidFill>
            <a:srgbClr val="990033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Weibin Pan, Tsinghua Univ., pwb.thu@gmail.com</a:t>
            </a: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公里级宽温区时间测量系统研究</a:t>
            </a: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8134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A21AB11-00B7-417F-AA2C-6864A319B9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2018/3/22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E4B681B-069E-476F-9C14-020283959A97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47367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8.png"/><Relationship Id="rId4" Type="http://schemas.openxmlformats.org/officeDocument/2006/relationships/image" Target="../media/image5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png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ANNER"/>
          <p:cNvPicPr>
            <a:picLocks noChangeAspect="1" noChangeArrowheads="1"/>
          </p:cNvPicPr>
          <p:nvPr/>
        </p:nvPicPr>
        <p:blipFill>
          <a:blip r:embed="rId2" cstate="email">
            <a:lum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31"/>
            <a:ext cx="9144000" cy="1291769"/>
          </a:xfrm>
          <a:prstGeom prst="rect">
            <a:avLst/>
          </a:prstGeom>
          <a:noFill/>
          <a:ln>
            <a:noFill/>
          </a:ln>
          <a:effectLst>
            <a:glow rad="1181100">
              <a:srgbClr val="002060">
                <a:alpha val="37000"/>
              </a:srgbClr>
            </a:glow>
            <a:outerShdw dist="35921" dir="2700000" algn="ctr" rotWithShape="0">
              <a:srgbClr val="CCCCCC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b78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028603"/>
            <a:ext cx="9144003" cy="829397"/>
          </a:xfrm>
          <a:prstGeom prst="flowChartDocument">
            <a:avLst/>
          </a:prstGeom>
          <a:noFill/>
          <a:ln w="12700" algn="in">
            <a:noFill/>
            <a:miter lim="800000"/>
            <a:headEnd/>
            <a:tailEnd/>
          </a:ln>
          <a:effectLst/>
          <a:extLst/>
        </p:spPr>
      </p:pic>
      <p:sp>
        <p:nvSpPr>
          <p:cNvPr id="5" name="矩形 4"/>
          <p:cNvSpPr/>
          <p:nvPr/>
        </p:nvSpPr>
        <p:spPr>
          <a:xfrm>
            <a:off x="0" y="6487627"/>
            <a:ext cx="9144000" cy="369332"/>
          </a:xfrm>
          <a:prstGeom prst="rect">
            <a:avLst/>
          </a:prstGeom>
          <a:solidFill>
            <a:srgbClr val="B3B3B3">
              <a:alpha val="52157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FFFFC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LHAASO</a:t>
            </a:r>
            <a:r>
              <a:rPr lang="zh-CN" altLang="en-US" dirty="0" smtClean="0">
                <a:solidFill>
                  <a:srgbClr val="FFFFC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合作组会    西南交通大学峨眉校区   </a:t>
            </a:r>
            <a:r>
              <a:rPr lang="en-US" altLang="zh-CN" dirty="0" smtClean="0">
                <a:solidFill>
                  <a:srgbClr val="FFFFC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2018/03/22 - 24</a:t>
            </a:r>
            <a:endParaRPr lang="zh-CN" altLang="en-US" dirty="0">
              <a:solidFill>
                <a:srgbClr val="FFFFCC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360288" y="1970550"/>
            <a:ext cx="62680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b="1" kern="100" dirty="0" smtClean="0">
                <a:solidFill>
                  <a:srgbClr val="00206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LHAASO</a:t>
            </a:r>
            <a:r>
              <a:rPr lang="zh-CN" altLang="en-US" sz="4000" b="1" kern="100" dirty="0" smtClean="0">
                <a:solidFill>
                  <a:srgbClr val="00206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时钟系统工作进展</a:t>
            </a:r>
            <a:endParaRPr lang="en-US" altLang="zh-CN" sz="4000" b="1" kern="100" dirty="0" smtClean="0">
              <a:solidFill>
                <a:srgbClr val="002060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84417" y="4228403"/>
            <a:ext cx="6019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00206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清华大学 工程物理系 </a:t>
            </a:r>
            <a:endParaRPr lang="en-US" altLang="zh-CN" sz="2400" b="1" dirty="0" smtClean="0">
              <a:solidFill>
                <a:srgbClr val="00206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/>
            <a:r>
              <a:rPr lang="zh-CN" altLang="en-US" sz="2400" b="1" i="1" u="sng" dirty="0" smtClean="0">
                <a:solidFill>
                  <a:srgbClr val="7030A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龚光华</a:t>
            </a:r>
            <a:r>
              <a:rPr lang="zh-CN" altLang="en-US" sz="2400" b="1" dirty="0" smtClean="0">
                <a:solidFill>
                  <a:srgbClr val="00206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李鸿明  刘以农</a:t>
            </a:r>
            <a:endParaRPr lang="en-US" altLang="zh-CN" sz="2400" b="1" dirty="0" smtClean="0">
              <a:solidFill>
                <a:srgbClr val="00206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/>
            <a:endParaRPr lang="zh-CN" altLang="en-US" sz="2400" b="1" dirty="0">
              <a:solidFill>
                <a:srgbClr val="00206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 smtClean="0"/>
              <a:t>羊八井野外定型测试</a:t>
            </a:r>
            <a:endParaRPr lang="zh-CN" altLang="en-US" dirty="0"/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-74321" y="2318632"/>
            <a:ext cx="3464267" cy="244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 descr="C:\Users\alex\Desktop\2014-10 出国\8th WR workshop\IMG_269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84185" y="876301"/>
            <a:ext cx="30480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lex\Desktop\2014-10 出国\8th WR workshop\IMG_26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133" y="849768"/>
            <a:ext cx="22098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lex\Desktop\2014-10 出国\8th WR workshop\IMG_273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82133" y="3570165"/>
            <a:ext cx="1835943" cy="196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alex\Desktop\2014-10 出国\8th WR workshop\IMG_27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285" y="3657968"/>
            <a:ext cx="22098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7"/>
          <p:cNvSpPr txBox="1"/>
          <p:nvPr/>
        </p:nvSpPr>
        <p:spPr>
          <a:xfrm>
            <a:off x="0" y="1809705"/>
            <a:ext cx="541815" cy="15388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smtClean="0">
                <a:solidFill>
                  <a:srgbClr val="C00000"/>
                </a:solidFill>
                <a:ea typeface="黑体" pitchFamily="49" charset="-122"/>
              </a:rPr>
              <a:t>GM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2000" b="1" dirty="0" smtClean="0">
              <a:solidFill>
                <a:srgbClr val="C00000"/>
              </a:solidFill>
              <a:ea typeface="黑体" pitchFamily="49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smtClean="0">
                <a:solidFill>
                  <a:srgbClr val="C00000"/>
                </a:solidFill>
                <a:ea typeface="黑体" pitchFamily="49" charset="-122"/>
              </a:rPr>
              <a:t>Ru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2000" b="1" dirty="0" smtClean="0">
              <a:solidFill>
                <a:srgbClr val="C00000"/>
              </a:solidFill>
              <a:ea typeface="黑体" pitchFamily="49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smtClean="0">
                <a:solidFill>
                  <a:srgbClr val="C00000"/>
                </a:solidFill>
                <a:ea typeface="黑体" pitchFamily="49" charset="-122"/>
              </a:rPr>
              <a:t>GPS</a:t>
            </a:r>
          </a:p>
        </p:txBody>
      </p:sp>
      <p:cxnSp>
        <p:nvCxnSpPr>
          <p:cNvPr id="15" name="直接箭头连接符 14"/>
          <p:cNvCxnSpPr/>
          <p:nvPr/>
        </p:nvCxnSpPr>
        <p:spPr>
          <a:xfrm>
            <a:off x="270907" y="2079336"/>
            <a:ext cx="1797244" cy="499810"/>
          </a:xfrm>
          <a:prstGeom prst="straightConnector1">
            <a:avLst/>
          </a:prstGeom>
          <a:ln w="19050">
            <a:solidFill>
              <a:srgbClr val="990033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>
            <a:off x="270907" y="2776492"/>
            <a:ext cx="1386905" cy="255023"/>
          </a:xfrm>
          <a:prstGeom prst="straightConnector1">
            <a:avLst/>
          </a:prstGeom>
          <a:ln w="19050">
            <a:solidFill>
              <a:srgbClr val="990033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>
            <a:stCxn id="14" idx="2"/>
          </p:cNvCxnSpPr>
          <p:nvPr/>
        </p:nvCxnSpPr>
        <p:spPr>
          <a:xfrm>
            <a:off x="270908" y="3348588"/>
            <a:ext cx="1535298" cy="0"/>
          </a:xfrm>
          <a:prstGeom prst="straightConnector1">
            <a:avLst/>
          </a:prstGeom>
          <a:ln w="19050">
            <a:solidFill>
              <a:srgbClr val="990033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任意多边形 17"/>
          <p:cNvSpPr/>
          <p:nvPr/>
        </p:nvSpPr>
        <p:spPr>
          <a:xfrm>
            <a:off x="2068150" y="1564907"/>
            <a:ext cx="1417550" cy="1191397"/>
          </a:xfrm>
          <a:custGeom>
            <a:avLst/>
            <a:gdLst>
              <a:gd name="connsiteX0" fmla="*/ 28424 w 1939285"/>
              <a:gd name="connsiteY0" fmla="*/ 1912084 h 1912084"/>
              <a:gd name="connsiteX1" fmla="*/ 40147 w 1939285"/>
              <a:gd name="connsiteY1" fmla="*/ 388084 h 1912084"/>
              <a:gd name="connsiteX2" fmla="*/ 415285 w 1939285"/>
              <a:gd name="connsiteY2" fmla="*/ 59837 h 1912084"/>
              <a:gd name="connsiteX3" fmla="*/ 1939285 w 1939285"/>
              <a:gd name="connsiteY3" fmla="*/ 1222 h 1912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9285" h="1912084">
                <a:moveTo>
                  <a:pt x="28424" y="1912084"/>
                </a:moveTo>
                <a:cubicBezTo>
                  <a:pt x="2047" y="1304438"/>
                  <a:pt x="-24330" y="696792"/>
                  <a:pt x="40147" y="388084"/>
                </a:cubicBezTo>
                <a:cubicBezTo>
                  <a:pt x="104624" y="79376"/>
                  <a:pt x="98762" y="124314"/>
                  <a:pt x="415285" y="59837"/>
                </a:cubicBezTo>
                <a:cubicBezTo>
                  <a:pt x="731808" y="-4640"/>
                  <a:pt x="1335546" y="-1709"/>
                  <a:pt x="1939285" y="1222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9" name="TextBox 30"/>
          <p:cNvSpPr txBox="1"/>
          <p:nvPr/>
        </p:nvSpPr>
        <p:spPr>
          <a:xfrm>
            <a:off x="4321133" y="335207"/>
            <a:ext cx="59952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smtClean="0">
                <a:solidFill>
                  <a:srgbClr val="C00000"/>
                </a:solidFill>
                <a:ea typeface="黑体" pitchFamily="49" charset="-122"/>
              </a:rPr>
              <a:t>WRS</a:t>
            </a:r>
          </a:p>
        </p:txBody>
      </p:sp>
      <p:cxnSp>
        <p:nvCxnSpPr>
          <p:cNvPr id="20" name="直接箭头连接符 19"/>
          <p:cNvCxnSpPr/>
          <p:nvPr/>
        </p:nvCxnSpPr>
        <p:spPr>
          <a:xfrm>
            <a:off x="4914794" y="572462"/>
            <a:ext cx="812945" cy="992446"/>
          </a:xfrm>
          <a:prstGeom prst="straightConnector1">
            <a:avLst/>
          </a:prstGeom>
          <a:ln w="19050">
            <a:solidFill>
              <a:srgbClr val="990033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>
            <a:off x="4620894" y="587346"/>
            <a:ext cx="0" cy="977562"/>
          </a:xfrm>
          <a:prstGeom prst="straightConnector1">
            <a:avLst/>
          </a:prstGeom>
          <a:ln w="19050">
            <a:solidFill>
              <a:srgbClr val="990033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 flipH="1">
            <a:off x="3746539" y="572462"/>
            <a:ext cx="685800" cy="992446"/>
          </a:xfrm>
          <a:prstGeom prst="straightConnector1">
            <a:avLst/>
          </a:prstGeom>
          <a:ln w="19050">
            <a:solidFill>
              <a:srgbClr val="990033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7"/>
          <p:cNvSpPr txBox="1"/>
          <p:nvPr/>
        </p:nvSpPr>
        <p:spPr>
          <a:xfrm>
            <a:off x="1468627" y="1331473"/>
            <a:ext cx="119904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 smtClean="0">
                <a:solidFill>
                  <a:srgbClr val="FFFF00"/>
                </a:solidFill>
                <a:ea typeface="黑体" pitchFamily="49" charset="-122"/>
              </a:rPr>
              <a:t>50/80m fiber</a:t>
            </a:r>
            <a:endParaRPr lang="zh-CN" altLang="en-US" sz="1600" b="1" dirty="0" smtClean="0">
              <a:solidFill>
                <a:srgbClr val="FFFF00"/>
              </a:solidFill>
              <a:ea typeface="黑体" pitchFamily="49" charset="-122"/>
            </a:endParaRPr>
          </a:p>
        </p:txBody>
      </p:sp>
      <p:sp>
        <p:nvSpPr>
          <p:cNvPr id="24" name="任意多边形 23"/>
          <p:cNvSpPr/>
          <p:nvPr/>
        </p:nvSpPr>
        <p:spPr>
          <a:xfrm>
            <a:off x="3857744" y="1331473"/>
            <a:ext cx="504093" cy="281550"/>
          </a:xfrm>
          <a:custGeom>
            <a:avLst/>
            <a:gdLst>
              <a:gd name="connsiteX0" fmla="*/ 0 w 504093"/>
              <a:gd name="connsiteY0" fmla="*/ 281550 h 281550"/>
              <a:gd name="connsiteX1" fmla="*/ 93785 w 504093"/>
              <a:gd name="connsiteY1" fmla="*/ 196 h 281550"/>
              <a:gd name="connsiteX2" fmla="*/ 504093 w 504093"/>
              <a:gd name="connsiteY2" fmla="*/ 246380 h 28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4093" h="281550">
                <a:moveTo>
                  <a:pt x="0" y="281550"/>
                </a:moveTo>
                <a:cubicBezTo>
                  <a:pt x="4885" y="143804"/>
                  <a:pt x="9770" y="6058"/>
                  <a:pt x="93785" y="196"/>
                </a:cubicBezTo>
                <a:cubicBezTo>
                  <a:pt x="177800" y="-5666"/>
                  <a:pt x="340946" y="120357"/>
                  <a:pt x="504093" y="246380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5" name="任意多边形 24"/>
          <p:cNvSpPr/>
          <p:nvPr/>
        </p:nvSpPr>
        <p:spPr>
          <a:xfrm>
            <a:off x="4967875" y="1331473"/>
            <a:ext cx="504093" cy="281550"/>
          </a:xfrm>
          <a:custGeom>
            <a:avLst/>
            <a:gdLst>
              <a:gd name="connsiteX0" fmla="*/ 0 w 504093"/>
              <a:gd name="connsiteY0" fmla="*/ 281550 h 281550"/>
              <a:gd name="connsiteX1" fmla="*/ 93785 w 504093"/>
              <a:gd name="connsiteY1" fmla="*/ 196 h 281550"/>
              <a:gd name="connsiteX2" fmla="*/ 504093 w 504093"/>
              <a:gd name="connsiteY2" fmla="*/ 246380 h 28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4093" h="281550">
                <a:moveTo>
                  <a:pt x="0" y="281550"/>
                </a:moveTo>
                <a:cubicBezTo>
                  <a:pt x="4885" y="143804"/>
                  <a:pt x="9770" y="6058"/>
                  <a:pt x="93785" y="196"/>
                </a:cubicBezTo>
                <a:cubicBezTo>
                  <a:pt x="177800" y="-5666"/>
                  <a:pt x="340946" y="120357"/>
                  <a:pt x="504093" y="246380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6" name="任意多边形 25"/>
          <p:cNvSpPr/>
          <p:nvPr/>
        </p:nvSpPr>
        <p:spPr>
          <a:xfrm>
            <a:off x="5844536" y="1626892"/>
            <a:ext cx="1223106" cy="253249"/>
          </a:xfrm>
          <a:custGeom>
            <a:avLst/>
            <a:gdLst>
              <a:gd name="connsiteX0" fmla="*/ 0 w 798286"/>
              <a:gd name="connsiteY0" fmla="*/ 0 h 188685"/>
              <a:gd name="connsiteX1" fmla="*/ 217714 w 798286"/>
              <a:gd name="connsiteY1" fmla="*/ 116114 h 188685"/>
              <a:gd name="connsiteX2" fmla="*/ 798286 w 798286"/>
              <a:gd name="connsiteY2" fmla="*/ 188685 h 188685"/>
              <a:gd name="connsiteX3" fmla="*/ 798286 w 798286"/>
              <a:gd name="connsiteY3" fmla="*/ 188685 h 18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8286" h="188685">
                <a:moveTo>
                  <a:pt x="0" y="0"/>
                </a:moveTo>
                <a:cubicBezTo>
                  <a:pt x="42333" y="42333"/>
                  <a:pt x="84666" y="84667"/>
                  <a:pt x="217714" y="116114"/>
                </a:cubicBezTo>
                <a:cubicBezTo>
                  <a:pt x="350762" y="147561"/>
                  <a:pt x="798286" y="188685"/>
                  <a:pt x="798286" y="188685"/>
                </a:cubicBezTo>
                <a:lnTo>
                  <a:pt x="798286" y="188685"/>
                </a:ln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7" name="任意多边形 26"/>
          <p:cNvSpPr/>
          <p:nvPr/>
        </p:nvSpPr>
        <p:spPr>
          <a:xfrm>
            <a:off x="5741074" y="1688944"/>
            <a:ext cx="1254765" cy="253249"/>
          </a:xfrm>
          <a:custGeom>
            <a:avLst/>
            <a:gdLst>
              <a:gd name="connsiteX0" fmla="*/ 0 w 798286"/>
              <a:gd name="connsiteY0" fmla="*/ 0 h 188685"/>
              <a:gd name="connsiteX1" fmla="*/ 217714 w 798286"/>
              <a:gd name="connsiteY1" fmla="*/ 116114 h 188685"/>
              <a:gd name="connsiteX2" fmla="*/ 798286 w 798286"/>
              <a:gd name="connsiteY2" fmla="*/ 188685 h 188685"/>
              <a:gd name="connsiteX3" fmla="*/ 798286 w 798286"/>
              <a:gd name="connsiteY3" fmla="*/ 188685 h 18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8286" h="188685">
                <a:moveTo>
                  <a:pt x="0" y="0"/>
                </a:moveTo>
                <a:cubicBezTo>
                  <a:pt x="42333" y="42333"/>
                  <a:pt x="84666" y="84667"/>
                  <a:pt x="217714" y="116114"/>
                </a:cubicBezTo>
                <a:cubicBezTo>
                  <a:pt x="350762" y="147561"/>
                  <a:pt x="798286" y="188685"/>
                  <a:pt x="798286" y="188685"/>
                </a:cubicBezTo>
                <a:lnTo>
                  <a:pt x="798286" y="188685"/>
                </a:ln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8" name="任意多边形 27"/>
          <p:cNvSpPr/>
          <p:nvPr/>
        </p:nvSpPr>
        <p:spPr>
          <a:xfrm>
            <a:off x="5656808" y="1688944"/>
            <a:ext cx="1330998" cy="351971"/>
          </a:xfrm>
          <a:custGeom>
            <a:avLst/>
            <a:gdLst>
              <a:gd name="connsiteX0" fmla="*/ 0 w 798286"/>
              <a:gd name="connsiteY0" fmla="*/ 0 h 188685"/>
              <a:gd name="connsiteX1" fmla="*/ 217714 w 798286"/>
              <a:gd name="connsiteY1" fmla="*/ 116114 h 188685"/>
              <a:gd name="connsiteX2" fmla="*/ 798286 w 798286"/>
              <a:gd name="connsiteY2" fmla="*/ 188685 h 188685"/>
              <a:gd name="connsiteX3" fmla="*/ 798286 w 798286"/>
              <a:gd name="connsiteY3" fmla="*/ 188685 h 18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8286" h="188685">
                <a:moveTo>
                  <a:pt x="0" y="0"/>
                </a:moveTo>
                <a:cubicBezTo>
                  <a:pt x="42333" y="42333"/>
                  <a:pt x="84666" y="84667"/>
                  <a:pt x="217714" y="116114"/>
                </a:cubicBezTo>
                <a:cubicBezTo>
                  <a:pt x="350762" y="147561"/>
                  <a:pt x="798286" y="188685"/>
                  <a:pt x="798286" y="188685"/>
                </a:cubicBezTo>
                <a:lnTo>
                  <a:pt x="798286" y="188685"/>
                </a:ln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9" name="TextBox 54"/>
          <p:cNvSpPr txBox="1"/>
          <p:nvPr/>
        </p:nvSpPr>
        <p:spPr>
          <a:xfrm>
            <a:off x="7080055" y="2535039"/>
            <a:ext cx="175368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smtClean="0">
                <a:solidFill>
                  <a:srgbClr val="C00000"/>
                </a:solidFill>
                <a:ea typeface="黑体" pitchFamily="49" charset="-122"/>
              </a:rPr>
              <a:t>ED assembled</a:t>
            </a:r>
          </a:p>
        </p:txBody>
      </p:sp>
      <p:sp>
        <p:nvSpPr>
          <p:cNvPr id="30" name="TextBox 55"/>
          <p:cNvSpPr txBox="1"/>
          <p:nvPr/>
        </p:nvSpPr>
        <p:spPr>
          <a:xfrm>
            <a:off x="6866856" y="3194699"/>
            <a:ext cx="218008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smtClean="0">
                <a:solidFill>
                  <a:srgbClr val="C00000"/>
                </a:solidFill>
                <a:ea typeface="黑体" pitchFamily="49" charset="-122"/>
              </a:rPr>
              <a:t>3 ED as telescope</a:t>
            </a:r>
          </a:p>
        </p:txBody>
      </p:sp>
      <p:cxnSp>
        <p:nvCxnSpPr>
          <p:cNvPr id="32" name="直接箭头连接符 31"/>
          <p:cNvCxnSpPr/>
          <p:nvPr/>
        </p:nvCxnSpPr>
        <p:spPr>
          <a:xfrm>
            <a:off x="8054606" y="3426328"/>
            <a:ext cx="1" cy="824387"/>
          </a:xfrm>
          <a:prstGeom prst="straightConnector1">
            <a:avLst/>
          </a:prstGeom>
          <a:ln w="19050">
            <a:solidFill>
              <a:srgbClr val="990033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58"/>
          <p:cNvSpPr txBox="1"/>
          <p:nvPr/>
        </p:nvSpPr>
        <p:spPr>
          <a:xfrm>
            <a:off x="3651190" y="5295349"/>
            <a:ext cx="215123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smtClean="0">
                <a:solidFill>
                  <a:srgbClr val="C00000"/>
                </a:solidFill>
                <a:ea typeface="黑体" pitchFamily="49" charset="-122"/>
              </a:rPr>
              <a:t>9ED on-top of MD</a:t>
            </a:r>
          </a:p>
        </p:txBody>
      </p:sp>
      <p:sp>
        <p:nvSpPr>
          <p:cNvPr id="34" name="任意多边形 33"/>
          <p:cNvSpPr/>
          <p:nvPr/>
        </p:nvSpPr>
        <p:spPr>
          <a:xfrm>
            <a:off x="4844681" y="1717065"/>
            <a:ext cx="2419350" cy="2105025"/>
          </a:xfrm>
          <a:custGeom>
            <a:avLst/>
            <a:gdLst>
              <a:gd name="connsiteX0" fmla="*/ 0 w 2419350"/>
              <a:gd name="connsiteY0" fmla="*/ 0 h 2105025"/>
              <a:gd name="connsiteX1" fmla="*/ 876300 w 2419350"/>
              <a:gd name="connsiteY1" fmla="*/ 1257300 h 2105025"/>
              <a:gd name="connsiteX2" fmla="*/ 2419350 w 2419350"/>
              <a:gd name="connsiteY2" fmla="*/ 2105025 h 2105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9350" h="2105025">
                <a:moveTo>
                  <a:pt x="0" y="0"/>
                </a:moveTo>
                <a:cubicBezTo>
                  <a:pt x="236537" y="453231"/>
                  <a:pt x="473075" y="906463"/>
                  <a:pt x="876300" y="1257300"/>
                </a:cubicBezTo>
                <a:cubicBezTo>
                  <a:pt x="1279525" y="1608137"/>
                  <a:pt x="1849437" y="1856581"/>
                  <a:pt x="2419350" y="2105025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5" name="任意多边形 34"/>
          <p:cNvSpPr/>
          <p:nvPr/>
        </p:nvSpPr>
        <p:spPr>
          <a:xfrm>
            <a:off x="4738284" y="1727444"/>
            <a:ext cx="2419350" cy="2142271"/>
          </a:xfrm>
          <a:custGeom>
            <a:avLst/>
            <a:gdLst>
              <a:gd name="connsiteX0" fmla="*/ 0 w 2419350"/>
              <a:gd name="connsiteY0" fmla="*/ 0 h 2105025"/>
              <a:gd name="connsiteX1" fmla="*/ 876300 w 2419350"/>
              <a:gd name="connsiteY1" fmla="*/ 1257300 h 2105025"/>
              <a:gd name="connsiteX2" fmla="*/ 2419350 w 2419350"/>
              <a:gd name="connsiteY2" fmla="*/ 2105025 h 2105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9350" h="2105025">
                <a:moveTo>
                  <a:pt x="0" y="0"/>
                </a:moveTo>
                <a:cubicBezTo>
                  <a:pt x="236537" y="453231"/>
                  <a:pt x="473075" y="906463"/>
                  <a:pt x="876300" y="1257300"/>
                </a:cubicBezTo>
                <a:cubicBezTo>
                  <a:pt x="1279525" y="1608137"/>
                  <a:pt x="1849437" y="1856581"/>
                  <a:pt x="2419350" y="2105025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6" name="任意多边形 35"/>
          <p:cNvSpPr/>
          <p:nvPr/>
        </p:nvSpPr>
        <p:spPr>
          <a:xfrm>
            <a:off x="4630419" y="1739717"/>
            <a:ext cx="2419350" cy="2206198"/>
          </a:xfrm>
          <a:custGeom>
            <a:avLst/>
            <a:gdLst>
              <a:gd name="connsiteX0" fmla="*/ 0 w 2419350"/>
              <a:gd name="connsiteY0" fmla="*/ 0 h 2105025"/>
              <a:gd name="connsiteX1" fmla="*/ 876300 w 2419350"/>
              <a:gd name="connsiteY1" fmla="*/ 1257300 h 2105025"/>
              <a:gd name="connsiteX2" fmla="*/ 2419350 w 2419350"/>
              <a:gd name="connsiteY2" fmla="*/ 2105025 h 2105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9350" h="2105025">
                <a:moveTo>
                  <a:pt x="0" y="0"/>
                </a:moveTo>
                <a:cubicBezTo>
                  <a:pt x="236537" y="453231"/>
                  <a:pt x="473075" y="906463"/>
                  <a:pt x="876300" y="1257300"/>
                </a:cubicBezTo>
                <a:cubicBezTo>
                  <a:pt x="1279525" y="1608137"/>
                  <a:pt x="1849437" y="1856581"/>
                  <a:pt x="2419350" y="2105025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7" name="任意多边形 36"/>
          <p:cNvSpPr/>
          <p:nvPr/>
        </p:nvSpPr>
        <p:spPr>
          <a:xfrm>
            <a:off x="3787406" y="1621815"/>
            <a:ext cx="1087421" cy="2924748"/>
          </a:xfrm>
          <a:custGeom>
            <a:avLst/>
            <a:gdLst>
              <a:gd name="connsiteX0" fmla="*/ 0 w 1087421"/>
              <a:gd name="connsiteY0" fmla="*/ 0 h 2924748"/>
              <a:gd name="connsiteX1" fmla="*/ 933450 w 1087421"/>
              <a:gd name="connsiteY1" fmla="*/ 2533650 h 2924748"/>
              <a:gd name="connsiteX2" fmla="*/ 1076325 w 1087421"/>
              <a:gd name="connsiteY2" fmla="*/ 2876550 h 2924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7421" h="2924748">
                <a:moveTo>
                  <a:pt x="0" y="0"/>
                </a:moveTo>
                <a:lnTo>
                  <a:pt x="933450" y="2533650"/>
                </a:lnTo>
                <a:cubicBezTo>
                  <a:pt x="1112837" y="3013075"/>
                  <a:pt x="1094581" y="2944812"/>
                  <a:pt x="1076325" y="2876550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8" name="任意多边形 37"/>
          <p:cNvSpPr/>
          <p:nvPr/>
        </p:nvSpPr>
        <p:spPr>
          <a:xfrm>
            <a:off x="3724478" y="1621815"/>
            <a:ext cx="1087421" cy="2924748"/>
          </a:xfrm>
          <a:custGeom>
            <a:avLst/>
            <a:gdLst>
              <a:gd name="connsiteX0" fmla="*/ 0 w 1087421"/>
              <a:gd name="connsiteY0" fmla="*/ 0 h 2924748"/>
              <a:gd name="connsiteX1" fmla="*/ 933450 w 1087421"/>
              <a:gd name="connsiteY1" fmla="*/ 2533650 h 2924748"/>
              <a:gd name="connsiteX2" fmla="*/ 1076325 w 1087421"/>
              <a:gd name="connsiteY2" fmla="*/ 2876550 h 2924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7421" h="2924748">
                <a:moveTo>
                  <a:pt x="0" y="0"/>
                </a:moveTo>
                <a:lnTo>
                  <a:pt x="933450" y="2533650"/>
                </a:lnTo>
                <a:cubicBezTo>
                  <a:pt x="1112837" y="3013075"/>
                  <a:pt x="1094581" y="2944812"/>
                  <a:pt x="1076325" y="2876550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9" name="任意多边形 38"/>
          <p:cNvSpPr/>
          <p:nvPr/>
        </p:nvSpPr>
        <p:spPr>
          <a:xfrm>
            <a:off x="3651190" y="1621815"/>
            <a:ext cx="1087421" cy="2924748"/>
          </a:xfrm>
          <a:custGeom>
            <a:avLst/>
            <a:gdLst>
              <a:gd name="connsiteX0" fmla="*/ 0 w 1087421"/>
              <a:gd name="connsiteY0" fmla="*/ 0 h 2924748"/>
              <a:gd name="connsiteX1" fmla="*/ 933450 w 1087421"/>
              <a:gd name="connsiteY1" fmla="*/ 2533650 h 2924748"/>
              <a:gd name="connsiteX2" fmla="*/ 1076325 w 1087421"/>
              <a:gd name="connsiteY2" fmla="*/ 2876550 h 2924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7421" h="2924748">
                <a:moveTo>
                  <a:pt x="0" y="0"/>
                </a:moveTo>
                <a:lnTo>
                  <a:pt x="933450" y="2533650"/>
                </a:lnTo>
                <a:cubicBezTo>
                  <a:pt x="1112837" y="3013075"/>
                  <a:pt x="1094581" y="2944812"/>
                  <a:pt x="1076325" y="2876550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0" name="任意多边形 39"/>
          <p:cNvSpPr/>
          <p:nvPr/>
        </p:nvSpPr>
        <p:spPr>
          <a:xfrm>
            <a:off x="1180564" y="4026126"/>
            <a:ext cx="6251524" cy="1877113"/>
          </a:xfrm>
          <a:custGeom>
            <a:avLst/>
            <a:gdLst>
              <a:gd name="connsiteX0" fmla="*/ 0 w 6251524"/>
              <a:gd name="connsiteY0" fmla="*/ 0 h 1877113"/>
              <a:gd name="connsiteX1" fmla="*/ 709863 w 6251524"/>
              <a:gd name="connsiteY1" fmla="*/ 1600200 h 1877113"/>
              <a:gd name="connsiteX2" fmla="*/ 2322095 w 6251524"/>
              <a:gd name="connsiteY2" fmla="*/ 1876926 h 1877113"/>
              <a:gd name="connsiteX3" fmla="*/ 5715000 w 6251524"/>
              <a:gd name="connsiteY3" fmla="*/ 1636294 h 1877113"/>
              <a:gd name="connsiteX4" fmla="*/ 6196263 w 6251524"/>
              <a:gd name="connsiteY4" fmla="*/ 1239252 h 187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1524" h="1877113">
                <a:moveTo>
                  <a:pt x="0" y="0"/>
                </a:moveTo>
                <a:cubicBezTo>
                  <a:pt x="161423" y="643689"/>
                  <a:pt x="322847" y="1287379"/>
                  <a:pt x="709863" y="1600200"/>
                </a:cubicBezTo>
                <a:cubicBezTo>
                  <a:pt x="1096879" y="1913021"/>
                  <a:pt x="1487906" y="1870910"/>
                  <a:pt x="2322095" y="1876926"/>
                </a:cubicBezTo>
                <a:cubicBezTo>
                  <a:pt x="3156284" y="1882942"/>
                  <a:pt x="5069305" y="1742573"/>
                  <a:pt x="5715000" y="1636294"/>
                </a:cubicBezTo>
                <a:cubicBezTo>
                  <a:pt x="6360695" y="1530015"/>
                  <a:pt x="6278479" y="1384633"/>
                  <a:pt x="6196263" y="1239252"/>
                </a:cubicBezTo>
              </a:path>
            </a:pathLst>
          </a:custGeom>
          <a:noFill/>
          <a:ln w="57150" cmpd="dbl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cxnSp>
        <p:nvCxnSpPr>
          <p:cNvPr id="41" name="直接箭头连接符 40"/>
          <p:cNvCxnSpPr/>
          <p:nvPr/>
        </p:nvCxnSpPr>
        <p:spPr>
          <a:xfrm flipH="1" flipV="1">
            <a:off x="7472705" y="5217498"/>
            <a:ext cx="517582" cy="731771"/>
          </a:xfrm>
          <a:prstGeom prst="straightConnector1">
            <a:avLst/>
          </a:prstGeom>
          <a:ln w="19050">
            <a:solidFill>
              <a:srgbClr val="99FF33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74"/>
          <p:cNvSpPr txBox="1"/>
          <p:nvPr/>
        </p:nvSpPr>
        <p:spPr>
          <a:xfrm>
            <a:off x="6054356" y="5937976"/>
            <a:ext cx="2920671" cy="307777"/>
          </a:xfrm>
          <a:prstGeom prst="rect">
            <a:avLst/>
          </a:prstGeom>
          <a:noFill/>
          <a:ln>
            <a:solidFill>
              <a:srgbClr val="99FF33"/>
            </a:solidFill>
          </a:ln>
        </p:spPr>
        <p:txBody>
          <a:bodyPr wrap="non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smtClean="0">
                <a:solidFill>
                  <a:srgbClr val="C00000"/>
                </a:solidFill>
                <a:ea typeface="黑体" pitchFamily="49" charset="-122"/>
              </a:rPr>
              <a:t>P</a:t>
            </a:r>
            <a:r>
              <a:rPr lang="en-US" altLang="zh-CN" sz="2000" b="1" dirty="0" smtClean="0">
                <a:solidFill>
                  <a:srgbClr val="92D050"/>
                </a:solidFill>
                <a:ea typeface="黑体" pitchFamily="49" charset="-122"/>
              </a:rPr>
              <a:t>ortable </a:t>
            </a:r>
            <a:r>
              <a:rPr lang="en-US" altLang="zh-CN" sz="2000" b="1" dirty="0" smtClean="0">
                <a:solidFill>
                  <a:srgbClr val="C00000"/>
                </a:solidFill>
                <a:ea typeface="黑体" pitchFamily="49" charset="-122"/>
              </a:rPr>
              <a:t>C</a:t>
            </a:r>
            <a:r>
              <a:rPr lang="en-US" altLang="zh-CN" sz="2000" b="1" dirty="0" smtClean="0">
                <a:solidFill>
                  <a:srgbClr val="92D050"/>
                </a:solidFill>
                <a:ea typeface="黑体" pitchFamily="49" charset="-122"/>
              </a:rPr>
              <a:t>alibrate-</a:t>
            </a:r>
            <a:r>
              <a:rPr lang="en-US" altLang="zh-CN" sz="2000" b="1" dirty="0" smtClean="0">
                <a:solidFill>
                  <a:srgbClr val="C00000"/>
                </a:solidFill>
                <a:ea typeface="黑体" pitchFamily="49" charset="-122"/>
              </a:rPr>
              <a:t>N</a:t>
            </a:r>
            <a:r>
              <a:rPr lang="en-US" altLang="zh-CN" sz="2000" b="1" dirty="0" smtClean="0">
                <a:solidFill>
                  <a:srgbClr val="92D050"/>
                </a:solidFill>
                <a:ea typeface="黑体" pitchFamily="49" charset="-122"/>
              </a:rPr>
              <a:t>ode</a:t>
            </a:r>
          </a:p>
        </p:txBody>
      </p:sp>
      <p:sp>
        <p:nvSpPr>
          <p:cNvPr id="43" name="TextBox 76"/>
          <p:cNvSpPr txBox="1"/>
          <p:nvPr/>
        </p:nvSpPr>
        <p:spPr>
          <a:xfrm>
            <a:off x="4356448" y="3084189"/>
            <a:ext cx="119904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 smtClean="0">
                <a:solidFill>
                  <a:srgbClr val="FFFF00"/>
                </a:solidFill>
                <a:ea typeface="黑体" pitchFamily="49" charset="-122"/>
              </a:rPr>
              <a:t>50/80m fiber</a:t>
            </a:r>
            <a:endParaRPr lang="zh-CN" altLang="en-US" sz="1600" b="1" dirty="0" smtClean="0">
              <a:solidFill>
                <a:srgbClr val="FFFF00"/>
              </a:solidFill>
              <a:ea typeface="黑体" pitchFamily="49" charset="-122"/>
            </a:endParaRPr>
          </a:p>
        </p:txBody>
      </p:sp>
      <p:sp>
        <p:nvSpPr>
          <p:cNvPr id="44" name="TextBox 78"/>
          <p:cNvSpPr txBox="1"/>
          <p:nvPr/>
        </p:nvSpPr>
        <p:spPr>
          <a:xfrm>
            <a:off x="227681" y="5937977"/>
            <a:ext cx="452688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smtClean="0">
                <a:solidFill>
                  <a:srgbClr val="92D050"/>
                </a:solidFill>
                <a:ea typeface="黑体" pitchFamily="49" charset="-122"/>
              </a:rPr>
              <a:t>100m optical power composite cable</a:t>
            </a:r>
          </a:p>
        </p:txBody>
      </p:sp>
      <p:cxnSp>
        <p:nvCxnSpPr>
          <p:cNvPr id="45" name="直接箭头连接符 44"/>
          <p:cNvCxnSpPr/>
          <p:nvPr/>
        </p:nvCxnSpPr>
        <p:spPr>
          <a:xfrm flipH="1" flipV="1">
            <a:off x="964359" y="4026126"/>
            <a:ext cx="294342" cy="1900559"/>
          </a:xfrm>
          <a:prstGeom prst="straightConnector1">
            <a:avLst/>
          </a:prstGeom>
          <a:ln w="19050">
            <a:solidFill>
              <a:srgbClr val="99FF33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717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3400" y="1178366"/>
            <a:ext cx="8031162" cy="1362075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WR</a:t>
            </a:r>
            <a:r>
              <a:rPr lang="zh-CN" alt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改进与工程技术进展</a:t>
            </a:r>
            <a:endParaRPr lang="zh-CN" altLang="en-US" dirty="0">
              <a:solidFill>
                <a:srgbClr val="00206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</a:t>
            </a:r>
            <a:r>
              <a:rPr lang="en-US" altLang="zh-CN" smtClean="0">
                <a:solidFill>
                  <a:schemeClr val="accent2"/>
                </a:solidFill>
              </a:rPr>
              <a:t> </a:t>
            </a:r>
            <a:fld id="{BE6BFFF8-77AE-4D7F-ADE8-433F88E3DA87}" type="slidenum">
              <a:rPr lang="en-US" altLang="zh-CN" smtClean="0">
                <a:solidFill>
                  <a:schemeClr val="accent2"/>
                </a:solidFill>
              </a:rPr>
              <a:pPr>
                <a:defRPr/>
              </a:pPr>
              <a:t>11</a:t>
            </a:fld>
            <a:endParaRPr lang="en-US" altLang="zh-CN">
              <a:solidFill>
                <a:schemeClr val="accent2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57350" y="3063488"/>
            <a:ext cx="483497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ea typeface="华文隶书" panose="02010800040101010101" pitchFamily="2" charset="-122"/>
              </a:rPr>
              <a:t>WR</a:t>
            </a:r>
            <a:r>
              <a:rPr lang="zh-CN" altLang="en-US" sz="2800" dirty="0">
                <a:solidFill>
                  <a:schemeClr val="accent1">
                    <a:lumMod val="75000"/>
                  </a:schemeClr>
                </a:solidFill>
                <a:ea typeface="华文隶书" panose="02010800040101010101" pitchFamily="2" charset="-122"/>
              </a:rPr>
              <a:t>改进与同步精度的提高</a:t>
            </a:r>
            <a:endParaRPr lang="en-US" altLang="zh-CN" sz="2800" dirty="0">
              <a:solidFill>
                <a:schemeClr val="accent1">
                  <a:lumMod val="75000"/>
                </a:schemeClr>
              </a:solidFill>
              <a:ea typeface="华文隶书" panose="02010800040101010101" pitchFamily="2" charset="-122"/>
            </a:endParaRPr>
          </a:p>
          <a:p>
            <a:pPr marL="457200" indent="-457200">
              <a:buFont typeface="Wingdings" panose="05000000000000000000" pitchFamily="2" charset="2"/>
              <a:buChar char="u"/>
            </a:pP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ea typeface="华文隶书" panose="02010800040101010101" pitchFamily="2" charset="-122"/>
              </a:rPr>
              <a:t>WR</a:t>
            </a:r>
            <a:r>
              <a:rPr lang="zh-CN" altLang="en-US" sz="2800" dirty="0">
                <a:solidFill>
                  <a:schemeClr val="accent1">
                    <a:lumMod val="75000"/>
                  </a:schemeClr>
                </a:solidFill>
                <a:ea typeface="华文隶书" panose="02010800040101010101" pitchFamily="2" charset="-122"/>
              </a:rPr>
              <a:t>自动标定设备的设计</a:t>
            </a:r>
            <a:endParaRPr lang="en-US" altLang="zh-CN" sz="2800" dirty="0">
              <a:solidFill>
                <a:schemeClr val="accent1">
                  <a:lumMod val="75000"/>
                </a:schemeClr>
              </a:solidFill>
              <a:ea typeface="华文隶书" panose="02010800040101010101" pitchFamily="2" charset="-122"/>
            </a:endParaRPr>
          </a:p>
          <a:p>
            <a:pPr marL="457200" indent="-457200">
              <a:buFont typeface="Wingdings" panose="05000000000000000000" pitchFamily="2" charset="2"/>
              <a:buChar char="u"/>
            </a:pP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ea typeface="华文隶书" panose="02010800040101010101" pitchFamily="2" charset="-122"/>
              </a:rPr>
              <a:t>WR</a:t>
            </a:r>
            <a:r>
              <a:rPr lang="zh-CN" altLang="en-US" sz="2800" dirty="0">
                <a:solidFill>
                  <a:schemeClr val="accent1">
                    <a:lumMod val="75000"/>
                  </a:schemeClr>
                </a:solidFill>
                <a:ea typeface="华文隶书" panose="02010800040101010101" pitchFamily="2" charset="-122"/>
              </a:rPr>
              <a:t>阵列的刻度方法研究</a:t>
            </a:r>
            <a:endParaRPr lang="en-US" altLang="zh-CN" sz="2800" dirty="0">
              <a:solidFill>
                <a:schemeClr val="accent1">
                  <a:lumMod val="75000"/>
                </a:schemeClr>
              </a:solidFill>
              <a:ea typeface="华文隶书" panose="02010800040101010101" pitchFamily="2" charset="-122"/>
            </a:endParaRPr>
          </a:p>
          <a:p>
            <a:pPr marL="457200" indent="-457200">
              <a:buFont typeface="Wingdings" panose="05000000000000000000" pitchFamily="2" charset="2"/>
              <a:buChar char="u"/>
            </a:pP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ea typeface="华文隶书" panose="02010800040101010101" pitchFamily="2" charset="-122"/>
              </a:rPr>
              <a:t>WR</a:t>
            </a:r>
            <a:r>
              <a:rPr lang="zh-CN" altLang="en-US" sz="2800" dirty="0">
                <a:solidFill>
                  <a:schemeClr val="accent1">
                    <a:lumMod val="75000"/>
                  </a:schemeClr>
                </a:solidFill>
                <a:ea typeface="华文隶书" panose="02010800040101010101" pitchFamily="2" charset="-122"/>
              </a:rPr>
              <a:t>交换机设计修改</a:t>
            </a:r>
            <a:endParaRPr lang="en-US" altLang="zh-CN" sz="2800" dirty="0">
              <a:solidFill>
                <a:schemeClr val="accent1">
                  <a:lumMod val="75000"/>
                </a:schemeClr>
              </a:solidFill>
              <a:ea typeface="华文隶书" panose="02010800040101010101" pitchFamily="2" charset="-122"/>
            </a:endParaRPr>
          </a:p>
          <a:p>
            <a:pPr marL="457200" indent="-457200">
              <a:buFont typeface="Wingdings" panose="05000000000000000000" pitchFamily="2" charset="2"/>
              <a:buChar char="u"/>
            </a:pP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ea typeface="华文隶书" panose="02010800040101010101" pitchFamily="2" charset="-122"/>
              </a:rPr>
              <a:t>WR</a:t>
            </a:r>
            <a:r>
              <a:rPr lang="zh-CN" altLang="en-US" sz="2800" dirty="0">
                <a:solidFill>
                  <a:schemeClr val="accent1">
                    <a:lumMod val="75000"/>
                  </a:schemeClr>
                </a:solidFill>
                <a:ea typeface="华文隶书" panose="02010800040101010101" pitchFamily="2" charset="-122"/>
              </a:rPr>
              <a:t>交换机测试系统</a:t>
            </a:r>
            <a:endParaRPr lang="en-US" altLang="zh-CN" sz="2800" dirty="0">
              <a:solidFill>
                <a:schemeClr val="accent1">
                  <a:lumMod val="75000"/>
                </a:schemeClr>
              </a:solidFill>
              <a:ea typeface="华文隶书" panose="02010800040101010101" pitchFamily="2" charset="-122"/>
            </a:endParaRPr>
          </a:p>
          <a:p>
            <a:pPr marL="457200" indent="-457200">
              <a:buFont typeface="Wingdings" panose="05000000000000000000" pitchFamily="2" charset="2"/>
              <a:buChar char="u"/>
            </a:pPr>
            <a:endParaRPr lang="zh-CN" altLang="en-US" sz="2800" dirty="0">
              <a:solidFill>
                <a:schemeClr val="accent1">
                  <a:lumMod val="75000"/>
                </a:schemeClr>
              </a:solidFill>
              <a:latin typeface="+mj-lt"/>
              <a:ea typeface="华文隶书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3816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r>
              <a:rPr lang="en-US" altLang="zh-CN" dirty="0"/>
              <a:t>WR</a:t>
            </a:r>
            <a:r>
              <a:rPr lang="zh-CN" altLang="en-US" dirty="0"/>
              <a:t>技术高精度时钟同步实现及优化</a:t>
            </a:r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304800" y="845821"/>
            <a:ext cx="7731659" cy="304799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zh-CN" smtClean="0">
                <a:solidFill>
                  <a:schemeClr val="accent1">
                    <a:lumMod val="75000"/>
                  </a:schemeClr>
                </a:solidFill>
              </a:rPr>
              <a:t>WR</a:t>
            </a:r>
            <a:r>
              <a:rPr lang="zh-CN" altLang="en-US" smtClean="0">
                <a:solidFill>
                  <a:schemeClr val="accent1">
                    <a:lumMod val="75000"/>
                  </a:schemeClr>
                </a:solidFill>
              </a:rPr>
              <a:t>高精度时钟同步模型与关键环节</a:t>
            </a:r>
            <a:endParaRPr lang="en-US" altLang="zh-CN" smtClean="0">
              <a:solidFill>
                <a:schemeClr val="accent1">
                  <a:lumMod val="75000"/>
                </a:schemeClr>
              </a:solidFill>
            </a:endParaRPr>
          </a:p>
          <a:p>
            <a:pPr lvl="1" fontAlgn="auto">
              <a:spcAft>
                <a:spcPts val="0"/>
              </a:spcAft>
            </a:pPr>
            <a:r>
              <a:rPr lang="zh-CN" altLang="en-US" smtClean="0"/>
              <a:t>高速串行收发器</a:t>
            </a:r>
            <a:endParaRPr lang="en-US" altLang="zh-CN" smtClean="0"/>
          </a:p>
          <a:p>
            <a:pPr lvl="1" fontAlgn="auto">
              <a:spcAft>
                <a:spcPts val="0"/>
              </a:spcAft>
            </a:pPr>
            <a:r>
              <a:rPr lang="zh-CN" altLang="en-US" smtClean="0"/>
              <a:t>数字双混频鉴相</a:t>
            </a:r>
            <a:endParaRPr lang="en-US" altLang="zh-CN" smtClean="0"/>
          </a:p>
          <a:p>
            <a:pPr lvl="1" fontAlgn="auto">
              <a:spcAft>
                <a:spcPts val="0"/>
              </a:spcAft>
            </a:pPr>
            <a:r>
              <a:rPr lang="zh-CN" altLang="en-US" smtClean="0"/>
              <a:t>辅助时钟产生电路</a:t>
            </a:r>
            <a:endParaRPr lang="en-US" altLang="zh-CN" smtClean="0"/>
          </a:p>
          <a:p>
            <a:pPr lvl="1" fontAlgn="auto">
              <a:spcAft>
                <a:spcPts val="0"/>
              </a:spcAft>
            </a:pPr>
            <a:r>
              <a:rPr lang="zh-CN" altLang="en-US" smtClean="0"/>
              <a:t>时间相位差测量电路</a:t>
            </a:r>
            <a:endParaRPr lang="en-US" altLang="zh-CN" smtClean="0"/>
          </a:p>
          <a:p>
            <a:pPr lvl="1" fontAlgn="auto">
              <a:spcAft>
                <a:spcPts val="0"/>
              </a:spcAft>
            </a:pPr>
            <a:r>
              <a:rPr lang="zh-CN" altLang="en-US" smtClean="0"/>
              <a:t>相位调整电路</a:t>
            </a:r>
            <a:endParaRPr lang="en-US" altLang="zh-CN" smtClean="0"/>
          </a:p>
          <a:p>
            <a:pPr lvl="1" fontAlgn="auto">
              <a:spcAft>
                <a:spcPts val="0"/>
              </a:spcAft>
            </a:pPr>
            <a:r>
              <a:rPr lang="zh-CN" altLang="en-US" smtClean="0"/>
              <a:t>同步链路模型参数标定方法</a:t>
            </a:r>
            <a:endParaRPr lang="en-US" altLang="zh-CN" smtClean="0"/>
          </a:p>
          <a:p>
            <a:pPr fontAlgn="auto">
              <a:spcAft>
                <a:spcPts val="0"/>
              </a:spcAft>
            </a:pP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304799" y="3757595"/>
            <a:ext cx="7731659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</a:rPr>
              <a:t>WR</a:t>
            </a:r>
            <a:r>
              <a:rPr lang="zh-CN" altLang="en-US" sz="2800" dirty="0">
                <a:solidFill>
                  <a:schemeClr val="accent1">
                    <a:lumMod val="75000"/>
                  </a:schemeClr>
                </a:solidFill>
              </a:rPr>
              <a:t>时钟同步性能优化</a:t>
            </a:r>
            <a:endParaRPr lang="en-US" altLang="zh-CN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zh-CN" altLang="en-US" sz="2400" dirty="0"/>
              <a:t>降低设备端不对称性系数</a:t>
            </a:r>
            <a:endParaRPr lang="en-US" altLang="zh-CN" sz="2400" dirty="0"/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zh-CN" altLang="en-US" sz="2400" dirty="0"/>
              <a:t>降低链路不对称性系数</a:t>
            </a:r>
            <a:endParaRPr lang="en-US" altLang="zh-CN" sz="2400" dirty="0"/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zh-CN" altLang="en-US" sz="2400" dirty="0"/>
              <a:t>使用级联</a:t>
            </a:r>
            <a:r>
              <a:rPr lang="en-US" altLang="zh-CN" sz="2400" dirty="0"/>
              <a:t>PLL</a:t>
            </a:r>
            <a:r>
              <a:rPr lang="zh-CN" altLang="en-US" sz="2400" dirty="0"/>
              <a:t>产生辅助时钟</a:t>
            </a:r>
            <a:endParaRPr lang="en-US" altLang="zh-CN" sz="2400" dirty="0"/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zh-CN" altLang="en-US" sz="2400" dirty="0"/>
              <a:t>优化</a:t>
            </a:r>
            <a:r>
              <a:rPr lang="en-US" altLang="zh-CN" sz="2400" dirty="0"/>
              <a:t>CDR</a:t>
            </a:r>
            <a:r>
              <a:rPr lang="zh-CN" altLang="en-US" sz="2400" dirty="0"/>
              <a:t>滤波参数降低接收固定延时变化</a:t>
            </a:r>
            <a:endParaRPr lang="en-US" altLang="zh-CN" sz="2400" dirty="0"/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zh-CN" altLang="en-US" sz="2400" dirty="0"/>
              <a:t>引入</a:t>
            </a:r>
            <a:r>
              <a:rPr lang="en-US" altLang="zh-CN" sz="2400" dirty="0"/>
              <a:t>GBT</a:t>
            </a:r>
            <a:r>
              <a:rPr lang="zh-CN" altLang="en-US" sz="2400" dirty="0"/>
              <a:t>底层实现解决</a:t>
            </a:r>
            <a:r>
              <a:rPr lang="en-US" altLang="zh-CN" sz="2400" dirty="0" err="1"/>
              <a:t>bitslide</a:t>
            </a:r>
            <a:r>
              <a:rPr lang="zh-CN" altLang="en-US" sz="2400" dirty="0"/>
              <a:t>问题</a:t>
            </a:r>
            <a:endParaRPr lang="en-US" altLang="zh-CN" sz="2400" dirty="0"/>
          </a:p>
        </p:txBody>
      </p:sp>
      <p:sp>
        <p:nvSpPr>
          <p:cNvPr id="6" name="文本框 5"/>
          <p:cNvSpPr txBox="1"/>
          <p:nvPr/>
        </p:nvSpPr>
        <p:spPr>
          <a:xfrm>
            <a:off x="7136211" y="6124754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李鸿明博士论文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0334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-33528" y="0"/>
            <a:ext cx="4826259" cy="652366"/>
          </a:xfrm>
        </p:spPr>
        <p:txBody>
          <a:bodyPr/>
          <a:lstStyle/>
          <a:p>
            <a:r>
              <a:rPr lang="zh-CN" altLang="en-US" dirty="0" smtClean="0"/>
              <a:t>提高</a:t>
            </a:r>
            <a:r>
              <a:rPr lang="en-US" altLang="zh-CN" dirty="0" smtClean="0"/>
              <a:t>WR</a:t>
            </a:r>
            <a:r>
              <a:rPr lang="zh-CN" altLang="en-US" dirty="0" smtClean="0"/>
              <a:t>同步精度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1886"/>
            <a:ext cx="5289135" cy="2975139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338" y="3832943"/>
            <a:ext cx="4801025" cy="2700577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26183"/>
            <a:ext cx="2932293" cy="2209800"/>
          </a:xfrm>
          <a:prstGeom prst="rect">
            <a:avLst/>
          </a:prstGeom>
        </p:spPr>
      </p:pic>
      <p:sp>
        <p:nvSpPr>
          <p:cNvPr id="44" name="文本框 43"/>
          <p:cNvSpPr txBox="1"/>
          <p:nvPr/>
        </p:nvSpPr>
        <p:spPr>
          <a:xfrm>
            <a:off x="152400" y="3588861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建立</a:t>
            </a:r>
            <a:r>
              <a:rPr lang="en-US" altLang="zh-CN" dirty="0" smtClean="0">
                <a:solidFill>
                  <a:srgbClr val="FF0000"/>
                </a:solidFill>
              </a:rPr>
              <a:t>WR</a:t>
            </a:r>
            <a:r>
              <a:rPr lang="zh-CN" altLang="en-US" dirty="0" smtClean="0">
                <a:solidFill>
                  <a:srgbClr val="FF0000"/>
                </a:solidFill>
              </a:rPr>
              <a:t>频率广播的数学模型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6" name="直角上箭头 45"/>
          <p:cNvSpPr/>
          <p:nvPr/>
        </p:nvSpPr>
        <p:spPr>
          <a:xfrm rot="5400000">
            <a:off x="1325671" y="4221632"/>
            <a:ext cx="762000" cy="76200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文本框 46"/>
          <p:cNvSpPr txBox="1"/>
          <p:nvPr/>
        </p:nvSpPr>
        <p:spPr>
          <a:xfrm>
            <a:off x="3238459" y="5966184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基于模型的参数优化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8" name="直角上箭头 47"/>
          <p:cNvSpPr/>
          <p:nvPr/>
        </p:nvSpPr>
        <p:spPr>
          <a:xfrm>
            <a:off x="7848600" y="3276600"/>
            <a:ext cx="762000" cy="1690703"/>
          </a:xfrm>
          <a:prstGeom prst="bentUpArrow">
            <a:avLst>
              <a:gd name="adj1" fmla="val 25000"/>
              <a:gd name="adj2" fmla="val 29821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文本框 48"/>
          <p:cNvSpPr txBox="1"/>
          <p:nvPr/>
        </p:nvSpPr>
        <p:spPr>
          <a:xfrm>
            <a:off x="7040940" y="2506047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提高同步精度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09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01" y="538313"/>
            <a:ext cx="4495800" cy="2528888"/>
          </a:xfrm>
          <a:prstGeom prst="rect">
            <a:avLst/>
          </a:prstGeom>
        </p:spPr>
      </p:pic>
      <p:sp>
        <p:nvSpPr>
          <p:cNvPr id="3" name="文本占位符 2"/>
          <p:cNvSpPr txBox="1">
            <a:spLocks/>
          </p:cNvSpPr>
          <p:nvPr/>
        </p:nvSpPr>
        <p:spPr>
          <a:xfrm>
            <a:off x="-33528" y="0"/>
            <a:ext cx="5782819" cy="6523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zh-CN" altLang="en-US" dirty="0" smtClean="0">
                <a:solidFill>
                  <a:srgbClr val="7030A0"/>
                </a:solidFill>
              </a:rPr>
              <a:t>提高</a:t>
            </a:r>
            <a:r>
              <a:rPr lang="en-US" altLang="zh-CN" dirty="0" smtClean="0">
                <a:solidFill>
                  <a:srgbClr val="7030A0"/>
                </a:solidFill>
              </a:rPr>
              <a:t>WR</a:t>
            </a:r>
            <a:r>
              <a:rPr lang="zh-CN" altLang="en-US" dirty="0" smtClean="0">
                <a:solidFill>
                  <a:srgbClr val="7030A0"/>
                </a:solidFill>
              </a:rPr>
              <a:t>同步精度，简化系统结构</a:t>
            </a:r>
            <a:endParaRPr lang="zh-CN" altLang="en-US" dirty="0">
              <a:solidFill>
                <a:srgbClr val="7030A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71441" y="2882535"/>
            <a:ext cx="34163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C00000"/>
                </a:solidFill>
              </a:rPr>
              <a:t>通过优化设计降低节点温度系数</a:t>
            </a:r>
            <a:endParaRPr lang="zh-CN" altLang="en-US" dirty="0">
              <a:solidFill>
                <a:srgbClr val="C0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630646"/>
            <a:ext cx="4167505" cy="234422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779771" y="2882535"/>
            <a:ext cx="26981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C00000"/>
                </a:solidFill>
              </a:rPr>
              <a:t>优化</a:t>
            </a:r>
            <a:r>
              <a:rPr lang="en-US" altLang="zh-CN" dirty="0" smtClean="0">
                <a:solidFill>
                  <a:srgbClr val="C00000"/>
                </a:solidFill>
              </a:rPr>
              <a:t>DMTD</a:t>
            </a:r>
            <a:r>
              <a:rPr lang="zh-CN" altLang="en-US" dirty="0" smtClean="0">
                <a:solidFill>
                  <a:srgbClr val="C00000"/>
                </a:solidFill>
              </a:rPr>
              <a:t>辅助测试时钟</a:t>
            </a:r>
            <a:endParaRPr lang="zh-CN" altLang="en-US" dirty="0">
              <a:solidFill>
                <a:srgbClr val="C0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81" y="3412368"/>
            <a:ext cx="4480560" cy="293393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26951" y="6074388"/>
            <a:ext cx="39549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C00000"/>
                </a:solidFill>
              </a:rPr>
              <a:t>通过深度定制</a:t>
            </a:r>
            <a:r>
              <a:rPr lang="en-US" altLang="zh-CN" dirty="0" smtClean="0">
                <a:solidFill>
                  <a:srgbClr val="C00000"/>
                </a:solidFill>
              </a:rPr>
              <a:t>WRS</a:t>
            </a:r>
            <a:r>
              <a:rPr lang="zh-CN" altLang="en-US" dirty="0" smtClean="0">
                <a:solidFill>
                  <a:srgbClr val="C00000"/>
                </a:solidFill>
              </a:rPr>
              <a:t>实现分级数据汇总</a:t>
            </a:r>
            <a:endParaRPr lang="zh-CN" altLang="en-US" dirty="0">
              <a:solidFill>
                <a:srgbClr val="C0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2360" y="3605514"/>
            <a:ext cx="4108407" cy="271895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749291" y="6161641"/>
            <a:ext cx="24929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C00000"/>
                </a:solidFill>
              </a:rPr>
              <a:t>面向升级的双端口设计</a:t>
            </a:r>
            <a:endParaRPr lang="zh-CN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153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 smtClean="0"/>
              <a:t>WR</a:t>
            </a:r>
            <a:r>
              <a:rPr lang="zh-CN" altLang="en-US" dirty="0" smtClean="0"/>
              <a:t>自动标定设备</a:t>
            </a:r>
            <a:endParaRPr lang="zh-CN" altLang="en-US" dirty="0"/>
          </a:p>
        </p:txBody>
      </p:sp>
      <p:sp>
        <p:nvSpPr>
          <p:cNvPr id="4" name="内容占位符 1"/>
          <p:cNvSpPr txBox="1">
            <a:spLocks/>
          </p:cNvSpPr>
          <p:nvPr/>
        </p:nvSpPr>
        <p:spPr>
          <a:xfrm>
            <a:off x="375920" y="726441"/>
            <a:ext cx="8229600" cy="11531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dirty="0" smtClean="0"/>
              <a:t>WR</a:t>
            </a:r>
            <a:r>
              <a:rPr lang="zh-CN" altLang="en-US" sz="1800" dirty="0" smtClean="0"/>
              <a:t>部件</a:t>
            </a:r>
            <a:r>
              <a:rPr lang="zh-CN" altLang="zh-CN" sz="1800" dirty="0" smtClean="0"/>
              <a:t>使用前需标定，目前采用人工手动标定</a:t>
            </a:r>
          </a:p>
          <a:p>
            <a:r>
              <a:rPr lang="en-US" altLang="zh-CN" sz="1800" dirty="0" smtClean="0"/>
              <a:t>LHAASO</a:t>
            </a:r>
            <a:r>
              <a:rPr lang="zh-CN" altLang="zh-CN" sz="1800" dirty="0" smtClean="0"/>
              <a:t>需对方圆</a:t>
            </a:r>
            <a:r>
              <a:rPr lang="en-US" altLang="zh-CN" sz="1800" dirty="0" smtClean="0"/>
              <a:t>1km</a:t>
            </a:r>
            <a:r>
              <a:rPr lang="en-US" altLang="zh-CN" sz="1800" baseline="30000" dirty="0" smtClean="0"/>
              <a:t>2</a:t>
            </a:r>
            <a:r>
              <a:rPr lang="zh-CN" altLang="zh-CN" sz="1800" dirty="0" smtClean="0"/>
              <a:t>内的上千节点进行标定</a:t>
            </a:r>
            <a:endParaRPr lang="en-US" altLang="zh-CN" sz="1800" dirty="0" smtClean="0"/>
          </a:p>
          <a:p>
            <a:r>
              <a:rPr lang="zh-CN" altLang="zh-CN" sz="1800" dirty="0" smtClean="0"/>
              <a:t>自动化且便携的</a:t>
            </a:r>
            <a:r>
              <a:rPr lang="en-US" altLang="zh-CN" sz="1800" dirty="0" smtClean="0"/>
              <a:t>WR</a:t>
            </a:r>
            <a:r>
              <a:rPr lang="zh-CN" altLang="zh-CN" sz="1800" dirty="0" smtClean="0"/>
              <a:t>自动刻度装置显得尤为必要</a:t>
            </a:r>
            <a:endParaRPr lang="zh-CN" altLang="en-US" sz="1800" dirty="0"/>
          </a:p>
        </p:txBody>
      </p:sp>
      <p:pic>
        <p:nvPicPr>
          <p:cNvPr id="5" name="Picture 2" descr="C:\Users\alex\Desktop\2014-10 出国\8th WR workshop\IMG_269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8480" y="2042161"/>
            <a:ext cx="2214880" cy="146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lex\Desktop\2014-10 出国\8th WR workshop\IMG_27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3672" y="3645944"/>
            <a:ext cx="2059962" cy="242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249" y="2123897"/>
            <a:ext cx="2299970" cy="2256790"/>
          </a:xfrm>
          <a:prstGeom prst="rect">
            <a:avLst/>
          </a:prstGeom>
          <a:noFill/>
        </p:spPr>
      </p:pic>
      <p:pic>
        <p:nvPicPr>
          <p:cNvPr id="8" name="图片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745" y="2042161"/>
            <a:ext cx="2510155" cy="157988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907695" y="2123897"/>
            <a:ext cx="71814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1400" b="1" dirty="0" smtClean="0">
                <a:solidFill>
                  <a:srgbClr val="00B0F0"/>
                </a:solidFill>
                <a:latin typeface="+mn-lt"/>
                <a:ea typeface="黑体" pitchFamily="49" charset="-122"/>
              </a:rPr>
              <a:t>校准模式</a:t>
            </a:r>
          </a:p>
        </p:txBody>
      </p:sp>
      <p:pic>
        <p:nvPicPr>
          <p:cNvPr id="10" name="图片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862" y="3784602"/>
            <a:ext cx="2609215" cy="128873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073092" y="3792134"/>
            <a:ext cx="71814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1400" b="1" dirty="0">
                <a:solidFill>
                  <a:srgbClr val="00B0F0"/>
                </a:solidFill>
                <a:ea typeface="黑体" pitchFamily="49" charset="-122"/>
              </a:rPr>
              <a:t>检验</a:t>
            </a:r>
            <a:r>
              <a:rPr lang="zh-CN" altLang="en-US" sz="1400" b="1" dirty="0" smtClean="0">
                <a:solidFill>
                  <a:srgbClr val="00B0F0"/>
                </a:solidFill>
                <a:latin typeface="+mn-lt"/>
                <a:ea typeface="黑体" pitchFamily="49" charset="-122"/>
              </a:rPr>
              <a:t>模式</a:t>
            </a:r>
          </a:p>
        </p:txBody>
      </p:sp>
      <p:sp>
        <p:nvSpPr>
          <p:cNvPr id="12" name="圆角矩形 11"/>
          <p:cNvSpPr/>
          <p:nvPr/>
        </p:nvSpPr>
        <p:spPr>
          <a:xfrm>
            <a:off x="233680" y="1879600"/>
            <a:ext cx="2773680" cy="4409440"/>
          </a:xfrm>
          <a:prstGeom prst="roundRect">
            <a:avLst>
              <a:gd name="adj" fmla="val 8597"/>
            </a:avLst>
          </a:prstGeom>
          <a:noFill/>
          <a:ln w="31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3648412" y="1879600"/>
            <a:ext cx="5386665" cy="4409440"/>
          </a:xfrm>
          <a:prstGeom prst="roundRect">
            <a:avLst>
              <a:gd name="adj" fmla="val 6298"/>
            </a:avLst>
          </a:prstGeom>
          <a:noFill/>
          <a:ln w="31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902375" y="6073890"/>
            <a:ext cx="125675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1400" b="1" dirty="0" smtClean="0">
                <a:solidFill>
                  <a:srgbClr val="00B0F0"/>
                </a:solidFill>
                <a:latin typeface="+mn-lt"/>
                <a:ea typeface="黑体" pitchFamily="49" charset="-122"/>
              </a:rPr>
              <a:t>第一代标定设备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4402067" y="6025653"/>
            <a:ext cx="125675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1400" b="1" dirty="0" smtClean="0">
                <a:solidFill>
                  <a:srgbClr val="00B0F0"/>
                </a:solidFill>
                <a:latin typeface="+mn-lt"/>
                <a:ea typeface="黑体" pitchFamily="49" charset="-122"/>
              </a:rPr>
              <a:t>第二代标定设备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233" y="4559301"/>
            <a:ext cx="1895986" cy="142198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146164" y="5135084"/>
            <a:ext cx="2997836" cy="1068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b="1" dirty="0">
                <a:solidFill>
                  <a:srgbClr val="365E68"/>
                </a:solidFill>
                <a:latin typeface="+mn-ea"/>
              </a:rPr>
              <a:t>一体式设备，无需示波器</a:t>
            </a:r>
            <a:endParaRPr lang="en-US" altLang="zh-CN" sz="1100" b="1" dirty="0">
              <a:solidFill>
                <a:srgbClr val="365E68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100" b="1" dirty="0">
                <a:solidFill>
                  <a:srgbClr val="365E68"/>
                </a:solidFill>
                <a:latin typeface="+mn-ea"/>
              </a:rPr>
              <a:t>自动适应主</a:t>
            </a:r>
            <a:r>
              <a:rPr lang="en-US" altLang="zh-CN" sz="1100" b="1" dirty="0">
                <a:solidFill>
                  <a:srgbClr val="365E68"/>
                </a:solidFill>
                <a:latin typeface="+mn-ea"/>
              </a:rPr>
              <a:t>/</a:t>
            </a:r>
            <a:r>
              <a:rPr lang="zh-CN" altLang="en-US" sz="1100" b="1" dirty="0">
                <a:solidFill>
                  <a:srgbClr val="365E68"/>
                </a:solidFill>
                <a:latin typeface="+mn-ea"/>
              </a:rPr>
              <a:t>从待标定节点</a:t>
            </a:r>
            <a:endParaRPr lang="en-US" altLang="zh-CN" sz="1100" b="1" dirty="0">
              <a:solidFill>
                <a:srgbClr val="365E68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100" b="1" dirty="0">
                <a:solidFill>
                  <a:srgbClr val="365E68"/>
                </a:solidFill>
                <a:latin typeface="+mn-ea"/>
              </a:rPr>
              <a:t>流程自动化，减少人工参与，保证标定精度</a:t>
            </a:r>
            <a:endParaRPr lang="en-US" altLang="zh-CN" sz="1100" b="1" dirty="0">
              <a:solidFill>
                <a:srgbClr val="365E68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100" b="1" dirty="0">
                <a:solidFill>
                  <a:srgbClr val="365E68"/>
                </a:solidFill>
                <a:latin typeface="+mn-ea"/>
              </a:rPr>
              <a:t>支持无线通讯，密闭防水盒，适于现场使用</a:t>
            </a:r>
          </a:p>
        </p:txBody>
      </p:sp>
    </p:spTree>
    <p:extLst>
      <p:ext uri="{BB962C8B-B14F-4D97-AF65-F5344CB8AC3E}">
        <p14:creationId xmlns:p14="http://schemas.microsoft.com/office/powerpoint/2010/main" val="335807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381000" y="228600"/>
            <a:ext cx="4826259" cy="652366"/>
          </a:xfrm>
        </p:spPr>
        <p:txBody>
          <a:bodyPr/>
          <a:lstStyle/>
          <a:p>
            <a:r>
              <a:rPr lang="en-US" altLang="zh-CN" dirty="0" smtClean="0"/>
              <a:t>WR</a:t>
            </a:r>
            <a:r>
              <a:rPr lang="zh-CN" altLang="en-US" dirty="0" smtClean="0"/>
              <a:t>交换机的改进</a:t>
            </a:r>
            <a:endParaRPr lang="zh-CN" altLang="en-US" dirty="0"/>
          </a:p>
        </p:txBody>
      </p:sp>
      <p:sp>
        <p:nvSpPr>
          <p:cNvPr id="4" name="内容占位符 1"/>
          <p:cNvSpPr txBox="1">
            <a:spLocks/>
          </p:cNvSpPr>
          <p:nvPr/>
        </p:nvSpPr>
        <p:spPr>
          <a:xfrm>
            <a:off x="609600" y="1202690"/>
            <a:ext cx="8001000" cy="43599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 smtClean="0">
                <a:solidFill>
                  <a:prstClr val="black"/>
                </a:solidFill>
                <a:ea typeface="黑体" pitchFamily="49" charset="-122"/>
              </a:rPr>
              <a:t>WR</a:t>
            </a:r>
            <a:r>
              <a:rPr lang="zh-CN" altLang="en-US" sz="2000" b="1" dirty="0" smtClean="0">
                <a:solidFill>
                  <a:prstClr val="black"/>
                </a:solidFill>
                <a:ea typeface="黑体" pitchFamily="49" charset="-122"/>
              </a:rPr>
              <a:t>是开源设计，可以得到</a:t>
            </a:r>
            <a:r>
              <a:rPr lang="en-US" altLang="zh-CN" sz="2000" b="1" dirty="0" smtClean="0">
                <a:solidFill>
                  <a:prstClr val="black"/>
                </a:solidFill>
                <a:ea typeface="黑体" pitchFamily="49" charset="-122"/>
              </a:rPr>
              <a:t>WRS</a:t>
            </a:r>
            <a:r>
              <a:rPr lang="zh-CN" altLang="en-US" sz="2000" b="1" dirty="0" smtClean="0">
                <a:solidFill>
                  <a:prstClr val="black"/>
                </a:solidFill>
                <a:ea typeface="黑体" pitchFamily="49" charset="-122"/>
              </a:rPr>
              <a:t>的设计文件</a:t>
            </a:r>
            <a:endParaRPr lang="en-US" altLang="zh-CN" sz="2000" b="1" dirty="0" smtClean="0">
              <a:solidFill>
                <a:prstClr val="black"/>
              </a:solidFill>
              <a:ea typeface="黑体" pitchFamily="49" charset="-122"/>
            </a:endParaRPr>
          </a:p>
          <a:p>
            <a:r>
              <a:rPr lang="zh-CN" altLang="en-US" sz="2000" b="1" dirty="0" smtClean="0">
                <a:solidFill>
                  <a:schemeClr val="accent1">
                    <a:lumMod val="75000"/>
                  </a:schemeClr>
                </a:solidFill>
                <a:ea typeface="黑体" pitchFamily="49" charset="-122"/>
              </a:rPr>
              <a:t>改进</a:t>
            </a:r>
            <a:r>
              <a:rPr lang="en-US" altLang="zh-CN" sz="2000" b="1" dirty="0" smtClean="0">
                <a:solidFill>
                  <a:schemeClr val="accent1">
                    <a:lumMod val="75000"/>
                  </a:schemeClr>
                </a:solidFill>
                <a:ea typeface="黑体" pitchFamily="49" charset="-122"/>
              </a:rPr>
              <a:t>1</a:t>
            </a:r>
            <a:r>
              <a:rPr lang="zh-CN" altLang="en-US" sz="2000" b="1" dirty="0" smtClean="0">
                <a:solidFill>
                  <a:schemeClr val="accent1">
                    <a:lumMod val="75000"/>
                  </a:schemeClr>
                </a:solidFill>
                <a:ea typeface="黑体" pitchFamily="49" charset="-122"/>
              </a:rPr>
              <a:t>： 改善</a:t>
            </a:r>
            <a:r>
              <a:rPr lang="en-US" altLang="zh-CN" sz="2000" b="1" dirty="0" smtClean="0">
                <a:solidFill>
                  <a:schemeClr val="accent1">
                    <a:lumMod val="75000"/>
                  </a:schemeClr>
                </a:solidFill>
                <a:ea typeface="黑体" pitchFamily="49" charset="-122"/>
              </a:rPr>
              <a:t>WR</a:t>
            </a:r>
            <a:r>
              <a:rPr lang="zh-CN" altLang="en-US" sz="2000" b="1" dirty="0" smtClean="0">
                <a:solidFill>
                  <a:schemeClr val="accent1">
                    <a:lumMod val="75000"/>
                  </a:schemeClr>
                </a:solidFill>
                <a:ea typeface="黑体" pitchFamily="49" charset="-122"/>
              </a:rPr>
              <a:t>交换机的散热，去除风扇</a:t>
            </a:r>
            <a:endParaRPr lang="en-US" altLang="zh-CN" sz="2000" b="1" dirty="0" smtClean="0">
              <a:solidFill>
                <a:schemeClr val="accent1">
                  <a:lumMod val="75000"/>
                </a:schemeClr>
              </a:solidFill>
              <a:ea typeface="黑体" pitchFamily="49" charset="-122"/>
            </a:endParaRPr>
          </a:p>
          <a:p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ea typeface="黑体" pitchFamily="49" charset="-122"/>
              </a:rPr>
              <a:t>改进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ea typeface="黑体" pitchFamily="49" charset="-122"/>
              </a:rPr>
              <a:t>2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ea typeface="黑体" pitchFamily="49" charset="-122"/>
              </a:rPr>
              <a:t>：将基于铜缆的管理端口更换为基于光纤</a:t>
            </a:r>
            <a:endParaRPr lang="en-US" altLang="zh-CN" sz="2000" b="1" dirty="0">
              <a:solidFill>
                <a:schemeClr val="accent1">
                  <a:lumMod val="75000"/>
                </a:schemeClr>
              </a:solidFill>
              <a:ea typeface="黑体" pitchFamily="49" charset="-122"/>
            </a:endParaRPr>
          </a:p>
          <a:p>
            <a:pPr lvl="1"/>
            <a:r>
              <a:rPr lang="zh-CN" altLang="en-US" sz="1600" b="1" dirty="0">
                <a:solidFill>
                  <a:prstClr val="black"/>
                </a:solidFill>
                <a:ea typeface="黑体" pitchFamily="49" charset="-122"/>
              </a:rPr>
              <a:t>使用多芯光缆连接</a:t>
            </a:r>
            <a:r>
              <a:rPr lang="en-US" altLang="zh-CN" sz="1600" b="1" dirty="0">
                <a:solidFill>
                  <a:prstClr val="black"/>
                </a:solidFill>
                <a:ea typeface="黑体" pitchFamily="49" charset="-122"/>
              </a:rPr>
              <a:t>WR</a:t>
            </a:r>
            <a:r>
              <a:rPr lang="zh-CN" altLang="en-US" sz="1600" b="1" dirty="0">
                <a:solidFill>
                  <a:prstClr val="black"/>
                </a:solidFill>
                <a:ea typeface="黑体" pitchFamily="49" charset="-122"/>
              </a:rPr>
              <a:t>交换机，无需单独布置铜缆的管理网络</a:t>
            </a:r>
            <a:endParaRPr lang="en-US" altLang="zh-CN" sz="1600" b="1" dirty="0">
              <a:solidFill>
                <a:prstClr val="black"/>
              </a:solidFill>
              <a:ea typeface="黑体" pitchFamily="49" charset="-122"/>
            </a:endParaRPr>
          </a:p>
          <a:p>
            <a:pPr lvl="1"/>
            <a:r>
              <a:rPr lang="zh-CN" altLang="en-US" sz="1600" b="1" dirty="0">
                <a:solidFill>
                  <a:prstClr val="black"/>
                </a:solidFill>
                <a:ea typeface="黑体" pitchFamily="49" charset="-122"/>
              </a:rPr>
              <a:t>物理层替换，不影响逻辑</a:t>
            </a:r>
            <a:endParaRPr lang="en-US" altLang="zh-CN" sz="1600" b="1" dirty="0">
              <a:solidFill>
                <a:prstClr val="black"/>
              </a:solidFill>
              <a:ea typeface="黑体" pitchFamily="49" charset="-122"/>
            </a:endParaRPr>
          </a:p>
          <a:p>
            <a:pPr lvl="1"/>
            <a:r>
              <a:rPr lang="en-US" altLang="zh-CN" sz="1600" b="1" dirty="0">
                <a:solidFill>
                  <a:prstClr val="black"/>
                </a:solidFill>
                <a:ea typeface="黑体" pitchFamily="49" charset="-122"/>
              </a:rPr>
              <a:t>WRS</a:t>
            </a:r>
            <a:r>
              <a:rPr lang="zh-CN" altLang="en-US" sz="1600" b="1" dirty="0">
                <a:solidFill>
                  <a:prstClr val="black"/>
                </a:solidFill>
                <a:ea typeface="黑体" pitchFamily="49" charset="-122"/>
              </a:rPr>
              <a:t>直接集成</a:t>
            </a:r>
          </a:p>
          <a:p>
            <a:r>
              <a:rPr lang="zh-CN" altLang="en-US" sz="2000" b="1" dirty="0" smtClean="0">
                <a:solidFill>
                  <a:schemeClr val="accent1">
                    <a:lumMod val="75000"/>
                  </a:schemeClr>
                </a:solidFill>
                <a:ea typeface="黑体" pitchFamily="49" charset="-122"/>
              </a:rPr>
              <a:t>改进</a:t>
            </a:r>
            <a:r>
              <a:rPr lang="en-US" altLang="zh-CN" sz="2000" b="1" dirty="0" smtClean="0">
                <a:solidFill>
                  <a:schemeClr val="accent1">
                    <a:lumMod val="75000"/>
                  </a:schemeClr>
                </a:solidFill>
                <a:ea typeface="黑体" pitchFamily="49" charset="-122"/>
              </a:rPr>
              <a:t>3</a:t>
            </a:r>
            <a:r>
              <a:rPr lang="zh-CN" altLang="en-US" sz="2000" b="1" dirty="0" smtClean="0">
                <a:solidFill>
                  <a:schemeClr val="accent1">
                    <a:lumMod val="75000"/>
                  </a:schemeClr>
                </a:solidFill>
                <a:ea typeface="黑体" pitchFamily="49" charset="-122"/>
              </a:rPr>
              <a:t>： 优化</a:t>
            </a:r>
            <a:r>
              <a:rPr lang="en-US" altLang="zh-CN" sz="2000" b="1" dirty="0" smtClean="0">
                <a:solidFill>
                  <a:schemeClr val="accent1">
                    <a:lumMod val="75000"/>
                  </a:schemeClr>
                </a:solidFill>
                <a:ea typeface="黑体" pitchFamily="49" charset="-122"/>
              </a:rPr>
              <a:t>WRS</a:t>
            </a:r>
            <a:r>
              <a:rPr lang="zh-CN" altLang="en-US" sz="2000" b="1" dirty="0" smtClean="0">
                <a:solidFill>
                  <a:schemeClr val="accent1">
                    <a:lumMod val="75000"/>
                  </a:schemeClr>
                </a:solidFill>
                <a:ea typeface="黑体" pitchFamily="49" charset="-122"/>
              </a:rPr>
              <a:t>电路布局和功能</a:t>
            </a:r>
            <a:endParaRPr lang="en-US" altLang="zh-CN" sz="2000" b="1" dirty="0" smtClean="0">
              <a:solidFill>
                <a:schemeClr val="accent1">
                  <a:lumMod val="75000"/>
                </a:schemeClr>
              </a:solidFill>
              <a:ea typeface="黑体" pitchFamily="49" charset="-122"/>
            </a:endParaRPr>
          </a:p>
          <a:p>
            <a:pPr lvl="1"/>
            <a:r>
              <a:rPr lang="zh-CN" altLang="en-US" sz="1600" b="1" dirty="0" smtClean="0">
                <a:ea typeface="黑体" pitchFamily="49" charset="-122"/>
              </a:rPr>
              <a:t>改进布局，更换工业级器件</a:t>
            </a:r>
            <a:endParaRPr lang="en-US" altLang="zh-CN" sz="1600" b="1" dirty="0" smtClean="0">
              <a:ea typeface="黑体" pitchFamily="49" charset="-122"/>
            </a:endParaRPr>
          </a:p>
          <a:p>
            <a:pPr lvl="1"/>
            <a:r>
              <a:rPr lang="zh-CN" altLang="en-US" sz="1600" b="1" dirty="0" smtClean="0">
                <a:ea typeface="黑体" pitchFamily="49" charset="-122"/>
              </a:rPr>
              <a:t>增加</a:t>
            </a:r>
            <a:r>
              <a:rPr lang="en-US" altLang="zh-CN" sz="1600" b="1" dirty="0" smtClean="0">
                <a:ea typeface="黑体" pitchFamily="49" charset="-122"/>
              </a:rPr>
              <a:t>low jitter</a:t>
            </a:r>
            <a:r>
              <a:rPr lang="zh-CN" altLang="en-US" sz="1600" b="1" dirty="0" smtClean="0">
                <a:ea typeface="黑体" pitchFamily="49" charset="-122"/>
              </a:rPr>
              <a:t>处理电路</a:t>
            </a:r>
            <a:endParaRPr lang="en-US" altLang="zh-CN" sz="1600" b="1" dirty="0" smtClean="0">
              <a:ea typeface="黑体" pitchFamily="49" charset="-122"/>
            </a:endParaRPr>
          </a:p>
          <a:p>
            <a:r>
              <a:rPr lang="zh-CN" altLang="en-US" sz="2000" b="1" dirty="0" smtClean="0">
                <a:solidFill>
                  <a:schemeClr val="accent1">
                    <a:lumMod val="75000"/>
                  </a:schemeClr>
                </a:solidFill>
                <a:ea typeface="黑体" pitchFamily="49" charset="-122"/>
              </a:rPr>
              <a:t>考虑大规模</a:t>
            </a:r>
            <a:r>
              <a:rPr lang="en-US" altLang="zh-CN" sz="2000" b="1" dirty="0" smtClean="0">
                <a:solidFill>
                  <a:schemeClr val="accent1">
                    <a:lumMod val="75000"/>
                  </a:schemeClr>
                </a:solidFill>
                <a:ea typeface="黑体" pitchFamily="49" charset="-122"/>
              </a:rPr>
              <a:t>WRS</a:t>
            </a:r>
            <a:r>
              <a:rPr lang="zh-CN" altLang="en-US" sz="2000" b="1" dirty="0" smtClean="0">
                <a:solidFill>
                  <a:schemeClr val="accent1">
                    <a:lumMod val="75000"/>
                  </a:schemeClr>
                </a:solidFill>
                <a:ea typeface="黑体" pitchFamily="49" charset="-122"/>
              </a:rPr>
              <a:t>的生产测试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ea typeface="黑体" pitchFamily="49" charset="-122"/>
            </a:endParaRPr>
          </a:p>
        </p:txBody>
      </p:sp>
      <p:sp>
        <p:nvSpPr>
          <p:cNvPr id="5" name="内容占位符 1"/>
          <p:cNvSpPr txBox="1">
            <a:spLocks/>
          </p:cNvSpPr>
          <p:nvPr/>
        </p:nvSpPr>
        <p:spPr>
          <a:xfrm>
            <a:off x="609600" y="2872865"/>
            <a:ext cx="7026380" cy="457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600" b="1" dirty="0">
              <a:solidFill>
                <a:prstClr val="black"/>
              </a:solidFill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12805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13"/>
          <p:cNvSpPr/>
          <p:nvPr/>
        </p:nvSpPr>
        <p:spPr>
          <a:xfrm>
            <a:off x="1483133" y="0"/>
            <a:ext cx="7366577" cy="2168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1779955" y="3608906"/>
            <a:ext cx="7332081" cy="3227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38398" y="3931794"/>
            <a:ext cx="3073638" cy="2904303"/>
          </a:xfrm>
        </p:spPr>
        <p:txBody>
          <a:bodyPr>
            <a:normAutofit/>
          </a:bodyPr>
          <a:lstStyle/>
          <a:p>
            <a:r>
              <a:rPr lang="zh-CN" altLang="en-US" sz="1800" dirty="0" smtClean="0"/>
              <a:t>测试环境</a:t>
            </a:r>
            <a:endParaRPr lang="en-US" altLang="zh-CN" sz="1800" dirty="0" smtClean="0"/>
          </a:p>
          <a:p>
            <a:pPr lvl="1"/>
            <a:r>
              <a:rPr lang="en-US" altLang="zh-CN" sz="1400" dirty="0" smtClean="0"/>
              <a:t>WRS-18</a:t>
            </a:r>
            <a:r>
              <a:rPr lang="zh-CN" altLang="en-US" sz="1400" dirty="0" smtClean="0"/>
              <a:t>交换机</a:t>
            </a:r>
            <a:endParaRPr lang="en-US" altLang="zh-CN" sz="1400" dirty="0" smtClean="0"/>
          </a:p>
          <a:p>
            <a:pPr lvl="1"/>
            <a:r>
              <a:rPr lang="en-US" altLang="zh-CN" sz="1400" dirty="0" smtClean="0"/>
              <a:t>RIGOL DP832</a:t>
            </a:r>
            <a:r>
              <a:rPr lang="zh-CN" altLang="en-US" sz="1400" dirty="0" smtClean="0"/>
              <a:t>直流电源</a:t>
            </a:r>
            <a:endParaRPr lang="en-US" altLang="zh-CN" sz="1400" dirty="0" smtClean="0"/>
          </a:p>
          <a:p>
            <a:pPr lvl="1"/>
            <a:r>
              <a:rPr lang="en-US" altLang="zh-CN" sz="1400" dirty="0" smtClean="0"/>
              <a:t>NAPUI TR230X </a:t>
            </a:r>
            <a:r>
              <a:rPr lang="zh-CN" altLang="en-US" sz="1400" dirty="0" smtClean="0"/>
              <a:t>温度记录仪</a:t>
            </a:r>
            <a:endParaRPr lang="en-US" altLang="zh-CN" sz="1400" dirty="0" smtClean="0"/>
          </a:p>
          <a:p>
            <a:r>
              <a:rPr lang="zh-CN" altLang="en-US" sz="1800" dirty="0" smtClean="0"/>
              <a:t>功率测试结果</a:t>
            </a:r>
            <a:endParaRPr lang="en-US" altLang="zh-CN" sz="1800" dirty="0"/>
          </a:p>
          <a:p>
            <a:pPr lvl="1"/>
            <a:r>
              <a:rPr lang="zh-CN" altLang="en-US" sz="1400" dirty="0" smtClean="0">
                <a:solidFill>
                  <a:srgbClr val="FF0000"/>
                </a:solidFill>
              </a:rPr>
              <a:t>无光模块 </a:t>
            </a:r>
            <a:r>
              <a:rPr lang="en-US" altLang="zh-CN" sz="1400" dirty="0" smtClean="0">
                <a:solidFill>
                  <a:srgbClr val="FF0000"/>
                </a:solidFill>
              </a:rPr>
              <a:t>– 14.5W</a:t>
            </a:r>
          </a:p>
          <a:p>
            <a:pPr lvl="1"/>
            <a:r>
              <a:rPr lang="en-US" altLang="zh-CN" sz="1400" dirty="0" smtClean="0">
                <a:solidFill>
                  <a:srgbClr val="FF0000"/>
                </a:solidFill>
              </a:rPr>
              <a:t>18</a:t>
            </a:r>
            <a:r>
              <a:rPr lang="zh-CN" altLang="en-US" sz="1400" dirty="0" smtClean="0">
                <a:solidFill>
                  <a:srgbClr val="FF0000"/>
                </a:solidFill>
              </a:rPr>
              <a:t>个</a:t>
            </a:r>
            <a:r>
              <a:rPr lang="en-US" altLang="zh-CN" sz="1400" dirty="0" smtClean="0">
                <a:solidFill>
                  <a:srgbClr val="FF0000"/>
                </a:solidFill>
              </a:rPr>
              <a:t>SFP</a:t>
            </a:r>
            <a:r>
              <a:rPr lang="zh-CN" altLang="en-US" sz="1400" dirty="0" smtClean="0">
                <a:solidFill>
                  <a:srgbClr val="FF0000"/>
                </a:solidFill>
              </a:rPr>
              <a:t>光模块满载    </a:t>
            </a:r>
            <a:r>
              <a:rPr lang="en-US" altLang="zh-CN" sz="1400" dirty="0" smtClean="0">
                <a:solidFill>
                  <a:srgbClr val="FF0000"/>
                </a:solidFill>
              </a:rPr>
              <a:t>25W</a:t>
            </a: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69194" y="3891513"/>
            <a:ext cx="3886200" cy="2904303"/>
          </a:xfrm>
          <a:prstGeom prst="rect">
            <a:avLst/>
          </a:prstGeom>
        </p:spPr>
      </p:pic>
      <p:pic>
        <p:nvPicPr>
          <p:cNvPr id="6" name="Picture 4" descr="Internal view of the WRS-v3.3 HW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" t="14442" r="4041"/>
          <a:stretch/>
        </p:blipFill>
        <p:spPr bwMode="auto">
          <a:xfrm>
            <a:off x="3912579" y="15060"/>
            <a:ext cx="4559187" cy="202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" t="25253" r="-61" b="19999"/>
          <a:stretch/>
        </p:blipFill>
        <p:spPr>
          <a:xfrm rot="5400000">
            <a:off x="1557544" y="254375"/>
            <a:ext cx="2032750" cy="1524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 rot="1121363">
            <a:off x="4322742" y="391554"/>
            <a:ext cx="685800" cy="990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连接符 8"/>
          <p:cNvCxnSpPr/>
          <p:nvPr/>
        </p:nvCxnSpPr>
        <p:spPr>
          <a:xfrm flipH="1" flipV="1">
            <a:off x="3110983" y="-1"/>
            <a:ext cx="1367937" cy="280149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H="1">
            <a:off x="3110983" y="1232648"/>
            <a:ext cx="1071128" cy="676836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336890" y="2450836"/>
            <a:ext cx="66193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 smtClean="0"/>
              <a:t>热像仪拍摄图片时</a:t>
            </a:r>
            <a:r>
              <a:rPr lang="en-US" altLang="zh-CN" dirty="0" smtClean="0"/>
              <a:t>WRS</a:t>
            </a:r>
            <a:r>
              <a:rPr lang="zh-CN" altLang="en-US" dirty="0" smtClean="0"/>
              <a:t>处于</a:t>
            </a:r>
            <a:r>
              <a:rPr lang="zh-CN" altLang="en-US" dirty="0" smtClean="0">
                <a:solidFill>
                  <a:srgbClr val="FF0000"/>
                </a:solidFill>
              </a:rPr>
              <a:t>开盖</a:t>
            </a:r>
            <a:r>
              <a:rPr lang="zh-CN" altLang="en-US" dirty="0" smtClean="0"/>
              <a:t>状态。</a:t>
            </a:r>
            <a:endParaRPr lang="en-US" altLang="zh-CN" dirty="0" smtClean="0"/>
          </a:p>
          <a:p>
            <a:pPr algn="ctr"/>
            <a:r>
              <a:rPr lang="zh-CN" altLang="en-US" dirty="0" smtClean="0"/>
              <a:t>采购热电偶多通道温度记录仪，使用外部台式电源供电</a:t>
            </a:r>
            <a:endParaRPr lang="en-US" altLang="zh-CN" dirty="0" smtClean="0"/>
          </a:p>
          <a:p>
            <a:pPr algn="ctr"/>
            <a:r>
              <a:rPr lang="zh-CN" altLang="en-US" dirty="0" smtClean="0"/>
              <a:t>对</a:t>
            </a:r>
            <a:r>
              <a:rPr lang="en-US" altLang="zh-CN" dirty="0" smtClean="0"/>
              <a:t>WRS</a:t>
            </a:r>
            <a:r>
              <a:rPr lang="zh-CN" altLang="en-US" dirty="0" smtClean="0"/>
              <a:t>交换机在</a:t>
            </a:r>
            <a:r>
              <a:rPr lang="zh-CN" altLang="en-US" dirty="0" smtClean="0">
                <a:solidFill>
                  <a:srgbClr val="FF0000"/>
                </a:solidFill>
              </a:rPr>
              <a:t>实际闭盖无风扇</a:t>
            </a:r>
            <a:r>
              <a:rPr lang="zh-CN" altLang="en-US" dirty="0" smtClean="0"/>
              <a:t>条件下的温度和功耗进行测试。</a:t>
            </a:r>
            <a:endParaRPr lang="zh-CN" altLang="en-US" dirty="0"/>
          </a:p>
        </p:txBody>
      </p:sp>
      <p:sp>
        <p:nvSpPr>
          <p:cNvPr id="13" name="左弧形箭头 12"/>
          <p:cNvSpPr/>
          <p:nvPr/>
        </p:nvSpPr>
        <p:spPr>
          <a:xfrm>
            <a:off x="0" y="921196"/>
            <a:ext cx="1692166" cy="473337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" name="文本占位符 2"/>
          <p:cNvSpPr txBox="1">
            <a:spLocks/>
          </p:cNvSpPr>
          <p:nvPr/>
        </p:nvSpPr>
        <p:spPr>
          <a:xfrm>
            <a:off x="7010401" y="2347972"/>
            <a:ext cx="2101636" cy="6523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altLang="zh-CN" dirty="0" smtClean="0">
                <a:solidFill>
                  <a:srgbClr val="7030A0"/>
                </a:solidFill>
              </a:rPr>
              <a:t>WR</a:t>
            </a:r>
            <a:r>
              <a:rPr lang="zh-CN" altLang="en-US" dirty="0" smtClean="0">
                <a:solidFill>
                  <a:srgbClr val="7030A0"/>
                </a:solidFill>
              </a:rPr>
              <a:t>交换机</a:t>
            </a:r>
            <a:endParaRPr lang="en-US" altLang="zh-CN" dirty="0">
              <a:solidFill>
                <a:srgbClr val="7030A0"/>
              </a:solidFill>
            </a:endParaRPr>
          </a:p>
          <a:p>
            <a:pPr marL="0" indent="0" fontAlgn="auto">
              <a:spcAft>
                <a:spcPts val="0"/>
              </a:spcAft>
              <a:buNone/>
            </a:pPr>
            <a:r>
              <a:rPr lang="zh-CN" altLang="en-US" dirty="0" smtClean="0">
                <a:solidFill>
                  <a:srgbClr val="7030A0"/>
                </a:solidFill>
              </a:rPr>
              <a:t>的温度测试</a:t>
            </a:r>
          </a:p>
        </p:txBody>
      </p:sp>
    </p:spTree>
    <p:extLst>
      <p:ext uri="{BB962C8B-B14F-4D97-AF65-F5344CB8AC3E}">
        <p14:creationId xmlns:p14="http://schemas.microsoft.com/office/powerpoint/2010/main" val="416386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418" y="18656"/>
            <a:ext cx="6365644" cy="685800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4135120" y="2027372"/>
            <a:ext cx="2119574" cy="1967371"/>
            <a:chOff x="4135120" y="2027372"/>
            <a:chExt cx="2119574" cy="1967371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35120" y="2027372"/>
              <a:ext cx="2119574" cy="1967371"/>
            </a:xfrm>
            <a:prstGeom prst="rect">
              <a:avLst/>
            </a:prstGeom>
            <a:ln w="19050">
              <a:solidFill>
                <a:srgbClr val="C00000"/>
              </a:solidFill>
            </a:ln>
          </p:spPr>
        </p:pic>
        <p:cxnSp>
          <p:nvCxnSpPr>
            <p:cNvPr id="25" name="直接连接符 24"/>
            <p:cNvCxnSpPr/>
            <p:nvPr/>
          </p:nvCxnSpPr>
          <p:spPr>
            <a:xfrm flipH="1">
              <a:off x="4261198" y="2880360"/>
              <a:ext cx="1993496" cy="15240"/>
            </a:xfrm>
            <a:prstGeom prst="line">
              <a:avLst/>
            </a:prstGeom>
            <a:ln w="127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/>
          </p:nvSpPr>
          <p:spPr>
            <a:xfrm>
              <a:off x="4879410" y="2945278"/>
              <a:ext cx="688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FPGA</a:t>
              </a:r>
              <a:endParaRPr lang="zh-CN" altLang="en-US" dirty="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789686" y="1352204"/>
            <a:ext cx="2246575" cy="1350335"/>
            <a:chOff x="6789686" y="1352204"/>
            <a:chExt cx="2246575" cy="135033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89686" y="1352204"/>
              <a:ext cx="2246575" cy="1350335"/>
            </a:xfrm>
            <a:prstGeom prst="rect">
              <a:avLst/>
            </a:prstGeom>
            <a:ln w="19050">
              <a:solidFill>
                <a:srgbClr val="C00000"/>
              </a:solidFill>
            </a:ln>
          </p:spPr>
        </p:pic>
        <p:cxnSp>
          <p:nvCxnSpPr>
            <p:cNvPr id="21" name="直接连接符 20"/>
            <p:cNvCxnSpPr/>
            <p:nvPr/>
          </p:nvCxnSpPr>
          <p:spPr>
            <a:xfrm flipH="1">
              <a:off x="7036204" y="1737360"/>
              <a:ext cx="1993496" cy="15240"/>
            </a:xfrm>
            <a:prstGeom prst="line">
              <a:avLst/>
            </a:prstGeom>
            <a:ln w="127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文本框 23"/>
            <p:cNvSpPr txBox="1"/>
            <p:nvPr/>
          </p:nvSpPr>
          <p:spPr>
            <a:xfrm>
              <a:off x="7599123" y="1947530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/>
                <a:t>底板电源</a:t>
              </a:r>
              <a:endParaRPr lang="zh-CN" altLang="en-US" dirty="0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0" y="0"/>
            <a:ext cx="3474720" cy="2362286"/>
            <a:chOff x="0" y="0"/>
            <a:chExt cx="3474720" cy="2362286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3474720" cy="2362286"/>
            </a:xfrm>
            <a:prstGeom prst="rect">
              <a:avLst/>
            </a:prstGeom>
            <a:ln w="19050">
              <a:solidFill>
                <a:srgbClr val="C00000"/>
              </a:solidFill>
            </a:ln>
          </p:spPr>
        </p:pic>
        <p:cxnSp>
          <p:nvCxnSpPr>
            <p:cNvPr id="23" name="直接连接符 22"/>
            <p:cNvCxnSpPr/>
            <p:nvPr/>
          </p:nvCxnSpPr>
          <p:spPr>
            <a:xfrm flipH="1">
              <a:off x="178204" y="762000"/>
              <a:ext cx="3151736" cy="0"/>
            </a:xfrm>
            <a:prstGeom prst="line">
              <a:avLst/>
            </a:prstGeom>
            <a:ln w="127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文本框 27"/>
            <p:cNvSpPr txBox="1"/>
            <p:nvPr/>
          </p:nvSpPr>
          <p:spPr>
            <a:xfrm>
              <a:off x="1174952" y="966758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/>
                <a:t>核心板电源</a:t>
              </a:r>
              <a:endParaRPr lang="zh-CN" altLang="en-US" dirty="0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745892" y="3994743"/>
            <a:ext cx="3398108" cy="2688663"/>
            <a:chOff x="5745892" y="3994743"/>
            <a:chExt cx="3398108" cy="268866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45892" y="3994743"/>
              <a:ext cx="3398108" cy="2688663"/>
            </a:xfrm>
            <a:prstGeom prst="rect">
              <a:avLst/>
            </a:prstGeom>
            <a:ln w="19050">
              <a:solidFill>
                <a:srgbClr val="C00000"/>
              </a:solidFill>
            </a:ln>
          </p:spPr>
        </p:pic>
        <p:cxnSp>
          <p:nvCxnSpPr>
            <p:cNvPr id="27" name="直接连接符 26"/>
            <p:cNvCxnSpPr/>
            <p:nvPr/>
          </p:nvCxnSpPr>
          <p:spPr>
            <a:xfrm flipH="1">
              <a:off x="6027216" y="5021580"/>
              <a:ext cx="3002484" cy="15240"/>
            </a:xfrm>
            <a:prstGeom prst="line">
              <a:avLst/>
            </a:prstGeom>
            <a:ln w="127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文本框 28"/>
            <p:cNvSpPr txBox="1"/>
            <p:nvPr/>
          </p:nvSpPr>
          <p:spPr>
            <a:xfrm>
              <a:off x="6920258" y="5302054"/>
              <a:ext cx="18162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/>
                <a:t>时钟部分</a:t>
              </a:r>
              <a:endParaRPr lang="en-US" altLang="zh-CN" dirty="0" smtClean="0"/>
            </a:p>
            <a:p>
              <a:r>
                <a:rPr lang="en-US" altLang="zh-CN" dirty="0" smtClean="0"/>
                <a:t>PLL</a:t>
              </a:r>
              <a:r>
                <a:rPr lang="zh-CN" altLang="en-US" dirty="0" smtClean="0"/>
                <a:t>，扇出，</a:t>
              </a:r>
              <a:r>
                <a:rPr lang="en-US" altLang="zh-CN" dirty="0" smtClean="0"/>
                <a:t>DAC</a:t>
              </a:r>
            </a:p>
          </p:txBody>
        </p:sp>
      </p:grpSp>
      <p:sp>
        <p:nvSpPr>
          <p:cNvPr id="3" name="右大括号 2"/>
          <p:cNvSpPr/>
          <p:nvPr/>
        </p:nvSpPr>
        <p:spPr>
          <a:xfrm>
            <a:off x="3474719" y="0"/>
            <a:ext cx="642731" cy="2316862"/>
          </a:xfrm>
          <a:prstGeom prst="rightBrace">
            <a:avLst>
              <a:gd name="adj1" fmla="val 60661"/>
              <a:gd name="adj2" fmla="val 54536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0" y="4221514"/>
            <a:ext cx="2453025" cy="2068748"/>
            <a:chOff x="0" y="4221514"/>
            <a:chExt cx="2453025" cy="2068748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221514"/>
              <a:ext cx="2228794" cy="2068748"/>
            </a:xfrm>
            <a:prstGeom prst="rect">
              <a:avLst/>
            </a:prstGeom>
            <a:ln w="19050">
              <a:solidFill>
                <a:srgbClr val="C00000"/>
              </a:solidFill>
            </a:ln>
          </p:spPr>
        </p:pic>
        <p:cxnSp>
          <p:nvCxnSpPr>
            <p:cNvPr id="26" name="直接连接符 25"/>
            <p:cNvCxnSpPr/>
            <p:nvPr/>
          </p:nvCxnSpPr>
          <p:spPr>
            <a:xfrm flipH="1">
              <a:off x="178204" y="4724400"/>
              <a:ext cx="1993496" cy="15240"/>
            </a:xfrm>
            <a:prstGeom prst="line">
              <a:avLst/>
            </a:prstGeom>
            <a:ln w="127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文本框 1"/>
            <p:cNvSpPr txBox="1"/>
            <p:nvPr/>
          </p:nvSpPr>
          <p:spPr>
            <a:xfrm>
              <a:off x="727616" y="5255888"/>
              <a:ext cx="1101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ARM</a:t>
              </a:r>
              <a:r>
                <a:rPr lang="zh-CN" altLang="en-US" dirty="0" smtClean="0"/>
                <a:t>部分</a:t>
              </a:r>
              <a:endParaRPr lang="zh-CN" altLang="en-US" dirty="0"/>
            </a:p>
          </p:txBody>
        </p:sp>
        <p:sp>
          <p:nvSpPr>
            <p:cNvPr id="31" name="右大括号 30"/>
            <p:cNvSpPr/>
            <p:nvPr/>
          </p:nvSpPr>
          <p:spPr>
            <a:xfrm>
              <a:off x="2228795" y="4221514"/>
              <a:ext cx="224230" cy="2068748"/>
            </a:xfrm>
            <a:prstGeom prst="rightBrace">
              <a:avLst>
                <a:gd name="adj1" fmla="val 60661"/>
                <a:gd name="adj2" fmla="val 54536"/>
              </a:avLst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7" name="右大括号 36"/>
          <p:cNvSpPr/>
          <p:nvPr/>
        </p:nvSpPr>
        <p:spPr>
          <a:xfrm flipH="1">
            <a:off x="4554254" y="4044421"/>
            <a:ext cx="1147364" cy="2068748"/>
          </a:xfrm>
          <a:prstGeom prst="rightBrace">
            <a:avLst>
              <a:gd name="adj1" fmla="val 10757"/>
              <a:gd name="adj2" fmla="val 54536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右大括号 37"/>
          <p:cNvSpPr/>
          <p:nvPr/>
        </p:nvSpPr>
        <p:spPr>
          <a:xfrm flipH="1">
            <a:off x="3687772" y="2029554"/>
            <a:ext cx="474752" cy="1965189"/>
          </a:xfrm>
          <a:prstGeom prst="rightBrace">
            <a:avLst>
              <a:gd name="adj1" fmla="val 10757"/>
              <a:gd name="adj2" fmla="val 54536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554254" y="32933"/>
            <a:ext cx="328380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solidFill>
                  <a:srgbClr val="FF0000"/>
                </a:solidFill>
              </a:rPr>
              <a:t>图中红色虚线为</a:t>
            </a:r>
            <a:r>
              <a:rPr lang="en-US" altLang="zh-CN" dirty="0" smtClean="0">
                <a:solidFill>
                  <a:srgbClr val="FF0000"/>
                </a:solidFill>
              </a:rPr>
              <a:t>50</a:t>
            </a:r>
            <a:r>
              <a:rPr lang="zh-CN" altLang="en-US" dirty="0" smtClean="0">
                <a:solidFill>
                  <a:srgbClr val="FF0000"/>
                </a:solidFill>
              </a:rPr>
              <a:t>摄氏度标线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pPr algn="ctr"/>
            <a:r>
              <a:rPr lang="zh-CN" altLang="en-US" dirty="0">
                <a:solidFill>
                  <a:srgbClr val="FF0000"/>
                </a:solidFill>
              </a:rPr>
              <a:t>最</a:t>
            </a:r>
            <a:r>
              <a:rPr lang="zh-CN" altLang="en-US" dirty="0" smtClean="0">
                <a:solidFill>
                  <a:srgbClr val="FF0000"/>
                </a:solidFill>
              </a:rPr>
              <a:t>热的还是</a:t>
            </a:r>
            <a:r>
              <a:rPr lang="en-US" altLang="zh-CN" dirty="0" smtClean="0">
                <a:solidFill>
                  <a:srgbClr val="FF0000"/>
                </a:solidFill>
              </a:rPr>
              <a:t>FPGA</a:t>
            </a:r>
            <a:r>
              <a:rPr lang="zh-CN" altLang="en-US" dirty="0">
                <a:solidFill>
                  <a:srgbClr val="FF0000"/>
                </a:solidFill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268428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WRS</a:t>
            </a:r>
            <a:r>
              <a:rPr lang="zh-CN" altLang="en-US" dirty="0" smtClean="0"/>
              <a:t>散热改进方案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0" y="2062824"/>
            <a:ext cx="4495800" cy="4351338"/>
          </a:xfrm>
        </p:spPr>
        <p:txBody>
          <a:bodyPr/>
          <a:lstStyle/>
          <a:p>
            <a:r>
              <a:rPr lang="zh-CN" altLang="en-US" dirty="0"/>
              <a:t>核心板定制整体散热铝壳</a:t>
            </a:r>
            <a:endParaRPr lang="en-US" altLang="zh-CN" dirty="0"/>
          </a:p>
          <a:p>
            <a:r>
              <a:rPr lang="zh-CN" altLang="en-US" dirty="0"/>
              <a:t>用导热胶片</a:t>
            </a:r>
            <a:r>
              <a:rPr lang="en-US" altLang="zh-CN" dirty="0"/>
              <a:t>/</a:t>
            </a:r>
            <a:r>
              <a:rPr lang="zh-CN" altLang="en-US" dirty="0"/>
              <a:t>导热相变垫等保证热原件和散热铝壳紧密接触</a:t>
            </a:r>
            <a:endParaRPr lang="en-US" altLang="zh-CN" dirty="0"/>
          </a:p>
          <a:p>
            <a:r>
              <a:rPr lang="zh-CN" altLang="en-US" dirty="0"/>
              <a:t>铝壳内埋导热铜管，</a:t>
            </a:r>
            <a:endParaRPr lang="en-US" altLang="zh-CN" dirty="0"/>
          </a:p>
          <a:p>
            <a:r>
              <a:rPr lang="zh-CN" altLang="en-US" dirty="0"/>
              <a:t>导热铜管连接热管夹板，夹板固定到机箱外壳</a:t>
            </a:r>
            <a:endParaRPr lang="en-US" altLang="zh-CN" dirty="0"/>
          </a:p>
          <a:p>
            <a:r>
              <a:rPr lang="zh-CN" altLang="en-US" dirty="0"/>
              <a:t>机箱外壳加装散热鳍片</a:t>
            </a:r>
            <a:endParaRPr lang="en-US" altLang="zh-CN" dirty="0"/>
          </a:p>
          <a:p>
            <a:endParaRPr lang="zh-CN" altLang="en-US" dirty="0"/>
          </a:p>
        </p:txBody>
      </p:sp>
      <p:pic>
        <p:nvPicPr>
          <p:cNvPr id="4" name="Picture 6" descr="https://img.alicdn.com/imgextra/i1/2104904095/TB2jjSiXVXXXXb5XXXXXXXXXXXX_!!210490409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35"/>
          <a:stretch/>
        </p:blipFill>
        <p:spPr bwMode="auto">
          <a:xfrm>
            <a:off x="152400" y="2819400"/>
            <a:ext cx="3832014" cy="283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973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28600" y="1524000"/>
            <a:ext cx="8763000" cy="2934692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</a:pPr>
            <a:r>
              <a:rPr lang="en-US" altLang="zh-CN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White Rabbit</a:t>
            </a:r>
            <a:r>
              <a:rPr lang="zh-CN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时钟同步技术：</a:t>
            </a:r>
            <a:endParaRPr lang="en-US" altLang="zh-CN" b="1" dirty="0" smtClean="0">
              <a:solidFill>
                <a:srgbClr val="00206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</a:pPr>
            <a:r>
              <a:rPr lang="zh-CN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由</a:t>
            </a:r>
            <a:r>
              <a:rPr lang="en-US" altLang="zh-CN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CERN</a:t>
            </a:r>
            <a:r>
              <a:rPr lang="zh-CN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于</a:t>
            </a:r>
            <a:r>
              <a:rPr lang="en-US" altLang="zh-CN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2009</a:t>
            </a:r>
            <a:r>
              <a:rPr lang="zh-CN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年提出</a:t>
            </a:r>
            <a:endParaRPr lang="en-US" altLang="zh-CN" b="1" dirty="0" smtClean="0">
              <a:solidFill>
                <a:srgbClr val="00206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</a:pPr>
            <a:r>
              <a: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基于</a:t>
            </a:r>
            <a:r>
              <a:rPr lang="zh-CN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以太网扩展增强</a:t>
            </a:r>
            <a:endParaRPr lang="en-US" altLang="zh-CN" b="1" dirty="0" smtClean="0">
              <a:solidFill>
                <a:srgbClr val="00206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</a:pPr>
            <a:r>
              <a:rPr lang="zh-CN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实现频率</a:t>
            </a:r>
            <a:r>
              <a: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源</a:t>
            </a:r>
            <a:r>
              <a:rPr lang="zh-CN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广播</a:t>
            </a:r>
            <a:endParaRPr lang="en-US" altLang="zh-CN" b="1" dirty="0" smtClean="0">
              <a:solidFill>
                <a:srgbClr val="00206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</a:pPr>
            <a:r>
              <a:rPr lang="zh-CN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实现亚</a:t>
            </a:r>
            <a:r>
              <a: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纳秒</a:t>
            </a:r>
            <a:r>
              <a:rPr lang="zh-CN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时间同步</a:t>
            </a:r>
            <a:endParaRPr lang="en-US" altLang="zh-CN" b="1" dirty="0" smtClean="0">
              <a:solidFill>
                <a:srgbClr val="00206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</a:pPr>
            <a:r>
              <a:rPr lang="zh-CN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实现确定、可靠、低延迟数据传输</a:t>
            </a:r>
            <a:endParaRPr lang="en-US" altLang="zh-CN" b="1" dirty="0">
              <a:solidFill>
                <a:srgbClr val="00206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</a:pPr>
            <a:r>
              <a:rPr lang="zh-CN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有望成为下一代网络同步标准</a:t>
            </a:r>
            <a:r>
              <a:rPr lang="en-US" altLang="zh-CN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(PTPv3)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</a:t>
            </a:r>
            <a:r>
              <a:rPr lang="en-US" altLang="zh-CN" smtClean="0">
                <a:solidFill>
                  <a:schemeClr val="accent2"/>
                </a:solidFill>
              </a:rPr>
              <a:t> </a:t>
            </a:r>
            <a:fld id="{FD1098D6-004A-4017-A907-038816F73A77}" type="slidenum">
              <a:rPr lang="en-US" altLang="zh-CN" smtClean="0">
                <a:solidFill>
                  <a:schemeClr val="accent2"/>
                </a:solidFill>
              </a:rPr>
              <a:pPr>
                <a:defRPr/>
              </a:pPr>
              <a:t>2</a:t>
            </a:fld>
            <a:endParaRPr lang="en-US" altLang="zh-CN">
              <a:solidFill>
                <a:schemeClr val="accent2"/>
              </a:solidFill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87186" y="152400"/>
            <a:ext cx="8229600" cy="762000"/>
          </a:xfrm>
        </p:spPr>
        <p:txBody>
          <a:bodyPr/>
          <a:lstStyle/>
          <a:p>
            <a:r>
              <a:rPr lang="en-US" altLang="zh-CN" dirty="0" smtClean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WR</a:t>
            </a:r>
            <a:r>
              <a:rPr lang="zh-CN" alt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技术概述</a:t>
            </a:r>
            <a:endParaRPr lang="zh-CN" altLang="en-US" dirty="0">
              <a:solidFill>
                <a:srgbClr val="00206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286000"/>
            <a:ext cx="1752600" cy="152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3728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374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039656" y="2902958"/>
            <a:ext cx="2954655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带导热管的多</a:t>
            </a:r>
            <a:r>
              <a:rPr lang="zh-CN" altLang="en-US" dirty="0" smtClean="0">
                <a:solidFill>
                  <a:srgbClr val="FF0000"/>
                </a:solidFill>
              </a:rPr>
              <a:t>翅铝片</a:t>
            </a:r>
            <a:r>
              <a:rPr lang="zh-CN" altLang="en-US" dirty="0">
                <a:solidFill>
                  <a:srgbClr val="FF0000"/>
                </a:solidFill>
              </a:rPr>
              <a:t>散热器</a:t>
            </a:r>
          </a:p>
        </p:txBody>
      </p:sp>
      <p:sp>
        <p:nvSpPr>
          <p:cNvPr id="4" name="矩形 3"/>
          <p:cNvSpPr/>
          <p:nvPr/>
        </p:nvSpPr>
        <p:spPr>
          <a:xfrm>
            <a:off x="5697256" y="2120283"/>
            <a:ext cx="1800493" cy="646331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WRS</a:t>
            </a:r>
            <a:r>
              <a:rPr lang="zh-CN" altLang="en-US" dirty="0" smtClean="0">
                <a:solidFill>
                  <a:srgbClr val="FF0000"/>
                </a:solidFill>
              </a:rPr>
              <a:t>现在使用的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r>
              <a:rPr lang="zh-CN" altLang="en-US" dirty="0" smtClean="0">
                <a:solidFill>
                  <a:srgbClr val="FF0000"/>
                </a:solidFill>
              </a:rPr>
              <a:t>常规圆柱散热器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80256" y="6179558"/>
            <a:ext cx="3185487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多种尺寸的全铜多鳍片散热器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0" y="11575"/>
            <a:ext cx="1060704" cy="4877417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 smtClean="0">
                <a:solidFill>
                  <a:srgbClr val="C00000"/>
                </a:solidFill>
              </a:rPr>
              <a:t>散热器对比试验</a:t>
            </a:r>
            <a:endParaRPr lang="zh-CN" altLang="en-US" dirty="0">
              <a:solidFill>
                <a:srgbClr val="C00000"/>
              </a:solidFill>
            </a:endParaRPr>
          </a:p>
        </p:txBody>
      </p:sp>
      <p:pic>
        <p:nvPicPr>
          <p:cNvPr id="7" name="Picture 2" descr="https://gd2.alicdn.com/imgextra/i2/94583165/TB2acsLaXXXXXcYXXXXXXXXXXXX_!!9458316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71" t="68789" r="3528" b="6465"/>
          <a:stretch/>
        </p:blipFill>
        <p:spPr bwMode="auto">
          <a:xfrm>
            <a:off x="0" y="5783037"/>
            <a:ext cx="2438401" cy="106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15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8" y="948343"/>
            <a:ext cx="3889247" cy="29169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7" t="22756" r="1544" b="14133"/>
          <a:stretch/>
        </p:blipFill>
        <p:spPr>
          <a:xfrm>
            <a:off x="2801126" y="3941118"/>
            <a:ext cx="2999232" cy="27655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8" t="25956" r="118" b="8267"/>
          <a:stretch/>
        </p:blipFill>
        <p:spPr>
          <a:xfrm>
            <a:off x="6295843" y="3941118"/>
            <a:ext cx="2717993" cy="2865120"/>
          </a:xfrm>
          <a:prstGeom prst="rect">
            <a:avLst/>
          </a:prstGeom>
        </p:spPr>
      </p:pic>
      <p:sp>
        <p:nvSpPr>
          <p:cNvPr id="5" name="标题 1"/>
          <p:cNvSpPr txBox="1">
            <a:spLocks/>
          </p:cNvSpPr>
          <p:nvPr/>
        </p:nvSpPr>
        <p:spPr>
          <a:xfrm>
            <a:off x="0" y="11575"/>
            <a:ext cx="7886700" cy="6589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 smtClean="0"/>
              <a:t>散热器对比试验</a:t>
            </a:r>
            <a:endParaRPr lang="zh-CN" altLang="en-US" dirty="0"/>
          </a:p>
        </p:txBody>
      </p:sp>
      <p:grpSp>
        <p:nvGrpSpPr>
          <p:cNvPr id="13" name="组合 12"/>
          <p:cNvGrpSpPr/>
          <p:nvPr/>
        </p:nvGrpSpPr>
        <p:grpSpPr>
          <a:xfrm>
            <a:off x="2296205" y="794882"/>
            <a:ext cx="6600488" cy="2591929"/>
            <a:chOff x="-1220557" y="625404"/>
            <a:chExt cx="8158303" cy="336712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0796" y="625404"/>
              <a:ext cx="4498848" cy="3367121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2678974" y="824762"/>
              <a:ext cx="2723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solidFill>
                    <a:srgbClr val="FF0000"/>
                  </a:solidFill>
                </a:rPr>
                <a:t>带导热管的多翅片散热器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5689567" y="1512374"/>
              <a:ext cx="12481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 smtClean="0">
                  <a:solidFill>
                    <a:srgbClr val="FF0000"/>
                  </a:solidFill>
                </a:rPr>
                <a:t>常规圆柱散热器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-1220557" y="1797842"/>
              <a:ext cx="1248179" cy="479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srgbClr val="C00000"/>
                  </a:solidFill>
                </a:rPr>
                <a:t>~33</a:t>
              </a:r>
              <a:r>
                <a:rPr lang="zh-CN" altLang="zh-CN" dirty="0">
                  <a:solidFill>
                    <a:srgbClr val="C00000"/>
                  </a:solidFill>
                </a:rPr>
                <a:t> °</a:t>
              </a:r>
              <a:r>
                <a:rPr lang="en-US" altLang="zh-CN" dirty="0" smtClean="0">
                  <a:solidFill>
                    <a:srgbClr val="C00000"/>
                  </a:solidFill>
                </a:rPr>
                <a:t>C</a:t>
              </a:r>
              <a:endParaRPr lang="en-US" altLang="zh-CN" dirty="0">
                <a:solidFill>
                  <a:srgbClr val="C00000"/>
                </a:solidFill>
              </a:endParaRPr>
            </a:p>
          </p:txBody>
        </p:sp>
      </p:grpSp>
      <p:sp>
        <p:nvSpPr>
          <p:cNvPr id="8" name="右箭头 7"/>
          <p:cNvSpPr/>
          <p:nvPr/>
        </p:nvSpPr>
        <p:spPr>
          <a:xfrm rot="7512601">
            <a:off x="3976134" y="3512671"/>
            <a:ext cx="2481390" cy="15229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右箭头 8"/>
          <p:cNvSpPr/>
          <p:nvPr/>
        </p:nvSpPr>
        <p:spPr>
          <a:xfrm rot="7054494">
            <a:off x="6588084" y="3598019"/>
            <a:ext cx="2672784" cy="158663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4535087" y="40531"/>
            <a:ext cx="4608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002060"/>
                </a:solidFill>
              </a:rPr>
              <a:t>测试条件： </a:t>
            </a:r>
            <a:r>
              <a:rPr lang="en-US" altLang="zh-CN" dirty="0" smtClean="0">
                <a:solidFill>
                  <a:srgbClr val="002060"/>
                </a:solidFill>
              </a:rPr>
              <a:t>WRS + 18SFP</a:t>
            </a:r>
            <a:r>
              <a:rPr lang="zh-CN" altLang="en-US" dirty="0" smtClean="0">
                <a:solidFill>
                  <a:srgbClr val="002060"/>
                </a:solidFill>
              </a:rPr>
              <a:t>；开盖；风扇打开；环境温度</a:t>
            </a:r>
            <a:r>
              <a:rPr lang="en-US" altLang="zh-CN" dirty="0" smtClean="0">
                <a:solidFill>
                  <a:srgbClr val="002060"/>
                </a:solidFill>
              </a:rPr>
              <a:t>24</a:t>
            </a:r>
            <a:r>
              <a:rPr lang="zh-CN" altLang="zh-CN" dirty="0">
                <a:solidFill>
                  <a:srgbClr val="002060"/>
                </a:solidFill>
              </a:rPr>
              <a:t> °</a:t>
            </a:r>
            <a:r>
              <a:rPr lang="en-US" altLang="zh-CN" dirty="0" smtClean="0">
                <a:solidFill>
                  <a:srgbClr val="002060"/>
                </a:solidFill>
              </a:rPr>
              <a:t>C</a:t>
            </a:r>
            <a:endParaRPr lang="en-US" altLang="zh-CN" dirty="0">
              <a:solidFill>
                <a:srgbClr val="002060"/>
              </a:solidFill>
            </a:endParaRPr>
          </a:p>
        </p:txBody>
      </p:sp>
      <p:cxnSp>
        <p:nvCxnSpPr>
          <p:cNvPr id="22" name="直接箭头连接符 21"/>
          <p:cNvCxnSpPr/>
          <p:nvPr/>
        </p:nvCxnSpPr>
        <p:spPr>
          <a:xfrm flipH="1">
            <a:off x="3172178" y="1975180"/>
            <a:ext cx="2278949" cy="5560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 flipH="1" flipV="1">
            <a:off x="3296356" y="1340666"/>
            <a:ext cx="4780321" cy="7501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/>
        </p:nvCxnSpPr>
        <p:spPr>
          <a:xfrm>
            <a:off x="2801126" y="1340666"/>
            <a:ext cx="0" cy="130093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/>
        </p:nvSpPr>
        <p:spPr>
          <a:xfrm>
            <a:off x="162776" y="4143061"/>
            <a:ext cx="25413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002060"/>
                </a:solidFill>
              </a:rPr>
              <a:t>带导热管的大面积翅片散热器能有效降低核心器件的温度</a:t>
            </a:r>
            <a:endParaRPr lang="en-US" altLang="zh-CN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85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25908" y="5048"/>
            <a:ext cx="7886700" cy="662782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大尺寸散热器闭盖测试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75" y="756314"/>
            <a:ext cx="3583180" cy="198625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714" y="691361"/>
            <a:ext cx="3407530" cy="205120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1175" y="2839599"/>
            <a:ext cx="3248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测试条件： 散热器紧贴</a:t>
            </a:r>
            <a:r>
              <a:rPr lang="en-US" altLang="zh-CN" dirty="0" smtClean="0"/>
              <a:t>FPGA</a:t>
            </a:r>
          </a:p>
          <a:p>
            <a:r>
              <a:rPr lang="en-US" altLang="zh-CN" dirty="0"/>
              <a:t> </a:t>
            </a:r>
            <a:r>
              <a:rPr lang="en-US" altLang="zh-CN" dirty="0" smtClean="0"/>
              <a:t>                      </a:t>
            </a:r>
            <a:r>
              <a:rPr lang="zh-CN" altLang="en-US" dirty="0" smtClean="0"/>
              <a:t>内置热管末端悬空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4949239" y="2839598"/>
            <a:ext cx="37096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测试条件： 散热器紧贴</a:t>
            </a:r>
            <a:r>
              <a:rPr lang="en-US" altLang="zh-CN" dirty="0" smtClean="0"/>
              <a:t>FPGA</a:t>
            </a:r>
          </a:p>
          <a:p>
            <a:r>
              <a:rPr lang="en-US" altLang="zh-CN" dirty="0"/>
              <a:t> </a:t>
            </a:r>
            <a:r>
              <a:rPr lang="en-US" altLang="zh-CN" dirty="0" smtClean="0"/>
              <a:t>                      </a:t>
            </a:r>
            <a:r>
              <a:rPr lang="zh-CN" altLang="en-US" dirty="0" smtClean="0"/>
              <a:t>内置热管末端悬空</a:t>
            </a:r>
            <a:endParaRPr lang="en-US" altLang="zh-CN" dirty="0" smtClean="0"/>
          </a:p>
          <a:p>
            <a:r>
              <a:rPr lang="en-US" altLang="zh-CN" dirty="0"/>
              <a:t> </a:t>
            </a:r>
            <a:r>
              <a:rPr lang="en-US" altLang="zh-CN" dirty="0" smtClean="0"/>
              <a:t>                      </a:t>
            </a:r>
            <a:r>
              <a:rPr lang="zh-CN" altLang="en-US" b="1" dirty="0" smtClean="0">
                <a:solidFill>
                  <a:srgbClr val="C00000"/>
                </a:solidFill>
              </a:rPr>
              <a:t>散热器表面加导热铜片</a:t>
            </a:r>
            <a:endParaRPr lang="en-US" altLang="zh-CN" b="1" dirty="0" smtClean="0">
              <a:solidFill>
                <a:srgbClr val="C00000"/>
              </a:solidFill>
            </a:endParaRPr>
          </a:p>
          <a:p>
            <a:r>
              <a:rPr lang="en-US" altLang="zh-CN" b="1" dirty="0">
                <a:solidFill>
                  <a:srgbClr val="C00000"/>
                </a:solidFill>
              </a:rPr>
              <a:t> </a:t>
            </a:r>
            <a:r>
              <a:rPr lang="en-US" altLang="zh-CN" b="1" dirty="0" smtClean="0">
                <a:solidFill>
                  <a:srgbClr val="C00000"/>
                </a:solidFill>
              </a:rPr>
              <a:t>                      </a:t>
            </a:r>
            <a:r>
              <a:rPr lang="zh-CN" altLang="en-US" b="1" dirty="0" smtClean="0">
                <a:solidFill>
                  <a:srgbClr val="C00000"/>
                </a:solidFill>
              </a:rPr>
              <a:t>合盖后精密贴合上盖板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1972" y="3618915"/>
            <a:ext cx="3624476" cy="283931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0944" y="4551973"/>
            <a:ext cx="2139696" cy="178395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4921"/>
            <a:ext cx="2256103" cy="1692077"/>
          </a:xfrm>
          <a:prstGeom prst="rect">
            <a:avLst/>
          </a:prstGeom>
        </p:spPr>
      </p:pic>
      <p:cxnSp>
        <p:nvCxnSpPr>
          <p:cNvPr id="12" name="直接箭头连接符 11"/>
          <p:cNvCxnSpPr/>
          <p:nvPr/>
        </p:nvCxnSpPr>
        <p:spPr>
          <a:xfrm>
            <a:off x="3307080" y="2875552"/>
            <a:ext cx="585651" cy="12351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H="1">
            <a:off x="5110721" y="3235513"/>
            <a:ext cx="915727" cy="14943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307375" y="5277378"/>
            <a:ext cx="1734513" cy="751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552656" y="5084420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/>
              <a:t>原装小尺寸圆柱散热器</a:t>
            </a:r>
            <a:endParaRPr lang="en-US" altLang="zh-CN" sz="1000" dirty="0" smtClean="0"/>
          </a:p>
          <a:p>
            <a:r>
              <a:rPr lang="en-US" altLang="zh-CN" sz="1000" dirty="0" smtClean="0"/>
              <a:t>~ 78</a:t>
            </a:r>
            <a:r>
              <a:rPr lang="zh-CN" altLang="en-US" sz="1000" dirty="0" smtClean="0"/>
              <a:t>度</a:t>
            </a:r>
            <a:endParaRPr lang="zh-CN" altLang="en-US" sz="1000" dirty="0"/>
          </a:p>
        </p:txBody>
      </p:sp>
      <p:sp>
        <p:nvSpPr>
          <p:cNvPr id="20" name="文本框 19"/>
          <p:cNvSpPr txBox="1"/>
          <p:nvPr/>
        </p:nvSpPr>
        <p:spPr>
          <a:xfrm>
            <a:off x="6899315" y="4317922"/>
            <a:ext cx="2031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C00000"/>
                </a:solidFill>
              </a:rPr>
              <a:t>机箱外壳温度有显著升高！</a:t>
            </a:r>
            <a:endParaRPr lang="zh-CN" altLang="en-US" sz="1200" dirty="0">
              <a:solidFill>
                <a:srgbClr val="C0000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17993" y="6458227"/>
            <a:ext cx="4108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使散热器和外壳之间建立传导散热路径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09850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8339" y="64558"/>
            <a:ext cx="7886700" cy="1325563"/>
          </a:xfrm>
        </p:spPr>
        <p:txBody>
          <a:bodyPr/>
          <a:lstStyle/>
          <a:p>
            <a:r>
              <a:rPr lang="en-US" altLang="zh-CN" dirty="0" smtClean="0"/>
              <a:t>WRS</a:t>
            </a:r>
            <a:r>
              <a:rPr lang="zh-CN" altLang="en-US" dirty="0" smtClean="0"/>
              <a:t>重新设计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0311" y="1283757"/>
            <a:ext cx="8963378" cy="2441575"/>
          </a:xfrm>
        </p:spPr>
        <p:txBody>
          <a:bodyPr>
            <a:noAutofit/>
          </a:bodyPr>
          <a:lstStyle/>
          <a:p>
            <a:r>
              <a:rPr lang="zh-CN" altLang="en-US" sz="2400" dirty="0"/>
              <a:t>原核心板预留的扩展功能和存储芯片较多，并且限定了核心板的尺寸，导致整体布局较为</a:t>
            </a:r>
            <a:r>
              <a:rPr lang="zh-CN" altLang="en-US" sz="2400" dirty="0" smtClean="0"/>
              <a:t>局促。</a:t>
            </a:r>
            <a:endParaRPr lang="en-US" altLang="zh-CN" sz="2400" dirty="0"/>
          </a:p>
          <a:p>
            <a:r>
              <a:rPr lang="zh-CN" altLang="en-US" sz="2400" dirty="0"/>
              <a:t>后经过多轮修改，部分预留功能取消，但布局未做调整，不利于整体功能分割和散热。</a:t>
            </a:r>
            <a:endParaRPr lang="en-US" altLang="zh-CN" sz="2400" dirty="0"/>
          </a:p>
          <a:p>
            <a:r>
              <a:rPr lang="zh-CN" altLang="en-US" sz="2400" dirty="0"/>
              <a:t>在决定增加</a:t>
            </a:r>
            <a:r>
              <a:rPr lang="en-US" altLang="zh-CN" sz="2400" dirty="0"/>
              <a:t>low jitter</a:t>
            </a:r>
            <a:r>
              <a:rPr lang="zh-CN" altLang="en-US" sz="2400" dirty="0"/>
              <a:t>电路</a:t>
            </a:r>
            <a:r>
              <a:rPr lang="zh-CN" altLang="en-US" sz="2400" dirty="0" smtClean="0"/>
              <a:t>并修改电源</a:t>
            </a:r>
            <a:r>
              <a:rPr lang="zh-CN" altLang="en-US" sz="2400" dirty="0"/>
              <a:t>处理电路以优化功耗后，当前布局带来的限制非常突出。</a:t>
            </a:r>
            <a:endParaRPr lang="en-US" altLang="zh-CN" sz="2400" dirty="0"/>
          </a:p>
          <a:p>
            <a:r>
              <a:rPr lang="zh-CN" altLang="en-US" sz="2400" dirty="0"/>
              <a:t>经过一段时间的纠结，还是确定采用推倒重来的方式来设计该核心板。</a:t>
            </a:r>
            <a:endParaRPr lang="en-US" altLang="zh-CN" sz="2400" dirty="0"/>
          </a:p>
          <a:p>
            <a:endParaRPr lang="zh-CN" altLang="en-US" sz="2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00" y="4402136"/>
            <a:ext cx="5435600" cy="237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10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4137" y="327800"/>
            <a:ext cx="79901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/>
              <a:t>https://www.ohwr.org/projects/wrs-fl-hw/wiki/wiki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0043"/>
            <a:ext cx="9144000" cy="21369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0" y="3603440"/>
            <a:ext cx="2624764" cy="288056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906" y="3603440"/>
            <a:ext cx="3568751" cy="286115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209" y="3653340"/>
            <a:ext cx="2343020" cy="14639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0" y="6068254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C00000"/>
                </a:solidFill>
              </a:rPr>
              <a:t>改进的电源设计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191000" y="649638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C00000"/>
                </a:solidFill>
              </a:rPr>
              <a:t>改进的时钟设计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162800" y="5351920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C00000"/>
                </a:solidFill>
              </a:rPr>
              <a:t>改进的</a:t>
            </a:r>
            <a:r>
              <a:rPr lang="en-US" altLang="zh-CN" dirty="0" smtClean="0">
                <a:solidFill>
                  <a:srgbClr val="C00000"/>
                </a:solidFill>
              </a:rPr>
              <a:t>boot</a:t>
            </a:r>
            <a:r>
              <a:rPr lang="zh-CN" altLang="en-US" dirty="0" smtClean="0">
                <a:solidFill>
                  <a:srgbClr val="C00000"/>
                </a:solidFill>
              </a:rPr>
              <a:t>电路</a:t>
            </a:r>
            <a:endParaRPr lang="zh-CN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2623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82" y="-25894"/>
            <a:ext cx="6417694" cy="3045153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8972" y="5801023"/>
            <a:ext cx="7886700" cy="1056977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WRS</a:t>
            </a:r>
            <a:r>
              <a:rPr lang="zh-CN" altLang="en-US" dirty="0" smtClean="0"/>
              <a:t>交换机核心板</a:t>
            </a:r>
            <a:r>
              <a:rPr lang="en-US" altLang="zh-CN" dirty="0" smtClean="0"/>
              <a:t>SCB</a:t>
            </a:r>
            <a:r>
              <a:rPr lang="zh-CN" altLang="en-US" dirty="0" smtClean="0"/>
              <a:t>的</a:t>
            </a:r>
            <a:r>
              <a:rPr lang="zh-CN" altLang="en-US" b="1" dirty="0" smtClean="0">
                <a:solidFill>
                  <a:srgbClr val="C00000"/>
                </a:solidFill>
              </a:rPr>
              <a:t>重新设计</a:t>
            </a:r>
            <a:endParaRPr lang="en-US" altLang="zh-CN" b="1" dirty="0" smtClean="0">
              <a:solidFill>
                <a:srgbClr val="C00000"/>
              </a:solidFill>
            </a:endParaRPr>
          </a:p>
          <a:p>
            <a:r>
              <a:rPr lang="zh-CN" altLang="en-US" dirty="0" smtClean="0"/>
              <a:t>提交</a:t>
            </a:r>
            <a:r>
              <a:rPr lang="en-US" altLang="zh-CN" dirty="0" smtClean="0"/>
              <a:t>CERN </a:t>
            </a:r>
            <a:r>
              <a:rPr lang="zh-CN" altLang="en-US" dirty="0" smtClean="0"/>
              <a:t>及</a:t>
            </a:r>
            <a:r>
              <a:rPr lang="en-US" altLang="zh-CN" dirty="0" smtClean="0"/>
              <a:t>WR</a:t>
            </a:r>
            <a:r>
              <a:rPr lang="zh-CN" altLang="en-US" dirty="0" smtClean="0"/>
              <a:t>合作组进行</a:t>
            </a:r>
            <a:r>
              <a:rPr lang="en-US" altLang="zh-CN" dirty="0" smtClean="0"/>
              <a:t>review</a:t>
            </a:r>
          </a:p>
        </p:txBody>
      </p:sp>
      <p:grpSp>
        <p:nvGrpSpPr>
          <p:cNvPr id="26" name="组合 25"/>
          <p:cNvGrpSpPr/>
          <p:nvPr/>
        </p:nvGrpSpPr>
        <p:grpSpPr>
          <a:xfrm>
            <a:off x="1981200" y="3417353"/>
            <a:ext cx="6784856" cy="2190401"/>
            <a:chOff x="1746232" y="4205110"/>
            <a:chExt cx="7397768" cy="2652890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7" t="6871" r="2492" b="5059"/>
            <a:stretch/>
          </p:blipFill>
          <p:spPr>
            <a:xfrm>
              <a:off x="2731910" y="4205110"/>
              <a:ext cx="6412090" cy="2652890"/>
            </a:xfrm>
            <a:prstGeom prst="rect">
              <a:avLst/>
            </a:prstGeom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</p:pic>
        <p:sp>
          <p:nvSpPr>
            <p:cNvPr id="42" name="文本框 3"/>
            <p:cNvSpPr txBox="1"/>
            <p:nvPr/>
          </p:nvSpPr>
          <p:spPr>
            <a:xfrm>
              <a:off x="1746232" y="4396537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dirty="0" smtClean="0">
                  <a:solidFill>
                    <a:srgbClr val="FF0000"/>
                  </a:solidFill>
                </a:rPr>
                <a:t>旧版本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6339837" y="4275833"/>
              <a:ext cx="1656083" cy="910566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400" dirty="0" smtClean="0"/>
                <a:t>WRS</a:t>
              </a:r>
              <a:r>
                <a:rPr lang="zh-CN" altLang="en-US" sz="1400" dirty="0" smtClean="0"/>
                <a:t> </a:t>
              </a:r>
              <a:r>
                <a:rPr lang="en-US" altLang="zh-CN" sz="1400" dirty="0" smtClean="0"/>
                <a:t>clock circuits</a:t>
              </a:r>
            </a:p>
            <a:p>
              <a:pPr algn="ctr"/>
              <a:r>
                <a:rPr lang="en-US" altLang="zh-CN" sz="1400" dirty="0"/>
                <a:t>PLL-</a:t>
              </a:r>
              <a:r>
                <a:rPr lang="en-US" altLang="zh-CN" sz="1400" dirty="0" err="1"/>
                <a:t>Fanout</a:t>
              </a:r>
              <a:r>
                <a:rPr lang="en-US" altLang="zh-CN" sz="1400" dirty="0"/>
                <a:t>-VCXO-DAC</a:t>
              </a:r>
              <a:endParaRPr lang="zh-CN" altLang="en-US" sz="1400" dirty="0"/>
            </a:p>
          </p:txBody>
        </p:sp>
        <p:sp>
          <p:nvSpPr>
            <p:cNvPr id="44" name="矩形 43"/>
            <p:cNvSpPr/>
            <p:nvPr/>
          </p:nvSpPr>
          <p:spPr>
            <a:xfrm>
              <a:off x="7445024" y="5315757"/>
              <a:ext cx="977616" cy="1042723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 err="1" smtClean="0"/>
                <a:t>ARM+Memory</a:t>
              </a:r>
              <a:endParaRPr lang="zh-CN" altLang="en-US" dirty="0"/>
            </a:p>
          </p:txBody>
        </p:sp>
        <p:sp>
          <p:nvSpPr>
            <p:cNvPr id="45" name="矩形 44"/>
            <p:cNvSpPr/>
            <p:nvPr/>
          </p:nvSpPr>
          <p:spPr>
            <a:xfrm>
              <a:off x="8149590" y="4294876"/>
              <a:ext cx="457200" cy="1020882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46" name="矩形 45"/>
            <p:cNvSpPr/>
            <p:nvPr/>
          </p:nvSpPr>
          <p:spPr>
            <a:xfrm>
              <a:off x="8715305" y="5076271"/>
              <a:ext cx="428695" cy="1640617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400" dirty="0" smtClean="0"/>
                <a:t>时钟接口</a:t>
              </a:r>
              <a:endParaRPr lang="zh-CN" altLang="en-US" sz="1400" dirty="0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-15240" y="75751"/>
            <a:ext cx="7154334" cy="2683241"/>
            <a:chOff x="0" y="73288"/>
            <a:chExt cx="7800623" cy="3249790"/>
          </a:xfrm>
        </p:grpSpPr>
        <p:sp>
          <p:nvSpPr>
            <p:cNvPr id="29" name="文本框 5"/>
            <p:cNvSpPr txBox="1"/>
            <p:nvPr/>
          </p:nvSpPr>
          <p:spPr>
            <a:xfrm>
              <a:off x="6091617" y="73288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dirty="0" smtClean="0">
                  <a:solidFill>
                    <a:srgbClr val="FF0000"/>
                  </a:solidFill>
                </a:rPr>
                <a:t>新版本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4978400" y="1151467"/>
              <a:ext cx="2822223" cy="1896533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altLang="zh-CN" dirty="0" smtClean="0"/>
            </a:p>
            <a:p>
              <a:pPr algn="ctr"/>
              <a:r>
                <a:rPr lang="en-US" altLang="zh-CN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WRS clock circuits</a:t>
              </a:r>
            </a:p>
            <a:p>
              <a:pPr algn="ctr"/>
              <a:r>
                <a:rPr lang="en-US" altLang="zh-CN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PLL-</a:t>
              </a:r>
              <a:r>
                <a:rPr lang="en-US" altLang="zh-CN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Fanout</a:t>
              </a:r>
              <a:r>
                <a:rPr lang="en-US" altLang="zh-CN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-VCXO-DAC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3309902" y="1241779"/>
              <a:ext cx="1207234" cy="1720878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FPGA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1134534" y="1700477"/>
              <a:ext cx="1698976" cy="1042723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ARM+Memory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197556" y="1110067"/>
              <a:ext cx="2760133" cy="466990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altLang="zh-CN" dirty="0" smtClean="0"/>
            </a:p>
            <a:p>
              <a:pPr algn="ctr"/>
              <a:endParaRPr lang="zh-CN" altLang="en-US" dirty="0"/>
            </a:p>
          </p:txBody>
        </p:sp>
        <p:sp>
          <p:nvSpPr>
            <p:cNvPr id="34" name="矩形 33"/>
            <p:cNvSpPr/>
            <p:nvPr/>
          </p:nvSpPr>
          <p:spPr>
            <a:xfrm>
              <a:off x="197556" y="1577057"/>
              <a:ext cx="784578" cy="1470942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Power circuits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0" y="843280"/>
              <a:ext cx="7315200" cy="197175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/>
          </p:nvSpPr>
          <p:spPr>
            <a:xfrm>
              <a:off x="81280" y="3117611"/>
              <a:ext cx="7324231" cy="205467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400" dirty="0" smtClean="0">
                  <a:solidFill>
                    <a:srgbClr val="FF0000"/>
                  </a:solidFill>
                </a:rPr>
                <a:t>大面积散热焊盘，连接整体散热器</a:t>
              </a:r>
              <a:endParaRPr lang="zh-CN" alt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2985910" y="1040455"/>
              <a:ext cx="242712" cy="2077156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>
            <a:xfrm>
              <a:off x="4583288" y="1043745"/>
              <a:ext cx="270933" cy="2073866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39" name="矩形 38"/>
            <p:cNvSpPr/>
            <p:nvPr/>
          </p:nvSpPr>
          <p:spPr>
            <a:xfrm>
              <a:off x="197556" y="84666"/>
              <a:ext cx="5380284" cy="535094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4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altLang="zh-CN" dirty="0" smtClean="0"/>
            </a:p>
            <a:p>
              <a:pPr algn="ctr"/>
              <a:r>
                <a:rPr lang="en-US" altLang="zh-CN" dirty="0" smtClean="0"/>
                <a:t>connectors</a:t>
              </a:r>
              <a:endParaRPr lang="zh-CN" altLang="en-US" dirty="0"/>
            </a:p>
          </p:txBody>
        </p:sp>
        <p:sp>
          <p:nvSpPr>
            <p:cNvPr id="40" name="矩形 39"/>
            <p:cNvSpPr/>
            <p:nvPr/>
          </p:nvSpPr>
          <p:spPr>
            <a:xfrm>
              <a:off x="982134" y="2814504"/>
              <a:ext cx="1608664" cy="233495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altLang="zh-CN" dirty="0" smtClean="0"/>
            </a:p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20018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3088161"/>
          </a:xfrm>
          <a:prstGeom prst="rect">
            <a:avLst/>
          </a:prstGeom>
        </p:spPr>
      </p:pic>
      <p:sp>
        <p:nvSpPr>
          <p:cNvPr id="3" name="标题 1"/>
          <p:cNvSpPr txBox="1">
            <a:spLocks/>
          </p:cNvSpPr>
          <p:nvPr/>
        </p:nvSpPr>
        <p:spPr>
          <a:xfrm>
            <a:off x="538339" y="64559"/>
            <a:ext cx="7886700" cy="7736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zh-CN" dirty="0" smtClean="0"/>
              <a:t>WRS</a:t>
            </a:r>
            <a:r>
              <a:rPr lang="zh-CN" altLang="en-US" dirty="0" smtClean="0"/>
              <a:t>重新设计</a:t>
            </a:r>
            <a:endParaRPr lang="zh-CN" altLang="en-US" dirty="0"/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90311" y="5181600"/>
            <a:ext cx="8963378" cy="11461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zh-CN" altLang="en-US" sz="2400" dirty="0" smtClean="0"/>
              <a:t>交换机底板设计已经完成</a:t>
            </a:r>
            <a:endParaRPr lang="en-US" altLang="zh-CN" sz="2400" dirty="0" smtClean="0"/>
          </a:p>
          <a:p>
            <a:pPr fontAlgn="auto">
              <a:spcAft>
                <a:spcPts val="0"/>
              </a:spcAft>
            </a:pPr>
            <a:r>
              <a:rPr lang="zh-CN" altLang="en-US" sz="2400" dirty="0" smtClean="0"/>
              <a:t>采用带导电防尘棉条的</a:t>
            </a:r>
            <a:r>
              <a:rPr lang="en-US" altLang="zh-CN" sz="2400" dirty="0" smtClean="0"/>
              <a:t>SFP</a:t>
            </a:r>
            <a:r>
              <a:rPr lang="zh-CN" altLang="en-US" sz="2400" dirty="0" smtClean="0"/>
              <a:t>机壳</a:t>
            </a:r>
            <a:endParaRPr lang="en-US" altLang="zh-CN" sz="2400" dirty="0" smtClean="0"/>
          </a:p>
          <a:p>
            <a:pPr fontAlgn="auto">
              <a:spcAft>
                <a:spcPts val="0"/>
              </a:spcAft>
            </a:pPr>
            <a:r>
              <a:rPr lang="zh-CN" altLang="en-US" sz="2400" dirty="0" smtClean="0"/>
              <a:t>增加</a:t>
            </a:r>
            <a:r>
              <a:rPr lang="en-US" altLang="zh-CN" sz="2400" dirty="0" smtClean="0"/>
              <a:t>USB-</a:t>
            </a:r>
            <a:r>
              <a:rPr lang="zh-CN" altLang="en-US" sz="2400" dirty="0" smtClean="0"/>
              <a:t>光纤以太网 的管理电路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6510887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152400" y="255555"/>
            <a:ext cx="3629372" cy="652366"/>
          </a:xfrm>
        </p:spPr>
        <p:txBody>
          <a:bodyPr>
            <a:noAutofit/>
          </a:bodyPr>
          <a:lstStyle/>
          <a:p>
            <a:r>
              <a:rPr lang="en-US" altLang="zh-CN" sz="2000" dirty="0" smtClean="0"/>
              <a:t>WRS </a:t>
            </a:r>
            <a:r>
              <a:rPr lang="zh-CN" altLang="en-US" sz="2000" dirty="0" smtClean="0"/>
              <a:t>生产测试环境</a:t>
            </a:r>
            <a:endParaRPr lang="zh-CN" altLang="en-US" sz="20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4953000"/>
            <a:ext cx="2686413" cy="1264093"/>
          </a:xfrm>
          <a:prstGeom prst="rect">
            <a:avLst/>
          </a:prstGeom>
        </p:spPr>
      </p:pic>
      <p:sp>
        <p:nvSpPr>
          <p:cNvPr id="8" name="内容占位符 1"/>
          <p:cNvSpPr txBox="1">
            <a:spLocks/>
          </p:cNvSpPr>
          <p:nvPr/>
        </p:nvSpPr>
        <p:spPr>
          <a:xfrm>
            <a:off x="152400" y="1524000"/>
            <a:ext cx="2971800" cy="35690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dirty="0" smtClean="0">
                <a:solidFill>
                  <a:schemeClr val="accent1">
                    <a:lumMod val="75000"/>
                  </a:schemeClr>
                </a:solidFill>
                <a:ea typeface="黑体" pitchFamily="49" charset="-122"/>
              </a:rPr>
              <a:t>搭建</a:t>
            </a:r>
            <a:r>
              <a:rPr lang="en-US" altLang="zh-CN" sz="2000" b="1" dirty="0" smtClean="0">
                <a:solidFill>
                  <a:schemeClr val="accent1">
                    <a:lumMod val="75000"/>
                  </a:schemeClr>
                </a:solidFill>
                <a:ea typeface="黑体" pitchFamily="49" charset="-122"/>
              </a:rPr>
              <a:t>WRS </a:t>
            </a:r>
            <a:r>
              <a:rPr lang="zh-CN" altLang="en-US" sz="2000" b="1" dirty="0" smtClean="0">
                <a:solidFill>
                  <a:schemeClr val="accent1">
                    <a:lumMod val="75000"/>
                  </a:schemeClr>
                </a:solidFill>
                <a:ea typeface="黑体" pitchFamily="49" charset="-122"/>
              </a:rPr>
              <a:t>生产测试环境</a:t>
            </a:r>
            <a:endParaRPr lang="en-US" altLang="zh-CN" sz="2000" b="1" dirty="0" smtClean="0">
              <a:solidFill>
                <a:schemeClr val="accent1">
                  <a:lumMod val="75000"/>
                </a:schemeClr>
              </a:solidFill>
              <a:ea typeface="黑体" pitchFamily="49" charset="-122"/>
            </a:endParaRPr>
          </a:p>
          <a:p>
            <a:pPr marL="0" indent="0">
              <a:buNone/>
            </a:pPr>
            <a:endParaRPr lang="en-US" altLang="zh-CN" sz="2000" b="1" dirty="0" smtClean="0">
              <a:solidFill>
                <a:schemeClr val="accent1">
                  <a:lumMod val="75000"/>
                </a:schemeClr>
              </a:solidFill>
              <a:ea typeface="黑体" pitchFamily="49" charset="-122"/>
            </a:endParaRPr>
          </a:p>
          <a:p>
            <a:r>
              <a:rPr lang="zh-CN" altLang="en-US" sz="2000" b="1" dirty="0" smtClean="0">
                <a:solidFill>
                  <a:schemeClr val="accent1">
                    <a:lumMod val="75000"/>
                  </a:schemeClr>
                </a:solidFill>
                <a:ea typeface="黑体" pitchFamily="49" charset="-122"/>
              </a:rPr>
              <a:t>需使用特制的闭环</a:t>
            </a:r>
            <a:r>
              <a:rPr lang="en-US" altLang="zh-CN" sz="2000" b="1" dirty="0" smtClean="0">
                <a:solidFill>
                  <a:schemeClr val="accent1">
                    <a:lumMod val="75000"/>
                  </a:schemeClr>
                </a:solidFill>
                <a:ea typeface="黑体" pitchFamily="49" charset="-122"/>
              </a:rPr>
              <a:t>SFP</a:t>
            </a:r>
            <a:r>
              <a:rPr lang="zh-CN" altLang="en-US" sz="2000" b="1" dirty="0" smtClean="0">
                <a:solidFill>
                  <a:schemeClr val="accent1">
                    <a:lumMod val="75000"/>
                  </a:schemeClr>
                </a:solidFill>
                <a:ea typeface="黑体" pitchFamily="49" charset="-122"/>
              </a:rPr>
              <a:t>模块构成设备闭环</a:t>
            </a:r>
            <a:endParaRPr lang="en-US" altLang="zh-CN" sz="2000" b="1" dirty="0" smtClean="0">
              <a:solidFill>
                <a:schemeClr val="accent1">
                  <a:lumMod val="75000"/>
                </a:schemeClr>
              </a:solidFill>
              <a:ea typeface="黑体" pitchFamily="49" charset="-122"/>
            </a:endParaRPr>
          </a:p>
          <a:p>
            <a:r>
              <a:rPr lang="zh-CN" altLang="en-US" sz="2000" b="1" dirty="0" smtClean="0">
                <a:solidFill>
                  <a:schemeClr val="accent1">
                    <a:lumMod val="75000"/>
                  </a:schemeClr>
                </a:solidFill>
                <a:ea typeface="黑体" pitchFamily="49" charset="-122"/>
              </a:rPr>
              <a:t>利用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ea typeface="黑体" pitchFamily="49" charset="-122"/>
              </a:rPr>
              <a:t>Agilent 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ea typeface="黑体" pitchFamily="49" charset="-122"/>
              </a:rPr>
              <a:t>频率</a:t>
            </a:r>
            <a:r>
              <a:rPr lang="zh-CN" altLang="en-US" sz="2000" b="1" dirty="0" smtClean="0">
                <a:solidFill>
                  <a:schemeClr val="accent1">
                    <a:lumMod val="75000"/>
                  </a:schemeClr>
                </a:solidFill>
                <a:ea typeface="黑体" pitchFamily="49" charset="-122"/>
              </a:rPr>
              <a:t>发生器注入特定频率信号</a:t>
            </a:r>
            <a:endParaRPr lang="en-US" altLang="zh-CN" sz="2000" b="1" dirty="0">
              <a:solidFill>
                <a:schemeClr val="accent1">
                  <a:lumMod val="75000"/>
                </a:schemeClr>
              </a:solidFill>
              <a:ea typeface="黑体" pitchFamily="49" charset="-122"/>
            </a:endParaRPr>
          </a:p>
          <a:p>
            <a:endParaRPr lang="en-US" altLang="zh-CN" sz="2000" b="1" dirty="0" smtClean="0">
              <a:solidFill>
                <a:schemeClr val="accent1">
                  <a:lumMod val="75000"/>
                </a:schemeClr>
              </a:solidFill>
              <a:ea typeface="黑体" pitchFamily="49" charset="-122"/>
            </a:endParaRPr>
          </a:p>
          <a:p>
            <a:r>
              <a:rPr lang="zh-CN" altLang="en-US" sz="2000" b="1" dirty="0" smtClean="0">
                <a:solidFill>
                  <a:schemeClr val="accent1">
                    <a:lumMod val="75000"/>
                  </a:schemeClr>
                </a:solidFill>
                <a:ea typeface="黑体" pitchFamily="49" charset="-122"/>
              </a:rPr>
              <a:t>利用</a:t>
            </a:r>
            <a:r>
              <a:rPr lang="en-US" altLang="zh-CN" sz="2000" b="1" dirty="0" err="1" smtClean="0">
                <a:solidFill>
                  <a:schemeClr val="accent1">
                    <a:lumMod val="75000"/>
                  </a:schemeClr>
                </a:solidFill>
                <a:ea typeface="黑体" pitchFamily="49" charset="-122"/>
              </a:rPr>
              <a:t>Keysight</a:t>
            </a:r>
            <a:r>
              <a:rPr lang="en-US" altLang="zh-CN" sz="2000" b="1" dirty="0" smtClean="0">
                <a:solidFill>
                  <a:schemeClr val="accent1">
                    <a:lumMod val="75000"/>
                  </a:schemeClr>
                </a:solidFill>
                <a:ea typeface="黑体" pitchFamily="49" charset="-122"/>
              </a:rPr>
              <a:t> </a:t>
            </a:r>
            <a:r>
              <a:rPr lang="zh-CN" altLang="en-US" sz="2000" b="1" dirty="0" smtClean="0">
                <a:solidFill>
                  <a:schemeClr val="accent1">
                    <a:lumMod val="75000"/>
                  </a:schemeClr>
                </a:solidFill>
                <a:ea typeface="黑体" pitchFamily="49" charset="-122"/>
              </a:rPr>
              <a:t>高精度计数器检验恢复时钟和注入时钟的频率差和时间差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ea typeface="黑体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255555"/>
            <a:ext cx="6087518" cy="449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8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5536243" y="0"/>
            <a:ext cx="3585607" cy="67620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4778" y="0"/>
            <a:ext cx="4610645" cy="67620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zh-CN" altLang="en-US" dirty="0" smtClean="0"/>
              <a:t>时间节点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424501"/>
            <a:ext cx="4902815" cy="5193108"/>
          </a:xfrm>
        </p:spPr>
        <p:txBody>
          <a:bodyPr>
            <a:normAutofit fontScale="85000" lnSpcReduction="10000"/>
          </a:bodyPr>
          <a:lstStyle/>
          <a:p>
            <a:r>
              <a:rPr lang="en-US" altLang="zh-CN" sz="2400" dirty="0"/>
              <a:t>3</a:t>
            </a:r>
            <a:r>
              <a:rPr lang="zh-CN" altLang="en-US" sz="2400" dirty="0"/>
              <a:t>月</a:t>
            </a:r>
            <a:r>
              <a:rPr lang="en-US" altLang="zh-CN" sz="2400" dirty="0"/>
              <a:t>10</a:t>
            </a:r>
            <a:r>
              <a:rPr lang="zh-CN" altLang="en-US" sz="2400" dirty="0"/>
              <a:t>日：测试环境搭建完成</a:t>
            </a:r>
            <a:endParaRPr lang="en-US" altLang="zh-CN" sz="2400" dirty="0"/>
          </a:p>
          <a:p>
            <a:r>
              <a:rPr lang="en-US" altLang="zh-CN" sz="2400" dirty="0"/>
              <a:t>3</a:t>
            </a:r>
            <a:r>
              <a:rPr lang="zh-CN" altLang="en-US" sz="2400" dirty="0"/>
              <a:t>月</a:t>
            </a:r>
            <a:r>
              <a:rPr lang="en-US" altLang="zh-CN" sz="2400" dirty="0"/>
              <a:t>26</a:t>
            </a:r>
            <a:r>
              <a:rPr lang="zh-CN" altLang="en-US" sz="2400" dirty="0"/>
              <a:t>日：测试环境验证完成</a:t>
            </a:r>
            <a:endParaRPr lang="en-US" altLang="zh-CN" sz="2400" dirty="0"/>
          </a:p>
          <a:p>
            <a:r>
              <a:rPr lang="en-US" altLang="zh-CN" sz="2400" dirty="0" smtClean="0"/>
              <a:t>2</a:t>
            </a:r>
            <a:r>
              <a:rPr lang="zh-CN" altLang="en-US" sz="2400" dirty="0"/>
              <a:t>月</a:t>
            </a:r>
            <a:r>
              <a:rPr lang="en-US" altLang="zh-CN" sz="2400" dirty="0"/>
              <a:t>7</a:t>
            </a:r>
            <a:r>
              <a:rPr lang="zh-CN" altLang="en-US" sz="2400" dirty="0"/>
              <a:t>日 ：  机械及散热部件设计完成</a:t>
            </a:r>
            <a:endParaRPr lang="en-US" altLang="zh-CN" sz="2400" dirty="0"/>
          </a:p>
          <a:p>
            <a:r>
              <a:rPr lang="en-US" altLang="zh-CN" sz="2400" dirty="0"/>
              <a:t>3</a:t>
            </a:r>
            <a:r>
              <a:rPr lang="zh-CN" altLang="en-US" sz="2400" dirty="0"/>
              <a:t>月</a:t>
            </a:r>
            <a:r>
              <a:rPr lang="en-US" altLang="zh-CN" sz="2400" dirty="0"/>
              <a:t>23</a:t>
            </a:r>
            <a:r>
              <a:rPr lang="zh-CN" altLang="en-US" sz="2400" dirty="0"/>
              <a:t>日： 机械及散热部件加工完成 </a:t>
            </a:r>
            <a:endParaRPr lang="en-US" altLang="zh-CN" sz="2400" dirty="0"/>
          </a:p>
          <a:p>
            <a:endParaRPr lang="en-US" altLang="zh-CN" sz="2400" dirty="0" smtClean="0">
              <a:solidFill>
                <a:srgbClr val="FF0000"/>
              </a:solidFill>
            </a:endParaRPr>
          </a:p>
          <a:p>
            <a:endParaRPr lang="en-US" altLang="zh-CN" sz="2400" dirty="0">
              <a:solidFill>
                <a:srgbClr val="FF0000"/>
              </a:solidFill>
            </a:endParaRPr>
          </a:p>
          <a:p>
            <a:r>
              <a:rPr lang="en-US" altLang="zh-CN" sz="2400" dirty="0" smtClean="0">
                <a:solidFill>
                  <a:srgbClr val="FF0000"/>
                </a:solidFill>
              </a:rPr>
              <a:t>1</a:t>
            </a:r>
            <a:r>
              <a:rPr lang="zh-CN" altLang="en-US" sz="2400" dirty="0" smtClean="0">
                <a:solidFill>
                  <a:srgbClr val="FF0000"/>
                </a:solidFill>
              </a:rPr>
              <a:t>月</a:t>
            </a:r>
            <a:r>
              <a:rPr lang="en-US" altLang="zh-CN" sz="2400" dirty="0" smtClean="0">
                <a:solidFill>
                  <a:srgbClr val="FF0000"/>
                </a:solidFill>
              </a:rPr>
              <a:t>31</a:t>
            </a:r>
            <a:r>
              <a:rPr lang="zh-CN" altLang="en-US" sz="2400" dirty="0" smtClean="0">
                <a:solidFill>
                  <a:srgbClr val="FF0000"/>
                </a:solidFill>
              </a:rPr>
              <a:t>日： </a:t>
            </a:r>
            <a:r>
              <a:rPr lang="en-US" altLang="zh-CN" sz="2400" dirty="0" smtClean="0">
                <a:solidFill>
                  <a:srgbClr val="FF0000"/>
                </a:solidFill>
              </a:rPr>
              <a:t>WRS</a:t>
            </a:r>
            <a:r>
              <a:rPr lang="zh-CN" altLang="en-US" sz="2400" dirty="0" smtClean="0">
                <a:solidFill>
                  <a:srgbClr val="FF0000"/>
                </a:solidFill>
              </a:rPr>
              <a:t>核心板改版完成，送加工   </a:t>
            </a:r>
            <a:endParaRPr lang="en-US" altLang="zh-CN" sz="2400" dirty="0" smtClean="0">
              <a:solidFill>
                <a:srgbClr val="FF0000"/>
              </a:solidFill>
            </a:endParaRPr>
          </a:p>
          <a:p>
            <a:r>
              <a:rPr lang="en-US" altLang="zh-CN" sz="2400" dirty="0" smtClean="0"/>
              <a:t>2</a:t>
            </a:r>
            <a:r>
              <a:rPr lang="zh-CN" altLang="en-US" sz="2400" dirty="0" smtClean="0"/>
              <a:t>月</a:t>
            </a:r>
            <a:r>
              <a:rPr lang="en-US" altLang="zh-CN" sz="2400" dirty="0" smtClean="0"/>
              <a:t>7</a:t>
            </a:r>
            <a:r>
              <a:rPr lang="zh-CN" altLang="en-US" sz="2400" dirty="0" smtClean="0"/>
              <a:t>日  ： </a:t>
            </a:r>
            <a:r>
              <a:rPr lang="en-US" altLang="zh-CN" sz="2400" dirty="0" smtClean="0"/>
              <a:t>WRS</a:t>
            </a:r>
            <a:r>
              <a:rPr lang="zh-CN" altLang="en-US" sz="2400" dirty="0" smtClean="0"/>
              <a:t>底板改版完成，送加工</a:t>
            </a:r>
            <a:endParaRPr lang="en-US" altLang="zh-CN" sz="2400" dirty="0" smtClean="0"/>
          </a:p>
          <a:p>
            <a:r>
              <a:rPr lang="en-US" altLang="zh-CN" sz="2400" dirty="0" smtClean="0"/>
              <a:t>3</a:t>
            </a:r>
            <a:r>
              <a:rPr lang="zh-CN" altLang="en-US" sz="2400" dirty="0" smtClean="0"/>
              <a:t>月</a:t>
            </a:r>
            <a:r>
              <a:rPr lang="en-US" altLang="zh-CN" sz="2400" dirty="0" smtClean="0"/>
              <a:t>20</a:t>
            </a:r>
            <a:r>
              <a:rPr lang="zh-CN" altLang="en-US" sz="2400" dirty="0" smtClean="0"/>
              <a:t>日： 批量焊接完成</a:t>
            </a:r>
            <a:endParaRPr lang="en-US" altLang="zh-CN" sz="2400" dirty="0" smtClean="0"/>
          </a:p>
          <a:p>
            <a:r>
              <a:rPr lang="en-US" altLang="zh-CN" sz="2400" dirty="0" smtClean="0"/>
              <a:t>3</a:t>
            </a:r>
            <a:r>
              <a:rPr lang="zh-CN" altLang="en-US" sz="2400" dirty="0" smtClean="0"/>
              <a:t>月</a:t>
            </a:r>
            <a:r>
              <a:rPr lang="en-US" altLang="zh-CN" sz="2400" dirty="0" smtClean="0"/>
              <a:t>26</a:t>
            </a:r>
            <a:r>
              <a:rPr lang="zh-CN" altLang="en-US" sz="2400" dirty="0" smtClean="0"/>
              <a:t>日： </a:t>
            </a:r>
            <a:r>
              <a:rPr lang="en-US" altLang="zh-CN" sz="2400" dirty="0" smtClean="0"/>
              <a:t>WRS</a:t>
            </a:r>
            <a:r>
              <a:rPr lang="zh-CN" altLang="en-US" sz="2400" dirty="0" smtClean="0"/>
              <a:t>组装完成</a:t>
            </a:r>
            <a:endParaRPr lang="en-US" altLang="zh-CN" sz="2400" dirty="0" smtClean="0"/>
          </a:p>
          <a:p>
            <a:r>
              <a:rPr lang="en-US" altLang="zh-CN" sz="2400" dirty="0" smtClean="0"/>
              <a:t>4</a:t>
            </a:r>
            <a:r>
              <a:rPr lang="zh-CN" altLang="en-US" sz="2400" dirty="0" smtClean="0"/>
              <a:t>月</a:t>
            </a:r>
            <a:r>
              <a:rPr lang="en-US" altLang="zh-CN" sz="2400" dirty="0" smtClean="0"/>
              <a:t>16</a:t>
            </a:r>
            <a:r>
              <a:rPr lang="zh-CN" altLang="en-US" sz="2400" dirty="0" smtClean="0"/>
              <a:t>日： </a:t>
            </a:r>
            <a:r>
              <a:rPr lang="en-US" altLang="zh-CN" sz="2400" dirty="0" smtClean="0"/>
              <a:t>WRS</a:t>
            </a:r>
            <a:r>
              <a:rPr lang="zh-CN" altLang="en-US" sz="2400" dirty="0"/>
              <a:t>生产</a:t>
            </a:r>
            <a:r>
              <a:rPr lang="zh-CN" altLang="en-US" sz="2400" dirty="0" smtClean="0"/>
              <a:t>测试完成</a:t>
            </a:r>
            <a:endParaRPr lang="en-US" altLang="zh-CN" sz="2400" dirty="0" smtClean="0"/>
          </a:p>
          <a:p>
            <a:r>
              <a:rPr lang="en-US" altLang="zh-CN" sz="2400" dirty="0" smtClean="0"/>
              <a:t>5</a:t>
            </a:r>
            <a:r>
              <a:rPr lang="zh-CN" altLang="en-US" sz="2400" dirty="0" smtClean="0"/>
              <a:t>月</a:t>
            </a:r>
            <a:r>
              <a:rPr lang="en-US" altLang="zh-CN" sz="2400" dirty="0" smtClean="0"/>
              <a:t>8</a:t>
            </a:r>
            <a:r>
              <a:rPr lang="zh-CN" altLang="en-US" sz="2400" dirty="0" smtClean="0"/>
              <a:t>日  ： </a:t>
            </a:r>
            <a:r>
              <a:rPr lang="en-US" altLang="zh-CN" sz="2400" dirty="0" smtClean="0"/>
              <a:t>WRS</a:t>
            </a:r>
            <a:r>
              <a:rPr lang="zh-CN" altLang="en-US" sz="2400" dirty="0" smtClean="0"/>
              <a:t>环境测试完成</a:t>
            </a:r>
            <a:endParaRPr lang="en-US" altLang="zh-CN" sz="2400" dirty="0" smtClean="0"/>
          </a:p>
          <a:p>
            <a:r>
              <a:rPr lang="en-US" altLang="zh-CN" sz="2400" dirty="0" smtClean="0"/>
              <a:t>5</a:t>
            </a:r>
            <a:r>
              <a:rPr lang="zh-CN" altLang="en-US" sz="2400" dirty="0" smtClean="0"/>
              <a:t>月</a:t>
            </a:r>
            <a:r>
              <a:rPr lang="en-US" altLang="zh-CN" sz="2400" dirty="0" smtClean="0"/>
              <a:t>29</a:t>
            </a:r>
            <a:r>
              <a:rPr lang="zh-CN" altLang="en-US" sz="2400" dirty="0" smtClean="0"/>
              <a:t>日： </a:t>
            </a:r>
            <a:r>
              <a:rPr lang="en-US" altLang="zh-CN" sz="2400" dirty="0" smtClean="0"/>
              <a:t>WRS</a:t>
            </a:r>
            <a:r>
              <a:rPr lang="zh-CN" altLang="en-US" sz="2400" dirty="0" smtClean="0"/>
              <a:t>稳定性测试完成</a:t>
            </a:r>
            <a:endParaRPr lang="en-US" altLang="zh-CN" sz="2400" dirty="0" smtClean="0"/>
          </a:p>
          <a:p>
            <a:r>
              <a:rPr lang="en-US" altLang="zh-CN" sz="2400" dirty="0" smtClean="0">
                <a:solidFill>
                  <a:srgbClr val="FF0000"/>
                </a:solidFill>
              </a:rPr>
              <a:t>5</a:t>
            </a:r>
            <a:r>
              <a:rPr lang="zh-CN" altLang="en-US" sz="2400" dirty="0" smtClean="0">
                <a:solidFill>
                  <a:srgbClr val="FF0000"/>
                </a:solidFill>
              </a:rPr>
              <a:t>月</a:t>
            </a:r>
            <a:r>
              <a:rPr lang="en-US" altLang="zh-CN" sz="2400" dirty="0" smtClean="0">
                <a:solidFill>
                  <a:srgbClr val="FF0000"/>
                </a:solidFill>
              </a:rPr>
              <a:t>31</a:t>
            </a:r>
            <a:r>
              <a:rPr lang="zh-CN" altLang="en-US" sz="2400" dirty="0" smtClean="0">
                <a:solidFill>
                  <a:srgbClr val="FF0000"/>
                </a:solidFill>
              </a:rPr>
              <a:t>日： 鉴定件验收！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821505" y="3783727"/>
            <a:ext cx="305404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zh-CN" altLang="en-US" sz="2000" b="1" dirty="0" smtClean="0">
                <a:solidFill>
                  <a:schemeClr val="accent2">
                    <a:lumMod val="50000"/>
                  </a:schemeClr>
                </a:solidFill>
              </a:rPr>
              <a:t>月底，完成所有</a:t>
            </a:r>
            <a:r>
              <a:rPr lang="en-US" altLang="zh-CN" sz="2000" b="1" dirty="0" smtClean="0">
                <a:solidFill>
                  <a:schemeClr val="accent2">
                    <a:lumMod val="50000"/>
                  </a:schemeClr>
                </a:solidFill>
              </a:rPr>
              <a:t>PCB</a:t>
            </a:r>
            <a:r>
              <a:rPr lang="zh-CN" altLang="en-US" sz="2000" b="1" dirty="0" smtClean="0">
                <a:solidFill>
                  <a:schemeClr val="accent2">
                    <a:lumMod val="50000"/>
                  </a:schemeClr>
                </a:solidFill>
              </a:rPr>
              <a:t>设计</a:t>
            </a:r>
            <a:endParaRPr lang="en-US" altLang="zh-CN" sz="2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altLang="zh-CN" sz="2000" b="1" dirty="0" smtClean="0">
                <a:solidFill>
                  <a:schemeClr val="accent2">
                    <a:lumMod val="50000"/>
                  </a:schemeClr>
                </a:solidFill>
              </a:rPr>
              <a:t>3</a:t>
            </a:r>
            <a:r>
              <a:rPr lang="zh-CN" altLang="en-US" sz="2000" b="1" dirty="0" smtClean="0">
                <a:solidFill>
                  <a:schemeClr val="accent2">
                    <a:lumMod val="50000"/>
                  </a:schemeClr>
                </a:solidFill>
              </a:rPr>
              <a:t>月底，完成</a:t>
            </a:r>
            <a:r>
              <a:rPr lang="en-US" altLang="zh-CN" sz="2000" b="1" dirty="0">
                <a:solidFill>
                  <a:schemeClr val="accent2">
                    <a:lumMod val="50000"/>
                  </a:schemeClr>
                </a:solidFill>
              </a:rPr>
              <a:t>PCB</a:t>
            </a:r>
            <a:r>
              <a:rPr lang="zh-CN" altLang="en-US" sz="2000" b="1" dirty="0">
                <a:solidFill>
                  <a:schemeClr val="accent2">
                    <a:lumMod val="50000"/>
                  </a:schemeClr>
                </a:solidFill>
              </a:rPr>
              <a:t>加工</a:t>
            </a:r>
            <a:endParaRPr lang="en-US" altLang="zh-CN" sz="2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altLang="zh-CN" sz="2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altLang="zh-CN" sz="2000" b="1" dirty="0" smtClean="0">
                <a:solidFill>
                  <a:srgbClr val="FF0000"/>
                </a:solidFill>
              </a:rPr>
              <a:t>4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月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3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日，所有器件到货</a:t>
            </a:r>
            <a:endParaRPr lang="en-US" altLang="zh-CN" sz="2000" b="1" dirty="0" smtClean="0">
              <a:solidFill>
                <a:srgbClr val="FF0000"/>
              </a:solidFill>
            </a:endParaRPr>
          </a:p>
          <a:p>
            <a:r>
              <a:rPr lang="en-US" altLang="zh-CN" sz="2000" b="1" dirty="0" smtClean="0">
                <a:solidFill>
                  <a:srgbClr val="FF0000"/>
                </a:solidFill>
              </a:rPr>
              <a:t>4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月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10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日，完成焊接</a:t>
            </a:r>
            <a:endParaRPr lang="en-US" altLang="zh-CN" sz="2000" b="1" dirty="0" smtClean="0">
              <a:solidFill>
                <a:srgbClr val="FF0000"/>
              </a:solidFill>
            </a:endParaRPr>
          </a:p>
          <a:p>
            <a:r>
              <a:rPr lang="zh-CN" alt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              完成组装</a:t>
            </a:r>
            <a:endParaRPr lang="en-US" altLang="zh-CN" sz="2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altLang="zh-CN" sz="2000" b="1" dirty="0" smtClean="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zh-CN" altLang="en-US" sz="2000" b="1" dirty="0" smtClean="0">
                <a:solidFill>
                  <a:schemeClr val="accent6">
                    <a:lumMod val="75000"/>
                  </a:schemeClr>
                </a:solidFill>
              </a:rPr>
              <a:t>月</a:t>
            </a:r>
            <a:r>
              <a:rPr lang="en-US" altLang="zh-CN" sz="2000" b="1" dirty="0" smtClean="0">
                <a:solidFill>
                  <a:schemeClr val="accent6">
                    <a:lumMod val="75000"/>
                  </a:schemeClr>
                </a:solidFill>
              </a:rPr>
              <a:t>16</a:t>
            </a:r>
            <a:r>
              <a:rPr lang="zh-CN" altLang="en-US" sz="2000" b="1" dirty="0" smtClean="0">
                <a:solidFill>
                  <a:schemeClr val="accent6">
                    <a:lumMod val="75000"/>
                  </a:schemeClr>
                </a:solidFill>
              </a:rPr>
              <a:t>日，生产测试</a:t>
            </a:r>
            <a:r>
              <a:rPr lang="zh-CN" altLang="en-US" sz="2000" b="1" dirty="0">
                <a:solidFill>
                  <a:schemeClr val="accent6">
                    <a:lumMod val="75000"/>
                  </a:schemeClr>
                </a:solidFill>
              </a:rPr>
              <a:t>完成</a:t>
            </a:r>
          </a:p>
        </p:txBody>
      </p:sp>
      <p:sp>
        <p:nvSpPr>
          <p:cNvPr id="10" name="右箭头 9"/>
          <p:cNvSpPr/>
          <p:nvPr/>
        </p:nvSpPr>
        <p:spPr>
          <a:xfrm>
            <a:off x="4605867" y="3963113"/>
            <a:ext cx="969334" cy="1930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右箭头 10"/>
          <p:cNvSpPr/>
          <p:nvPr/>
        </p:nvSpPr>
        <p:spPr>
          <a:xfrm>
            <a:off x="3692679" y="1601445"/>
            <a:ext cx="2006998" cy="1693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5858933" y="1424501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accent6">
                    <a:lumMod val="75000"/>
                  </a:schemeClr>
                </a:solidFill>
              </a:rPr>
              <a:t>正常，可预期完成</a:t>
            </a:r>
            <a:endParaRPr lang="zh-CN" alt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右箭头 12"/>
          <p:cNvSpPr/>
          <p:nvPr/>
        </p:nvSpPr>
        <p:spPr>
          <a:xfrm>
            <a:off x="4450653" y="2549355"/>
            <a:ext cx="1249024" cy="1693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5821505" y="2190487"/>
            <a:ext cx="28055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</a:rPr>
              <a:t>3</a:t>
            </a:r>
            <a:r>
              <a:rPr lang="zh-CN" altLang="en-US" sz="2400" dirty="0" smtClean="0">
                <a:solidFill>
                  <a:srgbClr val="FF0000"/>
                </a:solidFill>
              </a:rPr>
              <a:t>月</a:t>
            </a:r>
            <a:r>
              <a:rPr lang="en-US" altLang="zh-CN" sz="2400" dirty="0" smtClean="0">
                <a:solidFill>
                  <a:srgbClr val="FF0000"/>
                </a:solidFill>
              </a:rPr>
              <a:t>10</a:t>
            </a:r>
            <a:r>
              <a:rPr lang="zh-CN" altLang="en-US" sz="2400" dirty="0" smtClean="0">
                <a:solidFill>
                  <a:srgbClr val="FF0000"/>
                </a:solidFill>
              </a:rPr>
              <a:t>日，完成设计</a:t>
            </a:r>
            <a:endParaRPr lang="en-US" altLang="zh-CN" sz="2400" dirty="0" smtClean="0">
              <a:solidFill>
                <a:srgbClr val="FF0000"/>
              </a:solidFill>
            </a:endParaRPr>
          </a:p>
          <a:p>
            <a:r>
              <a:rPr lang="en-US" altLang="zh-CN" sz="2400" dirty="0" smtClean="0">
                <a:solidFill>
                  <a:srgbClr val="FF0000"/>
                </a:solidFill>
              </a:rPr>
              <a:t>4</a:t>
            </a:r>
            <a:r>
              <a:rPr lang="zh-CN" altLang="en-US" sz="2400" dirty="0" smtClean="0">
                <a:solidFill>
                  <a:srgbClr val="FF0000"/>
                </a:solidFill>
              </a:rPr>
              <a:t>月</a:t>
            </a:r>
            <a:r>
              <a:rPr lang="en-US" altLang="zh-CN" sz="2400" dirty="0" smtClean="0">
                <a:solidFill>
                  <a:srgbClr val="FF0000"/>
                </a:solidFill>
              </a:rPr>
              <a:t>10</a:t>
            </a:r>
            <a:r>
              <a:rPr lang="zh-CN" altLang="en-US" sz="2400" dirty="0" smtClean="0">
                <a:solidFill>
                  <a:srgbClr val="FF0000"/>
                </a:solidFill>
              </a:rPr>
              <a:t>日，完成加工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5" name="右箭头 14"/>
          <p:cNvSpPr/>
          <p:nvPr/>
        </p:nvSpPr>
        <p:spPr>
          <a:xfrm rot="694167">
            <a:off x="3158212" y="4676949"/>
            <a:ext cx="2716726" cy="257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右箭头 15"/>
          <p:cNvSpPr/>
          <p:nvPr/>
        </p:nvSpPr>
        <p:spPr>
          <a:xfrm rot="749654">
            <a:off x="3595324" y="5439098"/>
            <a:ext cx="2201709" cy="291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右弧形箭头 7"/>
          <p:cNvSpPr/>
          <p:nvPr/>
        </p:nvSpPr>
        <p:spPr>
          <a:xfrm>
            <a:off x="8467095" y="2718688"/>
            <a:ext cx="654755" cy="294289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" name="右箭头 16"/>
          <p:cNvSpPr/>
          <p:nvPr/>
        </p:nvSpPr>
        <p:spPr>
          <a:xfrm rot="694167">
            <a:off x="3092290" y="5035582"/>
            <a:ext cx="2716726" cy="257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34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3400" y="2743200"/>
            <a:ext cx="1447800" cy="1362075"/>
          </a:xfrm>
        </p:spPr>
        <p:txBody>
          <a:bodyPr/>
          <a:lstStyle/>
          <a:p>
            <a:r>
              <a:rPr lang="zh-CN" altLang="en-US" dirty="0" smtClean="0">
                <a:solidFill>
                  <a:srgbClr val="00206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谢谢</a:t>
            </a:r>
            <a:endParaRPr lang="zh-CN" altLang="en-US" dirty="0">
              <a:solidFill>
                <a:srgbClr val="00206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8684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3840"/>
            <a:ext cx="8229600" cy="830560"/>
          </a:xfrm>
        </p:spPr>
        <p:txBody>
          <a:bodyPr/>
          <a:lstStyle/>
          <a:p>
            <a:r>
              <a:rPr lang="zh-CN" alt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频率源广播及亚纳秒同步</a:t>
            </a:r>
            <a:endParaRPr lang="zh-CN" altLang="zh-CN" sz="4400" dirty="0">
              <a:solidFill>
                <a:srgbClr val="00206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805" y="1349678"/>
            <a:ext cx="4152600" cy="151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873" y="4799517"/>
            <a:ext cx="4164532" cy="138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933" y="3171708"/>
            <a:ext cx="4248472" cy="164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 3"/>
          <p:cNvGrpSpPr>
            <a:grpSpLocks/>
          </p:cNvGrpSpPr>
          <p:nvPr/>
        </p:nvGrpSpPr>
        <p:grpSpPr bwMode="auto">
          <a:xfrm>
            <a:off x="319463" y="1847522"/>
            <a:ext cx="662724" cy="3853603"/>
            <a:chOff x="0" y="0"/>
            <a:chExt cx="1109" cy="2271"/>
          </a:xfrm>
        </p:grpSpPr>
        <p:sp>
          <p:nvSpPr>
            <p:cNvPr id="39" name="未知"/>
            <p:cNvSpPr>
              <a:spLocks/>
            </p:cNvSpPr>
            <p:nvPr/>
          </p:nvSpPr>
          <p:spPr bwMode="auto">
            <a:xfrm flipV="1">
              <a:off x="170" y="1089"/>
              <a:ext cx="933" cy="1182"/>
            </a:xfrm>
            <a:custGeom>
              <a:avLst/>
              <a:gdLst>
                <a:gd name="T0" fmla="*/ 118 w 933"/>
                <a:gd name="T1" fmla="*/ 1044 h 1182"/>
                <a:gd name="T2" fmla="*/ 128 w 933"/>
                <a:gd name="T3" fmla="*/ 340 h 1182"/>
                <a:gd name="T4" fmla="*/ 264 w 933"/>
                <a:gd name="T5" fmla="*/ 210 h 1182"/>
                <a:gd name="T6" fmla="*/ 720 w 933"/>
                <a:gd name="T7" fmla="*/ 202 h 1182"/>
                <a:gd name="T8" fmla="*/ 720 w 933"/>
                <a:gd name="T9" fmla="*/ 320 h 1182"/>
                <a:gd name="T10" fmla="*/ 933 w 933"/>
                <a:gd name="T11" fmla="*/ 153 h 1182"/>
                <a:gd name="T12" fmla="*/ 712 w 933"/>
                <a:gd name="T13" fmla="*/ 0 h 1182"/>
                <a:gd name="T14" fmla="*/ 714 w 933"/>
                <a:gd name="T15" fmla="*/ 92 h 1182"/>
                <a:gd name="T16" fmla="*/ 234 w 933"/>
                <a:gd name="T17" fmla="*/ 94 h 1182"/>
                <a:gd name="T18" fmla="*/ 0 w 933"/>
                <a:gd name="T19" fmla="*/ 298 h 1182"/>
                <a:gd name="T20" fmla="*/ 0 w 933"/>
                <a:gd name="T21" fmla="*/ 1058 h 1182"/>
                <a:gd name="T22" fmla="*/ 118 w 933"/>
                <a:gd name="T23" fmla="*/ 1044 h 1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33" h="1182">
                  <a:moveTo>
                    <a:pt x="118" y="1044"/>
                  </a:moveTo>
                  <a:lnTo>
                    <a:pt x="128" y="340"/>
                  </a:lnTo>
                  <a:cubicBezTo>
                    <a:pt x="134" y="214"/>
                    <a:pt x="182" y="212"/>
                    <a:pt x="264" y="210"/>
                  </a:cubicBezTo>
                  <a:lnTo>
                    <a:pt x="720" y="202"/>
                  </a:lnTo>
                  <a:lnTo>
                    <a:pt x="720" y="320"/>
                  </a:lnTo>
                  <a:lnTo>
                    <a:pt x="933" y="153"/>
                  </a:lnTo>
                  <a:lnTo>
                    <a:pt x="712" y="0"/>
                  </a:lnTo>
                  <a:lnTo>
                    <a:pt x="714" y="92"/>
                  </a:lnTo>
                  <a:cubicBezTo>
                    <a:pt x="714" y="92"/>
                    <a:pt x="406" y="94"/>
                    <a:pt x="234" y="94"/>
                  </a:cubicBezTo>
                  <a:cubicBezTo>
                    <a:pt x="60" y="96"/>
                    <a:pt x="2" y="156"/>
                    <a:pt x="0" y="298"/>
                  </a:cubicBezTo>
                  <a:lnTo>
                    <a:pt x="0" y="1058"/>
                  </a:lnTo>
                  <a:cubicBezTo>
                    <a:pt x="20" y="1182"/>
                    <a:pt x="93" y="1170"/>
                    <a:pt x="118" y="10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6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0" name="未知"/>
            <p:cNvSpPr>
              <a:spLocks/>
            </p:cNvSpPr>
            <p:nvPr/>
          </p:nvSpPr>
          <p:spPr bwMode="auto">
            <a:xfrm rot="16200000">
              <a:off x="404" y="549"/>
              <a:ext cx="301" cy="1109"/>
            </a:xfrm>
            <a:custGeom>
              <a:avLst/>
              <a:gdLst>
                <a:gd name="T0" fmla="*/ 37 w 142"/>
                <a:gd name="T1" fmla="*/ 1 h 604"/>
                <a:gd name="T2" fmla="*/ 45 w 142"/>
                <a:gd name="T3" fmla="*/ 472 h 604"/>
                <a:gd name="T4" fmla="*/ 0 w 142"/>
                <a:gd name="T5" fmla="*/ 474 h 604"/>
                <a:gd name="T6" fmla="*/ 72 w 142"/>
                <a:gd name="T7" fmla="*/ 604 h 604"/>
                <a:gd name="T8" fmla="*/ 142 w 142"/>
                <a:gd name="T9" fmla="*/ 474 h 604"/>
                <a:gd name="T10" fmla="*/ 100 w 142"/>
                <a:gd name="T11" fmla="*/ 474 h 604"/>
                <a:gd name="T12" fmla="*/ 99 w 142"/>
                <a:gd name="T13" fmla="*/ 0 h 604"/>
                <a:gd name="T14" fmla="*/ 37 w 142"/>
                <a:gd name="T15" fmla="*/ 1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2" h="604">
                  <a:moveTo>
                    <a:pt x="37" y="1"/>
                  </a:moveTo>
                  <a:lnTo>
                    <a:pt x="45" y="472"/>
                  </a:lnTo>
                  <a:lnTo>
                    <a:pt x="0" y="474"/>
                  </a:lnTo>
                  <a:lnTo>
                    <a:pt x="72" y="604"/>
                  </a:lnTo>
                  <a:lnTo>
                    <a:pt x="142" y="474"/>
                  </a:lnTo>
                  <a:lnTo>
                    <a:pt x="100" y="474"/>
                  </a:lnTo>
                  <a:lnTo>
                    <a:pt x="99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6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1" name="未知"/>
            <p:cNvSpPr>
              <a:spLocks/>
            </p:cNvSpPr>
            <p:nvPr/>
          </p:nvSpPr>
          <p:spPr bwMode="auto">
            <a:xfrm>
              <a:off x="164" y="0"/>
              <a:ext cx="933" cy="1182"/>
            </a:xfrm>
            <a:custGeom>
              <a:avLst/>
              <a:gdLst>
                <a:gd name="T0" fmla="*/ 118 w 933"/>
                <a:gd name="T1" fmla="*/ 1044 h 1182"/>
                <a:gd name="T2" fmla="*/ 128 w 933"/>
                <a:gd name="T3" fmla="*/ 340 h 1182"/>
                <a:gd name="T4" fmla="*/ 264 w 933"/>
                <a:gd name="T5" fmla="*/ 210 h 1182"/>
                <a:gd name="T6" fmla="*/ 720 w 933"/>
                <a:gd name="T7" fmla="*/ 202 h 1182"/>
                <a:gd name="T8" fmla="*/ 720 w 933"/>
                <a:gd name="T9" fmla="*/ 320 h 1182"/>
                <a:gd name="T10" fmla="*/ 933 w 933"/>
                <a:gd name="T11" fmla="*/ 153 h 1182"/>
                <a:gd name="T12" fmla="*/ 712 w 933"/>
                <a:gd name="T13" fmla="*/ 0 h 1182"/>
                <a:gd name="T14" fmla="*/ 714 w 933"/>
                <a:gd name="T15" fmla="*/ 92 h 1182"/>
                <a:gd name="T16" fmla="*/ 234 w 933"/>
                <a:gd name="T17" fmla="*/ 94 h 1182"/>
                <a:gd name="T18" fmla="*/ 0 w 933"/>
                <a:gd name="T19" fmla="*/ 298 h 1182"/>
                <a:gd name="T20" fmla="*/ 0 w 933"/>
                <a:gd name="T21" fmla="*/ 1058 h 1182"/>
                <a:gd name="T22" fmla="*/ 118 w 933"/>
                <a:gd name="T23" fmla="*/ 1044 h 1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33" h="1182">
                  <a:moveTo>
                    <a:pt x="118" y="1044"/>
                  </a:moveTo>
                  <a:lnTo>
                    <a:pt x="128" y="340"/>
                  </a:lnTo>
                  <a:cubicBezTo>
                    <a:pt x="134" y="214"/>
                    <a:pt x="182" y="212"/>
                    <a:pt x="264" y="210"/>
                  </a:cubicBezTo>
                  <a:lnTo>
                    <a:pt x="720" y="202"/>
                  </a:lnTo>
                  <a:lnTo>
                    <a:pt x="720" y="320"/>
                  </a:lnTo>
                  <a:lnTo>
                    <a:pt x="933" y="153"/>
                  </a:lnTo>
                  <a:lnTo>
                    <a:pt x="712" y="0"/>
                  </a:lnTo>
                  <a:lnTo>
                    <a:pt x="714" y="92"/>
                  </a:lnTo>
                  <a:cubicBezTo>
                    <a:pt x="714" y="92"/>
                    <a:pt x="406" y="94"/>
                    <a:pt x="234" y="94"/>
                  </a:cubicBezTo>
                  <a:cubicBezTo>
                    <a:pt x="60" y="96"/>
                    <a:pt x="2" y="156"/>
                    <a:pt x="0" y="298"/>
                  </a:cubicBezTo>
                  <a:lnTo>
                    <a:pt x="0" y="1058"/>
                  </a:lnTo>
                  <a:cubicBezTo>
                    <a:pt x="20" y="1182"/>
                    <a:pt x="93" y="1170"/>
                    <a:pt x="118" y="10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6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AutoShape 7"/>
          <p:cNvSpPr>
            <a:spLocks noChangeArrowheads="1"/>
          </p:cNvSpPr>
          <p:nvPr/>
        </p:nvSpPr>
        <p:spPr bwMode="auto">
          <a:xfrm>
            <a:off x="1163868" y="4759374"/>
            <a:ext cx="4548759" cy="1320260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16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3" name="AutoShape 8"/>
          <p:cNvSpPr>
            <a:spLocks noChangeArrowheads="1"/>
          </p:cNvSpPr>
          <p:nvPr/>
        </p:nvSpPr>
        <p:spPr bwMode="auto">
          <a:xfrm>
            <a:off x="2378636" y="5363529"/>
            <a:ext cx="313570" cy="261294"/>
          </a:xfrm>
          <a:prstGeom prst="rightArrow">
            <a:avLst>
              <a:gd name="adj1" fmla="val 50000"/>
              <a:gd name="adj2" fmla="val 45507"/>
            </a:avLst>
          </a:prstGeom>
          <a:solidFill>
            <a:srgbClr val="FEFE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16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4" name="AutoShape 9"/>
          <p:cNvSpPr>
            <a:spLocks noChangeArrowheads="1"/>
          </p:cNvSpPr>
          <p:nvPr/>
        </p:nvSpPr>
        <p:spPr bwMode="auto">
          <a:xfrm>
            <a:off x="1109100" y="3110325"/>
            <a:ext cx="4377822" cy="1400531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16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5" name="AutoShape 11"/>
          <p:cNvSpPr>
            <a:spLocks noChangeArrowheads="1"/>
          </p:cNvSpPr>
          <p:nvPr/>
        </p:nvSpPr>
        <p:spPr bwMode="auto">
          <a:xfrm>
            <a:off x="1066897" y="1370457"/>
            <a:ext cx="4114704" cy="1489520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chemeClr val="hlink">
                  <a:alpha val="79999"/>
                </a:schemeClr>
              </a:gs>
              <a:gs pos="100000">
                <a:schemeClr val="hlink">
                  <a:gamma/>
                  <a:shade val="46275"/>
                  <a:invGamma/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16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6" name="AutoShape 12"/>
          <p:cNvSpPr>
            <a:spLocks noChangeArrowheads="1"/>
          </p:cNvSpPr>
          <p:nvPr/>
        </p:nvSpPr>
        <p:spPr bwMode="auto">
          <a:xfrm>
            <a:off x="2318003" y="1945606"/>
            <a:ext cx="313570" cy="261294"/>
          </a:xfrm>
          <a:prstGeom prst="rightArrow">
            <a:avLst>
              <a:gd name="adj1" fmla="val 50000"/>
              <a:gd name="adj2" fmla="val 45507"/>
            </a:avLst>
          </a:prstGeom>
          <a:solidFill>
            <a:srgbClr val="FEFE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16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7" name="AutoShape 13"/>
          <p:cNvSpPr>
            <a:spLocks noChangeArrowheads="1"/>
          </p:cNvSpPr>
          <p:nvPr/>
        </p:nvSpPr>
        <p:spPr bwMode="auto">
          <a:xfrm>
            <a:off x="1054277" y="1371600"/>
            <a:ext cx="1357483" cy="1448761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69804"/>
                  <a:invGamma/>
                </a:schemeClr>
              </a:gs>
            </a:gsLst>
            <a:lin ang="5400000" scaled="1"/>
          </a:gradFill>
          <a:ln w="25400" cmpd="sng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CN" altLang="en-US" sz="16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8" name="未知"/>
          <p:cNvSpPr>
            <a:spLocks/>
          </p:cNvSpPr>
          <p:nvPr/>
        </p:nvSpPr>
        <p:spPr bwMode="auto">
          <a:xfrm>
            <a:off x="1060477" y="1376438"/>
            <a:ext cx="676096" cy="492485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tint val="48627"/>
                  <a:invGamma/>
                </a:schemeClr>
              </a:gs>
              <a:gs pos="50000">
                <a:schemeClr val="hlink">
                  <a:alpha val="0"/>
                </a:schemeClr>
              </a:gs>
              <a:gs pos="100000">
                <a:schemeClr val="hlink">
                  <a:gamma/>
                  <a:tint val="48627"/>
                  <a:invGamma/>
                </a:scheme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16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9" name="AutoShape 15"/>
          <p:cNvSpPr>
            <a:spLocks noChangeArrowheads="1"/>
          </p:cNvSpPr>
          <p:nvPr/>
        </p:nvSpPr>
        <p:spPr bwMode="auto">
          <a:xfrm>
            <a:off x="1080192" y="4744837"/>
            <a:ext cx="1357483" cy="1369423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69804"/>
                  <a:invGamma/>
                </a:schemeClr>
              </a:gs>
            </a:gsLst>
            <a:lin ang="5400000" scaled="1"/>
          </a:gradFill>
          <a:ln w="25400" cmpd="sng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CN" altLang="en-US" sz="16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0" name="未知"/>
          <p:cNvSpPr>
            <a:spLocks/>
          </p:cNvSpPr>
          <p:nvPr/>
        </p:nvSpPr>
        <p:spPr bwMode="auto">
          <a:xfrm>
            <a:off x="1089124" y="4759374"/>
            <a:ext cx="676096" cy="492485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folHlink">
                  <a:gamma/>
                  <a:tint val="48627"/>
                  <a:invGamma/>
                </a:schemeClr>
              </a:gs>
              <a:gs pos="50000">
                <a:schemeClr val="folHlink">
                  <a:alpha val="0"/>
                </a:schemeClr>
              </a:gs>
              <a:gs pos="100000">
                <a:schemeClr val="folHlink">
                  <a:gamma/>
                  <a:tint val="48627"/>
                  <a:invGamma/>
                </a:scheme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16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1" name="Text Box 20"/>
          <p:cNvSpPr txBox="1">
            <a:spLocks noChangeArrowheads="1"/>
          </p:cNvSpPr>
          <p:nvPr/>
        </p:nvSpPr>
        <p:spPr bwMode="auto">
          <a:xfrm>
            <a:off x="2552572" y="1382649"/>
            <a:ext cx="2159141" cy="136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Aft>
                <a:spcPts val="600"/>
              </a:spcAft>
            </a:pPr>
            <a:r>
              <a:rPr lang="zh-CN" alt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同步以太网</a:t>
            </a:r>
            <a:endParaRPr lang="en-US" altLang="zh-CN" sz="2400" dirty="0" smtClean="0">
              <a:solidFill>
                <a:srgbClr val="C0000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 eaLnBrk="0" hangingPunct="0">
              <a:spcAft>
                <a:spcPts val="600"/>
              </a:spcAft>
            </a:pPr>
            <a:r>
              <a:rPr lang="zh-CN" altLang="en-US" dirty="0" smtClean="0">
                <a:solidFill>
                  <a:srgbClr val="0033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dirty="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利用时钟数据嵌入和时钟恢复技术，实现双向频率传递</a:t>
            </a:r>
            <a:endParaRPr lang="zh-CN" altLang="zh-CN" dirty="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Text Box 21"/>
          <p:cNvSpPr txBox="1">
            <a:spLocks noChangeArrowheads="1"/>
          </p:cNvSpPr>
          <p:nvPr/>
        </p:nvSpPr>
        <p:spPr bwMode="auto">
          <a:xfrm>
            <a:off x="2475458" y="4875179"/>
            <a:ext cx="2451027" cy="127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Aft>
                <a:spcPts val="600"/>
              </a:spcAft>
            </a:pPr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数字双混频鉴相</a:t>
            </a:r>
            <a:endParaRPr lang="en-US" altLang="zh-CN" sz="2400" dirty="0">
              <a:solidFill>
                <a:srgbClr val="C0000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 eaLnBrk="0" hangingPunct="0">
              <a:spcAft>
                <a:spcPts val="600"/>
              </a:spcAft>
            </a:pPr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实现主从端相位测量和跟踪</a:t>
            </a:r>
            <a:r>
              <a:rPr lang="zh-CN" altLang="en-US" dirty="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锁相</a:t>
            </a:r>
            <a:endParaRPr lang="zh-CN" altLang="zh-CN" sz="2400" dirty="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3" name="Text Box 22"/>
          <p:cNvSpPr txBox="1">
            <a:spLocks noChangeArrowheads="1"/>
          </p:cNvSpPr>
          <p:nvPr/>
        </p:nvSpPr>
        <p:spPr bwMode="auto">
          <a:xfrm>
            <a:off x="2486054" y="3304957"/>
            <a:ext cx="2393622" cy="109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Aft>
                <a:spcPts val="600"/>
              </a:spcAft>
            </a:pPr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网络同步协议</a:t>
            </a:r>
            <a:endParaRPr lang="en-US" altLang="zh-CN" sz="2400" dirty="0">
              <a:solidFill>
                <a:srgbClr val="C0000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 eaLnBrk="0" hangingPunct="0">
              <a:spcAft>
                <a:spcPts val="600"/>
              </a:spcAft>
            </a:pPr>
            <a:r>
              <a:rPr lang="zh-CN" altLang="en-US" dirty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利用通信协议实现主从端延迟测量</a:t>
            </a:r>
            <a:endParaRPr lang="zh-CN" altLang="zh-CN" dirty="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4" name="Text Box 24"/>
          <p:cNvSpPr txBox="1">
            <a:spLocks noChangeArrowheads="1"/>
          </p:cNvSpPr>
          <p:nvPr/>
        </p:nvSpPr>
        <p:spPr bwMode="auto">
          <a:xfrm>
            <a:off x="1035157" y="1847522"/>
            <a:ext cx="13349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33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zh-CN" sz="2000" dirty="0">
                <a:solidFill>
                  <a:srgbClr val="FEFFF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smtClean="0">
                <a:solidFill>
                  <a:srgbClr val="FEFFF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Sync-E</a:t>
            </a:r>
            <a:endParaRPr lang="zh-CN" altLang="zh-CN" sz="2400" dirty="0">
              <a:solidFill>
                <a:srgbClr val="FEFFFF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5" name="Text Box 25"/>
          <p:cNvSpPr txBox="1">
            <a:spLocks noChangeArrowheads="1"/>
          </p:cNvSpPr>
          <p:nvPr/>
        </p:nvSpPr>
        <p:spPr bwMode="auto">
          <a:xfrm>
            <a:off x="1080192" y="5235253"/>
            <a:ext cx="13945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33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>
                <a:solidFill>
                  <a:srgbClr val="FEFFF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DMTD</a:t>
            </a:r>
            <a:endParaRPr lang="zh-CN" altLang="zh-CN" sz="2000" dirty="0">
              <a:solidFill>
                <a:srgbClr val="FEFFFF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6" name="AutoShape 12"/>
          <p:cNvSpPr>
            <a:spLocks noChangeArrowheads="1"/>
          </p:cNvSpPr>
          <p:nvPr/>
        </p:nvSpPr>
        <p:spPr bwMode="auto">
          <a:xfrm>
            <a:off x="2320747" y="3642755"/>
            <a:ext cx="313570" cy="261294"/>
          </a:xfrm>
          <a:prstGeom prst="rightArrow">
            <a:avLst>
              <a:gd name="adj1" fmla="val 50000"/>
              <a:gd name="adj2" fmla="val 45507"/>
            </a:avLst>
          </a:prstGeom>
          <a:solidFill>
            <a:srgbClr val="FEFE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16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7" name="AutoShape 17"/>
          <p:cNvSpPr>
            <a:spLocks noChangeArrowheads="1"/>
          </p:cNvSpPr>
          <p:nvPr/>
        </p:nvSpPr>
        <p:spPr bwMode="auto">
          <a:xfrm>
            <a:off x="1054277" y="3110325"/>
            <a:ext cx="1357483" cy="1360104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69804"/>
                  <a:invGamma/>
                </a:schemeClr>
              </a:gs>
            </a:gsLst>
            <a:lin ang="5400000" scaled="1"/>
          </a:gradFill>
          <a:ln w="25400" cmpd="sng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CN" altLang="en-US" sz="16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8" name="未知"/>
          <p:cNvSpPr>
            <a:spLocks/>
          </p:cNvSpPr>
          <p:nvPr/>
        </p:nvSpPr>
        <p:spPr bwMode="auto">
          <a:xfrm>
            <a:off x="1068603" y="3141944"/>
            <a:ext cx="676096" cy="492484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tint val="48627"/>
                  <a:invGamma/>
                </a:schemeClr>
              </a:gs>
              <a:gs pos="50000">
                <a:schemeClr val="accent2">
                  <a:alpha val="0"/>
                </a:schemeClr>
              </a:gs>
              <a:gs pos="100000">
                <a:schemeClr val="accent2">
                  <a:gamma/>
                  <a:tint val="48627"/>
                  <a:invGamma/>
                </a:scheme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16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9" name="Text Box 26"/>
          <p:cNvSpPr txBox="1">
            <a:spLocks noChangeArrowheads="1"/>
          </p:cNvSpPr>
          <p:nvPr/>
        </p:nvSpPr>
        <p:spPr bwMode="auto">
          <a:xfrm>
            <a:off x="1062367" y="3592596"/>
            <a:ext cx="131911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33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dirty="0" smtClean="0">
                <a:solidFill>
                  <a:srgbClr val="FEFFF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PTPv2</a:t>
            </a:r>
            <a:endParaRPr lang="zh-CN" altLang="zh-CN" sz="2000" dirty="0">
              <a:solidFill>
                <a:srgbClr val="FEFFFF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25158" y="3371413"/>
            <a:ext cx="751294" cy="712590"/>
            <a:chOff x="242888" y="3305175"/>
            <a:chExt cx="1882775" cy="1879600"/>
          </a:xfrm>
        </p:grpSpPr>
        <p:pic>
          <p:nvPicPr>
            <p:cNvPr id="61" name="Picture 19" descr="YG_circle001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888" y="3305175"/>
              <a:ext cx="1882775" cy="187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2" descr="http://www.ohwr.org/attachments/1121/WRlogo-original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683" y="3585812"/>
              <a:ext cx="1515058" cy="1377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381807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7754" y="1447800"/>
            <a:ext cx="5053681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152400" y="1866900"/>
            <a:ext cx="4800600" cy="4191000"/>
          </a:xfrm>
        </p:spPr>
        <p:txBody>
          <a:bodyPr/>
          <a:lstStyle/>
          <a:p>
            <a:r>
              <a:rPr lang="zh-CN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兼容标准以太网</a:t>
            </a:r>
            <a:endParaRPr lang="en-US" altLang="zh-CN" sz="2800" dirty="0" smtClean="0">
              <a:solidFill>
                <a:srgbClr val="00206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数公里，上千节点</a:t>
            </a:r>
            <a:endParaRPr lang="en-US" altLang="zh-CN" sz="2800" dirty="0" smtClean="0">
              <a:solidFill>
                <a:srgbClr val="00206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1Gbps</a:t>
            </a:r>
            <a:r>
              <a:rPr lang="zh-CN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光纤链路</a:t>
            </a:r>
            <a:endParaRPr lang="en-US" altLang="zh-CN" sz="2800" dirty="0" smtClean="0">
              <a:solidFill>
                <a:srgbClr val="00206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endParaRPr lang="en-US" altLang="zh-CN" sz="2800" dirty="0" smtClean="0">
              <a:solidFill>
                <a:srgbClr val="00206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全局频率与时间同步</a:t>
            </a:r>
            <a:endParaRPr lang="en-US" altLang="zh-CN" sz="2800" dirty="0" smtClean="0">
              <a:solidFill>
                <a:srgbClr val="00206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保障确定的传输延迟</a:t>
            </a:r>
            <a:endParaRPr lang="en-US" altLang="zh-CN" sz="2800" dirty="0" smtClean="0">
              <a:solidFill>
                <a:srgbClr val="00206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冗余结构增强可靠性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</a:t>
            </a:r>
            <a:r>
              <a:rPr lang="en-US" altLang="zh-CN" smtClean="0">
                <a:solidFill>
                  <a:schemeClr val="accent2"/>
                </a:solidFill>
              </a:rPr>
              <a:t> </a:t>
            </a:r>
            <a:fld id="{FD1098D6-004A-4017-A907-038816F73A77}" type="slidenum">
              <a:rPr lang="en-US" altLang="zh-CN" smtClean="0">
                <a:solidFill>
                  <a:schemeClr val="accent2"/>
                </a:solidFill>
              </a:rPr>
              <a:pPr>
                <a:defRPr/>
              </a:pPr>
              <a:t>4</a:t>
            </a:fld>
            <a:endParaRPr lang="en-US" altLang="zh-CN">
              <a:solidFill>
                <a:schemeClr val="accent2"/>
              </a:solidFill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 altLang="zh-CN" dirty="0" smtClean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WR </a:t>
            </a:r>
            <a:r>
              <a:rPr lang="zh-CN" alt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网络</a:t>
            </a:r>
            <a:endParaRPr lang="zh-CN" altLang="en-US" dirty="0">
              <a:solidFill>
                <a:srgbClr val="00206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7318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 smtClean="0"/>
              <a:t>WR</a:t>
            </a:r>
            <a:r>
              <a:rPr lang="zh-CN" altLang="en-US" dirty="0" smtClean="0"/>
              <a:t>交换机</a:t>
            </a:r>
            <a:endParaRPr lang="zh-CN" altLang="en-US" dirty="0"/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60" y="1594587"/>
            <a:ext cx="3886200" cy="2443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92600" y="2518834"/>
            <a:ext cx="4599024" cy="170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2600" y="1225119"/>
            <a:ext cx="4764124" cy="1166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内容占位符 1"/>
          <p:cNvSpPr txBox="1">
            <a:spLocks/>
          </p:cNvSpPr>
          <p:nvPr/>
        </p:nvSpPr>
        <p:spPr>
          <a:xfrm>
            <a:off x="1008010" y="4537718"/>
            <a:ext cx="7026380" cy="2057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dirty="0" smtClean="0">
                <a:solidFill>
                  <a:prstClr val="black"/>
                </a:solidFill>
                <a:ea typeface="黑体" pitchFamily="49" charset="-122"/>
              </a:rPr>
              <a:t>初期采用</a:t>
            </a:r>
            <a:r>
              <a:rPr lang="en-US" altLang="zh-CN" sz="2000" b="1" dirty="0" smtClean="0">
                <a:solidFill>
                  <a:prstClr val="black"/>
                </a:solidFill>
                <a:ea typeface="黑体" pitchFamily="49" charset="-122"/>
              </a:rPr>
              <a:t>CERN</a:t>
            </a:r>
            <a:r>
              <a:rPr lang="zh-CN" altLang="en-US" sz="2000" b="1" dirty="0" smtClean="0">
                <a:solidFill>
                  <a:prstClr val="black"/>
                </a:solidFill>
                <a:ea typeface="黑体" pitchFamily="49" charset="-122"/>
              </a:rPr>
              <a:t>设计的原型设备 </a:t>
            </a:r>
            <a:endParaRPr lang="en-US" altLang="zh-CN" sz="2000" b="1" dirty="0" smtClean="0">
              <a:solidFill>
                <a:prstClr val="black"/>
              </a:solidFill>
              <a:ea typeface="黑体" pitchFamily="49" charset="-122"/>
            </a:endParaRPr>
          </a:p>
          <a:p>
            <a:r>
              <a:rPr lang="en-US" altLang="zh-CN" sz="2000" b="1" dirty="0" smtClean="0">
                <a:solidFill>
                  <a:prstClr val="black"/>
                </a:solidFill>
                <a:ea typeface="黑体" pitchFamily="49" charset="-122"/>
              </a:rPr>
              <a:t>LHAASO</a:t>
            </a:r>
            <a:r>
              <a:rPr lang="zh-CN" altLang="en-US" sz="2000" b="1" dirty="0" smtClean="0">
                <a:solidFill>
                  <a:prstClr val="black"/>
                </a:solidFill>
                <a:ea typeface="黑体" pitchFamily="49" charset="-122"/>
              </a:rPr>
              <a:t>需使用</a:t>
            </a:r>
            <a:r>
              <a:rPr lang="en-US" altLang="zh-CN" sz="2000" b="1" dirty="0" smtClean="0">
                <a:solidFill>
                  <a:prstClr val="black"/>
                </a:solidFill>
                <a:ea typeface="黑体" pitchFamily="49" charset="-122"/>
              </a:rPr>
              <a:t>500</a:t>
            </a:r>
            <a:r>
              <a:rPr lang="zh-CN" altLang="en-US" sz="2000" b="1" dirty="0" smtClean="0">
                <a:solidFill>
                  <a:prstClr val="black"/>
                </a:solidFill>
                <a:ea typeface="黑体" pitchFamily="49" charset="-122"/>
              </a:rPr>
              <a:t>台设备，单台</a:t>
            </a:r>
            <a:r>
              <a:rPr lang="en-US" altLang="zh-CN" sz="2000" b="1" dirty="0" smtClean="0">
                <a:solidFill>
                  <a:prstClr val="black"/>
                </a:solidFill>
                <a:ea typeface="黑体" pitchFamily="49" charset="-122"/>
              </a:rPr>
              <a:t>3.5w</a:t>
            </a:r>
          </a:p>
          <a:p>
            <a:r>
              <a:rPr lang="zh-CN" altLang="en-US" sz="2000" b="1" dirty="0" smtClean="0">
                <a:solidFill>
                  <a:prstClr val="black"/>
                </a:solidFill>
                <a:ea typeface="黑体" pitchFamily="49" charset="-122"/>
              </a:rPr>
              <a:t>自主改进（针对野外环境优化散热，远程管理功能）</a:t>
            </a:r>
            <a:endParaRPr lang="en-US" altLang="zh-CN" sz="2000" b="1" dirty="0" smtClean="0">
              <a:solidFill>
                <a:prstClr val="black"/>
              </a:solidFill>
              <a:ea typeface="黑体" pitchFamily="49" charset="-122"/>
            </a:endParaRPr>
          </a:p>
          <a:p>
            <a:r>
              <a:rPr lang="zh-CN" altLang="en-US" sz="2000" b="1" dirty="0" smtClean="0">
                <a:solidFill>
                  <a:prstClr val="black"/>
                </a:solidFill>
                <a:ea typeface="黑体" pitchFamily="49" charset="-122"/>
              </a:rPr>
              <a:t>稳定可靠，易维护，造价低，适应野外工作环境</a:t>
            </a:r>
            <a:endParaRPr lang="zh-CN" altLang="en-US" sz="2000" b="1" dirty="0">
              <a:solidFill>
                <a:prstClr val="black"/>
              </a:solidFill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8739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 smtClean="0"/>
              <a:t>WR</a:t>
            </a:r>
            <a:r>
              <a:rPr lang="zh-CN" altLang="en-US" dirty="0" smtClean="0"/>
              <a:t>节点</a:t>
            </a:r>
            <a:endParaRPr lang="zh-CN" altLang="en-US" dirty="0"/>
          </a:p>
        </p:txBody>
      </p:sp>
      <p:sp>
        <p:nvSpPr>
          <p:cNvPr id="4" name="内容占位符 1"/>
          <p:cNvSpPr txBox="1">
            <a:spLocks/>
          </p:cNvSpPr>
          <p:nvPr/>
        </p:nvSpPr>
        <p:spPr>
          <a:xfrm>
            <a:off x="290789" y="4648947"/>
            <a:ext cx="8754332" cy="1828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/>
              <a:t>合作组内唯一提供子卡形式的</a:t>
            </a:r>
            <a:r>
              <a:rPr lang="en-US" altLang="zh-CN" dirty="0" smtClean="0"/>
              <a:t>WR</a:t>
            </a:r>
            <a:r>
              <a:rPr lang="zh-CN" altLang="en-US" dirty="0" smtClean="0"/>
              <a:t>节点</a:t>
            </a:r>
            <a:endParaRPr lang="en-US" altLang="zh-CN" dirty="0" smtClean="0"/>
          </a:p>
          <a:p>
            <a:pPr lvl="1"/>
            <a:r>
              <a:rPr lang="en-US" altLang="zh-CN" dirty="0" smtClean="0">
                <a:solidFill>
                  <a:schemeClr val="accent1">
                    <a:lumMod val="25000"/>
                  </a:schemeClr>
                </a:solidFill>
              </a:rPr>
              <a:t>CERN</a:t>
            </a:r>
            <a:r>
              <a:rPr lang="zh-CN" altLang="en-US" dirty="0" smtClean="0">
                <a:solidFill>
                  <a:schemeClr val="accent1">
                    <a:lumMod val="25000"/>
                  </a:schemeClr>
                </a:solidFill>
              </a:rPr>
              <a:t>采购</a:t>
            </a:r>
            <a:r>
              <a:rPr lang="en-US" altLang="zh-CN" dirty="0" smtClean="0">
                <a:solidFill>
                  <a:schemeClr val="accent1">
                    <a:lumMod val="25000"/>
                  </a:schemeClr>
                </a:solidFill>
              </a:rPr>
              <a:t>5</a:t>
            </a:r>
            <a:r>
              <a:rPr lang="zh-CN" altLang="en-US" dirty="0" smtClean="0">
                <a:solidFill>
                  <a:schemeClr val="accent1">
                    <a:lumMod val="25000"/>
                  </a:schemeClr>
                </a:solidFill>
              </a:rPr>
              <a:t>套</a:t>
            </a:r>
            <a:endParaRPr lang="en-US" altLang="zh-CN" dirty="0" smtClean="0">
              <a:solidFill>
                <a:schemeClr val="accent1">
                  <a:lumMod val="25000"/>
                </a:schemeClr>
              </a:solidFill>
            </a:endParaRPr>
          </a:p>
          <a:p>
            <a:r>
              <a:rPr lang="zh-CN" altLang="en-US" dirty="0" smtClean="0"/>
              <a:t>首创双端口</a:t>
            </a:r>
            <a:r>
              <a:rPr lang="en-US" altLang="zh-CN" dirty="0" smtClean="0"/>
              <a:t>WR</a:t>
            </a:r>
            <a:r>
              <a:rPr lang="zh-CN" altLang="en-US" dirty="0" smtClean="0"/>
              <a:t>节点（实现级联</a:t>
            </a:r>
            <a:r>
              <a:rPr lang="en-US" altLang="zh-CN" dirty="0" smtClean="0"/>
              <a:t>/</a:t>
            </a:r>
            <a:r>
              <a:rPr lang="zh-CN" altLang="en-US" dirty="0" smtClean="0"/>
              <a:t>冗余连接）</a:t>
            </a:r>
            <a:endParaRPr lang="en-US" altLang="zh-CN" dirty="0" smtClean="0"/>
          </a:p>
          <a:p>
            <a:r>
              <a:rPr lang="en-US" altLang="zh-CN" dirty="0" smtClean="0"/>
              <a:t>Mini-WR</a:t>
            </a:r>
          </a:p>
        </p:txBody>
      </p:sp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288068" y="1559144"/>
            <a:ext cx="2575128" cy="2057816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358" b="89972" l="9934" r="88559">
                        <a14:foregroundMark x1="36441" y1="20617" x2="26224" y2="22791"/>
                        <a14:foregroundMark x1="22787" y1="25877" x2="17891" y2="25736"/>
                        <a14:foregroundMark x1="23588" y1="39762" x2="16761" y2="39411"/>
                        <a14:foregroundMark x1="31685" y1="49088" x2="21422" y2="49649"/>
                        <a14:foregroundMark x1="26648" y1="41304" x2="26648" y2="41304"/>
                        <a14:foregroundMark x1="24623" y1="53717" x2="21893" y2="53857"/>
                        <a14:foregroundMark x1="36582" y1="82188" x2="26224" y2="81837"/>
                        <a14:foregroundMark x1="23682" y1="78471" x2="17090" y2="78612"/>
                        <a14:foregroundMark x1="72881" y1="19776" x2="76507" y2="18934"/>
                        <a14:foregroundMark x1="85499" y1="24684" x2="87100" y2="333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69" t="15495" r="11727" b="10474"/>
          <a:stretch/>
        </p:blipFill>
        <p:spPr bwMode="auto">
          <a:xfrm>
            <a:off x="3384708" y="1658260"/>
            <a:ext cx="2494579" cy="19561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6368955" y="1417137"/>
            <a:ext cx="2552166" cy="2681138"/>
            <a:chOff x="5241397" y="381000"/>
            <a:chExt cx="4410788" cy="465873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10" b="89882" l="4815" r="985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225" b="26511"/>
            <a:stretch/>
          </p:blipFill>
          <p:spPr>
            <a:xfrm>
              <a:off x="5296433" y="381000"/>
              <a:ext cx="4300715" cy="1968866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10" b="89882" l="1667" r="96852">
                          <a14:foregroundMark x1="25926" y1="18018" x2="24907" y2="367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74" b="53207"/>
            <a:stretch/>
          </p:blipFill>
          <p:spPr>
            <a:xfrm rot="10800000">
              <a:off x="5241397" y="2407388"/>
              <a:ext cx="4410788" cy="1898753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6488971" y="4397981"/>
              <a:ext cx="2025713" cy="641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7030A0"/>
                  </a:solidFill>
                </a:rPr>
                <a:t>Mini-WR </a:t>
              </a:r>
              <a:endParaRPr lang="zh-CN" altLang="en-US" b="1" dirty="0">
                <a:solidFill>
                  <a:srgbClr val="7030A0"/>
                </a:solidFill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914400" y="3690053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7030A0"/>
                </a:solidFill>
              </a:rPr>
              <a:t>Cute-WR 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056249" y="3690053"/>
            <a:ext cx="1616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7030A0"/>
                </a:solidFill>
              </a:rPr>
              <a:t>Cute-WR-DP 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702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 smtClean="0"/>
              <a:t>LHAASO</a:t>
            </a:r>
            <a:r>
              <a:rPr lang="zh-CN" altLang="en-US" dirty="0" smtClean="0"/>
              <a:t>时钟系统</a:t>
            </a:r>
            <a:endParaRPr lang="zh-CN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88" y="876301"/>
            <a:ext cx="7562930" cy="383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内容占位符 1"/>
          <p:cNvSpPr txBox="1">
            <a:spLocks/>
          </p:cNvSpPr>
          <p:nvPr/>
        </p:nvSpPr>
        <p:spPr>
          <a:xfrm>
            <a:off x="1091461" y="4502206"/>
            <a:ext cx="7026380" cy="2057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dirty="0" smtClean="0">
                <a:solidFill>
                  <a:prstClr val="black"/>
                </a:solidFill>
                <a:ea typeface="黑体" pitchFamily="49" charset="-122"/>
              </a:rPr>
              <a:t>为近万个探测器节点提供统一的参考频率和绝对时间频率 </a:t>
            </a:r>
            <a:endParaRPr lang="en-US" altLang="zh-CN" sz="2000" b="1" dirty="0" smtClean="0">
              <a:solidFill>
                <a:prstClr val="black"/>
              </a:solidFill>
              <a:ea typeface="黑体" pitchFamily="49" charset="-122"/>
            </a:endParaRPr>
          </a:p>
          <a:p>
            <a:r>
              <a:rPr lang="zh-CN" altLang="en-US" sz="2000" b="1" dirty="0" smtClean="0">
                <a:solidFill>
                  <a:prstClr val="black"/>
                </a:solidFill>
                <a:ea typeface="黑体" pitchFamily="49" charset="-122"/>
              </a:rPr>
              <a:t>延迟自动校正和补偿</a:t>
            </a:r>
            <a:endParaRPr lang="en-US" altLang="zh-CN" sz="2000" b="1" dirty="0" smtClean="0">
              <a:solidFill>
                <a:prstClr val="black"/>
              </a:solidFill>
              <a:ea typeface="黑体" pitchFamily="49" charset="-122"/>
            </a:endParaRPr>
          </a:p>
          <a:p>
            <a:r>
              <a:rPr lang="zh-CN" altLang="en-US" sz="2000" b="1" dirty="0" smtClean="0">
                <a:solidFill>
                  <a:prstClr val="black"/>
                </a:solidFill>
                <a:ea typeface="黑体" pitchFamily="49" charset="-122"/>
              </a:rPr>
              <a:t>支持数据传输，实现数据</a:t>
            </a:r>
            <a:r>
              <a:rPr lang="en-US" altLang="zh-CN" sz="2000" b="1" dirty="0" smtClean="0">
                <a:solidFill>
                  <a:prstClr val="black"/>
                </a:solidFill>
                <a:ea typeface="黑体" pitchFamily="49" charset="-122"/>
              </a:rPr>
              <a:t>/</a:t>
            </a:r>
            <a:r>
              <a:rPr lang="zh-CN" altLang="en-US" sz="2000" b="1" dirty="0" smtClean="0">
                <a:solidFill>
                  <a:prstClr val="black"/>
                </a:solidFill>
                <a:ea typeface="黑体" pitchFamily="49" charset="-122"/>
              </a:rPr>
              <a:t>控制链路复用</a:t>
            </a:r>
            <a:endParaRPr lang="en-US" altLang="zh-CN" sz="2000" b="1" dirty="0" smtClean="0">
              <a:solidFill>
                <a:prstClr val="black"/>
              </a:solidFill>
              <a:ea typeface="黑体" pitchFamily="49" charset="-122"/>
            </a:endParaRPr>
          </a:p>
          <a:p>
            <a:r>
              <a:rPr lang="zh-CN" altLang="en-US" sz="2000" b="1" dirty="0" smtClean="0">
                <a:solidFill>
                  <a:prstClr val="black"/>
                </a:solidFill>
                <a:ea typeface="黑体" pitchFamily="49" charset="-122"/>
              </a:rPr>
              <a:t>稳定可靠，易维护，造价低，适应野外工作环境</a:t>
            </a:r>
            <a:endParaRPr lang="en-US" altLang="zh-CN" sz="2000" b="1" dirty="0" smtClean="0">
              <a:solidFill>
                <a:prstClr val="black"/>
              </a:solidFill>
              <a:ea typeface="黑体" pitchFamily="49" charset="-122"/>
            </a:endParaRPr>
          </a:p>
          <a:p>
            <a:endParaRPr lang="zh-CN" altLang="en-US" sz="2000" b="1" dirty="0">
              <a:solidFill>
                <a:prstClr val="black"/>
              </a:solidFill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3583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815084" y="223935"/>
            <a:ext cx="5947198" cy="489275"/>
          </a:xfrm>
        </p:spPr>
        <p:txBody>
          <a:bodyPr/>
          <a:lstStyle/>
          <a:p>
            <a:r>
              <a:rPr kumimoji="1" lang="en-US" altLang="zh-CN" dirty="0" smtClean="0">
                <a:solidFill>
                  <a:srgbClr val="693070"/>
                </a:solidFill>
              </a:rPr>
              <a:t>LHAASO</a:t>
            </a:r>
            <a:r>
              <a:rPr kumimoji="1" lang="zh-CN" altLang="en-US" dirty="0" smtClean="0">
                <a:solidFill>
                  <a:srgbClr val="693070"/>
                </a:solidFill>
              </a:rPr>
              <a:t>时钟系统需求</a:t>
            </a:r>
            <a:r>
              <a:rPr kumimoji="1" lang="en-US" altLang="zh-CN" dirty="0" smtClean="0">
                <a:solidFill>
                  <a:srgbClr val="693070"/>
                </a:solidFill>
              </a:rPr>
              <a:t> </a:t>
            </a:r>
            <a:endParaRPr kumimoji="1" lang="zh-CN" altLang="en-US" dirty="0">
              <a:solidFill>
                <a:srgbClr val="693070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832562" y="1648932"/>
            <a:ext cx="2305050" cy="3645024"/>
            <a:chOff x="1110083" y="1055576"/>
            <a:chExt cx="3073400" cy="4860032"/>
          </a:xfrm>
        </p:grpSpPr>
        <p:grpSp>
          <p:nvGrpSpPr>
            <p:cNvPr id="9" name="组 8"/>
            <p:cNvGrpSpPr/>
            <p:nvPr/>
          </p:nvGrpSpPr>
          <p:grpSpPr>
            <a:xfrm>
              <a:off x="1110083" y="3467728"/>
              <a:ext cx="3073400" cy="2447880"/>
              <a:chOff x="970383" y="3467728"/>
              <a:chExt cx="3073400" cy="2447880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970383" y="3467728"/>
                <a:ext cx="3073400" cy="24478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zh-CN" altLang="en-US" sz="1350"/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1447304" y="4122756"/>
                <a:ext cx="2119551" cy="763285"/>
              </a:xfrm>
              <a:prstGeom prst="rect">
                <a:avLst/>
              </a:prstGeom>
              <a:noFill/>
            </p:spPr>
            <p:txBody>
              <a:bodyPr wrap="square" numCol="1" spcCol="360000">
                <a:spAutoFit/>
              </a:bodyPr>
              <a:lstStyle/>
              <a:p>
                <a:pPr defTabSz="457189">
                  <a:lnSpc>
                    <a:spcPct val="130000"/>
                  </a:lnSpc>
                </a:pPr>
                <a:r>
                  <a:rPr lang="zh-CN" altLang="en-US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charset="0"/>
                    <a:ea typeface="微软雅黑" charset="0"/>
                  </a:rPr>
                  <a:t>指向精度</a:t>
                </a:r>
                <a:r>
                  <a:rPr lang="en-US" altLang="zh-CN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charset="0"/>
                    <a:ea typeface="微软雅黑" charset="0"/>
                  </a:rPr>
                  <a:t>&lt; 0.1 </a:t>
                </a:r>
                <a:r>
                  <a:rPr lang="zh-CN" altLang="en-US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charset="0"/>
                    <a:ea typeface="微软雅黑" charset="0"/>
                  </a:rPr>
                  <a:t>度</a:t>
                </a:r>
                <a:endParaRPr lang="en-US" altLang="zh-CN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charset="0"/>
                  <a:ea typeface="微软雅黑" charset="0"/>
                </a:endParaRPr>
              </a:p>
              <a:p>
                <a:pPr defTabSz="457189">
                  <a:lnSpc>
                    <a:spcPct val="130000"/>
                  </a:lnSpc>
                </a:pPr>
                <a:r>
                  <a:rPr lang="zh-CN" altLang="en-US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charset="0"/>
                    <a:ea typeface="微软雅黑" charset="0"/>
                  </a:rPr>
                  <a:t>角分辨 </a:t>
                </a:r>
                <a:r>
                  <a:rPr lang="en-US" altLang="zh-CN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charset="0"/>
                    <a:ea typeface="微软雅黑" charset="0"/>
                  </a:rPr>
                  <a:t>&lt; 0.5 </a:t>
                </a:r>
                <a:r>
                  <a:rPr lang="zh-CN" altLang="en-US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charset="0"/>
                    <a:ea typeface="微软雅黑" charset="0"/>
                  </a:rPr>
                  <a:t>度</a:t>
                </a:r>
                <a:endParaRPr lang="en-US" altLang="zh-CN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charset="0"/>
                  <a:ea typeface="微软雅黑" charset="0"/>
                </a:endParaRPr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2030027" y="3632167"/>
                <a:ext cx="1015663" cy="52322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914378">
                  <a:lnSpc>
                    <a:spcPct val="130000"/>
                  </a:lnSpc>
                  <a:defRPr/>
                </a:pPr>
                <a:r>
                  <a:rPr lang="zh-CN" altLang="en-US" sz="1500" b="1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微软雅黑" charset="0"/>
                  </a:rPr>
                  <a:t>高精度</a:t>
                </a:r>
                <a:endParaRPr lang="en-US" altLang="zh-CN" sz="15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charset="0"/>
                </a:endParaRPr>
              </a:p>
            </p:txBody>
          </p:sp>
        </p:grpSp>
        <p:sp>
          <p:nvSpPr>
            <p:cNvPr id="4" name="椭圆 3"/>
            <p:cNvSpPr/>
            <p:nvPr/>
          </p:nvSpPr>
          <p:spPr>
            <a:xfrm>
              <a:off x="2437233" y="3183534"/>
              <a:ext cx="419100" cy="4191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/>
            </a:p>
          </p:txBody>
        </p: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1873" y="1055576"/>
              <a:ext cx="1969818" cy="2060362"/>
            </a:xfrm>
            <a:prstGeom prst="ellipse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3408794" y="1718940"/>
            <a:ext cx="2305050" cy="3849140"/>
            <a:chOff x="4545059" y="1148920"/>
            <a:chExt cx="3073400" cy="5132186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1578" y="1148920"/>
              <a:ext cx="2060362" cy="1873674"/>
            </a:xfrm>
            <a:prstGeom prst="ellipse">
              <a:avLst/>
            </a:prstGeom>
          </p:spPr>
        </p:pic>
        <p:grpSp>
          <p:nvGrpSpPr>
            <p:cNvPr id="37" name="组 36"/>
            <p:cNvGrpSpPr/>
            <p:nvPr/>
          </p:nvGrpSpPr>
          <p:grpSpPr>
            <a:xfrm>
              <a:off x="4545059" y="3467728"/>
              <a:ext cx="3073400" cy="2813378"/>
              <a:chOff x="970383" y="3467728"/>
              <a:chExt cx="3073400" cy="2813378"/>
            </a:xfrm>
          </p:grpSpPr>
          <p:sp>
            <p:nvSpPr>
              <p:cNvPr id="40" name="矩形 39"/>
              <p:cNvSpPr/>
              <p:nvPr/>
            </p:nvSpPr>
            <p:spPr>
              <a:xfrm>
                <a:off x="970383" y="3467728"/>
                <a:ext cx="3073400" cy="24478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zh-CN" altLang="en-US" sz="1350"/>
              </a:p>
            </p:txBody>
          </p:sp>
          <p:sp>
            <p:nvSpPr>
              <p:cNvPr id="41" name="矩形 40"/>
              <p:cNvSpPr/>
              <p:nvPr/>
            </p:nvSpPr>
            <p:spPr>
              <a:xfrm>
                <a:off x="1281188" y="4080503"/>
                <a:ext cx="2724421" cy="2200603"/>
              </a:xfrm>
              <a:prstGeom prst="rect">
                <a:avLst/>
              </a:prstGeom>
              <a:noFill/>
            </p:spPr>
            <p:txBody>
              <a:bodyPr wrap="square" numCol="1" spcCol="360000">
                <a:spAutoFit/>
              </a:bodyPr>
              <a:lstStyle/>
              <a:p>
                <a:pPr defTabSz="457189">
                  <a:lnSpc>
                    <a:spcPct val="150000"/>
                  </a:lnSpc>
                </a:pPr>
                <a:r>
                  <a:rPr lang="zh-CN" altLang="en-US" sz="135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charset="0"/>
                    <a:ea typeface="微软雅黑" charset="0"/>
                  </a:rPr>
                  <a:t>单点成本低</a:t>
                </a:r>
                <a:endParaRPr lang="en-US" altLang="zh-CN" sz="13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charset="0"/>
                  <a:ea typeface="微软雅黑" charset="0"/>
                </a:endParaRPr>
              </a:p>
              <a:p>
                <a:pPr defTabSz="457189">
                  <a:lnSpc>
                    <a:spcPct val="150000"/>
                  </a:lnSpc>
                </a:pPr>
                <a:r>
                  <a:rPr lang="zh-CN" altLang="en-US" sz="135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charset="0"/>
                    <a:ea typeface="微软雅黑" charset="0"/>
                  </a:rPr>
                  <a:t>同步链路、数据链路复用</a:t>
                </a:r>
                <a:endParaRPr lang="en-US" altLang="zh-CN" sz="13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charset="0"/>
                  <a:ea typeface="微软雅黑" charset="0"/>
                </a:endParaRPr>
              </a:p>
              <a:p>
                <a:pPr defTabSz="457189">
                  <a:lnSpc>
                    <a:spcPct val="150000"/>
                  </a:lnSpc>
                </a:pPr>
                <a:r>
                  <a:rPr lang="zh-CN" altLang="en-US" sz="135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charset="0"/>
                    <a:ea typeface="微软雅黑" charset="0"/>
                  </a:rPr>
                  <a:t>大阵列</a:t>
                </a:r>
                <a:r>
                  <a:rPr lang="zh-CN" altLang="en-US" sz="1350" b="1" dirty="0">
                    <a:solidFill>
                      <a:schemeClr val="bg2">
                        <a:lumMod val="50000"/>
                      </a:schemeClr>
                    </a:solidFill>
                    <a:latin typeface="微软雅黑" charset="0"/>
                    <a:ea typeface="微软雅黑" charset="0"/>
                  </a:rPr>
                  <a:t>高精度标定</a:t>
                </a:r>
                <a:endParaRPr lang="en-US" altLang="zh-CN" sz="1350" b="1" dirty="0">
                  <a:solidFill>
                    <a:schemeClr val="bg2">
                      <a:lumMod val="50000"/>
                    </a:schemeClr>
                  </a:solidFill>
                  <a:latin typeface="微软雅黑" charset="0"/>
                  <a:ea typeface="微软雅黑" charset="0"/>
                </a:endParaRPr>
              </a:p>
              <a:p>
                <a:pPr defTabSz="457189">
                  <a:lnSpc>
                    <a:spcPct val="150000"/>
                  </a:lnSpc>
                </a:pPr>
                <a:r>
                  <a:rPr lang="zh-CN" altLang="en-US" sz="135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charset="0"/>
                    <a:ea typeface="微软雅黑" charset="0"/>
                  </a:rPr>
                  <a:t>大量数据传输与处理</a:t>
                </a:r>
              </a:p>
            </p:txBody>
          </p:sp>
          <p:sp>
            <p:nvSpPr>
              <p:cNvPr id="42" name="矩形 41"/>
              <p:cNvSpPr/>
              <p:nvPr/>
            </p:nvSpPr>
            <p:spPr>
              <a:xfrm>
                <a:off x="2053042" y="3615352"/>
                <a:ext cx="1015663" cy="52322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914378">
                  <a:lnSpc>
                    <a:spcPct val="130000"/>
                  </a:lnSpc>
                  <a:defRPr/>
                </a:pPr>
                <a:r>
                  <a:rPr lang="zh-CN" altLang="en-US" sz="1500" b="1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微软雅黑" charset="0"/>
                  </a:rPr>
                  <a:t>多节点</a:t>
                </a:r>
                <a:endParaRPr lang="en-US" altLang="zh-CN" sz="15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charset="0"/>
                </a:endParaRPr>
              </a:p>
            </p:txBody>
          </p:sp>
        </p:grpSp>
        <p:sp>
          <p:nvSpPr>
            <p:cNvPr id="39" name="椭圆 38"/>
            <p:cNvSpPr/>
            <p:nvPr/>
          </p:nvSpPr>
          <p:spPr>
            <a:xfrm>
              <a:off x="5872209" y="3183534"/>
              <a:ext cx="419100" cy="4191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985026" y="1739250"/>
            <a:ext cx="2305050" cy="3554707"/>
            <a:chOff x="7980034" y="1175999"/>
            <a:chExt cx="3073400" cy="4739609"/>
          </a:xfrm>
        </p:grpSpPr>
        <p:grpSp>
          <p:nvGrpSpPr>
            <p:cNvPr id="44" name="组 43"/>
            <p:cNvGrpSpPr/>
            <p:nvPr/>
          </p:nvGrpSpPr>
          <p:grpSpPr>
            <a:xfrm>
              <a:off x="7980034" y="3467728"/>
              <a:ext cx="3073400" cy="2447880"/>
              <a:chOff x="970383" y="3467728"/>
              <a:chExt cx="3073400" cy="2447880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970383" y="3467728"/>
                <a:ext cx="3073400" cy="24478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zh-CN" altLang="en-US" sz="1350"/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1289308" y="4171308"/>
                <a:ext cx="2435551" cy="363176"/>
              </a:xfrm>
              <a:prstGeom prst="rect">
                <a:avLst/>
              </a:prstGeom>
              <a:noFill/>
            </p:spPr>
            <p:txBody>
              <a:bodyPr wrap="square" numCol="1" spcCol="360000">
                <a:spAutoFit/>
              </a:bodyPr>
              <a:lstStyle/>
              <a:p>
                <a:pPr defTabSz="457189">
                  <a:lnSpc>
                    <a:spcPct val="130000"/>
                  </a:lnSpc>
                </a:pPr>
                <a:endPara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charset="0"/>
                  <a:ea typeface="微软雅黑" charset="0"/>
                </a:endParaRPr>
              </a:p>
            </p:txBody>
          </p:sp>
          <p:sp>
            <p:nvSpPr>
              <p:cNvPr id="49" name="矩形 48"/>
              <p:cNvSpPr/>
              <p:nvPr/>
            </p:nvSpPr>
            <p:spPr>
              <a:xfrm>
                <a:off x="2030030" y="3637703"/>
                <a:ext cx="1015663" cy="52322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914378">
                  <a:lnSpc>
                    <a:spcPct val="130000"/>
                  </a:lnSpc>
                  <a:defRPr/>
                </a:pPr>
                <a:r>
                  <a:rPr lang="zh-CN" altLang="en-US" sz="1500" b="1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微软雅黑" charset="0"/>
                  </a:rPr>
                  <a:t>高可靠</a:t>
                </a:r>
                <a:endParaRPr lang="en-US" altLang="zh-CN" sz="15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charset="0"/>
                </a:endParaRPr>
              </a:p>
            </p:txBody>
          </p:sp>
        </p:grpSp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6976" y="1175999"/>
              <a:ext cx="1819516" cy="1819516"/>
            </a:xfrm>
            <a:prstGeom prst="ellipse">
              <a:avLst/>
            </a:prstGeom>
          </p:spPr>
        </p:pic>
        <p:sp>
          <p:nvSpPr>
            <p:cNvPr id="46" name="椭圆 45"/>
            <p:cNvSpPr/>
            <p:nvPr/>
          </p:nvSpPr>
          <p:spPr>
            <a:xfrm>
              <a:off x="9307184" y="3183534"/>
              <a:ext cx="419100" cy="4191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/>
            </a:p>
          </p:txBody>
        </p:sp>
      </p:grpSp>
      <p:sp>
        <p:nvSpPr>
          <p:cNvPr id="8" name="矩形 7"/>
          <p:cNvSpPr/>
          <p:nvPr/>
        </p:nvSpPr>
        <p:spPr>
          <a:xfrm>
            <a:off x="991906" y="4535113"/>
            <a:ext cx="2031325" cy="3624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>
              <a:lnSpc>
                <a:spcPct val="130000"/>
              </a:lnSpc>
            </a:pPr>
            <a:r>
              <a:rPr lang="zh-CN" altLang="en-US" sz="13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</a:rPr>
              <a:t>全局同步精度 </a:t>
            </a:r>
            <a:r>
              <a:rPr lang="en-US" altLang="zh-CN" sz="13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</a:rPr>
              <a:t>&lt; </a:t>
            </a:r>
            <a:r>
              <a:rPr lang="en-US" altLang="zh-CN" sz="1350" b="1" dirty="0">
                <a:solidFill>
                  <a:srgbClr val="F23C00"/>
                </a:solidFill>
                <a:latin typeface="微软雅黑" charset="0"/>
                <a:ea typeface="微软雅黑" charset="0"/>
              </a:rPr>
              <a:t>500 </a:t>
            </a:r>
            <a:r>
              <a:rPr lang="en-US" altLang="zh-CN" sz="1350" b="1" dirty="0" err="1">
                <a:solidFill>
                  <a:srgbClr val="F23C00"/>
                </a:solidFill>
                <a:latin typeface="微软雅黑" charset="0"/>
                <a:ea typeface="微软雅黑" charset="0"/>
              </a:rPr>
              <a:t>ps</a:t>
            </a:r>
            <a:endParaRPr lang="zh-CN" altLang="en-US" sz="1350" b="1" dirty="0">
              <a:solidFill>
                <a:srgbClr val="F23C00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269478" y="3952252"/>
            <a:ext cx="17508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>
              <a:lnSpc>
                <a:spcPct val="150000"/>
              </a:lnSpc>
            </a:pPr>
            <a:r>
              <a:rPr lang="zh-CN" altLang="en-US" sz="1200" b="1" dirty="0">
                <a:latin typeface="微软雅黑" charset="0"/>
                <a:ea typeface="微软雅黑" charset="0"/>
              </a:rPr>
              <a:t>温度变化</a:t>
            </a:r>
            <a:r>
              <a:rPr lang="en-US" altLang="zh-CN" sz="1200" b="1" dirty="0">
                <a:latin typeface="微软雅黑" charset="0"/>
                <a:ea typeface="微软雅黑" charset="0"/>
              </a:rPr>
              <a:t>: ± 30 </a:t>
            </a:r>
            <a:r>
              <a:rPr lang="zh-CN" altLang="en-US" sz="1200" b="1" dirty="0">
                <a:latin typeface="微软雅黑" charset="0"/>
                <a:ea typeface="微软雅黑" charset="0"/>
              </a:rPr>
              <a:t>摄氏度</a:t>
            </a:r>
            <a:endParaRPr lang="en-US" altLang="zh-CN" sz="1200" b="1" dirty="0">
              <a:latin typeface="微软雅黑" charset="0"/>
              <a:ea typeface="微软雅黑" charset="0"/>
            </a:endParaRPr>
          </a:p>
          <a:p>
            <a:pPr defTabSz="457189">
              <a:lnSpc>
                <a:spcPct val="150000"/>
              </a:lnSpc>
            </a:pPr>
            <a:r>
              <a:rPr lang="en-US" altLang="zh-CN" sz="1200" b="1" dirty="0">
                <a:latin typeface="微软雅黑" charset="0"/>
                <a:ea typeface="微软雅黑" charset="0"/>
              </a:rPr>
              <a:t>10</a:t>
            </a:r>
            <a:r>
              <a:rPr lang="zh-CN" altLang="en-US" sz="1200" b="1" dirty="0">
                <a:latin typeface="微软雅黑" charset="0"/>
                <a:ea typeface="微软雅黑" charset="0"/>
              </a:rPr>
              <a:t>年损耗率 </a:t>
            </a:r>
            <a:r>
              <a:rPr lang="en-US" altLang="zh-CN" sz="1200" b="1" dirty="0">
                <a:latin typeface="微软雅黑" charset="0"/>
                <a:ea typeface="微软雅黑" charset="0"/>
              </a:rPr>
              <a:t>&lt; 20%</a:t>
            </a:r>
          </a:p>
        </p:txBody>
      </p:sp>
      <p:sp>
        <p:nvSpPr>
          <p:cNvPr id="30" name="矩形 29"/>
          <p:cNvSpPr/>
          <p:nvPr/>
        </p:nvSpPr>
        <p:spPr>
          <a:xfrm>
            <a:off x="6619334" y="4567976"/>
            <a:ext cx="1050288" cy="632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>
              <a:lnSpc>
                <a:spcPct val="130000"/>
              </a:lnSpc>
            </a:pPr>
            <a:r>
              <a:rPr lang="zh-CN" altLang="en-US" sz="1350" b="1" dirty="0">
                <a:solidFill>
                  <a:srgbClr val="F23C00"/>
                </a:solidFill>
                <a:latin typeface="微软雅黑" charset="0"/>
                <a:ea typeface="微软雅黑" charset="0"/>
              </a:rPr>
              <a:t>同步可靠性</a:t>
            </a:r>
            <a:endParaRPr lang="en-US" altLang="zh-CN" sz="1350" b="1" dirty="0">
              <a:solidFill>
                <a:srgbClr val="F23C00"/>
              </a:solidFill>
              <a:latin typeface="微软雅黑" charset="0"/>
              <a:ea typeface="微软雅黑" charset="0"/>
            </a:endParaRPr>
          </a:p>
          <a:p>
            <a:pPr defTabSz="457189">
              <a:lnSpc>
                <a:spcPct val="130000"/>
              </a:lnSpc>
            </a:pPr>
            <a:r>
              <a:rPr lang="zh-CN" altLang="en-US" sz="1350" b="1" dirty="0">
                <a:latin typeface="微软雅黑" charset="0"/>
                <a:ea typeface="微软雅黑" charset="0"/>
              </a:rPr>
              <a:t>网络可靠性</a:t>
            </a: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632" y="857250"/>
            <a:ext cx="664369" cy="65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27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内容占位符 1"/>
          <p:cNvSpPr txBox="1">
            <a:spLocks/>
          </p:cNvSpPr>
          <p:nvPr/>
        </p:nvSpPr>
        <p:spPr>
          <a:xfrm>
            <a:off x="508891" y="738668"/>
            <a:ext cx="2958270" cy="20057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zh-CN" altLang="en-US" sz="2000" dirty="0" smtClean="0">
                <a:solidFill>
                  <a:srgbClr val="70AD47">
                    <a:lumMod val="50000"/>
                  </a:srgb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测试环境构成</a:t>
            </a:r>
            <a:endParaRPr lang="en-US" altLang="zh-CN" sz="2000" dirty="0" smtClean="0">
              <a:solidFill>
                <a:srgbClr val="70AD47">
                  <a:lumMod val="50000"/>
                </a:srgb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lvl="1" fontAlgn="auto">
              <a:spcAft>
                <a:spcPts val="0"/>
              </a:spcAft>
            </a:pPr>
            <a:r>
              <a:rPr lang="en-US" altLang="zh-CN" sz="1600" dirty="0" smtClean="0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GPS + Ru</a:t>
            </a:r>
          </a:p>
          <a:p>
            <a:pPr lvl="1" fontAlgn="auto">
              <a:spcAft>
                <a:spcPts val="0"/>
              </a:spcAft>
            </a:pPr>
            <a:r>
              <a:rPr lang="en-US" altLang="zh-CN" sz="1600" dirty="0" smtClean="0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8</a:t>
            </a:r>
            <a:r>
              <a:rPr lang="zh-CN" altLang="zh-CN" sz="1600" dirty="0" smtClean="0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个</a:t>
            </a:r>
            <a:r>
              <a:rPr lang="tr-TR" altLang="zh-CN" sz="1600" dirty="0" smtClean="0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WR</a:t>
            </a:r>
            <a:r>
              <a:rPr lang="zh-CN" altLang="zh-CN" sz="1600" dirty="0" smtClean="0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交换机</a:t>
            </a:r>
            <a:endParaRPr lang="en-US" altLang="zh-CN" sz="1600" dirty="0" smtClean="0">
              <a:solidFill>
                <a:srgbClr val="7030A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1" fontAlgn="auto">
              <a:spcAft>
                <a:spcPts val="0"/>
              </a:spcAft>
            </a:pPr>
            <a:r>
              <a:rPr lang="en-US" altLang="zh-CN" sz="1600" dirty="0" smtClean="0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20</a:t>
            </a:r>
            <a:r>
              <a:rPr lang="zh-CN" altLang="zh-CN" sz="1600" dirty="0" smtClean="0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个</a:t>
            </a:r>
            <a:r>
              <a:rPr lang="tr-TR" altLang="zh-CN" sz="1600" dirty="0" smtClean="0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Cute-WR</a:t>
            </a:r>
            <a:r>
              <a:rPr lang="zh-CN" altLang="zh-CN" sz="1600" dirty="0" smtClean="0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节点</a:t>
            </a:r>
            <a:endParaRPr lang="en-US" altLang="zh-CN" sz="1600" dirty="0" smtClean="0">
              <a:solidFill>
                <a:srgbClr val="7030A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1" fontAlgn="auto">
              <a:spcAft>
                <a:spcPts val="0"/>
              </a:spcAft>
            </a:pPr>
            <a:r>
              <a:rPr lang="zh-CN" altLang="en-US" sz="1600" dirty="0" smtClean="0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多组数公里长单模光纤</a:t>
            </a:r>
            <a:endParaRPr lang="en-US" altLang="zh-CN" sz="1600" dirty="0" smtClean="0">
              <a:solidFill>
                <a:srgbClr val="7030A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1" fontAlgn="auto">
              <a:spcAft>
                <a:spcPts val="0"/>
              </a:spcAft>
            </a:pPr>
            <a:endParaRPr lang="zh-CN" altLang="en-US" sz="2000" dirty="0">
              <a:solidFill>
                <a:prstClr val="black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6561409" y="2667001"/>
            <a:ext cx="2452273" cy="3758255"/>
            <a:chOff x="0" y="1729730"/>
            <a:chExt cx="3388376" cy="4536504"/>
          </a:xfrm>
        </p:grpSpPr>
        <p:pic>
          <p:nvPicPr>
            <p:cNvPr id="60" name="Picture 2" descr="D:\WorkDir\LHAASO\OurDoc\2013-05-28 进展评审会\IMG_0178.JP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29730"/>
              <a:ext cx="3388376" cy="4536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TextBox 17"/>
            <p:cNvSpPr txBox="1"/>
            <p:nvPr/>
          </p:nvSpPr>
          <p:spPr>
            <a:xfrm>
              <a:off x="977993" y="1916585"/>
              <a:ext cx="11320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200" b="1" dirty="0" smtClean="0">
                  <a:solidFill>
                    <a:srgbClr val="C00000"/>
                  </a:solidFill>
                  <a:latin typeface="Calibri"/>
                </a:rPr>
                <a:t>1KM</a:t>
              </a:r>
              <a:r>
                <a:rPr lang="zh-CN" altLang="en-US" sz="1200" b="1" dirty="0" smtClean="0">
                  <a:solidFill>
                    <a:srgbClr val="C00000"/>
                  </a:solidFill>
                  <a:latin typeface="Calibri"/>
                </a:rPr>
                <a:t> </a:t>
              </a:r>
              <a:r>
                <a:rPr lang="en-US" altLang="zh-CN" sz="1200" b="1" dirty="0" smtClean="0">
                  <a:solidFill>
                    <a:srgbClr val="C00000"/>
                  </a:solidFill>
                  <a:latin typeface="Calibri"/>
                </a:rPr>
                <a:t>SMF fiber</a:t>
              </a:r>
              <a:endParaRPr lang="zh-CN" altLang="en-US" sz="1200" b="1" dirty="0">
                <a:solidFill>
                  <a:srgbClr val="C00000"/>
                </a:solidFill>
                <a:latin typeface="Calibri"/>
              </a:endParaRPr>
            </a:p>
          </p:txBody>
        </p:sp>
        <p:sp>
          <p:nvSpPr>
            <p:cNvPr id="62" name="TextBox 18"/>
            <p:cNvSpPr txBox="1"/>
            <p:nvPr/>
          </p:nvSpPr>
          <p:spPr>
            <a:xfrm>
              <a:off x="1021572" y="5295478"/>
              <a:ext cx="15853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b="1" dirty="0" smtClean="0">
                  <a:solidFill>
                    <a:srgbClr val="C00000"/>
                  </a:solidFill>
                  <a:latin typeface="Calibri"/>
                </a:rPr>
                <a:t>4 WR</a:t>
              </a:r>
              <a:r>
                <a:rPr lang="zh-CN" altLang="en-US" b="1" dirty="0" smtClean="0">
                  <a:solidFill>
                    <a:srgbClr val="C00000"/>
                  </a:solidFill>
                  <a:latin typeface="Calibri"/>
                </a:rPr>
                <a:t> </a:t>
              </a:r>
              <a:r>
                <a:rPr lang="en-US" altLang="zh-CN" b="1" dirty="0" smtClean="0">
                  <a:solidFill>
                    <a:srgbClr val="C00000"/>
                  </a:solidFill>
                  <a:latin typeface="Calibri"/>
                </a:rPr>
                <a:t>Switches</a:t>
              </a:r>
              <a:endParaRPr lang="zh-CN" altLang="en-US" b="1" dirty="0">
                <a:solidFill>
                  <a:srgbClr val="C00000"/>
                </a:solidFill>
                <a:latin typeface="Calibri"/>
              </a:endParaRPr>
            </a:p>
          </p:txBody>
        </p:sp>
        <p:sp>
          <p:nvSpPr>
            <p:cNvPr id="63" name="TextBox 19"/>
            <p:cNvSpPr txBox="1"/>
            <p:nvPr/>
          </p:nvSpPr>
          <p:spPr>
            <a:xfrm>
              <a:off x="777719" y="3146526"/>
              <a:ext cx="1832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b="1" dirty="0">
                  <a:solidFill>
                    <a:srgbClr val="C00000"/>
                  </a:solidFill>
                  <a:latin typeface="Calibri"/>
                </a:rPr>
                <a:t>6</a:t>
              </a:r>
              <a:r>
                <a:rPr lang="en-US" altLang="zh-CN" b="1" dirty="0" smtClean="0">
                  <a:solidFill>
                    <a:srgbClr val="C00000"/>
                  </a:solidFill>
                  <a:latin typeface="Calibri"/>
                </a:rPr>
                <a:t> Cute-WR</a:t>
              </a:r>
              <a:r>
                <a:rPr lang="zh-CN" altLang="en-US" b="1" dirty="0" smtClean="0">
                  <a:solidFill>
                    <a:srgbClr val="C00000"/>
                  </a:solidFill>
                  <a:latin typeface="Calibri"/>
                </a:rPr>
                <a:t> </a:t>
              </a:r>
              <a:r>
                <a:rPr lang="en-US" altLang="zh-CN" b="1" dirty="0" smtClean="0">
                  <a:solidFill>
                    <a:srgbClr val="C00000"/>
                  </a:solidFill>
                  <a:latin typeface="Calibri"/>
                </a:rPr>
                <a:t>nodes</a:t>
              </a:r>
              <a:endParaRPr lang="zh-CN" altLang="en-US" b="1" dirty="0">
                <a:solidFill>
                  <a:srgbClr val="C00000"/>
                </a:solidFill>
                <a:latin typeface="Calibri"/>
              </a:endParaRPr>
            </a:p>
          </p:txBody>
        </p:sp>
        <p:sp>
          <p:nvSpPr>
            <p:cNvPr id="64" name="TextBox 20"/>
            <p:cNvSpPr txBox="1"/>
            <p:nvPr/>
          </p:nvSpPr>
          <p:spPr>
            <a:xfrm>
              <a:off x="1248236" y="4287366"/>
              <a:ext cx="11320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200" b="1" dirty="0" smtClean="0">
                  <a:solidFill>
                    <a:srgbClr val="C00000"/>
                  </a:solidFill>
                  <a:latin typeface="Calibri"/>
                </a:rPr>
                <a:t>2KM</a:t>
              </a:r>
              <a:r>
                <a:rPr lang="zh-CN" altLang="en-US" sz="1200" b="1" dirty="0" smtClean="0">
                  <a:solidFill>
                    <a:srgbClr val="C00000"/>
                  </a:solidFill>
                  <a:latin typeface="Calibri"/>
                </a:rPr>
                <a:t> </a:t>
              </a:r>
              <a:r>
                <a:rPr lang="en-US" altLang="zh-CN" sz="1200" b="1" dirty="0" smtClean="0">
                  <a:solidFill>
                    <a:srgbClr val="C00000"/>
                  </a:solidFill>
                  <a:latin typeface="Calibri"/>
                </a:rPr>
                <a:t>SMF fiber</a:t>
              </a:r>
              <a:endParaRPr lang="zh-CN" altLang="en-US" sz="1200" b="1" dirty="0">
                <a:solidFill>
                  <a:srgbClr val="C00000"/>
                </a:solidFill>
                <a:latin typeface="Calibri"/>
              </a:endParaRPr>
            </a:p>
          </p:txBody>
        </p:sp>
      </p:grpSp>
      <p:pic>
        <p:nvPicPr>
          <p:cNvPr id="10" name="内容占位符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219" y="2667000"/>
            <a:ext cx="2812818" cy="375825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-15240" y="2667000"/>
            <a:ext cx="3265029" cy="3758255"/>
            <a:chOff x="80068" y="8541821"/>
            <a:chExt cx="10209614" cy="12276496"/>
          </a:xfrm>
        </p:grpSpPr>
        <p:pic>
          <p:nvPicPr>
            <p:cNvPr id="14" name="Picture 7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5400000">
              <a:off x="-183306" y="10345329"/>
              <a:ext cx="12276496" cy="8669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7"/>
            <p:cNvSpPr txBox="1"/>
            <p:nvPr/>
          </p:nvSpPr>
          <p:spPr>
            <a:xfrm>
              <a:off x="80068" y="8541821"/>
              <a:ext cx="1318295" cy="502682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000" b="1" dirty="0">
                  <a:solidFill>
                    <a:srgbClr val="C00000"/>
                  </a:solidFill>
                  <a:latin typeface="Calibri" panose="020F0502020204030204"/>
                  <a:ea typeface="黑体" pitchFamily="49" charset="-122"/>
                </a:rPr>
                <a:t>GM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altLang="zh-CN" sz="2000" b="1" dirty="0">
                <a:solidFill>
                  <a:srgbClr val="C00000"/>
                </a:solidFill>
                <a:latin typeface="Calibri" panose="020F0502020204030204"/>
                <a:ea typeface="黑体" pitchFamily="49" charset="-122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000" b="1" dirty="0">
                  <a:solidFill>
                    <a:srgbClr val="C00000"/>
                  </a:solidFill>
                  <a:latin typeface="Calibri" panose="020F0502020204030204"/>
                  <a:ea typeface="黑体" pitchFamily="49" charset="-122"/>
                </a:rPr>
                <a:t>Ru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altLang="zh-CN" sz="2000" b="1" dirty="0">
                <a:solidFill>
                  <a:srgbClr val="C00000"/>
                </a:solidFill>
                <a:latin typeface="Calibri" panose="020F0502020204030204"/>
                <a:ea typeface="黑体" pitchFamily="49" charset="-122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000" b="1" dirty="0">
                  <a:solidFill>
                    <a:srgbClr val="C00000"/>
                  </a:solidFill>
                  <a:latin typeface="Calibri" panose="020F0502020204030204"/>
                  <a:ea typeface="黑体" pitchFamily="49" charset="-122"/>
                </a:rPr>
                <a:t>GPS</a:t>
              </a:r>
            </a:p>
          </p:txBody>
        </p:sp>
        <p:cxnSp>
          <p:nvCxnSpPr>
            <p:cNvPr id="16" name="直接箭头连接符 15"/>
            <p:cNvCxnSpPr/>
            <p:nvPr/>
          </p:nvCxnSpPr>
          <p:spPr>
            <a:xfrm>
              <a:off x="1040094" y="9497324"/>
              <a:ext cx="6368983" cy="1771202"/>
            </a:xfrm>
            <a:prstGeom prst="straightConnector1">
              <a:avLst/>
            </a:prstGeom>
            <a:ln w="19050">
              <a:solidFill>
                <a:srgbClr val="990033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16"/>
            <p:cNvCxnSpPr/>
            <p:nvPr/>
          </p:nvCxnSpPr>
          <p:spPr>
            <a:xfrm>
              <a:off x="1040096" y="11967873"/>
              <a:ext cx="4914845" cy="903738"/>
            </a:xfrm>
            <a:prstGeom prst="straightConnector1">
              <a:avLst/>
            </a:prstGeom>
            <a:ln w="19050">
              <a:solidFill>
                <a:srgbClr val="990033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箭头连接符 17"/>
            <p:cNvCxnSpPr>
              <a:stCxn id="15" idx="2"/>
            </p:cNvCxnSpPr>
            <p:nvPr/>
          </p:nvCxnSpPr>
          <p:spPr>
            <a:xfrm>
              <a:off x="739215" y="13568646"/>
              <a:ext cx="5741595" cy="426604"/>
            </a:xfrm>
            <a:prstGeom prst="straightConnector1">
              <a:avLst/>
            </a:prstGeom>
            <a:ln w="19050">
              <a:solidFill>
                <a:srgbClr val="990033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内容占位符 1"/>
          <p:cNvSpPr txBox="1">
            <a:spLocks/>
          </p:cNvSpPr>
          <p:nvPr/>
        </p:nvSpPr>
        <p:spPr>
          <a:xfrm>
            <a:off x="4177255" y="738668"/>
            <a:ext cx="3850033" cy="20057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zh-CN" altLang="en-US" sz="2000" dirty="0" smtClean="0">
                <a:solidFill>
                  <a:srgbClr val="70AD47">
                    <a:lumMod val="50000"/>
                  </a:srgb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测试内容</a:t>
            </a:r>
            <a:endParaRPr lang="en-US" altLang="zh-CN" sz="2000" dirty="0" smtClean="0">
              <a:solidFill>
                <a:srgbClr val="70AD47">
                  <a:lumMod val="50000"/>
                </a:srgb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lvl="1" fontAlgn="auto">
              <a:spcAft>
                <a:spcPts val="0"/>
              </a:spcAft>
            </a:pPr>
            <a:r>
              <a:rPr lang="zh-CN" altLang="en-US" sz="1600" dirty="0" smtClean="0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同步准确度影响因素分析和测试</a:t>
            </a:r>
            <a:endParaRPr lang="en-US" altLang="zh-CN" sz="1600" dirty="0" smtClean="0">
              <a:solidFill>
                <a:srgbClr val="7030A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1" fontAlgn="auto">
              <a:spcAft>
                <a:spcPts val="0"/>
              </a:spcAft>
            </a:pPr>
            <a:r>
              <a:rPr lang="zh-CN" altLang="en-US" sz="1600" dirty="0" smtClean="0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性能一致性测试</a:t>
            </a:r>
            <a:endParaRPr lang="en-US" altLang="zh-CN" sz="1600" dirty="0" smtClean="0">
              <a:solidFill>
                <a:srgbClr val="7030A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1" fontAlgn="auto">
              <a:spcAft>
                <a:spcPts val="0"/>
              </a:spcAft>
            </a:pPr>
            <a:r>
              <a:rPr lang="zh-CN" altLang="en-US" sz="1600" dirty="0" smtClean="0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各种拓扑结构性能测试</a:t>
            </a:r>
            <a:endParaRPr lang="en-US" altLang="zh-CN" sz="1600" dirty="0" smtClean="0">
              <a:solidFill>
                <a:srgbClr val="7030A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1" fontAlgn="auto">
              <a:spcAft>
                <a:spcPts val="0"/>
              </a:spcAft>
            </a:pPr>
            <a:r>
              <a:rPr lang="zh-CN" altLang="en-US" sz="1600" dirty="0" smtClean="0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温度效应</a:t>
            </a:r>
            <a:endParaRPr lang="en-US" altLang="zh-CN" sz="1600" dirty="0" smtClean="0">
              <a:solidFill>
                <a:srgbClr val="7030A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1" fontAlgn="auto">
              <a:spcAft>
                <a:spcPts val="0"/>
              </a:spcAft>
            </a:pPr>
            <a:endParaRPr lang="zh-CN" altLang="en-US" sz="2000" dirty="0">
              <a:solidFill>
                <a:prstClr val="black"/>
              </a:solidFill>
            </a:endParaRPr>
          </a:p>
        </p:txBody>
      </p:sp>
      <p:sp>
        <p:nvSpPr>
          <p:cNvPr id="19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2090871" y="34522"/>
            <a:ext cx="2317835" cy="652366"/>
          </a:xfrm>
        </p:spPr>
        <p:txBody>
          <a:bodyPr/>
          <a:lstStyle/>
          <a:p>
            <a:r>
              <a:rPr lang="zh-CN" altLang="en-US" dirty="0" smtClean="0"/>
              <a:t>研究测试平台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803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默认设计模板">
  <a:themeElements>
    <a:clrScheme name="1_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6350">
          <a:solidFill>
            <a:srgbClr val="FFC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2000" b="1" dirty="0" smtClean="0">
            <a:solidFill>
              <a:srgbClr val="FF0000"/>
            </a:solidFill>
            <a:latin typeface="+mn-lt"/>
            <a:ea typeface="黑体" pitchFamily="49" charset="-122"/>
          </a:defRPr>
        </a:defPPr>
      </a:lstStyle>
    </a:txDef>
  </a:objectDefaults>
  <a:extraClrSchemeLst>
    <a:extraClrScheme>
      <a:clrScheme name="1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6239</TotalTime>
  <Words>1718</Words>
  <Application>Microsoft Office PowerPoint</Application>
  <PresentationFormat>全屏显示(4:3)</PresentationFormat>
  <Paragraphs>287</Paragraphs>
  <Slides>29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29</vt:i4>
      </vt:variant>
    </vt:vector>
  </HeadingPairs>
  <TitlesOfParts>
    <vt:vector size="43" baseType="lpstr">
      <vt:lpstr>宋体</vt:lpstr>
      <vt:lpstr>Calibri Light</vt:lpstr>
      <vt:lpstr>华文新魏</vt:lpstr>
      <vt:lpstr>华文隶书</vt:lpstr>
      <vt:lpstr>Calibri</vt:lpstr>
      <vt:lpstr>Times New Roman</vt:lpstr>
      <vt:lpstr>Wingdings</vt:lpstr>
      <vt:lpstr>微软雅黑</vt:lpstr>
      <vt:lpstr>Arial</vt:lpstr>
      <vt:lpstr>华文楷体</vt:lpstr>
      <vt:lpstr>黑体</vt:lpstr>
      <vt:lpstr>1_默认设计模板</vt:lpstr>
      <vt:lpstr>3_Office 主题</vt:lpstr>
      <vt:lpstr>1_Office 主题</vt:lpstr>
      <vt:lpstr>PowerPoint 演示文稿</vt:lpstr>
      <vt:lpstr>WR技术概述</vt:lpstr>
      <vt:lpstr>频率源广播及亚纳秒同步</vt:lpstr>
      <vt:lpstr>WR 网络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WR改进与工程技术进展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WRS散热改进方案</vt:lpstr>
      <vt:lpstr>PowerPoint 演示文稿</vt:lpstr>
      <vt:lpstr>PowerPoint 演示文稿</vt:lpstr>
      <vt:lpstr>大尺寸散热器闭盖测试</vt:lpstr>
      <vt:lpstr>WRS重新设计</vt:lpstr>
      <vt:lpstr>PowerPoint 演示文稿</vt:lpstr>
      <vt:lpstr>PowerPoint 演示文稿</vt:lpstr>
      <vt:lpstr>PowerPoint 演示文稿</vt:lpstr>
      <vt:lpstr>PowerPoint 演示文稿</vt:lpstr>
      <vt:lpstr>时间节点</vt:lpstr>
      <vt:lpstr>谢谢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AlexGong</dc:creator>
  <cp:lastModifiedBy>guanghua gong</cp:lastModifiedBy>
  <cp:revision>297</cp:revision>
  <cp:lastPrinted>1601-01-01T00:00:00Z</cp:lastPrinted>
  <dcterms:created xsi:type="dcterms:W3CDTF">1601-01-01T00:00:00Z</dcterms:created>
  <dcterms:modified xsi:type="dcterms:W3CDTF">2018-03-22T02:23:04Z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