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82" r:id="rId2"/>
    <p:sldId id="314" r:id="rId3"/>
    <p:sldId id="345" r:id="rId4"/>
    <p:sldId id="328" r:id="rId5"/>
    <p:sldId id="285" r:id="rId6"/>
    <p:sldId id="329" r:id="rId7"/>
    <p:sldId id="331" r:id="rId8"/>
    <p:sldId id="346" r:id="rId9"/>
    <p:sldId id="287" r:id="rId10"/>
    <p:sldId id="348" r:id="rId11"/>
    <p:sldId id="351" r:id="rId12"/>
    <p:sldId id="301" r:id="rId13"/>
    <p:sldId id="332" r:id="rId14"/>
    <p:sldId id="350" r:id="rId15"/>
    <p:sldId id="334" r:id="rId16"/>
    <p:sldId id="337" r:id="rId17"/>
    <p:sldId id="335" r:id="rId18"/>
    <p:sldId id="349" r:id="rId19"/>
    <p:sldId id="336" r:id="rId20"/>
    <p:sldId id="347" r:id="rId21"/>
    <p:sldId id="344" r:id="rId22"/>
    <p:sldId id="343" r:id="rId23"/>
    <p:sldId id="341" r:id="rId24"/>
    <p:sldId id="342" r:id="rId25"/>
    <p:sldId id="340" r:id="rId26"/>
    <p:sldId id="352" r:id="rId27"/>
    <p:sldId id="353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gb2312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  <a:srgbClr val="00FF00"/>
    <a:srgbClr val="FFFF00"/>
    <a:srgbClr val="FF0000"/>
    <a:srgbClr val="0000FF"/>
    <a:srgbClr val="FFB000"/>
    <a:srgbClr val="ED7D31"/>
    <a:srgbClr val="F66803"/>
    <a:srgbClr val="FFAC00"/>
    <a:srgbClr val="FF98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440" autoAdjust="0"/>
    <p:restoredTop sz="95400" autoAdjust="0"/>
  </p:normalViewPr>
  <p:slideViewPr>
    <p:cSldViewPr snapToGrid="0">
      <p:cViewPr varScale="1">
        <p:scale>
          <a:sx n="75" d="100"/>
          <a:sy n="75" d="100"/>
        </p:scale>
        <p:origin x="-86" y="-2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46564-00BF-468E-9A95-AF2DB41A8959}" type="datetimeFigureOut">
              <a:rPr lang="zh-CN" altLang="en-US" smtClean="0"/>
              <a:pPr/>
              <a:t>2018-3-22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31BF9F-491F-4A53-84D2-027F4B162D2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69414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1BF9F-491F-4A53-84D2-027F4B162D29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82407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1BF9F-491F-4A53-84D2-027F4B162D29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58775" indent="0" algn="just">
              <a:buFont typeface="Wingdings" panose="05000000000000000000" pitchFamily="2" charset="2"/>
              <a:buNone/>
            </a:pPr>
            <a:endParaRPr lang="zh-CN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1BF9F-491F-4A53-84D2-027F4B162D29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94070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1BF9F-491F-4A53-84D2-027F4B162D29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99848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332E0-77AA-4F32-BA0D-8108A2C3087A}" type="datetimeFigureOut">
              <a:rPr lang="zh-CN" altLang="en-US" smtClean="0"/>
              <a:pPr/>
              <a:t>2018-3-22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93C7F-C247-4696-9FF8-B9E43DC10AD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08105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332E0-77AA-4F32-BA0D-8108A2C3087A}" type="datetimeFigureOut">
              <a:rPr lang="zh-CN" altLang="en-US" smtClean="0"/>
              <a:pPr/>
              <a:t>2018-3-22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93C7F-C247-4696-9FF8-B9E43DC10AD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16160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332E0-77AA-4F32-BA0D-8108A2C3087A}" type="datetimeFigureOut">
              <a:rPr lang="zh-CN" altLang="en-US" smtClean="0"/>
              <a:pPr/>
              <a:t>2018-3-22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93C7F-C247-4696-9FF8-B9E43DC10AD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75215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332E0-77AA-4F32-BA0D-8108A2C3087A}" type="datetimeFigureOut">
              <a:rPr lang="zh-CN" altLang="en-US" smtClean="0"/>
              <a:pPr/>
              <a:t>2018-3-22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93C7F-C247-4696-9FF8-B9E43DC10AD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30237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332E0-77AA-4F32-BA0D-8108A2C3087A}" type="datetimeFigureOut">
              <a:rPr lang="zh-CN" altLang="en-US" smtClean="0"/>
              <a:pPr/>
              <a:t>2018-3-22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93C7F-C247-4696-9FF8-B9E43DC10AD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49013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332E0-77AA-4F32-BA0D-8108A2C3087A}" type="datetimeFigureOut">
              <a:rPr lang="zh-CN" altLang="en-US" smtClean="0"/>
              <a:pPr/>
              <a:t>2018-3-22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93C7F-C247-4696-9FF8-B9E43DC10AD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92020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332E0-77AA-4F32-BA0D-8108A2C3087A}" type="datetimeFigureOut">
              <a:rPr lang="zh-CN" altLang="en-US" smtClean="0"/>
              <a:pPr/>
              <a:t>2018-3-22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93C7F-C247-4696-9FF8-B9E43DC10AD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29360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332E0-77AA-4F32-BA0D-8108A2C3087A}" type="datetimeFigureOut">
              <a:rPr lang="zh-CN" altLang="en-US" smtClean="0"/>
              <a:pPr/>
              <a:t>2018-3-22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93C7F-C247-4696-9FF8-B9E43DC10AD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79135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332E0-77AA-4F32-BA0D-8108A2C3087A}" type="datetimeFigureOut">
              <a:rPr lang="zh-CN" altLang="en-US" smtClean="0"/>
              <a:pPr/>
              <a:t>2018-3-22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93C7F-C247-4696-9FF8-B9E43DC10AD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95636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332E0-77AA-4F32-BA0D-8108A2C3087A}" type="datetimeFigureOut">
              <a:rPr lang="zh-CN" altLang="en-US" smtClean="0"/>
              <a:pPr/>
              <a:t>2018-3-22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93C7F-C247-4696-9FF8-B9E43DC10AD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04801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332E0-77AA-4F32-BA0D-8108A2C3087A}" type="datetimeFigureOut">
              <a:rPr lang="zh-CN" altLang="en-US" smtClean="0"/>
              <a:pPr/>
              <a:t>2018-3-22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93C7F-C247-4696-9FF8-B9E43DC10AD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85720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332E0-77AA-4F32-BA0D-8108A2C3087A}" type="datetimeFigureOut">
              <a:rPr lang="zh-CN" altLang="en-US" smtClean="0"/>
              <a:pPr/>
              <a:t>2018-3-22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93C7F-C247-4696-9FF8-B9E43DC10AD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47025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jpeg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4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14.jpeg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14.jpeg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2.jpe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640920" y="3823715"/>
            <a:ext cx="403860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4000" b="1" dirty="0" smtClean="0">
                <a:latin typeface="Times New Roman" panose="02020603050405020304" pitchFamily="18" charset="0"/>
                <a:ea typeface="黑体" pitchFamily="2" charset="-122"/>
                <a:cs typeface="Times New Roman" panose="02020603050405020304" pitchFamily="18" charset="0"/>
              </a:rPr>
              <a:t>报告人：李哲</a:t>
            </a:r>
            <a:endParaRPr lang="en-US" altLang="zh-CN" sz="4000" b="1" dirty="0">
              <a:latin typeface="Times New Roman" panose="02020603050405020304" pitchFamily="18" charset="0"/>
              <a:ea typeface="黑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085632" y="5473697"/>
            <a:ext cx="76200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3200" dirty="0" smtClean="0">
                <a:latin typeface="Times New Roman" panose="02020603050405020304" pitchFamily="18" charset="0"/>
                <a:ea typeface="黑体" pitchFamily="2" charset="-122"/>
                <a:cs typeface="Times New Roman" panose="02020603050405020304" pitchFamily="18" charset="0"/>
              </a:rPr>
              <a:t>中科院高能物理研究所</a:t>
            </a:r>
            <a:endParaRPr lang="en-US" altLang="zh-CN" sz="3200" dirty="0">
              <a:latin typeface="Times New Roman" panose="02020603050405020304" pitchFamily="18" charset="0"/>
              <a:ea typeface="黑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2510970" y="3271943"/>
            <a:ext cx="6929486" cy="714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C00000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zh-CN" sz="2400"/>
          </a:p>
        </p:txBody>
      </p:sp>
      <p:sp>
        <p:nvSpPr>
          <p:cNvPr id="2" name="文本框 1"/>
          <p:cNvSpPr txBox="1"/>
          <p:nvPr/>
        </p:nvSpPr>
        <p:spPr>
          <a:xfrm>
            <a:off x="2357120" y="4636879"/>
            <a:ext cx="7386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dirty="0" smtClean="0">
                <a:latin typeface="Times New Roman" panose="02020603050405020304" pitchFamily="18" charset="0"/>
                <a:ea typeface="黑体" pitchFamily="2" charset="-122"/>
                <a:cs typeface="Times New Roman" panose="02020603050405020304" pitchFamily="18" charset="0"/>
              </a:rPr>
              <a:t>合作者：陈松战，何会海，吕洪魁，李骢</a:t>
            </a:r>
            <a:endParaRPr lang="zh-CN" altLang="en-US" sz="3000" dirty="0">
              <a:latin typeface="Times New Roman" panose="02020603050405020304" pitchFamily="18" charset="0"/>
              <a:ea typeface="黑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869140" y="2186379"/>
            <a:ext cx="915457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800" dirty="0"/>
              <a:t>KM2A</a:t>
            </a:r>
            <a:r>
              <a:rPr lang="zh-CN" altLang="zh-CN" sz="4800" dirty="0"/>
              <a:t>定型阵列的模拟与实验对比</a:t>
            </a:r>
            <a:endParaRPr lang="zh-CN" altLang="zh-CN" sz="4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黑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952259" y="504471"/>
            <a:ext cx="360387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b="1" dirty="0">
                <a:latin typeface="Arial" panose="020B0604020202020204" pitchFamily="34" charset="0"/>
                <a:ea typeface="Arial" panose="020B0604020202020204" pitchFamily="34" charset="0"/>
              </a:rPr>
              <a:t>LHAASO</a:t>
            </a:r>
            <a:r>
              <a:rPr lang="zh-CN" altLang="zh-CN" sz="2200" b="1" dirty="0">
                <a:ea typeface="Arial" panose="020B0604020202020204" pitchFamily="34" charset="0"/>
              </a:rPr>
              <a:t>合作组</a:t>
            </a:r>
            <a:r>
              <a:rPr lang="zh-CN" altLang="zh-CN" sz="2200" b="1" dirty="0" smtClean="0">
                <a:ea typeface="Arial" panose="020B0604020202020204" pitchFamily="34" charset="0"/>
              </a:rPr>
              <a:t>会议</a:t>
            </a:r>
            <a:r>
              <a:rPr lang="en-US" altLang="zh-CN" sz="2200" b="1" dirty="0" smtClean="0">
                <a:ea typeface="Arial" panose="020B0604020202020204" pitchFamily="34" charset="0"/>
              </a:rPr>
              <a:t>@</a:t>
            </a:r>
            <a:r>
              <a:rPr lang="zh-CN" altLang="en-US" sz="2200" b="1" dirty="0" smtClean="0">
                <a:ea typeface="Arial" panose="020B0604020202020204" pitchFamily="34" charset="0"/>
              </a:rPr>
              <a:t>峨眉</a:t>
            </a:r>
            <a:endParaRPr lang="zh-CN" altLang="en-US" sz="2200" dirty="0"/>
          </a:p>
        </p:txBody>
      </p:sp>
    </p:spTree>
    <p:extLst>
      <p:ext uri="{BB962C8B-B14F-4D97-AF65-F5344CB8AC3E}">
        <p14:creationId xmlns:p14="http://schemas.microsoft.com/office/powerpoint/2010/main" xmlns="" val="7801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10445" y="1499616"/>
            <a:ext cx="3507235" cy="2398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979" y="447952"/>
            <a:ext cx="1470210" cy="989387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 flipV="1">
            <a:off x="1586752" y="1256692"/>
            <a:ext cx="8362800" cy="1928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1586752" y="1193940"/>
            <a:ext cx="8362800" cy="19284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2946320" y="416749"/>
            <a:ext cx="589296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500" dirty="0" smtClean="0">
                <a:solidFill>
                  <a:srgbClr val="C00000"/>
                </a:solidFill>
              </a:rPr>
              <a:t>2.1  </a:t>
            </a:r>
            <a:r>
              <a:rPr lang="zh-CN" altLang="en-US" sz="3500" dirty="0" smtClean="0">
                <a:solidFill>
                  <a:srgbClr val="C00000"/>
                </a:solidFill>
              </a:rPr>
              <a:t>时间分布和电荷分布对比</a:t>
            </a:r>
            <a:endParaRPr lang="zh-CN" altLang="en-US" sz="3500" dirty="0">
              <a:solidFill>
                <a:srgbClr val="C00000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70141" y="314075"/>
            <a:ext cx="1577598" cy="10137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文本框 9"/>
          <p:cNvSpPr txBox="1"/>
          <p:nvPr/>
        </p:nvSpPr>
        <p:spPr>
          <a:xfrm>
            <a:off x="76066" y="1047691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IHEP</a:t>
            </a:r>
            <a:endParaRPr lang="zh-CN" alt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1168327" y="1047691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LHAASO</a:t>
            </a:r>
            <a:endParaRPr lang="zh-CN" alt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956816"/>
            <a:ext cx="5026233" cy="3483864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858410" y="6002988"/>
            <a:ext cx="1723549" cy="5539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sz="3000" b="1" dirty="0" smtClean="0">
                <a:solidFill>
                  <a:schemeClr val="tx1"/>
                </a:solidFill>
              </a:rPr>
              <a:t>时间分布</a:t>
            </a:r>
            <a:endParaRPr lang="zh-CN" altLang="en-US" sz="3000" b="1" dirty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466393" y="3950208"/>
            <a:ext cx="3420807" cy="2409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60747" y="3977640"/>
            <a:ext cx="3451733" cy="2338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7" name="直接连接符 16"/>
          <p:cNvCxnSpPr/>
          <p:nvPr/>
        </p:nvCxnSpPr>
        <p:spPr>
          <a:xfrm rot="5400000" flipH="1" flipV="1">
            <a:off x="1696212" y="4485132"/>
            <a:ext cx="2514600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614416" y="6318504"/>
            <a:ext cx="2206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实验中</a:t>
            </a:r>
            <a:r>
              <a:rPr lang="en-US" altLang="zh-CN" dirty="0" err="1" smtClean="0"/>
              <a:t>Nhit</a:t>
            </a:r>
            <a:r>
              <a:rPr lang="en-US" altLang="zh-CN" dirty="0" smtClean="0"/>
              <a:t>&gt;100</a:t>
            </a:r>
            <a:r>
              <a:rPr lang="zh-CN" altLang="en-US" dirty="0" smtClean="0"/>
              <a:t>事例</a:t>
            </a:r>
            <a:endParaRPr lang="zh-CN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994648" y="6260592"/>
            <a:ext cx="2206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模拟中</a:t>
            </a:r>
            <a:r>
              <a:rPr lang="en-US" altLang="zh-CN" dirty="0" err="1" smtClean="0"/>
              <a:t>Nhit</a:t>
            </a:r>
            <a:r>
              <a:rPr lang="en-US" altLang="zh-CN" dirty="0" smtClean="0"/>
              <a:t>&gt;100</a:t>
            </a:r>
            <a:r>
              <a:rPr lang="zh-CN" altLang="en-US" dirty="0" smtClean="0"/>
              <a:t>事例</a:t>
            </a:r>
            <a:endParaRPr lang="zh-CN" alt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42638" y="1536192"/>
            <a:ext cx="3505834" cy="2405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9451848" y="1588008"/>
            <a:ext cx="2436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模拟中</a:t>
            </a:r>
            <a:r>
              <a:rPr lang="en-US" altLang="zh-CN" dirty="0" err="1" smtClean="0"/>
              <a:t>Nhit</a:t>
            </a:r>
            <a:r>
              <a:rPr lang="en-US" altLang="zh-CN" dirty="0" smtClean="0"/>
              <a:t>&lt;100</a:t>
            </a:r>
            <a:r>
              <a:rPr lang="zh-CN" altLang="en-US" dirty="0" smtClean="0"/>
              <a:t>的事例</a:t>
            </a:r>
            <a:endParaRPr lang="zh-CN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324856" y="1685544"/>
            <a:ext cx="2436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实验中</a:t>
            </a:r>
            <a:r>
              <a:rPr lang="en-US" altLang="zh-CN" dirty="0" err="1" smtClean="0"/>
              <a:t>Nhit</a:t>
            </a:r>
            <a:r>
              <a:rPr lang="en-US" altLang="zh-CN" dirty="0" smtClean="0"/>
              <a:t>&lt;100</a:t>
            </a:r>
            <a:r>
              <a:rPr lang="zh-CN" altLang="en-US" dirty="0" smtClean="0"/>
              <a:t>的事例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89598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13"/>
          <p:cNvSpPr txBox="1"/>
          <p:nvPr/>
        </p:nvSpPr>
        <p:spPr>
          <a:xfrm>
            <a:off x="598570" y="1700228"/>
            <a:ext cx="1729961" cy="5539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sz="3000" b="1" dirty="0" smtClean="0">
                <a:solidFill>
                  <a:schemeClr val="tx1"/>
                </a:solidFill>
              </a:rPr>
              <a:t>电荷分布</a:t>
            </a:r>
            <a:endParaRPr lang="zh-CN" altLang="en-US" sz="3000" b="1" dirty="0">
              <a:solidFill>
                <a:schemeClr val="tx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979" y="447952"/>
            <a:ext cx="1470210" cy="989387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>
          <a:xfrm flipV="1">
            <a:off x="1586752" y="1256692"/>
            <a:ext cx="8362800" cy="1928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1586752" y="1193940"/>
            <a:ext cx="8362800" cy="19284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7"/>
          <p:cNvSpPr txBox="1"/>
          <p:nvPr/>
        </p:nvSpPr>
        <p:spPr>
          <a:xfrm>
            <a:off x="2946320" y="416749"/>
            <a:ext cx="589296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500" dirty="0" smtClean="0">
                <a:solidFill>
                  <a:srgbClr val="C00000"/>
                </a:solidFill>
              </a:rPr>
              <a:t>2.1  </a:t>
            </a:r>
            <a:r>
              <a:rPr lang="zh-CN" altLang="en-US" sz="3500" dirty="0" smtClean="0">
                <a:solidFill>
                  <a:srgbClr val="C00000"/>
                </a:solidFill>
              </a:rPr>
              <a:t>时间分布和电荷分布对比</a:t>
            </a:r>
            <a:endParaRPr lang="zh-CN" altLang="en-US" sz="3500" dirty="0">
              <a:solidFill>
                <a:srgbClr val="C00000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70141" y="314075"/>
            <a:ext cx="1577598" cy="10137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文本框 9"/>
          <p:cNvSpPr txBox="1"/>
          <p:nvPr/>
        </p:nvSpPr>
        <p:spPr>
          <a:xfrm>
            <a:off x="76066" y="1047691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IHEP</a:t>
            </a:r>
            <a:endParaRPr lang="zh-CN" alt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文本框 10"/>
          <p:cNvSpPr txBox="1"/>
          <p:nvPr/>
        </p:nvSpPr>
        <p:spPr>
          <a:xfrm>
            <a:off x="11168327" y="1047691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LHAASO</a:t>
            </a:r>
            <a:endParaRPr lang="zh-CN" alt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335530"/>
            <a:ext cx="5440363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6446520" y="1810512"/>
            <a:ext cx="424827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500" dirty="0" smtClean="0"/>
              <a:t>对实验中</a:t>
            </a:r>
            <a:r>
              <a:rPr lang="en-US" altLang="zh-CN" sz="2500" dirty="0" err="1" smtClean="0"/>
              <a:t>Qa</a:t>
            </a:r>
            <a:r>
              <a:rPr lang="en-US" altLang="zh-CN" sz="2500" dirty="0" smtClean="0"/>
              <a:t>&lt;3100</a:t>
            </a:r>
            <a:r>
              <a:rPr lang="zh-CN" altLang="en-US" sz="2500" dirty="0" smtClean="0"/>
              <a:t>的事例筛选</a:t>
            </a:r>
            <a:endParaRPr lang="zh-CN" altLang="en-US" sz="25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03570" y="2383219"/>
            <a:ext cx="5448300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979" y="447952"/>
            <a:ext cx="1470210" cy="989387"/>
          </a:xfrm>
          <a:prstGeom prst="rect">
            <a:avLst/>
          </a:prstGeom>
        </p:spPr>
      </p:pic>
      <p:cxnSp>
        <p:nvCxnSpPr>
          <p:cNvPr id="15" name="直接连接符 14"/>
          <p:cNvCxnSpPr/>
          <p:nvPr/>
        </p:nvCxnSpPr>
        <p:spPr>
          <a:xfrm flipV="1">
            <a:off x="1586752" y="1256692"/>
            <a:ext cx="8362800" cy="1928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1586752" y="1193940"/>
            <a:ext cx="8362800" cy="19284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2817900" y="433907"/>
            <a:ext cx="50436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500" dirty="0" smtClean="0">
                <a:solidFill>
                  <a:srgbClr val="C00000"/>
                </a:solidFill>
              </a:rPr>
              <a:t>2.2  </a:t>
            </a:r>
            <a:r>
              <a:rPr lang="en-US" altLang="zh-CN" sz="3600" dirty="0">
                <a:solidFill>
                  <a:srgbClr val="C00000"/>
                </a:solidFill>
              </a:rPr>
              <a:t>G4KM2Arec</a:t>
            </a:r>
            <a:r>
              <a:rPr lang="zh-CN" altLang="en-US" sz="3600" dirty="0">
                <a:solidFill>
                  <a:srgbClr val="C00000"/>
                </a:solidFill>
              </a:rPr>
              <a:t>重建程序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49552" y="285840"/>
            <a:ext cx="1577598" cy="10034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文本框 18"/>
          <p:cNvSpPr txBox="1"/>
          <p:nvPr/>
        </p:nvSpPr>
        <p:spPr>
          <a:xfrm>
            <a:off x="76066" y="1047691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IHEP</a:t>
            </a:r>
            <a:endParaRPr lang="zh-CN" alt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1168327" y="1047691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LHAASO</a:t>
            </a:r>
            <a:endParaRPr lang="zh-CN" alt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659404" y="3666338"/>
            <a:ext cx="27278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 smtClean="0"/>
              <a:t>方向重建</a:t>
            </a:r>
            <a:r>
              <a:rPr lang="en-US" altLang="zh-CN" sz="2400" dirty="0" smtClean="0"/>
              <a:t>:</a:t>
            </a:r>
            <a:r>
              <a:rPr lang="zh-CN" altLang="en-US" sz="2400" dirty="0" smtClean="0"/>
              <a:t>平面拟合</a:t>
            </a:r>
            <a:r>
              <a:rPr lang="en-US" altLang="zh-CN" sz="2400" dirty="0" smtClean="0"/>
              <a:t> </a:t>
            </a:r>
            <a:endParaRPr lang="en-US" altLang="zh-CN" sz="2400" dirty="0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648016" y="4469180"/>
            <a:ext cx="2727817" cy="461665"/>
          </a:xfrm>
          <a:prstGeom prst="rect">
            <a:avLst/>
          </a:prstGeom>
          <a:solidFill>
            <a:srgbClr val="92D050"/>
          </a:solidFill>
          <a:ln w="9525">
            <a:solidFill>
              <a:srgbClr val="FF0000"/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 smtClean="0"/>
              <a:t>芯位重建</a:t>
            </a:r>
            <a:r>
              <a:rPr lang="en-US" altLang="zh-CN" sz="2400" dirty="0" smtClean="0"/>
              <a:t>:</a:t>
            </a:r>
            <a:r>
              <a:rPr lang="zh-CN" altLang="en-US" sz="2400" dirty="0" smtClean="0"/>
              <a:t>重心法</a:t>
            </a:r>
            <a:endParaRPr lang="en-US" altLang="zh-CN" sz="2400" dirty="0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659403" y="5307946"/>
            <a:ext cx="2727817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rgbClr val="FF0000"/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 smtClean="0"/>
              <a:t>方向重建</a:t>
            </a:r>
            <a:r>
              <a:rPr lang="en-US" altLang="zh-CN" sz="2400" dirty="0" smtClean="0"/>
              <a:t>:</a:t>
            </a:r>
            <a:r>
              <a:rPr lang="zh-CN" altLang="en-US" sz="2400" dirty="0" smtClean="0"/>
              <a:t>锥面拟合</a:t>
            </a:r>
            <a:endParaRPr lang="en-US" altLang="zh-CN" sz="2400" dirty="0"/>
          </a:p>
        </p:txBody>
      </p:sp>
      <p:sp>
        <p:nvSpPr>
          <p:cNvPr id="13" name="Line 24"/>
          <p:cNvSpPr>
            <a:spLocks noChangeShapeType="1"/>
          </p:cNvSpPr>
          <p:nvPr/>
        </p:nvSpPr>
        <p:spPr bwMode="auto">
          <a:xfrm>
            <a:off x="1993043" y="4138867"/>
            <a:ext cx="0" cy="27256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zh-CN" altLang="en-US" sz="2400"/>
          </a:p>
        </p:txBody>
      </p:sp>
      <p:sp>
        <p:nvSpPr>
          <p:cNvPr id="21" name="Line 25"/>
          <p:cNvSpPr>
            <a:spLocks noChangeShapeType="1"/>
          </p:cNvSpPr>
          <p:nvPr/>
        </p:nvSpPr>
        <p:spPr bwMode="auto">
          <a:xfrm>
            <a:off x="1978007" y="4950361"/>
            <a:ext cx="0" cy="31564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zh-CN" altLang="en-US" sz="2400"/>
          </a:p>
        </p:txBody>
      </p:sp>
      <p:sp>
        <p:nvSpPr>
          <p:cNvPr id="22" name="Line 26"/>
          <p:cNvSpPr>
            <a:spLocks noChangeShapeType="1"/>
          </p:cNvSpPr>
          <p:nvPr/>
        </p:nvSpPr>
        <p:spPr bwMode="auto">
          <a:xfrm>
            <a:off x="5611187" y="2497418"/>
            <a:ext cx="0" cy="31234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zh-CN" altLang="en-US" sz="2400"/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642237" y="2850552"/>
            <a:ext cx="271909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 smtClean="0"/>
              <a:t>空间时间过滤噪声</a:t>
            </a:r>
            <a:endParaRPr lang="en-US" altLang="zh-CN" sz="2400" dirty="0" smtClean="0"/>
          </a:p>
        </p:txBody>
      </p:sp>
      <p:sp>
        <p:nvSpPr>
          <p:cNvPr id="24" name="Line 22"/>
          <p:cNvSpPr>
            <a:spLocks noChangeShapeType="1"/>
          </p:cNvSpPr>
          <p:nvPr/>
        </p:nvSpPr>
        <p:spPr bwMode="auto">
          <a:xfrm>
            <a:off x="1997400" y="2518425"/>
            <a:ext cx="2850" cy="32764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zh-CN" altLang="en-US" sz="2400"/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4539741" y="2834640"/>
            <a:ext cx="2327018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FF0000"/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dirty="0" smtClean="0"/>
              <a:t>新的噪声过滤</a:t>
            </a:r>
            <a:endParaRPr lang="en-US" altLang="zh-CN" sz="2400" dirty="0"/>
          </a:p>
        </p:txBody>
      </p:sp>
      <p:sp>
        <p:nvSpPr>
          <p:cNvPr id="26" name="文本框 25"/>
          <p:cNvSpPr txBox="1"/>
          <p:nvPr/>
        </p:nvSpPr>
        <p:spPr>
          <a:xfrm>
            <a:off x="1113015" y="2035753"/>
            <a:ext cx="1904505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参数初始化</a:t>
            </a:r>
            <a:endParaRPr lang="zh-CN" altLang="en-US" sz="2400" dirty="0"/>
          </a:p>
        </p:txBody>
      </p:sp>
      <p:sp>
        <p:nvSpPr>
          <p:cNvPr id="27" name="Line 22"/>
          <p:cNvSpPr>
            <a:spLocks noChangeShapeType="1"/>
          </p:cNvSpPr>
          <p:nvPr/>
        </p:nvSpPr>
        <p:spPr bwMode="auto">
          <a:xfrm>
            <a:off x="1992287" y="3365604"/>
            <a:ext cx="0" cy="29281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zh-CN" altLang="en-US" sz="2400"/>
          </a:p>
        </p:txBody>
      </p: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4401245" y="3574412"/>
            <a:ext cx="2604009" cy="461665"/>
          </a:xfrm>
          <a:prstGeom prst="rect">
            <a:avLst/>
          </a:prstGeom>
          <a:solidFill>
            <a:srgbClr val="92D050"/>
          </a:solidFill>
          <a:ln w="9525">
            <a:solidFill>
              <a:srgbClr val="FF0000"/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dirty="0" smtClean="0"/>
              <a:t>芯位重建</a:t>
            </a:r>
            <a:r>
              <a:rPr lang="en-US" altLang="zh-CN" sz="2400" dirty="0" smtClean="0"/>
              <a:t>:</a:t>
            </a:r>
            <a:r>
              <a:rPr lang="zh-CN" altLang="en-US" sz="2400" dirty="0" smtClean="0"/>
              <a:t>重心法</a:t>
            </a:r>
            <a:endParaRPr lang="en-US" altLang="zh-CN" sz="2400" dirty="0"/>
          </a:p>
        </p:txBody>
      </p:sp>
      <p:sp>
        <p:nvSpPr>
          <p:cNvPr id="29" name="Line 24"/>
          <p:cNvSpPr>
            <a:spLocks noChangeShapeType="1"/>
          </p:cNvSpPr>
          <p:nvPr/>
        </p:nvSpPr>
        <p:spPr bwMode="auto">
          <a:xfrm>
            <a:off x="5623879" y="3314935"/>
            <a:ext cx="0" cy="27256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zh-CN" altLang="en-US" sz="2400"/>
          </a:p>
        </p:txBody>
      </p:sp>
      <p:sp>
        <p:nvSpPr>
          <p:cNvPr id="30" name="Text Box 12"/>
          <p:cNvSpPr txBox="1">
            <a:spLocks noChangeArrowheads="1"/>
          </p:cNvSpPr>
          <p:nvPr/>
        </p:nvSpPr>
        <p:spPr bwMode="auto">
          <a:xfrm>
            <a:off x="4374915" y="4429071"/>
            <a:ext cx="2676059" cy="461665"/>
          </a:xfrm>
          <a:prstGeom prst="rect">
            <a:avLst/>
          </a:prstGeom>
          <a:solidFill>
            <a:srgbClr val="00B0F0"/>
          </a:solidFill>
          <a:ln w="9525">
            <a:solidFill>
              <a:srgbClr val="FF0000"/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 smtClean="0"/>
              <a:t>芯位重建</a:t>
            </a:r>
            <a:r>
              <a:rPr lang="en-US" altLang="zh-CN" sz="2400" dirty="0" smtClean="0"/>
              <a:t>:NKG</a:t>
            </a:r>
            <a:r>
              <a:rPr lang="zh-CN" altLang="en-US" sz="2400" dirty="0" smtClean="0"/>
              <a:t>拟合</a:t>
            </a:r>
            <a:endParaRPr lang="en-US" altLang="zh-CN" sz="2400" dirty="0"/>
          </a:p>
        </p:txBody>
      </p:sp>
      <p:sp>
        <p:nvSpPr>
          <p:cNvPr id="31" name="Line 24"/>
          <p:cNvSpPr>
            <a:spLocks noChangeShapeType="1"/>
          </p:cNvSpPr>
          <p:nvPr/>
        </p:nvSpPr>
        <p:spPr bwMode="auto">
          <a:xfrm flipH="1">
            <a:off x="5634989" y="4036077"/>
            <a:ext cx="2038" cy="37590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zh-CN" altLang="en-US" sz="2400"/>
          </a:p>
        </p:txBody>
      </p:sp>
      <p:sp>
        <p:nvSpPr>
          <p:cNvPr id="32" name="Line 24"/>
          <p:cNvSpPr>
            <a:spLocks noChangeShapeType="1"/>
          </p:cNvSpPr>
          <p:nvPr/>
        </p:nvSpPr>
        <p:spPr bwMode="auto">
          <a:xfrm>
            <a:off x="5612036" y="4890736"/>
            <a:ext cx="0" cy="27256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zh-CN" altLang="en-US" sz="2400"/>
          </a:p>
        </p:txBody>
      </p:sp>
      <p:sp>
        <p:nvSpPr>
          <p:cNvPr id="33" name="Text Box 13"/>
          <p:cNvSpPr txBox="1">
            <a:spLocks noChangeArrowheads="1"/>
          </p:cNvSpPr>
          <p:nvPr/>
        </p:nvSpPr>
        <p:spPr bwMode="auto">
          <a:xfrm>
            <a:off x="4374915" y="5227957"/>
            <a:ext cx="2721779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rgbClr val="FF0000"/>
            </a:solidFill>
            <a:miter lim="800000"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defRPr sz="2000"/>
            </a:lvl1pPr>
          </a:lstStyle>
          <a:p>
            <a:r>
              <a:rPr lang="zh-CN" altLang="en-US" sz="2400" dirty="0">
                <a:solidFill>
                  <a:srgbClr val="FF0000"/>
                </a:solidFill>
              </a:rPr>
              <a:t>方向</a:t>
            </a:r>
            <a:r>
              <a:rPr lang="zh-CN" altLang="en-US" sz="2400" dirty="0" smtClean="0">
                <a:solidFill>
                  <a:srgbClr val="FF0000"/>
                </a:solidFill>
              </a:rPr>
              <a:t>重建</a:t>
            </a:r>
            <a:r>
              <a:rPr lang="en-US" altLang="zh-CN" sz="2400" dirty="0" smtClean="0">
                <a:solidFill>
                  <a:srgbClr val="FF0000"/>
                </a:solidFill>
              </a:rPr>
              <a:t>:</a:t>
            </a:r>
            <a:r>
              <a:rPr lang="zh-CN" altLang="en-US" sz="2400" dirty="0" smtClean="0">
                <a:solidFill>
                  <a:srgbClr val="FF0000"/>
                </a:solidFill>
              </a:rPr>
              <a:t>锥面</a:t>
            </a:r>
            <a:r>
              <a:rPr lang="zh-CN" altLang="en-US" sz="2400" dirty="0">
                <a:solidFill>
                  <a:srgbClr val="FF0000"/>
                </a:solidFill>
              </a:rPr>
              <a:t>拟合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1978007" y="6146712"/>
            <a:ext cx="2203283" cy="0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H="1" flipV="1">
            <a:off x="4161282" y="2497418"/>
            <a:ext cx="20009" cy="3663497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>
            <a:endCxn id="22" idx="0"/>
          </p:cNvCxnSpPr>
          <p:nvPr/>
        </p:nvCxnSpPr>
        <p:spPr>
          <a:xfrm>
            <a:off x="4148721" y="2497418"/>
            <a:ext cx="1462466" cy="0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1992287" y="5773471"/>
            <a:ext cx="0" cy="354092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5" cstate="print"/>
          <a:srcRect t="3226" r="51198" b="8064"/>
          <a:stretch>
            <a:fillRect/>
          </a:stretch>
        </p:blipFill>
        <p:spPr bwMode="auto">
          <a:xfrm>
            <a:off x="7455144" y="2095746"/>
            <a:ext cx="3491879" cy="4086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文本框 39"/>
          <p:cNvSpPr txBox="1"/>
          <p:nvPr/>
        </p:nvSpPr>
        <p:spPr>
          <a:xfrm>
            <a:off x="6401796" y="1506839"/>
            <a:ext cx="3159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zh-CN" altLang="en-US" sz="2800" dirty="0" smtClean="0">
                <a:solidFill>
                  <a:srgbClr val="FF0000"/>
                </a:solidFill>
              </a:rPr>
              <a:t>重建芯位和方向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525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979" y="447952"/>
            <a:ext cx="1470210" cy="989387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 flipV="1">
            <a:off x="1586752" y="1256692"/>
            <a:ext cx="8362800" cy="1928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1586752" y="1193940"/>
            <a:ext cx="8362800" cy="19284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2821672" y="464387"/>
            <a:ext cx="589296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500" dirty="0" smtClean="0">
                <a:solidFill>
                  <a:srgbClr val="C00000"/>
                </a:solidFill>
              </a:rPr>
              <a:t>2.3  </a:t>
            </a:r>
            <a:r>
              <a:rPr lang="zh-CN" altLang="en-US" sz="3500" dirty="0">
                <a:solidFill>
                  <a:srgbClr val="C00000"/>
                </a:solidFill>
              </a:rPr>
              <a:t>天</a:t>
            </a:r>
            <a:r>
              <a:rPr lang="zh-CN" altLang="en-US" sz="3500" dirty="0" smtClean="0">
                <a:solidFill>
                  <a:srgbClr val="C00000"/>
                </a:solidFill>
              </a:rPr>
              <a:t>顶角、方位角重建结果</a:t>
            </a:r>
            <a:endParaRPr lang="zh-CN" altLang="en-US" sz="3600" dirty="0">
              <a:solidFill>
                <a:srgbClr val="C00000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49552" y="285840"/>
            <a:ext cx="1577598" cy="10034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文本框 8"/>
          <p:cNvSpPr txBox="1"/>
          <p:nvPr/>
        </p:nvSpPr>
        <p:spPr>
          <a:xfrm>
            <a:off x="76066" y="1047691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IHEP</a:t>
            </a:r>
            <a:endParaRPr lang="zh-CN" alt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168327" y="1047691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LHAASO</a:t>
            </a:r>
            <a:endParaRPr lang="zh-CN" alt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408319" y="5975293"/>
            <a:ext cx="4330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两个程序对方向重建成功率相同，约</a:t>
            </a:r>
            <a:r>
              <a:rPr lang="en-US" altLang="zh-CN" dirty="0" smtClean="0"/>
              <a:t>93% 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93543" y="5680710"/>
            <a:ext cx="5293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This work(G4KM2Arec):</a:t>
            </a:r>
            <a:r>
              <a:rPr lang="zh-CN" altLang="en-US" dirty="0" smtClean="0"/>
              <a:t>平面拟合重建</a:t>
            </a:r>
            <a:r>
              <a:rPr lang="en-US" altLang="zh-CN" dirty="0" smtClean="0"/>
              <a:t>+</a:t>
            </a:r>
            <a:r>
              <a:rPr lang="zh-CN" altLang="en-US" dirty="0" smtClean="0"/>
              <a:t>锥面拟合重建</a:t>
            </a:r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693543" y="6063161"/>
            <a:ext cx="5667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Method in decode:</a:t>
            </a:r>
            <a:r>
              <a:rPr lang="zh-CN" altLang="en-US" dirty="0" smtClean="0"/>
              <a:t>平面拟合重建（实验中在用的方法）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14" y="1782838"/>
            <a:ext cx="5374257" cy="38027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5063" y="1760575"/>
            <a:ext cx="5329256" cy="386296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53312" y="1353312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000000"/>
                </a:solidFill>
              </a:rPr>
              <a:t>对模拟数据的重建</a:t>
            </a:r>
            <a:endParaRPr lang="zh-CN" alt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34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67" y="1635222"/>
            <a:ext cx="5285010" cy="379303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1743" y="1609848"/>
            <a:ext cx="5620431" cy="400124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979" y="447952"/>
            <a:ext cx="1470210" cy="989387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 flipV="1">
            <a:off x="1586752" y="1256692"/>
            <a:ext cx="8362800" cy="1928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1586752" y="1193940"/>
            <a:ext cx="8362800" cy="19284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49552" y="285840"/>
            <a:ext cx="1577598" cy="10034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文本框 8"/>
          <p:cNvSpPr txBox="1"/>
          <p:nvPr/>
        </p:nvSpPr>
        <p:spPr>
          <a:xfrm>
            <a:off x="76066" y="1047691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IHEP</a:t>
            </a:r>
            <a:endParaRPr lang="zh-CN" alt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168327" y="1047691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LHAASO</a:t>
            </a:r>
            <a:endParaRPr lang="zh-CN" alt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821672" y="464387"/>
            <a:ext cx="589296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500" dirty="0" smtClean="0">
                <a:solidFill>
                  <a:srgbClr val="C00000"/>
                </a:solidFill>
              </a:rPr>
              <a:t>2.3  </a:t>
            </a:r>
            <a:r>
              <a:rPr lang="zh-CN" altLang="en-US" sz="3500" dirty="0">
                <a:solidFill>
                  <a:srgbClr val="C00000"/>
                </a:solidFill>
              </a:rPr>
              <a:t>天</a:t>
            </a:r>
            <a:r>
              <a:rPr lang="zh-CN" altLang="en-US" sz="3500" dirty="0" smtClean="0">
                <a:solidFill>
                  <a:srgbClr val="C00000"/>
                </a:solidFill>
              </a:rPr>
              <a:t>顶角、方位角重建结果</a:t>
            </a:r>
            <a:endParaRPr lang="zh-CN" altLang="en-US" sz="3600" dirty="0">
              <a:solidFill>
                <a:srgbClr val="C0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59979" y="2189217"/>
            <a:ext cx="272061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N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~(</a:t>
            </a:r>
            <a:r>
              <a:rPr lang="en-US" altLang="zh-CN" dirty="0" smtClean="0">
                <a:solidFill>
                  <a:srgbClr val="FF0000"/>
                </a:solidFill>
              </a:rPr>
              <a:t>5.76×10</a:t>
            </a:r>
            <a:r>
              <a:rPr lang="en-US" altLang="zh-CN" baseline="30000" dirty="0" smtClean="0">
                <a:solidFill>
                  <a:srgbClr val="FF0000"/>
                </a:solidFill>
              </a:rPr>
              <a:t>-4</a:t>
            </a:r>
            <a:r>
              <a:rPr lang="en-US" altLang="zh-CN" dirty="0" smtClean="0">
                <a:solidFill>
                  <a:srgbClr val="FF0000"/>
                </a:solidFill>
              </a:rPr>
              <a:t>,3.45×10</a:t>
            </a:r>
            <a:r>
              <a:rPr lang="en-US" altLang="zh-CN" baseline="30000" dirty="0" smtClean="0">
                <a:solidFill>
                  <a:srgbClr val="FF0000"/>
                </a:solidFill>
              </a:rPr>
              <a:t>-2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dirty="0" smtClean="0">
                <a:solidFill>
                  <a:srgbClr val="FF0000"/>
                </a:solidFill>
              </a:rPr>
              <a:t> 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198256" y="3879860"/>
            <a:ext cx="272061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N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~(</a:t>
            </a:r>
            <a:r>
              <a:rPr lang="en-US" altLang="zh-CN" dirty="0" smtClean="0"/>
              <a:t>3.61×10</a:t>
            </a:r>
            <a:r>
              <a:rPr lang="en-US" altLang="zh-CN" baseline="30000" dirty="0" smtClean="0"/>
              <a:t>-3</a:t>
            </a:r>
            <a:r>
              <a:rPr lang="en-US" altLang="zh-CN" dirty="0" smtClean="0"/>
              <a:t>,6.05×10</a:t>
            </a:r>
            <a:r>
              <a:rPr lang="en-US" altLang="zh-CN" baseline="30000" dirty="0" smtClean="0"/>
              <a:t>-2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3436546" y="5808980"/>
            <a:ext cx="550958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sz="3000" dirty="0" smtClean="0">
                <a:solidFill>
                  <a:srgbClr val="FF0000"/>
                </a:solidFill>
              </a:rPr>
              <a:t>G4KM2Arec</a:t>
            </a:r>
            <a:r>
              <a:rPr lang="zh-CN" altLang="en-US" sz="3000" dirty="0" smtClean="0">
                <a:solidFill>
                  <a:srgbClr val="FF0000"/>
                </a:solidFill>
              </a:rPr>
              <a:t>的重建精度更高！</a:t>
            </a:r>
            <a:endParaRPr lang="zh-CN" altLang="en-US" sz="3000" dirty="0">
              <a:solidFill>
                <a:srgbClr val="FF0000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191339" y="2222762"/>
            <a:ext cx="279114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N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~(</a:t>
            </a:r>
            <a:r>
              <a:rPr lang="en-US" altLang="zh-CN" dirty="0" smtClean="0">
                <a:solidFill>
                  <a:srgbClr val="FF0000"/>
                </a:solidFill>
              </a:rPr>
              <a:t>-7.76×10</a:t>
            </a:r>
            <a:r>
              <a:rPr lang="en-US" altLang="zh-CN" baseline="30000" dirty="0" smtClean="0">
                <a:solidFill>
                  <a:srgbClr val="FF0000"/>
                </a:solidFill>
              </a:rPr>
              <a:t>-4</a:t>
            </a:r>
            <a:r>
              <a:rPr lang="en-US" altLang="zh-CN" dirty="0" smtClean="0">
                <a:solidFill>
                  <a:srgbClr val="FF0000"/>
                </a:solidFill>
              </a:rPr>
              <a:t>,7.72×10</a:t>
            </a:r>
            <a:r>
              <a:rPr lang="en-US" altLang="zh-CN" baseline="30000" dirty="0" smtClean="0">
                <a:solidFill>
                  <a:srgbClr val="FF0000"/>
                </a:solidFill>
              </a:rPr>
              <a:t>-2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dirty="0" smtClean="0">
                <a:solidFill>
                  <a:srgbClr val="FF0000"/>
                </a:solidFill>
              </a:rPr>
              <a:t> 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342776" y="3510528"/>
            <a:ext cx="279114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N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~(</a:t>
            </a:r>
            <a:r>
              <a:rPr lang="en-US" altLang="zh-CN" dirty="0" smtClean="0"/>
              <a:t>-6.04×10</a:t>
            </a:r>
            <a:r>
              <a:rPr lang="en-US" altLang="zh-CN" baseline="30000" dirty="0" smtClean="0"/>
              <a:t>-4</a:t>
            </a:r>
            <a:r>
              <a:rPr lang="en-US" altLang="zh-CN" dirty="0" smtClean="0"/>
              <a:t>,1.33×10</a:t>
            </a:r>
            <a:r>
              <a:rPr lang="en-US" altLang="zh-CN" baseline="30000" dirty="0" smtClean="0"/>
              <a:t>-1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42432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979" y="447952"/>
            <a:ext cx="1470210" cy="989387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 flipV="1">
            <a:off x="1586752" y="1256692"/>
            <a:ext cx="8362800" cy="1928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1586752" y="1193940"/>
            <a:ext cx="8362800" cy="19284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49552" y="285840"/>
            <a:ext cx="1577598" cy="10034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文本框 7"/>
          <p:cNvSpPr txBox="1"/>
          <p:nvPr/>
        </p:nvSpPr>
        <p:spPr>
          <a:xfrm>
            <a:off x="76066" y="1047691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IHEP</a:t>
            </a:r>
            <a:endParaRPr lang="zh-CN" alt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168327" y="1047691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LHAASO</a:t>
            </a:r>
            <a:endParaRPr lang="zh-CN" alt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821672" y="464387"/>
            <a:ext cx="589296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500" dirty="0" smtClean="0">
                <a:solidFill>
                  <a:srgbClr val="C00000"/>
                </a:solidFill>
              </a:rPr>
              <a:t>2.3  </a:t>
            </a:r>
            <a:r>
              <a:rPr lang="zh-CN" altLang="en-US" sz="3500" dirty="0">
                <a:solidFill>
                  <a:srgbClr val="C00000"/>
                </a:solidFill>
              </a:rPr>
              <a:t>天</a:t>
            </a:r>
            <a:r>
              <a:rPr lang="zh-CN" altLang="en-US" sz="3500" dirty="0" smtClean="0">
                <a:solidFill>
                  <a:srgbClr val="C00000"/>
                </a:solidFill>
              </a:rPr>
              <a:t>顶角、方位角重建结果</a:t>
            </a:r>
            <a:endParaRPr lang="zh-CN" altLang="en-US" sz="3600" dirty="0">
              <a:solidFill>
                <a:srgbClr val="C00000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535" y="1652151"/>
            <a:ext cx="4947659" cy="3496894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701228" y="2003429"/>
            <a:ext cx="1887055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CN" altLang="en-US" sz="2200" b="1" dirty="0" smtClean="0">
                <a:solidFill>
                  <a:srgbClr val="FF0000"/>
                </a:solidFill>
              </a:rPr>
              <a:t>角分辨</a:t>
            </a:r>
            <a:r>
              <a:rPr lang="en-US" altLang="zh-CN" sz="2200" b="1" dirty="0" smtClean="0">
                <a:solidFill>
                  <a:srgbClr val="FF0000"/>
                </a:solidFill>
              </a:rPr>
              <a:t>:3.45°</a:t>
            </a:r>
            <a:endParaRPr lang="zh-CN" altLang="en-US" sz="2200" b="1" dirty="0">
              <a:solidFill>
                <a:srgbClr val="FF00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42309" y="3761089"/>
            <a:ext cx="1887055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CN" altLang="en-US" sz="2200" dirty="0"/>
              <a:t>角分辨</a:t>
            </a:r>
            <a:r>
              <a:rPr lang="en-US" altLang="zh-CN" sz="2200" dirty="0" smtClean="0"/>
              <a:t>:5.86°</a:t>
            </a:r>
            <a:endParaRPr lang="zh-CN" altLang="en-US" sz="2200" dirty="0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7932" y="1575588"/>
            <a:ext cx="5086208" cy="365002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9520622" y="1921269"/>
            <a:ext cx="173316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</a:rPr>
              <a:t>角分辨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:3.35°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90759" y="4100536"/>
            <a:ext cx="173316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CN" altLang="en-US" sz="2000" dirty="0" smtClean="0"/>
              <a:t>角分辨</a:t>
            </a:r>
            <a:r>
              <a:rPr lang="en-US" altLang="zh-CN" sz="2000" dirty="0" smtClean="0"/>
              <a:t>:4.58</a:t>
            </a:r>
            <a:r>
              <a:rPr lang="en-US" altLang="zh-CN" sz="2000" dirty="0"/>
              <a:t>°</a:t>
            </a:r>
            <a:endParaRPr lang="zh-CN" altLang="en-US" sz="2000" dirty="0"/>
          </a:p>
        </p:txBody>
      </p:sp>
      <p:sp>
        <p:nvSpPr>
          <p:cNvPr id="20" name="文本框 19"/>
          <p:cNvSpPr txBox="1"/>
          <p:nvPr/>
        </p:nvSpPr>
        <p:spPr>
          <a:xfrm>
            <a:off x="981572" y="5492080"/>
            <a:ext cx="38190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角</a:t>
            </a:r>
            <a:r>
              <a:rPr lang="zh-CN" altLang="en-US" sz="3000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分辨提高了</a:t>
            </a:r>
            <a:r>
              <a:rPr lang="en-US" altLang="zh-CN" sz="3000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1.7</a:t>
            </a:r>
            <a:r>
              <a:rPr lang="zh-CN" altLang="en-US" sz="3000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倍！</a:t>
            </a:r>
            <a:endParaRPr lang="zh-CN" altLang="en-US" sz="3000" dirty="0">
              <a:solidFill>
                <a:srgbClr val="FF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121614" y="5452855"/>
            <a:ext cx="518603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 dirty="0">
                <a:latin typeface="华文行楷" panose="02010800040101010101" pitchFamily="2" charset="-122"/>
                <a:ea typeface="华文行楷" panose="02010800040101010101" pitchFamily="2" charset="-122"/>
              </a:rPr>
              <a:t>锥面拟合重建的角分辨较好！</a:t>
            </a:r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70280" y="2033588"/>
            <a:ext cx="1928813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3" name="直接连接符 22"/>
          <p:cNvCxnSpPr/>
          <p:nvPr/>
        </p:nvCxnSpPr>
        <p:spPr>
          <a:xfrm rot="5400000" flipH="1" flipV="1">
            <a:off x="2574036" y="3863340"/>
            <a:ext cx="2249424" cy="9144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rot="5400000" flipH="1" flipV="1">
            <a:off x="3072384" y="4206240"/>
            <a:ext cx="1591056" cy="158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rot="5400000" flipH="1" flipV="1">
            <a:off x="8395716" y="3796284"/>
            <a:ext cx="2249424" cy="9144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rot="5400000" flipH="1" flipV="1">
            <a:off x="8820912" y="4139184"/>
            <a:ext cx="1591056" cy="158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3867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979" y="447952"/>
            <a:ext cx="1470210" cy="989387"/>
          </a:xfrm>
          <a:prstGeom prst="rect">
            <a:avLst/>
          </a:prstGeom>
        </p:spPr>
      </p:pic>
      <p:cxnSp>
        <p:nvCxnSpPr>
          <p:cNvPr id="12" name="直接连接符 11"/>
          <p:cNvCxnSpPr/>
          <p:nvPr/>
        </p:nvCxnSpPr>
        <p:spPr>
          <a:xfrm flipV="1">
            <a:off x="1586752" y="1256692"/>
            <a:ext cx="8362800" cy="1928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1586752" y="1193940"/>
            <a:ext cx="8362800" cy="19284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49552" y="285840"/>
            <a:ext cx="1577598" cy="10034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文本框 8"/>
          <p:cNvSpPr txBox="1"/>
          <p:nvPr/>
        </p:nvSpPr>
        <p:spPr>
          <a:xfrm>
            <a:off x="76066" y="1047691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IHEP</a:t>
            </a:r>
            <a:endParaRPr lang="zh-CN" alt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文本框 9"/>
          <p:cNvSpPr txBox="1"/>
          <p:nvPr/>
        </p:nvSpPr>
        <p:spPr>
          <a:xfrm>
            <a:off x="11168327" y="1047691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LHAASO</a:t>
            </a:r>
            <a:endParaRPr lang="zh-CN" alt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文本框 10"/>
          <p:cNvSpPr txBox="1"/>
          <p:nvPr/>
        </p:nvSpPr>
        <p:spPr>
          <a:xfrm>
            <a:off x="2821672" y="464387"/>
            <a:ext cx="589296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500" dirty="0" smtClean="0">
                <a:solidFill>
                  <a:srgbClr val="C00000"/>
                </a:solidFill>
              </a:rPr>
              <a:t>2.3  </a:t>
            </a:r>
            <a:r>
              <a:rPr lang="zh-CN" altLang="en-US" sz="3500" dirty="0" smtClean="0">
                <a:solidFill>
                  <a:srgbClr val="C00000"/>
                </a:solidFill>
              </a:rPr>
              <a:t>重建角差和时间残差分布</a:t>
            </a:r>
            <a:endParaRPr lang="zh-CN" altLang="en-US" sz="3600" dirty="0">
              <a:solidFill>
                <a:srgbClr val="C00000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251507" y="5824682"/>
            <a:ext cx="247856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500" b="1" dirty="0" smtClean="0"/>
              <a:t> 时间残差分布</a:t>
            </a:r>
            <a:endParaRPr lang="zh-CN" altLang="en-US" sz="2500" b="1" dirty="0"/>
          </a:p>
        </p:txBody>
      </p:sp>
      <p:sp>
        <p:nvSpPr>
          <p:cNvPr id="21" name="矩形 20"/>
          <p:cNvSpPr/>
          <p:nvPr/>
        </p:nvSpPr>
        <p:spPr>
          <a:xfrm>
            <a:off x="1586752" y="5822496"/>
            <a:ext cx="310854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500" b="1" dirty="0" smtClean="0"/>
              <a:t>方向重建角差分布</a:t>
            </a:r>
            <a:endParaRPr lang="zh-CN" altLang="en-US" sz="2500" b="1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016" y="1683125"/>
            <a:ext cx="5416014" cy="395872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6223" y="1748597"/>
            <a:ext cx="5536818" cy="394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42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979" y="447952"/>
            <a:ext cx="1470210" cy="989387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 flipV="1">
            <a:off x="1586752" y="1256692"/>
            <a:ext cx="8362800" cy="1928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1586752" y="1193940"/>
            <a:ext cx="8362800" cy="19284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49552" y="285840"/>
            <a:ext cx="1577598" cy="10034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文本框 7"/>
          <p:cNvSpPr txBox="1"/>
          <p:nvPr/>
        </p:nvSpPr>
        <p:spPr>
          <a:xfrm>
            <a:off x="76066" y="1047691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IHEP</a:t>
            </a:r>
            <a:endParaRPr lang="zh-CN" alt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168327" y="1047691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LHAASO</a:t>
            </a:r>
            <a:endParaRPr lang="zh-CN" alt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867031" y="464387"/>
            <a:ext cx="364875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500" dirty="0" smtClean="0">
                <a:solidFill>
                  <a:srgbClr val="C00000"/>
                </a:solidFill>
              </a:rPr>
              <a:t>2.4 </a:t>
            </a:r>
            <a:r>
              <a:rPr lang="zh-CN" altLang="en-US" sz="3500" dirty="0" smtClean="0">
                <a:solidFill>
                  <a:srgbClr val="C00000"/>
                </a:solidFill>
              </a:rPr>
              <a:t> 芯位重建结果</a:t>
            </a:r>
            <a:endParaRPr lang="zh-CN" altLang="en-US" sz="3600" dirty="0">
              <a:solidFill>
                <a:srgbClr val="C00000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195" y="1959212"/>
            <a:ext cx="4150351" cy="2842524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713396" y="5023868"/>
            <a:ext cx="2363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模拟投点半径</a:t>
            </a:r>
            <a:r>
              <a:rPr lang="en-US" altLang="zh-CN" dirty="0" smtClean="0"/>
              <a:t>:1200m</a:t>
            </a:r>
            <a:endParaRPr lang="zh-CN" altLang="en-US" baseline="30000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6229" y="1590833"/>
            <a:ext cx="4326293" cy="2972582"/>
          </a:xfrm>
          <a:prstGeom prst="rect">
            <a:avLst/>
          </a:prstGeom>
        </p:spPr>
      </p:pic>
      <p:cxnSp>
        <p:nvCxnSpPr>
          <p:cNvPr id="16" name="直接连接符 15"/>
          <p:cNvCxnSpPr/>
          <p:nvPr/>
        </p:nvCxnSpPr>
        <p:spPr>
          <a:xfrm flipH="1">
            <a:off x="3314700" y="1851660"/>
            <a:ext cx="11430" cy="315468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1885518" y="1803134"/>
            <a:ext cx="11430" cy="315468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rot="16200000" flipH="1">
            <a:off x="2122104" y="2162806"/>
            <a:ext cx="11430" cy="315468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rot="16200000" flipH="1">
            <a:off x="2133534" y="1095500"/>
            <a:ext cx="11430" cy="315468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>
            <a:off x="8324850" y="1437339"/>
            <a:ext cx="11430" cy="315468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H="1">
            <a:off x="7481394" y="1437339"/>
            <a:ext cx="11430" cy="315468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rot="16200000" flipH="1">
            <a:off x="7271197" y="1516929"/>
            <a:ext cx="11430" cy="315468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rot="16200000" flipH="1">
            <a:off x="7263034" y="904317"/>
            <a:ext cx="11430" cy="315468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5209568" y="230270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300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219930" y="2892457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-300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7213532" y="4516001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-250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8068418" y="4523277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300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7666" y="4700667"/>
            <a:ext cx="3051270" cy="2071195"/>
          </a:xfrm>
          <a:prstGeom prst="rect">
            <a:avLst/>
          </a:prstGeom>
        </p:spPr>
      </p:pic>
      <p:cxnSp>
        <p:nvCxnSpPr>
          <p:cNvPr id="35" name="直接箭头连接符 34"/>
          <p:cNvCxnSpPr/>
          <p:nvPr/>
        </p:nvCxnSpPr>
        <p:spPr>
          <a:xfrm>
            <a:off x="8068418" y="2796102"/>
            <a:ext cx="1326517" cy="209650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36"/>
          <p:cNvSpPr txBox="1"/>
          <p:nvPr/>
        </p:nvSpPr>
        <p:spPr>
          <a:xfrm>
            <a:off x="5477430" y="5022706"/>
            <a:ext cx="2452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重建芯位半径：</a:t>
            </a:r>
            <a:r>
              <a:rPr lang="en-US" altLang="zh-CN" dirty="0" smtClean="0"/>
              <a:t>1000m</a:t>
            </a:r>
            <a:endParaRPr lang="zh-CN" altLang="en-US" dirty="0"/>
          </a:p>
        </p:txBody>
      </p:sp>
      <p:sp>
        <p:nvSpPr>
          <p:cNvPr id="38" name="文本框 37"/>
          <p:cNvSpPr txBox="1"/>
          <p:nvPr/>
        </p:nvSpPr>
        <p:spPr>
          <a:xfrm>
            <a:off x="678482" y="5444638"/>
            <a:ext cx="3323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目视芯位覆盖面积：</a:t>
            </a:r>
            <a:r>
              <a:rPr lang="en-US" altLang="zh-CN" dirty="0" smtClean="0"/>
              <a:t>78539.8m</a:t>
            </a:r>
            <a:r>
              <a:rPr lang="en-US" altLang="zh-CN" baseline="30000" dirty="0" smtClean="0"/>
              <a:t>2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5530016" y="5399568"/>
            <a:ext cx="3148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目视芯位覆盖面积：</a:t>
            </a:r>
            <a:r>
              <a:rPr lang="en-US" altLang="zh-CN" dirty="0" smtClean="0"/>
              <a:t>33000m</a:t>
            </a:r>
            <a:r>
              <a:rPr lang="en-US" altLang="zh-CN" baseline="30000" dirty="0" smtClean="0"/>
              <a:t>2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8050808" y="1729000"/>
            <a:ext cx="1811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对模拟重建结果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766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979" y="1841317"/>
            <a:ext cx="5971429" cy="406666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979" y="447952"/>
            <a:ext cx="1470210" cy="989387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 flipV="1">
            <a:off x="1586752" y="1256692"/>
            <a:ext cx="8362800" cy="1928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1586752" y="1193940"/>
            <a:ext cx="8362800" cy="19284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49552" y="285840"/>
            <a:ext cx="1577598" cy="10034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文本框 7"/>
          <p:cNvSpPr txBox="1"/>
          <p:nvPr/>
        </p:nvSpPr>
        <p:spPr>
          <a:xfrm>
            <a:off x="76066" y="1047691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IHEP</a:t>
            </a:r>
            <a:endParaRPr lang="zh-CN" alt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168327" y="1047691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LHAASO</a:t>
            </a:r>
            <a:endParaRPr lang="zh-CN" alt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867031" y="464387"/>
            <a:ext cx="364875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500" dirty="0" smtClean="0">
                <a:solidFill>
                  <a:srgbClr val="C00000"/>
                </a:solidFill>
              </a:rPr>
              <a:t>2.4 </a:t>
            </a:r>
            <a:r>
              <a:rPr lang="zh-CN" altLang="en-US" sz="3500" dirty="0" smtClean="0">
                <a:solidFill>
                  <a:srgbClr val="C00000"/>
                </a:solidFill>
              </a:rPr>
              <a:t> 芯位重建结果</a:t>
            </a:r>
            <a:endParaRPr lang="zh-CN" altLang="en-US" sz="3600" dirty="0">
              <a:solidFill>
                <a:srgbClr val="C0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269215" y="5723318"/>
            <a:ext cx="340670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500" b="1" dirty="0" smtClean="0">
                <a:solidFill>
                  <a:srgbClr val="FF0000"/>
                </a:solidFill>
              </a:rPr>
              <a:t>对实验的芯位重建结果</a:t>
            </a:r>
            <a:endParaRPr lang="zh-CN" altLang="en-US" sz="2500" b="1" dirty="0">
              <a:solidFill>
                <a:srgbClr val="FF0000"/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9684" y="1480707"/>
            <a:ext cx="5122490" cy="3532469"/>
          </a:xfrm>
          <a:prstGeom prst="rect">
            <a:avLst/>
          </a:prstGeom>
        </p:spPr>
      </p:pic>
      <p:cxnSp>
        <p:nvCxnSpPr>
          <p:cNvPr id="16" name="直接箭头连接符 15"/>
          <p:cNvCxnSpPr/>
          <p:nvPr/>
        </p:nvCxnSpPr>
        <p:spPr>
          <a:xfrm flipV="1">
            <a:off x="3821110" y="2921143"/>
            <a:ext cx="3140135" cy="70446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6600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979" y="447952"/>
            <a:ext cx="1470210" cy="989387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 flipV="1">
            <a:off x="1586752" y="1256692"/>
            <a:ext cx="8362800" cy="1928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1586752" y="1193940"/>
            <a:ext cx="8362800" cy="19284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49552" y="285840"/>
            <a:ext cx="1577598" cy="10034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文本框 7"/>
          <p:cNvSpPr txBox="1"/>
          <p:nvPr/>
        </p:nvSpPr>
        <p:spPr>
          <a:xfrm>
            <a:off x="76066" y="1047691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IHEP</a:t>
            </a:r>
            <a:endParaRPr lang="zh-CN" alt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文本框 8"/>
          <p:cNvSpPr txBox="1"/>
          <p:nvPr/>
        </p:nvSpPr>
        <p:spPr>
          <a:xfrm>
            <a:off x="11168327" y="1047691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LHAASO</a:t>
            </a:r>
            <a:endParaRPr lang="zh-CN" alt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文本框 9"/>
          <p:cNvSpPr txBox="1"/>
          <p:nvPr/>
        </p:nvSpPr>
        <p:spPr>
          <a:xfrm>
            <a:off x="3867031" y="464387"/>
            <a:ext cx="364875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500" dirty="0" smtClean="0">
                <a:solidFill>
                  <a:srgbClr val="C00000"/>
                </a:solidFill>
              </a:rPr>
              <a:t>2.4 </a:t>
            </a:r>
            <a:r>
              <a:rPr lang="zh-CN" altLang="en-US" sz="3500" dirty="0" smtClean="0">
                <a:solidFill>
                  <a:srgbClr val="C00000"/>
                </a:solidFill>
              </a:rPr>
              <a:t> 芯位重建结果</a:t>
            </a:r>
            <a:endParaRPr lang="zh-CN" altLang="en-US" sz="3600" dirty="0">
              <a:solidFill>
                <a:srgbClr val="C00000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977085" y="5877806"/>
            <a:ext cx="444544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200" b="1" dirty="0" smtClean="0"/>
              <a:t>重建芯位到阵列中心的距离分布</a:t>
            </a:r>
            <a:endParaRPr lang="zh-CN" altLang="en-US" sz="2200" b="1" dirty="0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7313" y="1496846"/>
            <a:ext cx="6088831" cy="4325822"/>
          </a:xfrm>
          <a:prstGeom prst="rect">
            <a:avLst/>
          </a:prstGeom>
        </p:spPr>
      </p:pic>
      <p:sp>
        <p:nvSpPr>
          <p:cNvPr id="26" name="文本框 12"/>
          <p:cNvSpPr txBox="1"/>
          <p:nvPr/>
        </p:nvSpPr>
        <p:spPr>
          <a:xfrm>
            <a:off x="7013022" y="5822668"/>
            <a:ext cx="415530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500" dirty="0" smtClean="0">
                <a:solidFill>
                  <a:srgbClr val="FF0000"/>
                </a:solidFill>
              </a:rPr>
              <a:t>芯位分辨：</a:t>
            </a:r>
            <a:r>
              <a:rPr lang="en-US" altLang="zh-CN" sz="2500" dirty="0" smtClean="0">
                <a:solidFill>
                  <a:srgbClr val="FF0000"/>
                </a:solidFill>
              </a:rPr>
              <a:t>35.4</a:t>
            </a:r>
            <a:r>
              <a:rPr lang="zh-CN" altLang="en-US" sz="2500" dirty="0" smtClean="0">
                <a:solidFill>
                  <a:srgbClr val="FF0000"/>
                </a:solidFill>
              </a:rPr>
              <a:t>米（</a:t>
            </a:r>
            <a:r>
              <a:rPr lang="en-US" altLang="zh-CN" sz="2500" dirty="0" smtClean="0">
                <a:solidFill>
                  <a:srgbClr val="FF0000"/>
                </a:solidFill>
              </a:rPr>
              <a:t>@68%</a:t>
            </a:r>
            <a:r>
              <a:rPr lang="zh-CN" altLang="en-US" sz="2500" dirty="0" smtClean="0">
                <a:solidFill>
                  <a:srgbClr val="FF0000"/>
                </a:solidFill>
              </a:rPr>
              <a:t>）</a:t>
            </a:r>
            <a:endParaRPr lang="zh-CN" altLang="en-US" sz="2500" dirty="0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66" y="1496846"/>
            <a:ext cx="5928170" cy="4200809"/>
          </a:xfrm>
          <a:prstGeom prst="rect">
            <a:avLst/>
          </a:prstGeom>
        </p:spPr>
      </p:pic>
      <p:cxnSp>
        <p:nvCxnSpPr>
          <p:cNvPr id="20" name="直接连接符 19"/>
          <p:cNvCxnSpPr/>
          <p:nvPr/>
        </p:nvCxnSpPr>
        <p:spPr>
          <a:xfrm rot="16200000" flipH="1">
            <a:off x="9174480" y="4551680"/>
            <a:ext cx="2133600" cy="406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757416" y="1847088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对模拟数据重建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前进箭头 1212"/>
          <p:cNvSpPr>
            <a:spLocks/>
          </p:cNvSpPr>
          <p:nvPr/>
        </p:nvSpPr>
        <p:spPr bwMode="auto">
          <a:xfrm>
            <a:off x="2566463" y="2031018"/>
            <a:ext cx="1797183" cy="355822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92088" y="459411"/>
              </a:cxn>
              <a:cxn ang="0">
                <a:pos x="0" y="918822"/>
              </a:cxn>
              <a:cxn ang="0">
                <a:pos x="0" y="0"/>
              </a:cxn>
            </a:cxnLst>
            <a:rect l="0" t="0" r="r" b="b"/>
            <a:pathLst>
              <a:path w="792088" h="918822">
                <a:moveTo>
                  <a:pt x="0" y="0"/>
                </a:moveTo>
                <a:lnTo>
                  <a:pt x="792088" y="459411"/>
                </a:lnTo>
                <a:lnTo>
                  <a:pt x="0" y="918822"/>
                </a:lnTo>
                <a:lnTo>
                  <a:pt x="0" y="0"/>
                </a:lnTo>
                <a:close/>
              </a:path>
            </a:pathLst>
          </a:custGeom>
          <a:solidFill>
            <a:sysClr val="windowText" lastClr="000000">
              <a:lumMod val="85000"/>
              <a:lumOff val="15000"/>
              <a:alpha val="76000"/>
            </a:sysClr>
          </a:solidFill>
          <a:ln w="9525">
            <a:noFill/>
            <a:round/>
            <a:headEnd/>
            <a:tailEnd/>
          </a:ln>
          <a:effectLst>
            <a:outerShdw blurRad="355600" dist="190500" dir="5460000" algn="ctr" rotWithShape="0">
              <a:srgbClr val="000000">
                <a:alpha val="91000"/>
              </a:srgbClr>
            </a:outerShdw>
          </a:effec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前进箭头 1212"/>
          <p:cNvSpPr>
            <a:spLocks/>
          </p:cNvSpPr>
          <p:nvPr/>
        </p:nvSpPr>
        <p:spPr bwMode="auto">
          <a:xfrm rot="10800000">
            <a:off x="776928" y="1294355"/>
            <a:ext cx="1797183" cy="355822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92088" y="459411"/>
              </a:cxn>
              <a:cxn ang="0">
                <a:pos x="0" y="918822"/>
              </a:cxn>
              <a:cxn ang="0">
                <a:pos x="0" y="0"/>
              </a:cxn>
            </a:cxnLst>
            <a:rect l="0" t="0" r="r" b="b"/>
            <a:pathLst>
              <a:path w="792088" h="918822">
                <a:moveTo>
                  <a:pt x="0" y="0"/>
                </a:moveTo>
                <a:lnTo>
                  <a:pt x="792088" y="459411"/>
                </a:lnTo>
                <a:lnTo>
                  <a:pt x="0" y="918822"/>
                </a:lnTo>
                <a:lnTo>
                  <a:pt x="0" y="0"/>
                </a:lnTo>
                <a:close/>
              </a:path>
            </a:pathLst>
          </a:custGeom>
          <a:solidFill>
            <a:srgbClr val="C00000">
              <a:alpha val="70000"/>
            </a:srgbClr>
          </a:solidFill>
          <a:ln w="9525">
            <a:noFill/>
            <a:round/>
            <a:headEnd/>
            <a:tailEnd/>
          </a:ln>
          <a:effectLst>
            <a:outerShdw blurRad="355600" dist="190500" dir="5460000" algn="ctr" rotWithShape="0">
              <a:srgbClr val="000000">
                <a:alpha val="91000"/>
              </a:srgbClr>
            </a:outerShdw>
          </a:effec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534796" y="2710212"/>
            <a:ext cx="1031852" cy="726508"/>
          </a:xfrm>
          <a:prstGeom prst="rect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7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573927" y="3158006"/>
            <a:ext cx="1031852" cy="725893"/>
          </a:xfrm>
          <a:prstGeom prst="rect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7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17" name="文本框 5"/>
          <p:cNvSpPr txBox="1"/>
          <p:nvPr/>
        </p:nvSpPr>
        <p:spPr>
          <a:xfrm>
            <a:off x="1675519" y="2406791"/>
            <a:ext cx="817853" cy="85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94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目</a:t>
            </a:r>
          </a:p>
        </p:txBody>
      </p:sp>
      <p:sp>
        <p:nvSpPr>
          <p:cNvPr id="18" name="文本框 6"/>
          <p:cNvSpPr txBox="1"/>
          <p:nvPr/>
        </p:nvSpPr>
        <p:spPr>
          <a:xfrm>
            <a:off x="2727227" y="3395484"/>
            <a:ext cx="817853" cy="85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94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录</a:t>
            </a:r>
          </a:p>
        </p:txBody>
      </p:sp>
      <p:sp>
        <p:nvSpPr>
          <p:cNvPr id="19" name="文本框 7"/>
          <p:cNvSpPr txBox="1"/>
          <p:nvPr/>
        </p:nvSpPr>
        <p:spPr>
          <a:xfrm>
            <a:off x="1934910" y="3100898"/>
            <a:ext cx="1370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Contents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4791347" y="1103219"/>
            <a:ext cx="6590175" cy="1109632"/>
            <a:chOff x="4791347" y="1103219"/>
            <a:chExt cx="6590175" cy="1109632"/>
          </a:xfrm>
        </p:grpSpPr>
        <p:grpSp>
          <p:nvGrpSpPr>
            <p:cNvPr id="25" name="组合 24"/>
            <p:cNvGrpSpPr/>
            <p:nvPr/>
          </p:nvGrpSpPr>
          <p:grpSpPr>
            <a:xfrm>
              <a:off x="4791347" y="1245864"/>
              <a:ext cx="6590175" cy="912875"/>
              <a:chOff x="6009180" y="1074339"/>
              <a:chExt cx="8447821" cy="1219671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6009180" y="1074339"/>
                <a:ext cx="8447821" cy="1219671"/>
              </a:xfrm>
              <a:prstGeom prst="rect">
                <a:avLst/>
              </a:prstGeom>
              <a:solidFill>
                <a:srgbClr val="C00000">
                  <a:alpha val="70000"/>
                </a:srgbClr>
              </a:solidFill>
              <a:ln w="25400" cap="flat" cmpd="sng" algn="ctr">
                <a:noFill/>
                <a:prstDash val="solid"/>
              </a:ln>
              <a:effectLst>
                <a:outerShdw blurRad="76200" dist="76200" dir="5400000" algn="ctr" rotWithShape="0">
                  <a:srgbClr val="000000">
                    <a:alpha val="91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27" name="文本框 10"/>
              <p:cNvSpPr txBox="1"/>
              <p:nvPr/>
            </p:nvSpPr>
            <p:spPr>
              <a:xfrm>
                <a:off x="6323126" y="1195998"/>
                <a:ext cx="7915729" cy="9457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r>
                  <a:rPr kumimoji="0" lang="en-US" altLang="zh-CN" sz="4000" b="0" i="0" u="none" strike="noStrike" kern="0" cap="none" spc="0" normalizeH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  </a:t>
                </a:r>
                <a:r>
                  <a:rPr kumimoji="0" lang="en-US" altLang="zh-CN" sz="4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KM2A</a:t>
                </a:r>
                <a:r>
                  <a:rPr kumimoji="0" lang="zh-CN" altLang="en-US" sz="4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定型阵列的模拟</a:t>
                </a:r>
                <a:endParaRPr kumimoji="0" lang="zh-CN" alt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41" name="直接连接符 40"/>
            <p:cNvCxnSpPr/>
            <p:nvPr/>
          </p:nvCxnSpPr>
          <p:spPr>
            <a:xfrm rot="5400000">
              <a:off x="5112723" y="1650632"/>
              <a:ext cx="1109632" cy="1480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组合 68"/>
          <p:cNvGrpSpPr/>
          <p:nvPr/>
        </p:nvGrpSpPr>
        <p:grpSpPr>
          <a:xfrm>
            <a:off x="4815731" y="2590643"/>
            <a:ext cx="6590175" cy="1109632"/>
            <a:chOff x="4815731" y="2590643"/>
            <a:chExt cx="6590175" cy="1109632"/>
          </a:xfrm>
        </p:grpSpPr>
        <p:grpSp>
          <p:nvGrpSpPr>
            <p:cNvPr id="52" name="组合 51"/>
            <p:cNvGrpSpPr/>
            <p:nvPr/>
          </p:nvGrpSpPr>
          <p:grpSpPr>
            <a:xfrm>
              <a:off x="4815731" y="2760720"/>
              <a:ext cx="6590175" cy="912875"/>
              <a:chOff x="6009180" y="1074339"/>
              <a:chExt cx="8447821" cy="1219671"/>
            </a:xfrm>
          </p:grpSpPr>
          <p:sp>
            <p:nvSpPr>
              <p:cNvPr id="53" name="矩形 52"/>
              <p:cNvSpPr/>
              <p:nvPr/>
            </p:nvSpPr>
            <p:spPr>
              <a:xfrm>
                <a:off x="6009180" y="1074339"/>
                <a:ext cx="8447821" cy="1219671"/>
              </a:xfrm>
              <a:prstGeom prst="rect">
                <a:avLst/>
              </a:prstGeom>
              <a:solidFill>
                <a:srgbClr val="C00000">
                  <a:alpha val="70000"/>
                </a:srgbClr>
              </a:solidFill>
              <a:ln w="25400" cap="flat" cmpd="sng" algn="ctr">
                <a:noFill/>
                <a:prstDash val="solid"/>
              </a:ln>
              <a:effectLst>
                <a:outerShdw blurRad="76200" dist="76200" dir="5400000" algn="ctr" rotWithShape="0">
                  <a:srgbClr val="000000">
                    <a:alpha val="91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54" name="文本框 10"/>
              <p:cNvSpPr txBox="1"/>
              <p:nvPr/>
            </p:nvSpPr>
            <p:spPr>
              <a:xfrm>
                <a:off x="6323126" y="1183781"/>
                <a:ext cx="7979429" cy="9457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4000" kern="0" dirty="0" smtClean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r>
                  <a:rPr kumimoji="0" lang="en-US" altLang="zh-CN" sz="4000" b="0" i="0" u="none" strike="noStrike" kern="0" cap="none" spc="0" normalizeH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  </a:t>
                </a:r>
                <a:r>
                  <a:rPr kumimoji="0" lang="zh-CN" altLang="en-US" sz="4000" b="0" i="0" u="none" strike="noStrike" kern="0" cap="none" spc="0" normalizeH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模拟结果的对比与重建</a:t>
                </a:r>
                <a:endParaRPr kumimoji="0" lang="zh-CN" alt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63" name="直接连接符 62"/>
            <p:cNvCxnSpPr/>
            <p:nvPr/>
          </p:nvCxnSpPr>
          <p:spPr>
            <a:xfrm rot="5400000">
              <a:off x="5127963" y="3138056"/>
              <a:ext cx="1109632" cy="1480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组合 69"/>
          <p:cNvGrpSpPr/>
          <p:nvPr/>
        </p:nvGrpSpPr>
        <p:grpSpPr>
          <a:xfrm>
            <a:off x="4821827" y="4096355"/>
            <a:ext cx="6590175" cy="1109632"/>
            <a:chOff x="4821827" y="4096355"/>
            <a:chExt cx="6590175" cy="1109632"/>
          </a:xfrm>
        </p:grpSpPr>
        <p:grpSp>
          <p:nvGrpSpPr>
            <p:cNvPr id="64" name="组合 63"/>
            <p:cNvGrpSpPr/>
            <p:nvPr/>
          </p:nvGrpSpPr>
          <p:grpSpPr>
            <a:xfrm>
              <a:off x="4821827" y="4266432"/>
              <a:ext cx="6590175" cy="912875"/>
              <a:chOff x="6009180" y="1074339"/>
              <a:chExt cx="8447821" cy="1219671"/>
            </a:xfrm>
          </p:grpSpPr>
          <p:sp>
            <p:nvSpPr>
              <p:cNvPr id="65" name="矩形 64"/>
              <p:cNvSpPr/>
              <p:nvPr/>
            </p:nvSpPr>
            <p:spPr>
              <a:xfrm>
                <a:off x="6009180" y="1074339"/>
                <a:ext cx="8447821" cy="1219671"/>
              </a:xfrm>
              <a:prstGeom prst="rect">
                <a:avLst/>
              </a:prstGeom>
              <a:solidFill>
                <a:srgbClr val="C00000">
                  <a:alpha val="70000"/>
                </a:srgbClr>
              </a:solidFill>
              <a:ln w="25400" cap="flat" cmpd="sng" algn="ctr">
                <a:noFill/>
                <a:prstDash val="solid"/>
              </a:ln>
              <a:effectLst>
                <a:outerShdw blurRad="76200" dist="76200" dir="5400000" algn="ctr" rotWithShape="0">
                  <a:srgbClr val="000000">
                    <a:alpha val="91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66" name="文本框 10"/>
              <p:cNvSpPr txBox="1"/>
              <p:nvPr/>
            </p:nvSpPr>
            <p:spPr>
              <a:xfrm>
                <a:off x="6323126" y="1183781"/>
                <a:ext cx="7979429" cy="9457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000" b="0" i="0" u="none" strike="noStrike" kern="0" cap="none" spc="0" normalizeH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    </a:t>
                </a:r>
                <a:r>
                  <a:rPr kumimoji="0" lang="zh-CN" altLang="en-US" sz="4000" b="0" i="0" u="none" strike="noStrike" kern="0" cap="none" spc="0" normalizeH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新装探测器的初步分析</a:t>
                </a:r>
                <a:endParaRPr kumimoji="0" lang="zh-CN" alt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67" name="直接连接符 66"/>
            <p:cNvCxnSpPr/>
            <p:nvPr/>
          </p:nvCxnSpPr>
          <p:spPr>
            <a:xfrm rot="5400000">
              <a:off x="5134059" y="4643768"/>
              <a:ext cx="1109632" cy="1480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85998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6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6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6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6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/>
      <p:bldP spid="18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前进箭头 1212"/>
          <p:cNvSpPr>
            <a:spLocks/>
          </p:cNvSpPr>
          <p:nvPr/>
        </p:nvSpPr>
        <p:spPr bwMode="auto">
          <a:xfrm>
            <a:off x="2566463" y="2031018"/>
            <a:ext cx="1797183" cy="355822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92088" y="459411"/>
              </a:cxn>
              <a:cxn ang="0">
                <a:pos x="0" y="918822"/>
              </a:cxn>
              <a:cxn ang="0">
                <a:pos x="0" y="0"/>
              </a:cxn>
            </a:cxnLst>
            <a:rect l="0" t="0" r="r" b="b"/>
            <a:pathLst>
              <a:path w="792088" h="918822">
                <a:moveTo>
                  <a:pt x="0" y="0"/>
                </a:moveTo>
                <a:lnTo>
                  <a:pt x="792088" y="459411"/>
                </a:lnTo>
                <a:lnTo>
                  <a:pt x="0" y="918822"/>
                </a:lnTo>
                <a:lnTo>
                  <a:pt x="0" y="0"/>
                </a:lnTo>
                <a:close/>
              </a:path>
            </a:pathLst>
          </a:custGeom>
          <a:solidFill>
            <a:sysClr val="windowText" lastClr="000000">
              <a:lumMod val="85000"/>
              <a:lumOff val="15000"/>
              <a:alpha val="76000"/>
            </a:sysClr>
          </a:solidFill>
          <a:ln w="9525">
            <a:noFill/>
            <a:round/>
            <a:headEnd/>
            <a:tailEnd/>
          </a:ln>
          <a:effectLst>
            <a:outerShdw blurRad="355600" dist="190500" dir="5460000" algn="ctr" rotWithShape="0">
              <a:srgbClr val="000000">
                <a:alpha val="91000"/>
              </a:srgbClr>
            </a:outerShdw>
          </a:effec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前进箭头 1212"/>
          <p:cNvSpPr>
            <a:spLocks/>
          </p:cNvSpPr>
          <p:nvPr/>
        </p:nvSpPr>
        <p:spPr bwMode="auto">
          <a:xfrm rot="10800000">
            <a:off x="776928" y="1294355"/>
            <a:ext cx="1797183" cy="355822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92088" y="459411"/>
              </a:cxn>
              <a:cxn ang="0">
                <a:pos x="0" y="918822"/>
              </a:cxn>
              <a:cxn ang="0">
                <a:pos x="0" y="0"/>
              </a:cxn>
            </a:cxnLst>
            <a:rect l="0" t="0" r="r" b="b"/>
            <a:pathLst>
              <a:path w="792088" h="918822">
                <a:moveTo>
                  <a:pt x="0" y="0"/>
                </a:moveTo>
                <a:lnTo>
                  <a:pt x="792088" y="459411"/>
                </a:lnTo>
                <a:lnTo>
                  <a:pt x="0" y="918822"/>
                </a:lnTo>
                <a:lnTo>
                  <a:pt x="0" y="0"/>
                </a:lnTo>
                <a:close/>
              </a:path>
            </a:pathLst>
          </a:custGeom>
          <a:solidFill>
            <a:srgbClr val="C00000">
              <a:alpha val="70000"/>
            </a:srgbClr>
          </a:solidFill>
          <a:ln w="9525">
            <a:noFill/>
            <a:round/>
            <a:headEnd/>
            <a:tailEnd/>
          </a:ln>
          <a:effectLst>
            <a:outerShdw blurRad="355600" dist="190500" dir="5460000" algn="ctr" rotWithShape="0">
              <a:srgbClr val="000000">
                <a:alpha val="91000"/>
              </a:srgbClr>
            </a:outerShdw>
          </a:effec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534796" y="2710212"/>
            <a:ext cx="1031852" cy="726508"/>
          </a:xfrm>
          <a:prstGeom prst="rect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7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73927" y="3158006"/>
            <a:ext cx="1031852" cy="725893"/>
          </a:xfrm>
          <a:prstGeom prst="rect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7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8" name="文本框 5"/>
          <p:cNvSpPr txBox="1"/>
          <p:nvPr/>
        </p:nvSpPr>
        <p:spPr>
          <a:xfrm>
            <a:off x="1675519" y="2406791"/>
            <a:ext cx="817853" cy="85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94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内</a:t>
            </a:r>
            <a:endParaRPr kumimoji="0" lang="zh-CN" altLang="en-US" sz="494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6"/>
          <p:cNvSpPr txBox="1"/>
          <p:nvPr/>
        </p:nvSpPr>
        <p:spPr>
          <a:xfrm>
            <a:off x="2727227" y="3395484"/>
            <a:ext cx="817853" cy="85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94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容</a:t>
            </a:r>
            <a:endParaRPr kumimoji="0" lang="zh-CN" altLang="en-US" sz="494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7"/>
          <p:cNvSpPr txBox="1"/>
          <p:nvPr/>
        </p:nvSpPr>
        <p:spPr>
          <a:xfrm>
            <a:off x="1934910" y="3100898"/>
            <a:ext cx="1370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Contents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4710067" y="2216755"/>
            <a:ext cx="6590175" cy="1109632"/>
            <a:chOff x="4821827" y="4096355"/>
            <a:chExt cx="6590175" cy="1109632"/>
          </a:xfrm>
        </p:grpSpPr>
        <p:grpSp>
          <p:nvGrpSpPr>
            <p:cNvPr id="21" name="组合 63"/>
            <p:cNvGrpSpPr/>
            <p:nvPr/>
          </p:nvGrpSpPr>
          <p:grpSpPr>
            <a:xfrm>
              <a:off x="4821827" y="4266432"/>
              <a:ext cx="6590175" cy="912875"/>
              <a:chOff x="6009180" y="1074339"/>
              <a:chExt cx="8447821" cy="1219671"/>
            </a:xfrm>
          </p:grpSpPr>
          <p:sp>
            <p:nvSpPr>
              <p:cNvPr id="23" name="矩形 22"/>
              <p:cNvSpPr/>
              <p:nvPr/>
            </p:nvSpPr>
            <p:spPr>
              <a:xfrm>
                <a:off x="6009180" y="1074339"/>
                <a:ext cx="8447821" cy="1219671"/>
              </a:xfrm>
              <a:prstGeom prst="rect">
                <a:avLst/>
              </a:prstGeom>
              <a:solidFill>
                <a:srgbClr val="C00000">
                  <a:alpha val="70000"/>
                </a:srgbClr>
              </a:solidFill>
              <a:ln w="25400" cap="flat" cmpd="sng" algn="ctr">
                <a:noFill/>
                <a:prstDash val="solid"/>
              </a:ln>
              <a:effectLst>
                <a:outerShdw blurRad="76200" dist="76200" dir="5400000" algn="ctr" rotWithShape="0">
                  <a:srgbClr val="000000">
                    <a:alpha val="91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24" name="文本框 10"/>
              <p:cNvSpPr txBox="1"/>
              <p:nvPr/>
            </p:nvSpPr>
            <p:spPr>
              <a:xfrm>
                <a:off x="6323126" y="1183781"/>
                <a:ext cx="7979429" cy="9457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000" b="0" i="0" u="none" strike="noStrike" kern="0" cap="none" spc="0" normalizeH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    </a:t>
                </a:r>
                <a:r>
                  <a:rPr kumimoji="0" lang="zh-CN" altLang="en-US" sz="4000" b="0" i="0" u="none" strike="noStrike" kern="0" cap="none" spc="0" normalizeH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新装探测器的初步分析</a:t>
                </a:r>
                <a:endParaRPr kumimoji="0" lang="zh-CN" alt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22" name="直接连接符 21"/>
            <p:cNvCxnSpPr/>
            <p:nvPr/>
          </p:nvCxnSpPr>
          <p:spPr>
            <a:xfrm rot="5400000">
              <a:off x="5134059" y="4643768"/>
              <a:ext cx="1109632" cy="1480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文本框 41"/>
          <p:cNvSpPr txBox="1"/>
          <p:nvPr/>
        </p:nvSpPr>
        <p:spPr>
          <a:xfrm>
            <a:off x="268653" y="5144242"/>
            <a:ext cx="20587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探测器海拔：</a:t>
            </a:r>
            <a:endParaRPr lang="en-US" altLang="zh-CN" dirty="0" smtClean="0"/>
          </a:p>
          <a:p>
            <a:r>
              <a:rPr lang="zh-CN" altLang="en-US" dirty="0" smtClean="0"/>
              <a:t>最高：</a:t>
            </a:r>
            <a:r>
              <a:rPr lang="en-US" altLang="zh-CN" dirty="0" smtClean="0"/>
              <a:t>4403.0515m</a:t>
            </a:r>
            <a:endParaRPr lang="en-US" altLang="zh-CN" dirty="0"/>
          </a:p>
          <a:p>
            <a:r>
              <a:rPr lang="zh-CN" altLang="en-US" dirty="0" smtClean="0"/>
              <a:t>最低：</a:t>
            </a:r>
            <a:r>
              <a:rPr lang="en-US" altLang="zh-CN" dirty="0" smtClean="0"/>
              <a:t>4392.903m</a:t>
            </a:r>
            <a:endParaRPr lang="zh-CN" altLang="en-US" dirty="0"/>
          </a:p>
        </p:txBody>
      </p:sp>
      <p:sp>
        <p:nvSpPr>
          <p:cNvPr id="43" name="文本框 42"/>
          <p:cNvSpPr txBox="1"/>
          <p:nvPr/>
        </p:nvSpPr>
        <p:spPr>
          <a:xfrm>
            <a:off x="2551893" y="5144242"/>
            <a:ext cx="15199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横坐标：</a:t>
            </a:r>
            <a:endParaRPr lang="en-US" altLang="zh-CN" dirty="0" smtClean="0"/>
          </a:p>
          <a:p>
            <a:r>
              <a:rPr lang="zh-CN" altLang="en-US" dirty="0" smtClean="0"/>
              <a:t>最大：</a:t>
            </a:r>
            <a:r>
              <a:rPr lang="en-US" altLang="zh-CN" dirty="0" smtClean="0"/>
              <a:t>137.66</a:t>
            </a:r>
          </a:p>
          <a:p>
            <a:r>
              <a:rPr lang="zh-CN" altLang="en-US" dirty="0" smtClean="0"/>
              <a:t>最小：</a:t>
            </a:r>
            <a:r>
              <a:rPr lang="en-US" altLang="zh-CN" dirty="0" smtClean="0"/>
              <a:t>6.76</a:t>
            </a:r>
          </a:p>
          <a:p>
            <a:r>
              <a:rPr lang="zh-CN" altLang="en-US" dirty="0" smtClean="0">
                <a:solidFill>
                  <a:srgbClr val="FF0000"/>
                </a:solidFill>
              </a:rPr>
              <a:t>相差：</a:t>
            </a:r>
            <a:r>
              <a:rPr lang="en-US" altLang="zh-CN" dirty="0" smtClean="0">
                <a:solidFill>
                  <a:srgbClr val="FF0000"/>
                </a:solidFill>
              </a:rPr>
              <a:t>130m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4582447" y="5267311"/>
            <a:ext cx="16369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纵坐标：</a:t>
            </a:r>
            <a:endParaRPr lang="en-US" altLang="zh-CN" dirty="0" smtClean="0"/>
          </a:p>
          <a:p>
            <a:r>
              <a:rPr lang="zh-CN" altLang="en-US" dirty="0" smtClean="0"/>
              <a:t>最大：</a:t>
            </a:r>
            <a:r>
              <a:rPr lang="en-US" altLang="zh-CN" dirty="0" smtClean="0"/>
              <a:t>486.916</a:t>
            </a:r>
          </a:p>
          <a:p>
            <a:r>
              <a:rPr lang="zh-CN" altLang="en-US" dirty="0" smtClean="0"/>
              <a:t>最小：</a:t>
            </a:r>
            <a:r>
              <a:rPr lang="en-US" altLang="zh-CN" dirty="0" smtClean="0"/>
              <a:t>405.22</a:t>
            </a:r>
          </a:p>
          <a:p>
            <a:r>
              <a:rPr lang="zh-CN" altLang="en-US" dirty="0" smtClean="0">
                <a:solidFill>
                  <a:srgbClr val="FF0000"/>
                </a:solidFill>
              </a:rPr>
              <a:t>相差：</a:t>
            </a:r>
            <a:r>
              <a:rPr lang="en-US" altLang="zh-CN" dirty="0" smtClean="0">
                <a:solidFill>
                  <a:srgbClr val="FF0000"/>
                </a:solidFill>
              </a:rPr>
              <a:t>80m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 rotWithShape="1">
          <a:blip r:embed="rId2"/>
          <a:srcRect t="2675"/>
          <a:stretch/>
        </p:blipFill>
        <p:spPr>
          <a:xfrm>
            <a:off x="6536147" y="1318913"/>
            <a:ext cx="2958184" cy="2267592"/>
          </a:xfrm>
          <a:prstGeom prst="rect">
            <a:avLst/>
          </a:prstGeom>
        </p:spPr>
      </p:pic>
      <p:cxnSp>
        <p:nvCxnSpPr>
          <p:cNvPr id="47" name="直接箭头连接符 46"/>
          <p:cNvCxnSpPr/>
          <p:nvPr/>
        </p:nvCxnSpPr>
        <p:spPr>
          <a:xfrm>
            <a:off x="8169075" y="2799370"/>
            <a:ext cx="10886" cy="304438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箭头连接符 49"/>
          <p:cNvCxnSpPr/>
          <p:nvPr/>
        </p:nvCxnSpPr>
        <p:spPr>
          <a:xfrm flipV="1">
            <a:off x="8169075" y="1950040"/>
            <a:ext cx="0" cy="239730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框 51"/>
          <p:cNvSpPr txBox="1"/>
          <p:nvPr/>
        </p:nvSpPr>
        <p:spPr>
          <a:xfrm rot="5400000">
            <a:off x="7791072" y="2321462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B050"/>
                </a:solidFill>
              </a:rPr>
              <a:t>15.3m</a:t>
            </a:r>
            <a:endParaRPr lang="zh-CN" altLang="en-US" b="1" dirty="0">
              <a:solidFill>
                <a:srgbClr val="00B050"/>
              </a:solidFill>
            </a:endParaRPr>
          </a:p>
        </p:txBody>
      </p:sp>
      <p:pic>
        <p:nvPicPr>
          <p:cNvPr id="65" name="图片 64"/>
          <p:cNvPicPr>
            <a:picLocks noChangeAspect="1"/>
          </p:cNvPicPr>
          <p:nvPr/>
        </p:nvPicPr>
        <p:blipFill rotWithShape="1">
          <a:blip r:embed="rId2"/>
          <a:srcRect t="2675"/>
          <a:stretch/>
        </p:blipFill>
        <p:spPr>
          <a:xfrm>
            <a:off x="8854982" y="2572681"/>
            <a:ext cx="2958184" cy="2267592"/>
          </a:xfrm>
          <a:prstGeom prst="rect">
            <a:avLst/>
          </a:prstGeom>
        </p:spPr>
      </p:pic>
      <p:cxnSp>
        <p:nvCxnSpPr>
          <p:cNvPr id="69" name="直接箭头连接符 68"/>
          <p:cNvCxnSpPr/>
          <p:nvPr/>
        </p:nvCxnSpPr>
        <p:spPr>
          <a:xfrm>
            <a:off x="10827860" y="3814554"/>
            <a:ext cx="697764" cy="19460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箭头连接符 69"/>
          <p:cNvCxnSpPr>
            <a:stCxn id="71" idx="1"/>
          </p:cNvCxnSpPr>
          <p:nvPr/>
        </p:nvCxnSpPr>
        <p:spPr>
          <a:xfrm flipH="1" flipV="1">
            <a:off x="9348027" y="3775676"/>
            <a:ext cx="595780" cy="3141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文本框 70"/>
          <p:cNvSpPr txBox="1"/>
          <p:nvPr/>
        </p:nvSpPr>
        <p:spPr>
          <a:xfrm>
            <a:off x="9943807" y="3594151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B050"/>
                </a:solidFill>
              </a:rPr>
              <a:t>25.59m</a:t>
            </a:r>
            <a:endParaRPr lang="zh-CN" altLang="en-US" b="1" dirty="0">
              <a:solidFill>
                <a:srgbClr val="00B050"/>
              </a:solidFill>
            </a:endParaRPr>
          </a:p>
        </p:txBody>
      </p:sp>
      <p:pic>
        <p:nvPicPr>
          <p:cNvPr id="75" name="图片 74"/>
          <p:cNvPicPr>
            <a:picLocks noChangeAspect="1"/>
          </p:cNvPicPr>
          <p:nvPr/>
        </p:nvPicPr>
        <p:blipFill rotWithShape="1">
          <a:blip r:embed="rId2"/>
          <a:srcRect t="2675"/>
          <a:stretch/>
        </p:blipFill>
        <p:spPr>
          <a:xfrm>
            <a:off x="6122181" y="3261518"/>
            <a:ext cx="2393153" cy="1834468"/>
          </a:xfrm>
          <a:prstGeom prst="rect">
            <a:avLst/>
          </a:prstGeom>
        </p:spPr>
      </p:pic>
      <p:cxnSp>
        <p:nvCxnSpPr>
          <p:cNvPr id="77" name="直接箭头连接符 76"/>
          <p:cNvCxnSpPr/>
          <p:nvPr/>
        </p:nvCxnSpPr>
        <p:spPr>
          <a:xfrm flipV="1">
            <a:off x="7537583" y="4326409"/>
            <a:ext cx="744968" cy="513864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文本框 77"/>
          <p:cNvSpPr txBox="1"/>
          <p:nvPr/>
        </p:nvSpPr>
        <p:spPr>
          <a:xfrm rot="8653897">
            <a:off x="7633883" y="4562696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B050"/>
                </a:solidFill>
              </a:rPr>
              <a:t>13.9m</a:t>
            </a:r>
            <a:endParaRPr lang="zh-CN" altLang="en-US" b="1" dirty="0">
              <a:solidFill>
                <a:srgbClr val="00B050"/>
              </a:solidFill>
            </a:endParaRPr>
          </a:p>
        </p:txBody>
      </p:sp>
      <p:pic>
        <p:nvPicPr>
          <p:cNvPr id="90" name="图片 89"/>
          <p:cNvPicPr>
            <a:picLocks noChangeAspect="1"/>
          </p:cNvPicPr>
          <p:nvPr/>
        </p:nvPicPr>
        <p:blipFill rotWithShape="1">
          <a:blip r:embed="rId2"/>
          <a:srcRect t="2675"/>
          <a:stretch/>
        </p:blipFill>
        <p:spPr>
          <a:xfrm>
            <a:off x="8434707" y="4929653"/>
            <a:ext cx="2393153" cy="1834468"/>
          </a:xfrm>
          <a:prstGeom prst="rect">
            <a:avLst/>
          </a:prstGeom>
        </p:spPr>
      </p:pic>
      <p:cxnSp>
        <p:nvCxnSpPr>
          <p:cNvPr id="91" name="直接箭头连接符 90"/>
          <p:cNvCxnSpPr/>
          <p:nvPr/>
        </p:nvCxnSpPr>
        <p:spPr>
          <a:xfrm flipH="1" flipV="1">
            <a:off x="9790726" y="5436901"/>
            <a:ext cx="733184" cy="487046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文本框 91"/>
          <p:cNvSpPr txBox="1"/>
          <p:nvPr/>
        </p:nvSpPr>
        <p:spPr>
          <a:xfrm rot="2216339">
            <a:off x="9875014" y="5331852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B050"/>
                </a:solidFill>
              </a:rPr>
              <a:t>13.7m</a:t>
            </a:r>
            <a:endParaRPr lang="zh-CN" altLang="en-US" b="1" dirty="0">
              <a:solidFill>
                <a:srgbClr val="00B050"/>
              </a:solidFill>
            </a:endParaRP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979" y="447952"/>
            <a:ext cx="1470210" cy="989387"/>
          </a:xfrm>
          <a:prstGeom prst="rect">
            <a:avLst/>
          </a:prstGeom>
        </p:spPr>
      </p:pic>
      <p:cxnSp>
        <p:nvCxnSpPr>
          <p:cNvPr id="56" name="直接连接符 55"/>
          <p:cNvCxnSpPr/>
          <p:nvPr/>
        </p:nvCxnSpPr>
        <p:spPr>
          <a:xfrm flipV="1">
            <a:off x="1586752" y="1256692"/>
            <a:ext cx="8362800" cy="1928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 flipV="1">
            <a:off x="1586752" y="1193940"/>
            <a:ext cx="8362800" cy="19284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图片 5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49552" y="285840"/>
            <a:ext cx="1577598" cy="10034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9" name="文本框 7"/>
          <p:cNvSpPr txBox="1"/>
          <p:nvPr/>
        </p:nvSpPr>
        <p:spPr>
          <a:xfrm>
            <a:off x="76066" y="1047691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IHEP</a:t>
            </a:r>
            <a:endParaRPr lang="zh-CN" alt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文本框 8"/>
          <p:cNvSpPr txBox="1"/>
          <p:nvPr/>
        </p:nvSpPr>
        <p:spPr>
          <a:xfrm>
            <a:off x="11168327" y="1047691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LHAASO</a:t>
            </a:r>
            <a:endParaRPr lang="zh-CN" alt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文本框 9"/>
          <p:cNvSpPr txBox="1"/>
          <p:nvPr/>
        </p:nvSpPr>
        <p:spPr>
          <a:xfrm>
            <a:off x="3470791" y="444067"/>
            <a:ext cx="504817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500" dirty="0" smtClean="0">
                <a:solidFill>
                  <a:srgbClr val="C00000"/>
                </a:solidFill>
              </a:rPr>
              <a:t>3.1 </a:t>
            </a:r>
            <a:r>
              <a:rPr lang="zh-CN" altLang="en-US" sz="3500" dirty="0" smtClean="0">
                <a:solidFill>
                  <a:srgbClr val="C00000"/>
                </a:solidFill>
              </a:rPr>
              <a:t> 稻城的</a:t>
            </a:r>
            <a:r>
              <a:rPr lang="en-US" altLang="zh-CN" sz="3500" dirty="0" smtClean="0">
                <a:solidFill>
                  <a:srgbClr val="C00000"/>
                </a:solidFill>
              </a:rPr>
              <a:t>33</a:t>
            </a:r>
            <a:r>
              <a:rPr lang="zh-CN" altLang="en-US" sz="3500" dirty="0" smtClean="0">
                <a:solidFill>
                  <a:srgbClr val="C00000"/>
                </a:solidFill>
              </a:rPr>
              <a:t>个</a:t>
            </a:r>
            <a:r>
              <a:rPr lang="en-US" altLang="zh-CN" sz="3500" dirty="0" smtClean="0">
                <a:solidFill>
                  <a:srgbClr val="C00000"/>
                </a:solidFill>
              </a:rPr>
              <a:t>ED</a:t>
            </a:r>
            <a:r>
              <a:rPr lang="zh-CN" altLang="en-US" sz="3500" dirty="0" smtClean="0">
                <a:solidFill>
                  <a:srgbClr val="C00000"/>
                </a:solidFill>
              </a:rPr>
              <a:t>探测器</a:t>
            </a:r>
            <a:endParaRPr lang="zh-CN" altLang="en-US" sz="3600" dirty="0">
              <a:solidFill>
                <a:srgbClr val="C0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653" y="1588348"/>
            <a:ext cx="5709192" cy="346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573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9768" y="1588897"/>
            <a:ext cx="3685032" cy="258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936992" y="3592576"/>
            <a:ext cx="40782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en-US" altLang="zh-CN" sz="2500" dirty="0" smtClean="0"/>
              <a:t> </a:t>
            </a:r>
            <a:r>
              <a:rPr lang="zh-CN" altLang="en-US" sz="2500" dirty="0" smtClean="0"/>
              <a:t>实验中</a:t>
            </a:r>
            <a:r>
              <a:rPr lang="en-US" altLang="zh-CN" sz="2500" dirty="0" smtClean="0"/>
              <a:t>33</a:t>
            </a:r>
            <a:r>
              <a:rPr lang="zh-CN" altLang="en-US" sz="2500" dirty="0" smtClean="0"/>
              <a:t>个探测器的触发率：</a:t>
            </a:r>
            <a:r>
              <a:rPr lang="en-US" altLang="zh-CN" sz="2500" dirty="0" smtClean="0"/>
              <a:t>~45Hz</a:t>
            </a:r>
            <a:endParaRPr lang="zh-CN" altLang="en-US" sz="2500" dirty="0"/>
          </a:p>
        </p:txBody>
      </p:sp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85304" y="1609344"/>
            <a:ext cx="3718304" cy="2679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979" y="447952"/>
            <a:ext cx="1470210" cy="989387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 flipV="1">
            <a:off x="1586752" y="1256692"/>
            <a:ext cx="8362800" cy="1928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1586752" y="1193940"/>
            <a:ext cx="8362800" cy="19284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49552" y="285840"/>
            <a:ext cx="1577598" cy="10034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文本框 7"/>
          <p:cNvSpPr txBox="1"/>
          <p:nvPr/>
        </p:nvSpPr>
        <p:spPr>
          <a:xfrm>
            <a:off x="76066" y="1047691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IHEP</a:t>
            </a:r>
            <a:endParaRPr lang="zh-CN" alt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文本框 8"/>
          <p:cNvSpPr txBox="1"/>
          <p:nvPr/>
        </p:nvSpPr>
        <p:spPr>
          <a:xfrm>
            <a:off x="11168327" y="1047691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LHAASO</a:t>
            </a:r>
            <a:endParaRPr lang="zh-CN" alt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文本框 9"/>
          <p:cNvSpPr txBox="1"/>
          <p:nvPr/>
        </p:nvSpPr>
        <p:spPr>
          <a:xfrm>
            <a:off x="3775591" y="464387"/>
            <a:ext cx="418095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500" dirty="0" smtClean="0">
                <a:solidFill>
                  <a:srgbClr val="C00000"/>
                </a:solidFill>
              </a:rPr>
              <a:t>3.2  </a:t>
            </a:r>
            <a:r>
              <a:rPr lang="zh-CN" altLang="en-US" sz="3500" dirty="0" smtClean="0">
                <a:solidFill>
                  <a:srgbClr val="C00000"/>
                </a:solidFill>
              </a:rPr>
              <a:t>触发率和</a:t>
            </a:r>
            <a:r>
              <a:rPr lang="en-US" altLang="zh-CN" sz="3500" dirty="0" smtClean="0">
                <a:solidFill>
                  <a:srgbClr val="C00000"/>
                </a:solidFill>
              </a:rPr>
              <a:t>Hit</a:t>
            </a:r>
            <a:r>
              <a:rPr lang="zh-CN" altLang="en-US" sz="3500" dirty="0" smtClean="0">
                <a:solidFill>
                  <a:srgbClr val="C00000"/>
                </a:solidFill>
              </a:rPr>
              <a:t>分布</a:t>
            </a:r>
            <a:endParaRPr lang="zh-CN" altLang="en-US" sz="3600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6932" y="4443984"/>
            <a:ext cx="3555081" cy="241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4793" y="4343400"/>
            <a:ext cx="3535339" cy="2450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8083296" y="1956816"/>
            <a:ext cx="147348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500" b="1" dirty="0" smtClean="0">
                <a:solidFill>
                  <a:srgbClr val="FF0000"/>
                </a:solidFill>
              </a:rPr>
              <a:t>实验结果</a:t>
            </a:r>
            <a:endParaRPr lang="zh-CN" altLang="en-US" sz="25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6238" y="3483142"/>
            <a:ext cx="4712796" cy="321941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032" y="1478255"/>
            <a:ext cx="3800749" cy="2617612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979" y="447952"/>
            <a:ext cx="1470210" cy="989387"/>
          </a:xfrm>
          <a:prstGeom prst="rect">
            <a:avLst/>
          </a:prstGeom>
        </p:spPr>
      </p:pic>
      <p:cxnSp>
        <p:nvCxnSpPr>
          <p:cNvPr id="56" name="直接连接符 55"/>
          <p:cNvCxnSpPr/>
          <p:nvPr/>
        </p:nvCxnSpPr>
        <p:spPr>
          <a:xfrm flipV="1">
            <a:off x="1586752" y="1256692"/>
            <a:ext cx="8362800" cy="1928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 flipV="1">
            <a:off x="1586752" y="1193940"/>
            <a:ext cx="8362800" cy="19284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图片 5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49552" y="285840"/>
            <a:ext cx="1577598" cy="10034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" name="文本框 7"/>
          <p:cNvSpPr txBox="1"/>
          <p:nvPr/>
        </p:nvSpPr>
        <p:spPr>
          <a:xfrm>
            <a:off x="76066" y="1047691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IHEP</a:t>
            </a:r>
            <a:endParaRPr lang="zh-CN" alt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文本框 8"/>
          <p:cNvSpPr txBox="1"/>
          <p:nvPr/>
        </p:nvSpPr>
        <p:spPr>
          <a:xfrm>
            <a:off x="11168327" y="1047691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LHAASO</a:t>
            </a:r>
            <a:endParaRPr lang="zh-CN" alt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文本框 9"/>
          <p:cNvSpPr txBox="1"/>
          <p:nvPr/>
        </p:nvSpPr>
        <p:spPr>
          <a:xfrm>
            <a:off x="3867031" y="464387"/>
            <a:ext cx="354776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500" dirty="0" smtClean="0">
                <a:solidFill>
                  <a:srgbClr val="C00000"/>
                </a:solidFill>
              </a:rPr>
              <a:t>3.3 </a:t>
            </a:r>
            <a:r>
              <a:rPr lang="zh-CN" altLang="en-US" sz="3500" dirty="0" smtClean="0">
                <a:solidFill>
                  <a:srgbClr val="C00000"/>
                </a:solidFill>
              </a:rPr>
              <a:t>芯位重建结果</a:t>
            </a:r>
            <a:endParaRPr lang="zh-CN" altLang="en-US" sz="3600" dirty="0">
              <a:solidFill>
                <a:srgbClr val="C00000"/>
              </a:solidFill>
            </a:endParaRPr>
          </a:p>
        </p:txBody>
      </p:sp>
      <p:sp>
        <p:nvSpPr>
          <p:cNvPr id="68" name="文本框 15"/>
          <p:cNvSpPr txBox="1"/>
          <p:nvPr/>
        </p:nvSpPr>
        <p:spPr>
          <a:xfrm>
            <a:off x="7999355" y="5412845"/>
            <a:ext cx="262764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500" b="1" dirty="0" smtClean="0">
                <a:solidFill>
                  <a:srgbClr val="FF0000"/>
                </a:solidFill>
              </a:rPr>
              <a:t>芯位分辨：</a:t>
            </a:r>
            <a:r>
              <a:rPr lang="en-US" altLang="zh-CN" sz="2500" b="1" dirty="0" smtClean="0">
                <a:solidFill>
                  <a:srgbClr val="FF0000"/>
                </a:solidFill>
              </a:rPr>
              <a:t>44.7m</a:t>
            </a:r>
            <a:endParaRPr lang="zh-CN" altLang="en-US" sz="2500" b="1" dirty="0">
              <a:solidFill>
                <a:srgbClr val="FF0000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44501" y="1540447"/>
            <a:ext cx="5086667" cy="3652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5" name="直接连接符 14"/>
          <p:cNvCxnSpPr/>
          <p:nvPr/>
        </p:nvCxnSpPr>
        <p:spPr>
          <a:xfrm rot="16200000" flipH="1">
            <a:off x="9098280" y="4032504"/>
            <a:ext cx="2331720" cy="914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865376" y="155448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对实验数据的重建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56704" y="1834896"/>
            <a:ext cx="1811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对模拟数据重建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277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8968155" y="4989751"/>
            <a:ext cx="236635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500" b="1" dirty="0" smtClean="0">
                <a:solidFill>
                  <a:srgbClr val="FF0000"/>
                </a:solidFill>
              </a:rPr>
              <a:t>角分辨：</a:t>
            </a:r>
            <a:r>
              <a:rPr lang="en-US" altLang="zh-CN" sz="2500" b="1" dirty="0" smtClean="0">
                <a:solidFill>
                  <a:srgbClr val="FF0000"/>
                </a:solidFill>
              </a:rPr>
              <a:t>3.33°</a:t>
            </a:r>
            <a:endParaRPr lang="zh-CN" altLang="en-US" sz="2500" b="1" dirty="0">
              <a:solidFill>
                <a:srgbClr val="FF000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029801" y="4820283"/>
            <a:ext cx="178766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500" dirty="0" smtClean="0"/>
              <a:t>重建天顶角</a:t>
            </a:r>
            <a:endParaRPr lang="zh-CN" altLang="en-US" sz="2500" dirty="0"/>
          </a:p>
        </p:txBody>
      </p:sp>
      <p:sp>
        <p:nvSpPr>
          <p:cNvPr id="18" name="文本框 17"/>
          <p:cNvSpPr txBox="1"/>
          <p:nvPr/>
        </p:nvSpPr>
        <p:spPr>
          <a:xfrm>
            <a:off x="4953554" y="4946904"/>
            <a:ext cx="178766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500" dirty="0" smtClean="0"/>
              <a:t>重建方位角</a:t>
            </a:r>
            <a:endParaRPr lang="zh-CN" altLang="en-US" sz="2500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979" y="447952"/>
            <a:ext cx="1470210" cy="989387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 flipV="1">
            <a:off x="1586752" y="1256692"/>
            <a:ext cx="8362800" cy="1928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1586752" y="1193940"/>
            <a:ext cx="8362800" cy="19284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49552" y="285840"/>
            <a:ext cx="1577598" cy="10034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文本框 7"/>
          <p:cNvSpPr txBox="1"/>
          <p:nvPr/>
        </p:nvSpPr>
        <p:spPr>
          <a:xfrm>
            <a:off x="76066" y="1047691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IHEP</a:t>
            </a:r>
            <a:endParaRPr lang="zh-CN" alt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文本框 8"/>
          <p:cNvSpPr txBox="1"/>
          <p:nvPr/>
        </p:nvSpPr>
        <p:spPr>
          <a:xfrm>
            <a:off x="11168327" y="1047691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LHAASO</a:t>
            </a:r>
            <a:endParaRPr lang="zh-CN" alt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文本框 9"/>
          <p:cNvSpPr txBox="1"/>
          <p:nvPr/>
        </p:nvSpPr>
        <p:spPr>
          <a:xfrm>
            <a:off x="3867031" y="464387"/>
            <a:ext cx="354776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500" dirty="0" smtClean="0">
                <a:solidFill>
                  <a:srgbClr val="C00000"/>
                </a:solidFill>
              </a:rPr>
              <a:t>3.4 </a:t>
            </a:r>
            <a:r>
              <a:rPr lang="zh-CN" altLang="en-US" sz="3500" dirty="0" smtClean="0">
                <a:solidFill>
                  <a:srgbClr val="C00000"/>
                </a:solidFill>
              </a:rPr>
              <a:t>方向重建结果</a:t>
            </a:r>
            <a:endParaRPr lang="zh-CN" altLang="en-US" sz="3600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22053" y="1837937"/>
            <a:ext cx="3821747" cy="2804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829817"/>
            <a:ext cx="3761351" cy="2669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36638" y="1591056"/>
            <a:ext cx="4518202" cy="3197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1" name="直接连接符 20"/>
          <p:cNvCxnSpPr/>
          <p:nvPr/>
        </p:nvCxnSpPr>
        <p:spPr>
          <a:xfrm rot="16200000" flipH="1">
            <a:off x="9592056" y="3730752"/>
            <a:ext cx="2331720" cy="914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806440" y="4462272"/>
            <a:ext cx="39946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 smtClean="0"/>
              <a:t>(deg)</a:t>
            </a:r>
            <a:endParaRPr lang="zh-CN" altLang="en-US" sz="800" dirty="0"/>
          </a:p>
        </p:txBody>
      </p:sp>
      <p:sp>
        <p:nvSpPr>
          <p:cNvPr id="23" name="TextBox 22"/>
          <p:cNvSpPr txBox="1"/>
          <p:nvPr/>
        </p:nvSpPr>
        <p:spPr>
          <a:xfrm>
            <a:off x="877824" y="5294376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对实验数据的重建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73168" y="5404104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对实验数据的重建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887968" y="5486400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对模拟数据的重建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824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前进箭头 1212"/>
          <p:cNvSpPr>
            <a:spLocks/>
          </p:cNvSpPr>
          <p:nvPr/>
        </p:nvSpPr>
        <p:spPr bwMode="auto">
          <a:xfrm>
            <a:off x="2210863" y="2031018"/>
            <a:ext cx="1797183" cy="355822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92088" y="459411"/>
              </a:cxn>
              <a:cxn ang="0">
                <a:pos x="0" y="918822"/>
              </a:cxn>
              <a:cxn ang="0">
                <a:pos x="0" y="0"/>
              </a:cxn>
            </a:cxnLst>
            <a:rect l="0" t="0" r="r" b="b"/>
            <a:pathLst>
              <a:path w="792088" h="918822">
                <a:moveTo>
                  <a:pt x="0" y="0"/>
                </a:moveTo>
                <a:lnTo>
                  <a:pt x="792088" y="459411"/>
                </a:lnTo>
                <a:lnTo>
                  <a:pt x="0" y="918822"/>
                </a:lnTo>
                <a:lnTo>
                  <a:pt x="0" y="0"/>
                </a:lnTo>
                <a:close/>
              </a:path>
            </a:pathLst>
          </a:custGeom>
          <a:solidFill>
            <a:sysClr val="windowText" lastClr="000000">
              <a:lumMod val="85000"/>
              <a:lumOff val="15000"/>
              <a:alpha val="76000"/>
            </a:sysClr>
          </a:solidFill>
          <a:ln w="9525">
            <a:noFill/>
            <a:round/>
            <a:headEnd/>
            <a:tailEnd/>
          </a:ln>
          <a:effectLst>
            <a:outerShdw blurRad="355600" dist="190500" dir="5460000" algn="ctr" rotWithShape="0">
              <a:srgbClr val="000000">
                <a:alpha val="91000"/>
              </a:srgbClr>
            </a:outerShdw>
          </a:effec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前进箭头 1212"/>
          <p:cNvSpPr>
            <a:spLocks/>
          </p:cNvSpPr>
          <p:nvPr/>
        </p:nvSpPr>
        <p:spPr bwMode="auto">
          <a:xfrm rot="10800000">
            <a:off x="421328" y="1294355"/>
            <a:ext cx="1797183" cy="355822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92088" y="459411"/>
              </a:cxn>
              <a:cxn ang="0">
                <a:pos x="0" y="918822"/>
              </a:cxn>
              <a:cxn ang="0">
                <a:pos x="0" y="0"/>
              </a:cxn>
            </a:cxnLst>
            <a:rect l="0" t="0" r="r" b="b"/>
            <a:pathLst>
              <a:path w="792088" h="918822">
                <a:moveTo>
                  <a:pt x="0" y="0"/>
                </a:moveTo>
                <a:lnTo>
                  <a:pt x="792088" y="459411"/>
                </a:lnTo>
                <a:lnTo>
                  <a:pt x="0" y="918822"/>
                </a:lnTo>
                <a:lnTo>
                  <a:pt x="0" y="0"/>
                </a:lnTo>
                <a:close/>
              </a:path>
            </a:pathLst>
          </a:custGeom>
          <a:solidFill>
            <a:srgbClr val="C00000">
              <a:alpha val="70000"/>
            </a:srgbClr>
          </a:solidFill>
          <a:ln w="9525">
            <a:noFill/>
            <a:round/>
            <a:headEnd/>
            <a:tailEnd/>
          </a:ln>
          <a:effectLst>
            <a:outerShdw blurRad="355600" dist="190500" dir="5460000" algn="ctr" rotWithShape="0">
              <a:srgbClr val="000000">
                <a:alpha val="91000"/>
              </a:srgbClr>
            </a:outerShdw>
          </a:effec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文本框 5"/>
          <p:cNvSpPr txBox="1"/>
          <p:nvPr/>
        </p:nvSpPr>
        <p:spPr>
          <a:xfrm>
            <a:off x="1319919" y="2406791"/>
            <a:ext cx="817853" cy="85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940" kern="0" dirty="0" smtClea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</a:t>
            </a:r>
            <a:endParaRPr kumimoji="0" lang="zh-CN" altLang="en-US" sz="494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6"/>
          <p:cNvSpPr txBox="1"/>
          <p:nvPr/>
        </p:nvSpPr>
        <p:spPr>
          <a:xfrm>
            <a:off x="2371627" y="3395484"/>
            <a:ext cx="817853" cy="85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940" kern="0" dirty="0" smtClea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</a:t>
            </a:r>
            <a:endParaRPr kumimoji="0" lang="zh-CN" altLang="en-US" sz="494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54312" y="244987"/>
            <a:ext cx="7640319" cy="240065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/>
              <a:t>1.</a:t>
            </a:r>
            <a:r>
              <a:rPr lang="zh-CN" altLang="en-US" sz="2000" b="1" dirty="0" smtClean="0"/>
              <a:t>模拟与实验结果接近，但相比偏低，对羊八井定型阵列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模拟触发率为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51.52Hz</a:t>
            </a:r>
            <a:r>
              <a:rPr lang="zh-CN" altLang="en-US" sz="2000" b="1" dirty="0" smtClean="0"/>
              <a:t>；</a:t>
            </a:r>
            <a:endParaRPr lang="en-US" altLang="zh-CN" sz="2000" b="1" dirty="0" smtClean="0"/>
          </a:p>
          <a:p>
            <a:pPr>
              <a:lnSpc>
                <a:spcPct val="150000"/>
              </a:lnSpc>
            </a:pPr>
            <a:r>
              <a:rPr lang="en-US" altLang="zh-CN" sz="2000" b="1" dirty="0" smtClean="0"/>
              <a:t>2.</a:t>
            </a:r>
            <a:r>
              <a:rPr lang="zh-CN" altLang="en-US" sz="2000" b="1" dirty="0" smtClean="0"/>
              <a:t>时间分布中，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实验</a:t>
            </a:r>
            <a:r>
              <a:rPr lang="zh-CN" altLang="en-US" sz="2000" b="1" dirty="0" smtClean="0"/>
              <a:t>的到达时间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拖尾很长</a:t>
            </a:r>
            <a:r>
              <a:rPr lang="zh-CN" altLang="en-US" sz="2000" b="1" dirty="0" smtClean="0"/>
              <a:t>，事例信号持续时间长；</a:t>
            </a:r>
            <a:endParaRPr lang="en-US" altLang="zh-CN" sz="2000" b="1" dirty="0" smtClean="0"/>
          </a:p>
          <a:p>
            <a:pPr>
              <a:lnSpc>
                <a:spcPct val="150000"/>
              </a:lnSpc>
            </a:pPr>
            <a:r>
              <a:rPr lang="en-US" altLang="zh-CN" sz="2000" b="1" dirty="0" smtClean="0"/>
              <a:t>3.</a:t>
            </a:r>
            <a:r>
              <a:rPr lang="zh-CN" altLang="en-US" sz="2000" b="1" dirty="0" smtClean="0"/>
              <a:t>未作时间筛选时，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实验</a:t>
            </a:r>
            <a:r>
              <a:rPr lang="zh-CN" altLang="en-US" sz="2000" b="1" dirty="0" smtClean="0"/>
              <a:t>的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高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Hit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事例</a:t>
            </a:r>
            <a:r>
              <a:rPr lang="zh-CN" altLang="en-US" sz="2000" b="1" dirty="0" smtClean="0"/>
              <a:t>比模拟值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偏多</a:t>
            </a:r>
            <a:r>
              <a:rPr lang="zh-CN" altLang="en-US" sz="2000" b="1" dirty="0" smtClean="0"/>
              <a:t>；</a:t>
            </a:r>
            <a:endParaRPr lang="en-US" altLang="zh-CN" sz="2000" b="1" dirty="0" smtClean="0"/>
          </a:p>
          <a:p>
            <a:pPr>
              <a:lnSpc>
                <a:spcPct val="150000"/>
              </a:lnSpc>
            </a:pPr>
            <a:r>
              <a:rPr lang="en-US" altLang="zh-CN" sz="2000" b="1" dirty="0" smtClean="0"/>
              <a:t>4.</a:t>
            </a:r>
            <a:r>
              <a:rPr lang="zh-CN" altLang="en-US" sz="2000" b="1" dirty="0" smtClean="0"/>
              <a:t> 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实验</a:t>
            </a:r>
            <a:r>
              <a:rPr lang="zh-CN" altLang="en-US" sz="2000" b="1" dirty="0" smtClean="0"/>
              <a:t>中存在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高</a:t>
            </a:r>
            <a:r>
              <a:rPr lang="en-US" altLang="zh-CN" sz="2000" b="1" dirty="0" err="1" smtClean="0">
                <a:solidFill>
                  <a:srgbClr val="FF0000"/>
                </a:solidFill>
              </a:rPr>
              <a:t>Qa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事例，</a:t>
            </a:r>
            <a:r>
              <a:rPr lang="zh-CN" altLang="en-US" sz="2000" b="1" dirty="0" smtClean="0"/>
              <a:t>在实际分析时需做时间窗口筛选；</a:t>
            </a:r>
            <a:endParaRPr lang="en-US" altLang="zh-CN" sz="2000" b="1" dirty="0" smtClean="0"/>
          </a:p>
        </p:txBody>
      </p:sp>
      <p:sp>
        <p:nvSpPr>
          <p:cNvPr id="13" name="矩形 12"/>
          <p:cNvSpPr/>
          <p:nvPr/>
        </p:nvSpPr>
        <p:spPr>
          <a:xfrm>
            <a:off x="4113086" y="3521470"/>
            <a:ext cx="7680960" cy="101566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/>
              <a:t>1.</a:t>
            </a:r>
            <a:r>
              <a:rPr lang="zh-CN" altLang="en-US" sz="2000" b="1" dirty="0" smtClean="0"/>
              <a:t>采用本工作的重建方法，对</a:t>
            </a:r>
            <a:r>
              <a:rPr lang="en-US" altLang="zh-CN" sz="2000" b="1" dirty="0" smtClean="0"/>
              <a:t>39</a:t>
            </a:r>
            <a:r>
              <a:rPr lang="zh-CN" altLang="en-US" sz="2000" b="1" dirty="0" smtClean="0"/>
              <a:t>个</a:t>
            </a:r>
            <a:r>
              <a:rPr lang="en-US" altLang="zh-CN" sz="2000" b="1" dirty="0" smtClean="0"/>
              <a:t>ED</a:t>
            </a:r>
            <a:r>
              <a:rPr lang="zh-CN" altLang="en-US" sz="2000" b="1" dirty="0" smtClean="0"/>
              <a:t>的定型阵列角</a:t>
            </a:r>
            <a:r>
              <a:rPr lang="zh-CN" altLang="en-US" sz="2000" b="1" dirty="0" smtClean="0"/>
              <a:t>分辨为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3.45°</a:t>
            </a:r>
            <a:r>
              <a:rPr lang="zh-CN" altLang="en-US" sz="2000" b="1" dirty="0" smtClean="0"/>
              <a:t>，芯位分辨为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35.4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米</a:t>
            </a:r>
            <a:r>
              <a:rPr lang="zh-CN" altLang="en-US" sz="2000" b="1" dirty="0" smtClean="0"/>
              <a:t>，角分辨比原方法提高了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1.7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倍</a:t>
            </a:r>
            <a:r>
              <a:rPr lang="zh-CN" altLang="en-US" sz="2000" b="1" dirty="0" smtClean="0"/>
              <a:t>；</a:t>
            </a:r>
            <a:endParaRPr lang="en-US" altLang="zh-CN" sz="2000" b="1" dirty="0" smtClean="0"/>
          </a:p>
        </p:txBody>
      </p:sp>
      <p:sp>
        <p:nvSpPr>
          <p:cNvPr id="14" name="矩形 13"/>
          <p:cNvSpPr/>
          <p:nvPr/>
        </p:nvSpPr>
        <p:spPr>
          <a:xfrm>
            <a:off x="4133406" y="4614833"/>
            <a:ext cx="7640320" cy="101566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b="1" dirty="0" smtClean="0"/>
              <a:t>2.</a:t>
            </a:r>
            <a:r>
              <a:rPr lang="zh-CN" altLang="en-US" sz="2000" b="1" dirty="0" smtClean="0"/>
              <a:t>用原羊八井定型阵列模拟新安装的</a:t>
            </a:r>
            <a:r>
              <a:rPr lang="en-US" altLang="zh-CN" sz="2000" b="1" dirty="0" smtClean="0"/>
              <a:t>33</a:t>
            </a:r>
            <a:r>
              <a:rPr lang="zh-CN" altLang="en-US" sz="2000" b="1" dirty="0" smtClean="0"/>
              <a:t>个</a:t>
            </a:r>
            <a:r>
              <a:rPr lang="en-US" altLang="zh-CN" sz="2000" b="1" dirty="0" smtClean="0"/>
              <a:t>ED</a:t>
            </a:r>
            <a:r>
              <a:rPr lang="zh-CN" altLang="en-US" sz="2000" b="1" dirty="0" smtClean="0"/>
              <a:t>，并用本</a:t>
            </a:r>
            <a:r>
              <a:rPr lang="zh-CN" altLang="en-US" sz="2000" b="1" dirty="0" smtClean="0"/>
              <a:t>工作的重建方法</a:t>
            </a:r>
            <a:r>
              <a:rPr lang="zh-CN" altLang="en-US" sz="2000" b="1" dirty="0" smtClean="0"/>
              <a:t>，计算</a:t>
            </a:r>
            <a:r>
              <a:rPr lang="zh-CN" altLang="en-US" sz="2000" b="1" dirty="0" smtClean="0"/>
              <a:t>得到的角分辨为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3.33°</a:t>
            </a:r>
            <a:r>
              <a:rPr lang="zh-CN" altLang="en-US" sz="2000" b="1" dirty="0" smtClean="0"/>
              <a:t>，芯位分辨为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44.7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米</a:t>
            </a:r>
            <a:r>
              <a:rPr lang="zh-CN" altLang="en-US" sz="2000" b="1" dirty="0" smtClean="0"/>
              <a:t>。</a:t>
            </a:r>
            <a:endParaRPr lang="zh-CN" altLang="en-US" sz="2000" b="1" dirty="0"/>
          </a:p>
        </p:txBody>
      </p:sp>
      <p:sp>
        <p:nvSpPr>
          <p:cNvPr id="3" name="矩形 2"/>
          <p:cNvSpPr/>
          <p:nvPr/>
        </p:nvSpPr>
        <p:spPr>
          <a:xfrm>
            <a:off x="2326696" y="275312"/>
            <a:ext cx="1111202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CN" altLang="en-US" sz="3600" b="1" dirty="0"/>
              <a:t>对比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131374" y="2756516"/>
            <a:ext cx="1107996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CN" altLang="en-US" sz="3600" b="1" dirty="0"/>
              <a:t>重建</a:t>
            </a:r>
          </a:p>
        </p:txBody>
      </p:sp>
      <p:sp>
        <p:nvSpPr>
          <p:cNvPr id="11" name="矩形 10"/>
          <p:cNvSpPr/>
          <p:nvPr/>
        </p:nvSpPr>
        <p:spPr>
          <a:xfrm>
            <a:off x="2701862" y="5789276"/>
            <a:ext cx="1111202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CN" altLang="en-US" sz="3600" b="1" dirty="0" smtClean="0"/>
              <a:t>展望</a:t>
            </a:r>
            <a:endParaRPr lang="zh-CN" altLang="en-US" sz="3600" b="1" dirty="0"/>
          </a:p>
        </p:txBody>
      </p:sp>
      <p:sp>
        <p:nvSpPr>
          <p:cNvPr id="15" name="矩形 14"/>
          <p:cNvSpPr/>
          <p:nvPr/>
        </p:nvSpPr>
        <p:spPr>
          <a:xfrm>
            <a:off x="3901758" y="5769185"/>
            <a:ext cx="7640320" cy="101566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b="1" dirty="0" smtClean="0"/>
              <a:t>1.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 </a:t>
            </a:r>
            <a:r>
              <a:rPr lang="zh-CN" altLang="en-US" sz="2000" b="1" dirty="0" smtClean="0"/>
              <a:t>产生</a:t>
            </a:r>
            <a:r>
              <a:rPr lang="en-US" altLang="zh-CN" sz="2000" b="1" dirty="0" smtClean="0"/>
              <a:t>LHAASO-KM2A</a:t>
            </a:r>
            <a:r>
              <a:rPr lang="zh-CN" altLang="en-US" sz="2000" b="1" dirty="0" smtClean="0"/>
              <a:t>阵列的</a:t>
            </a:r>
            <a:r>
              <a:rPr lang="en-US" altLang="zh-CN" sz="2000" b="1" dirty="0" smtClean="0"/>
              <a:t>CORSIKA</a:t>
            </a:r>
            <a:r>
              <a:rPr lang="zh-CN" altLang="en-US" sz="2000" b="1" dirty="0" smtClean="0"/>
              <a:t>模拟数据；</a:t>
            </a:r>
            <a:endParaRPr lang="en-US" altLang="zh-CN" sz="2000" b="1" dirty="0" smtClean="0"/>
          </a:p>
          <a:p>
            <a:pPr algn="just">
              <a:lnSpc>
                <a:spcPct val="150000"/>
              </a:lnSpc>
            </a:pPr>
            <a:r>
              <a:rPr lang="en-US" altLang="zh-CN" sz="2000" b="1" dirty="0" smtClean="0"/>
              <a:t>2.</a:t>
            </a:r>
            <a:r>
              <a:rPr lang="zh-CN" altLang="en-US" sz="2000" b="1" dirty="0" smtClean="0"/>
              <a:t>优化</a:t>
            </a:r>
            <a:r>
              <a:rPr lang="en-US" altLang="zh-CN" sz="2000" b="1" dirty="0" smtClean="0"/>
              <a:t>G4KM2A</a:t>
            </a:r>
            <a:r>
              <a:rPr lang="zh-CN" altLang="en-US" sz="2000" b="1" dirty="0" smtClean="0"/>
              <a:t>模拟程序；</a:t>
            </a:r>
            <a:r>
              <a:rPr lang="en-US" altLang="zh-CN" sz="2000" b="1" dirty="0" smtClean="0"/>
              <a:t>3.</a:t>
            </a:r>
            <a:r>
              <a:rPr lang="zh-CN" altLang="en-US" sz="2000" b="1" dirty="0" smtClean="0"/>
              <a:t>优化重建程序。</a:t>
            </a:r>
            <a:endParaRPr lang="zh-CN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27381" y="13905"/>
            <a:ext cx="10972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b="1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电荷测量模拟与实验比对</a:t>
            </a:r>
            <a:r>
              <a:rPr lang="en-US" altLang="zh-CN" b="1" dirty="0" smtClean="0">
                <a:solidFill>
                  <a:schemeClr val="tx2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/>
            </a:r>
            <a:br>
              <a:rPr lang="en-US" altLang="zh-CN" b="1" dirty="0" smtClean="0">
                <a:solidFill>
                  <a:schemeClr val="tx2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r>
              <a:rPr lang="en-US" altLang="zh-CN" b="1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               </a:t>
            </a:r>
            <a:r>
              <a:rPr lang="en-US" altLang="zh-CN" sz="36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-</a:t>
            </a:r>
            <a:r>
              <a:rPr lang="zh-CN" altLang="en-US" sz="36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对时间进行归一（事例率）</a:t>
            </a:r>
            <a:endParaRPr lang="zh-CN" altLang="en-US" sz="3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sz="half" idx="1"/>
          </p:nvPr>
        </p:nvSpPr>
        <p:spPr>
          <a:xfrm>
            <a:off x="527381" y="1268761"/>
            <a:ext cx="5384800" cy="4525963"/>
          </a:xfrm>
        </p:spPr>
        <p:txBody>
          <a:bodyPr/>
          <a:lstStyle/>
          <a:p>
            <a:r>
              <a:rPr lang="zh-CN" altLang="en-US" dirty="0" smtClean="0">
                <a:solidFill>
                  <a:srgbClr val="002060"/>
                </a:solidFill>
              </a:rPr>
              <a:t>缪子探测器电荷</a:t>
            </a:r>
            <a:r>
              <a:rPr lang="en-US" altLang="zh-CN" dirty="0" smtClean="0">
                <a:solidFill>
                  <a:srgbClr val="002060"/>
                </a:solidFill>
              </a:rPr>
              <a:t>(Nu)</a:t>
            </a:r>
            <a:r>
              <a:rPr lang="zh-CN" altLang="en-US" dirty="0" smtClean="0">
                <a:solidFill>
                  <a:srgbClr val="002060"/>
                </a:solidFill>
              </a:rPr>
              <a:t>：</a:t>
            </a:r>
            <a:endParaRPr lang="zh-CN" altLang="en-US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内容占位符 5"/>
              <p:cNvSpPr>
                <a:spLocks noGrp="1"/>
              </p:cNvSpPr>
              <p:nvPr>
                <p:ph sz="half" idx="2"/>
              </p:nvPr>
            </p:nvSpPr>
            <p:spPr>
              <a:xfrm>
                <a:off x="5105400" y="1340768"/>
                <a:ext cx="4038600" cy="4525963"/>
              </a:xfrm>
            </p:spPr>
            <p:txBody>
              <a:bodyPr/>
              <a:lstStyle/>
              <a:p>
                <a:r>
                  <a:rPr lang="en-US" altLang="zh-CN" dirty="0" smtClean="0">
                    <a:solidFill>
                      <a:srgbClr val="002060"/>
                    </a:solidFill>
                  </a:rPr>
                  <a:t>ED</a:t>
                </a:r>
                <a:r>
                  <a:rPr lang="zh-CN" altLang="en-US" dirty="0" smtClean="0">
                    <a:solidFill>
                      <a:srgbClr val="002060"/>
                    </a:solidFill>
                  </a:rPr>
                  <a:t>阵列电荷</a:t>
                </a:r>
                <a:r>
                  <a:rPr lang="en-US" altLang="zh-CN" dirty="0" smtClean="0">
                    <a:solidFill>
                      <a:srgbClr val="00206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𝑁𝑝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𝑎𝑟𝑟𝑎𝑦</m:t>
                        </m:r>
                      </m:sub>
                    </m:sSub>
                  </m:oMath>
                </a14:m>
                <a:r>
                  <a:rPr lang="en-US" altLang="zh-CN" dirty="0" smtClean="0">
                    <a:solidFill>
                      <a:srgbClr val="002060"/>
                    </a:solidFill>
                  </a:rPr>
                  <a:t>)</a:t>
                </a:r>
                <a:r>
                  <a:rPr lang="zh-CN" altLang="en-US" dirty="0" smtClean="0">
                    <a:solidFill>
                      <a:srgbClr val="002060"/>
                    </a:solidFill>
                  </a:rPr>
                  <a:t>：</a:t>
                </a:r>
                <a:endParaRPr lang="zh-CN" altLang="en-US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6" name="内容占位符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807200" y="1340769"/>
                <a:ext cx="5384800" cy="4525963"/>
              </a:xfrm>
              <a:blipFill rotWithShape="1">
                <a:blip r:embed="rId2"/>
                <a:stretch>
                  <a:fillRect l="-2719" t="-1752" r="-117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320" r="7422"/>
          <a:stretch/>
        </p:blipFill>
        <p:spPr>
          <a:xfrm>
            <a:off x="2" y="2060848"/>
            <a:ext cx="6192009" cy="446449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631" r="8401"/>
          <a:stretch/>
        </p:blipFill>
        <p:spPr>
          <a:xfrm>
            <a:off x="6192011" y="2162539"/>
            <a:ext cx="5970871" cy="42611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409176" y="265176"/>
            <a:ext cx="18261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 dirty="0" smtClean="0"/>
              <a:t>作者</a:t>
            </a:r>
            <a:r>
              <a:rPr lang="en-US" altLang="zh-CN" sz="3000" dirty="0" smtClean="0"/>
              <a:t>:</a:t>
            </a:r>
            <a:r>
              <a:rPr lang="zh-CN" altLang="en-US" sz="3000" dirty="0" smtClean="0"/>
              <a:t>李骢</a:t>
            </a:r>
            <a:endParaRPr lang="zh-CN" altLang="en-US" sz="3000" dirty="0"/>
          </a:p>
        </p:txBody>
      </p:sp>
    </p:spTree>
    <p:extLst>
      <p:ext uri="{BB962C8B-B14F-4D97-AF65-F5344CB8AC3E}">
        <p14:creationId xmlns:p14="http://schemas.microsoft.com/office/powerpoint/2010/main" xmlns="" val="304203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1"/>
          <a:stretch/>
        </p:blipFill>
        <p:spPr>
          <a:xfrm>
            <a:off x="719403" y="1019871"/>
            <a:ext cx="10753195" cy="399142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6683" y="0"/>
            <a:ext cx="10972800" cy="836712"/>
          </a:xfrm>
        </p:spPr>
        <p:txBody>
          <a:bodyPr/>
          <a:lstStyle/>
          <a:p>
            <a:pPr algn="l"/>
            <a:r>
              <a:rPr lang="en-US" altLang="zh-CN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Nu-Np</a:t>
            </a:r>
            <a:endParaRPr lang="zh-CN" altLang="en-US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107504" y="5041840"/>
                <a:ext cx="9136696" cy="14244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u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/>
                            <a:ea typeface="华文新魏" panose="02010800040101010101" pitchFamily="2" charset="-122"/>
                          </a:rPr>
                        </m:ctrlPr>
                      </m:sSubPr>
                      <m:e>
                        <m: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/>
                            <a:ea typeface="华文新魏" panose="02010800040101010101" pitchFamily="2" charset="-122"/>
                          </a:rPr>
                          <m:t>𝑵𝒑</m:t>
                        </m:r>
                      </m:e>
                      <m:sub>
                        <m: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/>
                            <a:ea typeface="华文新魏" panose="02010800040101010101" pitchFamily="2" charset="-122"/>
                          </a:rPr>
                          <m:t>𝒂𝒓𝒓𝒂𝒚</m:t>
                        </m:r>
                      </m:sub>
                    </m:sSub>
                  </m:oMath>
                </a14:m>
                <a:r>
                  <a:rPr lang="zh-CN" altLang="en-US" sz="2800" b="1" dirty="0" smtClean="0">
                    <a:solidFill>
                      <a:srgbClr val="FF0000"/>
                    </a:solidFill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减小了能量带来的系统误差；</a:t>
                </a:r>
                <a:endParaRPr lang="en-US" altLang="zh-CN" sz="2800" b="1" dirty="0" smtClean="0">
                  <a:solidFill>
                    <a:srgbClr val="FF00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  <a:p>
                <a:pPr marL="457200" indent="-457200">
                  <a:buFont typeface="Wingdings" panose="05000000000000000000" pitchFamily="2" charset="2"/>
                  <a:buChar char="u"/>
                </a:pPr>
                <a:r>
                  <a:rPr lang="zh-CN" altLang="en-US" sz="2800" b="1" dirty="0" smtClean="0">
                    <a:solidFill>
                      <a:srgbClr val="FF0000"/>
                    </a:solidFill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没有看到</a:t>
                </a:r>
                <a:r>
                  <a:rPr lang="en-US" altLang="zh-CN" sz="2800" b="1" dirty="0" smtClean="0">
                    <a:solidFill>
                      <a:srgbClr val="FF0000"/>
                    </a:solidFill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μ</a:t>
                </a:r>
                <a:r>
                  <a:rPr lang="zh-CN" altLang="en-US" sz="2800" b="1" dirty="0" smtClean="0">
                    <a:solidFill>
                      <a:srgbClr val="FF0000"/>
                    </a:solidFill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子有明显超出；</a:t>
                </a:r>
                <a:endParaRPr lang="en-US" altLang="zh-CN" sz="2800" b="1" dirty="0" smtClean="0">
                  <a:solidFill>
                    <a:srgbClr val="FF00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  <a:p>
                <a:pPr marL="457200" indent="-457200">
                  <a:buFont typeface="Wingdings" panose="05000000000000000000" pitchFamily="2" charset="2"/>
                  <a:buChar char="u"/>
                </a:pPr>
                <a:r>
                  <a:rPr lang="zh-CN" altLang="en-US" sz="2800" b="1" dirty="0" smtClean="0">
                    <a:solidFill>
                      <a:srgbClr val="FF0000"/>
                    </a:solidFill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观测到了宇宙线“膝”区成分由轻向重变化；</a:t>
                </a:r>
                <a:endParaRPr lang="zh-CN" altLang="en-US" sz="2800" b="1" dirty="0">
                  <a:solidFill>
                    <a:srgbClr val="FF00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339" y="5041841"/>
                <a:ext cx="12182261" cy="1424493"/>
              </a:xfrm>
              <a:prstGeom prst="rect">
                <a:avLst/>
              </a:prstGeom>
              <a:blipFill rotWithShape="1">
                <a:blip r:embed="rId3"/>
                <a:stretch>
                  <a:fillRect l="-1202" t="-3419" b="-1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113558" y="209173"/>
            <a:ext cx="39364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继续往高能跑，是否会有“超出”呢？</a:t>
            </a:r>
            <a:endParaRPr lang="zh-CN" altLang="en-US" sz="2800" b="1" dirty="0">
              <a:solidFill>
                <a:srgbClr val="00206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80" y="653524"/>
            <a:ext cx="6508055" cy="3104673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8784299" y="1196752"/>
            <a:ext cx="3072341" cy="30963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箭头连接符 12"/>
          <p:cNvCxnSpPr/>
          <p:nvPr/>
        </p:nvCxnSpPr>
        <p:spPr>
          <a:xfrm flipV="1">
            <a:off x="9456373" y="4293096"/>
            <a:ext cx="625403" cy="17281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963912" y="4617720"/>
            <a:ext cx="287771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000" dirty="0" smtClean="0">
                <a:solidFill>
                  <a:srgbClr val="FF0000"/>
                </a:solidFill>
              </a:rPr>
              <a:t>谢谢！</a:t>
            </a:r>
            <a:endParaRPr lang="zh-CN" altLang="en-US" sz="7000" dirty="0">
              <a:solidFill>
                <a:srgbClr val="FF0000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000702">
            <a:off x="10465327" y="5715515"/>
            <a:ext cx="1026582" cy="76894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610174" y="189761"/>
            <a:ext cx="18261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 dirty="0" smtClean="0"/>
              <a:t>作者</a:t>
            </a:r>
            <a:r>
              <a:rPr lang="en-US" altLang="zh-CN" sz="3000" dirty="0" smtClean="0"/>
              <a:t>:</a:t>
            </a:r>
            <a:r>
              <a:rPr lang="zh-CN" altLang="en-US" sz="3000" dirty="0" smtClean="0"/>
              <a:t>李骢</a:t>
            </a:r>
            <a:endParaRPr lang="zh-CN" altLang="en-US" sz="3000" dirty="0"/>
          </a:p>
        </p:txBody>
      </p:sp>
    </p:spTree>
    <p:extLst>
      <p:ext uri="{BB962C8B-B14F-4D97-AF65-F5344CB8AC3E}">
        <p14:creationId xmlns:p14="http://schemas.microsoft.com/office/powerpoint/2010/main" xmlns="" val="393156083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前进箭头 1212"/>
          <p:cNvSpPr>
            <a:spLocks/>
          </p:cNvSpPr>
          <p:nvPr/>
        </p:nvSpPr>
        <p:spPr bwMode="auto">
          <a:xfrm>
            <a:off x="2566463" y="2031018"/>
            <a:ext cx="1797183" cy="355822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92088" y="459411"/>
              </a:cxn>
              <a:cxn ang="0">
                <a:pos x="0" y="918822"/>
              </a:cxn>
              <a:cxn ang="0">
                <a:pos x="0" y="0"/>
              </a:cxn>
            </a:cxnLst>
            <a:rect l="0" t="0" r="r" b="b"/>
            <a:pathLst>
              <a:path w="792088" h="918822">
                <a:moveTo>
                  <a:pt x="0" y="0"/>
                </a:moveTo>
                <a:lnTo>
                  <a:pt x="792088" y="459411"/>
                </a:lnTo>
                <a:lnTo>
                  <a:pt x="0" y="918822"/>
                </a:lnTo>
                <a:lnTo>
                  <a:pt x="0" y="0"/>
                </a:lnTo>
                <a:close/>
              </a:path>
            </a:pathLst>
          </a:custGeom>
          <a:solidFill>
            <a:sysClr val="windowText" lastClr="000000">
              <a:lumMod val="85000"/>
              <a:lumOff val="15000"/>
              <a:alpha val="76000"/>
            </a:sysClr>
          </a:solidFill>
          <a:ln w="9525">
            <a:noFill/>
            <a:round/>
            <a:headEnd/>
            <a:tailEnd/>
          </a:ln>
          <a:effectLst>
            <a:outerShdw blurRad="355600" dist="190500" dir="5460000" algn="ctr" rotWithShape="0">
              <a:srgbClr val="000000">
                <a:alpha val="91000"/>
              </a:srgbClr>
            </a:outerShdw>
          </a:effec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前进箭头 1212"/>
          <p:cNvSpPr>
            <a:spLocks/>
          </p:cNvSpPr>
          <p:nvPr/>
        </p:nvSpPr>
        <p:spPr bwMode="auto">
          <a:xfrm rot="10800000">
            <a:off x="776928" y="1294355"/>
            <a:ext cx="1797183" cy="355822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92088" y="459411"/>
              </a:cxn>
              <a:cxn ang="0">
                <a:pos x="0" y="918822"/>
              </a:cxn>
              <a:cxn ang="0">
                <a:pos x="0" y="0"/>
              </a:cxn>
            </a:cxnLst>
            <a:rect l="0" t="0" r="r" b="b"/>
            <a:pathLst>
              <a:path w="792088" h="918822">
                <a:moveTo>
                  <a:pt x="0" y="0"/>
                </a:moveTo>
                <a:lnTo>
                  <a:pt x="792088" y="459411"/>
                </a:lnTo>
                <a:lnTo>
                  <a:pt x="0" y="918822"/>
                </a:lnTo>
                <a:lnTo>
                  <a:pt x="0" y="0"/>
                </a:lnTo>
                <a:close/>
              </a:path>
            </a:pathLst>
          </a:custGeom>
          <a:solidFill>
            <a:srgbClr val="C00000">
              <a:alpha val="70000"/>
            </a:srgbClr>
          </a:solidFill>
          <a:ln w="9525">
            <a:noFill/>
            <a:round/>
            <a:headEnd/>
            <a:tailEnd/>
          </a:ln>
          <a:effectLst>
            <a:outerShdw blurRad="355600" dist="190500" dir="5460000" algn="ctr" rotWithShape="0">
              <a:srgbClr val="000000">
                <a:alpha val="91000"/>
              </a:srgbClr>
            </a:outerShdw>
          </a:effec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534796" y="2710212"/>
            <a:ext cx="1031852" cy="726508"/>
          </a:xfrm>
          <a:prstGeom prst="rect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7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73927" y="3158006"/>
            <a:ext cx="1031852" cy="725893"/>
          </a:xfrm>
          <a:prstGeom prst="rect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7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8" name="文本框 5"/>
          <p:cNvSpPr txBox="1"/>
          <p:nvPr/>
        </p:nvSpPr>
        <p:spPr>
          <a:xfrm>
            <a:off x="1675519" y="2406791"/>
            <a:ext cx="817853" cy="85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94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内</a:t>
            </a:r>
            <a:endParaRPr kumimoji="0" lang="zh-CN" altLang="en-US" sz="494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6"/>
          <p:cNvSpPr txBox="1"/>
          <p:nvPr/>
        </p:nvSpPr>
        <p:spPr>
          <a:xfrm>
            <a:off x="2727227" y="3395484"/>
            <a:ext cx="817853" cy="85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94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容</a:t>
            </a:r>
            <a:endParaRPr kumimoji="0" lang="zh-CN" altLang="en-US" sz="494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7"/>
          <p:cNvSpPr txBox="1"/>
          <p:nvPr/>
        </p:nvSpPr>
        <p:spPr>
          <a:xfrm>
            <a:off x="1934910" y="3100898"/>
            <a:ext cx="1370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Contents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821827" y="2230979"/>
            <a:ext cx="6590175" cy="1109632"/>
            <a:chOff x="4791347" y="1103219"/>
            <a:chExt cx="6590175" cy="1109632"/>
          </a:xfrm>
        </p:grpSpPr>
        <p:grpSp>
          <p:nvGrpSpPr>
            <p:cNvPr id="12" name="组合 24"/>
            <p:cNvGrpSpPr/>
            <p:nvPr/>
          </p:nvGrpSpPr>
          <p:grpSpPr>
            <a:xfrm>
              <a:off x="4791347" y="1245864"/>
              <a:ext cx="6590175" cy="912875"/>
              <a:chOff x="6009180" y="1074339"/>
              <a:chExt cx="8447821" cy="1219671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6009180" y="1074339"/>
                <a:ext cx="8447821" cy="1219671"/>
              </a:xfrm>
              <a:prstGeom prst="rect">
                <a:avLst/>
              </a:prstGeom>
              <a:solidFill>
                <a:srgbClr val="C00000">
                  <a:alpha val="70000"/>
                </a:srgbClr>
              </a:solidFill>
              <a:ln w="25400" cap="flat" cmpd="sng" algn="ctr">
                <a:noFill/>
                <a:prstDash val="solid"/>
              </a:ln>
              <a:effectLst>
                <a:outerShdw blurRad="76200" dist="76200" dir="5400000" algn="ctr" rotWithShape="0">
                  <a:srgbClr val="000000">
                    <a:alpha val="91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15" name="文本框 10"/>
              <p:cNvSpPr txBox="1"/>
              <p:nvPr/>
            </p:nvSpPr>
            <p:spPr>
              <a:xfrm>
                <a:off x="6323126" y="1195998"/>
                <a:ext cx="7915729" cy="9457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r>
                  <a:rPr kumimoji="0" lang="en-US" altLang="zh-CN" sz="4000" b="0" i="0" u="none" strike="noStrike" kern="0" cap="none" spc="0" normalizeH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  </a:t>
                </a:r>
                <a:r>
                  <a:rPr kumimoji="0" lang="en-US" altLang="zh-CN" sz="4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KM2A</a:t>
                </a:r>
                <a:r>
                  <a:rPr kumimoji="0" lang="zh-CN" altLang="en-US" sz="4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定型阵列的模拟</a:t>
                </a:r>
                <a:endParaRPr kumimoji="0" lang="zh-CN" alt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13" name="直接连接符 12"/>
            <p:cNvCxnSpPr/>
            <p:nvPr/>
          </p:nvCxnSpPr>
          <p:spPr>
            <a:xfrm rot="5400000">
              <a:off x="5112723" y="1650632"/>
              <a:ext cx="1109632" cy="1480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4316328" y="1333271"/>
            <a:ext cx="7295194" cy="5442858"/>
            <a:chOff x="120968" y="114301"/>
            <a:chExt cx="8985251" cy="6635749"/>
          </a:xfrm>
        </p:grpSpPr>
        <p:sp>
          <p:nvSpPr>
            <p:cNvPr id="151" name="椭圆 150"/>
            <p:cNvSpPr/>
            <p:nvPr/>
          </p:nvSpPr>
          <p:spPr>
            <a:xfrm>
              <a:off x="5527994" y="4983164"/>
              <a:ext cx="503237" cy="50482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1" name="椭圆 70"/>
            <p:cNvSpPr/>
            <p:nvPr/>
          </p:nvSpPr>
          <p:spPr>
            <a:xfrm>
              <a:off x="5527994" y="3543301"/>
              <a:ext cx="503237" cy="50482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120968" y="114301"/>
              <a:ext cx="5148263" cy="465296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1063943" y="950914"/>
              <a:ext cx="3167062" cy="302418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127318" y="4767264"/>
              <a:ext cx="5148263" cy="72072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63" name="直接连接符 62"/>
            <p:cNvCxnSpPr/>
            <p:nvPr/>
          </p:nvCxnSpPr>
          <p:spPr>
            <a:xfrm>
              <a:off x="7615555" y="3255963"/>
              <a:ext cx="1296988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 flipV="1">
              <a:off x="8912543" y="374651"/>
              <a:ext cx="0" cy="288131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>
              <a:off x="7615555" y="3263900"/>
              <a:ext cx="0" cy="22240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82" name="TextBox 76"/>
            <p:cNvSpPr txBox="1">
              <a:spLocks noChangeArrowheads="1"/>
            </p:cNvSpPr>
            <p:nvPr/>
          </p:nvSpPr>
          <p:spPr bwMode="auto">
            <a:xfrm>
              <a:off x="2186306" y="2243138"/>
              <a:ext cx="136842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>
                  <a:latin typeface="Calibri" panose="020F0502020204030204" pitchFamily="34" charset="0"/>
                </a:rPr>
                <a:t>中心地毯</a:t>
              </a:r>
            </a:p>
          </p:txBody>
        </p:sp>
        <p:sp>
          <p:nvSpPr>
            <p:cNvPr id="3083" name="TextBox 77"/>
            <p:cNvSpPr txBox="1">
              <a:spLocks noChangeArrowheads="1"/>
            </p:cNvSpPr>
            <p:nvPr/>
          </p:nvSpPr>
          <p:spPr bwMode="auto">
            <a:xfrm>
              <a:off x="2043431" y="293688"/>
              <a:ext cx="17557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latin typeface="Calibri" panose="020F0502020204030204" pitchFamily="34" charset="0"/>
                </a:rPr>
                <a:t>ARGO</a:t>
              </a:r>
              <a:r>
                <a:rPr lang="zh-CN" altLang="en-US" sz="2000" b="1">
                  <a:latin typeface="Calibri" panose="020F0502020204030204" pitchFamily="34" charset="0"/>
                </a:rPr>
                <a:t>大厅</a:t>
              </a:r>
            </a:p>
          </p:txBody>
        </p:sp>
        <p:sp>
          <p:nvSpPr>
            <p:cNvPr id="3084" name="TextBox 78"/>
            <p:cNvSpPr txBox="1">
              <a:spLocks noChangeArrowheads="1"/>
            </p:cNvSpPr>
            <p:nvPr/>
          </p:nvSpPr>
          <p:spPr bwMode="auto">
            <a:xfrm>
              <a:off x="2243456" y="4878388"/>
              <a:ext cx="148431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>
                  <a:latin typeface="Calibri" panose="020F0502020204030204" pitchFamily="34" charset="0"/>
                </a:rPr>
                <a:t>水泥台阶</a:t>
              </a:r>
            </a:p>
          </p:txBody>
        </p:sp>
        <p:cxnSp>
          <p:nvCxnSpPr>
            <p:cNvPr id="81" name="直接连接符 80"/>
            <p:cNvCxnSpPr/>
            <p:nvPr/>
          </p:nvCxnSpPr>
          <p:spPr>
            <a:xfrm>
              <a:off x="7615556" y="3398838"/>
              <a:ext cx="193675" cy="1444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/>
          </p:nvCxnSpPr>
          <p:spPr>
            <a:xfrm>
              <a:off x="7615556" y="3687764"/>
              <a:ext cx="193675" cy="1428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>
              <a:off x="7615556" y="3975101"/>
              <a:ext cx="193675" cy="1444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/>
            <p:cNvCxnSpPr/>
            <p:nvPr/>
          </p:nvCxnSpPr>
          <p:spPr>
            <a:xfrm>
              <a:off x="7615556" y="4264026"/>
              <a:ext cx="193675" cy="1428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/>
            <p:cNvCxnSpPr/>
            <p:nvPr/>
          </p:nvCxnSpPr>
          <p:spPr>
            <a:xfrm>
              <a:off x="7615556" y="4551363"/>
              <a:ext cx="193675" cy="1444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/>
            <p:cNvCxnSpPr/>
            <p:nvPr/>
          </p:nvCxnSpPr>
          <p:spPr>
            <a:xfrm>
              <a:off x="7615556" y="4838701"/>
              <a:ext cx="193675" cy="1444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/>
            <p:cNvCxnSpPr/>
            <p:nvPr/>
          </p:nvCxnSpPr>
          <p:spPr>
            <a:xfrm>
              <a:off x="7615556" y="5127626"/>
              <a:ext cx="193675" cy="1444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/>
            <p:nvPr/>
          </p:nvCxnSpPr>
          <p:spPr>
            <a:xfrm>
              <a:off x="7615556" y="5414963"/>
              <a:ext cx="193675" cy="1444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/>
            <p:cNvCxnSpPr/>
            <p:nvPr/>
          </p:nvCxnSpPr>
          <p:spPr>
            <a:xfrm>
              <a:off x="7809231" y="3255964"/>
              <a:ext cx="239713" cy="1793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/>
            <p:cNvCxnSpPr/>
            <p:nvPr/>
          </p:nvCxnSpPr>
          <p:spPr>
            <a:xfrm>
              <a:off x="8096568" y="3255964"/>
              <a:ext cx="239712" cy="1793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/>
            <p:cNvCxnSpPr/>
            <p:nvPr/>
          </p:nvCxnSpPr>
          <p:spPr>
            <a:xfrm>
              <a:off x="8385494" y="3255964"/>
              <a:ext cx="238125" cy="1793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/>
            <p:cNvCxnSpPr/>
            <p:nvPr/>
          </p:nvCxnSpPr>
          <p:spPr>
            <a:xfrm>
              <a:off x="8672831" y="3255964"/>
              <a:ext cx="239713" cy="1793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/>
            <p:cNvCxnSpPr/>
            <p:nvPr/>
          </p:nvCxnSpPr>
          <p:spPr>
            <a:xfrm>
              <a:off x="8912544" y="519113"/>
              <a:ext cx="193675" cy="1444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/>
            <p:cNvCxnSpPr/>
            <p:nvPr/>
          </p:nvCxnSpPr>
          <p:spPr>
            <a:xfrm>
              <a:off x="8912544" y="806451"/>
              <a:ext cx="193675" cy="1444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>
              <a:off x="8912544" y="1095376"/>
              <a:ext cx="193675" cy="1444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/>
            <p:nvPr/>
          </p:nvCxnSpPr>
          <p:spPr>
            <a:xfrm>
              <a:off x="8912544" y="1382713"/>
              <a:ext cx="193675" cy="1444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/>
            <p:nvPr/>
          </p:nvCxnSpPr>
          <p:spPr>
            <a:xfrm>
              <a:off x="8912544" y="1671639"/>
              <a:ext cx="193675" cy="1428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连接符 100"/>
            <p:cNvCxnSpPr/>
            <p:nvPr/>
          </p:nvCxnSpPr>
          <p:spPr>
            <a:xfrm>
              <a:off x="8912544" y="1958976"/>
              <a:ext cx="193675" cy="1444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连接符 101"/>
            <p:cNvCxnSpPr/>
            <p:nvPr/>
          </p:nvCxnSpPr>
          <p:spPr>
            <a:xfrm>
              <a:off x="8912544" y="2247901"/>
              <a:ext cx="193675" cy="1428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/>
            <p:cNvCxnSpPr/>
            <p:nvPr/>
          </p:nvCxnSpPr>
          <p:spPr>
            <a:xfrm>
              <a:off x="8912544" y="2535238"/>
              <a:ext cx="193675" cy="1444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03"/>
            <p:cNvCxnSpPr/>
            <p:nvPr/>
          </p:nvCxnSpPr>
          <p:spPr>
            <a:xfrm>
              <a:off x="8912544" y="2822576"/>
              <a:ext cx="193675" cy="1444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连接符 104"/>
            <p:cNvCxnSpPr/>
            <p:nvPr/>
          </p:nvCxnSpPr>
          <p:spPr>
            <a:xfrm>
              <a:off x="8912544" y="3111501"/>
              <a:ext cx="193675" cy="1444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07" name="TextBox 106"/>
            <p:cNvSpPr txBox="1">
              <a:spLocks noChangeArrowheads="1"/>
            </p:cNvSpPr>
            <p:nvPr/>
          </p:nvSpPr>
          <p:spPr bwMode="auto">
            <a:xfrm>
              <a:off x="5672455" y="581025"/>
              <a:ext cx="6477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>
                  <a:solidFill>
                    <a:srgbClr val="FFC000"/>
                  </a:solidFill>
                  <a:latin typeface="Calibri" panose="020F0502020204030204" pitchFamily="34" charset="0"/>
                </a:rPr>
                <a:t>2</a:t>
              </a:r>
              <a:endParaRPr lang="zh-CN" altLang="en-US">
                <a:solidFill>
                  <a:srgbClr val="FFC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08" name="TextBox 107"/>
            <p:cNvSpPr txBox="1">
              <a:spLocks noChangeArrowheads="1"/>
            </p:cNvSpPr>
            <p:nvPr/>
          </p:nvSpPr>
          <p:spPr bwMode="auto">
            <a:xfrm>
              <a:off x="7013894" y="560389"/>
              <a:ext cx="649287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dirty="0">
                  <a:solidFill>
                    <a:srgbClr val="FFC000"/>
                  </a:solidFill>
                  <a:latin typeface="Calibri" panose="020F0502020204030204" pitchFamily="34" charset="0"/>
                </a:rPr>
                <a:t>9</a:t>
              </a:r>
              <a:endParaRPr lang="zh-CN" altLang="en-US" dirty="0">
                <a:solidFill>
                  <a:srgbClr val="FFC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09" name="TextBox 108"/>
            <p:cNvSpPr txBox="1">
              <a:spLocks noChangeArrowheads="1"/>
            </p:cNvSpPr>
            <p:nvPr/>
          </p:nvSpPr>
          <p:spPr bwMode="auto">
            <a:xfrm>
              <a:off x="6142355" y="941389"/>
              <a:ext cx="6477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>
                  <a:solidFill>
                    <a:srgbClr val="FFC000"/>
                  </a:solidFill>
                  <a:latin typeface="Calibri" panose="020F0502020204030204" pitchFamily="34" charset="0"/>
                </a:rPr>
                <a:t>10</a:t>
              </a:r>
              <a:endParaRPr lang="zh-CN" altLang="en-US">
                <a:solidFill>
                  <a:srgbClr val="FFC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10" name="TextBox 109"/>
            <p:cNvSpPr txBox="1">
              <a:spLocks noChangeArrowheads="1"/>
            </p:cNvSpPr>
            <p:nvPr/>
          </p:nvSpPr>
          <p:spPr bwMode="auto">
            <a:xfrm>
              <a:off x="7025005" y="2449513"/>
              <a:ext cx="64770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>
                  <a:solidFill>
                    <a:srgbClr val="FFC000"/>
                  </a:solidFill>
                  <a:latin typeface="Calibri" panose="020F0502020204030204" pitchFamily="34" charset="0"/>
                </a:rPr>
                <a:t>30</a:t>
              </a:r>
              <a:endParaRPr lang="zh-CN" altLang="en-US">
                <a:solidFill>
                  <a:srgbClr val="FFC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11" name="TextBox 110"/>
            <p:cNvSpPr txBox="1">
              <a:spLocks noChangeArrowheads="1"/>
            </p:cNvSpPr>
            <p:nvPr/>
          </p:nvSpPr>
          <p:spPr bwMode="auto">
            <a:xfrm>
              <a:off x="5454969" y="1166814"/>
              <a:ext cx="649287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>
                  <a:solidFill>
                    <a:srgbClr val="FFC000"/>
                  </a:solidFill>
                  <a:latin typeface="Calibri" panose="020F0502020204030204" pitchFamily="34" charset="0"/>
                </a:rPr>
                <a:t>   25</a:t>
              </a:r>
              <a:endParaRPr lang="zh-CN" altLang="en-US">
                <a:solidFill>
                  <a:srgbClr val="FFC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12" name="TextBox 111"/>
            <p:cNvSpPr txBox="1">
              <a:spLocks noChangeArrowheads="1"/>
            </p:cNvSpPr>
            <p:nvPr/>
          </p:nvSpPr>
          <p:spPr bwMode="auto">
            <a:xfrm>
              <a:off x="6861493" y="1166814"/>
              <a:ext cx="6477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>
                  <a:solidFill>
                    <a:srgbClr val="FFC000"/>
                  </a:solidFill>
                  <a:latin typeface="Calibri" panose="020F0502020204030204" pitchFamily="34" charset="0"/>
                </a:rPr>
                <a:t>26</a:t>
              </a:r>
              <a:endParaRPr lang="zh-CN" altLang="en-US">
                <a:solidFill>
                  <a:srgbClr val="FFC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13" name="TextBox 112"/>
            <p:cNvSpPr txBox="1">
              <a:spLocks noChangeArrowheads="1"/>
            </p:cNvSpPr>
            <p:nvPr/>
          </p:nvSpPr>
          <p:spPr bwMode="auto">
            <a:xfrm>
              <a:off x="6180455" y="1603375"/>
              <a:ext cx="6477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>
                  <a:solidFill>
                    <a:srgbClr val="FFC000"/>
                  </a:solidFill>
                  <a:latin typeface="Calibri" panose="020F0502020204030204" pitchFamily="34" charset="0"/>
                </a:rPr>
                <a:t>27</a:t>
              </a:r>
              <a:endParaRPr lang="zh-CN" altLang="en-US">
                <a:solidFill>
                  <a:srgbClr val="FFC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14" name="TextBox 113"/>
            <p:cNvSpPr txBox="1">
              <a:spLocks noChangeArrowheads="1"/>
            </p:cNvSpPr>
            <p:nvPr/>
          </p:nvSpPr>
          <p:spPr bwMode="auto">
            <a:xfrm>
              <a:off x="6175693" y="2309814"/>
              <a:ext cx="6477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>
                  <a:solidFill>
                    <a:srgbClr val="FFC000"/>
                  </a:solidFill>
                  <a:latin typeface="Calibri" panose="020F0502020204030204" pitchFamily="34" charset="0"/>
                </a:rPr>
                <a:t>42</a:t>
              </a:r>
              <a:endParaRPr lang="zh-CN" altLang="en-US">
                <a:solidFill>
                  <a:srgbClr val="FFC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15" name="TextBox 114"/>
            <p:cNvSpPr txBox="1">
              <a:spLocks noChangeArrowheads="1"/>
            </p:cNvSpPr>
            <p:nvPr/>
          </p:nvSpPr>
          <p:spPr bwMode="auto">
            <a:xfrm>
              <a:off x="5507355" y="1908175"/>
              <a:ext cx="6477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>
                  <a:solidFill>
                    <a:srgbClr val="FFC000"/>
                  </a:solidFill>
                  <a:latin typeface="Calibri" panose="020F0502020204030204" pitchFamily="34" charset="0"/>
                </a:rPr>
                <a:t>31</a:t>
              </a:r>
              <a:endParaRPr lang="zh-CN" altLang="en-US">
                <a:solidFill>
                  <a:srgbClr val="FFC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16" name="TextBox 115"/>
            <p:cNvSpPr txBox="1">
              <a:spLocks noChangeArrowheads="1"/>
            </p:cNvSpPr>
            <p:nvPr/>
          </p:nvSpPr>
          <p:spPr bwMode="auto">
            <a:xfrm>
              <a:off x="6896418" y="1865314"/>
              <a:ext cx="6477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>
                  <a:solidFill>
                    <a:srgbClr val="FFC000"/>
                  </a:solidFill>
                  <a:latin typeface="Calibri" panose="020F0502020204030204" pitchFamily="34" charset="0"/>
                </a:rPr>
                <a:t>45</a:t>
              </a:r>
              <a:endParaRPr lang="zh-CN" altLang="en-US">
                <a:solidFill>
                  <a:srgbClr val="FFC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7" name="椭圆 116"/>
            <p:cNvSpPr/>
            <p:nvPr/>
          </p:nvSpPr>
          <p:spPr>
            <a:xfrm>
              <a:off x="4951730" y="2895600"/>
              <a:ext cx="215900" cy="21590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7039294" y="3184525"/>
              <a:ext cx="649287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dirty="0">
                  <a:solidFill>
                    <a:schemeClr val="accent5">
                      <a:lumMod val="75000"/>
                    </a:schemeClr>
                  </a:solidFill>
                </a:rPr>
                <a:t>15</a:t>
              </a:r>
              <a:endParaRPr lang="zh-CN" alt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6345555" y="2911475"/>
              <a:ext cx="647700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dirty="0">
                  <a:solidFill>
                    <a:schemeClr val="accent5">
                      <a:lumMod val="75000"/>
                    </a:schemeClr>
                  </a:solidFill>
                </a:rPr>
                <a:t>1</a:t>
              </a:r>
              <a:endParaRPr lang="zh-CN" alt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6142355" y="4479925"/>
              <a:ext cx="647700" cy="3683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accent5">
                      <a:lumMod val="75000"/>
                    </a:schemeClr>
                  </a:solidFill>
                </a:rPr>
                <a:t>20</a:t>
              </a:r>
              <a:endParaRPr lang="zh-CN" alt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6175693" y="5151439"/>
              <a:ext cx="647700" cy="3698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accent5">
                      <a:lumMod val="75000"/>
                    </a:schemeClr>
                  </a:solidFill>
                </a:rPr>
                <a:t>23</a:t>
              </a:r>
              <a:endParaRPr lang="zh-CN" alt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5672455" y="2681288"/>
              <a:ext cx="647700" cy="3683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dirty="0">
                  <a:solidFill>
                    <a:schemeClr val="accent5">
                      <a:lumMod val="75000"/>
                    </a:schemeClr>
                  </a:solidFill>
                </a:rPr>
                <a:t>3</a:t>
              </a:r>
              <a:endParaRPr lang="zh-CN" alt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5658168" y="4048125"/>
              <a:ext cx="647700" cy="3683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dirty="0">
                  <a:solidFill>
                    <a:schemeClr val="accent5">
                      <a:lumMod val="75000"/>
                    </a:schemeClr>
                  </a:solidFill>
                </a:rPr>
                <a:t>13</a:t>
              </a:r>
              <a:endParaRPr lang="zh-CN" alt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6896418" y="5322888"/>
              <a:ext cx="647700" cy="3683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accent5">
                      <a:lumMod val="75000"/>
                    </a:schemeClr>
                  </a:solidFill>
                </a:rPr>
                <a:t>34</a:t>
              </a:r>
              <a:endParaRPr lang="zh-CN" alt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4059555" y="6270625"/>
              <a:ext cx="647700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accent5">
                      <a:lumMod val="75000"/>
                    </a:schemeClr>
                  </a:solidFill>
                </a:rPr>
                <a:t>28</a:t>
              </a:r>
              <a:endParaRPr lang="zh-CN" alt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4750118" y="5605464"/>
              <a:ext cx="647700" cy="3698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accent5">
                      <a:lumMod val="75000"/>
                    </a:schemeClr>
                  </a:solidFill>
                </a:rPr>
                <a:t>35</a:t>
              </a:r>
              <a:endParaRPr lang="zh-CN" alt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5456555" y="4778376"/>
              <a:ext cx="647700" cy="2778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12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37</a:t>
              </a:r>
              <a:r>
                <a:rPr lang="zh-CN" altLang="en-US" sz="12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，</a:t>
              </a:r>
              <a:r>
                <a:rPr lang="en-US" altLang="zh-CN" sz="1200" dirty="0">
                  <a:solidFill>
                    <a:srgbClr val="FF0000"/>
                  </a:solidFill>
                </a:rPr>
                <a:t>49</a:t>
              </a:r>
              <a:endParaRPr lang="zh-CN" alt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6161405" y="3687763"/>
              <a:ext cx="647700" cy="3683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accent5">
                      <a:lumMod val="75000"/>
                    </a:schemeClr>
                  </a:solidFill>
                </a:rPr>
                <a:t>21</a:t>
              </a:r>
              <a:endParaRPr lang="zh-CN" alt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6896418" y="3916363"/>
              <a:ext cx="647700" cy="3683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accent5">
                      <a:lumMod val="75000"/>
                    </a:schemeClr>
                  </a:solidFill>
                </a:rPr>
                <a:t>32</a:t>
              </a:r>
              <a:endParaRPr lang="zh-CN" alt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6896418" y="4619625"/>
              <a:ext cx="647700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accent5">
                      <a:lumMod val="75000"/>
                    </a:schemeClr>
                  </a:solidFill>
                </a:rPr>
                <a:t>38</a:t>
              </a:r>
              <a:endParaRPr lang="zh-CN" alt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6134418" y="5808664"/>
              <a:ext cx="647700" cy="3698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accent5">
                      <a:lumMod val="75000"/>
                    </a:schemeClr>
                  </a:solidFill>
                </a:rPr>
                <a:t>39</a:t>
              </a:r>
              <a:endParaRPr lang="zh-CN" alt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4015105" y="5487988"/>
              <a:ext cx="649288" cy="3683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accent5">
                      <a:lumMod val="75000"/>
                    </a:schemeClr>
                  </a:solidFill>
                </a:rPr>
                <a:t>40</a:t>
              </a:r>
              <a:endParaRPr lang="zh-CN" alt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5523230" y="5595938"/>
              <a:ext cx="649288" cy="3683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accent5">
                      <a:lumMod val="75000"/>
                    </a:schemeClr>
                  </a:solidFill>
                </a:rPr>
                <a:t>47</a:t>
              </a:r>
              <a:endParaRPr lang="zh-CN" alt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4783455" y="5881689"/>
              <a:ext cx="649288" cy="3698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accent5">
                      <a:lumMod val="75000"/>
                    </a:schemeClr>
                  </a:solidFill>
                </a:rPr>
                <a:t>50</a:t>
              </a:r>
              <a:endParaRPr lang="zh-CN" alt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4053205" y="511175"/>
              <a:ext cx="647700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accent5">
                      <a:lumMod val="75000"/>
                    </a:schemeClr>
                  </a:solidFill>
                </a:rPr>
                <a:t>4</a:t>
              </a:r>
              <a:endParaRPr lang="zh-CN" alt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4053205" y="1195389"/>
              <a:ext cx="647700" cy="3698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accent5">
                      <a:lumMod val="75000"/>
                    </a:schemeClr>
                  </a:solidFill>
                </a:rPr>
                <a:t>6</a:t>
              </a:r>
              <a:endParaRPr lang="zh-CN" alt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4231005" y="1920875"/>
              <a:ext cx="649288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dirty="0">
                  <a:solidFill>
                    <a:schemeClr val="accent5">
                      <a:lumMod val="75000"/>
                    </a:schemeClr>
                  </a:solidFill>
                </a:rPr>
                <a:t>8</a:t>
              </a:r>
              <a:endParaRPr lang="zh-CN" alt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4053205" y="2608264"/>
              <a:ext cx="647700" cy="3698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accent5">
                      <a:lumMod val="75000"/>
                    </a:schemeClr>
                  </a:solidFill>
                </a:rPr>
                <a:t>14</a:t>
              </a:r>
              <a:endParaRPr lang="zh-CN" alt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4088130" y="3319464"/>
              <a:ext cx="647700" cy="3698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accent5">
                      <a:lumMod val="75000"/>
                    </a:schemeClr>
                  </a:solidFill>
                </a:rPr>
                <a:t>17</a:t>
              </a:r>
              <a:endParaRPr lang="zh-CN" alt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4064318" y="4048125"/>
              <a:ext cx="647700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accent5">
                      <a:lumMod val="75000"/>
                    </a:schemeClr>
                  </a:solidFill>
                </a:rPr>
                <a:t>24</a:t>
              </a:r>
              <a:endParaRPr lang="zh-CN" alt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4743768" y="879475"/>
              <a:ext cx="647700" cy="3683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accent5">
                      <a:lumMod val="75000"/>
                    </a:schemeClr>
                  </a:solidFill>
                </a:rPr>
                <a:t>5</a:t>
              </a:r>
              <a:endParaRPr lang="zh-CN" alt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4743768" y="1563688"/>
              <a:ext cx="647700" cy="3683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accent5">
                      <a:lumMod val="75000"/>
                    </a:schemeClr>
                  </a:solidFill>
                </a:rPr>
                <a:t>46</a:t>
              </a:r>
              <a:endParaRPr lang="zh-CN" alt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4764405" y="2319339"/>
              <a:ext cx="649288" cy="3698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accent5">
                      <a:lumMod val="75000"/>
                    </a:schemeClr>
                  </a:solidFill>
                </a:rPr>
                <a:t>12</a:t>
              </a:r>
              <a:endParaRPr lang="zh-CN" alt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4756469" y="3033714"/>
              <a:ext cx="649287" cy="3698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accent5">
                      <a:lumMod val="75000"/>
                    </a:schemeClr>
                  </a:solidFill>
                </a:rPr>
                <a:t>16</a:t>
              </a:r>
              <a:endParaRPr lang="zh-CN" alt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4777105" y="3687763"/>
              <a:ext cx="647700" cy="3683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accent5">
                      <a:lumMod val="75000"/>
                    </a:schemeClr>
                  </a:solidFill>
                </a:rPr>
                <a:t>22</a:t>
              </a:r>
              <a:endParaRPr lang="zh-CN" alt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5312093" y="3338514"/>
              <a:ext cx="1008062" cy="2762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1200" dirty="0">
                  <a:solidFill>
                    <a:srgbClr val="FF0000"/>
                  </a:solidFill>
                </a:rPr>
                <a:t>29</a:t>
              </a:r>
              <a:r>
                <a:rPr lang="zh-CN" altLang="en-US" sz="1200" dirty="0">
                  <a:solidFill>
                    <a:srgbClr val="FF0000"/>
                  </a:solidFill>
                </a:rPr>
                <a:t>，</a:t>
              </a:r>
              <a:r>
                <a:rPr lang="en-US" altLang="zh-CN" sz="1200" dirty="0">
                  <a:solidFill>
                    <a:srgbClr val="FF0000"/>
                  </a:solidFill>
                </a:rPr>
                <a:t>41</a:t>
              </a:r>
              <a:r>
                <a:rPr lang="zh-CN" altLang="en-US" sz="1200" dirty="0">
                  <a:solidFill>
                    <a:srgbClr val="FF0000"/>
                  </a:solidFill>
                </a:rPr>
                <a:t>，</a:t>
              </a:r>
              <a:r>
                <a:rPr lang="en-US" altLang="zh-CN" sz="12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43</a:t>
              </a:r>
              <a:endParaRPr lang="zh-CN" altLang="en-US" sz="12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53" name="椭圆 152"/>
            <p:cNvSpPr/>
            <p:nvPr/>
          </p:nvSpPr>
          <p:spPr>
            <a:xfrm>
              <a:off x="6416993" y="2149475"/>
              <a:ext cx="215900" cy="2159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54" name="椭圆 153"/>
            <p:cNvSpPr/>
            <p:nvPr/>
          </p:nvSpPr>
          <p:spPr>
            <a:xfrm>
              <a:off x="6391593" y="4264025"/>
              <a:ext cx="215900" cy="21590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55" name="椭圆 154"/>
            <p:cNvSpPr/>
            <p:nvPr/>
          </p:nvSpPr>
          <p:spPr>
            <a:xfrm>
              <a:off x="5023169" y="5199063"/>
              <a:ext cx="217487" cy="21590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57" name="矩形 156"/>
            <p:cNvSpPr/>
            <p:nvPr/>
          </p:nvSpPr>
          <p:spPr>
            <a:xfrm>
              <a:off x="7112319" y="879476"/>
              <a:ext cx="71437" cy="142875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59" name="矩形 158"/>
            <p:cNvSpPr/>
            <p:nvPr/>
          </p:nvSpPr>
          <p:spPr>
            <a:xfrm>
              <a:off x="5777231" y="887413"/>
              <a:ext cx="73025" cy="144462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60" name="矩形 159"/>
            <p:cNvSpPr/>
            <p:nvPr/>
          </p:nvSpPr>
          <p:spPr>
            <a:xfrm>
              <a:off x="6451919" y="1285876"/>
              <a:ext cx="71437" cy="142875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61" name="矩形 160"/>
            <p:cNvSpPr/>
            <p:nvPr/>
          </p:nvSpPr>
          <p:spPr>
            <a:xfrm>
              <a:off x="7153594" y="1547813"/>
              <a:ext cx="73025" cy="144462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62" name="矩形 161"/>
            <p:cNvSpPr/>
            <p:nvPr/>
          </p:nvSpPr>
          <p:spPr>
            <a:xfrm>
              <a:off x="5794694" y="1557339"/>
              <a:ext cx="71437" cy="142875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63" name="矩形 162"/>
            <p:cNvSpPr/>
            <p:nvPr/>
          </p:nvSpPr>
          <p:spPr>
            <a:xfrm>
              <a:off x="6480494" y="1941513"/>
              <a:ext cx="73025" cy="144462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64" name="矩形 163"/>
            <p:cNvSpPr/>
            <p:nvPr/>
          </p:nvSpPr>
          <p:spPr>
            <a:xfrm>
              <a:off x="7150419" y="2225676"/>
              <a:ext cx="71437" cy="144463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67" name="矩形 166"/>
            <p:cNvSpPr/>
            <p:nvPr/>
          </p:nvSpPr>
          <p:spPr>
            <a:xfrm>
              <a:off x="5802631" y="2273301"/>
              <a:ext cx="73025" cy="142875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69" name="矩形 168"/>
            <p:cNvSpPr/>
            <p:nvPr/>
          </p:nvSpPr>
          <p:spPr>
            <a:xfrm>
              <a:off x="5829619" y="3649663"/>
              <a:ext cx="71437" cy="144462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71" name="矩形 170"/>
            <p:cNvSpPr/>
            <p:nvPr/>
          </p:nvSpPr>
          <p:spPr>
            <a:xfrm>
              <a:off x="7175819" y="2814638"/>
              <a:ext cx="71437" cy="144462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72" name="矩形 171"/>
            <p:cNvSpPr/>
            <p:nvPr/>
          </p:nvSpPr>
          <p:spPr>
            <a:xfrm>
              <a:off x="5807394" y="2989264"/>
              <a:ext cx="71437" cy="142875"/>
            </a:xfrm>
            <a:prstGeom prst="rect">
              <a:avLst/>
            </a:prstGeom>
            <a:solidFill>
              <a:schemeClr val="accent1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73" name="矩形 172"/>
            <p:cNvSpPr/>
            <p:nvPr/>
          </p:nvSpPr>
          <p:spPr>
            <a:xfrm>
              <a:off x="6467794" y="3335338"/>
              <a:ext cx="73025" cy="144462"/>
            </a:xfrm>
            <a:prstGeom prst="rect">
              <a:avLst/>
            </a:prstGeom>
            <a:solidFill>
              <a:schemeClr val="accent1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74" name="矩形 173"/>
            <p:cNvSpPr/>
            <p:nvPr/>
          </p:nvSpPr>
          <p:spPr>
            <a:xfrm>
              <a:off x="7191694" y="3556001"/>
              <a:ext cx="73025" cy="144463"/>
            </a:xfrm>
            <a:prstGeom prst="rect">
              <a:avLst/>
            </a:prstGeom>
            <a:solidFill>
              <a:schemeClr val="accent1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75" name="矩形 174"/>
            <p:cNvSpPr/>
            <p:nvPr/>
          </p:nvSpPr>
          <p:spPr>
            <a:xfrm>
              <a:off x="6497955" y="2636838"/>
              <a:ext cx="71438" cy="144462"/>
            </a:xfrm>
            <a:prstGeom prst="rect">
              <a:avLst/>
            </a:prstGeom>
            <a:solidFill>
              <a:schemeClr val="accent1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00"/>
                </a:solidFill>
              </a:endParaRPr>
            </a:p>
          </p:txBody>
        </p:sp>
        <p:sp>
          <p:nvSpPr>
            <p:cNvPr id="176" name="矩形 175"/>
            <p:cNvSpPr/>
            <p:nvPr/>
          </p:nvSpPr>
          <p:spPr>
            <a:xfrm>
              <a:off x="6447155" y="4056063"/>
              <a:ext cx="71438" cy="144462"/>
            </a:xfrm>
            <a:prstGeom prst="rect">
              <a:avLst/>
            </a:prstGeom>
            <a:solidFill>
              <a:schemeClr val="accent1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77" name="矩形 176"/>
            <p:cNvSpPr/>
            <p:nvPr/>
          </p:nvSpPr>
          <p:spPr>
            <a:xfrm>
              <a:off x="7171056" y="4276726"/>
              <a:ext cx="73025" cy="142875"/>
            </a:xfrm>
            <a:prstGeom prst="rect">
              <a:avLst/>
            </a:prstGeom>
            <a:solidFill>
              <a:schemeClr val="accent1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79" name="矩形 178"/>
            <p:cNvSpPr/>
            <p:nvPr/>
          </p:nvSpPr>
          <p:spPr>
            <a:xfrm>
              <a:off x="5815331" y="4416426"/>
              <a:ext cx="73025" cy="144463"/>
            </a:xfrm>
            <a:prstGeom prst="rect">
              <a:avLst/>
            </a:prstGeom>
            <a:solidFill>
              <a:schemeClr val="accent1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80" name="矩形 179"/>
            <p:cNvSpPr/>
            <p:nvPr/>
          </p:nvSpPr>
          <p:spPr>
            <a:xfrm>
              <a:off x="6477319" y="4775201"/>
              <a:ext cx="71437" cy="144463"/>
            </a:xfrm>
            <a:prstGeom prst="rect">
              <a:avLst/>
            </a:prstGeom>
            <a:solidFill>
              <a:schemeClr val="accent1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81" name="矩形 180"/>
            <p:cNvSpPr/>
            <p:nvPr/>
          </p:nvSpPr>
          <p:spPr>
            <a:xfrm>
              <a:off x="7201219" y="4970463"/>
              <a:ext cx="71437" cy="144462"/>
            </a:xfrm>
            <a:prstGeom prst="rect">
              <a:avLst/>
            </a:prstGeom>
            <a:solidFill>
              <a:schemeClr val="accent1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82" name="矩形 181"/>
            <p:cNvSpPr/>
            <p:nvPr/>
          </p:nvSpPr>
          <p:spPr>
            <a:xfrm>
              <a:off x="5815331" y="5148263"/>
              <a:ext cx="73025" cy="144462"/>
            </a:xfrm>
            <a:prstGeom prst="rect">
              <a:avLst/>
            </a:prstGeom>
            <a:solidFill>
              <a:schemeClr val="accent1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83" name="矩形 182"/>
            <p:cNvSpPr/>
            <p:nvPr/>
          </p:nvSpPr>
          <p:spPr>
            <a:xfrm>
              <a:off x="6477319" y="5508626"/>
              <a:ext cx="71437" cy="144463"/>
            </a:xfrm>
            <a:prstGeom prst="rect">
              <a:avLst/>
            </a:prstGeom>
            <a:solidFill>
              <a:schemeClr val="accent1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84" name="矩形 183"/>
            <p:cNvSpPr/>
            <p:nvPr/>
          </p:nvSpPr>
          <p:spPr>
            <a:xfrm>
              <a:off x="7201219" y="5703889"/>
              <a:ext cx="71437" cy="142875"/>
            </a:xfrm>
            <a:prstGeom prst="rect">
              <a:avLst/>
            </a:prstGeom>
            <a:solidFill>
              <a:schemeClr val="accent1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85" name="矩形 184"/>
            <p:cNvSpPr/>
            <p:nvPr/>
          </p:nvSpPr>
          <p:spPr>
            <a:xfrm>
              <a:off x="5010469" y="5521326"/>
              <a:ext cx="73025" cy="144463"/>
            </a:xfrm>
            <a:prstGeom prst="rect">
              <a:avLst/>
            </a:prstGeom>
            <a:solidFill>
              <a:schemeClr val="accent1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86" name="矩形 185"/>
            <p:cNvSpPr/>
            <p:nvPr/>
          </p:nvSpPr>
          <p:spPr>
            <a:xfrm>
              <a:off x="5781994" y="5919788"/>
              <a:ext cx="71437" cy="144462"/>
            </a:xfrm>
            <a:prstGeom prst="rect">
              <a:avLst/>
            </a:prstGeom>
            <a:solidFill>
              <a:schemeClr val="accent1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87" name="矩形 186"/>
            <p:cNvSpPr/>
            <p:nvPr/>
          </p:nvSpPr>
          <p:spPr>
            <a:xfrm>
              <a:off x="6455094" y="6173788"/>
              <a:ext cx="73025" cy="144462"/>
            </a:xfrm>
            <a:prstGeom prst="rect">
              <a:avLst/>
            </a:prstGeom>
            <a:solidFill>
              <a:schemeClr val="accent1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88" name="矩形 187"/>
            <p:cNvSpPr/>
            <p:nvPr/>
          </p:nvSpPr>
          <p:spPr>
            <a:xfrm>
              <a:off x="4291330" y="5826126"/>
              <a:ext cx="71438" cy="144463"/>
            </a:xfrm>
            <a:prstGeom prst="rect">
              <a:avLst/>
            </a:prstGeom>
            <a:solidFill>
              <a:schemeClr val="accent1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89" name="矩形 188"/>
            <p:cNvSpPr/>
            <p:nvPr/>
          </p:nvSpPr>
          <p:spPr>
            <a:xfrm>
              <a:off x="5061269" y="6224588"/>
              <a:ext cx="73025" cy="144462"/>
            </a:xfrm>
            <a:prstGeom prst="rect">
              <a:avLst/>
            </a:prstGeom>
            <a:solidFill>
              <a:schemeClr val="accent1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90" name="矩形 189"/>
            <p:cNvSpPr/>
            <p:nvPr/>
          </p:nvSpPr>
          <p:spPr>
            <a:xfrm>
              <a:off x="4304030" y="6605588"/>
              <a:ext cx="71438" cy="144462"/>
            </a:xfrm>
            <a:prstGeom prst="rect">
              <a:avLst/>
            </a:prstGeom>
            <a:solidFill>
              <a:schemeClr val="accent1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91" name="矩形 190"/>
            <p:cNvSpPr/>
            <p:nvPr/>
          </p:nvSpPr>
          <p:spPr>
            <a:xfrm>
              <a:off x="5048569" y="4119563"/>
              <a:ext cx="73025" cy="144462"/>
            </a:xfrm>
            <a:prstGeom prst="rect">
              <a:avLst/>
            </a:prstGeom>
            <a:solidFill>
              <a:schemeClr val="accent1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92" name="矩形 191"/>
            <p:cNvSpPr/>
            <p:nvPr/>
          </p:nvSpPr>
          <p:spPr>
            <a:xfrm>
              <a:off x="4329430" y="4424363"/>
              <a:ext cx="71438" cy="144462"/>
            </a:xfrm>
            <a:prstGeom prst="rect">
              <a:avLst/>
            </a:prstGeom>
            <a:solidFill>
              <a:schemeClr val="accent1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93" name="矩形 192"/>
            <p:cNvSpPr/>
            <p:nvPr/>
          </p:nvSpPr>
          <p:spPr>
            <a:xfrm>
              <a:off x="5070794" y="3365501"/>
              <a:ext cx="71437" cy="144463"/>
            </a:xfrm>
            <a:prstGeom prst="rect">
              <a:avLst/>
            </a:prstGeom>
            <a:solidFill>
              <a:schemeClr val="accent1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94" name="矩形 193"/>
            <p:cNvSpPr/>
            <p:nvPr/>
          </p:nvSpPr>
          <p:spPr>
            <a:xfrm>
              <a:off x="4350069" y="3670301"/>
              <a:ext cx="73025" cy="144463"/>
            </a:xfrm>
            <a:prstGeom prst="rect">
              <a:avLst/>
            </a:prstGeom>
            <a:solidFill>
              <a:schemeClr val="accent1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95" name="矩形 194"/>
            <p:cNvSpPr/>
            <p:nvPr/>
          </p:nvSpPr>
          <p:spPr>
            <a:xfrm>
              <a:off x="5073969" y="2682876"/>
              <a:ext cx="73025" cy="144463"/>
            </a:xfrm>
            <a:prstGeom prst="rect">
              <a:avLst/>
            </a:prstGeom>
            <a:solidFill>
              <a:schemeClr val="accent1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96" name="矩形 195"/>
            <p:cNvSpPr/>
            <p:nvPr/>
          </p:nvSpPr>
          <p:spPr>
            <a:xfrm>
              <a:off x="4354830" y="2987676"/>
              <a:ext cx="71438" cy="144463"/>
            </a:xfrm>
            <a:prstGeom prst="rect">
              <a:avLst/>
            </a:prstGeom>
            <a:solidFill>
              <a:schemeClr val="accent1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97" name="矩形 196"/>
            <p:cNvSpPr/>
            <p:nvPr/>
          </p:nvSpPr>
          <p:spPr>
            <a:xfrm>
              <a:off x="5073969" y="1971676"/>
              <a:ext cx="73025" cy="144463"/>
            </a:xfrm>
            <a:prstGeom prst="rect">
              <a:avLst/>
            </a:prstGeom>
            <a:solidFill>
              <a:schemeClr val="accent1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98" name="矩形 197"/>
            <p:cNvSpPr/>
            <p:nvPr/>
          </p:nvSpPr>
          <p:spPr>
            <a:xfrm>
              <a:off x="4354830" y="2276476"/>
              <a:ext cx="71438" cy="144463"/>
            </a:xfrm>
            <a:prstGeom prst="rect">
              <a:avLst/>
            </a:prstGeom>
            <a:solidFill>
              <a:schemeClr val="accent1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99" name="矩形 198"/>
            <p:cNvSpPr/>
            <p:nvPr/>
          </p:nvSpPr>
          <p:spPr>
            <a:xfrm>
              <a:off x="5073969" y="1306513"/>
              <a:ext cx="73025" cy="144462"/>
            </a:xfrm>
            <a:prstGeom prst="rect">
              <a:avLst/>
            </a:prstGeom>
            <a:solidFill>
              <a:schemeClr val="accent1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00" name="矩形 199"/>
            <p:cNvSpPr/>
            <p:nvPr/>
          </p:nvSpPr>
          <p:spPr>
            <a:xfrm>
              <a:off x="4354830" y="1611313"/>
              <a:ext cx="71438" cy="144462"/>
            </a:xfrm>
            <a:prstGeom prst="rect">
              <a:avLst/>
            </a:prstGeom>
            <a:solidFill>
              <a:schemeClr val="accent1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01" name="矩形 200"/>
            <p:cNvSpPr/>
            <p:nvPr/>
          </p:nvSpPr>
          <p:spPr>
            <a:xfrm>
              <a:off x="4375469" y="879476"/>
              <a:ext cx="73025" cy="142875"/>
            </a:xfrm>
            <a:prstGeom prst="rect">
              <a:avLst/>
            </a:prstGeom>
            <a:solidFill>
              <a:schemeClr val="accent1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236855" y="5788026"/>
              <a:ext cx="3816350" cy="5810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600" dirty="0">
                  <a:solidFill>
                    <a:schemeClr val="accent6"/>
                  </a:solidFill>
                </a:rPr>
                <a:t>黄色为新</a:t>
              </a:r>
              <a:r>
                <a:rPr lang="en-US" altLang="zh-CN" sz="1600" dirty="0">
                  <a:solidFill>
                    <a:schemeClr val="accent6"/>
                  </a:solidFill>
                </a:rPr>
                <a:t>ED</a:t>
              </a:r>
              <a:r>
                <a:rPr lang="zh-CN" altLang="en-US" sz="1600" dirty="0"/>
                <a:t>，</a:t>
              </a:r>
              <a:r>
                <a:rPr lang="zh-CN" altLang="en-US" sz="1600" dirty="0">
                  <a:solidFill>
                    <a:schemeClr val="accent1">
                      <a:lumMod val="75000"/>
                    </a:schemeClr>
                  </a:solidFill>
                </a:rPr>
                <a:t>蓝色为</a:t>
              </a:r>
              <a:r>
                <a:rPr lang="en-US" altLang="zh-CN" sz="1600" dirty="0">
                  <a:solidFill>
                    <a:schemeClr val="accent1">
                      <a:lumMod val="75000"/>
                    </a:schemeClr>
                  </a:solidFill>
                </a:rPr>
                <a:t>L3C</a:t>
              </a:r>
              <a:r>
                <a:rPr lang="zh-CN" altLang="en-US" sz="1600" dirty="0"/>
                <a:t>，</a:t>
              </a:r>
              <a:r>
                <a:rPr lang="zh-CN" altLang="en-US" sz="1600" dirty="0">
                  <a:solidFill>
                    <a:srgbClr val="FF0000"/>
                  </a:solidFill>
                </a:rPr>
                <a:t>红色为小</a:t>
              </a:r>
              <a:r>
                <a:rPr lang="en-US" altLang="zh-CN" sz="1600" dirty="0">
                  <a:solidFill>
                    <a:srgbClr val="FF0000"/>
                  </a:solidFill>
                </a:rPr>
                <a:t>ED</a:t>
              </a:r>
              <a:r>
                <a:rPr lang="zh-CN" altLang="en-US" sz="1600" dirty="0">
                  <a:solidFill>
                    <a:srgbClr val="FF0000"/>
                  </a:solidFill>
                </a:rPr>
                <a:t>，</a:t>
              </a:r>
              <a:endParaRPr lang="en-US" altLang="zh-CN" sz="1600" dirty="0">
                <a:solidFill>
                  <a:srgbClr val="FF0000"/>
                </a:solidFill>
              </a:endParaRPr>
            </a:p>
            <a:p>
              <a:pPr>
                <a:defRPr/>
              </a:pPr>
              <a:r>
                <a:rPr lang="zh-CN" altLang="en-US" sz="1600" dirty="0"/>
                <a:t>圈为交换机</a:t>
              </a:r>
            </a:p>
          </p:txBody>
        </p:sp>
        <p:sp>
          <p:nvSpPr>
            <p:cNvPr id="3190" name="TextBox 202"/>
            <p:cNvSpPr txBox="1">
              <a:spLocks noChangeArrowheads="1"/>
            </p:cNvSpPr>
            <p:nvPr/>
          </p:nvSpPr>
          <p:spPr bwMode="auto">
            <a:xfrm>
              <a:off x="4931093" y="2870201"/>
              <a:ext cx="360362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200">
                  <a:latin typeface="Calibri" panose="020F0502020204030204" pitchFamily="34" charset="0"/>
                </a:rPr>
                <a:t>0</a:t>
              </a:r>
              <a:endParaRPr lang="zh-CN" altLang="en-US" sz="1200">
                <a:latin typeface="Calibri" panose="020F0502020204030204" pitchFamily="34" charset="0"/>
              </a:endParaRPr>
            </a:p>
          </p:txBody>
        </p:sp>
        <p:sp>
          <p:nvSpPr>
            <p:cNvPr id="3191" name="TextBox 203"/>
            <p:cNvSpPr txBox="1">
              <a:spLocks noChangeArrowheads="1"/>
            </p:cNvSpPr>
            <p:nvPr/>
          </p:nvSpPr>
          <p:spPr bwMode="auto">
            <a:xfrm>
              <a:off x="5007293" y="5164139"/>
              <a:ext cx="360362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200">
                  <a:latin typeface="Calibri" panose="020F0502020204030204" pitchFamily="34" charset="0"/>
                </a:rPr>
                <a:t>1</a:t>
              </a:r>
              <a:endParaRPr lang="zh-CN" altLang="en-US" sz="1200">
                <a:latin typeface="Calibri" panose="020F0502020204030204" pitchFamily="34" charset="0"/>
              </a:endParaRPr>
            </a:p>
          </p:txBody>
        </p:sp>
        <p:sp>
          <p:nvSpPr>
            <p:cNvPr id="3192" name="TextBox 204"/>
            <p:cNvSpPr txBox="1">
              <a:spLocks noChangeArrowheads="1"/>
            </p:cNvSpPr>
            <p:nvPr/>
          </p:nvSpPr>
          <p:spPr bwMode="auto">
            <a:xfrm>
              <a:off x="6366193" y="4238626"/>
              <a:ext cx="360362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200">
                  <a:latin typeface="Calibri" panose="020F0502020204030204" pitchFamily="34" charset="0"/>
                </a:rPr>
                <a:t>2</a:t>
              </a:r>
              <a:endParaRPr lang="zh-CN" altLang="en-US" sz="1200">
                <a:latin typeface="Calibri" panose="020F0502020204030204" pitchFamily="34" charset="0"/>
              </a:endParaRPr>
            </a:p>
          </p:txBody>
        </p:sp>
        <p:sp>
          <p:nvSpPr>
            <p:cNvPr id="3193" name="TextBox 205"/>
            <p:cNvSpPr txBox="1">
              <a:spLocks noChangeArrowheads="1"/>
            </p:cNvSpPr>
            <p:nvPr/>
          </p:nvSpPr>
          <p:spPr bwMode="auto">
            <a:xfrm>
              <a:off x="6383656" y="2128839"/>
              <a:ext cx="360363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200">
                  <a:latin typeface="Calibri" panose="020F0502020204030204" pitchFamily="34" charset="0"/>
                </a:rPr>
                <a:t>3</a:t>
              </a:r>
              <a:endParaRPr lang="zh-CN" altLang="en-US" sz="1200">
                <a:latin typeface="Calibri" panose="020F0502020204030204" pitchFamily="34" charset="0"/>
              </a:endParaRPr>
            </a:p>
          </p:txBody>
        </p:sp>
      </p:grpSp>
      <p:sp>
        <p:nvSpPr>
          <p:cNvPr id="148" name="文本框 147"/>
          <p:cNvSpPr txBox="1"/>
          <p:nvPr/>
        </p:nvSpPr>
        <p:spPr>
          <a:xfrm>
            <a:off x="308371" y="3950523"/>
            <a:ext cx="398218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500" dirty="0" smtClean="0"/>
              <a:t>KM2A</a:t>
            </a:r>
            <a:r>
              <a:rPr lang="zh-CN" altLang="en-US" sz="2500" dirty="0" smtClean="0"/>
              <a:t>的</a:t>
            </a:r>
            <a:r>
              <a:rPr lang="en-US" altLang="zh-CN" sz="2500" dirty="0" smtClean="0"/>
              <a:t>ED</a:t>
            </a:r>
            <a:r>
              <a:rPr lang="zh-CN" altLang="en-US" sz="2500" dirty="0" smtClean="0"/>
              <a:t>原型探测器</a:t>
            </a:r>
            <a:r>
              <a:rPr lang="en-US" altLang="zh-CN" sz="2500" dirty="0" smtClean="0"/>
              <a:t>:39</a:t>
            </a:r>
            <a:r>
              <a:rPr lang="zh-CN" altLang="en-US" sz="2500" dirty="0" smtClean="0"/>
              <a:t>个</a:t>
            </a:r>
            <a:endParaRPr lang="zh-CN" altLang="en-US" sz="2500" dirty="0"/>
          </a:p>
        </p:txBody>
      </p:sp>
      <p:sp>
        <p:nvSpPr>
          <p:cNvPr id="149" name="文本框 148"/>
          <p:cNvSpPr txBox="1"/>
          <p:nvPr/>
        </p:nvSpPr>
        <p:spPr>
          <a:xfrm>
            <a:off x="663499" y="3226073"/>
            <a:ext cx="307648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500" dirty="0" smtClean="0"/>
              <a:t>羊八井海拔：</a:t>
            </a:r>
            <a:r>
              <a:rPr lang="en-US" altLang="zh-CN" sz="2500" dirty="0" smtClean="0"/>
              <a:t>4300</a:t>
            </a:r>
            <a:r>
              <a:rPr lang="zh-CN" altLang="en-US" sz="2500" dirty="0"/>
              <a:t>米</a:t>
            </a:r>
          </a:p>
        </p:txBody>
      </p:sp>
      <p:pic>
        <p:nvPicPr>
          <p:cNvPr id="152" name="图片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124" y="1504093"/>
            <a:ext cx="3797300" cy="171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右箭头 16"/>
          <p:cNvSpPr/>
          <p:nvPr/>
        </p:nvSpPr>
        <p:spPr>
          <a:xfrm>
            <a:off x="3636084" y="1961254"/>
            <a:ext cx="659327" cy="295579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16114" y="5245309"/>
            <a:ext cx="3390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latin typeface="+mn-ea"/>
              </a:rPr>
              <a:t>运行时间：</a:t>
            </a:r>
            <a:r>
              <a:rPr lang="en-US" altLang="zh-CN" sz="2000" dirty="0" smtClean="0">
                <a:latin typeface="+mn-ea"/>
              </a:rPr>
              <a:t>2014</a:t>
            </a:r>
            <a:r>
              <a:rPr lang="en-US" altLang="zh-CN" sz="2000" dirty="0">
                <a:latin typeface="+mn-ea"/>
              </a:rPr>
              <a:t>.</a:t>
            </a:r>
            <a:r>
              <a:rPr lang="en-US" altLang="zh-CN" sz="2000" dirty="0" smtClean="0">
                <a:latin typeface="+mn-ea"/>
              </a:rPr>
              <a:t>10-2016.10</a:t>
            </a:r>
            <a:endParaRPr lang="zh-CN" altLang="en-US" sz="2000" dirty="0">
              <a:latin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84124" y="4684925"/>
            <a:ext cx="19223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dirty="0" smtClean="0"/>
              <a:t>面积：</a:t>
            </a:r>
            <a:r>
              <a:rPr lang="en-US" altLang="zh-CN" sz="2200" dirty="0" smtClean="0"/>
              <a:t>3240m</a:t>
            </a:r>
            <a:r>
              <a:rPr lang="en-US" altLang="zh-CN" sz="2200" baseline="30000" dirty="0" smtClean="0"/>
              <a:t>2</a:t>
            </a:r>
          </a:p>
        </p:txBody>
      </p:sp>
      <p:pic>
        <p:nvPicPr>
          <p:cNvPr id="156" name="图片 1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979" y="447952"/>
            <a:ext cx="1470210" cy="989387"/>
          </a:xfrm>
          <a:prstGeom prst="rect">
            <a:avLst/>
          </a:prstGeom>
        </p:spPr>
      </p:pic>
      <p:cxnSp>
        <p:nvCxnSpPr>
          <p:cNvPr id="158" name="直接连接符 157"/>
          <p:cNvCxnSpPr/>
          <p:nvPr/>
        </p:nvCxnSpPr>
        <p:spPr>
          <a:xfrm flipV="1">
            <a:off x="1586752" y="1256692"/>
            <a:ext cx="8362800" cy="1928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直接连接符 164"/>
          <p:cNvCxnSpPr/>
          <p:nvPr/>
        </p:nvCxnSpPr>
        <p:spPr>
          <a:xfrm flipV="1">
            <a:off x="1586752" y="1193940"/>
            <a:ext cx="8362800" cy="19284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文本框 165"/>
          <p:cNvSpPr txBox="1"/>
          <p:nvPr/>
        </p:nvSpPr>
        <p:spPr>
          <a:xfrm>
            <a:off x="2679383" y="417847"/>
            <a:ext cx="5732660" cy="11849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500" dirty="0">
                <a:solidFill>
                  <a:srgbClr val="C00000"/>
                </a:solidFill>
              </a:rPr>
              <a:t>1.1 KM2A</a:t>
            </a:r>
            <a:r>
              <a:rPr lang="zh-CN" altLang="en-US" sz="3500" dirty="0">
                <a:solidFill>
                  <a:srgbClr val="C00000"/>
                </a:solidFill>
              </a:rPr>
              <a:t>百分之一定型阵列</a:t>
            </a:r>
          </a:p>
          <a:p>
            <a:endParaRPr lang="zh-CN" altLang="en-US" sz="3500" dirty="0">
              <a:solidFill>
                <a:srgbClr val="C00000"/>
              </a:solidFill>
            </a:endParaRPr>
          </a:p>
        </p:txBody>
      </p:sp>
      <p:pic>
        <p:nvPicPr>
          <p:cNvPr id="168" name="图片 16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29508" y="438752"/>
            <a:ext cx="1577598" cy="9353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0" name="文本框 169"/>
          <p:cNvSpPr txBox="1"/>
          <p:nvPr/>
        </p:nvSpPr>
        <p:spPr>
          <a:xfrm>
            <a:off x="76066" y="1047691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IHEP</a:t>
            </a:r>
            <a:endParaRPr lang="zh-CN" alt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8" name="文本框 177"/>
          <p:cNvSpPr txBox="1"/>
          <p:nvPr/>
        </p:nvSpPr>
        <p:spPr>
          <a:xfrm>
            <a:off x="11168327" y="1047691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LHAASO</a:t>
            </a:r>
            <a:endParaRPr lang="zh-CN" alt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056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5144" y="3796699"/>
            <a:ext cx="5002274" cy="28147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979" y="447952"/>
            <a:ext cx="1470210" cy="989387"/>
          </a:xfrm>
          <a:prstGeom prst="rect">
            <a:avLst/>
          </a:prstGeom>
        </p:spPr>
      </p:pic>
      <p:cxnSp>
        <p:nvCxnSpPr>
          <p:cNvPr id="18" name="直接连接符 17"/>
          <p:cNvCxnSpPr/>
          <p:nvPr/>
        </p:nvCxnSpPr>
        <p:spPr>
          <a:xfrm flipV="1">
            <a:off x="1586752" y="1256692"/>
            <a:ext cx="8362800" cy="1928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V="1">
            <a:off x="1586752" y="1193940"/>
            <a:ext cx="8362800" cy="19284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2865654" y="462793"/>
            <a:ext cx="591193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500" dirty="0" smtClean="0">
                <a:solidFill>
                  <a:srgbClr val="C00000"/>
                </a:solidFill>
              </a:rPr>
              <a:t>1.2  CORSIKA</a:t>
            </a:r>
            <a:r>
              <a:rPr lang="zh-CN" altLang="en-US" sz="3500" dirty="0" smtClean="0">
                <a:solidFill>
                  <a:srgbClr val="C00000"/>
                </a:solidFill>
              </a:rPr>
              <a:t>对</a:t>
            </a:r>
            <a:r>
              <a:rPr lang="en-US" altLang="zh-CN" sz="3500" dirty="0" smtClean="0">
                <a:solidFill>
                  <a:srgbClr val="C00000"/>
                </a:solidFill>
              </a:rPr>
              <a:t>EAS</a:t>
            </a:r>
            <a:r>
              <a:rPr lang="zh-CN" altLang="en-US" sz="3500" dirty="0" smtClean="0">
                <a:solidFill>
                  <a:srgbClr val="C00000"/>
                </a:solidFill>
              </a:rPr>
              <a:t>过程的模拟</a:t>
            </a:r>
            <a:endParaRPr lang="zh-CN" altLang="en-US" sz="3500" dirty="0">
              <a:solidFill>
                <a:srgbClr val="C00000"/>
              </a:solidFill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49551" y="437029"/>
            <a:ext cx="1577598" cy="9032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文本框 25"/>
          <p:cNvSpPr txBox="1"/>
          <p:nvPr/>
        </p:nvSpPr>
        <p:spPr>
          <a:xfrm>
            <a:off x="76066" y="1047691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IHEP</a:t>
            </a:r>
            <a:endParaRPr lang="zh-CN" alt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1168327" y="1047691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LHAASO</a:t>
            </a:r>
            <a:endParaRPr lang="zh-CN" alt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" name="Picture 3" descr="C:\Users\llma\AppData\Roaming\Tencent\Users\80108933\QQ\WinTemp\RichOle\VWD18M@G9]F@WS6W[~YF91X.p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236345">
            <a:off x="779828" y="1873970"/>
            <a:ext cx="2562339" cy="3135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图片 27"/>
          <p:cNvPicPr/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253769">
            <a:off x="585905" y="1814077"/>
            <a:ext cx="2403163" cy="2922902"/>
          </a:xfrm>
          <a:prstGeom prst="rect">
            <a:avLst/>
          </a:prstGeom>
        </p:spPr>
      </p:pic>
      <p:sp>
        <p:nvSpPr>
          <p:cNvPr id="29" name="矩形 2"/>
          <p:cNvSpPr>
            <a:spLocks noChangeArrowheads="1"/>
          </p:cNvSpPr>
          <p:nvPr/>
        </p:nvSpPr>
        <p:spPr bwMode="auto">
          <a:xfrm>
            <a:off x="3048000" y="1416918"/>
            <a:ext cx="4572000" cy="455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CN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强相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互作用模型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QGSJET2,GHEISHA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14233" y="1650242"/>
            <a:ext cx="3756814" cy="2701997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3322320" y="1808881"/>
            <a:ext cx="6096000" cy="45525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能量范围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100GeV-10PeV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644462" y="3663221"/>
            <a:ext cx="6096000" cy="45525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成份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模型：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Gaisser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模型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矩形 13"/>
          <p:cNvSpPr/>
          <p:nvPr/>
        </p:nvSpPr>
        <p:spPr>
          <a:xfrm>
            <a:off x="3596866" y="2246723"/>
            <a:ext cx="240322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天顶角范围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0-60°</a:t>
            </a:r>
          </a:p>
        </p:txBody>
      </p:sp>
      <p:sp>
        <p:nvSpPr>
          <p:cNvPr id="16" name="矩形 15"/>
          <p:cNvSpPr/>
          <p:nvPr/>
        </p:nvSpPr>
        <p:spPr>
          <a:xfrm>
            <a:off x="3899297" y="2694594"/>
            <a:ext cx="283282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位置坐标：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YBJ(4300m)</a:t>
            </a:r>
          </a:p>
        </p:txBody>
      </p:sp>
      <p:sp>
        <p:nvSpPr>
          <p:cNvPr id="21" name="矩形 20"/>
          <p:cNvSpPr/>
          <p:nvPr/>
        </p:nvSpPr>
        <p:spPr>
          <a:xfrm>
            <a:off x="4225124" y="3155390"/>
            <a:ext cx="328814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成份 ：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P,He,Fe,CNO,MgAlSi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9"/>
          <a:srcRect r="10044"/>
          <a:stretch/>
        </p:blipFill>
        <p:spPr>
          <a:xfrm>
            <a:off x="5701362" y="4670345"/>
            <a:ext cx="5500564" cy="1282048"/>
          </a:xfrm>
          <a:prstGeom prst="rect">
            <a:avLst/>
          </a:prstGeom>
        </p:spPr>
      </p:pic>
      <p:sp>
        <p:nvSpPr>
          <p:cNvPr id="38" name="矩形 37"/>
          <p:cNvSpPr/>
          <p:nvPr/>
        </p:nvSpPr>
        <p:spPr>
          <a:xfrm>
            <a:off x="9122557" y="5995886"/>
            <a:ext cx="16539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b="1" kern="1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Gaisser</a:t>
            </a:r>
            <a:r>
              <a:rPr lang="en-US" altLang="zh-CN" b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, 2013</a:t>
            </a:r>
            <a:endParaRPr lang="zh-CN" altLang="zh-CN" sz="1400" b="1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428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979" y="447952"/>
            <a:ext cx="1470210" cy="989387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 flipV="1">
            <a:off x="1586752" y="1256692"/>
            <a:ext cx="8362800" cy="1928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1586752" y="1193940"/>
            <a:ext cx="8362800" cy="19284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1914102" y="464387"/>
            <a:ext cx="804098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500" dirty="0" smtClean="0">
                <a:solidFill>
                  <a:srgbClr val="C00000"/>
                </a:solidFill>
              </a:rPr>
              <a:t>1.3  GEANT4</a:t>
            </a:r>
            <a:r>
              <a:rPr lang="zh-CN" altLang="en-US" sz="3500" dirty="0" smtClean="0">
                <a:solidFill>
                  <a:srgbClr val="C00000"/>
                </a:solidFill>
              </a:rPr>
              <a:t>对</a:t>
            </a:r>
            <a:r>
              <a:rPr lang="en-US" altLang="zh-CN" sz="3500" dirty="0" smtClean="0">
                <a:solidFill>
                  <a:srgbClr val="C00000"/>
                </a:solidFill>
              </a:rPr>
              <a:t>KM2A</a:t>
            </a:r>
            <a:r>
              <a:rPr lang="zh-CN" altLang="en-US" sz="3500" dirty="0" smtClean="0">
                <a:solidFill>
                  <a:srgbClr val="C00000"/>
                </a:solidFill>
              </a:rPr>
              <a:t>阵列探测过程的模拟</a:t>
            </a:r>
            <a:endParaRPr lang="zh-CN" altLang="en-US" sz="3500" dirty="0">
              <a:solidFill>
                <a:srgbClr val="C00000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49552" y="371164"/>
            <a:ext cx="1577598" cy="9048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文本框 8"/>
          <p:cNvSpPr txBox="1"/>
          <p:nvPr/>
        </p:nvSpPr>
        <p:spPr>
          <a:xfrm>
            <a:off x="76066" y="1047691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IHEP</a:t>
            </a:r>
            <a:endParaRPr lang="zh-CN" alt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168327" y="1047691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LHAASO</a:t>
            </a:r>
            <a:endParaRPr lang="zh-CN" alt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286123" y="1360500"/>
            <a:ext cx="8459378" cy="2725820"/>
            <a:chOff x="3675998" y="3459493"/>
            <a:chExt cx="8459378" cy="2725820"/>
          </a:xfrm>
        </p:grpSpPr>
        <p:sp>
          <p:nvSpPr>
            <p:cNvPr id="12" name="文本框 11"/>
            <p:cNvSpPr txBox="1"/>
            <p:nvPr/>
          </p:nvSpPr>
          <p:spPr>
            <a:xfrm>
              <a:off x="3675998" y="3459493"/>
              <a:ext cx="110799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/>
                <a:t>带电粒子</a:t>
              </a:r>
              <a:endParaRPr lang="en-US" altLang="zh-CN" dirty="0" smtClean="0"/>
            </a:p>
          </p:txBody>
        </p:sp>
        <p:cxnSp>
          <p:nvCxnSpPr>
            <p:cNvPr id="13" name="直接箭头连接符 12"/>
            <p:cNvCxnSpPr>
              <a:stCxn id="12" idx="3"/>
              <a:endCxn id="14" idx="1"/>
            </p:cNvCxnSpPr>
            <p:nvPr/>
          </p:nvCxnSpPr>
          <p:spPr>
            <a:xfrm>
              <a:off x="4783994" y="3644159"/>
              <a:ext cx="467763" cy="59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本框 13"/>
            <p:cNvSpPr txBox="1"/>
            <p:nvPr/>
          </p:nvSpPr>
          <p:spPr>
            <a:xfrm>
              <a:off x="5251757" y="3460090"/>
              <a:ext cx="87716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/>
                <a:t>闪烁体</a:t>
              </a:r>
              <a:endParaRPr lang="zh-CN" altLang="en-US" dirty="0"/>
            </a:p>
          </p:txBody>
        </p:sp>
        <p:cxnSp>
          <p:nvCxnSpPr>
            <p:cNvPr id="15" name="直接箭头连接符 14"/>
            <p:cNvCxnSpPr/>
            <p:nvPr/>
          </p:nvCxnSpPr>
          <p:spPr>
            <a:xfrm flipV="1">
              <a:off x="6128920" y="3631540"/>
              <a:ext cx="434452" cy="118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本框 15"/>
            <p:cNvSpPr txBox="1"/>
            <p:nvPr/>
          </p:nvSpPr>
          <p:spPr>
            <a:xfrm>
              <a:off x="6563372" y="3460090"/>
              <a:ext cx="180049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/>
                <a:t>蓝紫光（光子）</a:t>
              </a:r>
              <a:endParaRPr lang="zh-CN" altLang="en-US" dirty="0"/>
            </a:p>
          </p:txBody>
        </p:sp>
        <p:cxnSp>
          <p:nvCxnSpPr>
            <p:cNvPr id="17" name="直接箭头连接符 16"/>
            <p:cNvCxnSpPr/>
            <p:nvPr/>
          </p:nvCxnSpPr>
          <p:spPr>
            <a:xfrm flipV="1">
              <a:off x="8210210" y="3653719"/>
              <a:ext cx="434452" cy="118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本框 17"/>
            <p:cNvSpPr txBox="1"/>
            <p:nvPr/>
          </p:nvSpPr>
          <p:spPr>
            <a:xfrm>
              <a:off x="8644662" y="3482269"/>
              <a:ext cx="156966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/>
                <a:t>波长位移光纤</a:t>
              </a:r>
              <a:endParaRPr lang="zh-CN" altLang="en-US" dirty="0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0579716" y="3469053"/>
              <a:ext cx="133882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/>
                <a:t>长波长光子</a:t>
              </a:r>
              <a:endParaRPr lang="zh-CN" altLang="en-US" dirty="0"/>
            </a:p>
          </p:txBody>
        </p:sp>
        <p:cxnSp>
          <p:nvCxnSpPr>
            <p:cNvPr id="20" name="直接箭头连接符 19"/>
            <p:cNvCxnSpPr>
              <a:stCxn id="19" idx="2"/>
              <a:endCxn id="31" idx="0"/>
            </p:cNvCxnSpPr>
            <p:nvPr/>
          </p:nvCxnSpPr>
          <p:spPr>
            <a:xfrm>
              <a:off x="11249130" y="3838385"/>
              <a:ext cx="24820" cy="100345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20"/>
            <p:cNvSpPr txBox="1"/>
            <p:nvPr/>
          </p:nvSpPr>
          <p:spPr>
            <a:xfrm>
              <a:off x="8876224" y="4883397"/>
              <a:ext cx="87716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/>
                <a:t>光阴极</a:t>
              </a:r>
              <a:endParaRPr lang="zh-CN" altLang="en-US" dirty="0"/>
            </a:p>
          </p:txBody>
        </p:sp>
        <p:cxnSp>
          <p:nvCxnSpPr>
            <p:cNvPr id="22" name="直接箭头连接符 21"/>
            <p:cNvCxnSpPr>
              <a:stCxn id="21" idx="1"/>
            </p:cNvCxnSpPr>
            <p:nvPr/>
          </p:nvCxnSpPr>
          <p:spPr>
            <a:xfrm flipH="1" flipV="1">
              <a:off x="8527244" y="5063871"/>
              <a:ext cx="348980" cy="419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文本框 22"/>
            <p:cNvSpPr txBox="1"/>
            <p:nvPr/>
          </p:nvSpPr>
          <p:spPr>
            <a:xfrm>
              <a:off x="7650080" y="4883397"/>
              <a:ext cx="87716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/>
                <a:t>打拿极</a:t>
              </a:r>
              <a:endParaRPr lang="zh-CN" altLang="en-US" dirty="0"/>
            </a:p>
          </p:txBody>
        </p:sp>
        <p:cxnSp>
          <p:nvCxnSpPr>
            <p:cNvPr id="24" name="直接箭头连接符 23"/>
            <p:cNvCxnSpPr/>
            <p:nvPr/>
          </p:nvCxnSpPr>
          <p:spPr>
            <a:xfrm flipH="1" flipV="1">
              <a:off x="7277443" y="5075903"/>
              <a:ext cx="348981" cy="419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文本框 24"/>
            <p:cNvSpPr txBox="1"/>
            <p:nvPr/>
          </p:nvSpPr>
          <p:spPr>
            <a:xfrm>
              <a:off x="6654768" y="4883397"/>
              <a:ext cx="64633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/>
                <a:t>阳极</a:t>
              </a:r>
              <a:endParaRPr lang="zh-CN" altLang="en-US" dirty="0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7549991" y="5154380"/>
              <a:ext cx="110799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/>
                <a:t>（倍增）</a:t>
              </a:r>
              <a:endParaRPr lang="zh-CN" altLang="en-US" dirty="0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8550899" y="5240697"/>
              <a:ext cx="156966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/>
                <a:t>（光电转换）</a:t>
              </a:r>
              <a:endParaRPr lang="zh-CN" altLang="en-US" dirty="0"/>
            </a:p>
          </p:txBody>
        </p:sp>
        <p:cxnSp>
          <p:nvCxnSpPr>
            <p:cNvPr id="28" name="直接箭头连接符 27"/>
            <p:cNvCxnSpPr/>
            <p:nvPr/>
          </p:nvCxnSpPr>
          <p:spPr>
            <a:xfrm flipH="1" flipV="1">
              <a:off x="6355832" y="5071711"/>
              <a:ext cx="348981" cy="419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文本框 28"/>
            <p:cNvSpPr txBox="1"/>
            <p:nvPr/>
          </p:nvSpPr>
          <p:spPr>
            <a:xfrm>
              <a:off x="5041295" y="4898102"/>
              <a:ext cx="1338828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zh-CN" altLang="en-US" b="1" dirty="0" smtClean="0"/>
                <a:t>电子学读出</a:t>
              </a:r>
              <a:endParaRPr lang="zh-CN" altLang="en-US" b="1" dirty="0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4996619" y="5223207"/>
              <a:ext cx="1604927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/>
                <a:t>（电荷量</a:t>
              </a:r>
              <a:r>
                <a:rPr lang="en-US" altLang="zh-CN" dirty="0" err="1" smtClean="0"/>
                <a:t>Qa</a:t>
              </a:r>
              <a:r>
                <a:rPr lang="zh-CN" altLang="en-US" dirty="0" smtClean="0"/>
                <a:t>）</a:t>
              </a:r>
              <a:endParaRPr lang="zh-CN" altLang="en-US" dirty="0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0412523" y="4841843"/>
              <a:ext cx="1722853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/>
                <a:t>进入</a:t>
              </a:r>
              <a:r>
                <a:rPr lang="en-US" altLang="zh-CN" dirty="0" smtClean="0"/>
                <a:t>PMT</a:t>
              </a:r>
            </a:p>
            <a:p>
              <a:pPr algn="ctr"/>
              <a:r>
                <a:rPr lang="zh-CN" altLang="en-US" sz="1200" dirty="0" smtClean="0"/>
                <a:t>（有效进入</a:t>
              </a:r>
              <a:r>
                <a:rPr lang="en-US" altLang="zh-CN" sz="1200" dirty="0" smtClean="0"/>
                <a:t>PMT</a:t>
              </a:r>
              <a:r>
                <a:rPr lang="zh-CN" altLang="en-US" sz="1200" dirty="0" smtClean="0"/>
                <a:t>并被记录到的光子数</a:t>
              </a:r>
              <a:r>
                <a:rPr lang="en-US" altLang="zh-CN" sz="1200" dirty="0" smtClean="0"/>
                <a:t>NPE</a:t>
              </a:r>
              <a:r>
                <a:rPr lang="zh-CN" altLang="en-US" sz="1200" dirty="0" smtClean="0"/>
                <a:t>）</a:t>
              </a:r>
              <a:endParaRPr lang="zh-CN" altLang="en-US" sz="1200" dirty="0"/>
            </a:p>
          </p:txBody>
        </p:sp>
        <p:cxnSp>
          <p:nvCxnSpPr>
            <p:cNvPr id="32" name="直接连接符 31"/>
            <p:cNvCxnSpPr/>
            <p:nvPr/>
          </p:nvCxnSpPr>
          <p:spPr>
            <a:xfrm flipH="1" flipV="1">
              <a:off x="5763711" y="5604832"/>
              <a:ext cx="13893" cy="580481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V="1">
              <a:off x="5777604" y="6137406"/>
              <a:ext cx="5496345" cy="479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箭头连接符 34"/>
            <p:cNvCxnSpPr/>
            <p:nvPr/>
          </p:nvCxnSpPr>
          <p:spPr>
            <a:xfrm flipH="1" flipV="1">
              <a:off x="4481565" y="5059363"/>
              <a:ext cx="603767" cy="450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箭头连接符 35"/>
            <p:cNvCxnSpPr/>
            <p:nvPr/>
          </p:nvCxnSpPr>
          <p:spPr>
            <a:xfrm flipV="1">
              <a:off x="10196079" y="3640875"/>
              <a:ext cx="434452" cy="118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箭头连接符 36"/>
            <p:cNvCxnSpPr/>
            <p:nvPr/>
          </p:nvCxnSpPr>
          <p:spPr>
            <a:xfrm flipH="1">
              <a:off x="9777511" y="5059951"/>
              <a:ext cx="98399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 flipH="1" flipV="1">
              <a:off x="11258114" y="5478621"/>
              <a:ext cx="15835" cy="658785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文本框 39"/>
          <p:cNvSpPr txBox="1"/>
          <p:nvPr/>
        </p:nvSpPr>
        <p:spPr>
          <a:xfrm>
            <a:off x="4446520" y="1922939"/>
            <a:ext cx="1627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0000FF"/>
                </a:solidFill>
              </a:rPr>
              <a:t>探测原理</a:t>
            </a:r>
            <a:endParaRPr lang="zh-CN" altLang="en-US" sz="2800" b="1" dirty="0">
              <a:solidFill>
                <a:srgbClr val="0000FF"/>
              </a:solidFill>
            </a:endParaRPr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3389" y="4121832"/>
            <a:ext cx="4191782" cy="2566249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27170" y="4118292"/>
            <a:ext cx="3615004" cy="2427467"/>
          </a:xfrm>
          <a:prstGeom prst="rect">
            <a:avLst/>
          </a:prstGeom>
        </p:spPr>
      </p:pic>
      <p:sp>
        <p:nvSpPr>
          <p:cNvPr id="45" name="文本框 44"/>
          <p:cNvSpPr txBox="1"/>
          <p:nvPr/>
        </p:nvSpPr>
        <p:spPr>
          <a:xfrm>
            <a:off x="1069202" y="277570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触发判选</a:t>
            </a:r>
            <a:endParaRPr lang="zh-CN" altLang="en-US" dirty="0"/>
          </a:p>
        </p:txBody>
      </p:sp>
      <p:sp>
        <p:nvSpPr>
          <p:cNvPr id="47" name="文本框 46"/>
          <p:cNvSpPr txBox="1"/>
          <p:nvPr/>
        </p:nvSpPr>
        <p:spPr>
          <a:xfrm>
            <a:off x="4209719" y="4185145"/>
            <a:ext cx="2042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模拟中输入</a:t>
            </a:r>
            <a:r>
              <a:rPr lang="en-US" altLang="zh-CN" dirty="0" smtClean="0"/>
              <a:t>2000Hz</a:t>
            </a:r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9455998" y="6439231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logQa</a:t>
            </a:r>
            <a:endParaRPr lang="zh-CN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 rot="10800000">
            <a:off x="7694966" y="4824715"/>
            <a:ext cx="369332" cy="103650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Event number</a:t>
            </a:r>
            <a:endParaRPr lang="zh-CN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5954656" y="4983726"/>
            <a:ext cx="13805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b="1" dirty="0" smtClean="0"/>
              <a:t>Hit</a:t>
            </a:r>
            <a:r>
              <a:rPr lang="zh-CN" altLang="en-US" sz="2200" b="1" dirty="0" smtClean="0"/>
              <a:t>噪声率</a:t>
            </a:r>
            <a:endParaRPr lang="zh-CN" altLang="en-US" sz="2200" b="1" dirty="0"/>
          </a:p>
        </p:txBody>
      </p:sp>
      <p:sp>
        <p:nvSpPr>
          <p:cNvPr id="48" name="文本框 47"/>
          <p:cNvSpPr txBox="1"/>
          <p:nvPr/>
        </p:nvSpPr>
        <p:spPr>
          <a:xfrm>
            <a:off x="8696063" y="5641419"/>
            <a:ext cx="136928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b="1" dirty="0" err="1" smtClean="0"/>
              <a:t>Qa</a:t>
            </a:r>
            <a:r>
              <a:rPr lang="zh-CN" altLang="en-US" sz="2200" b="1" dirty="0" smtClean="0"/>
              <a:t>噪声率</a:t>
            </a:r>
            <a:endParaRPr lang="zh-CN" altLang="en-US" sz="2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8872" y="4197096"/>
            <a:ext cx="3455218" cy="2441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9" name="直接连接符 48"/>
          <p:cNvCxnSpPr/>
          <p:nvPr/>
        </p:nvCxnSpPr>
        <p:spPr>
          <a:xfrm rot="16200000" flipH="1">
            <a:off x="726948" y="5774436"/>
            <a:ext cx="1572768" cy="91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8569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7"/>
          <p:cNvCxnSpPr/>
          <p:nvPr/>
        </p:nvCxnSpPr>
        <p:spPr>
          <a:xfrm>
            <a:off x="5737588" y="1618617"/>
            <a:ext cx="0" cy="4954609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</p:cxnSp>
      <p:grpSp>
        <p:nvGrpSpPr>
          <p:cNvPr id="12" name="Group 8"/>
          <p:cNvGrpSpPr/>
          <p:nvPr/>
        </p:nvGrpSpPr>
        <p:grpSpPr>
          <a:xfrm>
            <a:off x="5635178" y="1955812"/>
            <a:ext cx="980210" cy="204820"/>
            <a:chOff x="5964215" y="1531583"/>
            <a:chExt cx="1070244" cy="223633"/>
          </a:xfrm>
        </p:grpSpPr>
        <p:sp>
          <p:nvSpPr>
            <p:cNvPr id="13" name="椭圆 8"/>
            <p:cNvSpPr/>
            <p:nvPr/>
          </p:nvSpPr>
          <p:spPr>
            <a:xfrm>
              <a:off x="5964215" y="1531583"/>
              <a:ext cx="223633" cy="223633"/>
            </a:xfrm>
            <a:prstGeom prst="ellipse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14" name="直接连接符 12"/>
            <p:cNvCxnSpPr>
              <a:stCxn id="13" idx="6"/>
            </p:cNvCxnSpPr>
            <p:nvPr/>
          </p:nvCxnSpPr>
          <p:spPr>
            <a:xfrm flipV="1">
              <a:off x="6187848" y="1643399"/>
              <a:ext cx="846611" cy="1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65000"/>
                </a:sysClr>
              </a:solidFill>
              <a:prstDash val="lgDash"/>
              <a:miter lim="800000"/>
              <a:headEnd type="none"/>
              <a:tailEnd type="oval" w="lg" len="lg"/>
            </a:ln>
            <a:effectLst/>
          </p:spPr>
        </p:cxnSp>
      </p:grpSp>
      <p:grpSp>
        <p:nvGrpSpPr>
          <p:cNvPr id="15" name="Group 12"/>
          <p:cNvGrpSpPr/>
          <p:nvPr/>
        </p:nvGrpSpPr>
        <p:grpSpPr>
          <a:xfrm>
            <a:off x="5635177" y="4940476"/>
            <a:ext cx="981941" cy="204820"/>
            <a:chOff x="5964215" y="4790393"/>
            <a:chExt cx="1072134" cy="223633"/>
          </a:xfrm>
        </p:grpSpPr>
        <p:sp>
          <p:nvSpPr>
            <p:cNvPr id="16" name="椭圆 10"/>
            <p:cNvSpPr/>
            <p:nvPr/>
          </p:nvSpPr>
          <p:spPr>
            <a:xfrm>
              <a:off x="5964215" y="4790393"/>
              <a:ext cx="223633" cy="223633"/>
            </a:xfrm>
            <a:prstGeom prst="ellipse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17" name="直接连接符 14"/>
            <p:cNvCxnSpPr/>
            <p:nvPr/>
          </p:nvCxnSpPr>
          <p:spPr>
            <a:xfrm flipV="1">
              <a:off x="6189738" y="4902208"/>
              <a:ext cx="846611" cy="1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65000"/>
                </a:sysClr>
              </a:solidFill>
              <a:prstDash val="lgDash"/>
              <a:miter lim="800000"/>
              <a:headEnd type="none"/>
              <a:tailEnd type="oval" w="lg" len="lg"/>
            </a:ln>
            <a:effectLst/>
          </p:spPr>
        </p:cxnSp>
      </p:grpSp>
      <p:grpSp>
        <p:nvGrpSpPr>
          <p:cNvPr id="18" name="Group 10"/>
          <p:cNvGrpSpPr/>
          <p:nvPr/>
        </p:nvGrpSpPr>
        <p:grpSpPr>
          <a:xfrm>
            <a:off x="5635177" y="3331178"/>
            <a:ext cx="981941" cy="204820"/>
            <a:chOff x="5964215" y="3033279"/>
            <a:chExt cx="1072134" cy="223633"/>
          </a:xfrm>
        </p:grpSpPr>
        <p:sp>
          <p:nvSpPr>
            <p:cNvPr id="19" name="椭圆 9"/>
            <p:cNvSpPr/>
            <p:nvPr/>
          </p:nvSpPr>
          <p:spPr>
            <a:xfrm>
              <a:off x="5964215" y="3033279"/>
              <a:ext cx="223633" cy="223633"/>
            </a:xfrm>
            <a:prstGeom prst="ellipse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20" name="直接连接符 16"/>
            <p:cNvCxnSpPr/>
            <p:nvPr/>
          </p:nvCxnSpPr>
          <p:spPr>
            <a:xfrm flipV="1">
              <a:off x="6189738" y="3145093"/>
              <a:ext cx="846611" cy="1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65000"/>
                </a:sysClr>
              </a:solidFill>
              <a:prstDash val="lgDash"/>
              <a:miter lim="800000"/>
              <a:headEnd type="none"/>
              <a:tailEnd type="oval" w="lg" len="lg"/>
            </a:ln>
            <a:effectLst/>
          </p:spPr>
        </p:cxnSp>
      </p:grpSp>
      <p:sp>
        <p:nvSpPr>
          <p:cNvPr id="21" name="TextBox 69"/>
          <p:cNvSpPr txBox="1"/>
          <p:nvPr/>
        </p:nvSpPr>
        <p:spPr>
          <a:xfrm>
            <a:off x="6674419" y="1895076"/>
            <a:ext cx="720069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Step1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>
                  <a:lumMod val="65000"/>
                </a:sys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Box 70"/>
          <p:cNvSpPr txBox="1"/>
          <p:nvPr/>
        </p:nvSpPr>
        <p:spPr>
          <a:xfrm>
            <a:off x="6674420" y="3270095"/>
            <a:ext cx="720069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Step2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>
                  <a:lumMod val="65000"/>
                </a:sys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Box 71"/>
          <p:cNvSpPr txBox="1"/>
          <p:nvPr/>
        </p:nvSpPr>
        <p:spPr>
          <a:xfrm>
            <a:off x="6674419" y="4890163"/>
            <a:ext cx="720069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Step3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>
                  <a:lumMod val="65000"/>
                </a:sys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Rectangle 33"/>
          <p:cNvSpPr/>
          <p:nvPr/>
        </p:nvSpPr>
        <p:spPr>
          <a:xfrm>
            <a:off x="2092822" y="2160632"/>
            <a:ext cx="2788187" cy="1341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20000"/>
              </a:lnSpc>
              <a:defRPr/>
            </a:pPr>
            <a:r>
              <a:rPr lang="zh-CN" altLang="en-US" sz="1400" kern="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模拟原初宇宙线</a:t>
            </a:r>
            <a:r>
              <a:rPr lang="zh-CN" altLang="en-US" sz="1400" kern="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事例经</a:t>
            </a:r>
            <a:r>
              <a:rPr lang="zh-CN" altLang="en-US" sz="1400" kern="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大气层</a:t>
            </a:r>
            <a:r>
              <a:rPr lang="zh-CN" altLang="en-US" sz="1400" kern="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发生级联簇射</a:t>
            </a:r>
            <a:r>
              <a:rPr lang="zh-CN" altLang="en-US" sz="1400" kern="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产生的</a:t>
            </a:r>
            <a:r>
              <a:rPr lang="en-US" altLang="zh-CN" sz="1400" kern="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shower</a:t>
            </a:r>
          </a:p>
          <a:p>
            <a:pPr algn="r">
              <a:lnSpc>
                <a:spcPct val="120000"/>
              </a:lnSpc>
              <a:defRPr/>
            </a:pPr>
            <a:r>
              <a:rPr lang="en-US" altLang="zh-CN" sz="1400" dirty="0" err="1" smtClean="0"/>
              <a:t>Proton,He,CNO,MgAlSi,Fe</a:t>
            </a:r>
            <a:endParaRPr lang="en-US" altLang="zh-CN" sz="1400" dirty="0" smtClean="0"/>
          </a:p>
          <a:p>
            <a:pPr algn="r">
              <a:spcBef>
                <a:spcPct val="0"/>
              </a:spcBef>
            </a:pPr>
            <a:r>
              <a:rPr lang="en-US" altLang="zh-CN" sz="1400" kern="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100GeV-10PeV</a:t>
            </a:r>
            <a:endParaRPr lang="en-US" altLang="zh-CN" sz="1400" kern="0" dirty="0"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  <a:p>
            <a:pPr algn="r">
              <a:lnSpc>
                <a:spcPct val="120000"/>
              </a:lnSpc>
              <a:defRPr/>
            </a:pPr>
            <a:endParaRPr lang="en-GB" altLang="zh-CN" sz="1400" kern="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Box 86"/>
          <p:cNvSpPr txBox="1"/>
          <p:nvPr/>
        </p:nvSpPr>
        <p:spPr>
          <a:xfrm>
            <a:off x="2552048" y="5312190"/>
            <a:ext cx="2407568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5000"/>
              </a:lnSpc>
            </a:pPr>
            <a:r>
              <a:rPr lang="zh-CN" altLang="en-US" sz="1400" kern="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方向重建（天顶角、方位角）</a:t>
            </a:r>
            <a:endParaRPr lang="en-US" altLang="zh-CN" sz="1400" kern="0" dirty="0" smtClean="0"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  <a:p>
            <a:pPr algn="r">
              <a:lnSpc>
                <a:spcPct val="125000"/>
              </a:lnSpc>
            </a:pPr>
            <a:r>
              <a:rPr lang="zh-CN" altLang="en-US" sz="1400" kern="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角分辨</a:t>
            </a:r>
            <a:endParaRPr lang="en-US" altLang="zh-CN" sz="1400" kern="0" dirty="0" smtClean="0"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  <a:p>
            <a:pPr algn="r">
              <a:lnSpc>
                <a:spcPct val="125000"/>
              </a:lnSpc>
            </a:pPr>
            <a:r>
              <a:rPr lang="zh-CN" altLang="en-US" sz="1400" kern="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芯</a:t>
            </a:r>
            <a:r>
              <a:rPr lang="zh-CN" altLang="en-US" sz="1400" kern="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位重建，芯位分辨</a:t>
            </a:r>
            <a:endParaRPr lang="zh-CN" altLang="en-US" sz="1400" kern="0" dirty="0"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33" name="Group 14"/>
          <p:cNvGrpSpPr/>
          <p:nvPr/>
        </p:nvGrpSpPr>
        <p:grpSpPr>
          <a:xfrm>
            <a:off x="5071924" y="2394858"/>
            <a:ext cx="3913520" cy="614460"/>
            <a:chOff x="5349226" y="2010956"/>
            <a:chExt cx="4272984" cy="670899"/>
          </a:xfrm>
        </p:grpSpPr>
        <p:sp>
          <p:nvSpPr>
            <p:cNvPr id="34" name="燕尾形 18"/>
            <p:cNvSpPr/>
            <p:nvPr/>
          </p:nvSpPr>
          <p:spPr>
            <a:xfrm rot="10800000">
              <a:off x="5349226" y="2010956"/>
              <a:ext cx="4272984" cy="670899"/>
            </a:xfrm>
            <a:prstGeom prst="chevron">
              <a:avLst>
                <a:gd name="adj" fmla="val 67746"/>
              </a:avLst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TextBox 83"/>
            <p:cNvSpPr txBox="1"/>
            <p:nvPr/>
          </p:nvSpPr>
          <p:spPr>
            <a:xfrm>
              <a:off x="6160967" y="2053685"/>
              <a:ext cx="2475192" cy="5614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CORSIKA</a:t>
              </a:r>
              <a:r>
                <a:rPr kumimoji="0" lang="zh-CN" altLang="en-US" sz="2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模拟</a:t>
              </a:r>
              <a:endParaRPr kumimoji="0" lang="en-GB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15"/>
          <p:cNvGrpSpPr/>
          <p:nvPr/>
        </p:nvGrpSpPr>
        <p:grpSpPr>
          <a:xfrm>
            <a:off x="2526307" y="3892783"/>
            <a:ext cx="3913520" cy="614460"/>
            <a:chOff x="2569789" y="3646467"/>
            <a:chExt cx="4272984" cy="670899"/>
          </a:xfrm>
        </p:grpSpPr>
        <p:sp>
          <p:nvSpPr>
            <p:cNvPr id="37" name="燕尾形 20"/>
            <p:cNvSpPr/>
            <p:nvPr/>
          </p:nvSpPr>
          <p:spPr>
            <a:xfrm>
              <a:off x="2569789" y="3646467"/>
              <a:ext cx="4272984" cy="670899"/>
            </a:xfrm>
            <a:prstGeom prst="chevron">
              <a:avLst>
                <a:gd name="adj" fmla="val 67746"/>
              </a:avLst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TextBox 81"/>
            <p:cNvSpPr txBox="1"/>
            <p:nvPr/>
          </p:nvSpPr>
          <p:spPr>
            <a:xfrm>
              <a:off x="3561973" y="3664630"/>
              <a:ext cx="2300168" cy="6048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GEANT4</a:t>
              </a:r>
              <a:r>
                <a:rPr kumimoji="0" lang="zh-CN" altLang="en-US" sz="2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模拟</a:t>
              </a:r>
              <a:endParaRPr kumimoji="0" lang="en-GB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17"/>
          <p:cNvGrpSpPr/>
          <p:nvPr/>
        </p:nvGrpSpPr>
        <p:grpSpPr>
          <a:xfrm>
            <a:off x="5071924" y="5467156"/>
            <a:ext cx="3913520" cy="614460"/>
            <a:chOff x="5349226" y="5365450"/>
            <a:chExt cx="4272984" cy="670899"/>
          </a:xfrm>
        </p:grpSpPr>
        <p:sp>
          <p:nvSpPr>
            <p:cNvPr id="40" name="燕尾形 23"/>
            <p:cNvSpPr/>
            <p:nvPr/>
          </p:nvSpPr>
          <p:spPr>
            <a:xfrm rot="10800000">
              <a:off x="5349226" y="5365450"/>
              <a:ext cx="4272984" cy="670899"/>
            </a:xfrm>
            <a:prstGeom prst="chevron">
              <a:avLst>
                <a:gd name="adj" fmla="val 67746"/>
              </a:avLst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TextBox 79"/>
            <p:cNvSpPr txBox="1"/>
            <p:nvPr/>
          </p:nvSpPr>
          <p:spPr>
            <a:xfrm>
              <a:off x="6187848" y="5382331"/>
              <a:ext cx="2651966" cy="5614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数据分析与重建</a:t>
              </a:r>
              <a:endParaRPr kumimoji="0" lang="en-GB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pic>
        <p:nvPicPr>
          <p:cNvPr id="43" name="图片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979" y="447952"/>
            <a:ext cx="1470210" cy="989387"/>
          </a:xfrm>
          <a:prstGeom prst="rect">
            <a:avLst/>
          </a:prstGeom>
        </p:spPr>
      </p:pic>
      <p:cxnSp>
        <p:nvCxnSpPr>
          <p:cNvPr id="44" name="直接连接符 43"/>
          <p:cNvCxnSpPr/>
          <p:nvPr/>
        </p:nvCxnSpPr>
        <p:spPr>
          <a:xfrm flipV="1">
            <a:off x="1586752" y="1256692"/>
            <a:ext cx="8362800" cy="1928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 flipV="1">
            <a:off x="1586752" y="1193940"/>
            <a:ext cx="8362800" cy="19284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本框 45"/>
          <p:cNvSpPr txBox="1"/>
          <p:nvPr/>
        </p:nvSpPr>
        <p:spPr>
          <a:xfrm>
            <a:off x="3810800" y="478945"/>
            <a:ext cx="364875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500" dirty="0" smtClean="0">
                <a:solidFill>
                  <a:srgbClr val="C00000"/>
                </a:solidFill>
              </a:rPr>
              <a:t>1.4  </a:t>
            </a:r>
            <a:r>
              <a:rPr lang="zh-CN" altLang="en-US" sz="3500" dirty="0" smtClean="0">
                <a:solidFill>
                  <a:srgbClr val="C00000"/>
                </a:solidFill>
              </a:rPr>
              <a:t>数据分析流程</a:t>
            </a:r>
            <a:endParaRPr lang="zh-CN" altLang="en-US" sz="3500" dirty="0">
              <a:solidFill>
                <a:srgbClr val="C00000"/>
              </a:solidFill>
            </a:endParaRPr>
          </a:p>
        </p:txBody>
      </p:sp>
      <p:pic>
        <p:nvPicPr>
          <p:cNvPr id="47" name="图片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49552" y="348942"/>
            <a:ext cx="1577598" cy="10034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8" name="文本框 47"/>
          <p:cNvSpPr txBox="1"/>
          <p:nvPr/>
        </p:nvSpPr>
        <p:spPr>
          <a:xfrm>
            <a:off x="76066" y="1047691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IHEP</a:t>
            </a:r>
            <a:endParaRPr lang="zh-CN" alt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11168327" y="1047691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LHAASO</a:t>
            </a:r>
            <a:endParaRPr lang="zh-CN" alt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TextBox 86"/>
          <p:cNvSpPr txBox="1"/>
          <p:nvPr/>
        </p:nvSpPr>
        <p:spPr>
          <a:xfrm>
            <a:off x="6589211" y="3716481"/>
            <a:ext cx="294908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1400" kern="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产生</a:t>
            </a:r>
            <a:r>
              <a:rPr lang="zh-CN" altLang="en-US" sz="1400" kern="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参数</a:t>
            </a:r>
            <a:r>
              <a:rPr lang="zh-CN" altLang="en-US" sz="1400" kern="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，如</a:t>
            </a:r>
            <a:r>
              <a:rPr lang="en-US" altLang="zh-CN" sz="1400" kern="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event</a:t>
            </a:r>
            <a:r>
              <a:rPr lang="zh-CN" altLang="en-US" sz="1400" kern="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数、</a:t>
            </a:r>
            <a:r>
              <a:rPr lang="en-US" altLang="zh-CN" sz="1400" kern="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hit</a:t>
            </a:r>
            <a:r>
              <a:rPr lang="zh-CN" altLang="en-US" sz="1400" kern="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数、芯位、方向、能量，以及探测器中</a:t>
            </a:r>
            <a:r>
              <a:rPr lang="en-US" altLang="zh-CN" sz="1400" kern="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PMT</a:t>
            </a:r>
            <a:r>
              <a:rPr lang="zh-CN" altLang="en-US" sz="1400" kern="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产生电荷数、触发探测器位置、触发时间等；</a:t>
            </a:r>
          </a:p>
        </p:txBody>
      </p:sp>
    </p:spTree>
    <p:extLst>
      <p:ext uri="{BB962C8B-B14F-4D97-AF65-F5344CB8AC3E}">
        <p14:creationId xmlns:p14="http://schemas.microsoft.com/office/powerpoint/2010/main" xmlns="" val="22000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前进箭头 1212"/>
          <p:cNvSpPr>
            <a:spLocks/>
          </p:cNvSpPr>
          <p:nvPr/>
        </p:nvSpPr>
        <p:spPr bwMode="auto">
          <a:xfrm>
            <a:off x="2566463" y="2031018"/>
            <a:ext cx="1797183" cy="355822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92088" y="459411"/>
              </a:cxn>
              <a:cxn ang="0">
                <a:pos x="0" y="918822"/>
              </a:cxn>
              <a:cxn ang="0">
                <a:pos x="0" y="0"/>
              </a:cxn>
            </a:cxnLst>
            <a:rect l="0" t="0" r="r" b="b"/>
            <a:pathLst>
              <a:path w="792088" h="918822">
                <a:moveTo>
                  <a:pt x="0" y="0"/>
                </a:moveTo>
                <a:lnTo>
                  <a:pt x="792088" y="459411"/>
                </a:lnTo>
                <a:lnTo>
                  <a:pt x="0" y="918822"/>
                </a:lnTo>
                <a:lnTo>
                  <a:pt x="0" y="0"/>
                </a:lnTo>
                <a:close/>
              </a:path>
            </a:pathLst>
          </a:custGeom>
          <a:solidFill>
            <a:sysClr val="windowText" lastClr="000000">
              <a:lumMod val="85000"/>
              <a:lumOff val="15000"/>
              <a:alpha val="76000"/>
            </a:sysClr>
          </a:solidFill>
          <a:ln w="9525">
            <a:noFill/>
            <a:round/>
            <a:headEnd/>
            <a:tailEnd/>
          </a:ln>
          <a:effectLst>
            <a:outerShdw blurRad="355600" dist="190500" dir="5460000" algn="ctr" rotWithShape="0">
              <a:srgbClr val="000000">
                <a:alpha val="91000"/>
              </a:srgbClr>
            </a:outerShdw>
          </a:effec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前进箭头 1212"/>
          <p:cNvSpPr>
            <a:spLocks/>
          </p:cNvSpPr>
          <p:nvPr/>
        </p:nvSpPr>
        <p:spPr bwMode="auto">
          <a:xfrm rot="10800000">
            <a:off x="776928" y="1294355"/>
            <a:ext cx="1797183" cy="355822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92088" y="459411"/>
              </a:cxn>
              <a:cxn ang="0">
                <a:pos x="0" y="918822"/>
              </a:cxn>
              <a:cxn ang="0">
                <a:pos x="0" y="0"/>
              </a:cxn>
            </a:cxnLst>
            <a:rect l="0" t="0" r="r" b="b"/>
            <a:pathLst>
              <a:path w="792088" h="918822">
                <a:moveTo>
                  <a:pt x="0" y="0"/>
                </a:moveTo>
                <a:lnTo>
                  <a:pt x="792088" y="459411"/>
                </a:lnTo>
                <a:lnTo>
                  <a:pt x="0" y="918822"/>
                </a:lnTo>
                <a:lnTo>
                  <a:pt x="0" y="0"/>
                </a:lnTo>
                <a:close/>
              </a:path>
            </a:pathLst>
          </a:custGeom>
          <a:solidFill>
            <a:srgbClr val="C00000">
              <a:alpha val="70000"/>
            </a:srgbClr>
          </a:solidFill>
          <a:ln w="9525">
            <a:noFill/>
            <a:round/>
            <a:headEnd/>
            <a:tailEnd/>
          </a:ln>
          <a:effectLst>
            <a:outerShdw blurRad="355600" dist="190500" dir="5460000" algn="ctr" rotWithShape="0">
              <a:srgbClr val="000000">
                <a:alpha val="91000"/>
              </a:srgbClr>
            </a:outerShdw>
          </a:effec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534796" y="2710212"/>
            <a:ext cx="1031852" cy="726508"/>
          </a:xfrm>
          <a:prstGeom prst="rect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7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73927" y="3158006"/>
            <a:ext cx="1031852" cy="725893"/>
          </a:xfrm>
          <a:prstGeom prst="rect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7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8" name="文本框 5"/>
          <p:cNvSpPr txBox="1"/>
          <p:nvPr/>
        </p:nvSpPr>
        <p:spPr>
          <a:xfrm>
            <a:off x="1675519" y="2406791"/>
            <a:ext cx="817853" cy="85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94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内</a:t>
            </a:r>
            <a:endParaRPr kumimoji="0" lang="zh-CN" altLang="en-US" sz="494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6"/>
          <p:cNvSpPr txBox="1"/>
          <p:nvPr/>
        </p:nvSpPr>
        <p:spPr>
          <a:xfrm>
            <a:off x="2727227" y="3395484"/>
            <a:ext cx="817853" cy="85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94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容</a:t>
            </a:r>
            <a:endParaRPr kumimoji="0" lang="zh-CN" altLang="en-US" sz="494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7"/>
          <p:cNvSpPr txBox="1"/>
          <p:nvPr/>
        </p:nvSpPr>
        <p:spPr>
          <a:xfrm>
            <a:off x="1934910" y="3100898"/>
            <a:ext cx="1370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Contents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754771" y="2306163"/>
            <a:ext cx="6590175" cy="1109632"/>
            <a:chOff x="4815731" y="2590643"/>
            <a:chExt cx="6590175" cy="1109632"/>
          </a:xfrm>
        </p:grpSpPr>
        <p:grpSp>
          <p:nvGrpSpPr>
            <p:cNvPr id="17" name="组合 51"/>
            <p:cNvGrpSpPr/>
            <p:nvPr/>
          </p:nvGrpSpPr>
          <p:grpSpPr>
            <a:xfrm>
              <a:off x="4815731" y="2760720"/>
              <a:ext cx="6590175" cy="912875"/>
              <a:chOff x="6009180" y="1074339"/>
              <a:chExt cx="8447821" cy="1219671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6009180" y="1074339"/>
                <a:ext cx="8447821" cy="1219671"/>
              </a:xfrm>
              <a:prstGeom prst="rect">
                <a:avLst/>
              </a:prstGeom>
              <a:solidFill>
                <a:srgbClr val="C00000">
                  <a:alpha val="70000"/>
                </a:srgbClr>
              </a:solidFill>
              <a:ln w="25400" cap="flat" cmpd="sng" algn="ctr">
                <a:noFill/>
                <a:prstDash val="solid"/>
              </a:ln>
              <a:effectLst>
                <a:outerShdw blurRad="76200" dist="76200" dir="5400000" algn="ctr" rotWithShape="0">
                  <a:srgbClr val="000000">
                    <a:alpha val="91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20" name="文本框 10"/>
              <p:cNvSpPr txBox="1"/>
              <p:nvPr/>
            </p:nvSpPr>
            <p:spPr>
              <a:xfrm>
                <a:off x="6323126" y="1183781"/>
                <a:ext cx="7979429" cy="9457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4000" kern="0" dirty="0" smtClean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r>
                  <a:rPr kumimoji="0" lang="en-US" altLang="zh-CN" sz="4000" b="0" i="0" u="none" strike="noStrike" kern="0" cap="none" spc="0" normalizeH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  </a:t>
                </a:r>
                <a:r>
                  <a:rPr kumimoji="0" lang="zh-CN" altLang="en-US" sz="4000" b="0" i="0" u="none" strike="noStrike" kern="0" cap="none" spc="0" normalizeH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模拟结果的对比与重建</a:t>
                </a:r>
                <a:endParaRPr kumimoji="0" lang="zh-CN" alt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18" name="直接连接符 17"/>
            <p:cNvCxnSpPr/>
            <p:nvPr/>
          </p:nvCxnSpPr>
          <p:spPr>
            <a:xfrm rot="5400000">
              <a:off x="5127963" y="3138056"/>
              <a:ext cx="1109632" cy="1480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979" y="447952"/>
            <a:ext cx="1470210" cy="989387"/>
          </a:xfrm>
          <a:prstGeom prst="rect">
            <a:avLst/>
          </a:prstGeom>
        </p:spPr>
      </p:pic>
      <p:cxnSp>
        <p:nvCxnSpPr>
          <p:cNvPr id="16" name="直接连接符 15"/>
          <p:cNvCxnSpPr/>
          <p:nvPr/>
        </p:nvCxnSpPr>
        <p:spPr>
          <a:xfrm flipV="1">
            <a:off x="1586752" y="1256692"/>
            <a:ext cx="8362800" cy="1928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1586752" y="1193940"/>
            <a:ext cx="8362800" cy="19284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3453255" y="401635"/>
            <a:ext cx="462979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500" dirty="0" smtClean="0">
                <a:solidFill>
                  <a:srgbClr val="C00000"/>
                </a:solidFill>
              </a:rPr>
              <a:t>2.1  </a:t>
            </a:r>
            <a:r>
              <a:rPr lang="zh-CN" altLang="en-US" sz="3500" dirty="0" smtClean="0">
                <a:solidFill>
                  <a:srgbClr val="C00000"/>
                </a:solidFill>
              </a:rPr>
              <a:t>触发率和</a:t>
            </a:r>
            <a:r>
              <a:rPr lang="en-US" altLang="zh-CN" sz="3500" dirty="0" smtClean="0">
                <a:solidFill>
                  <a:srgbClr val="C00000"/>
                </a:solidFill>
              </a:rPr>
              <a:t>Hit</a:t>
            </a:r>
            <a:r>
              <a:rPr lang="zh-CN" altLang="en-US" sz="3500" dirty="0" smtClean="0">
                <a:solidFill>
                  <a:srgbClr val="C00000"/>
                </a:solidFill>
              </a:rPr>
              <a:t>多重度</a:t>
            </a:r>
            <a:endParaRPr lang="zh-CN" altLang="en-US" sz="3500" dirty="0">
              <a:solidFill>
                <a:srgbClr val="C00000"/>
              </a:solidFill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70141" y="314075"/>
            <a:ext cx="1577598" cy="10137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文本框 19"/>
          <p:cNvSpPr txBox="1"/>
          <p:nvPr/>
        </p:nvSpPr>
        <p:spPr>
          <a:xfrm>
            <a:off x="76066" y="1047691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IHEP</a:t>
            </a:r>
            <a:endParaRPr lang="zh-CN" alt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1168327" y="1047691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LHAASO</a:t>
            </a:r>
            <a:endParaRPr lang="zh-CN" alt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105025" y="6223952"/>
            <a:ext cx="2388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时间窗口</a:t>
            </a:r>
            <a:r>
              <a:rPr lang="en-US" altLang="zh-CN" dirty="0" smtClean="0"/>
              <a:t>:5000-5200ns</a:t>
            </a:r>
          </a:p>
        </p:txBody>
      </p:sp>
      <p:sp>
        <p:nvSpPr>
          <p:cNvPr id="28" name="文本框 2"/>
          <p:cNvSpPr txBox="1">
            <a:spLocks noChangeArrowheads="1"/>
          </p:cNvSpPr>
          <p:nvPr/>
        </p:nvSpPr>
        <p:spPr bwMode="auto">
          <a:xfrm>
            <a:off x="567684" y="6352381"/>
            <a:ext cx="36490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b="1" dirty="0" smtClean="0">
                <a:latin typeface="Verdana" panose="020B0604030504040204" pitchFamily="34" charset="0"/>
              </a:rPr>
              <a:t>中值能量</a:t>
            </a:r>
            <a:r>
              <a:rPr lang="en-US" altLang="zh-CN" sz="1800" b="1" dirty="0" smtClean="0">
                <a:latin typeface="Verdana" panose="020B0604030504040204" pitchFamily="34" charset="0"/>
              </a:rPr>
              <a:t>:~31</a:t>
            </a:r>
            <a:r>
              <a:rPr lang="en-US" altLang="zh-CN" sz="1800" b="1" dirty="0">
                <a:latin typeface="Verdana" panose="020B0604030504040204" pitchFamily="34" charset="0"/>
              </a:rPr>
              <a:t>.</a:t>
            </a:r>
            <a:r>
              <a:rPr lang="en-US" altLang="zh-CN" sz="1800" b="1" dirty="0" smtClean="0">
                <a:latin typeface="Verdana" panose="020B0604030504040204" pitchFamily="34" charset="0"/>
              </a:rPr>
              <a:t>6TeV</a:t>
            </a:r>
            <a:endParaRPr lang="zh-CN" altLang="en-US" sz="1800" b="1" dirty="0">
              <a:latin typeface="Verdana" panose="020B060403050404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224569"/>
            <a:ext cx="3929795" cy="281943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4343" y="3224569"/>
            <a:ext cx="4158705" cy="293790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9896" y="3210982"/>
            <a:ext cx="4233993" cy="2948156"/>
          </a:xfrm>
          <a:prstGeom prst="rect">
            <a:avLst/>
          </a:prstGeom>
        </p:spPr>
      </p:pic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74373716"/>
              </p:ext>
            </p:extLst>
          </p:nvPr>
        </p:nvGraphicFramePr>
        <p:xfrm>
          <a:off x="738522" y="1698709"/>
          <a:ext cx="10059259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43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506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8141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8284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77203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3776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500" dirty="0" smtClean="0"/>
                        <a:t>粒子种类</a:t>
                      </a:r>
                      <a:endParaRPr lang="zh-CN" alt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500" dirty="0" smtClean="0"/>
                        <a:t>Proton</a:t>
                      </a:r>
                      <a:endParaRPr lang="zh-CN" alt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500" dirty="0" smtClean="0"/>
                        <a:t>He</a:t>
                      </a:r>
                      <a:endParaRPr lang="zh-CN" alt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500" dirty="0" smtClean="0"/>
                        <a:t>CNO</a:t>
                      </a:r>
                      <a:endParaRPr lang="zh-CN" alt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500" dirty="0" err="1" smtClean="0"/>
                        <a:t>MgAlSi</a:t>
                      </a:r>
                      <a:endParaRPr lang="zh-CN" alt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500" dirty="0" smtClean="0"/>
                        <a:t>Fe</a:t>
                      </a:r>
                      <a:endParaRPr lang="zh-CN" alt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500" b="1" dirty="0" smtClean="0">
                          <a:solidFill>
                            <a:srgbClr val="FF0000"/>
                          </a:solidFill>
                        </a:rPr>
                        <a:t>total</a:t>
                      </a:r>
                      <a:endParaRPr lang="zh-CN" alt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500" dirty="0" smtClean="0">
                          <a:solidFill>
                            <a:srgbClr val="FF0000"/>
                          </a:solidFill>
                        </a:rPr>
                        <a:t>experiment</a:t>
                      </a:r>
                      <a:endParaRPr lang="zh-CN" altLang="en-US" sz="25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204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500" dirty="0" smtClean="0"/>
                        <a:t>触发率</a:t>
                      </a:r>
                      <a:r>
                        <a:rPr lang="en-US" altLang="zh-CN" sz="2500" dirty="0" smtClean="0"/>
                        <a:t>(Hz)</a:t>
                      </a:r>
                      <a:endParaRPr lang="zh-CN" alt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500" dirty="0" smtClean="0"/>
                        <a:t>29.07</a:t>
                      </a:r>
                      <a:endParaRPr lang="zh-CN" alt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500" dirty="0" smtClean="0"/>
                        <a:t>15.99</a:t>
                      </a:r>
                      <a:endParaRPr lang="zh-CN" alt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500" dirty="0" smtClean="0"/>
                        <a:t>3.45</a:t>
                      </a:r>
                      <a:endParaRPr lang="zh-CN" altLang="en-US" sz="25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500" dirty="0" smtClean="0"/>
                        <a:t>1.21</a:t>
                      </a:r>
                      <a:endParaRPr lang="zh-CN" alt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500" dirty="0" smtClean="0"/>
                        <a:t>1.79</a:t>
                      </a:r>
                      <a:endParaRPr lang="zh-CN" altLang="en-US" sz="25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500" b="1" dirty="0" smtClean="0">
                          <a:solidFill>
                            <a:srgbClr val="FF0000"/>
                          </a:solidFill>
                        </a:rPr>
                        <a:t>51.52</a:t>
                      </a:r>
                      <a:endParaRPr lang="zh-CN" alt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5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52.95</a:t>
                      </a:r>
                      <a:endParaRPr lang="zh-CN" altLang="en-US" sz="25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矩形 8"/>
          <p:cNvSpPr/>
          <p:nvPr/>
        </p:nvSpPr>
        <p:spPr>
          <a:xfrm>
            <a:off x="5223510" y="4634288"/>
            <a:ext cx="2697480" cy="1589664"/>
          </a:xfrm>
          <a:prstGeom prst="rect">
            <a:avLst/>
          </a:prstGeom>
          <a:noFill/>
          <a:ln w="19050">
            <a:solidFill>
              <a:srgbClr val="00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4929815" y="6344516"/>
            <a:ext cx="2154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时间窗口</a:t>
            </a:r>
            <a:r>
              <a:rPr lang="en-US" altLang="zh-CN" dirty="0" smtClean="0"/>
              <a:t>:0-10000ns</a:t>
            </a:r>
          </a:p>
        </p:txBody>
      </p:sp>
    </p:spTree>
    <p:extLst>
      <p:ext uri="{BB962C8B-B14F-4D97-AF65-F5344CB8AC3E}">
        <p14:creationId xmlns:p14="http://schemas.microsoft.com/office/powerpoint/2010/main" xmlns="" val="287046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8329</TotalTime>
  <Words>1096</Words>
  <Application>Microsoft Office PowerPoint</Application>
  <PresentationFormat>自定义</PresentationFormat>
  <Paragraphs>292</Paragraphs>
  <Slides>27</Slides>
  <Notes>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28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电荷测量模拟与实验比对                -对时间进行归一（事例率）</vt:lpstr>
      <vt:lpstr>Nu-Np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[李哲]</dc:creator>
  <cp:lastModifiedBy>zhezhe</cp:lastModifiedBy>
  <cp:revision>764</cp:revision>
  <dcterms:created xsi:type="dcterms:W3CDTF">2016-05-04T09:25:50Z</dcterms:created>
  <dcterms:modified xsi:type="dcterms:W3CDTF">2018-03-22T05:15:12Z</dcterms:modified>
</cp:coreProperties>
</file>