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7" r:id="rId2"/>
    <p:sldId id="273" r:id="rId3"/>
    <p:sldId id="286" r:id="rId4"/>
    <p:sldId id="287" r:id="rId5"/>
    <p:sldId id="269" r:id="rId6"/>
    <p:sldId id="274" r:id="rId7"/>
    <p:sldId id="293" r:id="rId8"/>
    <p:sldId id="294" r:id="rId9"/>
    <p:sldId id="298" r:id="rId10"/>
    <p:sldId id="295" r:id="rId11"/>
    <p:sldId id="296" r:id="rId12"/>
    <p:sldId id="297" r:id="rId13"/>
    <p:sldId id="288" r:id="rId14"/>
    <p:sldId id="299" r:id="rId15"/>
    <p:sldId id="289" r:id="rId16"/>
    <p:sldId id="290" r:id="rId17"/>
    <p:sldId id="291" r:id="rId18"/>
    <p:sldId id="292" r:id="rId19"/>
    <p:sldId id="300" r:id="rId20"/>
    <p:sldId id="302" r:id="rId21"/>
    <p:sldId id="301" r:id="rId22"/>
  </p:sldIdLst>
  <p:sldSz cx="9906000" cy="6858000" type="A4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1350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_data\IHEPBOX\conference\2018\3&#26376;-LHAASO&#21512;&#20316;&#32452;&#20250;\&#26032;&#24314;%20Microsoft%20Excel%20&#24037;&#20316;&#34920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file:///D:\WorkDir\doc\&#27743;&#38376;&#20013;&#24494;&#23376;\&#21160;&#24577;&#35843;&#24230;&#31034;&#24847;&#22270;.xlsx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oleObject" Target="file:///D:\WorkDir\doc\&#27743;&#38376;&#20013;&#24494;&#23376;\&#21160;&#24577;&#35843;&#24230;&#31034;&#24847;&#22270;.xlsx" TargetMode="External"/><Relationship Id="rId1" Type="http://schemas.openxmlformats.org/officeDocument/2006/relationships/themeOverride" Target="../theme/themeOverride2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3.xml"/><Relationship Id="rId4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按月份总机时（小时）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Sheet1!$I$10:$I$16</c:f>
              <c:numCache>
                <c:formatCode>yyyy"年"m"月"</c:formatCode>
                <c:ptCount val="7"/>
                <c:pt idx="0">
                  <c:v>42979</c:v>
                </c:pt>
                <c:pt idx="1">
                  <c:v>43009</c:v>
                </c:pt>
                <c:pt idx="2">
                  <c:v>43040</c:v>
                </c:pt>
                <c:pt idx="3">
                  <c:v>43070</c:v>
                </c:pt>
                <c:pt idx="4">
                  <c:v>43101</c:v>
                </c:pt>
                <c:pt idx="5">
                  <c:v>43132</c:v>
                </c:pt>
                <c:pt idx="6">
                  <c:v>43160</c:v>
                </c:pt>
              </c:numCache>
            </c:numRef>
          </c:cat>
          <c:val>
            <c:numRef>
              <c:f>Sheet1!$J$10:$J$16</c:f>
              <c:numCache>
                <c:formatCode>General</c:formatCode>
                <c:ptCount val="7"/>
                <c:pt idx="0">
                  <c:v>257794</c:v>
                </c:pt>
                <c:pt idx="1">
                  <c:v>398757</c:v>
                </c:pt>
                <c:pt idx="2">
                  <c:v>333211</c:v>
                </c:pt>
                <c:pt idx="3">
                  <c:v>442445</c:v>
                </c:pt>
                <c:pt idx="4">
                  <c:v>396570</c:v>
                </c:pt>
                <c:pt idx="5">
                  <c:v>509539</c:v>
                </c:pt>
                <c:pt idx="6">
                  <c:v>301427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104256"/>
        <c:axId val="211170944"/>
      </c:lineChart>
      <c:dateAx>
        <c:axId val="211104256"/>
        <c:scaling>
          <c:orientation val="minMax"/>
        </c:scaling>
        <c:delete val="0"/>
        <c:axPos val="b"/>
        <c:numFmt formatCode="yyyy&quot;年&quot;m&quot;月&quot;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11170944"/>
        <c:crosses val="autoZero"/>
        <c:auto val="1"/>
        <c:lblOffset val="100"/>
        <c:baseTimeUnit val="months"/>
      </c:dateAx>
      <c:valAx>
        <c:axId val="21117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1110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000" dirty="0" err="1" smtClean="0"/>
              <a:t>HTCondor</a:t>
            </a:r>
            <a:r>
              <a:rPr lang="en-US" altLang="zh-CN" sz="2000" dirty="0" smtClean="0"/>
              <a:t> Cluster Sharing Policy</a:t>
            </a:r>
            <a:endParaRPr lang="en-US" altLang="zh-CN" sz="2000" dirty="0"/>
          </a:p>
        </c:rich>
      </c:tx>
      <c:layout>
        <c:manualLayout>
          <c:xMode val="edge"/>
          <c:yMode val="edge"/>
          <c:x val="0.18400590551181104"/>
          <c:y val="9.0327597939146489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cpu cores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3.0092592592592508E-2"/>
                  <c:y val="-4.938271604938274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4814814814814811E-2"/>
                  <c:y val="6.172839506172726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148148148148147E-3"/>
                  <c:y val="-5.246913580246913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JUNO</c:v>
                </c:pt>
                <c:pt idx="1">
                  <c:v>DYB</c:v>
                </c:pt>
                <c:pt idx="2">
                  <c:v>CMS</c:v>
                </c:pt>
                <c:pt idx="3">
                  <c:v>ATLAS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888</c:v>
                </c:pt>
                <c:pt idx="1">
                  <c:v>1188</c:v>
                </c:pt>
                <c:pt idx="2">
                  <c:v>544</c:v>
                </c:pt>
                <c:pt idx="3">
                  <c:v>576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pattFill prst="smGrid">
              <a:fgClr>
                <a:schemeClr val="accent6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19050">
              <a:solidFill>
                <a:schemeClr val="accent1">
                  <a:shade val="50000"/>
                </a:schemeClr>
              </a:solidFill>
            </a:ln>
            <a:effectLst/>
          </c:spP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JUNO</c:v>
                </c:pt>
                <c:pt idx="1">
                  <c:v>DYB</c:v>
                </c:pt>
                <c:pt idx="2">
                  <c:v>CMS</c:v>
                </c:pt>
                <c:pt idx="3">
                  <c:v>ATLAS</c:v>
                </c:pt>
              </c:strCache>
            </c:strRef>
          </c:cat>
          <c:val>
            <c:numRef>
              <c:f>Sheet1!$C$2:$C$5</c:f>
              <c:numCache>
                <c:formatCode>0_ </c:formatCode>
                <c:ptCount val="4"/>
                <c:pt idx="0">
                  <c:v>177.60000000000002</c:v>
                </c:pt>
                <c:pt idx="1">
                  <c:v>237.60000000000002</c:v>
                </c:pt>
                <c:pt idx="2">
                  <c:v>108.80000000000001</c:v>
                </c:pt>
                <c:pt idx="3">
                  <c:v>115.2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smtClean="0"/>
              <a:t>Slots Available by Each</a:t>
            </a:r>
            <a:r>
              <a:rPr lang="en-US" sz="1800" baseline="0" dirty="0" smtClean="0"/>
              <a:t> Group</a:t>
            </a:r>
            <a:endParaRPr lang="zh-CN" sz="18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Sheet1!$B$39</c:f>
              <c:strCache>
                <c:ptCount val="1"/>
                <c:pt idx="0">
                  <c:v>min slots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Sheet1!$A$40:$A$43</c:f>
              <c:strCache>
                <c:ptCount val="4"/>
                <c:pt idx="0">
                  <c:v>JUNO</c:v>
                </c:pt>
                <c:pt idx="1">
                  <c:v>DYW</c:v>
                </c:pt>
                <c:pt idx="2">
                  <c:v>CMS</c:v>
                </c:pt>
                <c:pt idx="3">
                  <c:v>ATLAS</c:v>
                </c:pt>
              </c:strCache>
            </c:strRef>
          </c:cat>
          <c:val>
            <c:numRef>
              <c:f>Sheet1!$B$40:$B$43</c:f>
              <c:numCache>
                <c:formatCode>0_ </c:formatCode>
                <c:ptCount val="4"/>
                <c:pt idx="0">
                  <c:v>710.40000000000009</c:v>
                </c:pt>
                <c:pt idx="1">
                  <c:v>950.40000000000009</c:v>
                </c:pt>
                <c:pt idx="2">
                  <c:v>435.20000000000005</c:v>
                </c:pt>
                <c:pt idx="3">
                  <c:v>460.8</c:v>
                </c:pt>
              </c:numCache>
            </c:numRef>
          </c:val>
        </c:ser>
        <c:ser>
          <c:idx val="1"/>
          <c:order val="1"/>
          <c:tx>
            <c:strRef>
              <c:f>Sheet1!$C$39</c:f>
              <c:strCache>
                <c:ptCount val="1"/>
                <c:pt idx="0">
                  <c:v>sharing slots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Sheet1!$A$40:$A$43</c:f>
              <c:strCache>
                <c:ptCount val="4"/>
                <c:pt idx="0">
                  <c:v>JUNO</c:v>
                </c:pt>
                <c:pt idx="1">
                  <c:v>DYW</c:v>
                </c:pt>
                <c:pt idx="2">
                  <c:v>CMS</c:v>
                </c:pt>
                <c:pt idx="3">
                  <c:v>ATLAS</c:v>
                </c:pt>
              </c:strCache>
            </c:strRef>
          </c:cat>
          <c:val>
            <c:numRef>
              <c:f>Sheet1!$C$40:$C$43</c:f>
              <c:numCache>
                <c:formatCode>0_ </c:formatCode>
                <c:ptCount val="4"/>
                <c:pt idx="0">
                  <c:v>177.60000000000002</c:v>
                </c:pt>
                <c:pt idx="1">
                  <c:v>237.60000000000002</c:v>
                </c:pt>
                <c:pt idx="2">
                  <c:v>108.80000000000001</c:v>
                </c:pt>
                <c:pt idx="3">
                  <c:v>115.2</c:v>
                </c:pt>
              </c:numCache>
            </c:numRef>
          </c:val>
        </c:ser>
        <c:ser>
          <c:idx val="2"/>
          <c:order val="2"/>
          <c:tx>
            <c:strRef>
              <c:f>Sheet1!$D$39</c:f>
              <c:strCache>
                <c:ptCount val="1"/>
                <c:pt idx="0">
                  <c:v>exclusive slots</c:v>
                </c:pt>
              </c:strCache>
            </c:strRef>
          </c:tx>
          <c:spPr>
            <a:pattFill prst="wdDnDiag">
              <a:fgClr>
                <a:schemeClr val="accent2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Sheet1!$A$40:$A$43</c:f>
              <c:strCache>
                <c:ptCount val="4"/>
                <c:pt idx="0">
                  <c:v>JUNO</c:v>
                </c:pt>
                <c:pt idx="1">
                  <c:v>DYW</c:v>
                </c:pt>
                <c:pt idx="2">
                  <c:v>CMS</c:v>
                </c:pt>
                <c:pt idx="3">
                  <c:v>ATLAS</c:v>
                </c:pt>
              </c:strCache>
            </c:strRef>
          </c:cat>
          <c:val>
            <c:numRef>
              <c:f>Sheet1!$D$40:$D$43</c:f>
              <c:numCache>
                <c:formatCode>0_ </c:formatCode>
                <c:ptCount val="4"/>
                <c:pt idx="0">
                  <c:v>461.6</c:v>
                </c:pt>
                <c:pt idx="1">
                  <c:v>401.6</c:v>
                </c:pt>
                <c:pt idx="2">
                  <c:v>530.40000000000009</c:v>
                </c:pt>
                <c:pt idx="3">
                  <c:v>524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33048064"/>
        <c:axId val="228822400"/>
      </c:barChart>
      <c:catAx>
        <c:axId val="23304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28822400"/>
        <c:crosses val="autoZero"/>
        <c:auto val="1"/>
        <c:lblAlgn val="ctr"/>
        <c:lblOffset val="100"/>
        <c:noMultiLvlLbl val="0"/>
      </c:catAx>
      <c:valAx>
        <c:axId val="228822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3304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>
      <cs:styleClr val="0"/>
    </cs:lnRef>
    <cs:fillRef idx="0"/>
    <cs:effectRef idx="0"/>
    <cs:fontRef idx="minor">
      <cs:styleClr val="0"/>
    </cs:fontRef>
    <cs:defRPr sz="900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1EB2B-2F8F-4F5E-B18E-C66F307B42AA}" type="datetimeFigureOut">
              <a:rPr lang="zh-CN" altLang="en-US" smtClean="0"/>
              <a:t>2018-3-22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4271C-5479-409D-A3E1-ED701C636D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318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724C7F7-4B9B-4B3A-B3D5-764123B24005}" type="datetimeFigureOut">
              <a:rPr lang="zh-CN" altLang="en-US"/>
              <a:pPr>
                <a:defRPr/>
              </a:pPr>
              <a:t>2018-3-22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E466684-C890-4A28-99A4-50A9720510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849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7474A-D241-45F8-BF36-28D4AD8CD7D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281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0" y="77788"/>
            <a:ext cx="1641475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2"/>
          <p:cNvCxnSpPr/>
          <p:nvPr userDrawn="1"/>
        </p:nvCxnSpPr>
        <p:spPr>
          <a:xfrm>
            <a:off x="1561199" y="3244129"/>
            <a:ext cx="7440188" cy="42209"/>
          </a:xfrm>
          <a:prstGeom prst="line">
            <a:avLst/>
          </a:prstGeom>
          <a:ln w="63500">
            <a:gradFill>
              <a:gsLst>
                <a:gs pos="13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>
            <a:off x="331788" y="3873500"/>
            <a:ext cx="1712912" cy="2287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 userDrawn="1"/>
        </p:nvSpPr>
        <p:spPr>
          <a:xfrm rot="19372238">
            <a:off x="1298575" y="-14288"/>
            <a:ext cx="7299325" cy="675322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 rot="19380000">
            <a:off x="463550" y="1227138"/>
            <a:ext cx="2195513" cy="209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8075613" y="1014413"/>
            <a:ext cx="1000125" cy="129222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622300" y="4795838"/>
            <a:ext cx="463550" cy="6286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27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 userDrawn="1"/>
        </p:nvCxnSpPr>
        <p:spPr>
          <a:xfrm>
            <a:off x="0" y="1133475"/>
            <a:ext cx="6435165" cy="0"/>
          </a:xfrm>
          <a:prstGeom prst="line">
            <a:avLst/>
          </a:prstGeom>
          <a:ln w="15875">
            <a:gradFill>
              <a:gsLst>
                <a:gs pos="13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0" y="77788"/>
            <a:ext cx="1641475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95958" y="296901"/>
            <a:ext cx="7956670" cy="649287"/>
          </a:xfrm>
        </p:spPr>
        <p:txBody>
          <a:bodyPr>
            <a:noAutofit/>
          </a:bodyPr>
          <a:lstStyle>
            <a:lvl1pPr marL="0" indent="0">
              <a:buNone/>
              <a:defRPr sz="4400" b="1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文本占位符 2"/>
          <p:cNvSpPr>
            <a:spLocks noGrp="1"/>
          </p:cNvSpPr>
          <p:nvPr>
            <p:ph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00000"/>
              </a:lnSpc>
              <a:buFont typeface="Wingdings" panose="05000000000000000000" pitchFamily="2" charset="2"/>
              <a:buChar char="l"/>
              <a:defRPr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defRPr>
            </a:lvl1pPr>
            <a:lvl2pPr marL="742950" indent="-285750">
              <a:lnSpc>
                <a:spcPct val="100000"/>
              </a:lnSpc>
              <a:buFont typeface="Wingdings" panose="05000000000000000000" pitchFamily="2" charset="2"/>
              <a:buChar char="l"/>
              <a:defRPr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l"/>
              <a:defRPr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defRPr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l"/>
              <a:defRPr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defRPr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l"/>
              <a:defRPr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defRPr>
            </a:lvl5pPr>
          </a:lstStyle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13DFC8D-E0B0-42CD-BBAD-78767253BF33}" type="datetimeFigureOut">
              <a:rPr lang="zh-CN" altLang="en-US"/>
              <a:pPr>
                <a:defRPr/>
              </a:pPr>
              <a:t>2018-3-22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>
              <a:defRPr sz="120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63116C41-2EA4-45DC-B3A7-5E75E0961062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836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0" y="1133475"/>
            <a:ext cx="6435165" cy="0"/>
          </a:xfrm>
          <a:prstGeom prst="line">
            <a:avLst/>
          </a:prstGeom>
          <a:ln w="15875">
            <a:gradFill>
              <a:gsLst>
                <a:gs pos="13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95958" y="296901"/>
            <a:ext cx="7956670" cy="649287"/>
          </a:xfrm>
        </p:spPr>
        <p:txBody>
          <a:bodyPr>
            <a:noAutofit/>
          </a:bodyPr>
          <a:lstStyle>
            <a:lvl1pPr marL="0" indent="0">
              <a:buNone/>
              <a:defRPr lang="zh-CN" altLang="en-US" sz="4400" b="1" kern="1200" baseline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+mn-cs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0" name="文本占位符 2"/>
          <p:cNvSpPr>
            <a:spLocks noGrp="1"/>
          </p:cNvSpPr>
          <p:nvPr>
            <p:ph idx="1"/>
          </p:nvPr>
        </p:nvSpPr>
        <p:spPr bwMode="auto">
          <a:xfrm>
            <a:off x="406400" y="14986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Wingdings" panose="05000000000000000000" pitchFamily="2" charset="2"/>
              <a:buChar char="l"/>
              <a:defRPr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defRPr>
            </a:lvl1pPr>
            <a:lvl2pPr marL="742950" indent="-285750">
              <a:lnSpc>
                <a:spcPct val="100000"/>
              </a:lnSpc>
              <a:buFont typeface="Wingdings" panose="05000000000000000000" pitchFamily="2" charset="2"/>
              <a:buChar char="l"/>
              <a:defRPr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l"/>
              <a:defRPr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defRPr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l"/>
              <a:defRPr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defRPr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l"/>
              <a:defRPr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defRPr>
            </a:lvl5pPr>
          </a:lstStyle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55CDB7E-FCC4-4CBB-9819-6BA9F0043DB8}" type="datetimeFigureOut">
              <a:rPr lang="zh-CN" altLang="en-US"/>
              <a:pPr>
                <a:defRPr/>
              </a:pPr>
              <a:t>2018-3-22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>
              <a:defRPr sz="120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6448D2B-D212-49FD-BAC7-D7F589632E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289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34BAB-25C0-40B6-BC7B-4A74B2C20893}" type="datetimeFigureOut">
              <a:rPr lang="zh-CN" altLang="en-US"/>
              <a:pPr>
                <a:defRPr/>
              </a:pPr>
              <a:t>2018-3-22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BB75F-14A7-4781-9EB7-9868FC0EC6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422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7A12E-3FB9-477B-A646-70107782938C}" type="datetimeFigureOut">
              <a:rPr lang="zh-CN" altLang="en-US"/>
              <a:pPr>
                <a:defRPr/>
              </a:pPr>
              <a:t>2018-3-22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FE55A-02F9-4102-BFD7-7BFD839C91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98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2018-3-22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2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0E680E5-6F4B-4B62-8F1F-96C24D0FDB6C}" type="datetimeFigureOut">
              <a:rPr lang="zh-CN" altLang="en-US"/>
              <a:pPr>
                <a:defRPr/>
              </a:pPr>
              <a:t>2018-3-22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8132EB5-90EE-4D6A-A10D-6EDBA08822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2" r:id="rId4"/>
    <p:sldLayoutId id="2147483753" r:id="rId5"/>
    <p:sldLayoutId id="2147483757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9"/>
          <p:cNvSpPr txBox="1">
            <a:spLocks noChangeArrowheads="1"/>
          </p:cNvSpPr>
          <p:nvPr/>
        </p:nvSpPr>
        <p:spPr bwMode="auto">
          <a:xfrm>
            <a:off x="4013200" y="4362128"/>
            <a:ext cx="20256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000" dirty="0">
                <a:solidFill>
                  <a:srgbClr val="595959"/>
                </a:solidFill>
              </a:rPr>
              <a:t>石京燕  </a:t>
            </a:r>
            <a:endParaRPr lang="en-US" altLang="zh-CN" sz="2000" dirty="0">
              <a:solidFill>
                <a:srgbClr val="595959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000" dirty="0">
                <a:solidFill>
                  <a:srgbClr val="595959"/>
                </a:solidFill>
              </a:rPr>
              <a:t>高能所计算中心</a:t>
            </a:r>
          </a:p>
        </p:txBody>
      </p:sp>
      <p:sp>
        <p:nvSpPr>
          <p:cNvPr id="6148" name="文本框 7"/>
          <p:cNvSpPr txBox="1">
            <a:spLocks noChangeArrowheads="1"/>
          </p:cNvSpPr>
          <p:nvPr/>
        </p:nvSpPr>
        <p:spPr bwMode="auto">
          <a:xfrm>
            <a:off x="1156772" y="2266950"/>
            <a:ext cx="7678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400" dirty="0" smtClean="0">
                <a:solidFill>
                  <a:schemeClr val="tx2">
                    <a:lumMod val="75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LHAASO</a:t>
            </a:r>
            <a:r>
              <a:rPr lang="zh-CN" altLang="en-US" sz="4400" dirty="0" smtClean="0">
                <a:solidFill>
                  <a:schemeClr val="tx2">
                    <a:lumMod val="75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计算平台现状与规划</a:t>
            </a:r>
          </a:p>
        </p:txBody>
      </p:sp>
      <p:sp>
        <p:nvSpPr>
          <p:cNvPr id="2" name="文本框 8"/>
          <p:cNvSpPr txBox="1">
            <a:spLocks noChangeArrowheads="1"/>
          </p:cNvSpPr>
          <p:nvPr/>
        </p:nvSpPr>
        <p:spPr bwMode="auto">
          <a:xfrm>
            <a:off x="1736725" y="3357563"/>
            <a:ext cx="65055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 smtClean="0">
                <a:solidFill>
                  <a:srgbClr val="595959"/>
                </a:solidFill>
              </a:rPr>
              <a:t>LHAASO </a:t>
            </a:r>
            <a:r>
              <a:rPr lang="zh-CN" altLang="en-US" sz="2000" b="1" dirty="0" smtClean="0">
                <a:solidFill>
                  <a:srgbClr val="595959"/>
                </a:solidFill>
              </a:rPr>
              <a:t>合作组会（峨眉）</a:t>
            </a:r>
            <a:endParaRPr lang="en-US" altLang="zh-CN" sz="2000" b="1" dirty="0" smtClean="0">
              <a:solidFill>
                <a:srgbClr val="595959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 smtClean="0">
                <a:solidFill>
                  <a:srgbClr val="595959"/>
                </a:solidFill>
              </a:rPr>
              <a:t>2018-03</a:t>
            </a:r>
            <a:endParaRPr lang="zh-CN" altLang="zh-CN" sz="2000" b="1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err="1" smtClean="0"/>
              <a:t>HTCondor</a:t>
            </a:r>
            <a:r>
              <a:rPr lang="zh-CN" altLang="en-US" dirty="0" smtClean="0"/>
              <a:t>调度策略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6138" y="1422404"/>
            <a:ext cx="8781561" cy="485775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err="1" smtClean="0"/>
              <a:t>HTCondor</a:t>
            </a:r>
            <a:r>
              <a:rPr lang="zh-CN" altLang="en-US" dirty="0" smtClean="0"/>
              <a:t>：高性能的高通量调度开源软件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基于用户使用量的优先级策略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用户在过去一段时间使用资源的累积总量</a:t>
            </a:r>
            <a:endParaRPr lang="en-US" altLang="zh-CN" dirty="0" smtClean="0"/>
          </a:p>
          <a:p>
            <a:pPr lvl="3"/>
            <a:r>
              <a:rPr lang="zh-CN" altLang="en-US" dirty="0"/>
              <a:t>资源</a:t>
            </a:r>
            <a:r>
              <a:rPr lang="zh-CN" altLang="en-US" dirty="0" smtClean="0"/>
              <a:t>使用越多的用户，其作业优先级越低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用户优先级以</a:t>
            </a:r>
            <a:r>
              <a:rPr lang="en-US" altLang="zh-CN" dirty="0"/>
              <a:t>1</a:t>
            </a:r>
            <a:r>
              <a:rPr lang="zh-CN" altLang="en-US" dirty="0" smtClean="0"/>
              <a:t>天为周期的半衰期方式变化：</a:t>
            </a:r>
            <a:r>
              <a:rPr lang="en-US" altLang="zh-CN" dirty="0" smtClean="0"/>
              <a:t>1</a:t>
            </a:r>
            <a:r>
              <a:rPr lang="zh-CN" altLang="en-US" dirty="0" smtClean="0"/>
              <a:t>天不使用资源，优先级升高一半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用户可以自主调节自身作业优先级</a:t>
            </a:r>
            <a:endParaRPr lang="en-US" altLang="zh-CN" dirty="0" smtClean="0"/>
          </a:p>
          <a:p>
            <a:pPr lvl="2"/>
            <a:r>
              <a:rPr lang="en-US" altLang="zh-CN" dirty="0"/>
              <a:t> </a:t>
            </a:r>
            <a:r>
              <a:rPr lang="zh-CN" altLang="en-US" dirty="0" smtClean="0"/>
              <a:t>通过</a:t>
            </a:r>
            <a:r>
              <a:rPr lang="en-US" altLang="zh-CN" dirty="0" err="1" smtClean="0"/>
              <a:t>hep_sub</a:t>
            </a:r>
            <a:r>
              <a:rPr lang="en-US" altLang="zh-CN" dirty="0" smtClean="0"/>
              <a:t> </a:t>
            </a:r>
            <a:r>
              <a:rPr lang="zh-CN" altLang="en-US" dirty="0" smtClean="0"/>
              <a:t>中 </a:t>
            </a:r>
            <a:r>
              <a:rPr lang="en-US" altLang="zh-CN" dirty="0" smtClean="0"/>
              <a:t>–</a:t>
            </a:r>
            <a:r>
              <a:rPr lang="en-US" altLang="zh-CN" dirty="0" err="1" smtClean="0"/>
              <a:t>prio</a:t>
            </a:r>
            <a:r>
              <a:rPr lang="zh-CN" altLang="en-US" dirty="0" smtClean="0"/>
              <a:t>参数指定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值越大，则用户优先级越高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极端情况：很长没有运行作业的用户在资源空闲时提交了大量长作业，导致长时间占用大量作业槽，使得其他用户作业无法被调度</a:t>
            </a:r>
            <a:endParaRPr lang="en-US" altLang="zh-CN" dirty="0" smtClean="0"/>
          </a:p>
          <a:p>
            <a:pPr lvl="1"/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FFDCF51-3FDE-4F1A-8609-3603EC5BB7DD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81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用户作业管理工具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h</a:t>
            </a:r>
            <a:r>
              <a:rPr lang="en-US" altLang="zh-CN" dirty="0" err="1" smtClean="0"/>
              <a:t>epjob</a:t>
            </a:r>
            <a:r>
              <a:rPr lang="en-US" altLang="zh-CN" dirty="0" smtClean="0"/>
              <a:t>—a scheduling front-end toolkits </a:t>
            </a:r>
          </a:p>
          <a:p>
            <a:pPr lvl="1"/>
            <a:r>
              <a:rPr lang="en-US" altLang="zh-CN" dirty="0" err="1" smtClean="0"/>
              <a:t>lhaaso</a:t>
            </a:r>
            <a:r>
              <a:rPr lang="en-US" altLang="zh-CN" dirty="0" smtClean="0"/>
              <a:t> </a:t>
            </a:r>
            <a:r>
              <a:rPr lang="zh-CN" altLang="en-US" dirty="0" smtClean="0"/>
              <a:t>的虚拟集群作业提交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zh-CN" altLang="en-US" dirty="0" smtClean="0"/>
              <a:t>支持批量提交</a:t>
            </a:r>
            <a:endParaRPr lang="en-US" altLang="zh-CN" dirty="0"/>
          </a:p>
          <a:p>
            <a:pPr lvl="2"/>
            <a:r>
              <a:rPr lang="zh-CN" altLang="en-US" dirty="0" smtClean="0"/>
              <a:t>预先准备以</a:t>
            </a:r>
            <a:r>
              <a:rPr lang="en-US" altLang="zh-CN" dirty="0" smtClean="0"/>
              <a:t>(0,1,2,…)</a:t>
            </a:r>
            <a:r>
              <a:rPr lang="zh-CN" altLang="en-US" dirty="0" smtClean="0"/>
              <a:t>结尾的作业脚本</a:t>
            </a:r>
            <a:endParaRPr lang="en-US" altLang="zh-CN" dirty="0" smtClean="0"/>
          </a:p>
          <a:p>
            <a:pPr lvl="2"/>
            <a:endParaRPr lang="en-US" altLang="zh-CN" dirty="0"/>
          </a:p>
          <a:p>
            <a:pPr lvl="2"/>
            <a:r>
              <a:rPr lang="en-US" altLang="zh-CN" dirty="0" smtClean="0"/>
              <a:t>Job.sh </a:t>
            </a:r>
            <a:r>
              <a:rPr lang="zh-CN" altLang="en-US" dirty="0" smtClean="0"/>
              <a:t>中自行映射输入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FFDCF51-3FDE-4F1A-8609-3603EC5BB7DD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496616" y="2708920"/>
            <a:ext cx="4824536" cy="369332"/>
          </a:xfrm>
          <a:prstGeom prst="rect">
            <a:avLst/>
          </a:prstGeom>
          <a:solidFill>
            <a:srgbClr val="E7E6E6">
              <a:lumMod val="90000"/>
            </a:srgbClr>
          </a:solidFill>
          <a:ln>
            <a:solidFill>
              <a:sysClr val="windowText" lastClr="000000">
                <a:lumMod val="95000"/>
                <a:lumOff val="5000"/>
              </a:sysClr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alibri" panose="020F0502020204030204"/>
              </a:rPr>
              <a:t>$ </a:t>
            </a:r>
            <a:r>
              <a:rPr lang="en-US" altLang="zh-CN" kern="0" dirty="0" err="1">
                <a:solidFill>
                  <a:prstClr val="black"/>
                </a:solidFill>
                <a:latin typeface="Calibri" panose="020F0502020204030204"/>
              </a:rPr>
              <a:t>hep_sub</a:t>
            </a:r>
            <a:r>
              <a:rPr lang="en-US" altLang="zh-CN" kern="0" dirty="0">
                <a:solidFill>
                  <a:prstClr val="black"/>
                </a:solidFill>
                <a:latin typeface="Calibri" panose="020F0502020204030204"/>
              </a:rPr>
              <a:t> job.sh –p virtual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96616" y="4140908"/>
            <a:ext cx="4824536" cy="369332"/>
          </a:xfrm>
          <a:prstGeom prst="rect">
            <a:avLst/>
          </a:prstGeom>
          <a:solidFill>
            <a:srgbClr val="E7E6E6">
              <a:lumMod val="90000"/>
            </a:srgbClr>
          </a:solidFill>
          <a:ln>
            <a:solidFill>
              <a:sysClr val="windowText" lastClr="000000">
                <a:lumMod val="95000"/>
                <a:lumOff val="5000"/>
              </a:sysClr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alibri" panose="020F0502020204030204"/>
              </a:rPr>
              <a:t>$ </a:t>
            </a:r>
            <a:r>
              <a:rPr lang="en-US" altLang="zh-CN" kern="0" dirty="0" err="1">
                <a:solidFill>
                  <a:prstClr val="black"/>
                </a:solidFill>
                <a:latin typeface="Calibri" panose="020F0502020204030204"/>
              </a:rPr>
              <a:t>hep_sub</a:t>
            </a:r>
            <a:r>
              <a:rPr lang="en-US" altLang="zh-CN" kern="0" dirty="0">
                <a:solidFill>
                  <a:prstClr val="black"/>
                </a:solidFill>
                <a:latin typeface="Calibri" panose="020F0502020204030204"/>
              </a:rPr>
              <a:t> job.sh</a:t>
            </a:r>
            <a:r>
              <a:rPr lang="en-US" altLang="zh-CN" kern="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.%{</a:t>
            </a:r>
            <a:r>
              <a:rPr lang="en-US" altLang="zh-CN" kern="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ProcId</a:t>
            </a:r>
            <a:r>
              <a:rPr lang="en-US" altLang="zh-CN" kern="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}</a:t>
            </a:r>
            <a:r>
              <a:rPr lang="en-US" altLang="zh-CN" kern="0" dirty="0">
                <a:solidFill>
                  <a:prstClr val="black"/>
                </a:solidFill>
                <a:latin typeface="Calibri" panose="020F0502020204030204"/>
              </a:rPr>
              <a:t> –p virtual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71216" y="5000187"/>
            <a:ext cx="4824536" cy="369332"/>
          </a:xfrm>
          <a:prstGeom prst="rect">
            <a:avLst/>
          </a:prstGeom>
          <a:solidFill>
            <a:srgbClr val="E7E6E6">
              <a:lumMod val="90000"/>
            </a:srgbClr>
          </a:solidFill>
          <a:ln>
            <a:solidFill>
              <a:sysClr val="windowText" lastClr="000000">
                <a:lumMod val="95000"/>
                <a:lumOff val="5000"/>
              </a:sysClr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prstClr val="black"/>
                </a:solidFill>
                <a:latin typeface="Calibri" panose="020F0502020204030204"/>
              </a:rPr>
              <a:t>$ </a:t>
            </a:r>
            <a:r>
              <a:rPr lang="en-US" altLang="zh-CN" kern="0" dirty="0" err="1">
                <a:solidFill>
                  <a:prstClr val="black"/>
                </a:solidFill>
                <a:latin typeface="Calibri" panose="020F0502020204030204"/>
              </a:rPr>
              <a:t>hep_sub</a:t>
            </a:r>
            <a:r>
              <a:rPr lang="en-US" altLang="zh-CN" kern="0" dirty="0">
                <a:solidFill>
                  <a:prstClr val="black"/>
                </a:solidFill>
                <a:latin typeface="Calibri" panose="020F0502020204030204"/>
              </a:rPr>
              <a:t> job.sh</a:t>
            </a:r>
            <a:r>
              <a:rPr lang="en-US" altLang="zh-CN" kern="0" noProof="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r>
              <a:rPr lang="en-US" altLang="zh-CN" kern="0" noProof="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–</a:t>
            </a:r>
            <a:r>
              <a:rPr lang="en-US" altLang="zh-CN" kern="0" noProof="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argu</a:t>
            </a:r>
            <a:r>
              <a:rPr lang="en-US" altLang="zh-CN" kern="0" noProof="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%{</a:t>
            </a:r>
            <a:r>
              <a:rPr lang="en-US" altLang="zh-CN" kern="0" noProof="0" dirty="0" err="1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ProcId</a:t>
            </a:r>
            <a:r>
              <a:rPr lang="en-US" altLang="zh-CN" kern="0" noProof="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}</a:t>
            </a:r>
            <a:r>
              <a:rPr lang="en-US" altLang="zh-CN" kern="0" dirty="0">
                <a:solidFill>
                  <a:prstClr val="black"/>
                </a:solidFill>
                <a:latin typeface="Calibri" panose="020F0502020204030204"/>
              </a:rPr>
              <a:t> –p virtual </a:t>
            </a:r>
          </a:p>
        </p:txBody>
      </p:sp>
    </p:spTree>
    <p:extLst>
      <p:ext uri="{BB962C8B-B14F-4D97-AF65-F5344CB8AC3E}">
        <p14:creationId xmlns:p14="http://schemas.microsoft.com/office/powerpoint/2010/main" val="39444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-4762"/>
            <a:ext cx="8915400" cy="1143000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+mn-cs"/>
              </a:rPr>
              <a:t>存储使用情况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591" y="785661"/>
            <a:ext cx="2430134" cy="173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13" y="5033280"/>
            <a:ext cx="3096344" cy="161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231" y="2999103"/>
            <a:ext cx="3095426" cy="170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344" y="752070"/>
            <a:ext cx="3018656" cy="183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6104" y="922902"/>
            <a:ext cx="3902487" cy="5935098"/>
          </a:xfr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EOS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分布式文件系统</a:t>
            </a:r>
            <a:endParaRPr lang="en-US" altLang="zh-CN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 marL="914400" lvl="2" indent="0">
              <a:buFont typeface="Wingdings" panose="05000000000000000000" pitchFamily="2" charset="2"/>
              <a:buNone/>
            </a:pP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Cern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开发的开源分布式文件系统，具备良好性能，丰富功能</a:t>
            </a:r>
            <a:endParaRPr lang="en-US" altLang="zh-CN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 marL="914400" lvl="2" indent="0"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版本更新活跃：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bug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修复，新功能增加</a:t>
            </a:r>
            <a:endParaRPr lang="en-US" altLang="zh-CN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总空间：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1.34 PB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已使用：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665.20 TB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文件数：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4215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万</a:t>
            </a:r>
            <a:endParaRPr lang="en-US" altLang="zh-CN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目前每人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2TB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空间配额，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25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万文件数限额</a:t>
            </a:r>
            <a:endParaRPr lang="en-US" altLang="zh-CN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 marL="914400" lvl="2" indent="0"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控制小文件数量</a:t>
            </a:r>
            <a:endParaRPr lang="en-US" altLang="zh-CN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gLuster</a:t>
            </a:r>
            <a:endParaRPr lang="en-US" altLang="zh-CN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设备老旧，难以为继</a:t>
            </a:r>
            <a:endParaRPr lang="en-US" altLang="zh-CN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文件已经全部迁至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EOS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>
              <a:buFont typeface="Wingdings" panose="05000000000000000000" pitchFamily="2" charset="2"/>
              <a:buChar char="l"/>
            </a:pPr>
            <a:endParaRPr lang="zh-CN" alt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360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zh-CN" dirty="0" smtClean="0"/>
              <a:t>L</a:t>
            </a:r>
            <a:r>
              <a:rPr lang="en-US" altLang="zh-CN" dirty="0" smtClean="0"/>
              <a:t>HAASO</a:t>
            </a:r>
            <a:r>
              <a:rPr lang="zh-CN" altLang="en-US" dirty="0" smtClean="0"/>
              <a:t>安装部署监视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270000"/>
            <a:ext cx="5613400" cy="4525963"/>
          </a:xfrm>
        </p:spPr>
        <p:txBody>
          <a:bodyPr/>
          <a:lstStyle/>
          <a:p>
            <a:r>
              <a:rPr lang="zh-CN" altLang="en-US" dirty="0" smtClean="0"/>
              <a:t>软件安装配置以及升级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Puppet</a:t>
            </a:r>
            <a:r>
              <a:rPr lang="zh-CN" altLang="en-US" dirty="0" smtClean="0"/>
              <a:t>：自动化安装部署</a:t>
            </a:r>
            <a:endParaRPr lang="en-US" altLang="zh-CN" dirty="0" smtClean="0"/>
          </a:p>
          <a:p>
            <a:r>
              <a:rPr lang="en-US" dirty="0"/>
              <a:t> </a:t>
            </a:r>
            <a:r>
              <a:rPr lang="zh-CN" altLang="en-US" dirty="0" smtClean="0"/>
              <a:t>设备监控</a:t>
            </a:r>
            <a:endParaRPr lang="en-US" altLang="zh-CN" dirty="0" smtClean="0"/>
          </a:p>
          <a:p>
            <a:pPr lvl="1"/>
            <a:r>
              <a:rPr lang="en-US" dirty="0" smtClean="0"/>
              <a:t>Ganglia</a:t>
            </a:r>
            <a:r>
              <a:rPr lang="zh-CN" altLang="en-US" dirty="0" smtClean="0"/>
              <a:t>：运行历史状态记录</a:t>
            </a:r>
            <a:endParaRPr lang="en-US" altLang="zh-CN" dirty="0" smtClean="0"/>
          </a:p>
          <a:p>
            <a:pPr lvl="1"/>
            <a:r>
              <a:rPr lang="en-US" dirty="0" smtClean="0"/>
              <a:t>Nagios</a:t>
            </a:r>
            <a:r>
              <a:rPr lang="zh-CN" altLang="en-US" dirty="0" smtClean="0"/>
              <a:t>：运行状态监视与报警</a:t>
            </a:r>
            <a:endParaRPr lang="en-US" altLang="zh-CN" dirty="0" smtClean="0"/>
          </a:p>
          <a:p>
            <a:r>
              <a:rPr lang="zh-CN" altLang="en-US" dirty="0" smtClean="0"/>
              <a:t>用户管理与数据备份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AFS</a:t>
            </a:r>
            <a:r>
              <a:rPr lang="zh-CN" altLang="en-US" dirty="0" smtClean="0"/>
              <a:t>用户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用户</a:t>
            </a:r>
            <a:r>
              <a:rPr lang="en-US" altLang="zh-CN" dirty="0" smtClean="0"/>
              <a:t>home</a:t>
            </a:r>
            <a:r>
              <a:rPr lang="zh-CN" altLang="en-US" dirty="0" smtClean="0"/>
              <a:t>备份</a:t>
            </a:r>
            <a:endParaRPr lang="en-US" altLang="zh-CN" dirty="0" smtClean="0"/>
          </a:p>
          <a:p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665" y="3962400"/>
            <a:ext cx="4739462" cy="2768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845" y="1127476"/>
            <a:ext cx="4403155" cy="25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77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LHAASO</a:t>
            </a:r>
            <a:r>
              <a:rPr lang="zh-CN" altLang="en-US" dirty="0" smtClean="0"/>
              <a:t>监控措施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5300" y="1346200"/>
            <a:ext cx="8915400" cy="4525963"/>
          </a:xfrm>
        </p:spPr>
        <p:txBody>
          <a:bodyPr/>
          <a:lstStyle/>
          <a:p>
            <a:r>
              <a:rPr lang="zh-CN" altLang="en-US" dirty="0"/>
              <a:t>更新工作节点列表，记录即时节点信息；</a:t>
            </a:r>
            <a:endParaRPr lang="en-US" altLang="zh-CN" dirty="0"/>
          </a:p>
          <a:p>
            <a:r>
              <a:rPr lang="zh-CN" altLang="en-US" dirty="0"/>
              <a:t>同步监控工具，准确发送服务探测；</a:t>
            </a:r>
            <a:endParaRPr lang="en-US" altLang="zh-CN" dirty="0"/>
          </a:p>
          <a:p>
            <a:r>
              <a:rPr lang="zh-CN" altLang="en-US" dirty="0"/>
              <a:t>监控信息实时分析对比，及时发现节点故障；</a:t>
            </a:r>
          </a:p>
          <a:p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1323870" y="3351112"/>
            <a:ext cx="6398255" cy="3266825"/>
            <a:chOff x="3807451" y="2794109"/>
            <a:chExt cx="6398255" cy="3266825"/>
          </a:xfrm>
        </p:grpSpPr>
        <p:grpSp>
          <p:nvGrpSpPr>
            <p:cNvPr id="5" name="组合 4"/>
            <p:cNvGrpSpPr/>
            <p:nvPr/>
          </p:nvGrpSpPr>
          <p:grpSpPr>
            <a:xfrm>
              <a:off x="3807451" y="2794109"/>
              <a:ext cx="6398255" cy="3266825"/>
              <a:chOff x="1905823" y="2260035"/>
              <a:chExt cx="6398255" cy="3266825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2395249" y="4593233"/>
                <a:ext cx="5669813" cy="93362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4936140" y="4810174"/>
                <a:ext cx="733679" cy="50170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VM</a:t>
                </a:r>
                <a:endParaRPr lang="zh-CN" altLang="en-US" dirty="0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4509960" y="3871821"/>
                <a:ext cx="1586040" cy="5017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 smtClean="0"/>
                  <a:t>虚拟资源管理</a:t>
                </a:r>
                <a:endParaRPr lang="zh-CN" altLang="en-US" dirty="0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4509960" y="3059886"/>
                <a:ext cx="1586040" cy="5017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 smtClean="0"/>
                  <a:t>工作节点列表</a:t>
                </a:r>
                <a:endParaRPr lang="zh-CN" altLang="en-US" dirty="0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3988023" y="4810173"/>
                <a:ext cx="733679" cy="50170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VM</a:t>
                </a:r>
                <a:endParaRPr lang="zh-CN" altLang="en-US" dirty="0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5913927" y="4806978"/>
                <a:ext cx="733679" cy="50170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VM</a:t>
                </a:r>
                <a:endParaRPr lang="zh-CN" altLang="en-US" dirty="0"/>
              </a:p>
            </p:txBody>
          </p:sp>
          <p:sp>
            <p:nvSpPr>
              <p:cNvPr id="14" name="左右箭头 13"/>
              <p:cNvSpPr/>
              <p:nvPr/>
            </p:nvSpPr>
            <p:spPr>
              <a:xfrm rot="8169540">
                <a:off x="4237278" y="4492999"/>
                <a:ext cx="545366" cy="197703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左右箭头 14"/>
              <p:cNvSpPr/>
              <p:nvPr/>
            </p:nvSpPr>
            <p:spPr>
              <a:xfrm rot="13587794">
                <a:off x="5829514" y="4487407"/>
                <a:ext cx="545366" cy="197703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左右箭头 15"/>
              <p:cNvSpPr/>
              <p:nvPr/>
            </p:nvSpPr>
            <p:spPr>
              <a:xfrm rot="16200000">
                <a:off x="5103256" y="4494382"/>
                <a:ext cx="411303" cy="197703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5964732" y="4297950"/>
                <a:ext cx="13877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/>
                  <a:t>创建</a:t>
                </a:r>
                <a:r>
                  <a:rPr lang="en-US" altLang="zh-CN" dirty="0" smtClean="0"/>
                  <a:t>or</a:t>
                </a:r>
                <a:r>
                  <a:rPr lang="zh-CN" altLang="en-US" dirty="0" smtClean="0"/>
                  <a:t>注销</a:t>
                </a:r>
                <a:endParaRPr lang="zh-CN" altLang="en-US" dirty="0"/>
              </a:p>
            </p:txBody>
          </p:sp>
          <p:sp>
            <p:nvSpPr>
              <p:cNvPr id="18" name="上箭头 17"/>
              <p:cNvSpPr/>
              <p:nvPr/>
            </p:nvSpPr>
            <p:spPr>
              <a:xfrm>
                <a:off x="5210056" y="3585868"/>
                <a:ext cx="197703" cy="257849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5348232" y="3550674"/>
                <a:ext cx="15710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 smtClean="0"/>
                  <a:t>实时更新列表</a:t>
                </a:r>
                <a:endParaRPr lang="zh-CN" altLang="en-US" sz="1600" dirty="0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2395248" y="3053820"/>
                <a:ext cx="1003405" cy="5017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Ganglia</a:t>
                </a:r>
                <a:r>
                  <a:rPr lang="zh-CN" altLang="en-US" dirty="0" smtClean="0"/>
                  <a:t>监视</a:t>
                </a:r>
                <a:endParaRPr lang="zh-CN" altLang="en-US" dirty="0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7207305" y="2955309"/>
                <a:ext cx="965269" cy="60628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Nagios</a:t>
                </a:r>
              </a:p>
              <a:p>
                <a:pPr algn="ctr"/>
                <a:r>
                  <a:rPr lang="zh-CN" altLang="en-US" dirty="0" smtClean="0"/>
                  <a:t>监视</a:t>
                </a:r>
                <a:endParaRPr lang="zh-CN" altLang="en-US" dirty="0"/>
              </a:p>
            </p:txBody>
          </p:sp>
          <p:sp>
            <p:nvSpPr>
              <p:cNvPr id="22" name="右箭头 21"/>
              <p:cNvSpPr/>
              <p:nvPr/>
            </p:nvSpPr>
            <p:spPr>
              <a:xfrm>
                <a:off x="6133763" y="3194780"/>
                <a:ext cx="1035780" cy="22815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5963968" y="2719810"/>
                <a:ext cx="15710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 smtClean="0"/>
                  <a:t>同步监控节点</a:t>
                </a:r>
                <a:endParaRPr lang="zh-CN" altLang="en-US" sz="1600" dirty="0"/>
              </a:p>
            </p:txBody>
          </p:sp>
          <p:sp>
            <p:nvSpPr>
              <p:cNvPr id="24" name="下箭头 23"/>
              <p:cNvSpPr/>
              <p:nvPr/>
            </p:nvSpPr>
            <p:spPr>
              <a:xfrm>
                <a:off x="7428747" y="3605232"/>
                <a:ext cx="331516" cy="98102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7688525" y="3604850"/>
                <a:ext cx="615553" cy="116465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400" dirty="0" smtClean="0"/>
                  <a:t>监控动态节</a:t>
                </a:r>
                <a:endParaRPr lang="en-US" altLang="zh-CN" sz="1400" dirty="0" smtClean="0"/>
              </a:p>
              <a:p>
                <a:r>
                  <a:rPr lang="zh-CN" altLang="en-US" sz="1400" dirty="0" smtClean="0"/>
                  <a:t>点服务状态</a:t>
                </a:r>
                <a:endParaRPr lang="zh-CN" altLang="en-US" sz="1400" dirty="0"/>
              </a:p>
            </p:txBody>
          </p:sp>
          <p:sp>
            <p:nvSpPr>
              <p:cNvPr id="26" name="上箭头 25"/>
              <p:cNvSpPr/>
              <p:nvPr/>
            </p:nvSpPr>
            <p:spPr>
              <a:xfrm>
                <a:off x="2696818" y="3583866"/>
                <a:ext cx="267037" cy="98102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905823" y="3502489"/>
                <a:ext cx="86309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 smtClean="0"/>
                  <a:t>动态节点上报</a:t>
                </a:r>
                <a:r>
                  <a:rPr lang="en-US" altLang="zh-CN" sz="1600" dirty="0" err="1" smtClean="0"/>
                  <a:t>gmond</a:t>
                </a:r>
                <a:r>
                  <a:rPr lang="zh-CN" altLang="en-US" sz="1600" dirty="0" smtClean="0"/>
                  <a:t>信息</a:t>
                </a:r>
                <a:endParaRPr lang="zh-CN" altLang="en-US" sz="1600" dirty="0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3154139" y="2260035"/>
                <a:ext cx="1667767" cy="48962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 smtClean="0"/>
                  <a:t>对比节点，异常失联告警</a:t>
                </a:r>
                <a:endParaRPr lang="zh-CN" altLang="en-US" dirty="0"/>
              </a:p>
            </p:txBody>
          </p:sp>
          <p:sp>
            <p:nvSpPr>
              <p:cNvPr id="29" name="上箭头 28"/>
              <p:cNvSpPr/>
              <p:nvPr/>
            </p:nvSpPr>
            <p:spPr>
              <a:xfrm rot="2943366">
                <a:off x="3502856" y="2739843"/>
                <a:ext cx="197703" cy="40825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上箭头 29"/>
              <p:cNvSpPr/>
              <p:nvPr/>
            </p:nvSpPr>
            <p:spPr>
              <a:xfrm rot="18664286">
                <a:off x="4255776" y="2713213"/>
                <a:ext cx="197703" cy="40825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直角上箭头 5"/>
            <p:cNvSpPr/>
            <p:nvPr/>
          </p:nvSpPr>
          <p:spPr>
            <a:xfrm rot="5400000">
              <a:off x="5303930" y="3850639"/>
              <a:ext cx="1450850" cy="468218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435303" y="3489383"/>
              <a:ext cx="4644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/>
                <a:t>节点异常反馈</a:t>
              </a:r>
              <a:endParaRPr lang="zh-CN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7590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zh-CN" dirty="0" smtClean="0"/>
              <a:t>L</a:t>
            </a:r>
            <a:r>
              <a:rPr lang="en-US" altLang="zh-CN" dirty="0" smtClean="0"/>
              <a:t>HAASO</a:t>
            </a:r>
            <a:r>
              <a:rPr lang="zh-CN" altLang="en-US" dirty="0" smtClean="0"/>
              <a:t>计算平台规划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333500"/>
            <a:ext cx="8915400" cy="4525963"/>
          </a:xfrm>
        </p:spPr>
        <p:txBody>
          <a:bodyPr/>
          <a:lstStyle/>
          <a:p>
            <a:r>
              <a:rPr lang="zh-CN" altLang="en-US" dirty="0" smtClean="0"/>
              <a:t>计算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在站机房小型集群建立与远程管理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高能所计算资源：与其它实验资源共享，统一调度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远程站点资源的利用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分布式计算，虚拟化技术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弹性接入各种异构资源</a:t>
            </a:r>
            <a:endParaRPr lang="en-US" altLang="zh-CN" dirty="0" smtClean="0"/>
          </a:p>
          <a:p>
            <a:r>
              <a:rPr lang="zh-CN" altLang="en-US" dirty="0" smtClean="0"/>
              <a:t>存储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磁盘存储按照计算及数据量需求，逐步扩容规模，调优性能</a:t>
            </a:r>
            <a:endParaRPr lang="en-US" altLang="zh-CN" dirty="0"/>
          </a:p>
          <a:p>
            <a:pPr lvl="1"/>
            <a:r>
              <a:rPr lang="zh-CN" altLang="en-US" dirty="0" smtClean="0"/>
              <a:t>建立磁带库：用于原始数据以及备份数据管理</a:t>
            </a:r>
            <a:endParaRPr lang="en-US" altLang="zh-CN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731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高能所计算平台运行模式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358900"/>
            <a:ext cx="4876800" cy="5041900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/>
              <a:t>高能所</a:t>
            </a:r>
            <a:r>
              <a:rPr lang="en-US" altLang="zh-CN" dirty="0" err="1" smtClean="0"/>
              <a:t>HTCondor</a:t>
            </a:r>
            <a:r>
              <a:rPr lang="zh-CN" altLang="en-US" dirty="0" smtClean="0"/>
              <a:t>集群的共享资源池策略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多实验资源组成共享资源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各实验保留小量专用资源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提高资源利用率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满足实验峰值计算需求</a:t>
            </a:r>
            <a:endParaRPr lang="en-US" altLang="zh-CN" dirty="0" smtClean="0"/>
          </a:p>
          <a:p>
            <a:r>
              <a:rPr lang="zh-CN" altLang="en-US" dirty="0" smtClean="0"/>
              <a:t>虚拟化技术的应用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适用于不同计算环境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异地资源作业运行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对用户透明</a:t>
            </a:r>
            <a:endParaRPr lang="en-US" altLang="zh-CN" dirty="0" smtClean="0"/>
          </a:p>
        </p:txBody>
      </p:sp>
      <p:grpSp>
        <p:nvGrpSpPr>
          <p:cNvPr id="4" name="组合 3"/>
          <p:cNvGrpSpPr>
            <a:grpSpLocks noChangeAspect="1"/>
          </p:cNvGrpSpPr>
          <p:nvPr/>
        </p:nvGrpSpPr>
        <p:grpSpPr bwMode="auto">
          <a:xfrm>
            <a:off x="5295900" y="1052116"/>
            <a:ext cx="4513263" cy="3384947"/>
            <a:chOff x="4894043" y="365125"/>
            <a:chExt cx="7953375" cy="5038724"/>
          </a:xfrm>
        </p:grpSpPr>
        <p:graphicFrame>
          <p:nvGraphicFramePr>
            <p:cNvPr id="5" name="图表 4"/>
            <p:cNvGraphicFramePr>
              <a:graphicFrameLocks/>
            </p:cNvGraphicFramePr>
            <p:nvPr/>
          </p:nvGraphicFramePr>
          <p:xfrm>
            <a:off x="4894043" y="365125"/>
            <a:ext cx="7953375" cy="50387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6" name="图表 5"/>
            <p:cNvGraphicFramePr>
              <a:graphicFrameLocks/>
            </p:cNvGraphicFramePr>
            <p:nvPr/>
          </p:nvGraphicFramePr>
          <p:xfrm>
            <a:off x="6989544" y="1879600"/>
            <a:ext cx="3762375" cy="21002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aphicFrame>
        <p:nvGraphicFramePr>
          <p:cNvPr id="7" name="图表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801304"/>
              </p:ext>
            </p:extLst>
          </p:nvPr>
        </p:nvGraphicFramePr>
        <p:xfrm>
          <a:off x="5351463" y="4183380"/>
          <a:ext cx="4457700" cy="2674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84607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zh-CN" dirty="0" smtClean="0"/>
              <a:t>L</a:t>
            </a:r>
            <a:r>
              <a:rPr lang="en-US" altLang="zh-CN" dirty="0" smtClean="0"/>
              <a:t>HAASO</a:t>
            </a:r>
            <a:r>
              <a:rPr lang="zh-CN" altLang="en-US" dirty="0" smtClean="0"/>
              <a:t>计算</a:t>
            </a:r>
            <a:r>
              <a:rPr lang="en-US" altLang="zh-CN" dirty="0" smtClean="0"/>
              <a:t>2018</a:t>
            </a:r>
            <a:r>
              <a:rPr lang="zh-CN" altLang="en-US" dirty="0" smtClean="0"/>
              <a:t>年规划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即将购入</a:t>
            </a:r>
            <a:r>
              <a:rPr lang="en-US" altLang="zh-CN" dirty="0" smtClean="0"/>
              <a:t>1,000CPU</a:t>
            </a:r>
            <a:r>
              <a:rPr lang="zh-CN" altLang="en-US" dirty="0" smtClean="0"/>
              <a:t>核</a:t>
            </a:r>
            <a:endParaRPr lang="en-US" altLang="zh-CN" dirty="0" smtClean="0"/>
          </a:p>
          <a:p>
            <a:r>
              <a:rPr lang="zh-CN" altLang="en-US" dirty="0" smtClean="0"/>
              <a:t>高能所计算中心</a:t>
            </a:r>
            <a:r>
              <a:rPr lang="en-US" altLang="zh-CN" dirty="0" err="1" smtClean="0"/>
              <a:t>HTCondor</a:t>
            </a:r>
            <a:r>
              <a:rPr lang="zh-CN" altLang="en-US" dirty="0" smtClean="0"/>
              <a:t>集群</a:t>
            </a:r>
            <a:r>
              <a:rPr lang="en-US" altLang="zh-CN" dirty="0"/>
              <a:t> </a:t>
            </a:r>
            <a:r>
              <a:rPr lang="en-US" altLang="zh-CN" dirty="0" smtClean="0"/>
              <a:t> -- </a:t>
            </a:r>
            <a:r>
              <a:rPr lang="zh-CN" altLang="en-US" dirty="0" smtClean="0"/>
              <a:t>资源共享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增加对长作业、短作业、用户可用资源等细粒度管理功能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加强对用户的监视管理粒度</a:t>
            </a:r>
            <a:endParaRPr lang="en-US" altLang="zh-CN" dirty="0" smtClean="0"/>
          </a:p>
          <a:p>
            <a:r>
              <a:rPr lang="zh-CN" altLang="en-US" dirty="0" smtClean="0"/>
              <a:t>四川站点的资源利用：容器运行作业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对于用户完全透明</a:t>
            </a:r>
            <a:endParaRPr lang="en-US" altLang="zh-CN" dirty="0" smtClean="0"/>
          </a:p>
          <a:p>
            <a:r>
              <a:rPr lang="zh-CN" altLang="en-US" dirty="0" smtClean="0"/>
              <a:t>登录集群：从当前</a:t>
            </a:r>
            <a:r>
              <a:rPr lang="en-US" altLang="zh-CN" dirty="0" err="1" smtClean="0"/>
              <a:t>ybjslc</a:t>
            </a:r>
            <a:r>
              <a:rPr lang="zh-CN" altLang="en-US" dirty="0" smtClean="0"/>
              <a:t>转至 </a:t>
            </a:r>
            <a:r>
              <a:rPr lang="en-US" altLang="zh-CN" dirty="0" smtClean="0"/>
              <a:t>lxslc6</a:t>
            </a:r>
          </a:p>
          <a:p>
            <a:pPr lvl="1"/>
            <a:r>
              <a:rPr lang="zh-CN" altLang="en-US" dirty="0" smtClean="0"/>
              <a:t>硬件性能更好，环境统一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421867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zh-CN" dirty="0" smtClean="0"/>
              <a:t>L</a:t>
            </a:r>
            <a:r>
              <a:rPr lang="en-US" altLang="zh-CN" dirty="0" smtClean="0"/>
              <a:t>HAASO</a:t>
            </a:r>
            <a:r>
              <a:rPr lang="zh-CN" altLang="en-US" dirty="0" smtClean="0"/>
              <a:t> 存储</a:t>
            </a:r>
            <a:r>
              <a:rPr lang="zh-CN" altLang="zh-CN" dirty="0" smtClean="0"/>
              <a:t>2</a:t>
            </a:r>
            <a:r>
              <a:rPr lang="en-US" altLang="zh-CN" dirty="0" smtClean="0"/>
              <a:t>018</a:t>
            </a:r>
            <a:r>
              <a:rPr lang="zh-CN" altLang="en-US" dirty="0" smtClean="0"/>
              <a:t>年规划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磁盘存储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磁盘空间扩容：正在采购</a:t>
            </a:r>
            <a:r>
              <a:rPr lang="en-US" altLang="zh-CN" dirty="0" smtClean="0"/>
              <a:t>960TB</a:t>
            </a:r>
            <a:r>
              <a:rPr lang="zh-CN" altLang="en-US" dirty="0" smtClean="0"/>
              <a:t>物理空间</a:t>
            </a:r>
            <a:endParaRPr lang="en-US" altLang="zh-CN" dirty="0"/>
          </a:p>
          <a:p>
            <a:pPr lvl="1"/>
            <a:r>
              <a:rPr lang="en-US" dirty="0" smtClean="0"/>
              <a:t>EOS</a:t>
            </a:r>
            <a:r>
              <a:rPr lang="zh-CN" altLang="en-US" dirty="0" smtClean="0"/>
              <a:t>版本升级：修复</a:t>
            </a:r>
            <a:r>
              <a:rPr lang="en-US" altLang="zh-CN" dirty="0" smtClean="0"/>
              <a:t>bug</a:t>
            </a:r>
            <a:r>
              <a:rPr lang="zh-CN" altLang="en-US" dirty="0" smtClean="0"/>
              <a:t>，提高稳定性</a:t>
            </a:r>
            <a:endParaRPr lang="en-US" altLang="zh-CN" dirty="0" smtClean="0"/>
          </a:p>
          <a:p>
            <a:r>
              <a:rPr lang="zh-CN" altLang="en-US" dirty="0" smtClean="0"/>
              <a:t>磁带存储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磁带库选型与建设：</a:t>
            </a:r>
            <a:r>
              <a:rPr lang="en-US" altLang="zh-CN" dirty="0" smtClean="0"/>
              <a:t>1PB</a:t>
            </a:r>
            <a:r>
              <a:rPr lang="zh-CN" altLang="en-US" dirty="0" smtClean="0"/>
              <a:t>磁带空间，</a:t>
            </a:r>
            <a:r>
              <a:rPr lang="en-US" altLang="zh-CN" dirty="0" smtClean="0"/>
              <a:t>LOT7</a:t>
            </a:r>
            <a:r>
              <a:rPr lang="zh-CN" altLang="en-US" dirty="0" smtClean="0"/>
              <a:t>磁带</a:t>
            </a:r>
            <a:endParaRPr lang="en-US" altLang="zh-CN" dirty="0"/>
          </a:p>
          <a:p>
            <a:pPr lvl="2"/>
            <a:r>
              <a:rPr lang="zh-CN" altLang="en-US" dirty="0" smtClean="0"/>
              <a:t>新磁带库采购：使用</a:t>
            </a:r>
            <a:r>
              <a:rPr lang="en-US" altLang="zh-CN" dirty="0"/>
              <a:t>LTO7</a:t>
            </a:r>
            <a:r>
              <a:rPr lang="zh-CN" altLang="en-US" dirty="0"/>
              <a:t>磁带</a:t>
            </a:r>
            <a:r>
              <a:rPr lang="zh-CN" altLang="en-US" dirty="0" smtClean="0"/>
              <a:t>（</a:t>
            </a:r>
            <a:r>
              <a:rPr lang="en-US" altLang="zh-CN" dirty="0" smtClean="0"/>
              <a:t>6TB/</a:t>
            </a:r>
            <a:r>
              <a:rPr lang="zh-CN" altLang="en-US" dirty="0" smtClean="0"/>
              <a:t>盘）</a:t>
            </a:r>
            <a:endParaRPr lang="zh-CN" altLang="en-US" dirty="0"/>
          </a:p>
          <a:p>
            <a:pPr lvl="2"/>
            <a:r>
              <a:rPr lang="zh-CN" altLang="en-US" dirty="0" smtClean="0"/>
              <a:t>两</a:t>
            </a:r>
            <a:r>
              <a:rPr lang="zh-CN" altLang="en-US" dirty="0"/>
              <a:t>个磁带库柜体，</a:t>
            </a:r>
            <a:r>
              <a:rPr lang="en-US" altLang="zh-CN" dirty="0"/>
              <a:t>4</a:t>
            </a:r>
            <a:r>
              <a:rPr lang="zh-CN" altLang="en-US" dirty="0"/>
              <a:t>个</a:t>
            </a:r>
            <a:r>
              <a:rPr lang="en-US" altLang="zh-CN" dirty="0"/>
              <a:t>LTO7</a:t>
            </a:r>
            <a:r>
              <a:rPr lang="zh-CN" altLang="en-US" dirty="0"/>
              <a:t>驱动器，</a:t>
            </a:r>
            <a:r>
              <a:rPr lang="en-US" altLang="zh-CN" dirty="0"/>
              <a:t>177</a:t>
            </a:r>
            <a:r>
              <a:rPr lang="zh-CN" altLang="en-US" dirty="0"/>
              <a:t>盘</a:t>
            </a:r>
            <a:r>
              <a:rPr lang="en-US" altLang="zh-CN" dirty="0"/>
              <a:t>LTO7</a:t>
            </a:r>
            <a:r>
              <a:rPr lang="zh-CN" altLang="en-US" dirty="0" smtClean="0"/>
              <a:t>磁带</a:t>
            </a:r>
            <a:endParaRPr lang="zh-CN" altLang="en-US" dirty="0"/>
          </a:p>
          <a:p>
            <a:pPr lvl="2"/>
            <a:r>
              <a:rPr lang="zh-CN" altLang="en-US" dirty="0" smtClean="0"/>
              <a:t>主要</a:t>
            </a:r>
            <a:r>
              <a:rPr lang="zh-CN" altLang="en-US" dirty="0"/>
              <a:t>企业级</a:t>
            </a:r>
            <a:r>
              <a:rPr lang="zh-CN" altLang="en-US" dirty="0" smtClean="0"/>
              <a:t>磁带库调研（</a:t>
            </a:r>
            <a:r>
              <a:rPr lang="en-US" altLang="zh-CN" dirty="0" smtClean="0"/>
              <a:t>IBM</a:t>
            </a:r>
            <a:r>
              <a:rPr lang="zh-CN" altLang="en-US" dirty="0"/>
              <a:t>，</a:t>
            </a:r>
            <a:r>
              <a:rPr lang="en-US" altLang="zh-CN" dirty="0"/>
              <a:t>STK</a:t>
            </a:r>
            <a:r>
              <a:rPr lang="zh-CN" altLang="en-US" dirty="0"/>
              <a:t>，昆腾）</a:t>
            </a:r>
          </a:p>
          <a:p>
            <a:pPr lvl="2"/>
            <a:r>
              <a:rPr lang="zh-CN" altLang="en-US" dirty="0" smtClean="0"/>
              <a:t>预计</a:t>
            </a:r>
            <a:r>
              <a:rPr lang="zh-CN" altLang="en-US" dirty="0"/>
              <a:t>下周正式发招标公告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585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用户服务提供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Helpdesk</a:t>
            </a:r>
            <a:r>
              <a:rPr lang="zh-CN" altLang="en-US" dirty="0" smtClean="0"/>
              <a:t>：</a:t>
            </a:r>
            <a:r>
              <a:rPr lang="en-US" altLang="zh-CN" dirty="0" smtClean="0"/>
              <a:t>helpdesk@ihep.ac.cn</a:t>
            </a:r>
          </a:p>
          <a:p>
            <a:r>
              <a:rPr lang="zh-CN" altLang="en-US" dirty="0" smtClean="0"/>
              <a:t>计算服务邮箱：</a:t>
            </a:r>
            <a:r>
              <a:rPr lang="en-US" altLang="zh-CN" dirty="0" smtClean="0"/>
              <a:t>ihep_computing_service@ihep.ac.cn</a:t>
            </a:r>
          </a:p>
          <a:p>
            <a:r>
              <a:rPr lang="en-US" altLang="zh-CN" dirty="0" smtClean="0"/>
              <a:t>LHAASO</a:t>
            </a:r>
            <a:r>
              <a:rPr lang="zh-CN" altLang="en-US" dirty="0" smtClean="0"/>
              <a:t>计算</a:t>
            </a:r>
            <a:r>
              <a:rPr lang="en-US" altLang="zh-CN" dirty="0" smtClean="0"/>
              <a:t>QQ</a:t>
            </a:r>
            <a:r>
              <a:rPr lang="zh-CN" altLang="en-US" dirty="0" smtClean="0"/>
              <a:t>群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7157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95288" y="296863"/>
            <a:ext cx="7956550" cy="649287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 smtClean="0"/>
              <a:t>提纲</a:t>
            </a:r>
          </a:p>
        </p:txBody>
      </p:sp>
      <p:sp>
        <p:nvSpPr>
          <p:cNvPr id="12" name="正五边形 11"/>
          <p:cNvSpPr>
            <a:spLocks noChangeAspect="1"/>
          </p:cNvSpPr>
          <p:nvPr/>
        </p:nvSpPr>
        <p:spPr>
          <a:xfrm>
            <a:off x="615950" y="1355725"/>
            <a:ext cx="481013" cy="422275"/>
          </a:xfrm>
          <a:prstGeom prst="pent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/>
              <a:t>1</a:t>
            </a:r>
            <a:endParaRPr lang="zh-CN" altLang="en-US" sz="2800" dirty="0"/>
          </a:p>
        </p:txBody>
      </p:sp>
      <p:sp>
        <p:nvSpPr>
          <p:cNvPr id="13" name="正五边形 12"/>
          <p:cNvSpPr>
            <a:spLocks noChangeAspect="1"/>
          </p:cNvSpPr>
          <p:nvPr/>
        </p:nvSpPr>
        <p:spPr>
          <a:xfrm>
            <a:off x="609600" y="2065338"/>
            <a:ext cx="481013" cy="422275"/>
          </a:xfrm>
          <a:prstGeom prst="pent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accent2"/>
                </a:solidFill>
              </a:rPr>
              <a:t>2</a:t>
            </a:r>
            <a:endParaRPr lang="zh-CN" altLang="en-US" sz="2800" dirty="0">
              <a:solidFill>
                <a:schemeClr val="accent2"/>
              </a:solidFill>
            </a:endParaRPr>
          </a:p>
        </p:txBody>
      </p:sp>
      <p:sp>
        <p:nvSpPr>
          <p:cNvPr id="15" name="正五边形 14"/>
          <p:cNvSpPr>
            <a:spLocks noChangeAspect="1"/>
          </p:cNvSpPr>
          <p:nvPr/>
        </p:nvSpPr>
        <p:spPr>
          <a:xfrm>
            <a:off x="609600" y="3579813"/>
            <a:ext cx="481013" cy="422275"/>
          </a:xfrm>
          <a:prstGeom prst="pent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accent2"/>
                </a:solidFill>
              </a:rPr>
              <a:t>4</a:t>
            </a:r>
            <a:endParaRPr lang="zh-CN" altLang="en-US" sz="2800" dirty="0">
              <a:solidFill>
                <a:schemeClr val="accent2"/>
              </a:solidFill>
            </a:endParaRPr>
          </a:p>
        </p:txBody>
      </p:sp>
      <p:sp>
        <p:nvSpPr>
          <p:cNvPr id="16" name="正五边形 15"/>
          <p:cNvSpPr>
            <a:spLocks noChangeAspect="1"/>
          </p:cNvSpPr>
          <p:nvPr/>
        </p:nvSpPr>
        <p:spPr>
          <a:xfrm>
            <a:off x="609600" y="2881313"/>
            <a:ext cx="481013" cy="422275"/>
          </a:xfrm>
          <a:prstGeom prst="pent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/>
              <a:t>3</a:t>
            </a:r>
            <a:endParaRPr lang="zh-CN" altLang="en-US" sz="2800" dirty="0"/>
          </a:p>
        </p:txBody>
      </p:sp>
      <p:sp>
        <p:nvSpPr>
          <p:cNvPr id="7177" name="文本框 2"/>
          <p:cNvSpPr txBox="1">
            <a:spLocks noChangeArrowheads="1"/>
          </p:cNvSpPr>
          <p:nvPr/>
        </p:nvSpPr>
        <p:spPr bwMode="auto">
          <a:xfrm>
            <a:off x="1814513" y="1355725"/>
            <a:ext cx="62404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LHAASO</a:t>
            </a:r>
            <a:r>
              <a:rPr lang="zh-CN" altLang="en-US" sz="2800" b="1" dirty="0" smtClean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计算与需求</a:t>
            </a:r>
            <a:endParaRPr lang="zh-CN" altLang="en-US" sz="2800" b="1" dirty="0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178" name="文本框 18"/>
          <p:cNvSpPr txBox="1">
            <a:spLocks noChangeArrowheads="1"/>
          </p:cNvSpPr>
          <p:nvPr/>
        </p:nvSpPr>
        <p:spPr bwMode="auto">
          <a:xfrm>
            <a:off x="1814513" y="2097088"/>
            <a:ext cx="62404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ea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b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en-US" altLang="zh-CN" smtClean="0"/>
              <a:t>LH</a:t>
            </a:r>
            <a:r>
              <a:rPr lang="zh-CN" altLang="en-US" smtClean="0"/>
              <a:t>计算</a:t>
            </a:r>
            <a:r>
              <a:rPr lang="zh-CN" altLang="en-US" dirty="0"/>
              <a:t>平台技术方案</a:t>
            </a:r>
          </a:p>
        </p:txBody>
      </p:sp>
      <p:sp>
        <p:nvSpPr>
          <p:cNvPr id="7179" name="文本框 20"/>
          <p:cNvSpPr txBox="1">
            <a:spLocks noChangeArrowheads="1"/>
          </p:cNvSpPr>
          <p:nvPr/>
        </p:nvSpPr>
        <p:spPr bwMode="auto">
          <a:xfrm>
            <a:off x="1814513" y="2830513"/>
            <a:ext cx="62404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ea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b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LHAASO</a:t>
            </a:r>
            <a:r>
              <a:rPr lang="zh-CN" altLang="en-US" dirty="0"/>
              <a:t>计算平台现状</a:t>
            </a:r>
          </a:p>
        </p:txBody>
      </p:sp>
      <p:sp>
        <p:nvSpPr>
          <p:cNvPr id="7180" name="文本框 22"/>
          <p:cNvSpPr txBox="1">
            <a:spLocks noChangeArrowheads="1"/>
          </p:cNvSpPr>
          <p:nvPr/>
        </p:nvSpPr>
        <p:spPr bwMode="auto">
          <a:xfrm>
            <a:off x="1814513" y="3563938"/>
            <a:ext cx="62404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ea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b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LHAASO</a:t>
            </a:r>
            <a:r>
              <a:rPr lang="zh-CN" altLang="en-US" dirty="0"/>
              <a:t>计算平台规划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小结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LHAASO</a:t>
            </a:r>
            <a:r>
              <a:rPr lang="zh-CN" altLang="en-US" dirty="0" smtClean="0"/>
              <a:t>计算平台进展根据时间计划有序推进</a:t>
            </a:r>
            <a:endParaRPr lang="en-US" altLang="zh-CN" dirty="0" smtClean="0"/>
          </a:p>
          <a:p>
            <a:r>
              <a:rPr lang="zh-CN" altLang="en-US" dirty="0" smtClean="0"/>
              <a:t>今年规模将达到总规模的</a:t>
            </a:r>
            <a:r>
              <a:rPr lang="en-US" altLang="zh-CN" dirty="0" smtClean="0"/>
              <a:t>1/4</a:t>
            </a:r>
          </a:p>
          <a:p>
            <a:r>
              <a:rPr lang="zh-CN" altLang="en-US" dirty="0" smtClean="0"/>
              <a:t>技术方案成熟可靠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8472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1143310"/>
            <a:ext cx="8915400" cy="4525963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9600" dirty="0" smtClean="0"/>
              <a:t>       谢  谢！</a:t>
            </a:r>
            <a:endParaRPr lang="en-US" altLang="zh-CN" sz="9600" dirty="0" smtClean="0"/>
          </a:p>
          <a:p>
            <a:pPr marL="0" indent="0">
              <a:buNone/>
            </a:pPr>
            <a:endParaRPr lang="en-US" altLang="zh-CN" sz="2800" dirty="0" smtClean="0"/>
          </a:p>
          <a:p>
            <a:pPr marL="0" indent="0">
              <a:buNone/>
            </a:pPr>
            <a:r>
              <a:rPr lang="zh-CN" altLang="en-US" sz="2800" dirty="0" smtClean="0"/>
              <a:t> </a:t>
            </a:r>
            <a:r>
              <a:rPr lang="zh-CN" altLang="en-US" sz="9600" dirty="0" smtClean="0"/>
              <a:t>      问  题？</a:t>
            </a:r>
            <a:endParaRPr lang="zh-CN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506924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95288" y="296863"/>
            <a:ext cx="7956550" cy="6492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LHAASO</a:t>
            </a:r>
            <a:r>
              <a:rPr lang="zh-CN" altLang="en-US" dirty="0" smtClean="0"/>
              <a:t>计算与存储需求</a:t>
            </a:r>
            <a:endParaRPr dirty="0"/>
          </a:p>
        </p:txBody>
      </p:sp>
      <p:sp>
        <p:nvSpPr>
          <p:cNvPr id="8195" name="内容占位符 2"/>
          <p:cNvSpPr>
            <a:spLocks noGrp="1"/>
          </p:cNvSpPr>
          <p:nvPr>
            <p:ph idx="4294967295"/>
          </p:nvPr>
        </p:nvSpPr>
        <p:spPr>
          <a:xfrm>
            <a:off x="395288" y="1282700"/>
            <a:ext cx="8915400" cy="5575300"/>
          </a:xfr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计算资源需求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：</a:t>
            </a:r>
            <a:r>
              <a:rPr lang="zh-CN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包括模拟、重建，共需要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5776</a:t>
            </a:r>
            <a:r>
              <a:rPr lang="zh-CN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个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CPU</a:t>
            </a:r>
            <a:r>
              <a:rPr lang="zh-CN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核</a:t>
            </a:r>
            <a:endParaRPr lang="en-US" altLang="zh-CN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在站机房：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2000 CPU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核</a:t>
            </a:r>
            <a:endParaRPr lang="en-US" altLang="zh-CN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高能所计算中心：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3776 CPU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核</a:t>
            </a:r>
            <a:endParaRPr lang="en-US" altLang="zh-CN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原始数据：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~2PB/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年；</a:t>
            </a:r>
            <a:r>
              <a:rPr lang="zh-CN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模拟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数据：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~4.5PB/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年</a:t>
            </a:r>
            <a:endParaRPr lang="en-US" altLang="zh-CN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 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设计目标</a:t>
            </a:r>
            <a:endParaRPr lang="en-US" altLang="zh-CN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磁带存储：建设期预计产生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2.5PB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（全部运行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1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年以上），原始数据需要双副本，拟建设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5PB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磁盘存储：建设期预计产生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4PB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（模拟数据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+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重建数据）</a:t>
            </a:r>
            <a:endParaRPr lang="en-US" altLang="zh-CN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计算资源：配置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5120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个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CPU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核的刀片服务器和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6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台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GPU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服务器</a:t>
            </a:r>
            <a:endParaRPr lang="en-US" altLang="zh-CN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专线网络：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&gt;500Mbps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，每年传输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2PB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数据</a:t>
            </a:r>
            <a:endParaRPr lang="en-US" altLang="zh-CN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计算系统软件：分布式文件系统、磁带管理系统、数据传输系统等</a:t>
            </a:r>
            <a:endParaRPr lang="en-US" altLang="zh-CN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>
              <a:buFont typeface="Wingdings" panose="05000000000000000000" pitchFamily="2" charset="2"/>
              <a:buChar char="l"/>
            </a:pPr>
            <a:endParaRPr lang="zh-CN" alt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接连接符 46"/>
          <p:cNvCxnSpPr/>
          <p:nvPr/>
        </p:nvCxnSpPr>
        <p:spPr>
          <a:xfrm>
            <a:off x="4363276" y="5655145"/>
            <a:ext cx="2618877" cy="21136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>
            <a:endCxn id="17" idx="2"/>
          </p:cNvCxnSpPr>
          <p:nvPr/>
        </p:nvCxnSpPr>
        <p:spPr>
          <a:xfrm flipV="1">
            <a:off x="6982153" y="4027496"/>
            <a:ext cx="1" cy="1663946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latin typeface="华文楷体" panose="02010600040101010101" pitchFamily="2" charset="-122"/>
              </a:rPr>
              <a:t>LHAASO</a:t>
            </a:r>
            <a:r>
              <a:rPr lang="zh-CN" altLang="en-US" dirty="0" smtClean="0">
                <a:latin typeface="华文楷体" panose="02010600040101010101" pitchFamily="2" charset="-122"/>
              </a:rPr>
              <a:t>数据处理平台架构</a:t>
            </a:r>
            <a:endParaRPr lang="zh-CN" altLang="en-US" dirty="0">
              <a:latin typeface="华文楷体" panose="02010600040101010101" pitchFamily="2" charset="-122"/>
            </a:endParaRPr>
          </a:p>
          <a:p>
            <a:endParaRPr lang="zh-CN" altLang="en-US" dirty="0">
              <a:latin typeface="华文楷体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90160" y="3892533"/>
            <a:ext cx="2069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小型数据中心</a:t>
            </a:r>
            <a:r>
              <a:rPr lang="en-US" altLang="zh-CN" sz="14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-</a:t>
            </a:r>
            <a:r>
              <a:rPr lang="zh-CN" altLang="en-US" sz="14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观测基地</a:t>
            </a:r>
            <a:endParaRPr lang="en-US" altLang="zh-CN" sz="1400" b="1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09167" y="6488702"/>
            <a:ext cx="2518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400" b="1"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大型数据中心</a:t>
            </a:r>
            <a:r>
              <a:rPr lang="en-US" altLang="zh-CN" dirty="0"/>
              <a:t>--</a:t>
            </a:r>
            <a:r>
              <a:rPr lang="zh-CN" altLang="en-US" dirty="0"/>
              <a:t>中科院高能所</a:t>
            </a:r>
          </a:p>
        </p:txBody>
      </p:sp>
      <p:sp>
        <p:nvSpPr>
          <p:cNvPr id="10" name="云形 9"/>
          <p:cNvSpPr/>
          <p:nvPr/>
        </p:nvSpPr>
        <p:spPr>
          <a:xfrm>
            <a:off x="5874665" y="4865556"/>
            <a:ext cx="1936874" cy="107141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6173688" y="514502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广域网</a:t>
            </a:r>
            <a:r>
              <a:rPr lang="zh-CN" altLang="en-US" dirty="0" smtClean="0">
                <a:latin typeface="幼圆" panose="02010509060101010101" pitchFamily="49" charset="-122"/>
                <a:ea typeface="幼圆" panose="02010509060101010101" pitchFamily="49" charset="-122"/>
              </a:rPr>
              <a:t>传输</a:t>
            </a:r>
            <a:endParaRPr lang="en-US" altLang="zh-CN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947255" y="3719719"/>
            <a:ext cx="2069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400" b="1"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远程控制中心</a:t>
            </a:r>
            <a:r>
              <a:rPr lang="en-US" altLang="zh-CN" dirty="0"/>
              <a:t>-</a:t>
            </a:r>
            <a:r>
              <a:rPr lang="zh-CN" altLang="en-US" dirty="0"/>
              <a:t>测控基地</a:t>
            </a:r>
            <a:endParaRPr lang="en-US" altLang="zh-CN" dirty="0"/>
          </a:p>
        </p:txBody>
      </p:sp>
      <p:sp>
        <p:nvSpPr>
          <p:cNvPr id="19" name="矩形 18"/>
          <p:cNvSpPr/>
          <p:nvPr/>
        </p:nvSpPr>
        <p:spPr>
          <a:xfrm>
            <a:off x="816102" y="2522413"/>
            <a:ext cx="7525512" cy="425692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798978" y="6222529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LHAASO</a:t>
            </a:r>
            <a:r>
              <a:rPr lang="zh-CN" altLang="en-US" b="1" dirty="0" smtClean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数据处理平台</a:t>
            </a:r>
            <a:endParaRPr lang="zh-CN" altLang="en-US" b="1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449" y="1101443"/>
            <a:ext cx="1268333" cy="1245799"/>
          </a:xfrm>
          <a:prstGeom prst="rect">
            <a:avLst/>
          </a:prstGeom>
        </p:spPr>
      </p:pic>
      <p:sp>
        <p:nvSpPr>
          <p:cNvPr id="24" name="流程图: 准备 23"/>
          <p:cNvSpPr/>
          <p:nvPr/>
        </p:nvSpPr>
        <p:spPr>
          <a:xfrm>
            <a:off x="1400536" y="1220546"/>
            <a:ext cx="1465243" cy="734483"/>
          </a:xfrm>
          <a:prstGeom prst="flowChartPreparat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DAQ</a:t>
            </a:r>
            <a:endParaRPr lang="zh-CN" alt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967" y="2598827"/>
            <a:ext cx="688356" cy="128398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995760" y="2676893"/>
            <a:ext cx="1872537" cy="10067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0277" y="4788995"/>
            <a:ext cx="2316418" cy="1748606"/>
          </a:xfrm>
          <a:prstGeom prst="rect">
            <a:avLst/>
          </a:prstGeom>
        </p:spPr>
      </p:pic>
      <p:cxnSp>
        <p:nvCxnSpPr>
          <p:cNvPr id="18" name="直接连接符 17"/>
          <p:cNvCxnSpPr/>
          <p:nvPr/>
        </p:nvCxnSpPr>
        <p:spPr>
          <a:xfrm flipV="1">
            <a:off x="2313542" y="3038877"/>
            <a:ext cx="3682218" cy="6954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24" idx="2"/>
          </p:cNvCxnSpPr>
          <p:nvPr/>
        </p:nvCxnSpPr>
        <p:spPr>
          <a:xfrm flipH="1">
            <a:off x="2133157" y="1955029"/>
            <a:ext cx="1" cy="622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2865779" y="1587787"/>
            <a:ext cx="128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483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技术方案及系统组成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03200" y="1611983"/>
            <a:ext cx="3886200" cy="4380721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dirty="0" smtClean="0"/>
              <a:t>计算系统 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前端登录集群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计算集群</a:t>
            </a:r>
            <a:r>
              <a:rPr lang="en-US" altLang="zh-CN" dirty="0" smtClean="0"/>
              <a:t>--</a:t>
            </a:r>
            <a:r>
              <a:rPr lang="en-US" altLang="zh-CN" dirty="0" err="1" smtClean="0"/>
              <a:t>HTCondor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物理机，虚拟机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分布式计算系统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r>
              <a:rPr lang="zh-CN" altLang="en-US" dirty="0" smtClean="0"/>
              <a:t>存储系统</a:t>
            </a:r>
            <a:r>
              <a:rPr lang="en-US" altLang="zh-CN" dirty="0" smtClean="0"/>
              <a:t>:1.34PB</a:t>
            </a:r>
          </a:p>
          <a:p>
            <a:pPr lvl="1"/>
            <a:r>
              <a:rPr lang="zh-CN" altLang="en-US" dirty="0" smtClean="0"/>
              <a:t>磁盘分布式文件系统 </a:t>
            </a:r>
            <a:r>
              <a:rPr lang="en-US" altLang="zh-CN" dirty="0" smtClean="0"/>
              <a:t>– EOS</a:t>
            </a:r>
          </a:p>
          <a:p>
            <a:pPr lvl="1"/>
            <a:r>
              <a:rPr lang="zh-CN" altLang="en-US" dirty="0" smtClean="0"/>
              <a:t>磁带库管理</a:t>
            </a:r>
            <a:r>
              <a:rPr lang="en-US" altLang="zh-CN" dirty="0" smtClean="0"/>
              <a:t>/</a:t>
            </a:r>
            <a:r>
              <a:rPr lang="zh-CN" altLang="en-US" dirty="0" smtClean="0"/>
              <a:t>分级存储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备份系统</a:t>
            </a:r>
            <a:endParaRPr lang="en-US" altLang="zh-CN" dirty="0" smtClean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4089400" y="4367121"/>
            <a:ext cx="3087073" cy="169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 sz="3200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defRPr>
            </a:lvl1pPr>
            <a:lvl2pPr marL="742950" lvl="1" indent="-28575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 sz="2800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defRPr>
            </a:lvl2pPr>
            <a:lvl3pPr marL="1143000" lvl="2" indent="-22860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 sz="2400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defRPr>
            </a:lvl3pPr>
            <a:lvl4pPr marL="1600200" indent="-22860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 sz="2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defRPr>
            </a:lvl4pPr>
            <a:lvl5pPr marL="2057400" indent="-22860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 sz="2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zh-CN" altLang="en-US" dirty="0"/>
              <a:t>网络系统</a:t>
            </a:r>
            <a:endParaRPr lang="en-US" altLang="zh-CN" dirty="0"/>
          </a:p>
          <a:p>
            <a:pPr lvl="1"/>
            <a:r>
              <a:rPr lang="zh-CN" altLang="en-US" dirty="0"/>
              <a:t>网络链路管理</a:t>
            </a:r>
            <a:endParaRPr lang="en-US" altLang="zh-CN" dirty="0"/>
          </a:p>
          <a:p>
            <a:pPr lvl="1"/>
            <a:r>
              <a:rPr lang="zh-CN" altLang="en-US" dirty="0"/>
              <a:t>数据传输系统</a:t>
            </a:r>
            <a:endParaRPr lang="en-US" altLang="zh-CN" dirty="0"/>
          </a:p>
          <a:p>
            <a:pPr lvl="1"/>
            <a:r>
              <a:rPr lang="zh-CN" altLang="en-US" dirty="0"/>
              <a:t>数据与网络安全</a:t>
            </a:r>
            <a:endParaRPr lang="en-US" altLang="zh-CN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6809091" y="4367121"/>
            <a:ext cx="3087073" cy="193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defPPr>
              <a:defRPr lang="zh-CN"/>
            </a:defPPr>
            <a:lvl1pPr marL="342900" indent="-34290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 sz="3200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defRPr>
            </a:lvl1pPr>
            <a:lvl2pPr marL="742950" lvl="1" indent="-28575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 sz="2800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defRPr>
            </a:lvl2pPr>
            <a:lvl3pPr marL="1143000" lvl="2" indent="-22860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 sz="2400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defRPr>
            </a:lvl3pPr>
            <a:lvl4pPr marL="1600200" indent="-22860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 sz="2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defRPr>
            </a:lvl4pPr>
            <a:lvl5pPr marL="2057400" indent="-22860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 sz="2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zh-CN" altLang="en-US" dirty="0"/>
              <a:t>支撑管理系统</a:t>
            </a:r>
            <a:endParaRPr lang="en-US" altLang="zh-CN" dirty="0"/>
          </a:p>
          <a:p>
            <a:pPr lvl="1"/>
            <a:r>
              <a:rPr lang="zh-CN" altLang="en-US" dirty="0"/>
              <a:t>用户管理</a:t>
            </a:r>
            <a:endParaRPr lang="en-US" altLang="zh-CN" dirty="0"/>
          </a:p>
          <a:p>
            <a:pPr lvl="1"/>
            <a:r>
              <a:rPr lang="zh-CN" altLang="en-US" dirty="0"/>
              <a:t>自动化系统管理</a:t>
            </a:r>
            <a:endParaRPr lang="en-US" altLang="zh-CN" dirty="0"/>
          </a:p>
          <a:p>
            <a:pPr lvl="1"/>
            <a:r>
              <a:rPr lang="zh-CN" altLang="en-US" dirty="0"/>
              <a:t>远程监控与运维管理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797" y="1103747"/>
            <a:ext cx="4769388" cy="3105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/>
              <a:t>LHAASO</a:t>
            </a:r>
            <a:r>
              <a:rPr lang="zh-CN" altLang="en-US" dirty="0" smtClean="0"/>
              <a:t>计算平台现状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95299" y="1346201"/>
            <a:ext cx="9265645" cy="5257800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计算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羊八井的</a:t>
            </a:r>
            <a:r>
              <a:rPr lang="en-US" altLang="zh-CN" dirty="0" err="1" smtClean="0"/>
              <a:t>pbs</a:t>
            </a:r>
            <a:r>
              <a:rPr lang="zh-CN" altLang="en-US" dirty="0" smtClean="0"/>
              <a:t>集群：</a:t>
            </a:r>
            <a:r>
              <a:rPr lang="en-US" altLang="zh-CN" dirty="0" smtClean="0"/>
              <a:t>304 CPU</a:t>
            </a:r>
            <a:r>
              <a:rPr lang="zh-CN" altLang="en-US" dirty="0" smtClean="0"/>
              <a:t>核</a:t>
            </a:r>
            <a:r>
              <a:rPr lang="en-US" altLang="zh-CN" dirty="0" smtClean="0"/>
              <a:t>--</a:t>
            </a:r>
            <a:r>
              <a:rPr lang="zh-CN" altLang="en-US" dirty="0" smtClean="0"/>
              <a:t>老旧机器，即将淘汰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HTCondor</a:t>
            </a:r>
            <a:r>
              <a:rPr lang="zh-CN" altLang="en-US" dirty="0" smtClean="0"/>
              <a:t>虚拟计算集群：</a:t>
            </a:r>
            <a:r>
              <a:rPr lang="en-US" altLang="zh-CN" dirty="0" smtClean="0"/>
              <a:t>850 CPU</a:t>
            </a:r>
            <a:r>
              <a:rPr lang="zh-CN" altLang="en-US" dirty="0" smtClean="0"/>
              <a:t>核份额</a:t>
            </a:r>
            <a:endParaRPr lang="en-US" altLang="zh-CN" dirty="0" smtClean="0"/>
          </a:p>
          <a:p>
            <a:pPr marL="914400" lvl="2" indent="0">
              <a:buNone/>
            </a:pPr>
            <a:r>
              <a:rPr lang="zh-CN" altLang="en-US" dirty="0" smtClean="0"/>
              <a:t>计算需求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zh-CN" altLang="en-US" dirty="0" smtClean="0"/>
              <a:t>启动虚拟机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zh-CN" altLang="en-US" dirty="0" smtClean="0"/>
              <a:t>运行作业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登录集群：</a:t>
            </a:r>
            <a:r>
              <a:rPr lang="en-US" altLang="zh-CN" dirty="0" smtClean="0"/>
              <a:t>ybjslc01-05: 3</a:t>
            </a:r>
            <a:r>
              <a:rPr lang="zh-CN" altLang="en-US" dirty="0" smtClean="0"/>
              <a:t>台物理机，</a:t>
            </a:r>
            <a:r>
              <a:rPr lang="en-US" altLang="zh-CN" dirty="0" smtClean="0"/>
              <a:t>2</a:t>
            </a:r>
            <a:r>
              <a:rPr lang="zh-CN" altLang="en-US" dirty="0" smtClean="0"/>
              <a:t>台虚拟机</a:t>
            </a:r>
            <a:r>
              <a:rPr lang="en-US" altLang="zh-CN" dirty="0" smtClean="0"/>
              <a:t> </a:t>
            </a:r>
            <a:endParaRPr lang="en-US" altLang="zh-CN" dirty="0"/>
          </a:p>
          <a:p>
            <a:pPr lvl="2"/>
            <a:r>
              <a:rPr lang="en-US" altLang="zh-CN" dirty="0" err="1" smtClean="0"/>
              <a:t>Lhaaso</a:t>
            </a:r>
            <a:r>
              <a:rPr lang="zh-CN" altLang="en-US" dirty="0" smtClean="0"/>
              <a:t>专用，机器较旧</a:t>
            </a:r>
            <a:endParaRPr lang="en-US" altLang="zh-CN" dirty="0" smtClean="0"/>
          </a:p>
          <a:p>
            <a:r>
              <a:rPr lang="zh-CN" altLang="en-US" dirty="0" smtClean="0"/>
              <a:t>存储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EOS</a:t>
            </a:r>
            <a:r>
              <a:rPr lang="zh-CN" altLang="en-US" dirty="0" smtClean="0"/>
              <a:t>文件系统：存放用户数据与文件</a:t>
            </a:r>
            <a:endParaRPr lang="en-US" altLang="zh-CN" dirty="0" smtClean="0"/>
          </a:p>
          <a:p>
            <a:pPr lvl="1"/>
            <a:r>
              <a:rPr lang="en-US" altLang="zh-CN" dirty="0" err="1"/>
              <a:t>s</a:t>
            </a:r>
            <a:r>
              <a:rPr lang="en-US" altLang="zh-CN" dirty="0" err="1" smtClean="0"/>
              <a:t>cratchfs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workfs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afs</a:t>
            </a:r>
            <a:r>
              <a:rPr lang="zh-CN" altLang="en-US" dirty="0" smtClean="0"/>
              <a:t>文件系统：公共文件系统，每用户分配份额</a:t>
            </a:r>
            <a:endParaRPr lang="en-US" altLang="zh-CN" dirty="0" smtClean="0"/>
          </a:p>
          <a:p>
            <a:r>
              <a:rPr lang="zh-CN" altLang="en-US" dirty="0" smtClean="0"/>
              <a:t>安装部署监视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计算中心统一安装监控系统</a:t>
            </a:r>
            <a:endParaRPr lang="en-US" altLang="zh-CN" dirty="0" smtClean="0"/>
          </a:p>
          <a:p>
            <a:pPr lvl="1"/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46501" y="296906"/>
            <a:ext cx="8239238" cy="649287"/>
          </a:xfrm>
        </p:spPr>
        <p:txBody>
          <a:bodyPr>
            <a:noAutofit/>
          </a:bodyPr>
          <a:lstStyle/>
          <a:p>
            <a:r>
              <a:rPr lang="zh-CN" altLang="en-US" dirty="0" smtClean="0"/>
              <a:t>作业运行状态统计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6139" y="1298712"/>
            <a:ext cx="5204850" cy="4525963"/>
          </a:xfrm>
        </p:spPr>
        <p:txBody>
          <a:bodyPr/>
          <a:lstStyle/>
          <a:p>
            <a:r>
              <a:rPr lang="en-US" altLang="zh-CN" dirty="0" smtClean="0"/>
              <a:t>2017.09—2018.03</a:t>
            </a:r>
            <a:r>
              <a:rPr lang="zh-CN" altLang="en-US" dirty="0" smtClean="0"/>
              <a:t>（</a:t>
            </a:r>
            <a:r>
              <a:rPr lang="en-US" altLang="zh-CN" dirty="0" err="1" smtClean="0"/>
              <a:t>lhaaso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lhaasorun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ybj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作业总时</a:t>
            </a:r>
            <a:r>
              <a:rPr lang="zh-CN" altLang="en-US" dirty="0"/>
              <a:t>长： </a:t>
            </a:r>
            <a:r>
              <a:rPr lang="en-US" altLang="zh-CN" dirty="0" smtClean="0"/>
              <a:t>2,639,558 (h)</a:t>
            </a:r>
          </a:p>
          <a:p>
            <a:pPr lvl="1"/>
            <a:r>
              <a:rPr lang="zh-CN" altLang="en-US" dirty="0" smtClean="0"/>
              <a:t>作业数：</a:t>
            </a:r>
            <a:r>
              <a:rPr lang="en-US" altLang="zh-CN" dirty="0"/>
              <a:t> </a:t>
            </a:r>
            <a:r>
              <a:rPr lang="en-US" altLang="zh-CN" dirty="0" smtClean="0"/>
              <a:t>1,059,772 </a:t>
            </a:r>
          </a:p>
          <a:p>
            <a:pPr lvl="1"/>
            <a:r>
              <a:rPr lang="zh-CN" altLang="en-US" dirty="0" smtClean="0"/>
              <a:t>作业平均时长：</a:t>
            </a:r>
            <a:r>
              <a:rPr lang="en-US" altLang="zh-CN" dirty="0"/>
              <a:t> </a:t>
            </a:r>
            <a:r>
              <a:rPr lang="en-US" altLang="zh-CN" dirty="0" smtClean="0"/>
              <a:t>8966 (s)</a:t>
            </a:r>
          </a:p>
          <a:p>
            <a:pPr lvl="1"/>
            <a:r>
              <a:rPr lang="zh-CN" altLang="en-US" dirty="0" smtClean="0"/>
              <a:t>活跃用户数：</a:t>
            </a:r>
            <a:r>
              <a:rPr lang="en-US" altLang="zh-CN" dirty="0" smtClean="0"/>
              <a:t>45</a:t>
            </a:r>
          </a:p>
          <a:p>
            <a:pPr lvl="1"/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FFDCF51-3FDE-4F1A-8609-3603EC5BB7DD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827237"/>
              </p:ext>
            </p:extLst>
          </p:nvPr>
        </p:nvGraphicFramePr>
        <p:xfrm>
          <a:off x="5960989" y="1313543"/>
          <a:ext cx="3466729" cy="508254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087601"/>
                <a:gridCol w="1087601"/>
                <a:gridCol w="1291527"/>
              </a:tblGrid>
              <a:tr h="220799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 dirty="0" smtClean="0">
                          <a:effectLst/>
                        </a:rPr>
                        <a:t>用户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 dirty="0" smtClean="0">
                          <a:effectLst/>
                        </a:rPr>
                        <a:t>总计算机时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 dirty="0" smtClean="0">
                          <a:effectLst/>
                        </a:rPr>
                        <a:t>作业数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</a:tr>
              <a:tr h="2207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yaoyh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352919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28014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</a:tr>
              <a:tr h="2207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zhuqq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329873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4963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</a:tr>
              <a:tr h="2207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lasimu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324891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105646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</a:tr>
              <a:tr h="2207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licong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250230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15638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</a:tr>
              <a:tr h="2207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biby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205226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28518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</a:tr>
              <a:tr h="2207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lixr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167624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93520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</a:tr>
              <a:tr h="2207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tianzh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116517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88504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</a:tr>
              <a:tr h="2207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wangzhen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107410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58281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</a:tr>
              <a:tr h="2207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swjtu-ybj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104733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1612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</a:tr>
              <a:tr h="2207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gaow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99222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4810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</a:tr>
              <a:tr h="2207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dingxh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82547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174130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</a:tr>
              <a:tr h="2207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chensz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80519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33628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</a:tr>
              <a:tr h="2207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yinlq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80380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40039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</a:tr>
              <a:tr h="2207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lihuicai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41287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8298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</a:tr>
              <a:tr h="2207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zhouxx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40149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1041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</a:tr>
              <a:tr h="2207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caihui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35369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34812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</a:tr>
              <a:tr h="2207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wusha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31807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5179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</a:tr>
              <a:tr h="2207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zengzk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30702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106759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</a:tr>
              <a:tr h="2207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zhaolt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23907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69272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</a:tr>
              <a:tr h="2207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lizhe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22668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14277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</a:tr>
              <a:tr h="2207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nanyc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21181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3176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</a:tr>
              <a:tr h="2207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wangyj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</a:rPr>
                        <a:t>20186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</a:rPr>
                        <a:t>1403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5789295"/>
              </p:ext>
            </p:extLst>
          </p:nvPr>
        </p:nvGraphicFramePr>
        <p:xfrm>
          <a:off x="997880" y="4289292"/>
          <a:ext cx="4139953" cy="2432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33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46502" y="296906"/>
            <a:ext cx="8022923" cy="649287"/>
          </a:xfrm>
        </p:spPr>
        <p:txBody>
          <a:bodyPr/>
          <a:lstStyle/>
          <a:p>
            <a:r>
              <a:rPr lang="en-US" altLang="zh-CN" dirty="0" smtClean="0"/>
              <a:t>LHAASO</a:t>
            </a:r>
            <a:r>
              <a:rPr lang="zh-CN" altLang="en-US" dirty="0" smtClean="0"/>
              <a:t>计算调度管理策略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FFDCF51-3FDE-4F1A-8609-3603EC5BB7DD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3196797" y="1340769"/>
            <a:ext cx="1758326" cy="1008112"/>
          </a:xfrm>
          <a:prstGeom prst="round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zh-CN" altLang="en-US" dirty="0" smtClean="0"/>
              <a:t>本地物理集群</a:t>
            </a:r>
            <a:endParaRPr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1136576" y="2636913"/>
            <a:ext cx="1512168" cy="24819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zh-CN" dirty="0" smtClean="0"/>
              <a:t>lxslc6</a:t>
            </a:r>
            <a:endParaRPr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1320701" y="3122156"/>
            <a:ext cx="1152128" cy="397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hep_sub</a:t>
            </a:r>
            <a:endParaRPr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1320701" y="3585004"/>
            <a:ext cx="1152128" cy="397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hep_q</a:t>
            </a:r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1320701" y="4056729"/>
            <a:ext cx="1152128" cy="397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hep_rm</a:t>
            </a:r>
            <a:endParaRPr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3427888" y="1816220"/>
            <a:ext cx="1296144" cy="39798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schedd01</a:t>
            </a:r>
            <a:endParaRPr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3152800" y="2533842"/>
            <a:ext cx="2190374" cy="10328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zh-CN" dirty="0" smtClean="0"/>
              <a:t>LHAASO</a:t>
            </a:r>
            <a:r>
              <a:rPr lang="zh-CN" altLang="en-US" dirty="0" smtClean="0"/>
              <a:t>虚拟集群</a:t>
            </a:r>
            <a:endParaRPr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3546179" y="3029626"/>
            <a:ext cx="1403616" cy="397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vm086003</a:t>
            </a:r>
            <a:endParaRPr lang="zh-CN" altLang="en-US" dirty="0"/>
          </a:p>
        </p:txBody>
      </p:sp>
      <p:sp>
        <p:nvSpPr>
          <p:cNvPr id="14" name="圆角矩形 13"/>
          <p:cNvSpPr/>
          <p:nvPr/>
        </p:nvSpPr>
        <p:spPr>
          <a:xfrm>
            <a:off x="1316596" y="4564259"/>
            <a:ext cx="1152128" cy="397987"/>
          </a:xfrm>
          <a:prstGeom prst="roundRect">
            <a:avLst/>
          </a:prstGeom>
          <a:solidFill>
            <a:srgbClr val="9E7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qsub</a:t>
            </a:r>
            <a:endParaRPr lang="zh-CN" altLang="en-US" dirty="0"/>
          </a:p>
        </p:txBody>
      </p:sp>
      <p:sp>
        <p:nvSpPr>
          <p:cNvPr id="15" name="圆角矩形 14"/>
          <p:cNvSpPr/>
          <p:nvPr/>
        </p:nvSpPr>
        <p:spPr>
          <a:xfrm>
            <a:off x="3152800" y="3781569"/>
            <a:ext cx="2190374" cy="10257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zh-CN" dirty="0" smtClean="0"/>
              <a:t>LHAASO</a:t>
            </a:r>
            <a:r>
              <a:rPr lang="zh-CN" altLang="en-US" dirty="0" smtClean="0"/>
              <a:t>成都集群</a:t>
            </a:r>
            <a:endParaRPr lang="zh-CN" altLang="en-US" dirty="0"/>
          </a:p>
        </p:txBody>
      </p:sp>
      <p:sp>
        <p:nvSpPr>
          <p:cNvPr id="16" name="圆角矩形 15"/>
          <p:cNvSpPr/>
          <p:nvPr/>
        </p:nvSpPr>
        <p:spPr>
          <a:xfrm>
            <a:off x="3546179" y="4286869"/>
            <a:ext cx="1403616" cy="397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cnic</a:t>
            </a:r>
            <a:endParaRPr lang="zh-CN" altLang="en-US" dirty="0"/>
          </a:p>
        </p:txBody>
      </p:sp>
      <p:sp>
        <p:nvSpPr>
          <p:cNvPr id="17" name="圆角矩形 16"/>
          <p:cNvSpPr/>
          <p:nvPr/>
        </p:nvSpPr>
        <p:spPr>
          <a:xfrm>
            <a:off x="3156624" y="5081357"/>
            <a:ext cx="2190374" cy="10257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zh-CN" altLang="en-US" dirty="0" smtClean="0"/>
              <a:t>原</a:t>
            </a:r>
            <a:r>
              <a:rPr lang="en-US" altLang="zh-CN" dirty="0" smtClean="0"/>
              <a:t>YBJ/ARGO</a:t>
            </a:r>
            <a:r>
              <a:rPr lang="zh-CN" altLang="en-US" dirty="0" smtClean="0"/>
              <a:t>队列</a:t>
            </a:r>
            <a:endParaRPr lang="zh-CN" altLang="en-US" dirty="0"/>
          </a:p>
        </p:txBody>
      </p:sp>
      <p:sp>
        <p:nvSpPr>
          <p:cNvPr id="18" name="圆角矩形 17"/>
          <p:cNvSpPr/>
          <p:nvPr/>
        </p:nvSpPr>
        <p:spPr>
          <a:xfrm>
            <a:off x="3550003" y="5586657"/>
            <a:ext cx="1403616" cy="397987"/>
          </a:xfrm>
          <a:prstGeom prst="roundRect">
            <a:avLst/>
          </a:prstGeom>
          <a:solidFill>
            <a:srgbClr val="9E7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PBS</a:t>
            </a:r>
            <a:endParaRPr lang="zh-CN" altLang="en-US" dirty="0"/>
          </a:p>
        </p:txBody>
      </p:sp>
      <p:cxnSp>
        <p:nvCxnSpPr>
          <p:cNvPr id="20" name="曲线连接符 19"/>
          <p:cNvCxnSpPr/>
          <p:nvPr/>
        </p:nvCxnSpPr>
        <p:spPr>
          <a:xfrm flipV="1">
            <a:off x="2576736" y="3171139"/>
            <a:ext cx="851152" cy="300019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曲线连接符 20"/>
          <p:cNvCxnSpPr/>
          <p:nvPr/>
        </p:nvCxnSpPr>
        <p:spPr>
          <a:xfrm>
            <a:off x="2504728" y="4017053"/>
            <a:ext cx="923160" cy="437663"/>
          </a:xfrm>
          <a:prstGeom prst="curvedConnector3">
            <a:avLst/>
          </a:prstGeom>
          <a:ln>
            <a:prstDash val="dash"/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曲线连接符 22"/>
          <p:cNvCxnSpPr/>
          <p:nvPr/>
        </p:nvCxnSpPr>
        <p:spPr>
          <a:xfrm>
            <a:off x="2504728" y="4869161"/>
            <a:ext cx="923160" cy="916488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曲线连接符 24"/>
          <p:cNvCxnSpPr/>
          <p:nvPr/>
        </p:nvCxnSpPr>
        <p:spPr>
          <a:xfrm rot="5400000" flipH="1" flipV="1">
            <a:off x="2481920" y="2155665"/>
            <a:ext cx="896768" cy="851152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云形 26"/>
          <p:cNvSpPr/>
          <p:nvPr/>
        </p:nvSpPr>
        <p:spPr>
          <a:xfrm>
            <a:off x="5935062" y="1340769"/>
            <a:ext cx="2592288" cy="1008112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约</a:t>
            </a:r>
            <a:r>
              <a:rPr lang="en-US" altLang="zh-CN" dirty="0" smtClean="0"/>
              <a:t>1</a:t>
            </a:r>
            <a:r>
              <a:rPr lang="zh-CN" altLang="en-US" dirty="0" smtClean="0"/>
              <a:t>万</a:t>
            </a:r>
            <a:r>
              <a:rPr lang="en-US" altLang="zh-CN" dirty="0" err="1" smtClean="0"/>
              <a:t>cpu</a:t>
            </a:r>
            <a:r>
              <a:rPr lang="zh-CN" altLang="en-US" dirty="0" smtClean="0"/>
              <a:t>核，近</a:t>
            </a:r>
            <a:r>
              <a:rPr lang="en-US" altLang="zh-CN" dirty="0" smtClean="0"/>
              <a:t>6000</a:t>
            </a:r>
            <a:r>
              <a:rPr lang="zh-CN" altLang="en-US" dirty="0" smtClean="0"/>
              <a:t>共享核</a:t>
            </a:r>
            <a:endParaRPr lang="zh-CN" altLang="en-US" dirty="0"/>
          </a:p>
        </p:txBody>
      </p:sp>
      <p:sp>
        <p:nvSpPr>
          <p:cNvPr id="28" name="云形 27"/>
          <p:cNvSpPr/>
          <p:nvPr/>
        </p:nvSpPr>
        <p:spPr>
          <a:xfrm>
            <a:off x="5991246" y="2618099"/>
            <a:ext cx="2592288" cy="10081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约</a:t>
            </a:r>
            <a:r>
              <a:rPr lang="en-US" altLang="zh-CN" dirty="0" smtClean="0"/>
              <a:t>850</a:t>
            </a:r>
            <a:r>
              <a:rPr lang="zh-CN" altLang="en-US" dirty="0" smtClean="0"/>
              <a:t>虚拟</a:t>
            </a:r>
            <a:endParaRPr lang="en-US" altLang="zh-CN" dirty="0" smtClean="0"/>
          </a:p>
          <a:p>
            <a:pPr algn="ctr"/>
            <a:r>
              <a:rPr lang="en-US" altLang="zh-CN" dirty="0" err="1" smtClean="0"/>
              <a:t>cpu</a:t>
            </a:r>
            <a:r>
              <a:rPr lang="zh-CN" altLang="en-US" dirty="0" smtClean="0"/>
              <a:t>核</a:t>
            </a:r>
            <a:endParaRPr lang="zh-CN" altLang="en-US" dirty="0"/>
          </a:p>
        </p:txBody>
      </p:sp>
      <p:sp>
        <p:nvSpPr>
          <p:cNvPr id="29" name="云形 28"/>
          <p:cNvSpPr/>
          <p:nvPr/>
        </p:nvSpPr>
        <p:spPr>
          <a:xfrm>
            <a:off x="5961112" y="3789040"/>
            <a:ext cx="2592288" cy="10081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约</a:t>
            </a:r>
            <a:r>
              <a:rPr lang="en-US" altLang="zh-CN" dirty="0" smtClean="0"/>
              <a:t>32cpu</a:t>
            </a:r>
            <a:r>
              <a:rPr lang="zh-CN" altLang="en-US" dirty="0" smtClean="0"/>
              <a:t>核供测试</a:t>
            </a:r>
            <a:endParaRPr lang="zh-CN" altLang="en-US" dirty="0"/>
          </a:p>
        </p:txBody>
      </p:sp>
      <p:sp>
        <p:nvSpPr>
          <p:cNvPr id="30" name="云形 29"/>
          <p:cNvSpPr/>
          <p:nvPr/>
        </p:nvSpPr>
        <p:spPr>
          <a:xfrm>
            <a:off x="5889104" y="5157192"/>
            <a:ext cx="2592288" cy="1008112"/>
          </a:xfrm>
          <a:prstGeom prst="cloud">
            <a:avLst/>
          </a:prstGeom>
          <a:solidFill>
            <a:srgbClr val="9E7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约</a:t>
            </a:r>
            <a:r>
              <a:rPr lang="en-US" altLang="zh-CN" dirty="0" smtClean="0"/>
              <a:t>368</a:t>
            </a:r>
            <a:r>
              <a:rPr lang="zh-CN" altLang="en-US" dirty="0" smtClean="0"/>
              <a:t>老旧</a:t>
            </a:r>
            <a:r>
              <a:rPr lang="en-US" altLang="zh-CN" dirty="0" err="1" smtClean="0"/>
              <a:t>cp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u</a:t>
            </a:r>
            <a:r>
              <a:rPr lang="zh-CN" altLang="en-US" dirty="0" smtClean="0"/>
              <a:t>核</a:t>
            </a:r>
            <a:endParaRPr lang="zh-CN" altLang="en-US" dirty="0"/>
          </a:p>
        </p:txBody>
      </p:sp>
      <p:cxnSp>
        <p:nvCxnSpPr>
          <p:cNvPr id="32" name="曲线连接符 31"/>
          <p:cNvCxnSpPr/>
          <p:nvPr/>
        </p:nvCxnSpPr>
        <p:spPr>
          <a:xfrm rot="10800000" flipV="1">
            <a:off x="4949797" y="1816219"/>
            <a:ext cx="939309" cy="172621"/>
          </a:xfrm>
          <a:prstGeom prst="curvedConnector3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曲线连接符 34"/>
          <p:cNvCxnSpPr/>
          <p:nvPr/>
        </p:nvCxnSpPr>
        <p:spPr>
          <a:xfrm rot="10800000" flipV="1">
            <a:off x="5021804" y="3040355"/>
            <a:ext cx="939309" cy="172621"/>
          </a:xfrm>
          <a:prstGeom prst="curvedConnector3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曲线连接符 35"/>
          <p:cNvCxnSpPr/>
          <p:nvPr/>
        </p:nvCxnSpPr>
        <p:spPr>
          <a:xfrm rot="10800000" flipV="1">
            <a:off x="5025010" y="4336499"/>
            <a:ext cx="939309" cy="172621"/>
          </a:xfrm>
          <a:prstGeom prst="curvedConnector3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曲线连接符 36"/>
          <p:cNvCxnSpPr/>
          <p:nvPr/>
        </p:nvCxnSpPr>
        <p:spPr>
          <a:xfrm rot="10800000">
            <a:off x="5025010" y="5733255"/>
            <a:ext cx="864094" cy="52394"/>
          </a:xfrm>
          <a:prstGeom prst="curvedConnector3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80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+mn-cs"/>
              </a:rPr>
              <a:t>LHAASO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+mn-cs"/>
              </a:rPr>
              <a:t>虚拟计算集群</a:t>
            </a:r>
          </a:p>
        </p:txBody>
      </p:sp>
      <p:sp>
        <p:nvSpPr>
          <p:cNvPr id="15363" name="内容占位符 2"/>
          <p:cNvSpPr>
            <a:spLocks noGrp="1"/>
          </p:cNvSpPr>
          <p:nvPr>
            <p:ph idx="1"/>
          </p:nvPr>
        </p:nvSpPr>
        <p:spPr>
          <a:xfrm>
            <a:off x="495300" y="1460500"/>
            <a:ext cx="8915400" cy="4525963"/>
          </a:xfr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实现资源按需分配资源，提高资源利用率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整合、共享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不同实验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/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组织的计算资源</a:t>
            </a:r>
            <a:endParaRPr lang="en-US" altLang="zh-CN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采用虚拟机方式，目前规模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850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核</a:t>
            </a:r>
          </a:p>
        </p:txBody>
      </p:sp>
      <p:grpSp>
        <p:nvGrpSpPr>
          <p:cNvPr id="15364" name="组合 76"/>
          <p:cNvGrpSpPr>
            <a:grpSpLocks/>
          </p:cNvGrpSpPr>
          <p:nvPr/>
        </p:nvGrpSpPr>
        <p:grpSpPr bwMode="auto">
          <a:xfrm>
            <a:off x="1388494" y="3509393"/>
            <a:ext cx="6825951" cy="2645667"/>
            <a:chOff x="323418" y="3329940"/>
            <a:chExt cx="7769022" cy="3360420"/>
          </a:xfrm>
        </p:grpSpPr>
        <p:sp>
          <p:nvSpPr>
            <p:cNvPr id="78" name="矩形 77"/>
            <p:cNvSpPr/>
            <p:nvPr/>
          </p:nvSpPr>
          <p:spPr>
            <a:xfrm>
              <a:off x="1249925" y="4637868"/>
              <a:ext cx="154147" cy="33110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1404071" y="4637868"/>
              <a:ext cx="152525" cy="33110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1551729" y="4641163"/>
              <a:ext cx="154147" cy="329453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1705876" y="4641163"/>
              <a:ext cx="154148" cy="329453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1860023" y="4641163"/>
              <a:ext cx="154147" cy="329453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2014170" y="4641163"/>
              <a:ext cx="152525" cy="329453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1554974" y="5064510"/>
              <a:ext cx="154147" cy="331100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1709121" y="5064510"/>
              <a:ext cx="152525" cy="331100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1856778" y="5067805"/>
              <a:ext cx="154147" cy="329453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2010925" y="5067805"/>
              <a:ext cx="152525" cy="329453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88" name="矩形 87"/>
            <p:cNvSpPr/>
            <p:nvPr/>
          </p:nvSpPr>
          <p:spPr bwMode="auto">
            <a:xfrm>
              <a:off x="2552874" y="3863654"/>
              <a:ext cx="1059560" cy="472765"/>
            </a:xfrm>
            <a:prstGeom prst="rect">
              <a:avLst/>
            </a:prstGeom>
            <a:solidFill>
              <a:srgbClr val="99CC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kern="0" dirty="0" err="1">
                  <a:solidFill>
                    <a:srgbClr val="000000"/>
                  </a:solidFill>
                  <a:latin typeface="Arial" charset="0"/>
                  <a:ea typeface="华文彩云" pitchFamily="2" charset="-122"/>
                </a:rPr>
                <a:t>VCondor</a:t>
              </a:r>
              <a:endParaRPr lang="zh-CN" altLang="en-US" kern="0" dirty="0">
                <a:solidFill>
                  <a:srgbClr val="000000"/>
                </a:solidFill>
                <a:latin typeface="Arial" charset="0"/>
                <a:ea typeface="华文彩云" pitchFamily="2" charset="-122"/>
              </a:endParaRPr>
            </a:p>
          </p:txBody>
        </p:sp>
        <p:sp>
          <p:nvSpPr>
            <p:cNvPr id="89" name="矩形 88"/>
            <p:cNvSpPr/>
            <p:nvPr/>
          </p:nvSpPr>
          <p:spPr bwMode="auto">
            <a:xfrm>
              <a:off x="5272356" y="4357833"/>
              <a:ext cx="1059560" cy="472765"/>
            </a:xfrm>
            <a:prstGeom prst="rect">
              <a:avLst/>
            </a:prstGeom>
            <a:solidFill>
              <a:srgbClr val="FF9933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kern="0" dirty="0" err="1">
                  <a:solidFill>
                    <a:srgbClr val="000000"/>
                  </a:solidFill>
                  <a:latin typeface="Arial" charset="0"/>
                  <a:ea typeface="华文彩云" pitchFamily="2" charset="-122"/>
                </a:rPr>
                <a:t>VMquota</a:t>
              </a:r>
              <a:endParaRPr lang="zh-CN" altLang="en-US" kern="0" dirty="0">
                <a:solidFill>
                  <a:srgbClr val="000000"/>
                </a:solidFill>
                <a:latin typeface="Arial" charset="0"/>
                <a:ea typeface="华文彩云" pitchFamily="2" charset="-122"/>
              </a:endParaRPr>
            </a:p>
          </p:txBody>
        </p:sp>
        <p:sp>
          <p:nvSpPr>
            <p:cNvPr id="90" name="流程图: 多文档 89"/>
            <p:cNvSpPr/>
            <p:nvPr/>
          </p:nvSpPr>
          <p:spPr bwMode="auto">
            <a:xfrm>
              <a:off x="6766774" y="3329940"/>
              <a:ext cx="1325666" cy="563365"/>
            </a:xfrm>
            <a:prstGeom prst="flowChartMultidocument">
              <a:avLst/>
            </a:prstGeom>
            <a:noFill/>
            <a:ln w="158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kern="0" dirty="0">
                  <a:solidFill>
                    <a:srgbClr val="000000"/>
                  </a:solidFill>
                  <a:latin typeface="+mn-ea"/>
                  <a:ea typeface="+mn-ea"/>
                </a:rPr>
                <a:t>分配算法</a:t>
              </a:r>
            </a:p>
          </p:txBody>
        </p:sp>
        <p:sp>
          <p:nvSpPr>
            <p:cNvPr id="91" name="云形 90"/>
            <p:cNvSpPr/>
            <p:nvPr/>
          </p:nvSpPr>
          <p:spPr bwMode="auto">
            <a:xfrm>
              <a:off x="4613580" y="5548806"/>
              <a:ext cx="2618881" cy="1141554"/>
            </a:xfrm>
            <a:prstGeom prst="cloud">
              <a:avLst/>
            </a:prstGeom>
            <a:solidFill>
              <a:srgbClr val="8FE2FF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kern="0" dirty="0" err="1">
                  <a:solidFill>
                    <a:srgbClr val="000000"/>
                  </a:solidFill>
                  <a:latin typeface="Arial" charset="0"/>
                  <a:ea typeface="华文彩云" pitchFamily="2" charset="-122"/>
                </a:rPr>
                <a:t>IHEPCloud</a:t>
              </a:r>
              <a:r>
                <a:rPr lang="en-US" altLang="zh-CN" sz="1400" kern="0" dirty="0">
                  <a:solidFill>
                    <a:srgbClr val="000000"/>
                  </a:solidFill>
                  <a:latin typeface="Arial" charset="0"/>
                  <a:ea typeface="华文彩云" pitchFamily="2" charset="-122"/>
                </a:rPr>
                <a:t/>
              </a:r>
              <a:br>
                <a:rPr lang="en-US" altLang="zh-CN" sz="1400" kern="0" dirty="0">
                  <a:solidFill>
                    <a:srgbClr val="000000"/>
                  </a:solidFill>
                  <a:latin typeface="Arial" charset="0"/>
                  <a:ea typeface="华文彩云" pitchFamily="2" charset="-122"/>
                </a:rPr>
              </a:br>
              <a:r>
                <a:rPr lang="en-US" altLang="zh-CN" sz="1400" kern="0" dirty="0">
                  <a:solidFill>
                    <a:srgbClr val="000000"/>
                  </a:solidFill>
                  <a:latin typeface="Arial" charset="0"/>
                  <a:ea typeface="华文彩云" pitchFamily="2" charset="-122"/>
                </a:rPr>
                <a:t>   (CERNCloud,EC2, </a:t>
              </a:r>
              <a:r>
                <a:rPr lang="en-US" altLang="zh-CN" sz="1400" kern="0" dirty="0" err="1">
                  <a:solidFill>
                    <a:srgbClr val="000000"/>
                  </a:solidFill>
                  <a:latin typeface="Arial" charset="0"/>
                  <a:ea typeface="华文彩云" pitchFamily="2" charset="-122"/>
                </a:rPr>
                <a:t>Aliyun</a:t>
              </a:r>
              <a:r>
                <a:rPr lang="en-US" altLang="zh-CN" sz="1400" kern="0" dirty="0">
                  <a:solidFill>
                    <a:srgbClr val="000000"/>
                  </a:solidFill>
                  <a:latin typeface="Arial" charset="0"/>
                  <a:ea typeface="华文彩云" pitchFamily="2" charset="-122"/>
                </a:rPr>
                <a:t>,…)</a:t>
              </a:r>
              <a:endParaRPr lang="zh-CN" altLang="en-US" sz="1400" kern="0" dirty="0">
                <a:solidFill>
                  <a:srgbClr val="000000"/>
                </a:solidFill>
                <a:latin typeface="Arial" charset="0"/>
                <a:ea typeface="华文彩云" pitchFamily="2" charset="-122"/>
              </a:endParaRPr>
            </a:p>
          </p:txBody>
        </p:sp>
        <p:cxnSp>
          <p:nvCxnSpPr>
            <p:cNvPr id="15380" name="曲线连接符 91"/>
            <p:cNvCxnSpPr>
              <a:cxnSpLocks noChangeShapeType="1"/>
              <a:stCxn id="90" idx="2"/>
              <a:endCxn id="89" idx="0"/>
            </p:cNvCxnSpPr>
            <p:nvPr/>
          </p:nvCxnSpPr>
          <p:spPr bwMode="auto">
            <a:xfrm rot="5400000">
              <a:off x="6326909" y="3348187"/>
              <a:ext cx="486115" cy="1534672"/>
            </a:xfrm>
            <a:prstGeom prst="curvedConnector3">
              <a:avLst>
                <a:gd name="adj1" fmla="val 56269"/>
              </a:avLst>
            </a:prstGeom>
            <a:noFill/>
            <a:ln w="15875" algn="ctr">
              <a:solidFill>
                <a:srgbClr val="8585E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1" name="曲线连接符 92"/>
            <p:cNvCxnSpPr>
              <a:cxnSpLocks noChangeShapeType="1"/>
              <a:endCxn id="89" idx="1"/>
            </p:cNvCxnSpPr>
            <p:nvPr/>
          </p:nvCxnSpPr>
          <p:spPr bwMode="auto">
            <a:xfrm>
              <a:off x="3611880" y="4015690"/>
              <a:ext cx="1661160" cy="579111"/>
            </a:xfrm>
            <a:prstGeom prst="curvedConnector3">
              <a:avLst>
                <a:gd name="adj1" fmla="val 50000"/>
              </a:avLst>
            </a:prstGeom>
            <a:noFill/>
            <a:ln w="15875" algn="ctr">
              <a:solidFill>
                <a:srgbClr val="FFC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2" name="直接箭头连接符 93"/>
            <p:cNvCxnSpPr>
              <a:cxnSpLocks noChangeShapeType="1"/>
              <a:stCxn id="89" idx="2"/>
              <a:endCxn id="91" idx="3"/>
            </p:cNvCxnSpPr>
            <p:nvPr/>
          </p:nvCxnSpPr>
          <p:spPr bwMode="auto">
            <a:xfrm>
              <a:off x="5802630" y="4831021"/>
              <a:ext cx="120255" cy="783820"/>
            </a:xfrm>
            <a:prstGeom prst="straightConnector1">
              <a:avLst/>
            </a:prstGeom>
            <a:noFill/>
            <a:ln w="15875" algn="ctr">
              <a:solidFill>
                <a:srgbClr val="8585E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3" name="曲线连接符 94"/>
            <p:cNvCxnSpPr>
              <a:cxnSpLocks noChangeShapeType="1"/>
            </p:cNvCxnSpPr>
            <p:nvPr/>
          </p:nvCxnSpPr>
          <p:spPr bwMode="auto">
            <a:xfrm>
              <a:off x="3303270" y="4335779"/>
              <a:ext cx="1634490" cy="1394461"/>
            </a:xfrm>
            <a:prstGeom prst="curvedConnector3">
              <a:avLst>
                <a:gd name="adj1" fmla="val 42542"/>
              </a:avLst>
            </a:prstGeom>
            <a:noFill/>
            <a:ln w="15875" algn="ctr">
              <a:solidFill>
                <a:srgbClr val="8585E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4" name="曲线连接符 95"/>
            <p:cNvCxnSpPr>
              <a:cxnSpLocks noChangeShapeType="1"/>
            </p:cNvCxnSpPr>
            <p:nvPr/>
          </p:nvCxnSpPr>
          <p:spPr bwMode="auto">
            <a:xfrm>
              <a:off x="3604260" y="4183330"/>
              <a:ext cx="1661160" cy="579111"/>
            </a:xfrm>
            <a:prstGeom prst="curvedConnector3">
              <a:avLst>
                <a:gd name="adj1" fmla="val 50000"/>
              </a:avLst>
            </a:prstGeom>
            <a:noFill/>
            <a:ln w="15875" algn="ctr">
              <a:solidFill>
                <a:srgbClr val="8585E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5" name="曲线连接符 96"/>
            <p:cNvCxnSpPr>
              <a:cxnSpLocks noChangeShapeType="1"/>
              <a:stCxn id="89" idx="0"/>
              <a:endCxn id="88" idx="0"/>
            </p:cNvCxnSpPr>
            <p:nvPr/>
          </p:nvCxnSpPr>
          <p:spPr bwMode="auto">
            <a:xfrm rot="16200000" flipV="1">
              <a:off x="4194840" y="2750791"/>
              <a:ext cx="495241" cy="2720340"/>
            </a:xfrm>
            <a:prstGeom prst="curvedConnector3">
              <a:avLst>
                <a:gd name="adj1" fmla="val 127694"/>
              </a:avLst>
            </a:prstGeom>
            <a:noFill/>
            <a:ln w="15875" algn="ctr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6" name="直接箭头连接符 97"/>
            <p:cNvCxnSpPr>
              <a:cxnSpLocks noChangeShapeType="1"/>
              <a:stCxn id="83" idx="3"/>
            </p:cNvCxnSpPr>
            <p:nvPr/>
          </p:nvCxnSpPr>
          <p:spPr bwMode="auto">
            <a:xfrm flipV="1">
              <a:off x="2166977" y="4335779"/>
              <a:ext cx="766723" cy="470015"/>
            </a:xfrm>
            <a:prstGeom prst="straightConnector1">
              <a:avLst/>
            </a:prstGeom>
            <a:noFill/>
            <a:ln w="15875" algn="ctr">
              <a:solidFill>
                <a:srgbClr val="8585E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7" name="直接箭头连接符 98"/>
            <p:cNvCxnSpPr>
              <a:cxnSpLocks noChangeShapeType="1"/>
              <a:stCxn id="87" idx="3"/>
            </p:cNvCxnSpPr>
            <p:nvPr/>
          </p:nvCxnSpPr>
          <p:spPr bwMode="auto">
            <a:xfrm flipV="1">
              <a:off x="2164057" y="4358582"/>
              <a:ext cx="769643" cy="873932"/>
            </a:xfrm>
            <a:prstGeom prst="straightConnector1">
              <a:avLst/>
            </a:prstGeom>
            <a:noFill/>
            <a:ln w="15875" algn="ctr">
              <a:solidFill>
                <a:srgbClr val="8585E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538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18" y="4612668"/>
              <a:ext cx="308456" cy="376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5389" name="直接箭头连接符 100"/>
            <p:cNvCxnSpPr>
              <a:cxnSpLocks noChangeShapeType="1"/>
            </p:cNvCxnSpPr>
            <p:nvPr/>
          </p:nvCxnSpPr>
          <p:spPr bwMode="auto">
            <a:xfrm>
              <a:off x="607474" y="4831021"/>
              <a:ext cx="626966" cy="0"/>
            </a:xfrm>
            <a:prstGeom prst="straightConnector1">
              <a:avLst/>
            </a:prstGeom>
            <a:noFill/>
            <a:ln w="15875" algn="ctr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" name="TextBox 68"/>
            <p:cNvSpPr txBox="1"/>
            <p:nvPr/>
          </p:nvSpPr>
          <p:spPr>
            <a:xfrm>
              <a:off x="638203" y="4518942"/>
              <a:ext cx="626325" cy="3909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kern="0" dirty="0" err="1">
                  <a:solidFill>
                    <a:srgbClr val="000000"/>
                  </a:solidFill>
                  <a:ea typeface="华文彩云" panose="02010800040101010101" pitchFamily="2" charset="-122"/>
                </a:rPr>
                <a:t>juno</a:t>
              </a:r>
              <a:endParaRPr lang="zh-CN" altLang="en-US" sz="1400" kern="0" dirty="0">
                <a:solidFill>
                  <a:srgbClr val="000000"/>
                </a:solidFill>
                <a:ea typeface="华文彩云" panose="02010800040101010101" pitchFamily="2" charset="-122"/>
              </a:endParaRPr>
            </a:p>
          </p:txBody>
        </p:sp>
        <p:pic>
          <p:nvPicPr>
            <p:cNvPr id="1539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58" y="5062248"/>
              <a:ext cx="308456" cy="376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5392" name="直接箭头连接符 103"/>
            <p:cNvCxnSpPr>
              <a:cxnSpLocks noChangeShapeType="1"/>
            </p:cNvCxnSpPr>
            <p:nvPr/>
          </p:nvCxnSpPr>
          <p:spPr bwMode="auto">
            <a:xfrm>
              <a:off x="927514" y="5272981"/>
              <a:ext cx="626966" cy="0"/>
            </a:xfrm>
            <a:prstGeom prst="straightConnector1">
              <a:avLst/>
            </a:prstGeom>
            <a:noFill/>
            <a:ln w="15875" algn="ctr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5" name="TextBox 71"/>
            <p:cNvSpPr txBox="1"/>
            <p:nvPr/>
          </p:nvSpPr>
          <p:spPr>
            <a:xfrm>
              <a:off x="904310" y="4884788"/>
              <a:ext cx="952469" cy="3909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kern="0" dirty="0" err="1">
                  <a:solidFill>
                    <a:srgbClr val="000000"/>
                  </a:solidFill>
                  <a:ea typeface="华文彩云" panose="02010800040101010101" pitchFamily="2" charset="-122"/>
                </a:rPr>
                <a:t>lhaaso</a:t>
              </a:r>
              <a:endParaRPr lang="zh-CN" altLang="en-US" sz="1400" kern="0" dirty="0">
                <a:solidFill>
                  <a:srgbClr val="000000"/>
                </a:solidFill>
                <a:ea typeface="华文彩云" panose="02010800040101010101" pitchFamily="2" charset="-122"/>
              </a:endParaRPr>
            </a:p>
          </p:txBody>
        </p:sp>
        <p:sp>
          <p:nvSpPr>
            <p:cNvPr id="15394" name="TextBox 72"/>
            <p:cNvSpPr txBox="1">
              <a:spLocks noChangeArrowheads="1"/>
            </p:cNvSpPr>
            <p:nvPr/>
          </p:nvSpPr>
          <p:spPr bwMode="auto">
            <a:xfrm>
              <a:off x="2327016" y="4796153"/>
              <a:ext cx="1312607" cy="390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70C0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rgbClr val="595959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000">
                  <a:solidFill>
                    <a:srgbClr val="595959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 sz="2000">
                  <a:solidFill>
                    <a:srgbClr val="595959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 sz="2000">
                  <a:solidFill>
                    <a:srgbClr val="595959"/>
                  </a:solidFill>
                  <a:latin typeface="Calibri" pitchFamily="34" charset="0"/>
                  <a:ea typeface="宋体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2000">
                  <a:solidFill>
                    <a:srgbClr val="595959"/>
                  </a:solidFill>
                  <a:latin typeface="Calibri" pitchFamily="34" charset="0"/>
                  <a:ea typeface="宋体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2000">
                  <a:solidFill>
                    <a:srgbClr val="595959"/>
                  </a:solidFill>
                  <a:latin typeface="Calibri" pitchFamily="34" charset="0"/>
                  <a:ea typeface="宋体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2000">
                  <a:solidFill>
                    <a:srgbClr val="595959"/>
                  </a:solidFill>
                  <a:latin typeface="Calibri" pitchFamily="34" charset="0"/>
                  <a:ea typeface="宋体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2000">
                  <a:solidFill>
                    <a:srgbClr val="595959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rgbClr val="000000"/>
                  </a:solidFill>
                  <a:latin typeface="宋体" pitchFamily="2" charset="-122"/>
                </a:rPr>
                <a:t>作业排队</a:t>
              </a:r>
            </a:p>
          </p:txBody>
        </p:sp>
        <p:sp>
          <p:nvSpPr>
            <p:cNvPr id="15395" name="TextBox 73"/>
            <p:cNvSpPr txBox="1">
              <a:spLocks noChangeArrowheads="1"/>
            </p:cNvSpPr>
            <p:nvPr/>
          </p:nvSpPr>
          <p:spPr bwMode="auto">
            <a:xfrm>
              <a:off x="3608489" y="5021801"/>
              <a:ext cx="1598477" cy="390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70C0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rgbClr val="595959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000">
                  <a:solidFill>
                    <a:srgbClr val="595959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 sz="2000">
                  <a:solidFill>
                    <a:srgbClr val="595959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 sz="2000">
                  <a:solidFill>
                    <a:srgbClr val="595959"/>
                  </a:solidFill>
                  <a:latin typeface="Calibri" pitchFamily="34" charset="0"/>
                  <a:ea typeface="宋体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2000">
                  <a:solidFill>
                    <a:srgbClr val="595959"/>
                  </a:solidFill>
                  <a:latin typeface="Calibri" pitchFamily="34" charset="0"/>
                  <a:ea typeface="宋体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2000">
                  <a:solidFill>
                    <a:srgbClr val="595959"/>
                  </a:solidFill>
                  <a:latin typeface="Calibri" pitchFamily="34" charset="0"/>
                  <a:ea typeface="宋体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2000">
                  <a:solidFill>
                    <a:srgbClr val="595959"/>
                  </a:solidFill>
                  <a:latin typeface="Calibri" pitchFamily="34" charset="0"/>
                  <a:ea typeface="宋体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2000">
                  <a:solidFill>
                    <a:srgbClr val="595959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rgbClr val="000000"/>
                  </a:solidFill>
                  <a:latin typeface="宋体" pitchFamily="2" charset="-122"/>
                </a:rPr>
                <a:t>虚拟机启停</a:t>
              </a:r>
            </a:p>
          </p:txBody>
        </p:sp>
        <p:sp>
          <p:nvSpPr>
            <p:cNvPr id="108" name="TextBox 74"/>
            <p:cNvSpPr txBox="1"/>
            <p:nvPr/>
          </p:nvSpPr>
          <p:spPr>
            <a:xfrm>
              <a:off x="4217665" y="3486431"/>
              <a:ext cx="1538227" cy="3909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kern="0" dirty="0">
                  <a:solidFill>
                    <a:srgbClr val="000000"/>
                  </a:solidFill>
                  <a:latin typeface="+mn-ea"/>
                  <a:ea typeface="+mn-ea"/>
                </a:rPr>
                <a:t>当前可用资源</a:t>
              </a:r>
            </a:p>
          </p:txBody>
        </p:sp>
        <p:sp>
          <p:nvSpPr>
            <p:cNvPr id="15397" name="TextBox 75"/>
            <p:cNvSpPr txBox="1">
              <a:spLocks noChangeArrowheads="1"/>
            </p:cNvSpPr>
            <p:nvPr/>
          </p:nvSpPr>
          <p:spPr bwMode="auto">
            <a:xfrm>
              <a:off x="3886200" y="4305686"/>
              <a:ext cx="1150620" cy="390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70C0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rgbClr val="595959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000">
                  <a:solidFill>
                    <a:srgbClr val="595959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 sz="2000">
                  <a:solidFill>
                    <a:srgbClr val="595959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 sz="2000">
                  <a:solidFill>
                    <a:srgbClr val="595959"/>
                  </a:solidFill>
                  <a:latin typeface="Calibri" pitchFamily="34" charset="0"/>
                  <a:ea typeface="宋体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2000">
                  <a:solidFill>
                    <a:srgbClr val="595959"/>
                  </a:solidFill>
                  <a:latin typeface="Calibri" pitchFamily="34" charset="0"/>
                  <a:ea typeface="宋体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2000">
                  <a:solidFill>
                    <a:srgbClr val="595959"/>
                  </a:solidFill>
                  <a:latin typeface="Calibri" pitchFamily="34" charset="0"/>
                  <a:ea typeface="宋体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2000">
                  <a:solidFill>
                    <a:srgbClr val="595959"/>
                  </a:solidFill>
                  <a:latin typeface="Calibri" pitchFamily="34" charset="0"/>
                  <a:ea typeface="宋体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2000">
                  <a:solidFill>
                    <a:srgbClr val="595959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rgbClr val="000000"/>
                  </a:solidFill>
                  <a:latin typeface="宋体" pitchFamily="2" charset="-122"/>
                </a:rPr>
                <a:t>申请资源</a:t>
              </a:r>
            </a:p>
          </p:txBody>
        </p:sp>
        <p:sp>
          <p:nvSpPr>
            <p:cNvPr id="15398" name="TextBox 76"/>
            <p:cNvSpPr txBox="1">
              <a:spLocks noChangeArrowheads="1"/>
            </p:cNvSpPr>
            <p:nvPr/>
          </p:nvSpPr>
          <p:spPr bwMode="auto">
            <a:xfrm>
              <a:off x="4311340" y="3882186"/>
              <a:ext cx="1418421" cy="390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70C0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rgbClr val="595959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000">
                  <a:solidFill>
                    <a:srgbClr val="595959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 sz="2000">
                  <a:solidFill>
                    <a:srgbClr val="595959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 sz="2000">
                  <a:solidFill>
                    <a:srgbClr val="595959"/>
                  </a:solidFill>
                  <a:latin typeface="Calibri" pitchFamily="34" charset="0"/>
                  <a:ea typeface="宋体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2000">
                  <a:solidFill>
                    <a:srgbClr val="595959"/>
                  </a:solidFill>
                  <a:latin typeface="Calibri" pitchFamily="34" charset="0"/>
                  <a:ea typeface="宋体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2000">
                  <a:solidFill>
                    <a:srgbClr val="595959"/>
                  </a:solidFill>
                  <a:latin typeface="Calibri" pitchFamily="34" charset="0"/>
                  <a:ea typeface="宋体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2000">
                  <a:solidFill>
                    <a:srgbClr val="595959"/>
                  </a:solidFill>
                  <a:latin typeface="Calibri" pitchFamily="34" charset="0"/>
                  <a:ea typeface="宋体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2000">
                  <a:solidFill>
                    <a:srgbClr val="595959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rgbClr val="000000"/>
                  </a:solidFill>
                  <a:latin typeface="宋体" pitchFamily="2" charset="-122"/>
                </a:rPr>
                <a:t>资源预留</a:t>
              </a:r>
            </a:p>
          </p:txBody>
        </p:sp>
        <p:sp>
          <p:nvSpPr>
            <p:cNvPr id="15399" name="TextBox 77"/>
            <p:cNvSpPr txBox="1">
              <a:spLocks noChangeArrowheads="1"/>
            </p:cNvSpPr>
            <p:nvPr/>
          </p:nvSpPr>
          <p:spPr bwMode="auto">
            <a:xfrm>
              <a:off x="6332220" y="4440912"/>
              <a:ext cx="1546860" cy="390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70C0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rgbClr val="595959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000">
                  <a:solidFill>
                    <a:srgbClr val="595959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 sz="2000">
                  <a:solidFill>
                    <a:srgbClr val="595959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 sz="2000">
                  <a:solidFill>
                    <a:srgbClr val="595959"/>
                  </a:solidFill>
                  <a:latin typeface="Calibri" pitchFamily="34" charset="0"/>
                  <a:ea typeface="宋体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2000">
                  <a:solidFill>
                    <a:srgbClr val="595959"/>
                  </a:solidFill>
                  <a:latin typeface="Calibri" pitchFamily="34" charset="0"/>
                  <a:ea typeface="宋体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2000">
                  <a:solidFill>
                    <a:srgbClr val="595959"/>
                  </a:solidFill>
                  <a:latin typeface="Calibri" pitchFamily="34" charset="0"/>
                  <a:ea typeface="宋体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2000">
                  <a:solidFill>
                    <a:srgbClr val="595959"/>
                  </a:solidFill>
                  <a:latin typeface="Calibri" pitchFamily="34" charset="0"/>
                  <a:ea typeface="宋体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2000">
                  <a:solidFill>
                    <a:srgbClr val="595959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rgbClr val="000000"/>
                  </a:solidFill>
                  <a:latin typeface="宋体" pitchFamily="2" charset="-122"/>
                </a:rPr>
                <a:t>虚拟池状态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971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论文蓝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65FAA"/>
      </a:accent1>
      <a:accent2>
        <a:srgbClr val="4472C4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主题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主题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主题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主题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主题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主题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3597</TotalTime>
  <Words>1253</Words>
  <Application>Microsoft Office PowerPoint</Application>
  <PresentationFormat>A4 纸张(210x297 毫米)</PresentationFormat>
  <Paragraphs>295</Paragraphs>
  <Slides>21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LHAASO虚拟计算集群</vt:lpstr>
      <vt:lpstr>PowerPoint 演示文稿</vt:lpstr>
      <vt:lpstr>PowerPoint 演示文稿</vt:lpstr>
      <vt:lpstr>存储使用情况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www.pptbz.com</dc:creator>
  <cp:lastModifiedBy>unknown</cp:lastModifiedBy>
  <cp:revision>179</cp:revision>
  <dcterms:created xsi:type="dcterms:W3CDTF">2015-04-19T07:39:12Z</dcterms:created>
  <dcterms:modified xsi:type="dcterms:W3CDTF">2018-03-22T07:17:17Z</dcterms:modified>
</cp:coreProperties>
</file>