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918" r:id="rId2"/>
    <p:sldMasterId id="2147484021" r:id="rId3"/>
  </p:sldMasterIdLst>
  <p:notesMasterIdLst>
    <p:notesMasterId r:id="rId24"/>
  </p:notesMasterIdLst>
  <p:sldIdLst>
    <p:sldId id="485" r:id="rId4"/>
    <p:sldId id="669" r:id="rId5"/>
    <p:sldId id="674" r:id="rId6"/>
    <p:sldId id="692" r:id="rId7"/>
    <p:sldId id="647" r:id="rId8"/>
    <p:sldId id="699" r:id="rId9"/>
    <p:sldId id="700" r:id="rId10"/>
    <p:sldId id="701" r:id="rId11"/>
    <p:sldId id="677" r:id="rId12"/>
    <p:sldId id="695" r:id="rId13"/>
    <p:sldId id="703" r:id="rId14"/>
    <p:sldId id="676" r:id="rId15"/>
    <p:sldId id="709" r:id="rId16"/>
    <p:sldId id="714" r:id="rId17"/>
    <p:sldId id="706" r:id="rId18"/>
    <p:sldId id="691" r:id="rId19"/>
    <p:sldId id="716" r:id="rId20"/>
    <p:sldId id="717" r:id="rId21"/>
    <p:sldId id="718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BBFB5EB-93DA-4C0E-B534-055175014C85}">
          <p14:sldIdLst>
            <p14:sldId id="485"/>
            <p14:sldId id="669"/>
            <p14:sldId id="674"/>
            <p14:sldId id="692"/>
            <p14:sldId id="647"/>
            <p14:sldId id="699"/>
            <p14:sldId id="700"/>
            <p14:sldId id="701"/>
            <p14:sldId id="677"/>
            <p14:sldId id="695"/>
            <p14:sldId id="703"/>
            <p14:sldId id="676"/>
            <p14:sldId id="709"/>
            <p14:sldId id="714"/>
            <p14:sldId id="706"/>
            <p14:sldId id="691"/>
            <p14:sldId id="716"/>
            <p14:sldId id="717"/>
            <p14:sldId id="71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58ED5"/>
    <a:srgbClr val="98C0F0"/>
    <a:srgbClr val="BFBFBF"/>
    <a:srgbClr val="F5D508"/>
    <a:srgbClr val="C6D9F1"/>
    <a:srgbClr val="A2D36D"/>
    <a:srgbClr val="00B0F0"/>
    <a:srgbClr val="2B166E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065" autoAdjust="0"/>
  </p:normalViewPr>
  <p:slideViewPr>
    <p:cSldViewPr>
      <p:cViewPr>
        <p:scale>
          <a:sx n="75" d="100"/>
          <a:sy n="75" d="100"/>
        </p:scale>
        <p:origin x="13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710A-DF77-461E-9744-D18285E3D9D7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46BC-2A02-4031-A57A-8E72560AF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3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2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8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13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74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70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64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1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5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9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69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0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9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1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642E-4D74-4357-8F54-C7EC1F8F8893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C7C2-D81A-4FB8-9629-081074DBA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1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51B1-8C09-4771-ACFE-E5267F856726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ED47-3BE4-4203-8718-BD8CDFE74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85EC-6979-43E4-B1EC-41AAEE0040FF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BECB-20B1-4CC7-8E27-5AE19298CA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1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16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51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59796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2923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285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1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7433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06874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6DFA-880F-4DB0-84B8-90F9A92A4A14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ADCE-9AF7-45DD-B862-6A9E4AE403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99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265393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80669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814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121D-CD12-406A-BE2B-893B5EA9A0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3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243F-2407-4F8C-9089-EEF40A414F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9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5FCC-E189-4711-87F5-6F0350A323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D5D4-F067-4D4E-857D-7E35C8DD68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F93-DF82-4D78-8D53-B6DC9EFAABB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0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FA84-177A-4B70-9BCB-7F11872BC22B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9855-F068-473E-848C-7B4FCA7382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65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B83A-3AB8-465C-BACC-5BD372D59B60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C9B4-A172-4D47-9CD9-BA411639D0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54-A71B-4A5C-855F-B8304405E246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9850-A0DF-43A3-AFAA-145B1DB08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1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749E-D6C5-4B25-8C58-106B54CF58BE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0B3-856D-4BF4-BB39-4D874BF1E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7195-3B8B-465D-A135-27E51938506A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4401-7080-4E14-92B0-4FA1B39853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4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7C32-BFA0-475A-9722-5037085C61A1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F678-9442-4FE2-9CB8-930DCA52D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6579-8C03-4502-90E9-643E097F9D35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5EC4-E927-4756-805D-A1D195916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5967AB12-D8B4-4DB8-AEA1-0006F83E8206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9E3EF63A-2D2F-4AD7-9FC5-33CA8F95C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9195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413FBF-1290-4F08-B4B6-FD7F63160C7D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t>2018/3/22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622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44568" y="1340768"/>
            <a:ext cx="9180512" cy="1224135"/>
          </a:xfrm>
        </p:spPr>
        <p:txBody>
          <a:bodyPr/>
          <a:lstStyle/>
          <a:p>
            <a:pPr>
              <a:defRPr/>
            </a:pPr>
            <a:r>
              <a:rPr lang="en-US" altLang="zh-CN" sz="4500" dirty="0" smtClean="0"/>
              <a:t/>
            </a:r>
            <a:br>
              <a:rPr lang="en-US" altLang="zh-CN" sz="4500" dirty="0" smtClean="0"/>
            </a:br>
            <a:r>
              <a:rPr lang="zh-CN" altLang="en-US" sz="4800" kern="0" dirty="0">
                <a:solidFill>
                  <a:schemeClr val="bg1"/>
                </a:solidFill>
              </a:rPr>
              <a:t> </a:t>
            </a:r>
            <a:r>
              <a:rPr lang="zh-CN" altLang="en-US" sz="4800" kern="0" dirty="0">
                <a:solidFill>
                  <a:schemeClr val="tx1"/>
                </a:solidFill>
              </a:rPr>
              <a:t>大型高海拔宇宙线观测站</a:t>
            </a:r>
            <a:r>
              <a:rPr lang="en-US" altLang="zh-CN" sz="4800" kern="0" dirty="0">
                <a:solidFill>
                  <a:schemeClr val="tx1"/>
                </a:solidFill>
              </a:rPr>
              <a:t/>
            </a:r>
            <a:br>
              <a:rPr lang="en-US" altLang="zh-CN" sz="4800" kern="0" dirty="0">
                <a:solidFill>
                  <a:schemeClr val="tx1"/>
                </a:solidFill>
              </a:rPr>
            </a:br>
            <a:r>
              <a:rPr lang="zh-CN" altLang="en-US" sz="4800" kern="0" dirty="0">
                <a:solidFill>
                  <a:schemeClr val="tx1"/>
                </a:solidFill>
              </a:rPr>
              <a:t>  </a:t>
            </a:r>
            <a:r>
              <a:rPr lang="zh-CN" altLang="en-US" sz="4800" kern="0" dirty="0" smtClean="0">
                <a:solidFill>
                  <a:schemeClr val="tx1"/>
                </a:solidFill>
              </a:rPr>
              <a:t>通用水电任务与工作进展</a:t>
            </a:r>
            <a:endParaRPr lang="zh-CN" altLang="en-US" sz="4500" dirty="0">
              <a:solidFill>
                <a:schemeClr val="tx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45288" y="4509120"/>
            <a:ext cx="6400800" cy="20162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中国科学院高能物理研究所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     王博东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西南交通大学合作组会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    2018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000" b="1" dirty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月</a:t>
            </a:r>
            <a:endParaRPr lang="zh-CN" altLang="en-US" sz="2000" b="1" dirty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203848" y="6376243"/>
            <a:ext cx="2866029" cy="365125"/>
          </a:xfrm>
        </p:spPr>
        <p:txBody>
          <a:bodyPr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工艺供配水各子系统采购完成情况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80" y="1052736"/>
            <a:ext cx="8029012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工艺供配水系统招标采购进展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已经基本完成采购任务，执行率为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96.8%</a:t>
            </a: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84954"/>
              </p:ext>
            </p:extLst>
          </p:nvPr>
        </p:nvGraphicFramePr>
        <p:xfrm>
          <a:off x="827584" y="2052907"/>
          <a:ext cx="7416824" cy="432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04"/>
                <a:gridCol w="3885981"/>
                <a:gridCol w="781536"/>
                <a:gridCol w="607861"/>
                <a:gridCol w="1325742"/>
              </a:tblGrid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设备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/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系统名称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单位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数量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执行情况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净水注水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160T/H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净水循环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320T/H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净水循环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240T/H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补水系统（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26T/H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超纯水制备系统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(2T/H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集装箱</a:t>
                      </a:r>
                      <a:r>
                        <a:rPr lang="zh-CN" altLang="en-US" sz="1800" u="none" strike="noStrike" dirty="0">
                          <a:effectLst/>
                        </a:rPr>
                        <a:t>式</a:t>
                      </a:r>
                      <a:r>
                        <a:rPr lang="en-US" altLang="zh-CN" sz="1800" u="none" strike="noStrike" dirty="0">
                          <a:effectLst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u="none" strike="noStrike" dirty="0">
                          <a:effectLst/>
                        </a:rPr>
                        <a:t>超纯水制备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水循环管网系统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水净化总体监测与控制系统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未执行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钢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管网悬挂支撑系统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工艺供配水系统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96.80%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9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0289"/>
            <a:ext cx="9036496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工艺供配水系统施工图设计及施工进展情况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 净水系统及超纯水系统的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施工图设计，并进行了施工图设计的评审专家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WCDA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水循环管道的模拟仿真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月初进行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管道系统的施工图设计专家评审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电二公司已于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日完成了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WCDA 1#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池全部不锈钢水管支架的安装（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2#-4#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墙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/>
              <a:t>2T/H</a:t>
            </a:r>
            <a:r>
              <a:rPr lang="zh-CN" altLang="en-US" dirty="0"/>
              <a:t>集装箱式超纯水</a:t>
            </a:r>
            <a:r>
              <a:rPr lang="zh-CN" altLang="en-US" dirty="0" smtClean="0"/>
              <a:t>设备已经具备出厂条件，下周初进行出厂预验收工作。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74" y="4221089"/>
            <a:ext cx="3528392" cy="2144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9"/>
            <a:ext cx="3672408" cy="2097114"/>
          </a:xfrm>
          <a:prstGeom prst="rect">
            <a:avLst/>
          </a:prstGeom>
        </p:spPr>
      </p:pic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652120" y="6365944"/>
            <a:ext cx="2217957" cy="365125"/>
          </a:xfrm>
        </p:spPr>
        <p:txBody>
          <a:bodyPr/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2T/H</a:t>
            </a:r>
            <a:r>
              <a:rPr lang="zh-CN" altLang="en-US" sz="1400" dirty="0" smtClean="0">
                <a:solidFill>
                  <a:schemeClr val="tx1"/>
                </a:solidFill>
              </a:rPr>
              <a:t>集装箱式超纯水设备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971600" y="6365944"/>
            <a:ext cx="280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chemeClr val="tx1"/>
                </a:solidFill>
              </a:rPr>
              <a:t>WCDA</a:t>
            </a:r>
            <a:r>
              <a:rPr lang="zh-CN" altLang="en-US" sz="1400" dirty="0" smtClean="0">
                <a:solidFill>
                  <a:schemeClr val="tx1"/>
                </a:solidFill>
              </a:rPr>
              <a:t>水池</a:t>
            </a:r>
            <a:r>
              <a:rPr lang="en-US" altLang="zh-CN" sz="1400" dirty="0" smtClean="0">
                <a:solidFill>
                  <a:schemeClr val="tx1"/>
                </a:solidFill>
              </a:rPr>
              <a:t>2#</a:t>
            </a:r>
            <a:r>
              <a:rPr lang="zh-CN" altLang="en-US" sz="1400" dirty="0" smtClean="0">
                <a:solidFill>
                  <a:schemeClr val="tx1"/>
                </a:solidFill>
              </a:rPr>
              <a:t>墙不锈钢水管支架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215238" cy="665162"/>
            <a:chOff x="785786" y="3978284"/>
            <a:chExt cx="7186293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558ED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4809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配电系统及</a:t>
              </a:r>
              <a:r>
                <a:rPr lang="en-US" altLang="zh-CN" sz="2400" b="1" dirty="0" smtClean="0"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线缆敷设进展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53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7148" y="1268760"/>
            <a:ext cx="8005252" cy="181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配电系统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招标采购进展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已经基本完成主要项采购任务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 光电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复合缆、光缆及光电复合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连接器的 招标公告。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主机及电池采购及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 近期招标。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30890"/>
              </p:ext>
            </p:extLst>
          </p:nvPr>
        </p:nvGraphicFramePr>
        <p:xfrm>
          <a:off x="323528" y="3212976"/>
          <a:ext cx="8496944" cy="298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224136"/>
                <a:gridCol w="1080120"/>
                <a:gridCol w="1224136"/>
                <a:gridCol w="864096"/>
              </a:tblGrid>
              <a:tr h="76619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招标项目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标书编写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招标小组审核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是否完成招标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合同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工艺供配电项目设计施工总承包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未签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柴油发电机组采购及安装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移动式柴油发电机采购及安装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主机及电池采购及安装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未完</a:t>
                      </a:r>
                      <a:r>
                        <a:rPr lang="zh-CN" altLang="en-US" dirty="0" smtClean="0"/>
                        <a:t>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光电复合缆、光缆及光电复合连接器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未完成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未通过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未完</a:t>
                      </a:r>
                      <a:r>
                        <a:rPr lang="zh-CN" altLang="en-US" dirty="0" smtClean="0"/>
                        <a:t>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未签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7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8" name="矩形 32"/>
          <p:cNvSpPr>
            <a:spLocks noChangeArrowheads="1"/>
          </p:cNvSpPr>
          <p:nvPr/>
        </p:nvSpPr>
        <p:spPr bwMode="auto">
          <a:xfrm>
            <a:off x="0" y="1101144"/>
            <a:ext cx="5454998" cy="20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400KW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移动柴油发电机预验收情况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春节前到厂家进行了预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月中旬运到观测基地进行现场正式验收。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各项性能指标满足合同要求，已具备出厂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84376" cy="4824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66366"/>
            <a:ext cx="2880320" cy="3114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6" y="3266366"/>
            <a:ext cx="2435848" cy="3114962"/>
          </a:xfrm>
          <a:prstGeom prst="rect">
            <a:avLst/>
          </a:prstGeom>
        </p:spPr>
      </p:pic>
      <p:sp>
        <p:nvSpPr>
          <p:cNvPr id="7" name="灯片编号占位符 3"/>
          <p:cNvSpPr txBox="1">
            <a:spLocks/>
          </p:cNvSpPr>
          <p:nvPr/>
        </p:nvSpPr>
        <p:spPr>
          <a:xfrm>
            <a:off x="5774755" y="633730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400" dirty="0" smtClean="0">
                <a:solidFill>
                  <a:schemeClr val="tx1"/>
                </a:solidFill>
              </a:rPr>
              <a:t>柴油发电机组检查</a:t>
            </a: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zh-CN" altLang="en-US" sz="1400" dirty="0" smtClean="0">
                <a:solidFill>
                  <a:schemeClr val="tx1"/>
                </a:solidFill>
              </a:rPr>
              <a:t>测试记录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1187624" y="6381328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chemeClr val="tx1"/>
                </a:solidFill>
              </a:rPr>
              <a:t>400KW </a:t>
            </a:r>
            <a:r>
              <a:rPr lang="zh-CN" altLang="en-US" sz="1400" dirty="0" smtClean="0">
                <a:solidFill>
                  <a:schemeClr val="tx1"/>
                </a:solidFill>
              </a:rPr>
              <a:t>移动柴油发电机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9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592092" y="3645025"/>
            <a:ext cx="2866029" cy="365125"/>
          </a:xfrm>
        </p:spPr>
        <p:txBody>
          <a:bodyPr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光缆及光电复合缆敷设路径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575" y="1148726"/>
            <a:ext cx="4618449" cy="555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ED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供电系统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/>
              <a:t>设计</a:t>
            </a:r>
            <a:r>
              <a:rPr lang="zh-CN" altLang="zh-CN" dirty="0" smtClean="0"/>
              <a:t>临时</a:t>
            </a:r>
            <a:r>
              <a:rPr lang="zh-CN" altLang="zh-CN" dirty="0"/>
              <a:t>机房内的</a:t>
            </a:r>
            <a:r>
              <a:rPr lang="en-US" altLang="zh-CN" dirty="0"/>
              <a:t>1</a:t>
            </a:r>
            <a:r>
              <a:rPr lang="zh-CN" altLang="zh-CN" dirty="0"/>
              <a:t>台二级配电</a:t>
            </a:r>
            <a:r>
              <a:rPr lang="zh-CN" altLang="zh-CN" dirty="0" smtClean="0"/>
              <a:t>箱</a:t>
            </a:r>
            <a:r>
              <a:rPr lang="zh-CN" altLang="en-US" dirty="0" smtClean="0"/>
              <a:t>、</a:t>
            </a:r>
            <a:r>
              <a:rPr lang="en-US" altLang="zh-CN" dirty="0"/>
              <a:t> 3</a:t>
            </a:r>
            <a:r>
              <a:rPr lang="zh-CN" altLang="zh-CN" dirty="0"/>
              <a:t>台三级配电</a:t>
            </a:r>
            <a:r>
              <a:rPr lang="zh-CN" altLang="zh-CN" dirty="0" smtClean="0"/>
              <a:t>箱</a:t>
            </a:r>
            <a:r>
              <a:rPr lang="zh-CN" altLang="en-US" dirty="0"/>
              <a:t>、</a:t>
            </a:r>
            <a:r>
              <a:rPr lang="zh-CN" altLang="zh-CN" dirty="0" smtClean="0"/>
              <a:t>配电</a:t>
            </a:r>
            <a:r>
              <a:rPr lang="zh-CN" altLang="zh-CN" dirty="0"/>
              <a:t>箱</a:t>
            </a:r>
            <a:r>
              <a:rPr lang="zh-CN" altLang="zh-CN" dirty="0" smtClean="0"/>
              <a:t>接地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设计二级配电箱到三级配电箱的供电线</a:t>
            </a:r>
            <a:r>
              <a:rPr lang="zh-CN" altLang="zh-CN" dirty="0" smtClean="0"/>
              <a:t>缆</a:t>
            </a:r>
            <a:r>
              <a:rPr lang="zh-CN" altLang="en-US" dirty="0" smtClean="0"/>
              <a:t>路径、</a:t>
            </a:r>
            <a:r>
              <a:rPr lang="zh-CN" altLang="zh-CN" dirty="0" smtClean="0"/>
              <a:t>配电</a:t>
            </a:r>
            <a:r>
              <a:rPr lang="zh-CN" altLang="zh-CN" dirty="0"/>
              <a:t>箱的防雷接地</a:t>
            </a:r>
            <a:r>
              <a:rPr lang="zh-CN" altLang="zh-CN" dirty="0" smtClean="0"/>
              <a:t>系统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配电箱安装及接线（</a:t>
            </a:r>
            <a:r>
              <a:rPr lang="en-US" altLang="zh-CN" dirty="0"/>
              <a:t>4</a:t>
            </a:r>
            <a:r>
              <a:rPr lang="zh-CN" altLang="zh-CN" dirty="0"/>
              <a:t>台）（包括基础槽钢制作、安装</a:t>
            </a:r>
            <a:r>
              <a:rPr lang="en-US" altLang="zh-CN" dirty="0"/>
              <a:t>, </a:t>
            </a:r>
            <a:r>
              <a:rPr lang="zh-CN" altLang="zh-CN" dirty="0"/>
              <a:t>配电箱本体安装，箱内电缆头制作、安装及端子接线，电缆进配电箱处防火封堵</a:t>
            </a:r>
            <a:r>
              <a:rPr lang="zh-CN" altLang="zh-CN" dirty="0" smtClean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/>
              <a:t>接地</a:t>
            </a:r>
            <a:r>
              <a:rPr lang="zh-CN" altLang="zh-CN" dirty="0"/>
              <a:t>体安装（镀锌扁铁敷设焊接及接地极角钢制作、安装</a:t>
            </a:r>
            <a:r>
              <a:rPr lang="zh-CN" altLang="zh-CN" dirty="0" smtClean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/>
              <a:t>施工</a:t>
            </a:r>
            <a:r>
              <a:rPr lang="zh-CN" altLang="zh-CN" dirty="0"/>
              <a:t>调试及验收（接地电阻测试、通电测试</a:t>
            </a:r>
            <a:r>
              <a:rPr lang="zh-CN" altLang="zh-CN" dirty="0" smtClean="0"/>
              <a:t>）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pic>
        <p:nvPicPr>
          <p:cNvPr id="1026" name="图片 44" descr="IMG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5"/>
            <a:ext cx="40013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48" y="3978216"/>
            <a:ext cx="1972816" cy="2552214"/>
          </a:xfrm>
          <a:prstGeom prst="rect">
            <a:avLst/>
          </a:prstGeom>
        </p:spPr>
      </p:pic>
      <p:pic>
        <p:nvPicPr>
          <p:cNvPr id="8" name="Picture 2" descr="柜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06" y="3955244"/>
            <a:ext cx="1980259" cy="25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3"/>
          <p:cNvSpPr txBox="1">
            <a:spLocks/>
          </p:cNvSpPr>
          <p:nvPr/>
        </p:nvSpPr>
        <p:spPr>
          <a:xfrm>
            <a:off x="6439369" y="6453336"/>
            <a:ext cx="1130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/>
                </a:solidFill>
              </a:rPr>
              <a:t>三</a:t>
            </a:r>
            <a:r>
              <a:rPr lang="zh-CN" altLang="en-US" sz="1400" dirty="0" smtClean="0">
                <a:solidFill>
                  <a:schemeClr val="tx1"/>
                </a:solidFill>
              </a:rPr>
              <a:t>级配电箱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9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/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10228" y="4348014"/>
            <a:ext cx="7118156" cy="665162"/>
            <a:chOff x="785786" y="3263904"/>
            <a:chExt cx="7124862" cy="665162"/>
          </a:xfrm>
        </p:grpSpPr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626760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工艺供配电系统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缆敷设进展情况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gray">
            <a:xfrm>
              <a:off x="981381" y="3362329"/>
              <a:ext cx="35652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</a:rPr>
                <a:t>4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121739" y="1193079"/>
            <a:ext cx="4218248" cy="54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系统进度计划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净水循环系统及净水注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补水系统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补水系统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超纯水系统（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20T/H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完成施工安装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完成施工安装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完成施工安装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7" y="1193079"/>
            <a:ext cx="4629796" cy="51632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81039" y="6394532"/>
            <a:ext cx="360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WCDA </a:t>
            </a:r>
            <a:r>
              <a:rPr lang="zh-CN" altLang="en-US" dirty="0" smtClean="0"/>
              <a:t>水池配套设施安装施工计划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工作计划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323528" y="1340768"/>
            <a:ext cx="8640124" cy="395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配电系统进度计划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配电室设备安装调试计划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配电室变配电设备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完成安装调试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配电室变配电设备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完成安装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300KW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临时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的安装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水泵房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配电箱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安装调试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--2018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各建筑单体配电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安装调试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工作计划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0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258217" y="1184528"/>
            <a:ext cx="8640124" cy="4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KM2A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阵列线缆敷设安装调试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工作计划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43" y="1838471"/>
            <a:ext cx="4542882" cy="4294686"/>
          </a:xfrm>
          <a:prstGeom prst="rect">
            <a:avLst/>
          </a:prstGeom>
        </p:spPr>
      </p:pic>
      <p:pic>
        <p:nvPicPr>
          <p:cNvPr id="1025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6" y="1772816"/>
            <a:ext cx="4495229" cy="43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775285" y="6303093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KM2A</a:t>
            </a:r>
            <a:r>
              <a:rPr lang="zh-CN" altLang="en-US" dirty="0" smtClean="0"/>
              <a:t>阵列探测器供电施工计划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8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99592" y="1856234"/>
            <a:ext cx="7654926" cy="665162"/>
            <a:chOff x="785786" y="1835144"/>
            <a:chExt cx="7654926" cy="665162"/>
          </a:xfrm>
        </p:grpSpPr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785786" y="1835144"/>
              <a:ext cx="762000" cy="665162"/>
              <a:chOff x="1110" y="2656"/>
              <a:chExt cx="1549" cy="1351"/>
            </a:xfrm>
          </p:grpSpPr>
          <p:sp>
            <p:nvSpPr>
              <p:cNvPr id="6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1623986" y="1911344"/>
              <a:ext cx="681672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通用水电系统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任务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gray">
            <a:xfrm>
              <a:off x="982636" y="193356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9592" y="2636922"/>
            <a:ext cx="7424422" cy="665162"/>
            <a:chOff x="785786" y="2549524"/>
            <a:chExt cx="7424422" cy="665162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1395386" y="315912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水电系统功能及设计需求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99592" y="3423310"/>
            <a:ext cx="7089600" cy="665162"/>
            <a:chOff x="785786" y="3263904"/>
            <a:chExt cx="7089600" cy="665162"/>
          </a:xfrm>
        </p:grpSpPr>
        <p:grpSp>
          <p:nvGrpSpPr>
            <p:cNvPr id="72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76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>
              <a:off x="1395386" y="387350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342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99592" y="4209698"/>
            <a:ext cx="7215238" cy="665162"/>
            <a:chOff x="785786" y="3978284"/>
            <a:chExt cx="7215238" cy="665162"/>
          </a:xfrm>
        </p:grpSpPr>
        <p:grpSp>
          <p:nvGrpSpPr>
            <p:cNvPr id="80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84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7703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配电系统进展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28148" y="4996086"/>
            <a:ext cx="7186682" cy="665162"/>
            <a:chOff x="814342" y="4692664"/>
            <a:chExt cx="7186682" cy="665162"/>
          </a:xfrm>
        </p:grpSpPr>
        <p:grpSp>
          <p:nvGrpSpPr>
            <p:cNvPr id="88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92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9754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186"/>
    </mc:Choice>
    <mc:Fallback xmlns="">
      <p:transition spd="slow" advTm="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gray">
          <a:xfrm>
            <a:off x="1979712" y="2636912"/>
            <a:ext cx="4608512" cy="15582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ea typeface="+mn-ea"/>
                <a:cs typeface="Arial"/>
              </a:rPr>
              <a:t> </a:t>
            </a:r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latin typeface="黑体" panose="02010600030101010101" pitchFamily="2" charset="-122"/>
                <a:ea typeface="黑体" panose="02010600030101010101" pitchFamily="2" charset="-122"/>
                <a:cs typeface="Arial"/>
              </a:rPr>
              <a:t>谢谢关注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latin typeface="黑体" panose="02010600030101010101" pitchFamily="2" charset="-122"/>
              <a:ea typeface="黑体" panose="02010600030101010101" pitchFamily="2" charset="-122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5"/>
    </mc:Choice>
    <mc:Fallback xmlns="">
      <p:transition spd="slow" advTm="5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通用水电系统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任务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通用水电系统功能及设计需求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118156" cy="665162"/>
            <a:chOff x="785786" y="3978284"/>
            <a:chExt cx="7089600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22296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配电系统及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线缆敷设进展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93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</a:rPr>
              <a:t>LHAASO</a:t>
            </a:r>
            <a:r>
              <a:rPr lang="zh-CN" altLang="en-US" sz="2800" dirty="0" smtClean="0">
                <a:latin typeface="微软雅黑" panose="020B0503020204020204" pitchFamily="34" charset="-122"/>
              </a:rPr>
              <a:t>项目通用水电系统任务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600" y="1144735"/>
            <a:ext cx="8179362" cy="50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通用水电系统主要包括以下子系统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工艺供配水系统（净水、超纯水系统、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WCDA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工艺供配电系统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KM2A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线缆敷设工程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基本任务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水净化系统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水循环管网系统、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供配电系统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线缆敷设工程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技术设计、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主要工艺设备选型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系统调试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监测和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6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通用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水电系统功能及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设计需求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215238" cy="665162"/>
            <a:chOff x="785786" y="3978284"/>
            <a:chExt cx="7186293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4809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工艺供配电系统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缆敷设进展情况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79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32"/>
          <p:cNvSpPr>
            <a:spLocks noChangeArrowheads="1"/>
          </p:cNvSpPr>
          <p:nvPr/>
        </p:nvSpPr>
        <p:spPr bwMode="auto">
          <a:xfrm>
            <a:off x="255016" y="1079093"/>
            <a:ext cx="8431784" cy="54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工艺供配水系统包括：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净水系统 、超纯水系统、水循环管网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净水系统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配套实验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及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的循环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净水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出水水质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总有机碳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TOC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&lt;0.2mg/l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微粒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&gt;1 um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&lt;100/ml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浊度：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0.1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NTU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悬浮物：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&lt;2 mg/l</a:t>
            </a: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净水出水流量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净水注水系统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净水补水系统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240T/H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05" y="1689437"/>
            <a:ext cx="4831307" cy="50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940828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57B7A88C-2608-48AA-AC46-4CFAB3029A3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179954" y="1021558"/>
            <a:ext cx="8818274" cy="32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超纯水系统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是为地面簇射粒子阵列（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1171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子探测器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）提供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超纯水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5.1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配套实验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超纯水出水水质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电阻率达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MΩ cm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25℃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时间不低于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MΩ cm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ppb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其余指标符合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GB/T11446.1-1997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规定的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EW-I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级水质标准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超纯水出水流量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20T/H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50" y="3789040"/>
            <a:ext cx="5211104" cy="2892732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2101755" y="4948507"/>
            <a:ext cx="206081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68068" y="4618964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9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940828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57B7A88C-2608-48AA-AC46-4CFAB3029A3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6" name="矩形 32"/>
          <p:cNvSpPr>
            <a:spLocks noChangeArrowheads="1"/>
          </p:cNvSpPr>
          <p:nvPr/>
        </p:nvSpPr>
        <p:spPr bwMode="auto">
          <a:xfrm>
            <a:off x="0" y="1052736"/>
            <a:ext cx="4789390" cy="567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供配电系统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设计需求：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功能是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观测基地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的各建筑单体、户外探测器等提供一个良好的用电环境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用电设备负荷统计：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2175kW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606KW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1084KW</a:t>
            </a:r>
          </a:p>
          <a:p>
            <a:pPr lvl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485KW</a:t>
            </a:r>
          </a:p>
          <a:p>
            <a:pPr marL="285750" lvl="1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电源质量：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ym typeface="Symbol" pitchFamily="18" charset="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电压偏差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± 7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%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Symbol" pitchFamily="18" charset="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 电压波动小于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± 3%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Symbol" pitchFamily="18" charset="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供电电源要求稳定可靠，需要柴油发电机、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等备用电源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需要对不同的用电设备的负荷级别合理分类，防止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干扰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负荷计算需要充分考虑余量（高原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5497"/>
            <a:ext cx="4427985" cy="49418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449079" y="6353674"/>
            <a:ext cx="353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</a:rPr>
              <a:t>观测基地</a:t>
            </a:r>
            <a:r>
              <a:rPr lang="en-US" altLang="zh-CN" dirty="0" smtClean="0">
                <a:latin typeface="Times New Roman" panose="02020603050405020304" pitchFamily="18" charset="0"/>
              </a:rPr>
              <a:t>1#</a:t>
            </a:r>
            <a:r>
              <a:rPr lang="zh-CN" altLang="en-US" dirty="0" smtClean="0">
                <a:latin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</a:rPr>
              <a:t>2#</a:t>
            </a:r>
            <a:r>
              <a:rPr lang="zh-CN" altLang="en-US" dirty="0" smtClean="0">
                <a:latin typeface="Times New Roman" panose="02020603050405020304" pitchFamily="18" charset="0"/>
              </a:rPr>
              <a:t>配电室示意图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4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424423" cy="665162"/>
            <a:chOff x="785786" y="3978284"/>
            <a:chExt cx="7394638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55643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工艺供配电系统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KM2A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线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缆敷设进展情况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6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nowflakes_TP10077575">
  <a:themeElements>
    <a:clrScheme name="1_Snowflakes_TP1007757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nowflakes_TP1007757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Snowflakes_TP1007757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31781</TotalTime>
  <Words>1419</Words>
  <Application>Microsoft Office PowerPoint</Application>
  <PresentationFormat>全屏显示(4:3)</PresentationFormat>
  <Paragraphs>292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Arial Black</vt:lpstr>
      <vt:lpstr>Calibri</vt:lpstr>
      <vt:lpstr>Garamond</vt:lpstr>
      <vt:lpstr>Symbol</vt:lpstr>
      <vt:lpstr>Times New Roman</vt:lpstr>
      <vt:lpstr>Wingdings</vt:lpstr>
      <vt:lpstr>自定义设计方案</vt:lpstr>
      <vt:lpstr>1_Snowflakes_TP10077575</vt:lpstr>
      <vt:lpstr>Office 主题</vt:lpstr>
      <vt:lpstr>  大型高海拔宇宙线观测站   通用水电任务与工作进展</vt:lpstr>
      <vt:lpstr>报告内容</vt:lpstr>
      <vt:lpstr>报告内容</vt:lpstr>
      <vt:lpstr>LHAASO项目通用水电系统任务</vt:lpstr>
      <vt:lpstr>报告内容</vt:lpstr>
      <vt:lpstr>通用水电系统功能及设计需求</vt:lpstr>
      <vt:lpstr>通用水电系统功能及设计需求</vt:lpstr>
      <vt:lpstr>通用水电系统功能及设计需求</vt:lpstr>
      <vt:lpstr>报告内容</vt:lpstr>
      <vt:lpstr>PowerPoint 演示文稿</vt:lpstr>
      <vt:lpstr>PowerPoint 演示文稿</vt:lpstr>
      <vt:lpstr>报告内容</vt:lpstr>
      <vt:lpstr>PowerPoint 演示文稿</vt:lpstr>
      <vt:lpstr>PowerPoint 演示文稿</vt:lpstr>
      <vt:lpstr>PowerPoint 演示文稿</vt:lpstr>
      <vt:lpstr>报告内容</vt:lpstr>
      <vt:lpstr>下一步工作计划</vt:lpstr>
      <vt:lpstr>下一步工作计划</vt:lpstr>
      <vt:lpstr>下一步工作计划</vt:lpstr>
      <vt:lpstr>PowerPoint 演示文稿</vt:lpstr>
    </vt:vector>
  </TitlesOfParts>
  <Company>tongyong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zhang</dc:creator>
  <cp:lastModifiedBy>wangbdcas</cp:lastModifiedBy>
  <cp:revision>2531</cp:revision>
  <cp:lastPrinted>2015-10-15T09:11:32Z</cp:lastPrinted>
  <dcterms:created xsi:type="dcterms:W3CDTF">2012-06-19T07:38:33Z</dcterms:created>
  <dcterms:modified xsi:type="dcterms:W3CDTF">2018-03-22T06:30:18Z</dcterms:modified>
</cp:coreProperties>
</file>