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73" r:id="rId5"/>
    <p:sldId id="267" r:id="rId6"/>
    <p:sldId id="268" r:id="rId7"/>
    <p:sldId id="263" r:id="rId8"/>
    <p:sldId id="266" r:id="rId9"/>
    <p:sldId id="271" r:id="rId10"/>
    <p:sldId id="270" r:id="rId11"/>
    <p:sldId id="264" r:id="rId12"/>
    <p:sldId id="272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9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2018-3-22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2018-3-22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2018-3-22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2018-3-22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2018-3-22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2018-3-22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2018-3-22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2018-3-22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2018-3-22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2018-3-22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2018-3-22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2018-3-22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8208912" cy="1470025"/>
          </a:xfrm>
        </p:spPr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网络与数据传输运行情况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448872" cy="1752600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b="1" dirty="0" smtClean="0"/>
              <a:t>曾珊（</a:t>
            </a:r>
            <a:r>
              <a:rPr lang="en-US" altLang="zh-CN" b="1" dirty="0" smtClean="0"/>
              <a:t>zengshan@ihep.ac.cn</a:t>
            </a:r>
            <a:r>
              <a:rPr lang="zh-CN" altLang="en-US" b="1" dirty="0" smtClean="0"/>
              <a:t>）</a:t>
            </a:r>
            <a:r>
              <a:rPr lang="zh-CN" altLang="en-US" dirty="0" smtClean="0"/>
              <a:t> </a:t>
            </a:r>
            <a:r>
              <a:rPr lang="zh-CN" altLang="en-US" dirty="0" smtClean="0"/>
              <a:t>夏明山 齐孟尧 齐法制</a:t>
            </a:r>
            <a:endParaRPr lang="en-US" altLang="zh-CN" dirty="0" smtClean="0"/>
          </a:p>
          <a:p>
            <a:r>
              <a:rPr lang="zh-CN" altLang="en-US" dirty="0"/>
              <a:t>高能</a:t>
            </a:r>
            <a:r>
              <a:rPr lang="zh-CN" altLang="en-US" dirty="0" smtClean="0"/>
              <a:t>所</a:t>
            </a:r>
            <a:r>
              <a:rPr lang="en-US" altLang="zh-CN" dirty="0"/>
              <a:t>-</a:t>
            </a:r>
            <a:r>
              <a:rPr lang="zh-CN" altLang="en-US" dirty="0" smtClean="0"/>
              <a:t>计算中心</a:t>
            </a:r>
            <a:r>
              <a:rPr lang="en-US" altLang="zh-CN" dirty="0"/>
              <a:t>-</a:t>
            </a:r>
            <a:r>
              <a:rPr lang="zh-CN" altLang="en-US" dirty="0" smtClean="0"/>
              <a:t>网络组</a:t>
            </a:r>
            <a:endParaRPr lang="en-US" altLang="zh-CN" dirty="0" smtClean="0"/>
          </a:p>
          <a:p>
            <a:r>
              <a:rPr lang="en-US" altLang="zh-CN" dirty="0" smtClean="0"/>
              <a:t>LHAASO</a:t>
            </a:r>
            <a:r>
              <a:rPr lang="zh-CN" altLang="en-US" dirty="0" smtClean="0"/>
              <a:t>合作组会</a:t>
            </a:r>
            <a:r>
              <a:rPr lang="en-US" altLang="zh-CN" dirty="0" smtClean="0"/>
              <a:t>@</a:t>
            </a:r>
            <a:r>
              <a:rPr lang="zh-CN" altLang="en-US" dirty="0" smtClean="0"/>
              <a:t>西南交大峨眉校区</a:t>
            </a:r>
            <a:endParaRPr lang="en-US" altLang="zh-CN" dirty="0" smtClean="0"/>
          </a:p>
          <a:p>
            <a:r>
              <a:rPr lang="en-US" altLang="zh-CN" dirty="0" smtClean="0"/>
              <a:t>2018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3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259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源数据传输效果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13387"/>
          </a:xfrm>
        </p:spPr>
        <p:txBody>
          <a:bodyPr/>
          <a:lstStyle/>
          <a:p>
            <a:r>
              <a:rPr lang="zh-CN" altLang="en-US" dirty="0" smtClean="0"/>
              <a:t>源数据存放路径</a:t>
            </a:r>
            <a:endParaRPr lang="en-US" altLang="zh-CN" dirty="0"/>
          </a:p>
          <a:p>
            <a:pPr lvl="1"/>
            <a:r>
              <a:rPr lang="en-US" altLang="zh-CN" sz="2400" dirty="0"/>
              <a:t>/</a:t>
            </a:r>
            <a:r>
              <a:rPr lang="en-US" altLang="zh-CN" sz="2400" dirty="0" err="1" smtClean="0"/>
              <a:t>eos</a:t>
            </a:r>
            <a:r>
              <a:rPr lang="en-US" altLang="zh-CN" sz="2400" dirty="0" smtClean="0"/>
              <a:t>/</a:t>
            </a:r>
            <a:r>
              <a:rPr lang="en-US" altLang="zh-CN" sz="2400" dirty="0" err="1" smtClean="0"/>
              <a:t>lhaaso</a:t>
            </a:r>
            <a:r>
              <a:rPr lang="en-US" altLang="zh-CN" sz="2400" dirty="0" smtClean="0"/>
              <a:t>/experiment/</a:t>
            </a:r>
            <a:r>
              <a:rPr lang="en-US" altLang="zh-CN" sz="2400" dirty="0" err="1" smtClean="0"/>
              <a:t>ed</a:t>
            </a:r>
            <a:r>
              <a:rPr lang="en-US" altLang="zh-CN" sz="2400" dirty="0" smtClean="0"/>
              <a:t>/2018(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)/03(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)/21(</a:t>
            </a:r>
            <a:r>
              <a:rPr lang="zh-CN" altLang="en-US" sz="2400" dirty="0" smtClean="0"/>
              <a:t>日</a:t>
            </a:r>
            <a:r>
              <a:rPr lang="en-US" altLang="zh-CN" sz="2400" dirty="0" smtClean="0"/>
              <a:t>)/</a:t>
            </a:r>
            <a:endParaRPr lang="en-US" altLang="zh-CN" dirty="0"/>
          </a:p>
          <a:p>
            <a:r>
              <a:rPr lang="zh-CN" altLang="en-US" dirty="0" smtClean="0"/>
              <a:t>开发部署了监控页面</a:t>
            </a:r>
            <a:endParaRPr lang="en-US" altLang="zh-CN" dirty="0" smtClean="0"/>
          </a:p>
          <a:p>
            <a:pPr lvl="1"/>
            <a:r>
              <a:rPr lang="zh-CN" altLang="en-US" sz="2400" dirty="0">
                <a:solidFill>
                  <a:srgbClr val="FF0000"/>
                </a:solidFill>
              </a:rPr>
              <a:t>实时传输情况</a:t>
            </a:r>
            <a:r>
              <a:rPr lang="zh-CN" altLang="en-US" sz="2400" dirty="0" smtClean="0">
                <a:solidFill>
                  <a:srgbClr val="FF0000"/>
                </a:solidFill>
              </a:rPr>
              <a:t>监视</a:t>
            </a:r>
            <a:r>
              <a:rPr lang="zh-CN" altLang="en-US" sz="2400" dirty="0" smtClean="0"/>
              <a:t>（目前</a:t>
            </a:r>
            <a:r>
              <a:rPr lang="en-US" altLang="zh-CN" sz="2400" dirty="0" smtClean="0"/>
              <a:t>~2-3</a:t>
            </a:r>
            <a:r>
              <a:rPr lang="zh-CN" altLang="en-US" sz="2400" dirty="0" smtClean="0"/>
              <a:t>个小时一个</a:t>
            </a:r>
            <a:r>
              <a:rPr lang="en-US" altLang="zh-CN" sz="2400" dirty="0" smtClean="0"/>
              <a:t>200MB</a:t>
            </a:r>
            <a:r>
              <a:rPr lang="zh-CN" altLang="en-US" sz="2400" dirty="0" smtClean="0"/>
              <a:t>左右的文件）</a:t>
            </a:r>
            <a:endParaRPr lang="en-US" altLang="zh-CN" sz="2400" dirty="0" smtClean="0"/>
          </a:p>
          <a:p>
            <a:pPr lvl="2"/>
            <a:r>
              <a:rPr lang="en-US" altLang="zh-CN" sz="2000" dirty="0"/>
              <a:t>http</a:t>
            </a:r>
            <a:r>
              <a:rPr lang="en-US" altLang="zh-CN" sz="2000" dirty="0" smtClean="0"/>
              <a:t>://spade.lhaaso.ihep.ac.cn/hourly_placements.html</a:t>
            </a:r>
          </a:p>
          <a:p>
            <a:pPr lvl="1"/>
            <a:r>
              <a:rPr lang="zh-CN" altLang="en-US" sz="2400" dirty="0" smtClean="0">
                <a:solidFill>
                  <a:srgbClr val="FF0000"/>
                </a:solidFill>
              </a:rPr>
              <a:t>历史传输情况统计</a:t>
            </a:r>
            <a:r>
              <a:rPr lang="zh-CN" altLang="en-US" sz="2400" dirty="0" smtClean="0"/>
              <a:t>（每天的文件个数以及大小统计）</a:t>
            </a:r>
            <a:endParaRPr lang="en-US" altLang="zh-CN" sz="2400" dirty="0" smtClean="0"/>
          </a:p>
          <a:p>
            <a:pPr lvl="2"/>
            <a:r>
              <a:rPr lang="en-US" altLang="zh-CN" sz="2000" dirty="0"/>
              <a:t>http://spade.lhaaso.ihep.ac.cn/</a:t>
            </a:r>
            <a:r>
              <a:rPr lang="en-US" altLang="zh-CN" sz="2000" dirty="0" smtClean="0"/>
              <a:t>daily_placements.html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81128"/>
            <a:ext cx="4161643" cy="218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128"/>
            <a:ext cx="4499992" cy="218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467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1256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规划与实施都按照高能所网络的一部分进行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观测基地网络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已经提供使用（</a:t>
            </a:r>
            <a:r>
              <a:rPr lang="en-US" altLang="zh-CN" dirty="0" smtClean="0"/>
              <a:t>DAQ,</a:t>
            </a:r>
            <a:r>
              <a:rPr lang="zh-CN" altLang="en-US" dirty="0" smtClean="0"/>
              <a:t>数据传输，管理和控制网络等），运行良好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测控基地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因</a:t>
            </a:r>
            <a:r>
              <a:rPr lang="zh-CN" altLang="en-US" dirty="0"/>
              <a:t>弱电施工</a:t>
            </a:r>
            <a:r>
              <a:rPr lang="zh-CN" altLang="en-US" dirty="0" smtClean="0"/>
              <a:t>问题，目前仅提供临时的无线网络接入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弱电</a:t>
            </a:r>
            <a:r>
              <a:rPr lang="zh-CN" altLang="en-US" dirty="0"/>
              <a:t>承建方正在完善设计方案中的弱电部分（铺设光纤、网线和购买设备</a:t>
            </a:r>
            <a:r>
              <a:rPr lang="zh-CN" altLang="en-US" dirty="0" smtClean="0"/>
              <a:t>），待完成后，再进行有线无线网络的统一</a:t>
            </a:r>
            <a:r>
              <a:rPr lang="zh-CN" altLang="en-US" dirty="0" smtClean="0"/>
              <a:t>部署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FF0000"/>
                </a:solidFill>
              </a:rPr>
              <a:t>更进一步的网络需求可以联系我们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 smtClean="0"/>
              <a:t>LHAASO</a:t>
            </a:r>
            <a:r>
              <a:rPr lang="zh-CN" altLang="en-US" dirty="0" smtClean="0"/>
              <a:t>源数据传输</a:t>
            </a:r>
            <a:r>
              <a:rPr lang="zh-CN" altLang="en-US" dirty="0"/>
              <a:t>系统</a:t>
            </a:r>
            <a:endParaRPr lang="en-US" altLang="zh-CN" dirty="0" smtClean="0"/>
          </a:p>
          <a:p>
            <a:pPr lvl="1"/>
            <a:r>
              <a:rPr lang="zh-CN" altLang="en-US" dirty="0"/>
              <a:t>从</a:t>
            </a:r>
            <a:r>
              <a:rPr lang="en-US" altLang="zh-CN" dirty="0"/>
              <a:t>2018</a:t>
            </a:r>
            <a:r>
              <a:rPr lang="zh-CN" altLang="en-US" dirty="0"/>
              <a:t>年</a:t>
            </a:r>
            <a:r>
              <a:rPr lang="en-US" altLang="zh-CN" dirty="0"/>
              <a:t>2</a:t>
            </a:r>
            <a:r>
              <a:rPr lang="zh-CN" altLang="en-US" dirty="0"/>
              <a:t>月</a:t>
            </a:r>
            <a:r>
              <a:rPr lang="en-US" altLang="zh-CN" dirty="0"/>
              <a:t>6</a:t>
            </a:r>
            <a:r>
              <a:rPr lang="zh-CN" altLang="en-US" dirty="0"/>
              <a:t>日</a:t>
            </a:r>
            <a:r>
              <a:rPr lang="zh-CN" altLang="en-US" dirty="0" smtClean="0"/>
              <a:t>开始，源数据从观测基地传至高能所，运行稳定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目前传输的源数据总量大约为</a:t>
            </a:r>
            <a:r>
              <a:rPr lang="en-US" altLang="zh-CN" dirty="0" smtClean="0"/>
              <a:t>100GB</a:t>
            </a:r>
            <a:endParaRPr lang="en-US" altLang="zh-CN" dirty="0"/>
          </a:p>
          <a:p>
            <a:pPr lvl="1"/>
            <a:r>
              <a:rPr lang="zh-CN" altLang="en-US" dirty="0" smtClean="0"/>
              <a:t>下一步会将源数据写入磁带进行分级</a:t>
            </a:r>
            <a:r>
              <a:rPr lang="zh-CN" altLang="en-US" dirty="0" smtClean="0"/>
              <a:t>保存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09562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600" dirty="0" smtClean="0"/>
              <a:t>谢谢</a:t>
            </a:r>
            <a:endParaRPr lang="en-US" altLang="zh-CN" sz="6600" dirty="0" smtClean="0"/>
          </a:p>
          <a:p>
            <a:pPr marL="0" indent="0" algn="ctr">
              <a:buNone/>
            </a:pPr>
            <a:r>
              <a:rPr lang="en-US" altLang="zh-CN" sz="6600" dirty="0" smtClean="0"/>
              <a:t>Q&amp;A</a:t>
            </a:r>
            <a:endParaRPr lang="zh-CN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28438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网络情况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概述与网络管理规范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观测基地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测控基地</a:t>
            </a:r>
            <a:endParaRPr lang="en-US" altLang="zh-CN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/>
              <a:t>LHAASO</a:t>
            </a:r>
            <a:r>
              <a:rPr lang="zh-CN" altLang="en-US" sz="3200" dirty="0"/>
              <a:t>源数据传输</a:t>
            </a:r>
            <a:r>
              <a:rPr lang="zh-CN" altLang="en-US" sz="3200" dirty="0" smtClean="0"/>
              <a:t>情况</a:t>
            </a:r>
            <a:endParaRPr lang="en-US" altLang="zh-CN" sz="3200" dirty="0" smtClean="0"/>
          </a:p>
          <a:p>
            <a:pPr lvl="1"/>
            <a:r>
              <a:rPr lang="zh-CN" altLang="en-US" dirty="0"/>
              <a:t>部署架构</a:t>
            </a:r>
            <a:endParaRPr lang="en-US" altLang="zh-CN" dirty="0"/>
          </a:p>
          <a:p>
            <a:pPr lvl="1"/>
            <a:r>
              <a:rPr lang="zh-CN" altLang="en-US" dirty="0" smtClean="0"/>
              <a:t>传输效果</a:t>
            </a:r>
            <a:endParaRPr lang="en-US" altLang="zh-CN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zh-CN" altLang="en-US" sz="3200" dirty="0" smtClean="0"/>
              <a:t>总结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939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网络概述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32859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网络作为高能所整体网络的一部分</a:t>
            </a:r>
            <a:endParaRPr lang="en-US" altLang="zh-CN" dirty="0" smtClean="0"/>
          </a:p>
          <a:p>
            <a:pPr marL="1371600" lvl="3" indent="0">
              <a:buNone/>
            </a:pPr>
            <a:endParaRPr lang="en-US" altLang="zh-CN" dirty="0" smtClean="0"/>
          </a:p>
          <a:p>
            <a:pPr lvl="3"/>
            <a:endParaRPr lang="en-US" altLang="zh-CN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912"/>
            <a:ext cx="4412112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92896"/>
            <a:ext cx="4644008" cy="39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76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网络管理与地址规划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32859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LHAASO</a:t>
            </a:r>
            <a:r>
              <a:rPr lang="zh-CN" altLang="en-US" smtClean="0"/>
              <a:t>网络采用统一</a:t>
            </a:r>
            <a:r>
              <a:rPr lang="zh-CN" altLang="en-US" dirty="0" smtClean="0"/>
              <a:t>的网络地址规划</a:t>
            </a:r>
            <a:r>
              <a:rPr lang="zh-CN" altLang="en-US" dirty="0"/>
              <a:t>和</a:t>
            </a:r>
            <a:r>
              <a:rPr lang="zh-CN" altLang="en-US" dirty="0" smtClean="0"/>
              <a:t>网络管理规范</a:t>
            </a:r>
            <a:endParaRPr lang="en-US" altLang="zh-CN" dirty="0" smtClean="0"/>
          </a:p>
          <a:p>
            <a:pPr lvl="1"/>
            <a:r>
              <a:rPr lang="zh-CN" altLang="en-US" dirty="0"/>
              <a:t>外网段（电信和移动外网段）</a:t>
            </a:r>
            <a:endParaRPr lang="en-US" altLang="zh-CN" dirty="0"/>
          </a:p>
          <a:p>
            <a:pPr lvl="2">
              <a:lnSpc>
                <a:spcPct val="110000"/>
              </a:lnSpc>
            </a:pPr>
            <a:r>
              <a:rPr lang="zh-CN" altLang="en-US" sz="2200" dirty="0"/>
              <a:t>出口路由器外网</a:t>
            </a:r>
            <a:r>
              <a:rPr lang="en-US" altLang="zh-CN" sz="2200" dirty="0"/>
              <a:t>IP</a:t>
            </a:r>
            <a:r>
              <a:rPr lang="zh-CN" altLang="en-US" sz="2200" dirty="0"/>
              <a:t>，提供观测基地和测控基地访问外网服务</a:t>
            </a:r>
            <a:endParaRPr lang="en-US" altLang="zh-CN" sz="2200" dirty="0"/>
          </a:p>
          <a:p>
            <a:pPr lvl="1"/>
            <a:r>
              <a:rPr lang="en-US" altLang="zh-CN" dirty="0"/>
              <a:t>ILO</a:t>
            </a:r>
            <a:r>
              <a:rPr lang="zh-CN" altLang="en-US" dirty="0"/>
              <a:t>控制网段</a:t>
            </a:r>
            <a:endParaRPr lang="en-US" altLang="zh-CN" dirty="0"/>
          </a:p>
          <a:p>
            <a:pPr lvl="2">
              <a:lnSpc>
                <a:spcPct val="110000"/>
              </a:lnSpc>
            </a:pPr>
            <a:r>
              <a:rPr lang="zh-CN" altLang="en-US" sz="2200" dirty="0"/>
              <a:t>服务器远程控制网段（</a:t>
            </a:r>
            <a:r>
              <a:rPr lang="en-US" altLang="zh-CN" sz="2200" dirty="0"/>
              <a:t>10.2.253.0/24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管理网段</a:t>
            </a:r>
            <a:endParaRPr lang="en-US" altLang="zh-CN" dirty="0"/>
          </a:p>
          <a:p>
            <a:pPr lvl="2"/>
            <a:r>
              <a:rPr lang="zh-CN" altLang="en-US" dirty="0"/>
              <a:t>网络设备远程控制网段（</a:t>
            </a:r>
            <a:r>
              <a:rPr lang="en-US" altLang="zh-CN" dirty="0"/>
              <a:t>10.2.254.0/24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公网服务</a:t>
            </a:r>
            <a:r>
              <a:rPr lang="en-US" altLang="zh-CN" dirty="0"/>
              <a:t>DMZ</a:t>
            </a:r>
            <a:r>
              <a:rPr lang="zh-CN" altLang="en-US" dirty="0"/>
              <a:t>网段</a:t>
            </a:r>
            <a:endParaRPr lang="en-US" altLang="zh-CN" dirty="0"/>
          </a:p>
          <a:p>
            <a:pPr lvl="2"/>
            <a:r>
              <a:rPr lang="zh-CN" altLang="en-US" dirty="0"/>
              <a:t>数据传输服务器</a:t>
            </a:r>
            <a:r>
              <a:rPr lang="en-US" altLang="zh-CN" dirty="0"/>
              <a:t>+</a:t>
            </a:r>
            <a:r>
              <a:rPr lang="zh-CN" altLang="en-US" dirty="0"/>
              <a:t>网络管理服务器</a:t>
            </a:r>
            <a:r>
              <a:rPr lang="en-US" altLang="zh-CN" dirty="0"/>
              <a:t>+</a:t>
            </a:r>
            <a:r>
              <a:rPr lang="zh-CN" altLang="en-US" dirty="0"/>
              <a:t>其他公共服务器（</a:t>
            </a:r>
            <a:r>
              <a:rPr lang="en-US" altLang="zh-CN" dirty="0"/>
              <a:t>202.122.37.0/27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0000"/>
                </a:solidFill>
              </a:rPr>
              <a:t>服务器域名注册规则*</a:t>
            </a:r>
            <a:r>
              <a:rPr lang="en-US" altLang="zh-CN" dirty="0">
                <a:solidFill>
                  <a:srgbClr val="FF0000"/>
                </a:solidFill>
              </a:rPr>
              <a:t>.lhaaso.ihep.ac.cn(</a:t>
            </a:r>
            <a:r>
              <a:rPr lang="zh-CN" altLang="en-US" dirty="0">
                <a:solidFill>
                  <a:srgbClr val="FF0000"/>
                </a:solidFill>
              </a:rPr>
              <a:t>已建立</a:t>
            </a:r>
            <a:r>
              <a:rPr lang="en-US" altLang="zh-CN" dirty="0" err="1">
                <a:solidFill>
                  <a:srgbClr val="FF0000"/>
                </a:solidFill>
              </a:rPr>
              <a:t>lhaaso</a:t>
            </a:r>
            <a:r>
              <a:rPr lang="zh-CN" altLang="en-US" dirty="0">
                <a:solidFill>
                  <a:srgbClr val="FF0000"/>
                </a:solidFill>
              </a:rPr>
              <a:t>子域名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altLang="zh-CN" dirty="0"/>
              <a:t>DAQ</a:t>
            </a:r>
            <a:r>
              <a:rPr lang="zh-CN" altLang="en-US" dirty="0"/>
              <a:t>网段</a:t>
            </a:r>
            <a:endParaRPr lang="en-US" altLang="zh-CN" dirty="0"/>
          </a:p>
          <a:p>
            <a:pPr lvl="2"/>
            <a:r>
              <a:rPr lang="en-US" altLang="zh-CN" dirty="0"/>
              <a:t>DAQ</a:t>
            </a:r>
            <a:r>
              <a:rPr lang="zh-CN" altLang="en-US" dirty="0"/>
              <a:t>服务所在的网段（</a:t>
            </a:r>
            <a:r>
              <a:rPr lang="en-US" altLang="zh-CN" dirty="0"/>
              <a:t> 10.2.200.1/24 -10.2.200.2/24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内部点对点连接地址段</a:t>
            </a:r>
            <a:endParaRPr lang="en-US" altLang="zh-CN" dirty="0"/>
          </a:p>
          <a:p>
            <a:pPr lvl="2">
              <a:lnSpc>
                <a:spcPct val="110000"/>
              </a:lnSpc>
            </a:pPr>
            <a:r>
              <a:rPr lang="zh-CN" altLang="en-US" dirty="0"/>
              <a:t>出口路由器和内网交换机点对点连接、</a:t>
            </a:r>
            <a:r>
              <a:rPr lang="en-US" altLang="zh-CN" dirty="0"/>
              <a:t>VPN</a:t>
            </a:r>
            <a:r>
              <a:rPr lang="zh-CN" altLang="en-US" dirty="0"/>
              <a:t>隧道点对点连接（</a:t>
            </a:r>
            <a:r>
              <a:rPr lang="en-US" altLang="zh-CN" dirty="0"/>
              <a:t> 10.2.0.1/30 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endParaRPr lang="en-US" altLang="zh-CN" dirty="0" smtClean="0"/>
          </a:p>
          <a:p>
            <a:pPr lvl="3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139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719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网络实施情况</a:t>
            </a:r>
            <a:r>
              <a:rPr lang="en-US" altLang="zh-CN" dirty="0" smtClean="0"/>
              <a:t>(I)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5"/>
            <a:ext cx="8784976" cy="5773241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400" dirty="0"/>
              <a:t>LHAASO</a:t>
            </a:r>
            <a:r>
              <a:rPr lang="zh-CN" altLang="en-US" sz="2400" dirty="0"/>
              <a:t>观测</a:t>
            </a:r>
            <a:r>
              <a:rPr lang="zh-CN" altLang="en-US" sz="2400" dirty="0" smtClean="0"/>
              <a:t>基地、测控基地和高能所之间通过</a:t>
            </a:r>
            <a:r>
              <a:rPr lang="en-US" altLang="zh-CN" sz="2400" dirty="0"/>
              <a:t>VPN</a:t>
            </a:r>
            <a:r>
              <a:rPr lang="zh-CN" altLang="en-US" sz="2400" dirty="0"/>
              <a:t>隧道的方式</a:t>
            </a:r>
            <a:r>
              <a:rPr lang="zh-CN" altLang="en-US" sz="2400" dirty="0" smtClean="0"/>
              <a:t>实现两两点对点互联</a:t>
            </a:r>
            <a:endParaRPr lang="en-US" altLang="zh-CN" sz="2400" dirty="0" smtClean="0"/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2400" dirty="0"/>
              <a:t>LHAASO</a:t>
            </a:r>
            <a:r>
              <a:rPr lang="zh-CN" altLang="en-US" sz="2400" dirty="0"/>
              <a:t>测控基地</a:t>
            </a:r>
            <a:endParaRPr lang="en-US" altLang="zh-CN" sz="2400" dirty="0"/>
          </a:p>
          <a:p>
            <a:pPr lvl="1">
              <a:lnSpc>
                <a:spcPct val="90000"/>
              </a:lnSpc>
            </a:pPr>
            <a:r>
              <a:rPr lang="zh-CN" altLang="en-US" sz="2000" dirty="0" smtClean="0"/>
              <a:t>提供了无线网络功能（</a:t>
            </a:r>
            <a:r>
              <a:rPr lang="en-US" altLang="zh-CN" sz="2000" dirty="0" smtClean="0"/>
              <a:t> SSID:LHAASO</a:t>
            </a:r>
            <a:r>
              <a:rPr lang="zh-CN" altLang="en-US" sz="2000" dirty="0" smtClean="0"/>
              <a:t> ）</a:t>
            </a:r>
            <a:endParaRPr lang="en-US" altLang="zh-CN" sz="2000" dirty="0" smtClean="0"/>
          </a:p>
          <a:p>
            <a:pPr lvl="1">
              <a:lnSpc>
                <a:spcPct val="90000"/>
              </a:lnSpc>
            </a:pPr>
            <a:r>
              <a:rPr lang="zh-CN" altLang="en-US" sz="2000" dirty="0" smtClean="0"/>
              <a:t>存在</a:t>
            </a:r>
            <a:r>
              <a:rPr lang="zh-CN" altLang="en-US" sz="2000" dirty="0"/>
              <a:t>的</a:t>
            </a:r>
            <a:r>
              <a:rPr lang="zh-CN" altLang="en-US" sz="2000" dirty="0" smtClean="0"/>
              <a:t>问题</a:t>
            </a:r>
            <a:endParaRPr lang="en-US" altLang="zh-CN" sz="2000" dirty="0" smtClean="0"/>
          </a:p>
          <a:p>
            <a:pPr lvl="2">
              <a:lnSpc>
                <a:spcPct val="90000"/>
              </a:lnSpc>
            </a:pPr>
            <a:r>
              <a:rPr lang="zh-CN" altLang="en-US" sz="1800" dirty="0" smtClean="0"/>
              <a:t>承建</a:t>
            </a:r>
            <a:r>
              <a:rPr lang="zh-CN" altLang="en-US" sz="1800" dirty="0"/>
              <a:t>方弱电施工问题（房间内没有网线、楼层间未铺设</a:t>
            </a:r>
            <a:r>
              <a:rPr lang="zh-CN" altLang="en-US" sz="1800" dirty="0" smtClean="0"/>
              <a:t>光纤）</a:t>
            </a:r>
            <a:endParaRPr lang="en-US" altLang="zh-CN" sz="1800" dirty="0" smtClean="0"/>
          </a:p>
          <a:p>
            <a:pPr lvl="2">
              <a:lnSpc>
                <a:spcPct val="90000"/>
              </a:lnSpc>
            </a:pPr>
            <a:r>
              <a:rPr lang="zh-CN" altLang="en-US" sz="1800" dirty="0" smtClean="0"/>
              <a:t>临时</a:t>
            </a:r>
            <a:r>
              <a:rPr lang="zh-CN" altLang="en-US" sz="1800" dirty="0"/>
              <a:t>设计测控基地</a:t>
            </a:r>
            <a:r>
              <a:rPr lang="en-US" altLang="zh-CN" sz="1800" dirty="0"/>
              <a:t>4</a:t>
            </a:r>
            <a:r>
              <a:rPr lang="zh-CN" altLang="en-US" sz="1800" dirty="0"/>
              <a:t>层宿舍楼网络方案，将原每个房间内提供有线、无线功能，调整为仅提供无线网络功能（每层</a:t>
            </a:r>
            <a:r>
              <a:rPr lang="zh-CN" altLang="en-US" sz="1800" dirty="0" smtClean="0"/>
              <a:t>走廊放置了</a:t>
            </a:r>
            <a:r>
              <a:rPr lang="en-US" altLang="zh-CN" sz="1800" dirty="0" smtClean="0"/>
              <a:t>3</a:t>
            </a:r>
            <a:r>
              <a:rPr lang="zh-CN" altLang="en-US" sz="1800" dirty="0"/>
              <a:t>个</a:t>
            </a:r>
            <a:r>
              <a:rPr lang="en-US" altLang="zh-CN" sz="1800" dirty="0" smtClean="0"/>
              <a:t>AP </a:t>
            </a:r>
            <a:r>
              <a:rPr lang="zh-CN" altLang="en-US" sz="1800" dirty="0" smtClean="0"/>
              <a:t>）</a:t>
            </a:r>
            <a:endParaRPr lang="en-US" altLang="zh-CN" sz="2000" dirty="0"/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717032"/>
            <a:ext cx="5770056" cy="31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2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LHAASO</a:t>
            </a:r>
            <a:r>
              <a:rPr lang="zh-CN" altLang="en-US" dirty="0"/>
              <a:t>网络实施</a:t>
            </a:r>
            <a:r>
              <a:rPr lang="zh-CN" altLang="en-US" dirty="0" smtClean="0"/>
              <a:t>情况</a:t>
            </a:r>
            <a:r>
              <a:rPr lang="en-US" altLang="zh-CN" dirty="0" smtClean="0"/>
              <a:t>(II)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zh-CN" sz="3000" dirty="0"/>
              <a:t>LHAASO</a:t>
            </a:r>
            <a:r>
              <a:rPr lang="zh-CN" altLang="en-US" sz="3000" dirty="0"/>
              <a:t>观测基地</a:t>
            </a:r>
            <a:endParaRPr lang="en-US" altLang="zh-CN" sz="3000" dirty="0"/>
          </a:p>
          <a:p>
            <a:pPr lvl="1">
              <a:lnSpc>
                <a:spcPct val="90000"/>
              </a:lnSpc>
            </a:pPr>
            <a:r>
              <a:rPr lang="zh-CN" altLang="en-US" sz="2600" dirty="0"/>
              <a:t>提供了</a:t>
            </a:r>
            <a:r>
              <a:rPr lang="en-US" altLang="zh-CN" sz="2600" dirty="0" smtClean="0"/>
              <a:t>DAQ</a:t>
            </a:r>
            <a:r>
              <a:rPr lang="zh-CN" altLang="en-US" sz="2600" dirty="0" smtClean="0"/>
              <a:t>服务器接入、</a:t>
            </a:r>
            <a:r>
              <a:rPr lang="zh-CN" altLang="en-US" sz="2600" dirty="0"/>
              <a:t>数据</a:t>
            </a:r>
            <a:r>
              <a:rPr lang="zh-CN" altLang="en-US" sz="2600" dirty="0" smtClean="0"/>
              <a:t>传输、管理网络、</a:t>
            </a:r>
            <a:r>
              <a:rPr lang="zh-CN" altLang="en-US" sz="2600" dirty="0"/>
              <a:t>控制网络</a:t>
            </a:r>
            <a:r>
              <a:rPr lang="zh-CN" altLang="en-US" sz="2600" dirty="0" smtClean="0"/>
              <a:t>等</a:t>
            </a:r>
            <a:r>
              <a:rPr lang="zh-CN" altLang="en-US" sz="2600" dirty="0"/>
              <a:t>服务</a:t>
            </a:r>
            <a:endParaRPr lang="en-US" altLang="zh-CN" sz="2600" dirty="0"/>
          </a:p>
          <a:p>
            <a:pPr lvl="1">
              <a:lnSpc>
                <a:spcPct val="90000"/>
              </a:lnSpc>
            </a:pPr>
            <a:r>
              <a:rPr lang="zh-CN" altLang="en-US" sz="2600" dirty="0"/>
              <a:t>租用电信</a:t>
            </a:r>
            <a:r>
              <a:rPr lang="en-US" altLang="zh-CN" sz="2600" dirty="0"/>
              <a:t>50Mb/s</a:t>
            </a:r>
            <a:r>
              <a:rPr lang="zh-CN" altLang="en-US" sz="2600" dirty="0"/>
              <a:t>带宽</a:t>
            </a:r>
            <a:r>
              <a:rPr lang="zh-CN" altLang="en-US" sz="2600" dirty="0" smtClean="0"/>
              <a:t>出口</a:t>
            </a:r>
            <a:endParaRPr lang="en-US" altLang="zh-CN" sz="2600" dirty="0" smtClean="0"/>
          </a:p>
          <a:p>
            <a:pPr lvl="2">
              <a:lnSpc>
                <a:spcPct val="90000"/>
              </a:lnSpc>
            </a:pPr>
            <a:r>
              <a:rPr lang="zh-CN" altLang="en-US" sz="2000" dirty="0"/>
              <a:t>实际测试结果能达到</a:t>
            </a:r>
            <a:r>
              <a:rPr lang="en-US" altLang="zh-CN" sz="2000" dirty="0"/>
              <a:t>~95Mb/s</a:t>
            </a:r>
            <a:endParaRPr lang="zh-CN" altLang="en-US" sz="2000" dirty="0"/>
          </a:p>
          <a:p>
            <a:pPr lvl="2">
              <a:lnSpc>
                <a:spcPct val="90000"/>
              </a:lnSpc>
            </a:pPr>
            <a:endParaRPr lang="en-US" altLang="zh-CN" sz="2200" dirty="0"/>
          </a:p>
          <a:p>
            <a:pPr lvl="1">
              <a:lnSpc>
                <a:spcPct val="90000"/>
              </a:lnSpc>
            </a:pPr>
            <a:endParaRPr lang="en-US" altLang="zh-CN" sz="2600" dirty="0"/>
          </a:p>
          <a:p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05064"/>
            <a:ext cx="5688632" cy="223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4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源数据传输系统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目标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将观测基地</a:t>
            </a:r>
            <a:r>
              <a:rPr lang="en-US" altLang="zh-CN" dirty="0" smtClean="0"/>
              <a:t>DAQ</a:t>
            </a:r>
            <a:r>
              <a:rPr lang="zh-CN" altLang="en-US" dirty="0" smtClean="0"/>
              <a:t>获取的实验源数据传输到高能所离线数据存储系统</a:t>
            </a:r>
            <a:r>
              <a:rPr lang="en-US" altLang="zh-CN" dirty="0" smtClean="0"/>
              <a:t>EOS</a:t>
            </a:r>
            <a:r>
              <a:rPr lang="zh-CN" altLang="en-US" dirty="0" smtClean="0"/>
              <a:t>上</a:t>
            </a:r>
            <a:endParaRPr lang="en-US" altLang="zh-CN" dirty="0" smtClean="0"/>
          </a:p>
          <a:p>
            <a:r>
              <a:rPr lang="zh-CN" altLang="en-US" dirty="0"/>
              <a:t>架构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778" y="3789040"/>
            <a:ext cx="69151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6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源数据传输流程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数据传输服务器</a:t>
            </a:r>
            <a:r>
              <a:rPr lang="zh-CN" altLang="zh-CN" dirty="0" smtClean="0"/>
              <a:t>挂载</a:t>
            </a:r>
            <a:r>
              <a:rPr lang="zh-CN" altLang="en-US" dirty="0" smtClean="0"/>
              <a:t>现场源数据</a:t>
            </a:r>
            <a:r>
              <a:rPr lang="zh-CN" altLang="zh-CN" dirty="0" smtClean="0"/>
              <a:t>磁盘</a:t>
            </a:r>
            <a:r>
              <a:rPr lang="zh-CN" altLang="en-US" dirty="0" smtClean="0"/>
              <a:t>阵列</a:t>
            </a: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功能流程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5" name="图片 4" descr="传输模块"/>
          <p:cNvPicPr/>
          <p:nvPr/>
        </p:nvPicPr>
        <p:blipFill>
          <a:blip r:embed="rId2"/>
          <a:stretch>
            <a:fillRect/>
          </a:stretch>
        </p:blipFill>
        <p:spPr>
          <a:xfrm>
            <a:off x="1331640" y="4509120"/>
            <a:ext cx="6696744" cy="212852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76872"/>
            <a:ext cx="57912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76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LHAASO</a:t>
            </a:r>
            <a:r>
              <a:rPr lang="zh-CN" altLang="en-US" dirty="0" smtClean="0"/>
              <a:t>数据传输系统特点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多路径源扫描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zh-CN" altLang="en-US" sz="2400" dirty="0" smtClean="0"/>
              <a:t>支持扫描多个</a:t>
            </a:r>
            <a:r>
              <a:rPr lang="en-US" altLang="zh-CN" sz="2400" dirty="0" smtClean="0"/>
              <a:t>DAQ</a:t>
            </a:r>
            <a:r>
              <a:rPr lang="zh-CN" altLang="en-US" sz="2400" dirty="0" smtClean="0"/>
              <a:t>磁盘阵列（目前只有一个）</a:t>
            </a:r>
            <a:endParaRPr lang="en-US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zh-CN" altLang="en-US" sz="3200" dirty="0"/>
              <a:t>支持多流</a:t>
            </a:r>
            <a:r>
              <a:rPr lang="zh-CN" altLang="en-US" sz="3200" dirty="0" smtClean="0"/>
              <a:t>传输</a:t>
            </a:r>
            <a:endParaRPr lang="en-US" altLang="zh-CN" sz="3200" dirty="0" smtClean="0"/>
          </a:p>
          <a:p>
            <a:pPr lvl="1"/>
            <a:r>
              <a:rPr lang="zh-CN" altLang="en-US" sz="2400" dirty="0"/>
              <a:t>根据源文件大小、网络带宽情况可以灵活调整流</a:t>
            </a:r>
            <a:r>
              <a:rPr lang="zh-CN" altLang="en-US" sz="2400" dirty="0" smtClean="0"/>
              <a:t>数，使传输效率最大化</a:t>
            </a:r>
            <a:endParaRPr lang="en-US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zh-CN" altLang="en-US" sz="3200" dirty="0" smtClean="0">
                <a:solidFill>
                  <a:srgbClr val="FF0000"/>
                </a:solidFill>
              </a:rPr>
              <a:t>支持</a:t>
            </a:r>
            <a:r>
              <a:rPr lang="zh-CN" altLang="en-US" sz="3200" dirty="0">
                <a:solidFill>
                  <a:srgbClr val="FF0000"/>
                </a:solidFill>
              </a:rPr>
              <a:t>源</a:t>
            </a:r>
            <a:r>
              <a:rPr lang="zh-CN" altLang="en-US" sz="3200" dirty="0" smtClean="0">
                <a:solidFill>
                  <a:srgbClr val="FF0000"/>
                </a:solidFill>
              </a:rPr>
              <a:t>数据在线备份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lvl="1"/>
            <a:r>
              <a:rPr lang="zh-CN" altLang="en-US" sz="2400" dirty="0" smtClean="0"/>
              <a:t>源数据在传输至高能所的同时，拷贝一份至在线存储设备中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便于</a:t>
            </a:r>
            <a:r>
              <a:rPr lang="zh-CN" altLang="en-US" sz="2400" dirty="0"/>
              <a:t>未来</a:t>
            </a:r>
            <a:r>
              <a:rPr lang="zh-CN" altLang="en-US" sz="2400" dirty="0" smtClean="0"/>
              <a:t>进行在线数据分析</a:t>
            </a:r>
            <a:endParaRPr lang="en-US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zh-CN" altLang="en-US" sz="3200" dirty="0" smtClean="0"/>
              <a:t>传输过程中使用缓存机制</a:t>
            </a:r>
            <a:endParaRPr lang="en-US" altLang="zh-CN" sz="3200" dirty="0" smtClean="0"/>
          </a:p>
          <a:p>
            <a:pPr lvl="1"/>
            <a:r>
              <a:rPr lang="zh-CN" altLang="en-US" sz="2400" dirty="0"/>
              <a:t>避免数据传输失败或者异常</a:t>
            </a:r>
            <a:r>
              <a:rPr lang="zh-CN" altLang="en-US" sz="2400" dirty="0" smtClean="0"/>
              <a:t>时的重复传输</a:t>
            </a:r>
            <a:endParaRPr lang="en-US" altLang="zh-CN" sz="2400" dirty="0" smtClean="0"/>
          </a:p>
          <a:p>
            <a:pPr lvl="1"/>
            <a:r>
              <a:rPr lang="zh-CN" altLang="en-US" sz="2400" dirty="0"/>
              <a:t>只需</a:t>
            </a:r>
            <a:r>
              <a:rPr lang="zh-CN" altLang="en-US" sz="2400" dirty="0" smtClean="0"/>
              <a:t>要从上一步的缓冲区中读取源文件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每一步传输成功后，会将文件从上一步的缓冲区中清除</a:t>
            </a:r>
            <a:endParaRPr lang="en-US" altLang="zh-CN" sz="2400" dirty="0"/>
          </a:p>
          <a:p>
            <a:pPr marL="742950" lvl="2" indent="-34290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61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690</Words>
  <Application>Microsoft Office PowerPoint</Application>
  <PresentationFormat>全屏显示(4:3)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LHAASO网络与数据传输运行情况</vt:lpstr>
      <vt:lpstr>Outline</vt:lpstr>
      <vt:lpstr>LHAASO网络概述</vt:lpstr>
      <vt:lpstr>LHAASO网络管理与地址规划</vt:lpstr>
      <vt:lpstr>LHAASO网络实施情况(I)</vt:lpstr>
      <vt:lpstr>LHAASO网络实施情况(II)</vt:lpstr>
      <vt:lpstr>LHAASO源数据传输系统</vt:lpstr>
      <vt:lpstr>LHAASO源数据传输流程</vt:lpstr>
      <vt:lpstr>LHAASO数据传输系统特点</vt:lpstr>
      <vt:lpstr>LHAASO源数据传输效果</vt:lpstr>
      <vt:lpstr>总结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Lhaaso网络与数据传输运行情况</dc:title>
  <dc:creator>曾珊</dc:creator>
  <cp:lastModifiedBy>unknown</cp:lastModifiedBy>
  <cp:revision>76</cp:revision>
  <dcterms:created xsi:type="dcterms:W3CDTF">2018-02-27T06:43:03Z</dcterms:created>
  <dcterms:modified xsi:type="dcterms:W3CDTF">2018-03-22T03:21:02Z</dcterms:modified>
</cp:coreProperties>
</file>