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67" r:id="rId2"/>
    <p:sldId id="268" r:id="rId3"/>
    <p:sldId id="273" r:id="rId4"/>
    <p:sldId id="360" r:id="rId5"/>
    <p:sldId id="327" r:id="rId6"/>
    <p:sldId id="362" r:id="rId7"/>
    <p:sldId id="361" r:id="rId8"/>
    <p:sldId id="363" r:id="rId9"/>
    <p:sldId id="364" r:id="rId10"/>
    <p:sldId id="315" r:id="rId11"/>
    <p:sldId id="370" r:id="rId12"/>
    <p:sldId id="277" r:id="rId13"/>
    <p:sldId id="270" r:id="rId14"/>
    <p:sldId id="371" r:id="rId15"/>
    <p:sldId id="372" r:id="rId16"/>
    <p:sldId id="375" r:id="rId17"/>
    <p:sldId id="366" r:id="rId18"/>
    <p:sldId id="373" r:id="rId19"/>
    <p:sldId id="309" r:id="rId20"/>
    <p:sldId id="377" r:id="rId21"/>
    <p:sldId id="378" r:id="rId22"/>
    <p:sldId id="379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8"/>
    <p:restoredTop sz="65740" autoAdjust="0"/>
  </p:normalViewPr>
  <p:slideViewPr>
    <p:cSldViewPr snapToGrid="0">
      <p:cViewPr varScale="1">
        <p:scale>
          <a:sx n="59" d="100"/>
          <a:sy n="59" d="100"/>
        </p:scale>
        <p:origin x="1356" y="42"/>
      </p:cViewPr>
      <p:guideLst>
        <p:guide orient="horz" pos="2160"/>
        <p:guide pos="3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FF74F-D472-4C6E-9EBB-967AACAC638B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B800-ECA4-41E6-8793-35EA82010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29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10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63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21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BD079-ACC6-4275-A841-E2A4DAA7AE7E}" type="slidenum">
              <a:rPr lang="zh-CN" altLang="en-US" smtClean="0">
                <a:solidFill>
                  <a:srgbClr val="000000"/>
                </a:solidFill>
              </a:r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1015985-5FD8-4D7A-A460-0C865F806FA7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22C4-AA03-41BC-A049-054CDF599C49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15722C4-AA03-41BC-A049-054CDF599C49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5DCF-5919-41A1-82D7-2852EB111298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D9529E-1F34-4ED2-9574-49C417A5ADF5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22C4-AA03-41BC-A049-054CDF599C49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0F9A-DBA2-4056-91B7-73F7181CE9ED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2CE-39C4-4A9C-A1B7-0CF4C26749A9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2B34-D6E9-403A-9354-4B946E74DC65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9BB8BC9-6DF0-4E48-A269-D37F1AD28B37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EFB6CBF-B41B-44C1-BFBB-9EBD73F7101B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15722C4-AA03-41BC-A049-054CDF599C49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458E987-2A12-4BA1-9CA1-8872E8B6D2A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5179" y="1387935"/>
            <a:ext cx="7907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基于</a:t>
            </a:r>
            <a:r>
              <a:rPr lang="en-US" altLang="zh-CN" sz="4000" b="1" dirty="0" smtClean="0">
                <a:latin typeface="+mj-ea"/>
                <a:ea typeface="+mj-ea"/>
              </a:rPr>
              <a:t>Geant4</a:t>
            </a:r>
            <a:r>
              <a:rPr lang="zh-CN" altLang="en-US" sz="4000" b="1" dirty="0" smtClean="0">
                <a:latin typeface="+mj-ea"/>
                <a:ea typeface="+mj-ea"/>
              </a:rPr>
              <a:t>研究太阳伽马射线辐射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8854" y="2324477"/>
            <a:ext cx="100171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200" dirty="0" smtClean="0"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altLang="zh-CN" sz="2400" dirty="0" smtClean="0"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zh-CN" altLang="en-US" sz="2400" dirty="0" smtClean="0">
                <a:latin typeface="Times New Roman" panose="02020603050405020304"/>
                <a:cs typeface="Times New Roman" panose="02020603050405020304"/>
                <a:sym typeface="+mn-ea"/>
              </a:rPr>
              <a:t>高宝胜、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陈松战、刘魁勇、喻纯旭、何会海、李哲</a:t>
            </a:r>
          </a:p>
          <a:p>
            <a:pPr algn="ctr"/>
            <a:endParaRPr lang="zh-CN" altLang="en-US" sz="2400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辽宁大学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、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南开大学、高能物理研究所</a:t>
            </a:r>
          </a:p>
          <a:p>
            <a:pPr algn="ctr"/>
            <a:endParaRPr lang="zh-CN" altLang="en-US" sz="2400" baseline="30000" dirty="0" smtClean="0">
              <a:solidFill>
                <a:schemeClr val="tx1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algn="ctr"/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日期：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2018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年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月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22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日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-3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月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24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日</a:t>
            </a:r>
          </a:p>
          <a:p>
            <a:pPr algn="ctr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LHAASO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合作组会   西南交通大学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just"/>
            <a:endParaRPr lang="zh-CN" altLang="en-US" sz="2400" baseline="30000" dirty="0" smtClean="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08577" y="837020"/>
            <a:ext cx="6101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研究</a:t>
            </a:r>
            <a:r>
              <a:rPr lang="zh-CN" altLang="en-US" sz="4000" b="1" dirty="0">
                <a:solidFill>
                  <a:srgbClr val="FF0000"/>
                </a:solidFill>
              </a:rPr>
              <a:t>太阳伽马射线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的意义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7184" y="1834214"/>
            <a:ext cx="106997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邻近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太阳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的宇宙线谱以及太阳大气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研究太阳临近磁场及其变化；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与太阳大气产生的中微子；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寻找暗物质信号！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、基于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Geant4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模拟强子宇宙线产生的太阳伽马辐射</a:t>
            </a:r>
            <a:r>
              <a:rPr kumimoji="1" lang="zh-CN" altLang="en-US" sz="3600" dirty="0" smtClean="0">
                <a:solidFill>
                  <a:srgbClr val="FF0000"/>
                </a:solidFill>
              </a:rPr>
              <a:t>工作概述</a:t>
            </a:r>
            <a:endParaRPr kumimoji="1"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2.1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、</a:t>
            </a:r>
            <a:r>
              <a:rPr kumimoji="1" lang="zh-CN" altLang="en-US" b="1" dirty="0" smtClean="0"/>
              <a:t>初级模型，在同等条件下的模拟结果与国外同行进行对比。</a:t>
            </a:r>
            <a:endParaRPr kumimoji="1" lang="en-US" altLang="zh-CN" b="1" dirty="0" smtClean="0"/>
          </a:p>
          <a:p>
            <a:endParaRPr kumimoji="1" lang="en-US" altLang="zh-CN" b="1" dirty="0"/>
          </a:p>
          <a:p>
            <a:r>
              <a:rPr kumimoji="1" lang="en-US" altLang="zh-CN" b="1" dirty="0" smtClean="0">
                <a:solidFill>
                  <a:srgbClr val="FF0000"/>
                </a:solidFill>
              </a:rPr>
              <a:t>2.2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、</a:t>
            </a:r>
            <a:r>
              <a:rPr kumimoji="1" lang="zh-CN" altLang="en-US" b="1" dirty="0" smtClean="0"/>
              <a:t>考虑宇宙线入射天顶角对结果产生的影响</a:t>
            </a:r>
            <a:endParaRPr kumimoji="1" lang="en-US" altLang="zh-CN" b="1" dirty="0" smtClean="0"/>
          </a:p>
          <a:p>
            <a:endParaRPr kumimoji="1" lang="en-US" altLang="zh-CN" b="1" dirty="0"/>
          </a:p>
          <a:p>
            <a:r>
              <a:rPr kumimoji="1" lang="en-US" altLang="zh-CN" b="1" dirty="0" smtClean="0">
                <a:solidFill>
                  <a:srgbClr val="FF0000"/>
                </a:solidFill>
              </a:rPr>
              <a:t>2.3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、</a:t>
            </a:r>
            <a:r>
              <a:rPr kumimoji="1" lang="zh-CN" altLang="en-US" b="1" dirty="0" smtClean="0"/>
              <a:t>考虑太阳大气密度模型对结果的影响。</a:t>
            </a:r>
            <a:endParaRPr kumimoji="1" lang="en-US" altLang="zh-CN" b="1" dirty="0" smtClean="0"/>
          </a:p>
          <a:p>
            <a:endParaRPr kumimoji="1" lang="en-US" altLang="zh-CN" b="1" dirty="0"/>
          </a:p>
          <a:p>
            <a:r>
              <a:rPr kumimoji="1" lang="en-US" altLang="zh-CN" b="1" dirty="0" smtClean="0">
                <a:solidFill>
                  <a:srgbClr val="FF0000"/>
                </a:solidFill>
              </a:rPr>
              <a:t>2.4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、</a:t>
            </a:r>
            <a:r>
              <a:rPr kumimoji="1" lang="zh-CN" altLang="en-US" b="1" dirty="0" smtClean="0"/>
              <a:t>不同模型下的结果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29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508938" y="3833650"/>
            <a:ext cx="4863236" cy="2850387"/>
            <a:chOff x="2488" y="4803"/>
            <a:chExt cx="8524" cy="4346"/>
          </a:xfrm>
        </p:grpSpPr>
        <p:pic>
          <p:nvPicPr>
            <p:cNvPr id="4099" name="图片 1" descr="000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8" y="4803"/>
              <a:ext cx="8525" cy="4347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箭头连接符 13"/>
            <p:cNvCxnSpPr/>
            <p:nvPr/>
          </p:nvCxnSpPr>
          <p:spPr>
            <a:xfrm flipH="1" flipV="1">
              <a:off x="7605" y="5268"/>
              <a:ext cx="25" cy="1833"/>
            </a:xfrm>
            <a:prstGeom prst="straightConnector1">
              <a:avLst/>
            </a:prstGeom>
            <a:ln w="28575" cmpd="sng">
              <a:solidFill>
                <a:srgbClr val="00B0F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5393" y="6385"/>
              <a:ext cx="4055" cy="118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>
              <a:off x="6065" y="7120"/>
              <a:ext cx="1565" cy="663"/>
            </a:xfrm>
            <a:prstGeom prst="straightConnector1">
              <a:avLst/>
            </a:prstGeom>
            <a:ln w="28575" cmpd="sng">
              <a:solidFill>
                <a:srgbClr val="00B0F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930" name="标题 1"/>
          <p:cNvSpPr>
            <a:spLocks noGrp="1"/>
          </p:cNvSpPr>
          <p:nvPr>
            <p:ph type="title"/>
          </p:nvPr>
        </p:nvSpPr>
        <p:spPr>
          <a:xfrm>
            <a:off x="723474" y="157320"/>
            <a:ext cx="1101725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、基于</a:t>
            </a:r>
            <a:r>
              <a:rPr lang="en-US" altLang="zh-CN" sz="40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Geant4</a:t>
            </a:r>
            <a:r>
              <a:rPr lang="zh-CN" altLang="en-US" sz="40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模拟强子宇宙线产生的太阳伽马辐射</a:t>
            </a:r>
            <a:endParaRPr lang="zh-CN" altLang="en-US" sz="4000" b="1" dirty="0" smtClean="0">
              <a:solidFill>
                <a:srgbClr val="FF0000"/>
              </a:solidFill>
              <a:latin typeface="宋体" panose="02010600030101010101" pitchFamily="2" charset="-122"/>
              <a:ea typeface="+mn-ea"/>
              <a:cs typeface="+mn-cs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1107" y="1018773"/>
            <a:ext cx="110819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工作内容：利用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Geant4.9.3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）构造一个与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太阳和太阳大气层同等尺寸的探测器，模拟宇宙线与太阳大气的作用，得到从太阳中逃逸出的伽马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射线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，基于此估计地球处的流强。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096308"/>
              </p:ext>
            </p:extLst>
          </p:nvPr>
        </p:nvGraphicFramePr>
        <p:xfrm>
          <a:off x="3549094" y="2808336"/>
          <a:ext cx="674588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公式" r:id="rId5" imgW="2768400" imgH="241200" progId="Equation.3">
                  <p:embed/>
                </p:oleObj>
              </mc:Choice>
              <mc:Fallback>
                <p:oleObj name="公式" r:id="rId5" imgW="2768400" imgH="241200" progId="Equation.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9094" y="2808336"/>
                        <a:ext cx="674588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0"/>
          <p:cNvGrpSpPr/>
          <p:nvPr/>
        </p:nvGrpSpPr>
        <p:grpSpPr>
          <a:xfrm>
            <a:off x="4669092" y="3686505"/>
            <a:ext cx="4863236" cy="2850387"/>
            <a:chOff x="2488" y="4803"/>
            <a:chExt cx="8524" cy="4346"/>
          </a:xfrm>
        </p:grpSpPr>
        <p:pic>
          <p:nvPicPr>
            <p:cNvPr id="13" name="图片 1" descr="000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8" y="4803"/>
              <a:ext cx="8525" cy="4347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7" name="直接箭头连接符 13"/>
            <p:cNvCxnSpPr/>
            <p:nvPr/>
          </p:nvCxnSpPr>
          <p:spPr>
            <a:xfrm flipH="1" flipV="1">
              <a:off x="7605" y="5268"/>
              <a:ext cx="25" cy="1833"/>
            </a:xfrm>
            <a:prstGeom prst="straightConnector1">
              <a:avLst/>
            </a:prstGeom>
            <a:ln w="28575" cmpd="sng">
              <a:solidFill>
                <a:srgbClr val="00B0F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4"/>
            <p:cNvCxnSpPr/>
            <p:nvPr/>
          </p:nvCxnSpPr>
          <p:spPr>
            <a:xfrm>
              <a:off x="5393" y="6385"/>
              <a:ext cx="4055" cy="118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5"/>
            <p:cNvCxnSpPr/>
            <p:nvPr/>
          </p:nvCxnSpPr>
          <p:spPr>
            <a:xfrm flipH="1">
              <a:off x="6065" y="7120"/>
              <a:ext cx="1565" cy="663"/>
            </a:xfrm>
            <a:prstGeom prst="straightConnector1">
              <a:avLst/>
            </a:prstGeom>
            <a:ln w="28575" cmpd="sng">
              <a:solidFill>
                <a:srgbClr val="00B0F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2"/>
          <p:cNvSpPr txBox="1"/>
          <p:nvPr/>
        </p:nvSpPr>
        <p:spPr>
          <a:xfrm>
            <a:off x="8779146" y="5480262"/>
            <a:ext cx="21113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Geant4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z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轴方向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90854" y="693231"/>
            <a:ext cx="540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2.1.1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初级</a:t>
            </a:r>
            <a:r>
              <a:rPr 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太阳</a:t>
            </a:r>
            <a:r>
              <a:rPr 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大气</a:t>
            </a:r>
            <a:r>
              <a:rPr 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</a:t>
            </a:r>
            <a:r>
              <a:rPr lang="zh-C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构</a:t>
            </a:r>
            <a:r>
              <a:rPr 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造</a:t>
            </a:r>
            <a:endParaRPr 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0855" y="1737170"/>
            <a:ext cx="46253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将太阳大气从光球表面到</a:t>
            </a:r>
            <a:r>
              <a:rPr lang="en-US" altLang="zh-CN" sz="2800" dirty="0" smtClean="0"/>
              <a:t>600km</a:t>
            </a:r>
            <a:r>
              <a:rPr lang="zh-CN" altLang="en-US" sz="2800" dirty="0" smtClean="0"/>
              <a:t>等分为</a:t>
            </a:r>
            <a:r>
              <a:rPr lang="en-US" altLang="zh-CN" sz="2800" dirty="0" smtClean="0"/>
              <a:t>600</a:t>
            </a:r>
            <a:r>
              <a:rPr lang="zh-CN" altLang="en-US" sz="2800" dirty="0" smtClean="0"/>
              <a:t>层，密度</a:t>
            </a:r>
            <a:r>
              <a:rPr lang="zh-CN" altLang="en-US" sz="2800" dirty="0"/>
              <a:t>随</a:t>
            </a:r>
            <a:r>
              <a:rPr lang="zh-CN" altLang="en-US" sz="2800" dirty="0" smtClean="0"/>
              <a:t>高度指数变化：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光球层以下设置为完全吸收。                                               </a:t>
            </a:r>
            <a:endParaRPr lang="en-US" altLang="zh-CN" sz="2800" dirty="0"/>
          </a:p>
        </p:txBody>
      </p:sp>
      <p:graphicFrame>
        <p:nvGraphicFramePr>
          <p:cNvPr id="7172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636411"/>
              </p:ext>
            </p:extLst>
          </p:nvPr>
        </p:nvGraphicFramePr>
        <p:xfrm>
          <a:off x="859077" y="3905219"/>
          <a:ext cx="3770630" cy="59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r:id="rId3" imgW="2159000" imgH="368300" progId="Equation.KSEE3">
                  <p:embed/>
                </p:oleObj>
              </mc:Choice>
              <mc:Fallback>
                <p:oleObj r:id="rId3" imgW="2159000" imgH="3683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077" y="3905219"/>
                        <a:ext cx="3770630" cy="5988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图片 2" descr="DENSIT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625" y="1016397"/>
            <a:ext cx="4674870" cy="4780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913848" y="5892165"/>
            <a:ext cx="20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Steckel</a:t>
            </a:r>
            <a:r>
              <a:rPr lang="zh-CN" altLang="en-US" dirty="0" smtClean="0"/>
              <a:t> </a:t>
            </a:r>
            <a:r>
              <a:rPr lang="en-US" altLang="zh-CN" dirty="0" smtClean="0"/>
              <a:t>et. </a:t>
            </a:r>
            <a:r>
              <a:rPr lang="en-US" altLang="zh-CN" dirty="0"/>
              <a:t>a</a:t>
            </a:r>
            <a:r>
              <a:rPr lang="en-US" altLang="zh-CN" dirty="0" smtClean="0"/>
              <a:t>l. 1991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90854" y="885736"/>
            <a:ext cx="629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2.1.2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粒子入射天顶角分布</a:t>
            </a:r>
            <a:endParaRPr 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490855" y="1737170"/>
                <a:ext cx="462534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/>
                  <a:t>宇宙线粒子天顶角，分布按照等立体角分布，天顶角按下式抽取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zh-CN" alt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为</m:t>
                    </m:r>
                    <m:r>
                      <a:rPr lang="zh-CN" alt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天顶角</m:t>
                    </m:r>
                  </m:oMath>
                </a14:m>
                <a:r>
                  <a:rPr lang="zh-CN" altLang="en-US" sz="2800" dirty="0" smtClean="0"/>
                  <a:t>。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/>
                  <a:t>                                               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55" y="1737170"/>
                <a:ext cx="4625340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2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7913848" y="5892165"/>
            <a:ext cx="20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S</a:t>
            </a:r>
            <a:r>
              <a:rPr lang="en-US" altLang="zh-CN" dirty="0" smtClean="0"/>
              <a:t>t</a:t>
            </a:r>
            <a:r>
              <a:rPr lang="zh-CN" altLang="en-US" dirty="0" smtClean="0"/>
              <a:t>eck</a:t>
            </a:r>
            <a:r>
              <a:rPr lang="en-US" altLang="zh-CN" dirty="0" smtClean="0"/>
              <a:t>e</a:t>
            </a:r>
            <a:r>
              <a:rPr lang="zh-CN" altLang="en-US" dirty="0" smtClean="0"/>
              <a:t>l </a:t>
            </a:r>
            <a:r>
              <a:rPr lang="en-US" altLang="zh-CN" dirty="0" smtClean="0"/>
              <a:t>et. </a:t>
            </a:r>
            <a:r>
              <a:rPr lang="en-US" altLang="zh-CN" dirty="0"/>
              <a:t>a</a:t>
            </a:r>
            <a:r>
              <a:rPr lang="en-US" altLang="zh-CN" dirty="0" smtClean="0"/>
              <a:t>l. 1991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68" y="336884"/>
            <a:ext cx="5727032" cy="5101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95819" y="3722329"/>
                <a:ext cx="5175592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zh-CN" alt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𝑐𝑜𝑠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(1−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92.5</m:t>
                                </m:r>
                              </m:e>
                              <m:sup>
                                <m:r>
                                  <a:rPr kumimoji="1" lang="en-US" altLang="zh-CN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)×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en-US" altLang="zh-CN" sz="2400" dirty="0" smtClean="0"/>
                  <a:t> )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9" y="3722329"/>
                <a:ext cx="5175592" cy="447238"/>
              </a:xfrm>
              <a:prstGeom prst="rect">
                <a:avLst/>
              </a:prstGeom>
              <a:blipFill rotWithShape="0">
                <a:blip r:embed="rId4"/>
                <a:stretch>
                  <a:fillRect t="-6849" b="-38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87385" y="7163435"/>
            <a:ext cx="1946910" cy="365125"/>
          </a:xfrm>
        </p:spPr>
        <p:txBody>
          <a:bodyPr/>
          <a:lstStyle/>
          <a:p>
            <a:fld id="{9458E987-2A12-4BA1-9CA1-8872E8B6D2A3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81132" y="180336"/>
            <a:ext cx="9343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2.2.1</a:t>
            </a: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量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顶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角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触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82" y="88396"/>
            <a:ext cx="4981943" cy="3332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3" y="180336"/>
            <a:ext cx="5053262" cy="31485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18" y="3420841"/>
            <a:ext cx="5069307" cy="32304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3" y="3436883"/>
            <a:ext cx="5165558" cy="31763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66148" y="914400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5GeV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22119" y="4249003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50TeV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66148" y="4246845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10TeV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60729" y="835967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100GeV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87385" y="7163435"/>
            <a:ext cx="1946910" cy="365125"/>
          </a:xfrm>
        </p:spPr>
        <p:txBody>
          <a:bodyPr/>
          <a:lstStyle/>
          <a:p>
            <a:fld id="{9458E987-2A12-4BA1-9CA1-8872E8B6D2A3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919537" y="1016396"/>
            <a:ext cx="5293892" cy="4873826"/>
            <a:chOff x="2078" y="3369"/>
            <a:chExt cx="6720" cy="6494"/>
          </a:xfrm>
        </p:grpSpPr>
        <p:grpSp>
          <p:nvGrpSpPr>
            <p:cNvPr id="10248" name="组合 26"/>
            <p:cNvGrpSpPr/>
            <p:nvPr/>
          </p:nvGrpSpPr>
          <p:grpSpPr>
            <a:xfrm>
              <a:off x="2078" y="3369"/>
              <a:ext cx="6563" cy="6494"/>
              <a:chOff x="4346" y="3242"/>
              <a:chExt cx="6305" cy="6647"/>
            </a:xfrm>
          </p:grpSpPr>
          <p:grpSp>
            <p:nvGrpSpPr>
              <p:cNvPr id="10249" name="组合 27"/>
              <p:cNvGrpSpPr/>
              <p:nvPr/>
            </p:nvGrpSpPr>
            <p:grpSpPr>
              <a:xfrm>
                <a:off x="4346" y="3242"/>
                <a:ext cx="6275" cy="6647"/>
                <a:chOff x="5412" y="1060"/>
                <a:chExt cx="7448" cy="8326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412" y="2201"/>
                  <a:ext cx="7427" cy="7185"/>
                </a:xfrm>
                <a:prstGeom prst="ellipse">
                  <a:avLst/>
                </a:prstGeom>
                <a:gradFill>
                  <a:gsLst>
                    <a:gs pos="0">
                      <a:srgbClr val="E30000">
                        <a:alpha val="26000"/>
                      </a:srgbClr>
                    </a:gs>
                    <a:gs pos="100000">
                      <a:srgbClr val="760303"/>
                    </a:gs>
                  </a:gsLst>
                  <a:lin ang="8400000" scaled="0"/>
                </a:gra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6150" y="2980"/>
                  <a:ext cx="6046" cy="5524"/>
                </a:xfrm>
                <a:prstGeom prst="ellipse">
                  <a:avLst/>
                </a:prstGeom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cxnSp>
              <p:nvCxnSpPr>
                <p:cNvPr id="31" name="直接箭头连接符 30"/>
                <p:cNvCxnSpPr/>
                <p:nvPr/>
              </p:nvCxnSpPr>
              <p:spPr>
                <a:xfrm flipH="1" flipV="1">
                  <a:off x="11033" y="3020"/>
                  <a:ext cx="1778" cy="2878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0070C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2" name="直接箭头连接符 31"/>
                <p:cNvCxnSpPr/>
                <p:nvPr/>
              </p:nvCxnSpPr>
              <p:spPr>
                <a:xfrm flipH="1" flipV="1">
                  <a:off x="12828" y="1186"/>
                  <a:ext cx="32" cy="4696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0254" name="文本框 32"/>
                <p:cNvSpPr txBox="1"/>
                <p:nvPr/>
              </p:nvSpPr>
              <p:spPr>
                <a:xfrm>
                  <a:off x="8121" y="5611"/>
                  <a:ext cx="2524" cy="8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dirty="0">
                      <a:latin typeface="Calibri" panose="020F0502020204030204" charset="0"/>
                      <a:ea typeface="宋体" panose="02010600030101010101" pitchFamily="2" charset="-122"/>
                    </a:rPr>
                    <a:t>太阳内层</a:t>
                  </a:r>
                </a:p>
              </p:txBody>
            </p:sp>
            <p:cxnSp>
              <p:nvCxnSpPr>
                <p:cNvPr id="34" name="直接箭头连接符 33"/>
                <p:cNvCxnSpPr/>
                <p:nvPr/>
              </p:nvCxnSpPr>
              <p:spPr>
                <a:xfrm flipH="1" flipV="1">
                  <a:off x="8270" y="1060"/>
                  <a:ext cx="4566" cy="4863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5" name="直接箭头连接符 34"/>
                <p:cNvCxnSpPr/>
                <p:nvPr/>
              </p:nvCxnSpPr>
              <p:spPr>
                <a:xfrm flipV="1">
                  <a:off x="11923" y="4324"/>
                  <a:ext cx="868" cy="4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headEnd type="arrow"/>
                  <a:tailEnd type="arrow"/>
                </a:ln>
                <a:effectLst/>
              </p:spPr>
            </p:cxnSp>
          </p:grpSp>
          <p:cxnSp>
            <p:nvCxnSpPr>
              <p:cNvPr id="36" name="直接箭头连接符 35"/>
              <p:cNvCxnSpPr/>
              <p:nvPr/>
            </p:nvCxnSpPr>
            <p:spPr>
              <a:xfrm>
                <a:off x="7644" y="4241"/>
                <a:ext cx="3007" cy="3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  <a:headEnd type="arrow"/>
                <a:tailEnd type="arrow"/>
              </a:ln>
              <a:effectLst/>
            </p:spPr>
          </p:cxnSp>
        </p:grpSp>
        <p:sp>
          <p:nvSpPr>
            <p:cNvPr id="10258" name="文本框 36"/>
            <p:cNvSpPr txBox="1"/>
            <p:nvPr/>
          </p:nvSpPr>
          <p:spPr>
            <a:xfrm>
              <a:off x="6583" y="3624"/>
              <a:ext cx="1205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>
                  <a:latin typeface="Calibri" panose="020F0502020204030204" charset="0"/>
                  <a:ea typeface="宋体" panose="02010600030101010101" pitchFamily="2" charset="-122"/>
                </a:rPr>
                <a:t>113</a:t>
              </a:r>
              <a:r>
                <a:rPr lang="en-US" altLang="zh-CN" b="1" baseline="30000">
                  <a:latin typeface="Calibri" panose="020F0502020204030204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10259" name="文本框 37"/>
            <p:cNvSpPr txBox="1"/>
            <p:nvPr/>
          </p:nvSpPr>
          <p:spPr>
            <a:xfrm>
              <a:off x="7542" y="5280"/>
              <a:ext cx="1256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92.3</a:t>
              </a:r>
              <a:r>
                <a:rPr lang="en-US" altLang="zh-CN" b="1" baseline="30000"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rPr>
                <a:t>0</a:t>
              </a:r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90855" y="693231"/>
            <a:ext cx="497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2.2.2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天顶角的选取</a:t>
            </a:r>
            <a:endParaRPr 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0855" y="1737170"/>
            <a:ext cx="46253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为了使太阳伽马流强不被低估，同时兼顾模拟效率，我们将宇宙线天顶角投点范围由初级模型的（</a:t>
            </a:r>
            <a:r>
              <a:rPr lang="en-US" altLang="zh-CN" sz="2800" dirty="0" smtClean="0"/>
              <a:t>90</a:t>
            </a:r>
            <a:r>
              <a:rPr lang="en-US" altLang="zh-CN" sz="2800" baseline="30000" dirty="0" smtClean="0"/>
              <a:t>0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92.5</a:t>
            </a:r>
            <a:r>
              <a:rPr lang="en-US" altLang="zh-CN" sz="2800" baseline="30000" dirty="0" smtClean="0"/>
              <a:t>0</a:t>
            </a:r>
            <a:r>
              <a:rPr lang="zh-CN" altLang="en-US" sz="2800" dirty="0" smtClean="0"/>
              <a:t>）改为（</a:t>
            </a:r>
            <a:r>
              <a:rPr lang="en-US" altLang="zh-CN" sz="2800" dirty="0" smtClean="0"/>
              <a:t>90</a:t>
            </a:r>
            <a:r>
              <a:rPr lang="en-US" altLang="zh-CN" sz="2800" baseline="30000" dirty="0" smtClean="0"/>
              <a:t>0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110</a:t>
            </a:r>
            <a:r>
              <a:rPr lang="en-US" altLang="zh-CN" sz="2800" baseline="30000" dirty="0" smtClean="0"/>
              <a:t>0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                          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5104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90854" y="693231"/>
            <a:ext cx="537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2.3.1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复合</a:t>
            </a:r>
            <a:r>
              <a:rPr 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太阳</a:t>
            </a:r>
            <a:r>
              <a:rPr 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大气层</a:t>
            </a:r>
            <a:r>
              <a:rPr 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构造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0855" y="1753212"/>
            <a:ext cx="46253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将初步的太阳大气模型进行扩展，太阳大气的范围扩展为光球层以下</a:t>
            </a:r>
            <a:r>
              <a:rPr lang="en-US" altLang="zh-CN" sz="2800" dirty="0" smtClean="0"/>
              <a:t>500km</a:t>
            </a:r>
            <a:r>
              <a:rPr lang="zh-CN" altLang="en-US" sz="2800" dirty="0" smtClean="0"/>
              <a:t>至光球层以上</a:t>
            </a:r>
            <a:r>
              <a:rPr lang="en-US" altLang="zh-CN" sz="2800" dirty="0" smtClean="0"/>
              <a:t>3000km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光球层以下</a:t>
            </a:r>
            <a:r>
              <a:rPr lang="en-US" altLang="zh-CN" sz="2800" dirty="0" smtClean="0"/>
              <a:t>500km</a:t>
            </a:r>
            <a:r>
              <a:rPr lang="zh-CN" altLang="en-US" sz="2800" dirty="0"/>
              <a:t>设置为完全吸收。                                               </a:t>
            </a:r>
            <a:endParaRPr lang="en-US" altLang="zh-CN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6935279" y="5849003"/>
            <a:ext cx="406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S</a:t>
            </a:r>
            <a:r>
              <a:rPr lang="en-US" altLang="zh-CN" dirty="0" smtClean="0"/>
              <a:t>t</a:t>
            </a:r>
            <a:r>
              <a:rPr lang="zh-CN" altLang="en-US" dirty="0" smtClean="0"/>
              <a:t>eck</a:t>
            </a:r>
            <a:r>
              <a:rPr lang="en-US" altLang="zh-CN" dirty="0" smtClean="0"/>
              <a:t>e</a:t>
            </a:r>
            <a:r>
              <a:rPr lang="zh-CN" altLang="en-US" dirty="0" smtClean="0"/>
              <a:t>l </a:t>
            </a:r>
            <a:r>
              <a:rPr lang="en-US" altLang="zh-CN" dirty="0" smtClean="0"/>
              <a:t>et. </a:t>
            </a:r>
            <a:r>
              <a:rPr lang="en-US" altLang="zh-CN" dirty="0"/>
              <a:t>a</a:t>
            </a:r>
            <a:r>
              <a:rPr lang="en-US" altLang="zh-CN" dirty="0" smtClean="0"/>
              <a:t>l. 1991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&amp;&amp; </a:t>
            </a:r>
            <a:r>
              <a:rPr lang="en-US" altLang="zh-CN" dirty="0" err="1" smtClean="0"/>
              <a:t>Kopal</a:t>
            </a:r>
            <a:r>
              <a:rPr lang="en-US" altLang="zh-CN" dirty="0" smtClean="0"/>
              <a:t> et. al.1966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693231"/>
            <a:ext cx="4849393" cy="49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987-2A12-4BA1-9CA1-8872E8B6D2A3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30" y="3515386"/>
            <a:ext cx="5600366" cy="34059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31" y="178033"/>
            <a:ext cx="5681725" cy="3274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6" y="3586195"/>
            <a:ext cx="5800433" cy="3274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9" y="84786"/>
            <a:ext cx="5774907" cy="346051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709" y="469051"/>
            <a:ext cx="101274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</a:t>
            </a: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太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阳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气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顶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角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取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20421" y="1080265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5GeV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14909" y="4502027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5TeV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0421" y="4399092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500GeV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28315" y="1122548"/>
            <a:ext cx="123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50GeV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100" y="6027420"/>
            <a:ext cx="4503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en-US" altLang="zh-CN"/>
              <a:t>PHYSICAL REVIEW D 96</a:t>
            </a:r>
            <a:r>
              <a:rPr lang="zh-CN" altLang="en-US"/>
              <a:t>，</a:t>
            </a:r>
            <a:r>
              <a:rPr lang="en-US" altLang="zh-CN"/>
              <a:t>(023015 2017)</a:t>
            </a:r>
          </a:p>
          <a:p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</a:t>
            </a:r>
            <a:r>
              <a:rPr lang="en-US" altLang="zh-CN"/>
              <a:t>Pos(ICRC2017)878</a:t>
            </a:r>
          </a:p>
        </p:txBody>
      </p:sp>
      <p:pic>
        <p:nvPicPr>
          <p:cNvPr id="6" name="图片 5" descr="compar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5" y="1047750"/>
            <a:ext cx="11647170" cy="4771390"/>
          </a:xfrm>
          <a:prstGeom prst="rect">
            <a:avLst/>
          </a:prstGeom>
        </p:spPr>
      </p:pic>
      <p:sp>
        <p:nvSpPr>
          <p:cNvPr id="12289" name="标题 1"/>
          <p:cNvSpPr>
            <a:spLocks noGrp="1"/>
          </p:cNvSpPr>
          <p:nvPr/>
        </p:nvSpPr>
        <p:spPr>
          <a:xfrm>
            <a:off x="3762703" y="352425"/>
            <a:ext cx="4681527" cy="6953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FF0000"/>
                </a:solidFill>
              </a:rPr>
              <a:t>2.4.1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初级太阳模型模拟结果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24633" y="3411940"/>
            <a:ext cx="3084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天顶角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90-92.3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度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ICRC2017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1570" y="859809"/>
            <a:ext cx="235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55845" y="2224585"/>
            <a:ext cx="94596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、太阳伽马射线的产生机制及研究动机</a:t>
            </a:r>
            <a:endParaRPr lang="en-US" altLang="zh-CN" sz="3200" b="1" dirty="0" smtClean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、基于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Geant4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模拟强子宇宙线产生的太阳伽马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辐射</a:t>
            </a:r>
            <a:endParaRPr lang="en-US" altLang="zh-CN" sz="32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、总结与展望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x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3" y="710039"/>
            <a:ext cx="11400561" cy="5851181"/>
          </a:xfrm>
          <a:prstGeom prst="rect">
            <a:avLst/>
          </a:prstGeom>
          <a:solidFill>
            <a:schemeClr val="accent1">
              <a:alpha val="91000"/>
            </a:schemeClr>
          </a:solidFill>
        </p:spPr>
      </p:pic>
      <p:sp>
        <p:nvSpPr>
          <p:cNvPr id="12289" name="标题 1"/>
          <p:cNvSpPr>
            <a:spLocks noGrp="1"/>
          </p:cNvSpPr>
          <p:nvPr/>
        </p:nvSpPr>
        <p:spPr>
          <a:xfrm>
            <a:off x="1404326" y="119489"/>
            <a:ext cx="9266384" cy="590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FF0000"/>
                </a:solidFill>
              </a:rPr>
              <a:t>2.4.2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优化天顶角后的太阳伽马射线结果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40890" y="1518920"/>
            <a:ext cx="1591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fermi2011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95170" y="1749107"/>
            <a:ext cx="1684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fermi2016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40890" y="2284887"/>
            <a:ext cx="1419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SSG1991</a:t>
            </a:r>
            <a:endParaRPr lang="en-US" altLang="zh-CN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75425" y="2734310"/>
            <a:ext cx="1391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LHAASO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10600" y="2673350"/>
            <a:ext cx="1377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HAWC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83893" y="4858603"/>
            <a:ext cx="30843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天顶角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90-113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度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710039"/>
            <a:ext cx="10943897" cy="6011436"/>
          </a:xfrm>
          <a:prstGeom prst="rect">
            <a:avLst/>
          </a:prstGeom>
        </p:spPr>
      </p:pic>
      <p:sp>
        <p:nvSpPr>
          <p:cNvPr id="12289" name="标题 1"/>
          <p:cNvSpPr>
            <a:spLocks noGrp="1"/>
          </p:cNvSpPr>
          <p:nvPr/>
        </p:nvSpPr>
        <p:spPr>
          <a:xfrm>
            <a:off x="1404326" y="119489"/>
            <a:ext cx="9266384" cy="590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FF0000"/>
                </a:solidFill>
              </a:rPr>
              <a:t>2.4.3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最新优化结果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40890" y="1518920"/>
            <a:ext cx="1591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fermi2011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95170" y="1749107"/>
            <a:ext cx="1684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fermi2016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40890" y="2284887"/>
            <a:ext cx="1419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SSG1991</a:t>
            </a:r>
            <a:endParaRPr lang="en-US" altLang="zh-CN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75425" y="2734310"/>
            <a:ext cx="1391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LHAASO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10600" y="2673350"/>
            <a:ext cx="1377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HAWC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83893" y="4858603"/>
            <a:ext cx="30843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天顶角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90-113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度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04184" y="200277"/>
            <a:ext cx="2744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smtClean="0">
                <a:solidFill>
                  <a:srgbClr val="FF0000"/>
                </a:solidFill>
                <a:latin typeface="宋体" panose="02010600030101010101" pitchFamily="2" charset="-122"/>
              </a:rPr>
              <a:t>总结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与展望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8679" y="1123607"/>
            <a:ext cx="994751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2400" b="1" dirty="0" smtClean="0"/>
              <a:t>利用</a:t>
            </a:r>
            <a:r>
              <a:rPr lang="en-US" altLang="zh-CN" sz="2400" b="1" dirty="0" smtClean="0"/>
              <a:t>Geant4</a:t>
            </a:r>
            <a:r>
              <a:rPr lang="zh-CN" altLang="en-US" sz="2400" b="1" dirty="0" smtClean="0"/>
              <a:t>模拟出了未加磁场的太阳伽马流强，在同等条件下与国外实验组基本吻合。</a:t>
            </a:r>
            <a:endParaRPr lang="en-US" altLang="zh-CN" sz="2400" b="1" dirty="0" smtClean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我们</a:t>
            </a:r>
            <a:r>
              <a:rPr lang="zh-CN" altLang="en-US" sz="2400" b="1" dirty="0">
                <a:solidFill>
                  <a:srgbClr val="FF0000"/>
                </a:solidFill>
              </a:rPr>
              <a:t>初步研究显示原有的投点范围明显不足，改进后高能段伽马流强 没有变化，但是低能段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1-10GeV</a:t>
            </a:r>
            <a:r>
              <a:rPr lang="zh-CN" altLang="en-US" sz="2400" b="1" dirty="0">
                <a:solidFill>
                  <a:srgbClr val="FF0000"/>
                </a:solidFill>
              </a:rPr>
              <a:t>流强明显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提升；</a:t>
            </a:r>
            <a:r>
              <a:rPr lang="zh-CN" altLang="en-US" sz="2400" b="1" dirty="0" smtClean="0"/>
              <a:t>在对初级模型进行优化后所得到的伽马流强进入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Steckel et在</a:t>
            </a:r>
            <a:r>
              <a:rPr lang="en-US" altLang="zh-CN" sz="2400" b="1" dirty="0" smtClean="0">
                <a:solidFill>
                  <a:srgbClr val="FF0000"/>
                </a:solidFill>
                <a:sym typeface="+mn-ea"/>
              </a:rPr>
              <a:t>1991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年</a:t>
            </a:r>
            <a:r>
              <a:rPr lang="zh-CN" altLang="en-US" sz="2400" b="1" dirty="0" smtClean="0">
                <a:sym typeface="+mn-ea"/>
              </a:rPr>
              <a:t>计算的理论预期范围内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2400" b="1" dirty="0" smtClean="0"/>
              <a:t>在考虑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内层大气与外层大气的复合影响</a:t>
            </a:r>
            <a:r>
              <a:rPr lang="zh-CN" altLang="en-US" sz="2400" b="1" dirty="0" smtClean="0"/>
              <a:t>同时充分考虑天顶角的影响，得到的太阳伽马流强在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1-100GeV</a:t>
            </a:r>
            <a:r>
              <a:rPr lang="zh-CN" altLang="en-US" sz="2400" b="1" dirty="0" smtClean="0"/>
              <a:t>有明显提高，但与费米实验组所测得太阳伽马流强谱有较大差距，磁场对伽马射线流强谱的影响还有待我们进一步的研究。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91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5559" y="2224586"/>
            <a:ext cx="4062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/>
              <a:t>   </a:t>
            </a:r>
            <a:r>
              <a:rPr lang="zh-CN" altLang="en-US" sz="7200" b="1" dirty="0" smtClean="0"/>
              <a:t>谢 </a:t>
            </a:r>
            <a:r>
              <a:rPr lang="zh-CN" altLang="en-US" sz="7200" b="1" dirty="0"/>
              <a:t>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8749" y="58420"/>
            <a:ext cx="11077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3600" b="1" dirty="0" smtClean="0">
                <a:latin typeface="宋体" panose="02010600030101010101" pitchFamily="2" charset="-122"/>
                <a:sym typeface="+mn-ea"/>
              </a:rPr>
              <a:t>、太阳伽马射线的产生机制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48715" y="1205865"/>
            <a:ext cx="4928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太阳伽马射线的两种主要来源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48715" y="1976020"/>
            <a:ext cx="9510186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ym typeface="Wingdings" panose="05000000000000000000" charset="0"/>
              </a:rPr>
              <a:t> </a:t>
            </a:r>
            <a:r>
              <a:rPr lang="zh-CN" altLang="en-US" sz="2400" b="1" dirty="0" smtClean="0">
                <a:sym typeface="Wingdings" panose="05000000000000000000" charset="0"/>
              </a:rPr>
              <a:t>太阳自身加速粒子的辐射：最大</a:t>
            </a:r>
            <a:r>
              <a:rPr lang="en-US" altLang="zh-CN" sz="2400" b="1" dirty="0" smtClean="0">
                <a:sym typeface="Wingdings" panose="05000000000000000000" charset="0"/>
              </a:rPr>
              <a:t>flare &lt;10 </a:t>
            </a:r>
            <a:r>
              <a:rPr lang="en-US" altLang="zh-CN" sz="2400" b="1" dirty="0" err="1" smtClean="0">
                <a:sym typeface="Wingdings" panose="05000000000000000000" charset="0"/>
              </a:rPr>
              <a:t>GeV</a:t>
            </a:r>
            <a:endParaRPr lang="en-US" altLang="zh-CN" sz="2400" b="1" dirty="0" smtClean="0">
              <a:sym typeface="Wingdings" panose="05000000000000000000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ym typeface="Wingdings" panose="05000000000000000000" charset="0"/>
              </a:rPr>
              <a:t>宇宙线与太阳作用次级产物：</a:t>
            </a:r>
            <a:endParaRPr lang="zh-CN" altLang="en-US" sz="2400" b="1" dirty="0" smtClean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8715" y="4988411"/>
            <a:ext cx="10205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宇宙线中的强子成分与太阳大气发生强相互作用产生的</a:t>
            </a:r>
            <a:r>
              <a:rPr lang="en-US" altLang="zh-CN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γ</a:t>
            </a: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射线</a:t>
            </a:r>
            <a:endParaRPr lang="en-US" altLang="zh-CN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2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                                  方向分布基本为太阳大小（约</a:t>
            </a:r>
            <a:r>
              <a:rPr lang="en-US" altLang="zh-CN" sz="2400" b="1" dirty="0" smtClean="0">
                <a:solidFill>
                  <a:srgbClr val="FF0000"/>
                </a:solidFill>
                <a:sym typeface="+mn-ea"/>
              </a:rPr>
              <a:t>0.26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度）！</a:t>
            </a:r>
            <a:endParaRPr lang="zh-CN" altLang="en-US" sz="2400" b="1" dirty="0">
              <a:solidFill>
                <a:srgbClr val="FF0000"/>
              </a:solidFill>
              <a:sym typeface="+mn-ea"/>
            </a:endParaRPr>
          </a:p>
          <a:p>
            <a:pPr lvl="2" algn="just">
              <a:lnSpc>
                <a:spcPct val="150000"/>
              </a:lnSpc>
            </a:pPr>
            <a:endParaRPr lang="zh-CN" altLang="en-US" sz="24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48715" y="3536950"/>
            <a:ext cx="10087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ym typeface="+mn-ea"/>
              </a:rPr>
              <a:t>宇宙线中正负电子与太阳低能光子发生逆</a:t>
            </a:r>
            <a:r>
              <a:rPr lang="zh-CN" altLang="en-US" sz="2400" b="1" dirty="0" smtClean="0">
                <a:sym typeface="+mn-ea"/>
              </a:rPr>
              <a:t>康普顿散射</a:t>
            </a:r>
            <a:endParaRPr lang="en-US" altLang="zh-CN" sz="2400" b="1" dirty="0" smtClean="0">
              <a:sym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zh-CN" sz="2400" b="1" dirty="0">
                <a:sym typeface="+mn-ea"/>
              </a:rPr>
              <a:t> </a:t>
            </a:r>
            <a:r>
              <a:rPr lang="en-US" altLang="zh-CN" sz="2400" b="1" dirty="0" smtClean="0">
                <a:sym typeface="+mn-ea"/>
              </a:rPr>
              <a:t>                                 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方向分布具有较大的扩展度（最大可达</a:t>
            </a:r>
            <a:r>
              <a:rPr lang="en-US" altLang="zh-CN" sz="2400" b="1" dirty="0" smtClean="0">
                <a:solidFill>
                  <a:srgbClr val="FF0000"/>
                </a:solidFill>
                <a:sym typeface="+mn-ea"/>
              </a:rPr>
              <a:t>20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度） 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f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140" y="4893310"/>
            <a:ext cx="1890395" cy="182816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811655" y="3998595"/>
            <a:ext cx="2583180" cy="2777490"/>
            <a:chOff x="3866" y="5875"/>
            <a:chExt cx="5016" cy="4984"/>
          </a:xfrm>
        </p:grpSpPr>
        <p:sp>
          <p:nvSpPr>
            <p:cNvPr id="12" name="椭圆 11"/>
            <p:cNvSpPr/>
            <p:nvPr/>
          </p:nvSpPr>
          <p:spPr>
            <a:xfrm>
              <a:off x="3866" y="5875"/>
              <a:ext cx="5017" cy="4984"/>
            </a:xfrm>
            <a:prstGeom prst="ellipse">
              <a:avLst/>
            </a:prstGeom>
            <a:gradFill>
              <a:gsLst>
                <a:gs pos="0">
                  <a:srgbClr val="E30000">
                    <a:alpha val="26000"/>
                  </a:srgbClr>
                </a:gs>
                <a:gs pos="100000">
                  <a:srgbClr val="760303"/>
                </a:gs>
              </a:gsLst>
              <a:lin ang="8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549" y="6628"/>
              <a:ext cx="3650" cy="3478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521075" y="220980"/>
            <a:ext cx="3594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太阳伽马射线的研究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17905" y="1089025"/>
            <a:ext cx="9721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1965</a:t>
            </a:r>
            <a:r>
              <a:rPr lang="zh-CN" altLang="en-US" sz="2000" dirty="0"/>
              <a:t>年Dolan第一次提出次级γ射线是由宇宙线粒子与太阳大气表面物质发生强相互作用产生的。</a:t>
            </a:r>
          </a:p>
          <a:p>
            <a:r>
              <a:rPr lang="en-US" altLang="zh-CN" sz="2000" dirty="0"/>
              <a:t>1966</a:t>
            </a:r>
            <a:r>
              <a:rPr lang="zh-CN" altLang="en-US" sz="2000" dirty="0"/>
              <a:t>年</a:t>
            </a:r>
            <a:r>
              <a:rPr lang="en-US" altLang="zh-CN" sz="2000" dirty="0"/>
              <a:t>Peterson et al </a:t>
            </a:r>
            <a:r>
              <a:rPr lang="zh-CN" altLang="en-US" sz="2000" dirty="0"/>
              <a:t>对太阳伽马</a:t>
            </a:r>
            <a:r>
              <a:rPr lang="zh-CN" altLang="en-US" sz="2000"/>
              <a:t>流</a:t>
            </a:r>
            <a:r>
              <a:rPr lang="zh-CN" altLang="en-US" sz="2000" smtClean="0"/>
              <a:t>强进行</a:t>
            </a:r>
            <a:r>
              <a:rPr lang="zh-CN" altLang="en-US" sz="2000" dirty="0"/>
              <a:t>了初步估计。</a:t>
            </a:r>
            <a:endParaRPr lang="en-US" altLang="zh-CN" sz="2000" dirty="0"/>
          </a:p>
          <a:p>
            <a:r>
              <a:rPr lang="en-US" altLang="zh-CN" sz="2000" dirty="0" smtClean="0"/>
              <a:t>1991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Steckel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et al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，建立了宇宙线与大气相互作用产生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10MeV-10GeV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γ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辐射的理论模型；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2008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年，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EGRET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报道了来自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olar disk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100-300MeV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γ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射线辐射；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2011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年，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Fermi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用其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1.5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年的数据报道了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0.1-10GeV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太阳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disk γ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射线的观测结果；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2015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年，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Kenny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等人用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Fermi 6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年的数据报道了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1-100GeV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太阳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disk γ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射线的观测结果；</a:t>
            </a:r>
            <a:endParaRPr lang="en-US" altLang="zh-CN" sz="2000" dirty="0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83260" y="3526155"/>
            <a:ext cx="2144395" cy="4724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2858135" y="4000500"/>
            <a:ext cx="807085" cy="142875"/>
          </a:xfrm>
          <a:prstGeom prst="straightConnector1">
            <a:avLst/>
          </a:prstGeom>
          <a:ln w="31750">
            <a:solidFill>
              <a:srgbClr val="FFC000">
                <a:alpha val="6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675380" y="4130675"/>
            <a:ext cx="3798570" cy="9315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V="1">
            <a:off x="3832860" y="6111875"/>
            <a:ext cx="3385820" cy="3879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2602865" y="6479540"/>
            <a:ext cx="1245870" cy="132715"/>
          </a:xfrm>
          <a:prstGeom prst="straightConnector1">
            <a:avLst/>
          </a:prstGeom>
          <a:ln w="31750">
            <a:solidFill>
              <a:srgbClr val="FFC000">
                <a:alpha val="4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77190" y="6611620"/>
            <a:ext cx="2215515" cy="2571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 descr="报告费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55" y="2129051"/>
            <a:ext cx="5838190" cy="4008859"/>
          </a:xfrm>
          <a:prstGeom prst="rect">
            <a:avLst/>
          </a:prstGeom>
        </p:spPr>
      </p:pic>
      <p:pic>
        <p:nvPicPr>
          <p:cNvPr id="12" name="图片 11" descr="QQ截图20170920205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1035" y="2033516"/>
            <a:ext cx="5859780" cy="418122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62355" y="303530"/>
            <a:ext cx="966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Fermi</a:t>
            </a:r>
            <a:r>
              <a:rPr lang="zh-CN" altLang="en-US" sz="2800" dirty="0" smtClean="0"/>
              <a:t>在</a:t>
            </a:r>
            <a:r>
              <a:rPr lang="en-US" altLang="zh-CN" sz="2800" dirty="0" smtClean="0"/>
              <a:t>0.1-10GeV</a:t>
            </a:r>
            <a:r>
              <a:rPr lang="zh-CN" altLang="en-US" sz="2800" dirty="0" smtClean="0"/>
              <a:t>探测到太阳方向两种成分的伽马射线辐射</a:t>
            </a:r>
            <a:endParaRPr lang="zh-CN" altLang="en-US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978324" y="6336169"/>
            <a:ext cx="223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Abdo</a:t>
            </a:r>
            <a:r>
              <a:rPr lang="en-US" altLang="zh-CN" dirty="0"/>
              <a:t> et. al.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能谱与理论比较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533337" y="1437638"/>
            <a:ext cx="9352725" cy="1054053"/>
          </a:xfrm>
        </p:spPr>
        <p:txBody>
          <a:bodyPr>
            <a:normAutofit/>
          </a:bodyPr>
          <a:lstStyle/>
          <a:p>
            <a:r>
              <a:rPr lang="zh-CN" altLang="en-US" smtClean="0"/>
              <a:t>两</a:t>
            </a:r>
            <a:r>
              <a:rPr lang="zh-CN" altLang="en-US" dirty="0" smtClean="0"/>
              <a:t>种成分能谱指数都接近</a:t>
            </a:r>
            <a:r>
              <a:rPr lang="en-US" altLang="zh-CN" dirty="0" smtClean="0"/>
              <a:t>-2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IC</a:t>
            </a:r>
            <a:r>
              <a:rPr lang="zh-CN" altLang="en-US" dirty="0" smtClean="0"/>
              <a:t>成分流强与理论预期基本一致，</a:t>
            </a:r>
            <a:r>
              <a:rPr lang="zh-CN" altLang="en-US" b="1" dirty="0" smtClean="0">
                <a:solidFill>
                  <a:srgbClr val="FF0000"/>
                </a:solidFill>
              </a:rPr>
              <a:t>但强子成分理论具有巨大不确定性！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610600" y="6227139"/>
            <a:ext cx="2743200" cy="365125"/>
          </a:xfrm>
        </p:spPr>
        <p:txBody>
          <a:bodyPr/>
          <a:lstStyle/>
          <a:p>
            <a:fld id="{9458E987-2A12-4BA1-9CA1-8872E8B6D2A3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7" y="2240072"/>
            <a:ext cx="5112224" cy="3969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23" y="2240072"/>
            <a:ext cx="5189906" cy="3821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78324" y="6336169"/>
            <a:ext cx="223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Abdo</a:t>
            </a:r>
            <a:r>
              <a:rPr lang="en-US" altLang="zh-CN" dirty="0"/>
              <a:t> et. al.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71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62355" y="303530"/>
            <a:ext cx="9664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Kenny et .al.</a:t>
            </a:r>
            <a:r>
              <a:rPr lang="zh-CN" altLang="en-US" sz="2800" b="1" dirty="0" smtClean="0"/>
              <a:t>利用</a:t>
            </a:r>
            <a:r>
              <a:rPr lang="en-US" altLang="zh-CN" sz="2800" b="1" dirty="0" smtClean="0"/>
              <a:t>Fermi 6</a:t>
            </a:r>
            <a:r>
              <a:rPr lang="zh-CN" altLang="en-US" sz="2800" b="1" dirty="0" smtClean="0"/>
              <a:t>年数据将测量扩展到</a:t>
            </a:r>
            <a:r>
              <a:rPr lang="en-US" altLang="zh-CN" sz="2800" b="1" dirty="0" smtClean="0"/>
              <a:t>100GeV</a:t>
            </a:r>
            <a:r>
              <a:rPr lang="zh-CN" altLang="en-US" sz="2800" b="1" dirty="0" smtClean="0"/>
              <a:t>，并探测到与太阳活动的关联！</a:t>
            </a:r>
            <a:endParaRPr lang="zh-CN" altLang="en-US" sz="28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4978324" y="6352905"/>
            <a:ext cx="223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Kenny</a:t>
            </a:r>
            <a:r>
              <a:rPr lang="en-US" altLang="zh-CN" dirty="0" smtClean="0"/>
              <a:t> </a:t>
            </a:r>
            <a:r>
              <a:rPr lang="en-US" altLang="zh-CN" dirty="0"/>
              <a:t>et. al. </a:t>
            </a:r>
            <a:r>
              <a:rPr lang="en-US" altLang="zh-CN" dirty="0" smtClean="0"/>
              <a:t>2015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142" y="1879912"/>
            <a:ext cx="11147329" cy="4056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147549" y="1375249"/>
            <a:ext cx="1033021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 </a:t>
            </a:r>
            <a:r>
              <a:rPr lang="zh-CN" altLang="en-US" dirty="0" smtClean="0"/>
              <a:t>                      </a:t>
            </a:r>
            <a:r>
              <a:rPr lang="en-US" altLang="zh-CN" dirty="0" smtClean="0"/>
              <a:t>Kenny</a:t>
            </a:r>
            <a:r>
              <a:rPr lang="zh-CN" altLang="en-US" dirty="0" smtClean="0"/>
              <a:t>预测</a:t>
            </a:r>
            <a:r>
              <a:rPr lang="en-US" altLang="zh-CN" b="1" dirty="0" smtClean="0">
                <a:solidFill>
                  <a:srgbClr val="FF0000"/>
                </a:solidFill>
              </a:rPr>
              <a:t>LHAASO</a:t>
            </a:r>
            <a:r>
              <a:rPr lang="zh-CN" altLang="en-US" b="1" dirty="0" smtClean="0">
                <a:solidFill>
                  <a:srgbClr val="FF0000"/>
                </a:solidFill>
              </a:rPr>
              <a:t>有能力探测到太阳方向更高能的伽马辐射</a:t>
            </a:r>
            <a:r>
              <a:rPr lang="zh-CN" altLang="en-US" dirty="0" smtClean="0">
                <a:solidFill>
                  <a:srgbClr val="FF0000"/>
                </a:solidFill>
              </a:rPr>
              <a:t>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49" y="2291255"/>
            <a:ext cx="9068506" cy="38342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25853" y="6125517"/>
            <a:ext cx="314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Kenny et. al. 2015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091356" y="1356621"/>
            <a:ext cx="2353003" cy="713917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研究动机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374053" y="2732689"/>
            <a:ext cx="10330218" cy="28969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LHAASO</a:t>
            </a:r>
            <a:r>
              <a:rPr lang="zh-CN" altLang="en-US" b="1" dirty="0" smtClean="0"/>
              <a:t>是否有能力探测到太阳方向更高能的伽马辐射？但是现在没有可靠高能辐射的理论预期</a:t>
            </a:r>
            <a:r>
              <a:rPr lang="en-US" altLang="zh-CN" b="1" dirty="0" smtClean="0"/>
              <a:t>!</a:t>
            </a:r>
          </a:p>
          <a:p>
            <a:pPr>
              <a:lnSpc>
                <a:spcPct val="150000"/>
              </a:lnSpc>
            </a:pP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现有的强子成分理论</a:t>
            </a:r>
            <a:r>
              <a:rPr lang="zh-CN" altLang="en-US" b="1" dirty="0"/>
              <a:t>预期具有巨大的</a:t>
            </a:r>
            <a:r>
              <a:rPr lang="zh-CN" altLang="en-US" b="1" dirty="0" smtClean="0"/>
              <a:t>不确定性，基于</a:t>
            </a:r>
            <a:r>
              <a:rPr lang="en-US" altLang="zh-CN" b="1" dirty="0"/>
              <a:t>Geant4</a:t>
            </a:r>
            <a:r>
              <a:rPr lang="zh-CN" altLang="en-US" b="1" dirty="0"/>
              <a:t>对太阳伽马辐射流</a:t>
            </a:r>
            <a:r>
              <a:rPr lang="zh-CN" altLang="en-US" b="1" dirty="0" smtClean="0"/>
              <a:t>强能否给</a:t>
            </a:r>
            <a:r>
              <a:rPr lang="zh-CN" altLang="en-US" b="1" dirty="0"/>
              <a:t>出更精确</a:t>
            </a:r>
            <a:r>
              <a:rPr lang="zh-CN" altLang="en-US" b="1" dirty="0" smtClean="0"/>
              <a:t>预期？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羽毛">
  <a:themeElements>
    <a:clrScheme name="羽毛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羽毛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羽毛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1773</TotalTime>
  <Words>1039</Words>
  <Application>Microsoft Office PowerPoint</Application>
  <PresentationFormat>宽屏</PresentationFormat>
  <Paragraphs>143</Paragraphs>
  <Slides>23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Century Schoolbook</vt:lpstr>
      <vt:lpstr>宋体</vt:lpstr>
      <vt:lpstr>Arial</vt:lpstr>
      <vt:lpstr>Calibri</vt:lpstr>
      <vt:lpstr>Cambria Math</vt:lpstr>
      <vt:lpstr>Corbel</vt:lpstr>
      <vt:lpstr>Times New Roman</vt:lpstr>
      <vt:lpstr>Wingdings</vt:lpstr>
      <vt:lpstr>羽毛</vt:lpstr>
      <vt:lpstr>Equation.KSEE3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能谱与理论比较</vt:lpstr>
      <vt:lpstr>PowerPoint 演示文稿</vt:lpstr>
      <vt:lpstr>LHAASO？</vt:lpstr>
      <vt:lpstr>研究动机</vt:lpstr>
      <vt:lpstr>PowerPoint 演示文稿</vt:lpstr>
      <vt:lpstr>2、基于Geant4模拟强子宇宙线产生的太阳伽马辐射工作概述</vt:lpstr>
      <vt:lpstr>2、基于Geant4模拟强子宇宙线产生的太阳伽马辐射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WZ</dc:creator>
  <cp:lastModifiedBy>gz xu</cp:lastModifiedBy>
  <cp:revision>309</cp:revision>
  <dcterms:created xsi:type="dcterms:W3CDTF">2016-08-11T01:09:00Z</dcterms:created>
  <dcterms:modified xsi:type="dcterms:W3CDTF">2018-03-23T03:36:52Z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