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1" r:id="rId2"/>
    <p:sldId id="275" r:id="rId3"/>
    <p:sldId id="285" r:id="rId4"/>
    <p:sldId id="272" r:id="rId5"/>
    <p:sldId id="273" r:id="rId6"/>
    <p:sldId id="261" r:id="rId7"/>
    <p:sldId id="257" r:id="rId8"/>
    <p:sldId id="281" r:id="rId9"/>
    <p:sldId id="262" r:id="rId10"/>
    <p:sldId id="276" r:id="rId11"/>
    <p:sldId id="277" r:id="rId12"/>
    <p:sldId id="267" r:id="rId13"/>
    <p:sldId id="278" r:id="rId14"/>
    <p:sldId id="264" r:id="rId15"/>
    <p:sldId id="265" r:id="rId16"/>
    <p:sldId id="266" r:id="rId17"/>
    <p:sldId id="283" r:id="rId18"/>
    <p:sldId id="268" r:id="rId19"/>
    <p:sldId id="286" r:id="rId20"/>
    <p:sldId id="287" r:id="rId21"/>
    <p:sldId id="269" r:id="rId22"/>
    <p:sldId id="282" r:id="rId23"/>
    <p:sldId id="258" r:id="rId24"/>
    <p:sldId id="279" r:id="rId25"/>
    <p:sldId id="280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7" autoAdjust="0"/>
    <p:restoredTop sz="94660"/>
  </p:normalViewPr>
  <p:slideViewPr>
    <p:cSldViewPr>
      <p:cViewPr varScale="1">
        <p:scale>
          <a:sx n="100" d="100"/>
          <a:sy n="100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50B98-98B9-4053-8449-7ADFD2E7B29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8CA97-1724-4666-9CFC-705B00DA03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46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8CA97-1724-4666-9CFC-705B00DA03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1369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352928" cy="1470025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  <a:latin typeface="Berlin Sans FB" pitchFamily="34" charset="0"/>
              </a:rPr>
              <a:t>Progress on the CEPC 650MHz/800kW </a:t>
            </a:r>
            <a:r>
              <a:rPr lang="en-US" altLang="zh-CN" sz="4000" dirty="0">
                <a:solidFill>
                  <a:srgbClr val="C00000"/>
                </a:solidFill>
                <a:latin typeface="Berlin Sans FB" pitchFamily="34" charset="0"/>
              </a:rPr>
              <a:t>k</a:t>
            </a:r>
            <a:r>
              <a:rPr lang="en-US" altLang="zh-CN" sz="4000" dirty="0" smtClean="0">
                <a:solidFill>
                  <a:srgbClr val="C00000"/>
                </a:solidFill>
                <a:latin typeface="Berlin Sans FB" pitchFamily="34" charset="0"/>
              </a:rPr>
              <a:t>lystron </a:t>
            </a:r>
            <a:r>
              <a:rPr lang="en-US" altLang="zh-CN" sz="4000" dirty="0">
                <a:solidFill>
                  <a:srgbClr val="C00000"/>
                </a:solidFill>
                <a:latin typeface="Berlin Sans FB" pitchFamily="34" charset="0"/>
              </a:rPr>
              <a:t>d</a:t>
            </a:r>
            <a:r>
              <a:rPr lang="en-US" altLang="zh-CN" sz="4000" dirty="0" smtClean="0">
                <a:solidFill>
                  <a:srgbClr val="C00000"/>
                </a:solidFill>
                <a:latin typeface="Berlin Sans FB" pitchFamily="34" charset="0"/>
              </a:rPr>
              <a:t>evelopment</a:t>
            </a:r>
            <a:endParaRPr lang="zh-CN" altLang="en-US" sz="40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04856" cy="2351112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3600" dirty="0" err="1">
                <a:solidFill>
                  <a:srgbClr val="0000CC"/>
                </a:solidFill>
                <a:latin typeface="Berlin Sans FB" pitchFamily="34" charset="0"/>
                <a:ea typeface="+mj-ea"/>
                <a:cs typeface="+mj-cs"/>
              </a:rPr>
              <a:t>Shilun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  <a:ea typeface="+mj-ea"/>
                <a:cs typeface="+mj-cs"/>
              </a:rPr>
              <a:t> Pei, IHEP</a:t>
            </a:r>
          </a:p>
          <a:p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  <a:ea typeface="+mj-ea"/>
                <a:cs typeface="+mj-cs"/>
              </a:rPr>
              <a:t>On behalf of </a:t>
            </a:r>
            <a:r>
              <a:rPr lang="en-US" altLang="zh-CN" sz="3600" dirty="0">
                <a:solidFill>
                  <a:srgbClr val="FF0000"/>
                </a:solidFill>
                <a:latin typeface="Berlin Sans FB" pitchFamily="34" charset="0"/>
                <a:ea typeface="+mj-ea"/>
                <a:cs typeface="+mj-cs"/>
              </a:rPr>
              <a:t>HERSC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  <a:ea typeface="+mj-ea"/>
                <a:cs typeface="+mj-cs"/>
              </a:rPr>
              <a:t> (</a:t>
            </a:r>
            <a:r>
              <a:rPr lang="en-US" altLang="zh-CN" sz="3600" dirty="0">
                <a:solidFill>
                  <a:srgbClr val="FF0000"/>
                </a:solidFill>
                <a:latin typeface="Berlin Sans FB" pitchFamily="34" charset="0"/>
                <a:ea typeface="+mj-ea"/>
                <a:cs typeface="+mj-cs"/>
              </a:rPr>
              <a:t>H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</a:rPr>
              <a:t>igh </a:t>
            </a:r>
            <a:r>
              <a:rPr lang="en-US" altLang="zh-CN" sz="3600" dirty="0">
                <a:solidFill>
                  <a:srgbClr val="FF0000"/>
                </a:solidFill>
                <a:latin typeface="Berlin Sans FB" pitchFamily="34" charset="0"/>
                <a:ea typeface="+mj-ea"/>
                <a:cs typeface="+mj-cs"/>
              </a:rPr>
              <a:t>E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</a:rPr>
              <a:t>fficiency </a:t>
            </a:r>
            <a:r>
              <a:rPr lang="en-US" altLang="zh-CN" sz="3600" dirty="0">
                <a:solidFill>
                  <a:srgbClr val="FF0000"/>
                </a:solidFill>
                <a:latin typeface="Berlin Sans FB" pitchFamily="34" charset="0"/>
                <a:ea typeface="+mj-ea"/>
                <a:cs typeface="+mj-cs"/>
              </a:rPr>
              <a:t>R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</a:rPr>
              <a:t>F </a:t>
            </a:r>
            <a:r>
              <a:rPr lang="en-US" altLang="zh-CN" sz="3600" dirty="0">
                <a:solidFill>
                  <a:srgbClr val="FF0000"/>
                </a:solidFill>
                <a:latin typeface="Berlin Sans FB" pitchFamily="34" charset="0"/>
                <a:ea typeface="+mj-ea"/>
                <a:cs typeface="+mj-cs"/>
              </a:rPr>
              <a:t>S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</a:rPr>
              <a:t>ource R&amp;D </a:t>
            </a:r>
            <a:r>
              <a:rPr lang="en-US" altLang="zh-CN" sz="3600" dirty="0">
                <a:solidFill>
                  <a:srgbClr val="FF0000"/>
                </a:solidFill>
                <a:latin typeface="Berlin Sans FB" pitchFamily="34" charset="0"/>
                <a:ea typeface="+mj-ea"/>
                <a:cs typeface="+mj-cs"/>
              </a:rPr>
              <a:t>C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</a:rPr>
              <a:t>ollaboration</a:t>
            </a:r>
            <a:r>
              <a:rPr lang="en-US" altLang="zh-CN" sz="3600" dirty="0">
                <a:solidFill>
                  <a:srgbClr val="0000CC"/>
                </a:solidFill>
                <a:latin typeface="Berlin Sans FB" pitchFamily="34" charset="0"/>
                <a:ea typeface="+mj-ea"/>
                <a:cs typeface="+mj-cs"/>
              </a:rPr>
              <a:t>) in China</a:t>
            </a:r>
          </a:p>
          <a:p>
            <a:endParaRPr lang="en-US" altLang="zh-CN" sz="3600" dirty="0">
              <a:solidFill>
                <a:schemeClr val="tx1"/>
              </a:solidFill>
              <a:latin typeface="Berlin Sans FB" pitchFamily="34" charset="0"/>
              <a:ea typeface="+mj-ea"/>
              <a:cs typeface="+mj-cs"/>
            </a:endParaRPr>
          </a:p>
          <a:p>
            <a:r>
              <a:rPr lang="en-US" altLang="zh-CN" sz="2900" dirty="0">
                <a:solidFill>
                  <a:schemeClr val="tx1"/>
                </a:solidFill>
                <a:latin typeface="Berlin Sans FB" pitchFamily="34" charset="0"/>
                <a:ea typeface="+mj-ea"/>
                <a:cs typeface="+mj-cs"/>
              </a:rPr>
              <a:t>Presentation at the </a:t>
            </a:r>
            <a:r>
              <a:rPr lang="en-US" altLang="zh-CN" sz="2900" dirty="0" smtClean="0">
                <a:solidFill>
                  <a:schemeClr val="tx1"/>
                </a:solidFill>
                <a:latin typeface="Berlin Sans FB" pitchFamily="34" charset="0"/>
                <a:ea typeface="+mj-ea"/>
                <a:cs typeface="+mj-cs"/>
              </a:rPr>
              <a:t>CEPC CDR internal review</a:t>
            </a:r>
            <a:endParaRPr lang="en-US" altLang="zh-CN" sz="2900" dirty="0">
              <a:solidFill>
                <a:schemeClr val="tx1"/>
              </a:solidFill>
              <a:latin typeface="Berlin Sans FB" pitchFamily="34" charset="0"/>
              <a:ea typeface="+mj-ea"/>
              <a:cs typeface="+mj-cs"/>
            </a:endParaRPr>
          </a:p>
          <a:p>
            <a:r>
              <a:rPr lang="en-US" altLang="zh-CN" sz="2900" dirty="0" smtClean="0">
                <a:solidFill>
                  <a:schemeClr val="tx1"/>
                </a:solidFill>
                <a:latin typeface="Berlin Sans FB" pitchFamily="34" charset="0"/>
                <a:ea typeface="+mj-ea"/>
                <a:cs typeface="+mj-cs"/>
              </a:rPr>
              <a:t>February 10, </a:t>
            </a:r>
            <a:r>
              <a:rPr lang="en-US" altLang="zh-CN" sz="2900" dirty="0">
                <a:solidFill>
                  <a:schemeClr val="tx1"/>
                </a:solidFill>
                <a:latin typeface="Berlin Sans FB" pitchFamily="34" charset="0"/>
                <a:ea typeface="+mj-ea"/>
                <a:cs typeface="+mj-cs"/>
              </a:rPr>
              <a:t>2018, </a:t>
            </a:r>
            <a:r>
              <a:rPr lang="en-US" altLang="zh-CN" sz="2900" dirty="0" smtClean="0">
                <a:solidFill>
                  <a:schemeClr val="tx1"/>
                </a:solidFill>
                <a:latin typeface="Berlin Sans FB" pitchFamily="34" charset="0"/>
                <a:ea typeface="+mj-ea"/>
                <a:cs typeface="+mj-cs"/>
              </a:rPr>
              <a:t>IHEP</a:t>
            </a:r>
            <a:endParaRPr lang="zh-CN" altLang="en-US" sz="2900" dirty="0">
              <a:solidFill>
                <a:schemeClr val="tx1"/>
              </a:solidFill>
              <a:latin typeface="Berlin Sans FB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54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210262" y="1772816"/>
            <a:ext cx="6624736" cy="2498178"/>
            <a:chOff x="899592" y="1727435"/>
            <a:chExt cx="6624736" cy="2498178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CD3F926E-5552-464C-A2A0-9700DCC8C905}"/>
                </a:ext>
              </a:extLst>
            </p:cNvPr>
            <p:cNvGrpSpPr/>
            <p:nvPr/>
          </p:nvGrpSpPr>
          <p:grpSpPr>
            <a:xfrm>
              <a:off x="899592" y="1727435"/>
              <a:ext cx="3285637" cy="2498178"/>
              <a:chOff x="5148064" y="1722669"/>
              <a:chExt cx="3285637" cy="2498178"/>
            </a:xfrm>
          </p:grpSpPr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5148064" y="3851515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Klystron efficiency curve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791DCF04-4249-4E25-9E93-E8FFB61FA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50882" y="1722669"/>
                <a:ext cx="2880000" cy="2195450"/>
              </a:xfrm>
              <a:prstGeom prst="rect">
                <a:avLst/>
              </a:prstGeom>
            </p:spPr>
          </p:pic>
        </p:grpSp>
        <p:grpSp>
          <p:nvGrpSpPr>
            <p:cNvPr id="15" name="组合 14"/>
            <p:cNvGrpSpPr/>
            <p:nvPr/>
          </p:nvGrpSpPr>
          <p:grpSpPr>
            <a:xfrm>
              <a:off x="4238691" y="1729862"/>
              <a:ext cx="3285637" cy="2493324"/>
              <a:chOff x="4238691" y="1737056"/>
              <a:chExt cx="3285637" cy="2493324"/>
            </a:xfrm>
          </p:grpSpPr>
          <p:pic>
            <p:nvPicPr>
              <p:cNvPr id="4" name="图片 3">
                <a:extLst>
                  <a:ext uri="{FF2B5EF4-FFF2-40B4-BE49-F238E27FC236}">
                    <a16:creationId xmlns="" xmlns:a16="http://schemas.microsoft.com/office/drawing/2014/main" id="{1B63CDDE-B9D4-4A5B-9EDB-E30F11F51D6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1509" y="1737056"/>
                <a:ext cx="2880000" cy="2196000"/>
              </a:xfrm>
              <a:prstGeom prst="rect">
                <a:avLst/>
              </a:prstGeom>
            </p:spPr>
          </p:pic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4238691" y="3861048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Klystron gain curve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Dynamics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648072"/>
          </a:xfrm>
        </p:spPr>
        <p:txBody>
          <a:bodyPr>
            <a:normAutofit fontScale="92500"/>
          </a:bodyPr>
          <a:lstStyle/>
          <a:p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1dB bandwidth larger than ±0.5MHz, Saturated gain around 48dB</a:t>
            </a:r>
            <a:endParaRPr lang="zh-CN" altLang="en-US" sz="24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814703DA-1B9B-45AA-9F03-3B67B445A90C}"/>
              </a:ext>
            </a:extLst>
          </p:cNvPr>
          <p:cNvGrpSpPr/>
          <p:nvPr/>
        </p:nvGrpSpPr>
        <p:grpSpPr>
          <a:xfrm>
            <a:off x="2879812" y="4198745"/>
            <a:ext cx="3285637" cy="2664537"/>
            <a:chOff x="5148064" y="4220847"/>
            <a:chExt cx="3285637" cy="2664537"/>
          </a:xfrm>
        </p:grpSpPr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5148064" y="6516052"/>
              <a:ext cx="3285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Klystron transfer curve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AA356611-361D-4B1C-BA19-9C620BCD6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50882" y="4220847"/>
              <a:ext cx="2880000" cy="2372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46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Coils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36937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Designed by 2D and crosschecked by 3D, very good consistency</a:t>
            </a:r>
          </a:p>
          <a:p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15 regular coils with 1 bucking coil near the gun</a:t>
            </a:r>
          </a:p>
          <a:p>
            <a:r>
              <a:rPr lang="en-US" altLang="zh-CN" sz="2000" dirty="0">
                <a:latin typeface="Berlin Sans FB" pitchFamily="34" charset="0"/>
              </a:rPr>
              <a:t>Cathode: 32 Gauss, Gain cavity: 180 Gauss, Output cavity: 270 Gauss</a:t>
            </a:r>
            <a:endParaRPr lang="zh-CN" altLang="en-US" sz="2000" dirty="0">
              <a:latin typeface="Berlin Sans FB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19153" y="2258586"/>
            <a:ext cx="7775693" cy="2043802"/>
            <a:chOff x="673396" y="2258586"/>
            <a:chExt cx="7775693" cy="2043802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74D30EB7-7900-4393-80DC-DCBED740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396" y="2258586"/>
              <a:ext cx="7775693" cy="1837081"/>
            </a:xfrm>
            <a:prstGeom prst="rect">
              <a:avLst/>
            </a:prstGeom>
          </p:spPr>
        </p:pic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2918424" y="3933056"/>
              <a:ext cx="3285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2D solenoid model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2673" y="4351206"/>
            <a:ext cx="7990878" cy="2246146"/>
            <a:chOff x="757386" y="4351206"/>
            <a:chExt cx="7990878" cy="2246146"/>
          </a:xfrm>
        </p:grpSpPr>
        <p:grpSp>
          <p:nvGrpSpPr>
            <p:cNvPr id="18" name="组合 17"/>
            <p:cNvGrpSpPr/>
            <p:nvPr/>
          </p:nvGrpSpPr>
          <p:grpSpPr>
            <a:xfrm>
              <a:off x="757386" y="4351206"/>
              <a:ext cx="4318670" cy="2246146"/>
              <a:chOff x="757386" y="4351206"/>
              <a:chExt cx="4318670" cy="2246146"/>
            </a:xfrm>
          </p:grpSpPr>
          <p:pic>
            <p:nvPicPr>
              <p:cNvPr id="6" name="内容占位符 3">
                <a:extLst>
                  <a:ext uri="{FF2B5EF4-FFF2-40B4-BE49-F238E27FC236}">
                    <a16:creationId xmlns="" xmlns:a16="http://schemas.microsoft.com/office/drawing/2014/main" id="{EE3887D5-DC51-49E8-B1BB-DCFABAB710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386" y="4351206"/>
                <a:ext cx="4318670" cy="190786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" name="矩形 6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1273903" y="6228020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3D solenoid model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148264" y="4351206"/>
              <a:ext cx="3600000" cy="2246146"/>
              <a:chOff x="5148264" y="4351206"/>
              <a:chExt cx="3600000" cy="2246146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264" y="4351206"/>
                <a:ext cx="3600000" cy="19894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5305446" y="6228020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On-axis magnetic field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9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Cavity chain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720080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RF design and cooling analysis conducted</a:t>
            </a:r>
          </a:p>
          <a:p>
            <a:pPr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Grooved nose cone for each cavity to suppress the </a:t>
            </a:r>
            <a:r>
              <a:rPr lang="en-US" altLang="zh-CN" sz="2000" dirty="0" err="1">
                <a:solidFill>
                  <a:srgbClr val="0000CC"/>
                </a:solidFill>
                <a:latin typeface="Berlin Sans FB" pitchFamily="34" charset="0"/>
              </a:rPr>
              <a:t>multipacting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 effect</a:t>
            </a:r>
            <a:endParaRPr lang="zh-CN" altLang="en-US" sz="20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pic>
        <p:nvPicPr>
          <p:cNvPr id="18" name="图片 8213">
            <a:extLst>
              <a:ext uri="{FF2B5EF4-FFF2-40B4-BE49-F238E27FC236}">
                <a16:creationId xmlns="" xmlns:a16="http://schemas.microsoft.com/office/drawing/2014/main" id="{BE867371-6D30-4B97-B17A-7F809E456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"/>
          <a:stretch>
            <a:fillRect/>
          </a:stretch>
        </p:blipFill>
        <p:spPr bwMode="auto">
          <a:xfrm>
            <a:off x="679456" y="1988840"/>
            <a:ext cx="779031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C65723B6-321D-4E45-BC0D-F3C3B4698F23}"/>
              </a:ext>
            </a:extLst>
          </p:cNvPr>
          <p:cNvSpPr/>
          <p:nvPr/>
        </p:nvSpPr>
        <p:spPr>
          <a:xfrm>
            <a:off x="2870539" y="3501008"/>
            <a:ext cx="3285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Berlin Sans FB" panose="020E0602020502020306" pitchFamily="34" charset="0"/>
                <a:ea typeface="微软雅黑" panose="020B0503020204020204" pitchFamily="34" charset="-122"/>
              </a:rPr>
              <a:t>Cavity chain</a:t>
            </a:r>
            <a:endParaRPr lang="zh-CN" altLang="en-US" dirty="0">
              <a:latin typeface="Berlin Sans FB" panose="020E0602020502020306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95536" y="3933055"/>
            <a:ext cx="8358152" cy="2880321"/>
            <a:chOff x="395536" y="3933055"/>
            <a:chExt cx="8358152" cy="2880321"/>
          </a:xfrm>
        </p:grpSpPr>
        <p:grpSp>
          <p:nvGrpSpPr>
            <p:cNvPr id="9" name="组合 8"/>
            <p:cNvGrpSpPr/>
            <p:nvPr/>
          </p:nvGrpSpPr>
          <p:grpSpPr>
            <a:xfrm>
              <a:off x="395536" y="3933055"/>
              <a:ext cx="3965664" cy="2880321"/>
              <a:chOff x="395536" y="3933055"/>
              <a:chExt cx="3965664" cy="2880321"/>
            </a:xfrm>
          </p:grpSpPr>
          <p:pic>
            <p:nvPicPr>
              <p:cNvPr id="21" name="图片 20">
                <a:extLst>
                  <a:ext uri="{FF2B5EF4-FFF2-40B4-BE49-F238E27FC236}">
                    <a16:creationId xmlns="" xmlns:a16="http://schemas.microsoft.com/office/drawing/2014/main" id="{9FA8537A-4998-41E0-BE07-05937E365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34427" y="3933055"/>
                <a:ext cx="3687883" cy="2602255"/>
              </a:xfrm>
              <a:prstGeom prst="rect">
                <a:avLst/>
              </a:prstGeom>
            </p:spPr>
          </p:pic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395536" y="6444044"/>
                <a:ext cx="39656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Klystron cavity chain cooling scheme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788024" y="4289886"/>
              <a:ext cx="3965664" cy="2166659"/>
              <a:chOff x="5004048" y="4295969"/>
              <a:chExt cx="3965664" cy="2166659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0480" y="4295969"/>
                <a:ext cx="3352800" cy="1876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矩形 29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5004048" y="6093296"/>
                <a:ext cx="396566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Grooved nose cone for each cavity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24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Berlin Sans FB" pitchFamily="34" charset="0"/>
              </a:rPr>
              <a:t>Output cavity </a:t>
            </a:r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cooling for the UHFKP8001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1152128"/>
          </a:xfrm>
        </p:spPr>
        <p:txBody>
          <a:bodyPr>
            <a:normAutofit/>
          </a:bodyPr>
          <a:lstStyle/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87% of the total power loss for the cavity chain located at the output cavity</a:t>
            </a:r>
          </a:p>
          <a:p>
            <a:pPr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Efficient cooling needed to guarantee the klystron operation stability</a:t>
            </a:r>
          </a:p>
          <a:p>
            <a:pPr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Theoretical power loss around 3.9kW, cooling capability designed to be 8kW</a:t>
            </a:r>
            <a:endParaRPr lang="zh-CN" altLang="en-US" sz="20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95536" y="2780928"/>
            <a:ext cx="8640960" cy="2809598"/>
            <a:chOff x="467544" y="3717032"/>
            <a:chExt cx="8640960" cy="2809598"/>
          </a:xfrm>
        </p:grpSpPr>
        <p:grpSp>
          <p:nvGrpSpPr>
            <p:cNvPr id="6" name="组合 5"/>
            <p:cNvGrpSpPr/>
            <p:nvPr/>
          </p:nvGrpSpPr>
          <p:grpSpPr>
            <a:xfrm>
              <a:off x="467544" y="3721678"/>
              <a:ext cx="5206154" cy="2800306"/>
              <a:chOff x="467544" y="3941062"/>
              <a:chExt cx="5206154" cy="2800306"/>
            </a:xfrm>
          </p:grpSpPr>
          <p:sp>
            <p:nvSpPr>
              <p:cNvPr id="17" name="矩形 16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1427803" y="6372036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Cooling pipes distribution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" name="组合 3"/>
              <p:cNvGrpSpPr/>
              <p:nvPr/>
            </p:nvGrpSpPr>
            <p:grpSpPr>
              <a:xfrm>
                <a:off x="467544" y="3941062"/>
                <a:ext cx="5206154" cy="2520000"/>
                <a:chOff x="395536" y="3941062"/>
                <a:chExt cx="5206154" cy="2520000"/>
              </a:xfrm>
            </p:grpSpPr>
            <p:pic>
              <p:nvPicPr>
                <p:cNvPr id="15" name="图片 14">
                  <a:extLst>
                    <a:ext uri="{FF2B5EF4-FFF2-40B4-BE49-F238E27FC236}">
                      <a16:creationId xmlns="" xmlns:a16="http://schemas.microsoft.com/office/drawing/2014/main" id="{B493A111-FD14-4375-87CF-F5FA7F114C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2886108" y="3941062"/>
                  <a:ext cx="2715582" cy="2520000"/>
                </a:xfrm>
                <a:prstGeom prst="rect">
                  <a:avLst/>
                </a:prstGeom>
              </p:spPr>
            </p:pic>
            <p:pic>
              <p:nvPicPr>
                <p:cNvPr id="14" name="图片 13">
                  <a:extLst>
                    <a:ext uri="{FF2B5EF4-FFF2-40B4-BE49-F238E27FC236}">
                      <a16:creationId xmlns="" xmlns:a16="http://schemas.microsoft.com/office/drawing/2014/main" id="{FED265C4-BDC5-463D-8979-007448A631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395536" y="3941062"/>
                  <a:ext cx="2490572" cy="2520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" name="组合 4"/>
            <p:cNvGrpSpPr/>
            <p:nvPr/>
          </p:nvGrpSpPr>
          <p:grpSpPr>
            <a:xfrm>
              <a:off x="5822867" y="3717032"/>
              <a:ext cx="3285637" cy="2809598"/>
              <a:chOff x="5822867" y="3941062"/>
              <a:chExt cx="3285637" cy="2809598"/>
            </a:xfrm>
          </p:grpSpPr>
          <p:pic>
            <p:nvPicPr>
              <p:cNvPr id="20" name="Picture 4">
                <a:extLst>
                  <a:ext uri="{FF2B5EF4-FFF2-40B4-BE49-F238E27FC236}">
                    <a16:creationId xmlns="" xmlns:a16="http://schemas.microsoft.com/office/drawing/2014/main" id="{8A6DFCE2-4B7B-4ECB-9473-6982B5BDC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90407" y="3941062"/>
                <a:ext cx="2350556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sp>
            <p:nvSpPr>
              <p:cNvPr id="22" name="矩形 21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5822867" y="6381328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Temperature distribution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Collector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3204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~2m long collector to sustain 1.23MW full beam power</a:t>
            </a:r>
            <a:endParaRPr lang="zh-CN" altLang="en-US" sz="2400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graphicFrame>
        <p:nvGraphicFramePr>
          <p:cNvPr id="38" name="表格 37">
            <a:extLst>
              <a:ext uri="{FF2B5EF4-FFF2-40B4-BE49-F238E27FC236}">
                <a16:creationId xmlns="" xmlns:a16="http://schemas.microsoft.com/office/drawing/2014/main" id="{3075A74A-4C7B-49A8-AED7-D9CC840A53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450472"/>
              </p:ext>
            </p:extLst>
          </p:nvPr>
        </p:nvGraphicFramePr>
        <p:xfrm>
          <a:off x="395536" y="5805264"/>
          <a:ext cx="8418195" cy="782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0055">
                  <a:extLst>
                    <a:ext uri="{9D8B030D-6E8A-4147-A177-3AD203B41FA5}">
                      <a16:colId xmlns="" xmlns:a16="http://schemas.microsoft.com/office/drawing/2014/main" val="2436925192"/>
                    </a:ext>
                  </a:extLst>
                </a:gridCol>
                <a:gridCol w="2433955">
                  <a:extLst>
                    <a:ext uri="{9D8B030D-6E8A-4147-A177-3AD203B41FA5}">
                      <a16:colId xmlns="" xmlns:a16="http://schemas.microsoft.com/office/drawing/2014/main" val="2701072871"/>
                    </a:ext>
                  </a:extLst>
                </a:gridCol>
                <a:gridCol w="1878330">
                  <a:extLst>
                    <a:ext uri="{9D8B030D-6E8A-4147-A177-3AD203B41FA5}">
                      <a16:colId xmlns="" xmlns:a16="http://schemas.microsoft.com/office/drawing/2014/main" val="4122283658"/>
                    </a:ext>
                  </a:extLst>
                </a:gridCol>
                <a:gridCol w="2395855">
                  <a:extLst>
                    <a:ext uri="{9D8B030D-6E8A-4147-A177-3AD203B41FA5}">
                      <a16:colId xmlns="" xmlns:a16="http://schemas.microsoft.com/office/drawing/2014/main" val="1287304690"/>
                    </a:ext>
                  </a:extLst>
                </a:gridCol>
              </a:tblGrid>
              <a:tr h="453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Duty factor (%)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Max. heat flux (W/cm</a:t>
                      </a:r>
                      <a:r>
                        <a:rPr lang="en-US" altLang="zh-CN" sz="1800" b="0" kern="800" baseline="300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Max. stress (</a:t>
                      </a:r>
                      <a:r>
                        <a:rPr lang="en-US" altLang="zh-CN" sz="1800" b="0" kern="800" baseline="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Mpa</a:t>
                      </a: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Max. temperature (</a:t>
                      </a:r>
                      <a:r>
                        <a:rPr lang="en-US" altLang="zh-CN" sz="1800" b="0" kern="800" baseline="300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o</a:t>
                      </a:r>
                      <a:r>
                        <a:rPr lang="en-US" altLang="zh-CN" sz="1800" b="0" kern="800" baseline="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C</a:t>
                      </a: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65291053"/>
                  </a:ext>
                </a:extLst>
              </a:tr>
              <a:tr h="32920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100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210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158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187</a:t>
                      </a:r>
                      <a:endParaRPr lang="zh-CN" altLang="en-US" sz="18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6874119"/>
                  </a:ext>
                </a:extLst>
              </a:tr>
            </a:tbl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594824" y="1556791"/>
            <a:ext cx="8019619" cy="4257764"/>
            <a:chOff x="512821" y="1700808"/>
            <a:chExt cx="8019619" cy="4257764"/>
          </a:xfrm>
        </p:grpSpPr>
        <p:grpSp>
          <p:nvGrpSpPr>
            <p:cNvPr id="15" name="组合 14"/>
            <p:cNvGrpSpPr/>
            <p:nvPr/>
          </p:nvGrpSpPr>
          <p:grpSpPr>
            <a:xfrm>
              <a:off x="512821" y="1700808"/>
              <a:ext cx="3285637" cy="4257764"/>
              <a:chOff x="287524" y="1700808"/>
              <a:chExt cx="3285637" cy="4257764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287524" y="1700808"/>
                <a:ext cx="3285637" cy="2142365"/>
                <a:chOff x="287524" y="1700808"/>
                <a:chExt cx="3285637" cy="2142365"/>
              </a:xfrm>
            </p:grpSpPr>
            <p:pic>
              <p:nvPicPr>
                <p:cNvPr id="21" name="图片 20" descr="图片包含 天空&#10;&#10;已生成高可信度的说明">
                  <a:extLst>
                    <a:ext uri="{FF2B5EF4-FFF2-40B4-BE49-F238E27FC236}">
                      <a16:creationId xmlns="" xmlns:a16="http://schemas.microsoft.com/office/drawing/2014/main" id="{9EE82CD8-4305-42B6-8EBC-94473B11D3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3034" y="1700808"/>
                  <a:ext cx="2314616" cy="1800000"/>
                </a:xfrm>
                <a:prstGeom prst="rect">
                  <a:avLst/>
                </a:prstGeom>
              </p:spPr>
            </p:pic>
            <p:sp>
              <p:nvSpPr>
                <p:cNvPr id="36" name="矩形 35">
                  <a:extLst>
                    <a:ext uri="{FF2B5EF4-FFF2-40B4-BE49-F238E27FC236}">
                      <a16:creationId xmlns="" xmlns:a16="http://schemas.microsoft.com/office/drawing/2014/main" id="{C65723B6-321D-4E45-BC0D-F3C3B4698F23}"/>
                    </a:ext>
                  </a:extLst>
                </p:cNvPr>
                <p:cNvSpPr/>
                <p:nvPr/>
              </p:nvSpPr>
              <p:spPr>
                <a:xfrm>
                  <a:off x="287524" y="3473841"/>
                  <a:ext cx="3285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Berlin Sans FB" panose="020E0602020502020306" pitchFamily="34" charset="0"/>
                      <a:ea typeface="微软雅黑" panose="020B0503020204020204" pitchFamily="34" charset="-122"/>
                    </a:rPr>
                    <a:t>Thermal load distribution</a:t>
                  </a:r>
                  <a:endParaRPr lang="zh-CN" altLang="en-US" dirty="0">
                    <a:latin typeface="Berlin Sans FB" panose="020E0602020502020306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287524" y="3816206"/>
                <a:ext cx="3285637" cy="2142366"/>
                <a:chOff x="287524" y="3816206"/>
                <a:chExt cx="3285637" cy="2142366"/>
              </a:xfrm>
            </p:grpSpPr>
            <p:pic>
              <p:nvPicPr>
                <p:cNvPr id="31" name="图片 30" descr="图片包含 天空&#10;&#10;已生成极高可信度的说明">
                  <a:extLst>
                    <a:ext uri="{FF2B5EF4-FFF2-40B4-BE49-F238E27FC236}">
                      <a16:creationId xmlns="" xmlns:a16="http://schemas.microsoft.com/office/drawing/2014/main" id="{C2CF9478-3ED8-4943-A737-35AD7A0EE2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623" y="3816206"/>
                  <a:ext cx="2331438" cy="1800000"/>
                </a:xfrm>
                <a:prstGeom prst="rect">
                  <a:avLst/>
                </a:prstGeom>
              </p:spPr>
            </p:pic>
            <p:sp>
              <p:nvSpPr>
                <p:cNvPr id="37" name="矩形 36">
                  <a:extLst>
                    <a:ext uri="{FF2B5EF4-FFF2-40B4-BE49-F238E27FC236}">
                      <a16:creationId xmlns="" xmlns:a16="http://schemas.microsoft.com/office/drawing/2014/main" id="{C65723B6-321D-4E45-BC0D-F3C3B4698F23}"/>
                    </a:ext>
                  </a:extLst>
                </p:cNvPr>
                <p:cNvSpPr/>
                <p:nvPr/>
              </p:nvSpPr>
              <p:spPr>
                <a:xfrm>
                  <a:off x="287524" y="5589240"/>
                  <a:ext cx="328563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dirty="0">
                      <a:latin typeface="Berlin Sans FB" panose="020E0602020502020306" pitchFamily="34" charset="0"/>
                      <a:ea typeface="微软雅黑" panose="020B0503020204020204" pitchFamily="34" charset="-122"/>
                    </a:rPr>
                    <a:t>Temperature distribution</a:t>
                  </a:r>
                  <a:endParaRPr lang="zh-CN" altLang="en-US" dirty="0">
                    <a:latin typeface="Berlin Sans FB" panose="020E0602020502020306" pitchFamily="34" charset="0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4149225" y="2209369"/>
              <a:ext cx="4383215" cy="3240642"/>
              <a:chOff x="3923928" y="2069858"/>
              <a:chExt cx="4383215" cy="324064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3928" y="2069858"/>
                <a:ext cx="4383215" cy="2943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矩形 38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4472717" y="4941168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Mechanical design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427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Output window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6561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Relatively simple design with door knob to facilitate the </a:t>
            </a:r>
            <a:r>
              <a:rPr lang="en-US" altLang="zh-CN" sz="2400" dirty="0" smtClean="0">
                <a:solidFill>
                  <a:srgbClr val="FF0000"/>
                </a:solidFill>
                <a:latin typeface="Berlin Sans FB" pitchFamily="34" charset="0"/>
              </a:rPr>
              <a:t>fabrication, two windows to be tested at the high power</a:t>
            </a:r>
            <a:endParaRPr lang="en-US" altLang="zh-CN" sz="2400" dirty="0">
              <a:solidFill>
                <a:srgbClr val="FF0000"/>
              </a:solidFill>
              <a:latin typeface="Berlin Sans FB" pitchFamily="34" charset="0"/>
            </a:endParaRPr>
          </a:p>
          <a:p>
            <a:pPr algn="just"/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&gt;800kW capacity of CW RF power @ 650MHz</a:t>
            </a:r>
          </a:p>
          <a:p>
            <a:pPr algn="just"/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&lt;1.05 VSWR @ 650±0.5MHz</a:t>
            </a:r>
            <a:endParaRPr lang="zh-CN" altLang="en-US" sz="24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9552" y="2917781"/>
            <a:ext cx="8080575" cy="3247523"/>
            <a:chOff x="539552" y="2773765"/>
            <a:chExt cx="8080575" cy="3247523"/>
          </a:xfrm>
        </p:grpSpPr>
        <p:grpSp>
          <p:nvGrpSpPr>
            <p:cNvPr id="7" name="组合 6"/>
            <p:cNvGrpSpPr/>
            <p:nvPr/>
          </p:nvGrpSpPr>
          <p:grpSpPr>
            <a:xfrm>
              <a:off x="539552" y="2990345"/>
              <a:ext cx="3695700" cy="2814363"/>
              <a:chOff x="588268" y="3000193"/>
              <a:chExt cx="3695700" cy="2814363"/>
            </a:xfrm>
          </p:grpSpPr>
          <p:sp>
            <p:nvSpPr>
              <p:cNvPr id="20" name="矩形 19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793300" y="5445224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Temperature distribution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076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268" y="3000193"/>
                <a:ext cx="3695700" cy="2514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" name="组合 3"/>
            <p:cNvGrpSpPr/>
            <p:nvPr/>
          </p:nvGrpSpPr>
          <p:grpSpPr>
            <a:xfrm>
              <a:off x="4595292" y="2773765"/>
              <a:ext cx="4024835" cy="3247523"/>
              <a:chOff x="4644008" y="2485733"/>
              <a:chExt cx="4024835" cy="3247523"/>
            </a:xfrm>
          </p:grpSpPr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5013607" y="5363924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Mechanical design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8" y="2485733"/>
                <a:ext cx="4024835" cy="2916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89254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3103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Mechanical design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9431" y="1268760"/>
            <a:ext cx="8496944" cy="1512168"/>
          </a:xfrm>
        </p:spPr>
        <p:txBody>
          <a:bodyPr>
            <a:normAutofit/>
          </a:bodyPr>
          <a:lstStyle/>
          <a:p>
            <a:pPr algn="just"/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China consortium HERSC (High Efficiency RF Source R&amp;D Collaboration) established in 2017 for 650MHz/800kW klystron design and fabrication</a:t>
            </a:r>
          </a:p>
          <a:p>
            <a:pPr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Preliminary mechanical design achieved (L×W×H: 5.12m×0.87m×1.56m)</a:t>
            </a:r>
          </a:p>
          <a:p>
            <a:pPr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Discussion on the manufacturing details being conducted</a:t>
            </a:r>
            <a:endParaRPr lang="zh-CN" altLang="en-US" sz="20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C65723B6-321D-4E45-BC0D-F3C3B4698F23}"/>
              </a:ext>
            </a:extLst>
          </p:cNvPr>
          <p:cNvSpPr/>
          <p:nvPr/>
        </p:nvSpPr>
        <p:spPr>
          <a:xfrm>
            <a:off x="1726953" y="5939988"/>
            <a:ext cx="56619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Berlin Sans FB" panose="020E0602020502020306" pitchFamily="34" charset="0"/>
                <a:ea typeface="微软雅黑" panose="020B0503020204020204" pitchFamily="34" charset="-122"/>
              </a:rPr>
              <a:t>Preliminary mechanical design for UHFKP8001</a:t>
            </a:r>
            <a:endParaRPr lang="zh-CN" altLang="en-US" dirty="0">
              <a:latin typeface="Berlin Sans FB" panose="020E0602020502020306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3447" y="2799804"/>
            <a:ext cx="8208912" cy="3132000"/>
            <a:chOff x="539552" y="2799804"/>
            <a:chExt cx="8208912" cy="31320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009" y="2799804"/>
              <a:ext cx="4093455" cy="313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组合 6"/>
            <p:cNvGrpSpPr/>
            <p:nvPr/>
          </p:nvGrpSpPr>
          <p:grpSpPr>
            <a:xfrm>
              <a:off x="539552" y="2800159"/>
              <a:ext cx="4035600" cy="3131290"/>
              <a:chOff x="645677" y="2745982"/>
              <a:chExt cx="4035600" cy="313129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200" y="4419272"/>
                <a:ext cx="4034554" cy="14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5677" y="2745982"/>
                <a:ext cx="4035600" cy="1619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647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HERSC quarterly meeting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2088592"/>
          </a:xfrm>
        </p:spPr>
        <p:txBody>
          <a:bodyPr>
            <a:noAutofit/>
          </a:bodyPr>
          <a:lstStyle/>
          <a:p>
            <a:pPr algn="just"/>
            <a:r>
              <a:rPr lang="en-US" altLang="zh-CN" sz="2800" dirty="0">
                <a:solidFill>
                  <a:srgbClr val="0000CC"/>
                </a:solidFill>
                <a:latin typeface="Berlin Sans FB" pitchFamily="34" charset="0"/>
              </a:rPr>
              <a:t>Physical design report for UHFKP8001 released in October, </a:t>
            </a:r>
            <a:r>
              <a:rPr lang="en-US" altLang="zh-CN" sz="2800" dirty="0" smtClean="0">
                <a:solidFill>
                  <a:srgbClr val="0000CC"/>
                </a:solidFill>
                <a:latin typeface="Berlin Sans FB" pitchFamily="34" charset="0"/>
              </a:rPr>
              <a:t>2017, currently being updated</a:t>
            </a:r>
            <a:endParaRPr lang="en-US" altLang="zh-CN" sz="2800" dirty="0">
              <a:solidFill>
                <a:srgbClr val="0000CC"/>
              </a:solidFill>
              <a:latin typeface="Berlin Sans FB" pitchFamily="34" charset="0"/>
            </a:endParaRPr>
          </a:p>
          <a:p>
            <a:pPr algn="just"/>
            <a:r>
              <a:rPr lang="en-US" altLang="zh-CN" sz="2800" dirty="0">
                <a:solidFill>
                  <a:srgbClr val="0000CC"/>
                </a:solidFill>
                <a:latin typeface="Berlin Sans FB" pitchFamily="34" charset="0"/>
              </a:rPr>
              <a:t>Quarterly meeting held inside HERSC, 1</a:t>
            </a:r>
            <a:r>
              <a:rPr lang="en-US" altLang="zh-CN" sz="2800" baseline="30000" dirty="0">
                <a:solidFill>
                  <a:srgbClr val="0000CC"/>
                </a:solidFill>
                <a:latin typeface="Berlin Sans FB" pitchFamily="34" charset="0"/>
              </a:rPr>
              <a:t>st</a:t>
            </a:r>
            <a:r>
              <a:rPr lang="en-US" altLang="zh-CN" sz="2800" dirty="0">
                <a:solidFill>
                  <a:srgbClr val="0000CC"/>
                </a:solidFill>
                <a:latin typeface="Berlin Sans FB" pitchFamily="34" charset="0"/>
              </a:rPr>
              <a:t> in November, 2017, 2</a:t>
            </a:r>
            <a:r>
              <a:rPr lang="en-US" altLang="zh-CN" sz="2800" baseline="30000" dirty="0">
                <a:solidFill>
                  <a:srgbClr val="0000CC"/>
                </a:solidFill>
                <a:latin typeface="Berlin Sans FB" pitchFamily="34" charset="0"/>
              </a:rPr>
              <a:t>nd</a:t>
            </a:r>
            <a:r>
              <a:rPr lang="en-US" altLang="zh-CN" sz="2800" dirty="0">
                <a:solidFill>
                  <a:srgbClr val="0000CC"/>
                </a:solidFill>
                <a:latin typeface="Berlin Sans FB" pitchFamily="34" charset="0"/>
              </a:rPr>
              <a:t> to be in March, 2018</a:t>
            </a:r>
            <a:endParaRPr lang="zh-CN" altLang="en-US" sz="28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35122" y="3321258"/>
            <a:ext cx="4148846" cy="3240180"/>
            <a:chOff x="135122" y="3285164"/>
            <a:chExt cx="4148846" cy="324018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l="13787" t="15757" r="14953" b="3109"/>
            <a:stretch/>
          </p:blipFill>
          <p:spPr>
            <a:xfrm>
              <a:off x="135122" y="3285164"/>
              <a:ext cx="4148846" cy="2952328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193321" y="6156012"/>
              <a:ext cx="4032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Physical design report for UHFKP8001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00472" y="3141328"/>
            <a:ext cx="4320000" cy="3600040"/>
            <a:chOff x="4500472" y="3141328"/>
            <a:chExt cx="4320000" cy="3600040"/>
          </a:xfrm>
        </p:grpSpPr>
        <p:pic>
          <p:nvPicPr>
            <p:cNvPr id="1026" name="Picture 2" descr="E:\Work\Klystron\新型高效微波源合作组第一次会议\微信图片_2017112909385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472" y="3141328"/>
              <a:ext cx="4320000" cy="32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4644248" y="6372036"/>
              <a:ext cx="4032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1</a:t>
              </a:r>
              <a:r>
                <a:rPr lang="en-US" altLang="zh-CN" baseline="30000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st</a:t>
              </a:r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 HERSC meeting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Infrastructure construction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18722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GLVAC Industrial Technology Research Institute established in 2016 for large baking furnace construction (expect to put into use at end of 2018), supported by </a:t>
            </a:r>
            <a:r>
              <a:rPr lang="en-US" altLang="zh-CN" sz="2400" dirty="0" smtClean="0">
                <a:solidFill>
                  <a:srgbClr val="0000CC"/>
                </a:solidFill>
                <a:latin typeface="Berlin Sans FB" pitchFamily="34" charset="0"/>
              </a:rPr>
              <a:t>the local </a:t>
            </a:r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government</a:t>
            </a:r>
          </a:p>
          <a:p>
            <a:pPr algn="just"/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Klystron high power testing stand construction being conducted, supported by the PAPS project in Beijing</a:t>
            </a:r>
            <a:endParaRPr lang="zh-CN" altLang="en-US" sz="24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9551" y="3360463"/>
            <a:ext cx="3744417" cy="2882670"/>
            <a:chOff x="539551" y="3363934"/>
            <a:chExt cx="3744417" cy="2882670"/>
          </a:xfrm>
        </p:grpSpPr>
        <p:grpSp>
          <p:nvGrpSpPr>
            <p:cNvPr id="4" name="组合 3"/>
            <p:cNvGrpSpPr/>
            <p:nvPr/>
          </p:nvGrpSpPr>
          <p:grpSpPr>
            <a:xfrm>
              <a:off x="611560" y="3363934"/>
              <a:ext cx="3624808" cy="2585346"/>
              <a:chOff x="755576" y="3435942"/>
              <a:chExt cx="3624808" cy="2585346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2392"/>
              <a:stretch/>
            </p:blipFill>
            <p:spPr>
              <a:xfrm>
                <a:off x="755576" y="4455153"/>
                <a:ext cx="3624808" cy="1566135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62510"/>
              <a:stretch/>
            </p:blipFill>
            <p:spPr>
              <a:xfrm>
                <a:off x="755576" y="3435942"/>
                <a:ext cx="3624808" cy="1019211"/>
              </a:xfrm>
              <a:prstGeom prst="rect">
                <a:avLst/>
              </a:prstGeom>
            </p:spPr>
          </p:pic>
        </p:grp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539551" y="5877272"/>
              <a:ext cx="37444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PAPS project being constructed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08377" y="3356992"/>
            <a:ext cx="3778423" cy="2889612"/>
            <a:chOff x="4908377" y="3356992"/>
            <a:chExt cx="3778423" cy="288961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8377" y="3356992"/>
              <a:ext cx="3778423" cy="257492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4925380" y="5877272"/>
              <a:ext cx="37444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Sketch for the large baking furnace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7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Parameters for the UHFKP8002 baseline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1" name="内容占位符 2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1080120"/>
          </a:xfrm>
        </p:spPr>
        <p:txBody>
          <a:bodyPr>
            <a:noAutofit/>
          </a:bodyPr>
          <a:lstStyle/>
          <a:p>
            <a:pPr algn="just"/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To develop the high efficiency klystron steadily, the UHFKP8001 will be retrofitted by only replacing the cavity chain in the baseline</a:t>
            </a:r>
          </a:p>
          <a:p>
            <a:pPr algn="just"/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3</a:t>
            </a:r>
            <a:r>
              <a:rPr lang="en-US" altLang="zh-CN" sz="2000" baseline="30000" dirty="0" smtClean="0">
                <a:solidFill>
                  <a:srgbClr val="0000CC"/>
                </a:solidFill>
                <a:latin typeface="Berlin Sans FB" pitchFamily="34" charset="0"/>
              </a:rPr>
              <a:t>rd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 harmonic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cavities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will be introduced to increase the efficiency</a:t>
            </a:r>
            <a:endParaRPr lang="en-US" altLang="zh-CN" sz="20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5187ADE9-93C6-4E33-ADF9-29955C6FA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76383"/>
              </p:ext>
            </p:extLst>
          </p:nvPr>
        </p:nvGraphicFramePr>
        <p:xfrm>
          <a:off x="1199743" y="2276872"/>
          <a:ext cx="6867843" cy="4362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97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15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183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Main parameters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UHFKP8001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altLang="zh-CN" sz="1800" b="0" kern="800" dirty="0" smtClean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UHFKP8002 baseline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Frequency (MHz)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650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650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9054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Vk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(kV)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81.5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81.5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26523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Ik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(A)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15.1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15.1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3251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Perveance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/>
                        </a:rPr>
                        <a:t>µP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Efficiency (</a:t>
                      </a:r>
                      <a:r>
                        <a:rPr lang="en-GB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%)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&gt;60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&gt;70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Saturated gain (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dB)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GB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GB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US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power 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kW)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&gt;800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&gt;800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1dB</a:t>
                      </a:r>
                      <a:r>
                        <a:rPr lang="en-US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bandwidth 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MHz)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±0.5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±0.5</a:t>
                      </a:r>
                      <a:endParaRPr lang="zh-CN" alt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Brillouin</a:t>
                      </a: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magnetic</a:t>
                      </a: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106.7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106.7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Reduced plasma wavelength(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3.47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3.47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 cavities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Normalized drift tube radius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0.63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0.63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Normalized beam radius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0.41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0.41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Filling factor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9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HERSC effort 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256584"/>
          </a:xfrm>
        </p:spPr>
        <p:txBody>
          <a:bodyPr>
            <a:noAutofit/>
          </a:bodyPr>
          <a:lstStyle/>
          <a:p>
            <a:pPr algn="just"/>
            <a:r>
              <a:rPr lang="en-US" altLang="zh-CN" sz="2500" dirty="0">
                <a:solidFill>
                  <a:srgbClr val="FF0000"/>
                </a:solidFill>
                <a:latin typeface="Berlin Sans FB" pitchFamily="34" charset="0"/>
              </a:rPr>
              <a:t>IHEP team</a:t>
            </a:r>
          </a:p>
          <a:p>
            <a:pPr lvl="1" algn="just"/>
            <a:r>
              <a:rPr lang="en-US" altLang="zh-CN" sz="2000" dirty="0">
                <a:latin typeface="Berlin Sans FB" pitchFamily="34" charset="0"/>
              </a:rPr>
              <a:t>Yuan Chen, </a:t>
            </a:r>
            <a:r>
              <a:rPr lang="en-US" altLang="zh-CN" sz="2000" dirty="0" err="1">
                <a:latin typeface="Berlin Sans FB" pitchFamily="34" charset="0"/>
              </a:rPr>
              <a:t>Yunlong</a:t>
            </a:r>
            <a:r>
              <a:rPr lang="en-US" altLang="zh-CN" sz="2000" dirty="0">
                <a:latin typeface="Berlin Sans FB" pitchFamily="34" charset="0"/>
              </a:rPr>
              <a:t> Chi, Dong </a:t>
            </a:r>
            <a:r>
              <a:rPr lang="en-US" altLang="zh-CN" sz="2000" dirty="0" err="1">
                <a:latin typeface="Berlin Sans FB" pitchFamily="34" charset="0"/>
              </a:rPr>
              <a:t>Dong</a:t>
            </a:r>
            <a:r>
              <a:rPr lang="en-US" altLang="zh-CN" sz="2000" dirty="0">
                <a:latin typeface="Berlin Sans FB" pitchFamily="34" charset="0"/>
              </a:rPr>
              <a:t>, Shigeki Fukuda, Xiang He, </a:t>
            </a:r>
            <a:r>
              <a:rPr lang="en-US" altLang="zh-CN" sz="2000" dirty="0" err="1">
                <a:latin typeface="Berlin Sans FB" pitchFamily="34" charset="0"/>
              </a:rPr>
              <a:t>Zhijun</a:t>
            </a:r>
            <a:r>
              <a:rPr lang="en-US" altLang="zh-CN" sz="2000" dirty="0">
                <a:latin typeface="Berlin Sans FB" pitchFamily="34" charset="0"/>
              </a:rPr>
              <a:t> Lu, </a:t>
            </a:r>
            <a:r>
              <a:rPr lang="en-US" altLang="zh-CN" sz="2000" dirty="0" err="1">
                <a:latin typeface="Berlin Sans FB" pitchFamily="34" charset="0"/>
              </a:rPr>
              <a:t>Cai</a:t>
            </a:r>
            <a:r>
              <a:rPr lang="en-US" altLang="zh-CN" sz="2000" dirty="0">
                <a:latin typeface="Berlin Sans FB" pitchFamily="34" charset="0"/>
              </a:rPr>
              <a:t> </a:t>
            </a:r>
            <a:r>
              <a:rPr lang="en-US" altLang="zh-CN" sz="2000" dirty="0" err="1">
                <a:latin typeface="Berlin Sans FB" pitchFamily="34" charset="0"/>
              </a:rPr>
              <a:t>Meng</a:t>
            </a:r>
            <a:r>
              <a:rPr lang="en-US" altLang="zh-CN" sz="2000" dirty="0">
                <a:latin typeface="Berlin Sans FB" pitchFamily="34" charset="0"/>
              </a:rPr>
              <a:t>, </a:t>
            </a:r>
            <a:r>
              <a:rPr lang="en-US" altLang="zh-CN" sz="2000" dirty="0" err="1">
                <a:latin typeface="Berlin Sans FB" pitchFamily="34" charset="0"/>
              </a:rPr>
              <a:t>Zaib</a:t>
            </a:r>
            <a:r>
              <a:rPr lang="en-US" altLang="zh-CN" sz="2000" dirty="0">
                <a:latin typeface="Berlin Sans FB" pitchFamily="34" charset="0"/>
              </a:rPr>
              <a:t> Un </a:t>
            </a:r>
            <a:r>
              <a:rPr lang="en-US" altLang="zh-CN" sz="2000" dirty="0" err="1">
                <a:latin typeface="Berlin Sans FB" pitchFamily="34" charset="0"/>
              </a:rPr>
              <a:t>Nisa</a:t>
            </a:r>
            <a:r>
              <a:rPr lang="en-US" altLang="zh-CN" sz="2000" dirty="0">
                <a:latin typeface="Berlin Sans FB" pitchFamily="34" charset="0"/>
              </a:rPr>
              <a:t>, </a:t>
            </a:r>
            <a:r>
              <a:rPr lang="en-US" altLang="zh-CN" sz="2000" dirty="0" err="1">
                <a:latin typeface="Berlin Sans FB" pitchFamily="34" charset="0"/>
              </a:rPr>
              <a:t>Guoxi</a:t>
            </a:r>
            <a:r>
              <a:rPr lang="en-US" altLang="zh-CN" sz="2000" dirty="0">
                <a:latin typeface="Berlin Sans FB" pitchFamily="34" charset="0"/>
              </a:rPr>
              <a:t> Pei, </a:t>
            </a:r>
            <a:r>
              <a:rPr lang="en-US" altLang="zh-CN" sz="2000" dirty="0" err="1">
                <a:latin typeface="Berlin Sans FB" pitchFamily="34" charset="0"/>
              </a:rPr>
              <a:t>Shilun</a:t>
            </a:r>
            <a:r>
              <a:rPr lang="en-US" altLang="zh-CN" sz="2000" dirty="0">
                <a:latin typeface="Berlin Sans FB" pitchFamily="34" charset="0"/>
              </a:rPr>
              <a:t> Pei, Guan </a:t>
            </a:r>
            <a:r>
              <a:rPr lang="en-US" altLang="zh-CN" sz="2000" dirty="0" err="1">
                <a:latin typeface="Berlin Sans FB" pitchFamily="34" charset="0"/>
              </a:rPr>
              <a:t>Shu</a:t>
            </a:r>
            <a:r>
              <a:rPr lang="en-US" altLang="zh-CN" sz="2000" dirty="0">
                <a:latin typeface="Berlin Sans FB" pitchFamily="34" charset="0"/>
              </a:rPr>
              <a:t>, </a:t>
            </a:r>
            <a:r>
              <a:rPr lang="en-US" altLang="zh-CN" sz="2000" dirty="0" err="1">
                <a:latin typeface="Berlin Sans FB" pitchFamily="34" charset="0"/>
              </a:rPr>
              <a:t>Ouzheng</a:t>
            </a:r>
            <a:r>
              <a:rPr lang="en-US" altLang="zh-CN" sz="2000" dirty="0">
                <a:latin typeface="Berlin Sans FB" pitchFamily="34" charset="0"/>
              </a:rPr>
              <a:t> Xiao, </a:t>
            </a:r>
            <a:r>
              <a:rPr lang="en-US" altLang="zh-CN" sz="2000" dirty="0" err="1">
                <a:latin typeface="Berlin Sans FB" pitchFamily="34" charset="0"/>
              </a:rPr>
              <a:t>Shengchang</a:t>
            </a:r>
            <a:r>
              <a:rPr lang="en-US" altLang="zh-CN" sz="2000" dirty="0">
                <a:latin typeface="Berlin Sans FB" pitchFamily="34" charset="0"/>
              </a:rPr>
              <a:t> Wang, </a:t>
            </a:r>
            <a:r>
              <a:rPr lang="en-US" altLang="zh-CN" sz="2000" dirty="0" err="1">
                <a:latin typeface="Berlin Sans FB" pitchFamily="34" charset="0"/>
              </a:rPr>
              <a:t>Fengli</a:t>
            </a:r>
            <a:r>
              <a:rPr lang="en-US" altLang="zh-CN" sz="2000" dirty="0">
                <a:latin typeface="Berlin Sans FB" pitchFamily="34" charset="0"/>
              </a:rPr>
              <a:t> Zhao, </a:t>
            </a:r>
            <a:r>
              <a:rPr lang="en-US" altLang="zh-CN" sz="2000" dirty="0" err="1">
                <a:latin typeface="Berlin Sans FB" pitchFamily="34" charset="0"/>
              </a:rPr>
              <a:t>Ningchuang</a:t>
            </a:r>
            <a:r>
              <a:rPr lang="en-US" altLang="zh-CN" sz="2000" dirty="0">
                <a:latin typeface="Berlin Sans FB" pitchFamily="34" charset="0"/>
              </a:rPr>
              <a:t> Zhou, </a:t>
            </a:r>
            <a:r>
              <a:rPr lang="en-US" altLang="zh-CN" sz="2000" dirty="0" err="1">
                <a:latin typeface="Berlin Sans FB" pitchFamily="34" charset="0"/>
              </a:rPr>
              <a:t>Zusheng</a:t>
            </a:r>
            <a:r>
              <a:rPr lang="en-US" altLang="zh-CN" sz="2000" dirty="0">
                <a:latin typeface="Berlin Sans FB" pitchFamily="34" charset="0"/>
              </a:rPr>
              <a:t> Zhou, etc.</a:t>
            </a:r>
          </a:p>
          <a:p>
            <a:pPr algn="just"/>
            <a:r>
              <a:rPr lang="en-US" altLang="zh-CN" sz="2500" dirty="0">
                <a:solidFill>
                  <a:srgbClr val="FF0000"/>
                </a:solidFill>
                <a:latin typeface="Berlin Sans FB" pitchFamily="34" charset="0"/>
              </a:rPr>
              <a:t>Collaborators</a:t>
            </a:r>
          </a:p>
          <a:p>
            <a:pPr lvl="1" algn="just"/>
            <a:r>
              <a:rPr lang="en-US" altLang="zh-CN" sz="2200" dirty="0">
                <a:solidFill>
                  <a:srgbClr val="0000CC"/>
                </a:solidFill>
                <a:latin typeface="Berlin Sans FB" pitchFamily="34" charset="0"/>
              </a:rPr>
              <a:t>IE (Institute of Electronics, CAS)</a:t>
            </a:r>
          </a:p>
          <a:p>
            <a:pPr lvl="2" algn="just"/>
            <a:r>
              <a:rPr lang="en-US" altLang="zh-CN" sz="2000" dirty="0" err="1">
                <a:latin typeface="Berlin Sans FB" pitchFamily="34" charset="0"/>
              </a:rPr>
              <a:t>Xuhua</a:t>
            </a:r>
            <a:r>
              <a:rPr lang="en-US" altLang="zh-CN" sz="2000" dirty="0">
                <a:latin typeface="Berlin Sans FB" pitchFamily="34" charset="0"/>
              </a:rPr>
              <a:t> Hu, </a:t>
            </a:r>
            <a:r>
              <a:rPr lang="en-US" altLang="zh-CN" sz="2000" dirty="0" err="1">
                <a:latin typeface="Berlin Sans FB" pitchFamily="34" charset="0"/>
              </a:rPr>
              <a:t>Xiuxia</a:t>
            </a:r>
            <a:r>
              <a:rPr lang="en-US" altLang="zh-CN" sz="2000" dirty="0">
                <a:latin typeface="Berlin Sans FB" pitchFamily="34" charset="0"/>
              </a:rPr>
              <a:t> Li, Yan Li, </a:t>
            </a:r>
            <a:r>
              <a:rPr lang="en-US" altLang="zh-CN" sz="2000" dirty="0" err="1">
                <a:latin typeface="Berlin Sans FB" pitchFamily="34" charset="0"/>
              </a:rPr>
              <a:t>Yunfeng</a:t>
            </a:r>
            <a:r>
              <a:rPr lang="en-US" altLang="zh-CN" sz="2000" dirty="0">
                <a:latin typeface="Berlin Sans FB" pitchFamily="34" charset="0"/>
              </a:rPr>
              <a:t> Liao, </a:t>
            </a:r>
            <a:r>
              <a:rPr lang="en-US" altLang="zh-CN" sz="2000" dirty="0" err="1">
                <a:latin typeface="Berlin Sans FB" pitchFamily="34" charset="0"/>
              </a:rPr>
              <a:t>Xiaoxia</a:t>
            </a:r>
            <a:r>
              <a:rPr lang="en-US" altLang="zh-CN" sz="2000" dirty="0">
                <a:latin typeface="Berlin Sans FB" pitchFamily="34" charset="0"/>
              </a:rPr>
              <a:t> Wang, Long Yao, </a:t>
            </a:r>
            <a:r>
              <a:rPr lang="en-US" altLang="zh-CN" sz="2000" dirty="0" err="1">
                <a:latin typeface="Berlin Sans FB" pitchFamily="34" charset="0"/>
              </a:rPr>
              <a:t>Xiudong</a:t>
            </a:r>
            <a:r>
              <a:rPr lang="en-US" altLang="zh-CN" sz="2000" dirty="0">
                <a:latin typeface="Berlin Sans FB" pitchFamily="34" charset="0"/>
              </a:rPr>
              <a:t> Yang, </a:t>
            </a:r>
            <a:r>
              <a:rPr lang="en-US" altLang="zh-CN" sz="2000" dirty="0" err="1">
                <a:latin typeface="Berlin Sans FB" pitchFamily="34" charset="0"/>
              </a:rPr>
              <a:t>Jianyong</a:t>
            </a:r>
            <a:r>
              <a:rPr lang="en-US" altLang="zh-CN" sz="2000" dirty="0">
                <a:latin typeface="Berlin Sans FB" pitchFamily="34" charset="0"/>
              </a:rPr>
              <a:t> Zhou, </a:t>
            </a:r>
            <a:r>
              <a:rPr lang="en-US" altLang="zh-CN" sz="2000" dirty="0" err="1">
                <a:latin typeface="Berlin Sans FB" pitchFamily="34" charset="0"/>
              </a:rPr>
              <a:t>Rui</a:t>
            </a:r>
            <a:r>
              <a:rPr lang="en-US" altLang="zh-CN" sz="2000" dirty="0">
                <a:latin typeface="Berlin Sans FB" pitchFamily="34" charset="0"/>
              </a:rPr>
              <a:t> Zhang, </a:t>
            </a:r>
            <a:r>
              <a:rPr lang="en-US" altLang="zh-CN" sz="2000" dirty="0" err="1">
                <a:latin typeface="Berlin Sans FB" pitchFamily="34" charset="0"/>
              </a:rPr>
              <a:t>Zhiqiang</a:t>
            </a:r>
            <a:r>
              <a:rPr lang="en-US" altLang="zh-CN" sz="2000" dirty="0">
                <a:latin typeface="Berlin Sans FB" pitchFamily="34" charset="0"/>
              </a:rPr>
              <a:t> Zhang, etc.</a:t>
            </a:r>
          </a:p>
          <a:p>
            <a:pPr lvl="1" algn="just"/>
            <a:r>
              <a:rPr lang="en-US" altLang="zh-CN" sz="2200" dirty="0">
                <a:solidFill>
                  <a:srgbClr val="0000CC"/>
                </a:solidFill>
                <a:latin typeface="Berlin Sans FB" pitchFamily="34" charset="0"/>
              </a:rPr>
              <a:t>GLVAC (GLVAC Industrial Technology Research Institute for High Power Devices)</a:t>
            </a:r>
          </a:p>
          <a:p>
            <a:pPr lvl="2" algn="just"/>
            <a:r>
              <a:rPr lang="en-US" altLang="zh-CN" sz="2000" dirty="0" err="1">
                <a:latin typeface="Berlin Sans FB" pitchFamily="34" charset="0"/>
              </a:rPr>
              <a:t>Mingkun</a:t>
            </a:r>
            <a:r>
              <a:rPr lang="en-US" altLang="zh-CN" sz="2000" dirty="0">
                <a:latin typeface="Berlin Sans FB" pitchFamily="34" charset="0"/>
              </a:rPr>
              <a:t> Cao, </a:t>
            </a:r>
            <a:r>
              <a:rPr lang="en-US" altLang="zh-CN" sz="2000" dirty="0" err="1">
                <a:latin typeface="Berlin Sans FB" pitchFamily="34" charset="0"/>
              </a:rPr>
              <a:t>Zhiqiang</a:t>
            </a:r>
            <a:r>
              <a:rPr lang="en-US" altLang="zh-CN" sz="2000" dirty="0">
                <a:latin typeface="Berlin Sans FB" pitchFamily="34" charset="0"/>
              </a:rPr>
              <a:t> Cai, Hao Huang, </a:t>
            </a:r>
            <a:r>
              <a:rPr lang="en-US" altLang="zh-CN" sz="2000" dirty="0" err="1">
                <a:latin typeface="Berlin Sans FB" pitchFamily="34" charset="0"/>
              </a:rPr>
              <a:t>Junjie</a:t>
            </a:r>
            <a:r>
              <a:rPr lang="en-US" altLang="zh-CN" sz="2000" dirty="0">
                <a:latin typeface="Berlin Sans FB" pitchFamily="34" charset="0"/>
              </a:rPr>
              <a:t> Huang, Ming Lei, Yang Shen, </a:t>
            </a:r>
            <a:r>
              <a:rPr lang="en-US" altLang="zh-CN" sz="2000" dirty="0" err="1">
                <a:latin typeface="Berlin Sans FB" pitchFamily="34" charset="0"/>
              </a:rPr>
              <a:t>Shaozhe</a:t>
            </a:r>
            <a:r>
              <a:rPr lang="en-US" altLang="zh-CN" sz="2000" dirty="0">
                <a:latin typeface="Berlin Sans FB" pitchFamily="34" charset="0"/>
              </a:rPr>
              <a:t> Wang, </a:t>
            </a:r>
            <a:r>
              <a:rPr lang="en-US" altLang="zh-CN" sz="2000" dirty="0" err="1">
                <a:latin typeface="Berlin Sans FB" pitchFamily="34" charset="0"/>
              </a:rPr>
              <a:t>Jingui</a:t>
            </a:r>
            <a:r>
              <a:rPr lang="en-US" altLang="zh-CN" sz="2000" dirty="0">
                <a:latin typeface="Berlin Sans FB" pitchFamily="34" charset="0"/>
              </a:rPr>
              <a:t> Zhang, etc.</a:t>
            </a:r>
          </a:p>
        </p:txBody>
      </p:sp>
    </p:spTree>
    <p:extLst>
      <p:ext uri="{BB962C8B-B14F-4D97-AF65-F5344CB8AC3E}">
        <p14:creationId xmlns:p14="http://schemas.microsoft.com/office/powerpoint/2010/main" val="38002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Dynamics for the UHFKP8002 baseline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1" name="内容占位符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864097"/>
          </a:xfrm>
        </p:spPr>
        <p:txBody>
          <a:bodyPr>
            <a:noAutofit/>
          </a:bodyPr>
          <a:lstStyle/>
          <a:p>
            <a:pPr algn="just"/>
            <a:r>
              <a:rPr lang="en-US" altLang="zh-CN" sz="2000" dirty="0" smtClean="0">
                <a:solidFill>
                  <a:srgbClr val="FF0000"/>
                </a:solidFill>
                <a:latin typeface="Berlin Sans FB" pitchFamily="34" charset="0"/>
              </a:rPr>
              <a:t>79.3%/72.3% 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efficiencies for </a:t>
            </a:r>
            <a:r>
              <a:rPr lang="en-US" altLang="zh-CN" sz="2000" dirty="0" smtClean="0">
                <a:solidFill>
                  <a:srgbClr val="FF0000"/>
                </a:solidFill>
                <a:latin typeface="Berlin Sans FB" pitchFamily="34" charset="0"/>
              </a:rPr>
              <a:t>1D/2D respectively</a:t>
            </a:r>
          </a:p>
          <a:p>
            <a:pPr algn="just"/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972kW/878kW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output power for 1D/2D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respectively</a:t>
            </a:r>
            <a:endParaRPr lang="zh-CN" altLang="en-US" sz="20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96552" y="2348086"/>
            <a:ext cx="9982381" cy="2919137"/>
            <a:chOff x="-396552" y="2348086"/>
            <a:chExt cx="9982381" cy="2919137"/>
          </a:xfrm>
        </p:grpSpPr>
        <p:grpSp>
          <p:nvGrpSpPr>
            <p:cNvPr id="4" name="组合 3"/>
            <p:cNvGrpSpPr/>
            <p:nvPr/>
          </p:nvGrpSpPr>
          <p:grpSpPr>
            <a:xfrm>
              <a:off x="3923928" y="2348086"/>
              <a:ext cx="5661901" cy="2919137"/>
              <a:chOff x="3635896" y="2852936"/>
              <a:chExt cx="5661901" cy="2919137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 rotWithShape="1">
              <a:blip r:embed="rId2"/>
              <a:srcRect t="-1" b="604"/>
              <a:stretch/>
            </p:blipFill>
            <p:spPr>
              <a:xfrm>
                <a:off x="4441846" y="2852936"/>
                <a:ext cx="4050001" cy="2520000"/>
              </a:xfrm>
              <a:prstGeom prst="rect">
                <a:avLst/>
              </a:prstGeom>
            </p:spPr>
          </p:pic>
          <p:sp>
            <p:nvSpPr>
              <p:cNvPr id="15" name="矩形 14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3635896" y="5373216"/>
                <a:ext cx="5661901" cy="39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2D dynamics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-396552" y="2350983"/>
              <a:ext cx="5661901" cy="2913343"/>
              <a:chOff x="-396552" y="2347292"/>
              <a:chExt cx="5661901" cy="2913343"/>
            </a:xfrm>
          </p:grpSpPr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-396552" y="4891303"/>
                <a:ext cx="56619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1D </a:t>
                </a:r>
                <a:r>
                  <a:rPr lang="en-US" altLang="zh-CN" dirty="0" smtClean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dynamics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499" y="2347292"/>
                <a:ext cx="4001798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549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Berlin Sans FB" pitchFamily="34" charset="0"/>
              </a:rPr>
              <a:t>Parameters for </a:t>
            </a:r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the UHFKP8002 alternative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1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728192"/>
          </a:xfrm>
        </p:spPr>
        <p:txBody>
          <a:bodyPr>
            <a:noAutofit/>
          </a:bodyPr>
          <a:lstStyle/>
          <a:p>
            <a:pPr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To develop the high efficiency klystron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aggressively,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the UHFKP8001 will be retrofitted by replacing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both the electron gun and the cavity chain</a:t>
            </a:r>
          </a:p>
          <a:p>
            <a:pPr algn="just"/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The gun </a:t>
            </a:r>
            <a:r>
              <a:rPr lang="en-US" altLang="zh-CN" sz="2000" dirty="0" err="1" smtClean="0">
                <a:solidFill>
                  <a:srgbClr val="0000CC"/>
                </a:solidFill>
                <a:latin typeface="Berlin Sans FB" pitchFamily="34" charset="0"/>
              </a:rPr>
              <a:t>perveance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 will be further lowered, 3</a:t>
            </a:r>
            <a:r>
              <a:rPr lang="en-US" altLang="zh-CN" sz="2000" baseline="30000" dirty="0" smtClean="0">
                <a:solidFill>
                  <a:srgbClr val="0000CC"/>
                </a:solidFill>
                <a:latin typeface="Berlin Sans FB" pitchFamily="34" charset="0"/>
              </a:rPr>
              <a:t>rd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harmonic cavities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will also be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introduced to increase the efficiency</a:t>
            </a:r>
          </a:p>
          <a:p>
            <a:pPr algn="just"/>
            <a:endParaRPr lang="en-US" altLang="zh-CN" sz="2000" dirty="0" smtClean="0">
              <a:solidFill>
                <a:srgbClr val="0000CC"/>
              </a:solidFill>
              <a:latin typeface="Berlin Sans FB" pitchFamily="34" charset="0"/>
            </a:endParaRPr>
          </a:p>
          <a:p>
            <a:pPr algn="just"/>
            <a:endParaRPr lang="en-US" altLang="zh-CN" sz="22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5187ADE9-93C6-4E33-ADF9-29955C6FA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17470"/>
              </p:ext>
            </p:extLst>
          </p:nvPr>
        </p:nvGraphicFramePr>
        <p:xfrm>
          <a:off x="846455" y="2492896"/>
          <a:ext cx="7451090" cy="432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594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17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6410"/>
                <a:gridCol w="20183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Main parameters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UHFKP8001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UHFKP8002 baseline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UHFKP8002 alternative 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Frequency (MHz)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650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650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650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9054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 err="1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Vk</a:t>
                      </a:r>
                      <a:r>
                        <a:rPr lang="en-US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(kV)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81.5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81.5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110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26523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 err="1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Ik</a:t>
                      </a:r>
                      <a:r>
                        <a:rPr lang="en-US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(A)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15.1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15.1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9.1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3251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 err="1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Perveance</a:t>
                      </a:r>
                      <a:r>
                        <a:rPr lang="en-US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/>
                        </a:rPr>
                        <a:t>µP</a:t>
                      </a:r>
                      <a:r>
                        <a:rPr lang="en-US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Efficiency (</a:t>
                      </a:r>
                      <a:r>
                        <a:rPr lang="en-GB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%)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&gt;60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&gt;70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&gt;70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Saturated gain (</a:t>
                      </a: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dB)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GB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GB" altLang="zh-CN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GB" altLang="zh-CN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alt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US" sz="14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power </a:t>
                      </a: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kW)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&gt;800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&gt;800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&gt;800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1dB</a:t>
                      </a:r>
                      <a:r>
                        <a:rPr lang="en-US" sz="14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bandwidth </a:t>
                      </a: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MHz)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±0.5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±0.5</a:t>
                      </a:r>
                      <a:endParaRPr lang="zh-CN" alt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±0.5</a:t>
                      </a:r>
                      <a:endParaRPr lang="zh-CN" alt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Brillouin</a:t>
                      </a: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magnetic</a:t>
                      </a:r>
                      <a:r>
                        <a:rPr lang="en-US" altLang="zh-CN" sz="14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4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106.7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106.7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115.8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Reduced plasma wavelength(</a:t>
                      </a: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3.47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3.47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6.46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 cavities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4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Normalized drift tube radius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0.63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0.63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0.38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Normalized beam radius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0.41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0.41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0.23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Filling factor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4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</a:t>
                      </a:r>
                      <a:endParaRPr lang="zh-CN" sz="14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0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Berlin Sans FB" pitchFamily="34" charset="0"/>
              </a:rPr>
              <a:t>Dynamics for </a:t>
            </a:r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the UHFKP8002 alternative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-396552" y="1125024"/>
            <a:ext cx="9766357" cy="2808032"/>
            <a:chOff x="-396552" y="1125024"/>
            <a:chExt cx="9766357" cy="28080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707904" y="1804794"/>
              <a:ext cx="5661901" cy="2128262"/>
              <a:chOff x="3707904" y="1804794"/>
              <a:chExt cx="5661901" cy="2128262"/>
            </a:xfrm>
          </p:grpSpPr>
          <p:pic>
            <p:nvPicPr>
              <p:cNvPr id="6" name="图片 5"/>
              <p:cNvPicPr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378854" y="1804794"/>
                <a:ext cx="4320000" cy="1840230"/>
              </a:xfrm>
              <a:prstGeom prst="rect">
                <a:avLst/>
              </a:prstGeom>
            </p:spPr>
          </p:pic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3707904" y="3534199"/>
                <a:ext cx="5661901" cy="39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2D dynamics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-396552" y="1125024"/>
              <a:ext cx="5661901" cy="2808032"/>
              <a:chOff x="-396552" y="1125024"/>
              <a:chExt cx="5661901" cy="2808032"/>
            </a:xfrm>
          </p:grpSpPr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-396552" y="3563724"/>
                <a:ext cx="56619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1D dynamics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146" y="1125024"/>
                <a:ext cx="3628504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17" name="组合 16"/>
          <p:cNvGrpSpPr/>
          <p:nvPr/>
        </p:nvGrpSpPr>
        <p:grpSpPr>
          <a:xfrm>
            <a:off x="1655676" y="4005064"/>
            <a:ext cx="5661901" cy="2736304"/>
            <a:chOff x="1655676" y="4005064"/>
            <a:chExt cx="5661901" cy="2736304"/>
          </a:xfrm>
        </p:grpSpPr>
        <p:grpSp>
          <p:nvGrpSpPr>
            <p:cNvPr id="16" name="组合 15"/>
            <p:cNvGrpSpPr/>
            <p:nvPr/>
          </p:nvGrpSpPr>
          <p:grpSpPr>
            <a:xfrm>
              <a:off x="1655676" y="4005064"/>
              <a:ext cx="5661901" cy="2736304"/>
              <a:chOff x="1655676" y="4077072"/>
              <a:chExt cx="5661901" cy="2736304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014" y="4077072"/>
                <a:ext cx="5229225" cy="243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1655676" y="6444044"/>
                <a:ext cx="566190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dirty="0" smtClean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D </a:t>
                </a:r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dynamics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8678" y="4114460"/>
              <a:ext cx="3635896" cy="7045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6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C00000"/>
                </a:solidFill>
                <a:latin typeface="Berlin Sans FB" pitchFamily="34" charset="0"/>
              </a:rPr>
              <a:t>Dynamics for </a:t>
            </a:r>
            <a:r>
              <a:rPr lang="en-US" altLang="zh-CN" sz="3600" dirty="0" smtClean="0">
                <a:solidFill>
                  <a:srgbClr val="C00000"/>
                </a:solidFill>
                <a:latin typeface="Berlin Sans FB" pitchFamily="34" charset="0"/>
              </a:rPr>
              <a:t>the UHFKP8002 Alternative</a:t>
            </a:r>
            <a:endParaRPr lang="zh-CN" altLang="en-US" sz="360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8496944" cy="1008112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 smtClean="0">
                <a:solidFill>
                  <a:srgbClr val="FF0000"/>
                </a:solidFill>
                <a:latin typeface="Berlin Sans FB" pitchFamily="34" charset="0"/>
              </a:rPr>
              <a:t>85.9%/81.2%/76.5% </a:t>
            </a:r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efficiencies for </a:t>
            </a:r>
            <a:r>
              <a:rPr lang="en-US" altLang="zh-CN" sz="2400" dirty="0" smtClean="0">
                <a:solidFill>
                  <a:srgbClr val="FF0000"/>
                </a:solidFill>
                <a:latin typeface="Berlin Sans FB" pitchFamily="34" charset="0"/>
              </a:rPr>
              <a:t>1D/2D/3D </a:t>
            </a:r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respectively</a:t>
            </a:r>
          </a:p>
          <a:p>
            <a:pPr algn="just"/>
            <a:r>
              <a:rPr lang="en-US" altLang="zh-CN" sz="2400" dirty="0" smtClean="0">
                <a:solidFill>
                  <a:srgbClr val="0000CC"/>
                </a:solidFill>
                <a:latin typeface="Berlin Sans FB" pitchFamily="34" charset="0"/>
              </a:rPr>
              <a:t>859kW/812kW/765kW </a:t>
            </a:r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output power for 1D/2D respectively</a:t>
            </a:r>
            <a:endParaRPr lang="zh-CN" altLang="en-US" sz="24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D45B8FB8-025C-4370-B4A8-3D07D9B8AB88}"/>
              </a:ext>
            </a:extLst>
          </p:cNvPr>
          <p:cNvGrpSpPr/>
          <p:nvPr/>
        </p:nvGrpSpPr>
        <p:grpSpPr>
          <a:xfrm>
            <a:off x="1286363" y="1988840"/>
            <a:ext cx="6643282" cy="2448272"/>
            <a:chOff x="1286363" y="1700808"/>
            <a:chExt cx="6643282" cy="2448272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82E9E2D0-C585-4A6E-A3C8-C52008BF0C4B}"/>
                </a:ext>
              </a:extLst>
            </p:cNvPr>
            <p:cNvGrpSpPr/>
            <p:nvPr/>
          </p:nvGrpSpPr>
          <p:grpSpPr>
            <a:xfrm>
              <a:off x="1286363" y="1725703"/>
              <a:ext cx="3285637" cy="2423377"/>
              <a:chOff x="827584" y="1725703"/>
              <a:chExt cx="3285637" cy="2423377"/>
            </a:xfrm>
          </p:grpSpPr>
          <p:sp>
            <p:nvSpPr>
              <p:cNvPr id="18" name="矩形 17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827584" y="3779748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Klystron efficiency curve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" name="图片 2">
                <a:extLst>
                  <a:ext uri="{FF2B5EF4-FFF2-40B4-BE49-F238E27FC236}">
                    <a16:creationId xmlns="" xmlns:a16="http://schemas.microsoft.com/office/drawing/2014/main" id="{E7E94E75-7587-46FD-99A7-5B1A56FE1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07704" y="1725703"/>
                <a:ext cx="2525396" cy="2160000"/>
              </a:xfrm>
              <a:prstGeom prst="rect">
                <a:avLst/>
              </a:prstGeom>
            </p:spPr>
          </p:pic>
        </p:grpSp>
        <p:grpSp>
          <p:nvGrpSpPr>
            <p:cNvPr id="9" name="组合 8">
              <a:extLst>
                <a:ext uri="{FF2B5EF4-FFF2-40B4-BE49-F238E27FC236}">
                  <a16:creationId xmlns="" xmlns:a16="http://schemas.microsoft.com/office/drawing/2014/main" id="{282B0A37-BC36-4185-A62E-CCB0E92453C9}"/>
                </a:ext>
              </a:extLst>
            </p:cNvPr>
            <p:cNvGrpSpPr/>
            <p:nvPr/>
          </p:nvGrpSpPr>
          <p:grpSpPr>
            <a:xfrm>
              <a:off x="4644008" y="1700808"/>
              <a:ext cx="3285637" cy="2448272"/>
              <a:chOff x="4853429" y="1700808"/>
              <a:chExt cx="3285637" cy="2448272"/>
            </a:xfrm>
          </p:grpSpPr>
          <p:pic>
            <p:nvPicPr>
              <p:cNvPr id="4" name="图片 3">
                <a:extLst>
                  <a:ext uri="{FF2B5EF4-FFF2-40B4-BE49-F238E27FC236}">
                    <a16:creationId xmlns="" xmlns:a16="http://schemas.microsoft.com/office/drawing/2014/main" id="{A5036961-8BB8-4C31-987D-5BCE53AAF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91172" y="1700808"/>
                <a:ext cx="2810150" cy="2160000"/>
              </a:xfrm>
              <a:prstGeom prst="rect">
                <a:avLst/>
              </a:prstGeom>
            </p:spPr>
          </p:pic>
          <p:sp>
            <p:nvSpPr>
              <p:cNvPr id="23" name="矩形 22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4853429" y="3779748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Klystron gain curve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96E09A41-15F9-40E8-9C64-86D8C974975B}"/>
              </a:ext>
            </a:extLst>
          </p:cNvPr>
          <p:cNvGrpSpPr/>
          <p:nvPr/>
        </p:nvGrpSpPr>
        <p:grpSpPr>
          <a:xfrm>
            <a:off x="2965186" y="4368200"/>
            <a:ext cx="3285637" cy="2517184"/>
            <a:chOff x="3302587" y="4293096"/>
            <a:chExt cx="3285637" cy="2517184"/>
          </a:xfrm>
        </p:grpSpPr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3302587" y="6440948"/>
              <a:ext cx="3285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Klystron transfer curve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F83132AE-3303-431A-89CA-C0C84876C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18004" y="4293096"/>
              <a:ext cx="2654802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6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Summary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2565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Based on the current mature technologies (low </a:t>
            </a:r>
            <a:r>
              <a:rPr lang="en-US" altLang="zh-CN" sz="2400" dirty="0" err="1">
                <a:solidFill>
                  <a:srgbClr val="FF0000"/>
                </a:solidFill>
                <a:latin typeface="Berlin Sans FB" pitchFamily="34" charset="0"/>
              </a:rPr>
              <a:t>perveance</a:t>
            </a:r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 electron gun and 2</a:t>
            </a:r>
            <a:r>
              <a:rPr lang="en-US" altLang="zh-CN" sz="2400" baseline="30000" dirty="0">
                <a:solidFill>
                  <a:srgbClr val="FF0000"/>
                </a:solidFill>
                <a:latin typeface="Berlin Sans FB" pitchFamily="34" charset="0"/>
              </a:rPr>
              <a:t>nd</a:t>
            </a:r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 harmonic bunching), the physical design of the 1</a:t>
            </a:r>
            <a:r>
              <a:rPr lang="en-US" altLang="zh-CN" sz="2400" baseline="30000" dirty="0">
                <a:solidFill>
                  <a:srgbClr val="FF0000"/>
                </a:solidFill>
                <a:latin typeface="Berlin Sans FB" pitchFamily="34" charset="0"/>
              </a:rPr>
              <a:t>st</a:t>
            </a:r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 klystron prototype UHFKP8001 has been finalized, the mechanical design is being carried out, the high power test is expected to be in 1 year later.</a:t>
            </a:r>
          </a:p>
          <a:p>
            <a:pPr algn="just"/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The physical design of the high efficiency klystron prototype UHFKP8002 is being conducted, </a:t>
            </a:r>
            <a:r>
              <a:rPr lang="en-US" altLang="zh-CN" sz="2400" dirty="0" smtClean="0">
                <a:solidFill>
                  <a:srgbClr val="0000CC"/>
                </a:solidFill>
                <a:latin typeface="Berlin Sans FB" pitchFamily="34" charset="0"/>
              </a:rPr>
              <a:t>both the conservative baseline and the alternate aggressive design are presented, new design is still being searched.</a:t>
            </a:r>
            <a:endParaRPr lang="en-US" altLang="zh-CN" sz="2400" dirty="0">
              <a:solidFill>
                <a:srgbClr val="0000CC"/>
              </a:solidFill>
              <a:latin typeface="Berlin Sans FB" pitchFamily="34" charset="0"/>
            </a:endParaRPr>
          </a:p>
          <a:p>
            <a:pPr algn="just"/>
            <a:r>
              <a:rPr lang="en-US" altLang="zh-CN" sz="2400" dirty="0" smtClean="0">
                <a:solidFill>
                  <a:srgbClr val="0000CC"/>
                </a:solidFill>
                <a:latin typeface="Berlin Sans FB" pitchFamily="34" charset="0"/>
              </a:rPr>
              <a:t>China </a:t>
            </a:r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consortium HERSC was established, infrastructure for UHF band klystron brazing and baking is being constructed</a:t>
            </a:r>
            <a:r>
              <a:rPr lang="en-US" altLang="zh-CN" sz="2400" dirty="0" smtClean="0">
                <a:solidFill>
                  <a:srgbClr val="0000CC"/>
                </a:solidFill>
                <a:latin typeface="Berlin Sans FB" pitchFamily="34" charset="0"/>
              </a:rPr>
              <a:t>.</a:t>
            </a:r>
          </a:p>
          <a:p>
            <a:pPr algn="just"/>
            <a:r>
              <a:rPr lang="en-US" altLang="zh-CN" sz="2400" dirty="0" smtClean="0">
                <a:solidFill>
                  <a:srgbClr val="FF0000"/>
                </a:solidFill>
                <a:latin typeface="Berlin Sans FB" pitchFamily="34" charset="0"/>
              </a:rPr>
              <a:t>Due to the unsubstantial technology strength, the professionals shortage, </a:t>
            </a:r>
            <a:r>
              <a:rPr lang="en-US" altLang="zh-CN" sz="2400" smtClean="0">
                <a:solidFill>
                  <a:srgbClr val="FF0000"/>
                </a:solidFill>
                <a:latin typeface="Berlin Sans FB" pitchFamily="34" charset="0"/>
              </a:rPr>
              <a:t>the progressive infrastructure </a:t>
            </a:r>
            <a:r>
              <a:rPr lang="en-US" altLang="zh-CN" sz="2400" dirty="0" smtClean="0">
                <a:solidFill>
                  <a:srgbClr val="FF0000"/>
                </a:solidFill>
                <a:latin typeface="Berlin Sans FB" pitchFamily="34" charset="0"/>
              </a:rPr>
              <a:t>construction and the limited budget in the area of the high efficiency klystron development technology at China, more studies and work need to be done to </a:t>
            </a:r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increase the klystron efficiency to 80</a:t>
            </a:r>
            <a:r>
              <a:rPr lang="en-US" altLang="zh-CN" sz="2400" dirty="0" smtClean="0">
                <a:solidFill>
                  <a:srgbClr val="FF0000"/>
                </a:solidFill>
                <a:latin typeface="Berlin Sans FB" pitchFamily="34" charset="0"/>
              </a:rPr>
              <a:t>%, there is still a long way to go.</a:t>
            </a:r>
            <a:endParaRPr lang="zh-CN" altLang="en-US" sz="2400" dirty="0">
              <a:solidFill>
                <a:srgbClr val="FF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Thanks for your attention!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="" xmlns:a16="http://schemas.microsoft.com/office/drawing/2014/main" id="{584CB41E-AC71-4F4D-B361-9B5D86315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altLang="zh-CN" b="0" dirty="0">
                <a:solidFill>
                  <a:srgbClr val="C00000"/>
                </a:solidFill>
                <a:latin typeface="Berlin Sans FB" pitchFamily="34" charset="0"/>
              </a:rPr>
              <a:t>RF system for </a:t>
            </a:r>
            <a:r>
              <a:rPr lang="en-US" altLang="zh-CN" b="0" dirty="0" smtClean="0">
                <a:solidFill>
                  <a:srgbClr val="C00000"/>
                </a:solidFill>
                <a:latin typeface="Berlin Sans FB" pitchFamily="34" charset="0"/>
              </a:rPr>
              <a:t>the CEPC </a:t>
            </a:r>
            <a:r>
              <a:rPr lang="en-US" altLang="zh-CN" b="0" dirty="0">
                <a:solidFill>
                  <a:srgbClr val="C00000"/>
                </a:solidFill>
                <a:latin typeface="Berlin Sans FB" pitchFamily="34" charset="0"/>
              </a:rPr>
              <a:t>collider</a:t>
            </a:r>
            <a:endParaRPr lang="zh-CN" altLang="en-US" b="0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615323F3-FC8C-491C-8CB6-AF35E9CF4450}"/>
              </a:ext>
            </a:extLst>
          </p:cNvPr>
          <p:cNvSpPr/>
          <p:nvPr/>
        </p:nvSpPr>
        <p:spPr>
          <a:xfrm>
            <a:off x="4239383" y="4115397"/>
            <a:ext cx="4653097" cy="2456057"/>
          </a:xfrm>
          <a:prstGeom prst="rect">
            <a:avLst/>
          </a:prstGeom>
          <a:solidFill>
            <a:schemeClr val="lt1"/>
          </a:solidFill>
          <a:ln w="158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ct val="300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0000CC"/>
                </a:solidFill>
                <a:latin typeface="Berlin Sans FB" pitchFamily="34" charset="0"/>
                <a:ea typeface="微软雅黑" panose="020B0503020204020204" pitchFamily="34" charset="-122"/>
                <a:cs typeface="Times New Roman" pitchFamily="18" charset="0"/>
              </a:rPr>
              <a:t>800kW saturated klystron output power by taking into account the transmission loss, the power reflection caused by the cavity mismatch and the operation margin for the LLRF system </a:t>
            </a:r>
          </a:p>
          <a:p>
            <a:pPr marL="342900" indent="-342900" algn="just">
              <a:spcBef>
                <a:spcPct val="300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tx1"/>
                </a:solidFill>
                <a:latin typeface="Berlin Sans FB" pitchFamily="34" charset="0"/>
                <a:ea typeface="微软雅黑" panose="020B0503020204020204" pitchFamily="34" charset="-122"/>
                <a:cs typeface="Times New Roman" pitchFamily="18" charset="0"/>
              </a:rPr>
              <a:t>The higher the klystron efficiency, the lower the collider operation cost</a:t>
            </a:r>
          </a:p>
          <a:p>
            <a:pPr marL="342900" indent="-342900" algn="just">
              <a:spcBef>
                <a:spcPct val="30000"/>
              </a:spcBef>
              <a:buSzPct val="100000"/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rgbClr val="FF0000"/>
                </a:solidFill>
                <a:latin typeface="Berlin Sans FB" pitchFamily="34" charset="0"/>
                <a:ea typeface="微软雅黑" panose="020B0503020204020204" pitchFamily="34" charset="-122"/>
                <a:cs typeface="Times New Roman" pitchFamily="18" charset="0"/>
              </a:rPr>
              <a:t>&gt;80% ultimate goal for the 650MHz/800kW </a:t>
            </a:r>
            <a:r>
              <a:rPr lang="en-US" altLang="zh-CN" sz="1600" dirty="0" smtClean="0">
                <a:solidFill>
                  <a:srgbClr val="FF0000"/>
                </a:solidFill>
                <a:latin typeface="Berlin Sans FB" pitchFamily="34" charset="0"/>
                <a:ea typeface="微软雅黑" panose="020B0503020204020204" pitchFamily="34" charset="-122"/>
                <a:cs typeface="Times New Roman" pitchFamily="18" charset="0"/>
              </a:rPr>
              <a:t>klystron (needs more studies and work, long way to go)</a:t>
            </a:r>
            <a:endParaRPr lang="en-US" altLang="zh-CN" sz="1600" dirty="0">
              <a:solidFill>
                <a:srgbClr val="FF0000"/>
              </a:solidFill>
              <a:latin typeface="Berlin Sans FB" pitchFamily="34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9096" y="985147"/>
            <a:ext cx="3240000" cy="4130485"/>
            <a:chOff x="341582" y="963631"/>
            <a:chExt cx="3744416" cy="4130485"/>
          </a:xfrm>
        </p:grpSpPr>
        <p:grpSp>
          <p:nvGrpSpPr>
            <p:cNvPr id="2" name="组合 1"/>
            <p:cNvGrpSpPr/>
            <p:nvPr/>
          </p:nvGrpSpPr>
          <p:grpSpPr>
            <a:xfrm>
              <a:off x="360000" y="1229341"/>
              <a:ext cx="3707580" cy="3864775"/>
              <a:chOff x="236028" y="1713451"/>
              <a:chExt cx="3707580" cy="3864775"/>
            </a:xfrm>
          </p:grpSpPr>
          <p:pic>
            <p:nvPicPr>
              <p:cNvPr id="14" name="图片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08" y="1833569"/>
                <a:ext cx="3600000" cy="3744657"/>
              </a:xfrm>
              <a:prstGeom prst="rect">
                <a:avLst/>
              </a:prstGeom>
            </p:spPr>
          </p:pic>
          <p:sp>
            <p:nvSpPr>
              <p:cNvPr id="15" name="文本框 1"/>
              <p:cNvSpPr txBox="1"/>
              <p:nvPr/>
            </p:nvSpPr>
            <p:spPr>
              <a:xfrm>
                <a:off x="1061637" y="2655389"/>
                <a:ext cx="9444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latin typeface="Berlin Sans FB" pitchFamily="34" charset="0"/>
                  </a:rPr>
                  <a:t>45/120GeV</a:t>
                </a:r>
                <a:endParaRPr kumimoji="1" lang="zh-CN" altLang="en-US" sz="1200" dirty="0">
                  <a:latin typeface="Berlin Sans FB" pitchFamily="34" charset="0"/>
                </a:endParaRPr>
              </a:p>
            </p:txBody>
          </p:sp>
          <p:sp>
            <p:nvSpPr>
              <p:cNvPr id="16" name="文本框 8"/>
              <p:cNvSpPr txBox="1"/>
              <p:nvPr/>
            </p:nvSpPr>
            <p:spPr>
              <a:xfrm>
                <a:off x="236028" y="1713451"/>
                <a:ext cx="14221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latin typeface="Berlin Sans FB" pitchFamily="34" charset="0"/>
                  </a:rPr>
                  <a:t>10GeV→45/120GeV</a:t>
                </a:r>
                <a:endParaRPr kumimoji="1" lang="zh-CN" altLang="en-US" sz="1200" dirty="0">
                  <a:latin typeface="Berlin Sans FB" pitchFamily="34" charset="0"/>
                </a:endParaRPr>
              </a:p>
            </p:txBody>
          </p:sp>
          <p:sp>
            <p:nvSpPr>
              <p:cNvPr id="17" name="文本框 9"/>
              <p:cNvSpPr txBox="1"/>
              <p:nvPr/>
            </p:nvSpPr>
            <p:spPr>
              <a:xfrm>
                <a:off x="1149993" y="3877221"/>
                <a:ext cx="5918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1200" dirty="0">
                    <a:latin typeface="Berlin Sans FB" pitchFamily="34" charset="0"/>
                  </a:rPr>
                  <a:t>10GeV</a:t>
                </a:r>
                <a:endParaRPr kumimoji="1" lang="zh-CN" altLang="en-US" sz="1200" dirty="0">
                  <a:latin typeface="Berlin Sans FB" pitchFamily="34" charset="0"/>
                </a:endParaRPr>
              </a:p>
            </p:txBody>
          </p:sp>
          <p:sp>
            <p:nvSpPr>
              <p:cNvPr id="19" name="文本框 1"/>
              <p:cNvSpPr txBox="1"/>
              <p:nvPr/>
            </p:nvSpPr>
            <p:spPr>
              <a:xfrm>
                <a:off x="2311353" y="2655389"/>
                <a:ext cx="9444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>
                    <a:latin typeface="Berlin Sans FB" pitchFamily="34" charset="0"/>
                  </a:rPr>
                  <a:t>45/120GeV</a:t>
                </a:r>
                <a:endParaRPr kumimoji="1" lang="zh-CN" altLang="en-US" sz="1200" dirty="0">
                  <a:latin typeface="Berlin Sans FB" pitchFamily="34" charset="0"/>
                </a:endParaRPr>
              </a:p>
            </p:txBody>
          </p:sp>
        </p:grpSp>
        <p:sp>
          <p:nvSpPr>
            <p:cNvPr id="25" name="副标题 4">
              <a:extLst>
                <a:ext uri="{FF2B5EF4-FFF2-40B4-BE49-F238E27FC236}">
                  <a16:creationId xmlns="" xmlns:a16="http://schemas.microsoft.com/office/drawing/2014/main" id="{71F015FA-46D4-4F3B-A8CB-4E1D7F40A2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1582" y="963631"/>
              <a:ext cx="3744416" cy="3929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>
                <a:spcBef>
                  <a:spcPct val="20000"/>
                </a:spcBef>
              </a:pPr>
              <a:r>
                <a:rPr kumimoji="1" lang="en-US" altLang="zh-CN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Berlin Sans FB" panose="020E0602020502020306" pitchFamily="34" charset="0"/>
                  <a:ea typeface="微软雅黑" panose="020B0503020204020204" pitchFamily="34" charset="-122"/>
                  <a:cs typeface="Times New Roman" pitchFamily="18" charset="0"/>
                </a:rPr>
                <a:t>CEPC</a:t>
              </a:r>
              <a:r>
                <a:rPr kumimoji="1" lang="zh-CN" altLang="en-US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Berlin Sans FB" panose="020E0602020502020306" pitchFamily="34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kumimoji="1" lang="en-US" altLang="zh-CN" i="0" u="none" strike="noStrike" kern="0" cap="none" spc="0" normalizeH="0" noProof="0" dirty="0">
                  <a:ln>
                    <a:noFill/>
                  </a:ln>
                  <a:effectLst/>
                  <a:uLnTx/>
                  <a:uFillTx/>
                  <a:latin typeface="Berlin Sans FB" panose="020E0602020502020306" pitchFamily="34" charset="0"/>
                  <a:ea typeface="微软雅黑" panose="020B0503020204020204" pitchFamily="34" charset="-122"/>
                  <a:cs typeface="Times New Roman" pitchFamily="18" charset="0"/>
                </a:rPr>
                <a:t>schematic layout</a:t>
              </a:r>
            </a:p>
          </p:txBody>
        </p:sp>
      </p:grpSp>
      <p:graphicFrame>
        <p:nvGraphicFramePr>
          <p:cNvPr id="26" name="表格 25">
            <a:extLst>
              <a:ext uri="{FF2B5EF4-FFF2-40B4-BE49-F238E27FC236}">
                <a16:creationId xmlns="" xmlns:a16="http://schemas.microsoft.com/office/drawing/2014/main" id="{DFF9C281-CC3F-4583-AD6D-2AFE64D724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95671"/>
              </p:ext>
            </p:extLst>
          </p:nvPr>
        </p:nvGraphicFramePr>
        <p:xfrm>
          <a:off x="4599974" y="1705340"/>
          <a:ext cx="3931915" cy="2304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648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33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6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zh-CN" sz="16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Frequency (MHz)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650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Cell number per cavity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Input</a:t>
                      </a:r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 power per cavity 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(kW) 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278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Total cavity</a:t>
                      </a:r>
                      <a:r>
                        <a:rPr lang="en-US" altLang="zh-CN" sz="1600" b="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 number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36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Total input power (MW)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93.4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Cavity</a:t>
                      </a:r>
                      <a:r>
                        <a:rPr lang="en-US" altLang="zh-CN" sz="1600" b="0" kern="12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 number</a:t>
                      </a:r>
                      <a:r>
                        <a:rPr lang="en-US" altLang="zh-CN" sz="1600" b="0" kern="12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 per klystron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2</a:t>
                      </a:r>
                      <a:endParaRPr lang="zh-CN" sz="1600" b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Klystron number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68</a:t>
                      </a:r>
                      <a:endParaRPr lang="zh-CN" sz="1600" b="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副标题 4">
            <a:extLst>
              <a:ext uri="{FF2B5EF4-FFF2-40B4-BE49-F238E27FC236}">
                <a16:creationId xmlns="" xmlns:a16="http://schemas.microsoft.com/office/drawing/2014/main" id="{073E5FF3-5D07-42D2-9FCD-EEDDFB58CF70}"/>
              </a:ext>
            </a:extLst>
          </p:cNvPr>
          <p:cNvSpPr txBox="1">
            <a:spLocks/>
          </p:cNvSpPr>
          <p:nvPr/>
        </p:nvSpPr>
        <p:spPr bwMode="auto">
          <a:xfrm>
            <a:off x="4258659" y="1340768"/>
            <a:ext cx="4614545" cy="33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kumimoji="1" lang="en-US" altLang="zh-CN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  <a:ea typeface="微软雅黑" panose="020B0503020204020204" pitchFamily="34" charset="-122"/>
                <a:cs typeface="Times New Roman" pitchFamily="18" charset="0"/>
              </a:rPr>
              <a:t>Parameters </a:t>
            </a:r>
            <a:r>
              <a:rPr kumimoji="1" lang="en-US" altLang="zh-CN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  <a:ea typeface="微软雅黑" panose="020B0503020204020204" pitchFamily="34" charset="-122"/>
                <a:cs typeface="Times New Roman" pitchFamily="18" charset="0"/>
              </a:rPr>
              <a:t>for the </a:t>
            </a:r>
            <a:r>
              <a:rPr kumimoji="1" lang="en-US" altLang="zh-CN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  <a:ea typeface="微软雅黑" panose="020B0503020204020204" pitchFamily="34" charset="-122"/>
                <a:cs typeface="Times New Roman" pitchFamily="18" charset="0"/>
              </a:rPr>
              <a:t>CEPC collider RF system</a:t>
            </a:r>
          </a:p>
        </p:txBody>
      </p:sp>
      <p:sp>
        <p:nvSpPr>
          <p:cNvPr id="28" name="副标题 4">
            <a:extLst>
              <a:ext uri="{FF2B5EF4-FFF2-40B4-BE49-F238E27FC236}">
                <a16:creationId xmlns="" xmlns:a16="http://schemas.microsoft.com/office/drawing/2014/main" id="{71F015FA-46D4-4F3B-A8CB-4E1D7F40A21C}"/>
              </a:ext>
            </a:extLst>
          </p:cNvPr>
          <p:cNvSpPr txBox="1">
            <a:spLocks/>
          </p:cNvSpPr>
          <p:nvPr/>
        </p:nvSpPr>
        <p:spPr bwMode="auto">
          <a:xfrm>
            <a:off x="416888" y="4966919"/>
            <a:ext cx="3744416" cy="39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</a:pPr>
            <a:r>
              <a:rPr kumimoji="1" lang="en-US" altLang="zh-CN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Berlin Sans FB" panose="020E0602020502020306" pitchFamily="34" charset="0"/>
                <a:ea typeface="微软雅黑" panose="020B0503020204020204" pitchFamily="34" charset="-122"/>
                <a:cs typeface="Times New Roman" pitchFamily="18" charset="0"/>
              </a:rPr>
              <a:t>RF unit for CEPC collider</a:t>
            </a:r>
          </a:p>
        </p:txBody>
      </p:sp>
      <p:pic>
        <p:nvPicPr>
          <p:cNvPr id="1026" name="Picture 2" descr="p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6" y="5305192"/>
            <a:ext cx="3600000" cy="143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196" y="274638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R&amp;D plan from 2016 to 2018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661248"/>
          </a:xfrm>
        </p:spPr>
        <p:txBody>
          <a:bodyPr>
            <a:noAutofit/>
          </a:bodyPr>
          <a:lstStyle/>
          <a:p>
            <a:pPr algn="just"/>
            <a:r>
              <a:rPr lang="en-US" altLang="zh-CN" sz="2200" dirty="0">
                <a:solidFill>
                  <a:srgbClr val="0000CC"/>
                </a:solidFill>
                <a:latin typeface="Berlin Sans FB" pitchFamily="34" charset="0"/>
              </a:rPr>
              <a:t>3 klystron prototypes in 6 FYs</a:t>
            </a:r>
          </a:p>
          <a:p>
            <a:pPr algn="just"/>
            <a:r>
              <a:rPr lang="en-US" altLang="zh-CN" sz="2200" dirty="0">
                <a:latin typeface="Berlin Sans FB" pitchFamily="34" charset="0"/>
              </a:rPr>
              <a:t>FY 2016: done</a:t>
            </a:r>
          </a:p>
          <a:p>
            <a:pPr lvl="1" algn="just"/>
            <a:r>
              <a:rPr lang="en-US" altLang="zh-CN" sz="1900" dirty="0">
                <a:latin typeface="Berlin Sans FB" pitchFamily="34" charset="0"/>
              </a:rPr>
              <a:t>Finalize the gun and the collector design of the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1</a:t>
            </a:r>
            <a:r>
              <a:rPr lang="en-US" altLang="zh-CN" sz="1900" baseline="30000" dirty="0">
                <a:solidFill>
                  <a:srgbClr val="FF0000"/>
                </a:solidFill>
                <a:latin typeface="Berlin Sans FB" pitchFamily="34" charset="0"/>
              </a:rPr>
              <a:t>st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 conventional </a:t>
            </a:r>
            <a:r>
              <a:rPr lang="en-US" altLang="zh-CN" sz="1900" dirty="0">
                <a:latin typeface="Berlin Sans FB" pitchFamily="34" charset="0"/>
              </a:rPr>
              <a:t>klystron prototype (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UHFKP8001, U</a:t>
            </a:r>
            <a:r>
              <a:rPr lang="en-US" altLang="zh-CN" sz="1900" dirty="0">
                <a:latin typeface="Berlin Sans FB" pitchFamily="34" charset="0"/>
              </a:rPr>
              <a:t>ltra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H</a:t>
            </a:r>
            <a:r>
              <a:rPr lang="en-US" altLang="zh-CN" sz="1900" dirty="0">
                <a:latin typeface="Berlin Sans FB" pitchFamily="34" charset="0"/>
              </a:rPr>
              <a:t>igh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F</a:t>
            </a:r>
            <a:r>
              <a:rPr lang="en-US" altLang="zh-CN" sz="1900" dirty="0">
                <a:latin typeface="Berlin Sans FB" pitchFamily="34" charset="0"/>
              </a:rPr>
              <a:t>requency band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K</a:t>
            </a:r>
            <a:r>
              <a:rPr lang="en-US" altLang="zh-CN" sz="1900" dirty="0">
                <a:latin typeface="Berlin Sans FB" pitchFamily="34" charset="0"/>
              </a:rPr>
              <a:t>lystron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P</a:t>
            </a:r>
            <a:r>
              <a:rPr lang="en-US" altLang="zh-CN" sz="1900" dirty="0">
                <a:latin typeface="Berlin Sans FB" pitchFamily="34" charset="0"/>
              </a:rPr>
              <a:t>rototype with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800</a:t>
            </a:r>
            <a:r>
              <a:rPr lang="en-US" altLang="zh-CN" sz="1900" dirty="0">
                <a:latin typeface="Berlin Sans FB" pitchFamily="34" charset="0"/>
              </a:rPr>
              <a:t>kW output power)</a:t>
            </a:r>
          </a:p>
          <a:p>
            <a:pPr lvl="1" algn="just"/>
            <a:r>
              <a:rPr lang="en-US" altLang="zh-CN" sz="1900" dirty="0">
                <a:latin typeface="Berlin Sans FB" pitchFamily="34" charset="0"/>
              </a:rPr>
              <a:t>Initialize the </a:t>
            </a:r>
            <a:r>
              <a:rPr lang="en-US" altLang="zh-CN" sz="1900" dirty="0" smtClean="0">
                <a:latin typeface="Berlin Sans FB" pitchFamily="34" charset="0"/>
              </a:rPr>
              <a:t>interaction section </a:t>
            </a:r>
            <a:r>
              <a:rPr lang="en-US" altLang="zh-CN" sz="1900" dirty="0">
                <a:latin typeface="Berlin Sans FB" pitchFamily="34" charset="0"/>
              </a:rPr>
              <a:t>design of the UHFKP8001</a:t>
            </a:r>
          </a:p>
          <a:p>
            <a:pPr algn="just"/>
            <a:r>
              <a:rPr lang="en-US" altLang="zh-CN" sz="2200" dirty="0">
                <a:latin typeface="Berlin Sans FB" pitchFamily="34" charset="0"/>
              </a:rPr>
              <a:t>FY 2017: done</a:t>
            </a:r>
          </a:p>
          <a:p>
            <a:pPr lvl="1" algn="just"/>
            <a:r>
              <a:rPr lang="en-US" altLang="zh-CN" sz="1900" dirty="0">
                <a:latin typeface="Berlin Sans FB" pitchFamily="34" charset="0"/>
              </a:rPr>
              <a:t>Finalize </a:t>
            </a:r>
            <a:r>
              <a:rPr lang="en-US" altLang="zh-CN" sz="1900" dirty="0" smtClean="0">
                <a:latin typeface="Berlin Sans FB" pitchFamily="34" charset="0"/>
              </a:rPr>
              <a:t>the </a:t>
            </a:r>
            <a:r>
              <a:rPr lang="en-US" altLang="zh-CN" sz="1900" dirty="0">
                <a:latin typeface="Berlin Sans FB" pitchFamily="34" charset="0"/>
              </a:rPr>
              <a:t>interaction section and </a:t>
            </a:r>
            <a:r>
              <a:rPr lang="en-US" altLang="zh-CN" sz="1900" dirty="0" smtClean="0">
                <a:latin typeface="Berlin Sans FB" pitchFamily="34" charset="0"/>
              </a:rPr>
              <a:t>the coil </a:t>
            </a:r>
            <a:r>
              <a:rPr lang="en-US" altLang="zh-CN" sz="1900" dirty="0">
                <a:latin typeface="Berlin Sans FB" pitchFamily="34" charset="0"/>
              </a:rPr>
              <a:t>design of the UHFKP8001</a:t>
            </a:r>
          </a:p>
          <a:p>
            <a:pPr lvl="1" algn="just"/>
            <a:r>
              <a:rPr lang="en-US" altLang="zh-CN" sz="1900" dirty="0">
                <a:latin typeface="Berlin Sans FB" pitchFamily="34" charset="0"/>
              </a:rPr>
              <a:t>Preliminary mechanical design of the UHFKP8001</a:t>
            </a:r>
          </a:p>
          <a:p>
            <a:pPr algn="just"/>
            <a:r>
              <a:rPr lang="en-US" altLang="zh-CN" sz="2200" dirty="0">
                <a:latin typeface="Berlin Sans FB" pitchFamily="34" charset="0"/>
              </a:rPr>
              <a:t>FY 2018: being carried out</a:t>
            </a:r>
          </a:p>
          <a:p>
            <a:pPr lvl="1" algn="just"/>
            <a:r>
              <a:rPr lang="en-US" altLang="zh-CN" sz="1900" dirty="0">
                <a:solidFill>
                  <a:srgbClr val="0000CC"/>
                </a:solidFill>
                <a:latin typeface="Berlin Sans FB" pitchFamily="34" charset="0"/>
              </a:rPr>
              <a:t>Finalize the mechanical design and </a:t>
            </a:r>
            <a:r>
              <a:rPr lang="en-US" altLang="zh-CN" sz="1900" dirty="0" smtClean="0">
                <a:solidFill>
                  <a:srgbClr val="0000CC"/>
                </a:solidFill>
                <a:latin typeface="Berlin Sans FB" pitchFamily="34" charset="0"/>
              </a:rPr>
              <a:t>the fabrication </a:t>
            </a:r>
            <a:r>
              <a:rPr lang="en-US" altLang="zh-CN" sz="1900" dirty="0">
                <a:solidFill>
                  <a:srgbClr val="0000CC"/>
                </a:solidFill>
                <a:latin typeface="Berlin Sans FB" pitchFamily="34" charset="0"/>
              </a:rPr>
              <a:t>of the UHFKP8001</a:t>
            </a:r>
          </a:p>
          <a:p>
            <a:pPr lvl="1" algn="just"/>
            <a:r>
              <a:rPr lang="en-US" altLang="zh-CN" sz="1900" dirty="0">
                <a:solidFill>
                  <a:srgbClr val="0000CC"/>
                </a:solidFill>
                <a:latin typeface="Berlin Sans FB" pitchFamily="34" charset="0"/>
              </a:rPr>
              <a:t>Infrastructure construction for the klystron brazing, baking and testing</a:t>
            </a:r>
          </a:p>
          <a:p>
            <a:pPr lvl="1" algn="just"/>
            <a:r>
              <a:rPr lang="en-US" altLang="zh-CN" sz="1900" dirty="0">
                <a:latin typeface="Berlin Sans FB" pitchFamily="34" charset="0"/>
              </a:rPr>
              <a:t>Finalize </a:t>
            </a:r>
            <a:r>
              <a:rPr lang="en-US" altLang="zh-CN" sz="1900" dirty="0" smtClean="0">
                <a:latin typeface="Berlin Sans FB" pitchFamily="34" charset="0"/>
              </a:rPr>
              <a:t>the interaction section design </a:t>
            </a:r>
            <a:r>
              <a:rPr lang="en-US" altLang="zh-CN" sz="1900" dirty="0">
                <a:latin typeface="Berlin Sans FB" pitchFamily="34" charset="0"/>
              </a:rPr>
              <a:t>of the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2</a:t>
            </a:r>
            <a:r>
              <a:rPr lang="en-US" altLang="zh-CN" sz="1900" baseline="30000" dirty="0">
                <a:solidFill>
                  <a:srgbClr val="FF0000"/>
                </a:solidFill>
                <a:latin typeface="Berlin Sans FB" pitchFamily="34" charset="0"/>
              </a:rPr>
              <a:t>nd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 high efficiency</a:t>
            </a:r>
            <a:r>
              <a:rPr lang="en-US" altLang="zh-CN" sz="1900" dirty="0">
                <a:latin typeface="Berlin Sans FB" pitchFamily="34" charset="0"/>
              </a:rPr>
              <a:t> klystron prototype (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UHFKP8002</a:t>
            </a:r>
            <a:r>
              <a:rPr lang="en-US" altLang="zh-CN" sz="1900" dirty="0" smtClean="0">
                <a:latin typeface="Berlin Sans FB" pitchFamily="34" charset="0"/>
              </a:rPr>
              <a:t>)</a:t>
            </a:r>
          </a:p>
          <a:p>
            <a:pPr lvl="1" algn="just"/>
            <a:r>
              <a:rPr lang="en-US" altLang="zh-CN" sz="1900" dirty="0" smtClean="0">
                <a:latin typeface="Berlin Sans FB" pitchFamily="34" charset="0"/>
              </a:rPr>
              <a:t>Initialize the design of the new gun with a lower </a:t>
            </a:r>
            <a:r>
              <a:rPr lang="en-US" altLang="zh-CN" sz="1900" dirty="0" err="1" smtClean="0">
                <a:latin typeface="Berlin Sans FB" pitchFamily="34" charset="0"/>
              </a:rPr>
              <a:t>perveance</a:t>
            </a:r>
            <a:endParaRPr lang="en-US" altLang="zh-CN" sz="1900" dirty="0" smtClean="0">
              <a:latin typeface="Berlin Sans FB" pitchFamily="34" charset="0"/>
            </a:endParaRPr>
          </a:p>
          <a:p>
            <a:pPr lvl="1" algn="just"/>
            <a:r>
              <a:rPr lang="en-US" altLang="zh-CN" sz="1900" dirty="0" smtClean="0">
                <a:latin typeface="Berlin Sans FB" pitchFamily="34" charset="0"/>
              </a:rPr>
              <a:t>Initialize the multi-beam high efficiency klystron study</a:t>
            </a:r>
            <a:endParaRPr lang="en-US" altLang="zh-CN" sz="19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R&amp;D plan from 2018 to 2021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400600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>
                <a:latin typeface="Berlin Sans FB" pitchFamily="34" charset="0"/>
              </a:rPr>
              <a:t>FY 2019</a:t>
            </a:r>
          </a:p>
          <a:p>
            <a:pPr lvl="1"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High power test of the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UHFKP8001 </a:t>
            </a:r>
            <a:r>
              <a:rPr lang="en-US" altLang="zh-CN" sz="2100" dirty="0" smtClean="0">
                <a:latin typeface="Berlin Sans FB" pitchFamily="34" charset="0"/>
              </a:rPr>
              <a:t>(</a:t>
            </a:r>
            <a:r>
              <a:rPr lang="en-US" altLang="zh-CN" sz="2000" dirty="0" smtClean="0">
                <a:solidFill>
                  <a:srgbClr val="FF0000"/>
                </a:solidFill>
                <a:latin typeface="Berlin Sans FB" pitchFamily="34" charset="0"/>
              </a:rPr>
              <a:t>&gt;60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% efficiency to be expected</a:t>
            </a:r>
            <a:r>
              <a:rPr lang="en-US" altLang="zh-CN" sz="2000" dirty="0">
                <a:latin typeface="Berlin Sans FB" pitchFamily="34" charset="0"/>
              </a:rPr>
              <a:t>) </a:t>
            </a:r>
          </a:p>
          <a:p>
            <a:pPr lvl="1" algn="just"/>
            <a:r>
              <a:rPr lang="en-US" altLang="zh-CN" sz="2000" dirty="0" smtClean="0">
                <a:latin typeface="Berlin Sans FB" pitchFamily="34" charset="0"/>
              </a:rPr>
              <a:t>Finalize </a:t>
            </a:r>
            <a:r>
              <a:rPr lang="en-US" altLang="zh-CN" sz="2000" dirty="0">
                <a:latin typeface="Berlin Sans FB" pitchFamily="34" charset="0"/>
              </a:rPr>
              <a:t>the mechanical design and fabrication of the </a:t>
            </a:r>
            <a:r>
              <a:rPr lang="en-US" altLang="zh-CN" sz="2000" dirty="0" smtClean="0">
                <a:latin typeface="Berlin Sans FB" pitchFamily="34" charset="0"/>
              </a:rPr>
              <a:t>UHFKP8002</a:t>
            </a:r>
          </a:p>
          <a:p>
            <a:pPr lvl="1" algn="just"/>
            <a:r>
              <a:rPr lang="en-US" altLang="zh-CN" sz="2000" dirty="0" smtClean="0">
                <a:latin typeface="Berlin Sans FB" pitchFamily="34" charset="0"/>
              </a:rPr>
              <a:t>Finalize the mechanical design of the new gun with a lower </a:t>
            </a:r>
            <a:r>
              <a:rPr lang="en-US" altLang="zh-CN" sz="2000" dirty="0" err="1" smtClean="0">
                <a:latin typeface="Berlin Sans FB" pitchFamily="34" charset="0"/>
              </a:rPr>
              <a:t>perveance</a:t>
            </a:r>
            <a:endParaRPr lang="en-US" altLang="zh-CN" sz="2000" dirty="0">
              <a:latin typeface="Berlin Sans FB" pitchFamily="34" charset="0"/>
            </a:endParaRPr>
          </a:p>
          <a:p>
            <a:pPr lvl="1" algn="just"/>
            <a:r>
              <a:rPr lang="en-US" altLang="zh-CN" sz="2000" dirty="0">
                <a:latin typeface="Berlin Sans FB" pitchFamily="34" charset="0"/>
              </a:rPr>
              <a:t>Finalize the interaction section design of the 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3</a:t>
            </a:r>
            <a:r>
              <a:rPr lang="en-US" altLang="zh-CN" sz="2000" baseline="30000" dirty="0">
                <a:solidFill>
                  <a:srgbClr val="FF0000"/>
                </a:solidFill>
                <a:latin typeface="Berlin Sans FB" pitchFamily="34" charset="0"/>
              </a:rPr>
              <a:t>rd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 high efficiency </a:t>
            </a:r>
            <a:r>
              <a:rPr lang="en-US" altLang="zh-CN" sz="2000" dirty="0">
                <a:latin typeface="Berlin Sans FB" pitchFamily="34" charset="0"/>
              </a:rPr>
              <a:t>klystron prototype (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UHFKP8003</a:t>
            </a:r>
            <a:r>
              <a:rPr lang="en-US" altLang="zh-CN" sz="2000" dirty="0" smtClean="0">
                <a:latin typeface="Berlin Sans FB" pitchFamily="34" charset="0"/>
              </a:rPr>
              <a:t>)</a:t>
            </a:r>
          </a:p>
          <a:p>
            <a:pPr algn="just"/>
            <a:r>
              <a:rPr lang="en-US" altLang="zh-CN" sz="2400" dirty="0" smtClean="0">
                <a:latin typeface="Berlin Sans FB" pitchFamily="34" charset="0"/>
              </a:rPr>
              <a:t>FY 2020</a:t>
            </a:r>
          </a:p>
          <a:p>
            <a:pPr lvl="1" algn="just"/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High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power test of the UHFKP8002</a:t>
            </a:r>
            <a:r>
              <a:rPr lang="en-US" altLang="zh-CN" sz="2100" dirty="0">
                <a:solidFill>
                  <a:srgbClr val="0000CC"/>
                </a:solidFill>
                <a:latin typeface="Berlin Sans FB" pitchFamily="34" charset="0"/>
              </a:rPr>
              <a:t> </a:t>
            </a:r>
            <a:r>
              <a:rPr lang="en-US" altLang="zh-CN" sz="2100" dirty="0">
                <a:latin typeface="Berlin Sans FB" pitchFamily="34" charset="0"/>
              </a:rPr>
              <a:t>(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&gt;</a:t>
            </a:r>
            <a:r>
              <a:rPr lang="en-US" altLang="zh-CN" sz="2000" dirty="0" smtClean="0">
                <a:solidFill>
                  <a:srgbClr val="FF0000"/>
                </a:solidFill>
                <a:latin typeface="Berlin Sans FB" pitchFamily="34" charset="0"/>
              </a:rPr>
              <a:t>70% 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efficiency to be expected</a:t>
            </a:r>
            <a:r>
              <a:rPr lang="en-US" altLang="zh-CN" sz="2000" dirty="0">
                <a:latin typeface="Berlin Sans FB" pitchFamily="34" charset="0"/>
              </a:rPr>
              <a:t>) </a:t>
            </a:r>
          </a:p>
          <a:p>
            <a:pPr lvl="1" algn="just"/>
            <a:r>
              <a:rPr lang="en-US" altLang="zh-CN" sz="2000" dirty="0">
                <a:latin typeface="Berlin Sans FB" pitchFamily="34" charset="0"/>
              </a:rPr>
              <a:t>Finalize the mechanical design and fabrication of the UHFKP8003</a:t>
            </a:r>
          </a:p>
          <a:p>
            <a:pPr algn="just"/>
            <a:r>
              <a:rPr lang="en-US" altLang="zh-CN" sz="2400" dirty="0">
                <a:latin typeface="Berlin Sans FB" pitchFamily="34" charset="0"/>
              </a:rPr>
              <a:t>FY 2021</a:t>
            </a:r>
          </a:p>
          <a:p>
            <a:pPr lvl="1"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High power test of the UHFKP8003 </a:t>
            </a:r>
            <a:r>
              <a:rPr lang="en-US" altLang="zh-CN" sz="2100" dirty="0">
                <a:latin typeface="Berlin Sans FB" pitchFamily="34" charset="0"/>
              </a:rPr>
              <a:t>(</a:t>
            </a:r>
            <a:r>
              <a:rPr lang="en-US" altLang="zh-CN" sz="2000" dirty="0">
                <a:solidFill>
                  <a:srgbClr val="FF0000"/>
                </a:solidFill>
                <a:latin typeface="Berlin Sans FB" pitchFamily="34" charset="0"/>
              </a:rPr>
              <a:t>&gt;80% efficiency to be expected</a:t>
            </a:r>
            <a:r>
              <a:rPr lang="en-US" altLang="zh-CN" sz="2000" dirty="0">
                <a:latin typeface="Berlin Sans FB" pitchFamily="34" charset="0"/>
              </a:rPr>
              <a:t>) </a:t>
            </a:r>
          </a:p>
          <a:p>
            <a:pPr lvl="1" algn="just"/>
            <a:r>
              <a:rPr lang="en-US" altLang="zh-CN" sz="2000" dirty="0">
                <a:latin typeface="Berlin Sans FB" pitchFamily="34" charset="0"/>
              </a:rPr>
              <a:t>More klystron prototypes or klystron industrialization</a:t>
            </a:r>
          </a:p>
        </p:txBody>
      </p:sp>
    </p:spTree>
    <p:extLst>
      <p:ext uri="{BB962C8B-B14F-4D97-AF65-F5344CB8AC3E}">
        <p14:creationId xmlns:p14="http://schemas.microsoft.com/office/powerpoint/2010/main" val="18880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Parameters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1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720080"/>
          </a:xfrm>
        </p:spPr>
        <p:txBody>
          <a:bodyPr>
            <a:noAutofit/>
          </a:bodyPr>
          <a:lstStyle/>
          <a:p>
            <a:pPr algn="just"/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Conventional method based on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the 2</a:t>
            </a:r>
            <a:r>
              <a:rPr lang="en-US" altLang="zh-CN" sz="2000" baseline="30000" dirty="0" smtClean="0">
                <a:solidFill>
                  <a:srgbClr val="0000CC"/>
                </a:solidFill>
                <a:latin typeface="Berlin Sans FB" pitchFamily="34" charset="0"/>
              </a:rPr>
              <a:t>nd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harmonic cavity to investigate the design and manufacture technologies for </a:t>
            </a:r>
            <a:r>
              <a:rPr lang="en-US" altLang="zh-CN" sz="2000" dirty="0" smtClean="0">
                <a:solidFill>
                  <a:srgbClr val="0000CC"/>
                </a:solidFill>
                <a:latin typeface="Berlin Sans FB" pitchFamily="34" charset="0"/>
              </a:rPr>
              <a:t>the high </a:t>
            </a:r>
            <a:r>
              <a:rPr lang="en-US" altLang="zh-CN" sz="2000" dirty="0">
                <a:solidFill>
                  <a:srgbClr val="0000CC"/>
                </a:solidFill>
                <a:latin typeface="Berlin Sans FB" pitchFamily="34" charset="0"/>
              </a:rPr>
              <a:t>power CW klystron</a:t>
            </a:r>
            <a:endParaRPr lang="en-US" altLang="zh-CN" sz="2200" dirty="0">
              <a:solidFill>
                <a:srgbClr val="0000CC"/>
              </a:solidFill>
              <a:latin typeface="Berlin Sans FB" pitchFamily="34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="" xmlns:a16="http://schemas.microsoft.com/office/drawing/2014/main" id="{5187ADE9-93C6-4E33-ADF9-29955C6FA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387173"/>
              </p:ext>
            </p:extLst>
          </p:nvPr>
        </p:nvGraphicFramePr>
        <p:xfrm>
          <a:off x="1979712" y="2060848"/>
          <a:ext cx="5233206" cy="432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978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53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Main </a:t>
                      </a: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parameter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Frequency (MHz)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650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9054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Vk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(kV)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81.5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26523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Ik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(A)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15.1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3251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Perveance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/>
                        </a:rPr>
                        <a:t>µP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Efficiency (</a:t>
                      </a:r>
                      <a:r>
                        <a:rPr lang="en-GB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%)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&gt;60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Saturated gain (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dB)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</a:t>
                      </a:r>
                      <a:r>
                        <a:rPr lang="en-GB" sz="1800" b="0" kern="80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US" sz="1800" b="0" kern="800" baseline="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power </a:t>
                      </a:r>
                      <a:r>
                        <a:rPr lang="en-US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b="0" kern="800" dirty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kW)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 smtClean="0">
                          <a:solidFill>
                            <a:srgbClr val="FF0000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&gt;800</a:t>
                      </a:r>
                      <a:endParaRPr lang="zh-CN" sz="1800" b="0" kern="800" dirty="0">
                        <a:solidFill>
                          <a:srgbClr val="FF0000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1dB</a:t>
                      </a:r>
                      <a:r>
                        <a:rPr lang="en-US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bandwidth </a:t>
                      </a: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MHz)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±0.5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Brillouin</a:t>
                      </a: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magnetic</a:t>
                      </a:r>
                      <a:r>
                        <a:rPr lang="en-US" altLang="zh-CN" sz="18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field </a:t>
                      </a: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800" b="0" kern="80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Gs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106.7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Reduced plasma wavelength(</a:t>
                      </a: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m)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3.47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 cavities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Normalized drift tube radius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0.63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Normalized beam radius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0.41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Filling factor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8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0.65</a:t>
                      </a:r>
                      <a:endParaRPr lang="zh-CN" sz="1800" b="0" kern="80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24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399" y="274638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Electron gun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1" name="内容占位符 2"/>
          <p:cNvSpPr>
            <a:spLocks noGrp="1"/>
          </p:cNvSpPr>
          <p:nvPr>
            <p:ph idx="1"/>
          </p:nvPr>
        </p:nvSpPr>
        <p:spPr>
          <a:xfrm>
            <a:off x="335559" y="1124744"/>
            <a:ext cx="8435280" cy="1080120"/>
          </a:xfrm>
        </p:spPr>
        <p:txBody>
          <a:bodyPr>
            <a:noAutofit/>
          </a:bodyPr>
          <a:lstStyle/>
          <a:p>
            <a:pPr algn="just"/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Triode</a:t>
            </a:r>
            <a:r>
              <a:rPr lang="zh-CN" altLang="en-US" sz="19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altLang="zh-CN" sz="1900" dirty="0">
                <a:solidFill>
                  <a:srgbClr val="FF0000"/>
                </a:solidFill>
                <a:latin typeface="Berlin Sans FB" pitchFamily="34" charset="0"/>
              </a:rPr>
              <a:t>gun with the modulating anode for convenient adjustment of the beam </a:t>
            </a:r>
            <a:r>
              <a:rPr lang="en-US" altLang="zh-CN" sz="1900" dirty="0" err="1">
                <a:solidFill>
                  <a:srgbClr val="FF0000"/>
                </a:solidFill>
                <a:latin typeface="Berlin Sans FB" pitchFamily="34" charset="0"/>
              </a:rPr>
              <a:t>perveance</a:t>
            </a:r>
            <a:endParaRPr lang="zh-CN" altLang="en-US" sz="1900" dirty="0">
              <a:solidFill>
                <a:srgbClr val="FF0000"/>
              </a:solidFill>
              <a:latin typeface="Berlin Sans FB" pitchFamily="34" charset="0"/>
            </a:endParaRPr>
          </a:p>
          <a:p>
            <a:pPr algn="just"/>
            <a:r>
              <a:rPr lang="el-GR" altLang="zh-CN" sz="1900" dirty="0">
                <a:solidFill>
                  <a:srgbClr val="0000CC"/>
                </a:solidFill>
                <a:latin typeface="Berlin Sans FB" pitchFamily="34" charset="0"/>
              </a:rPr>
              <a:t>Φ</a:t>
            </a:r>
            <a:r>
              <a:rPr lang="en-US" altLang="zh-CN" sz="1900" dirty="0">
                <a:solidFill>
                  <a:srgbClr val="0000CC"/>
                </a:solidFill>
                <a:latin typeface="Berlin Sans FB" pitchFamily="34" charset="0"/>
              </a:rPr>
              <a:t>10 hole at the cathode center to </a:t>
            </a:r>
            <a:r>
              <a:rPr lang="en-US" altLang="zh-CN" sz="1900" dirty="0" smtClean="0">
                <a:solidFill>
                  <a:srgbClr val="0000CC"/>
                </a:solidFill>
                <a:latin typeface="Berlin Sans FB" pitchFamily="34" charset="0"/>
              </a:rPr>
              <a:t>avoid the damage </a:t>
            </a:r>
            <a:r>
              <a:rPr lang="en-US" altLang="zh-CN" sz="1900" dirty="0">
                <a:solidFill>
                  <a:srgbClr val="0000CC"/>
                </a:solidFill>
                <a:latin typeface="Berlin Sans FB" pitchFamily="34" charset="0"/>
              </a:rPr>
              <a:t>by the ion bombardment</a:t>
            </a:r>
          </a:p>
        </p:txBody>
      </p:sp>
      <p:graphicFrame>
        <p:nvGraphicFramePr>
          <p:cNvPr id="69" name="表格 68">
            <a:extLst>
              <a:ext uri="{FF2B5EF4-FFF2-40B4-BE49-F238E27FC236}">
                <a16:creationId xmlns="" xmlns:a16="http://schemas.microsoft.com/office/drawing/2014/main" id="{D1ED9D60-2F8F-4E12-910E-68761ACBC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019346"/>
              </p:ext>
            </p:extLst>
          </p:nvPr>
        </p:nvGraphicFramePr>
        <p:xfrm>
          <a:off x="980242" y="2204864"/>
          <a:ext cx="7145914" cy="18000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867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43585">
                  <a:extLst>
                    <a:ext uri="{9D8B030D-6E8A-4147-A177-3AD203B41FA5}">
                      <a16:colId xmlns="" xmlns:a16="http://schemas.microsoft.com/office/drawing/2014/main" val="753246839"/>
                    </a:ext>
                  </a:extLst>
                </a:gridCol>
                <a:gridCol w="1013460">
                  <a:extLst>
                    <a:ext uri="{9D8B030D-6E8A-4147-A177-3AD203B41FA5}">
                      <a16:colId xmlns="" xmlns:a16="http://schemas.microsoft.com/office/drawing/2014/main" val="878583984"/>
                    </a:ext>
                  </a:extLst>
                </a:gridCol>
                <a:gridCol w="1022985"/>
                <a:gridCol w="537151">
                  <a:extLst>
                    <a:ext uri="{9D8B030D-6E8A-4147-A177-3AD203B41FA5}">
                      <a16:colId xmlns="" xmlns:a16="http://schemas.microsoft.com/office/drawing/2014/main" val="1015827399"/>
                    </a:ext>
                  </a:extLst>
                </a:gridCol>
                <a:gridCol w="7419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Main parameters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DGUN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EGUN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MAGIC2D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CST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baseline="0" dirty="0" smtClean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Design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Beam waist radius (</a:t>
                      </a: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mm)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17.8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17.48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17.48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17.64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17.5</a:t>
                      </a:r>
                      <a:endParaRPr lang="zh-CN" altLang="en-US" sz="1600" b="0" kern="800" baseline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990547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b="0" kern="800" baseline="0" dirty="0" err="1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Perveance</a:t>
                      </a:r>
                      <a:r>
                        <a:rPr lang="en-US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lang="en-US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Times New Roman"/>
                        </a:rPr>
                        <a:t>µP</a:t>
                      </a:r>
                      <a:r>
                        <a:rPr lang="en-US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0.64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0.64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0.65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0.64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0.65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26523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Current density @ cathode (</a:t>
                      </a:r>
                      <a:r>
                        <a:rPr lang="en-GB" altLang="zh-CN" sz="1600" b="0" kern="8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A/cm</a:t>
                      </a:r>
                      <a:r>
                        <a:rPr lang="en-GB" altLang="zh-CN" sz="1600" b="0" kern="800" baseline="3000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zh-CN" altLang="en-US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&lt;</a:t>
                      </a: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0.45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0.39~0.43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&lt;0.5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13251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Current uniformity @ cathode (%)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9.8%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600" b="0" kern="800" baseline="0" dirty="0">
                          <a:solidFill>
                            <a:schemeClr val="tx1"/>
                          </a:solidFill>
                          <a:effectLst/>
                          <a:latin typeface="Berlin Sans FB" pitchFamily="34" charset="0"/>
                          <a:ea typeface="微软雅黑" panose="020B0503020204020204" pitchFamily="34" charset="-122"/>
                          <a:cs typeface="+mn-cs"/>
                        </a:rPr>
                        <a:t>&lt;10%</a:t>
                      </a:r>
                      <a:endParaRPr lang="zh-CN" altLang="en-US" sz="1600" b="0" kern="800" baseline="0" dirty="0">
                        <a:solidFill>
                          <a:schemeClr val="tx1"/>
                        </a:solidFill>
                        <a:effectLst/>
                        <a:latin typeface="Berlin Sans FB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组合 8"/>
          <p:cNvGrpSpPr/>
          <p:nvPr/>
        </p:nvGrpSpPr>
        <p:grpSpPr>
          <a:xfrm>
            <a:off x="251520" y="4072706"/>
            <a:ext cx="8603358" cy="2812678"/>
            <a:chOff x="251520" y="4072706"/>
            <a:chExt cx="8603358" cy="2812678"/>
          </a:xfrm>
        </p:grpSpPr>
        <p:grpSp>
          <p:nvGrpSpPr>
            <p:cNvPr id="6" name="组合 5"/>
            <p:cNvGrpSpPr/>
            <p:nvPr/>
          </p:nvGrpSpPr>
          <p:grpSpPr>
            <a:xfrm>
              <a:off x="251520" y="4072706"/>
              <a:ext cx="2235076" cy="2812678"/>
              <a:chOff x="251520" y="4072706"/>
              <a:chExt cx="2235076" cy="281267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520" y="4072706"/>
                <a:ext cx="2235076" cy="252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452038" y="6516052"/>
                <a:ext cx="183404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Beam optics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710527" y="4072706"/>
              <a:ext cx="3130290" cy="2812678"/>
              <a:chOff x="2710527" y="4072706"/>
              <a:chExt cx="3130290" cy="2812678"/>
            </a:xfrm>
          </p:grpSpPr>
          <p:pic>
            <p:nvPicPr>
              <p:cNvPr id="63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0527" y="4072706"/>
                <a:ext cx="3130290" cy="252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" name="矩形 63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3024623" y="6516052"/>
                <a:ext cx="25020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Thermal deformation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974878" y="4198015"/>
              <a:ext cx="2880000" cy="2687369"/>
              <a:chOff x="5974878" y="4198015"/>
              <a:chExt cx="2880000" cy="2687369"/>
            </a:xfrm>
          </p:grpSpPr>
          <p:sp>
            <p:nvSpPr>
              <p:cNvPr id="65" name="矩形 64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6163829" y="6516052"/>
                <a:ext cx="250209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 smtClean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Mechanical design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878" y="4198015"/>
                <a:ext cx="2880000" cy="2269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829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Beam optics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61" name="内容占位符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008112"/>
          </a:xfrm>
        </p:spPr>
        <p:txBody>
          <a:bodyPr>
            <a:noAutofit/>
          </a:bodyPr>
          <a:lstStyle/>
          <a:p>
            <a:pPr algn="just"/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Good </a:t>
            </a:r>
            <a:r>
              <a:rPr lang="en-US" altLang="zh-CN" sz="2400" dirty="0" err="1">
                <a:solidFill>
                  <a:srgbClr val="FF0000"/>
                </a:solidFill>
                <a:latin typeface="Berlin Sans FB" pitchFamily="34" charset="0"/>
              </a:rPr>
              <a:t>laminarity</a:t>
            </a:r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 without electron interception along the klystron</a:t>
            </a:r>
          </a:p>
          <a:p>
            <a:pPr algn="just"/>
            <a:r>
              <a:rPr lang="en-US" altLang="zh-CN" sz="2400" dirty="0">
                <a:solidFill>
                  <a:srgbClr val="0000CC"/>
                </a:solidFill>
                <a:latin typeface="Berlin Sans FB" pitchFamily="34" charset="0"/>
              </a:rPr>
              <a:t>Ripple rate less than 5%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51520" y="2060848"/>
            <a:ext cx="8313466" cy="4752528"/>
            <a:chOff x="251520" y="2060848"/>
            <a:chExt cx="8313466" cy="4752528"/>
          </a:xfrm>
        </p:grpSpPr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1457559" y="6444044"/>
              <a:ext cx="59013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Electron beam trajectory without RF drive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AD7936FE-F0D5-4B82-9117-937F79483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7067"/>
            <a:stretch/>
          </p:blipFill>
          <p:spPr bwMode="auto">
            <a:xfrm>
              <a:off x="1348253" y="2060848"/>
              <a:ext cx="6120000" cy="21916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组合 3"/>
            <p:cNvGrpSpPr/>
            <p:nvPr/>
          </p:nvGrpSpPr>
          <p:grpSpPr>
            <a:xfrm>
              <a:off x="251520" y="4293096"/>
              <a:ext cx="8313466" cy="2160000"/>
              <a:chOff x="555432" y="4453657"/>
              <a:chExt cx="8313466" cy="216000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432" y="4453657"/>
                <a:ext cx="3944560" cy="21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图片 8">
                <a:extLst>
                  <a:ext uri="{FF2B5EF4-FFF2-40B4-BE49-F238E27FC236}">
                    <a16:creationId xmlns="" xmlns:a16="http://schemas.microsoft.com/office/drawing/2014/main" id="{8F2BB1E3-908B-496D-A375-5B61AC519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99992" y="4453657"/>
                <a:ext cx="4368906" cy="2160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2751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  <a:latin typeface="Berlin Sans FB" pitchFamily="34" charset="0"/>
              </a:rPr>
              <a:t>Dynamics for </a:t>
            </a:r>
            <a:r>
              <a:rPr lang="en-US" altLang="zh-CN" dirty="0" smtClean="0">
                <a:solidFill>
                  <a:srgbClr val="C00000"/>
                </a:solidFill>
                <a:latin typeface="Berlin Sans FB" pitchFamily="34" charset="0"/>
              </a:rPr>
              <a:t>the UHFKP8001</a:t>
            </a:r>
            <a:endParaRPr lang="zh-CN" altLang="en-US" dirty="0">
              <a:solidFill>
                <a:srgbClr val="C00000"/>
              </a:solidFill>
              <a:latin typeface="Berlin Sans FB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20148"/>
          </a:xfrm>
        </p:spPr>
        <p:txBody>
          <a:bodyPr>
            <a:normAutofit fontScale="92500"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1D optimization on the dynamics and crosschecked by 2D&amp;3D</a:t>
            </a:r>
          </a:p>
          <a:p>
            <a:r>
              <a:rPr lang="en-US" altLang="zh-CN" sz="2400" dirty="0">
                <a:solidFill>
                  <a:srgbClr val="FF0000"/>
                </a:solidFill>
                <a:latin typeface="Berlin Sans FB" pitchFamily="34" charset="0"/>
              </a:rPr>
              <a:t>73%/68%/65% efficiencies for 1D/2D/3D respectively</a:t>
            </a:r>
          </a:p>
          <a:p>
            <a:r>
              <a:rPr lang="en-US" altLang="zh-CN" sz="2400" dirty="0">
                <a:latin typeface="Berlin Sans FB" pitchFamily="34" charset="0"/>
              </a:rPr>
              <a:t>888kW/827kW/790kW output power for 1D/2D/3D respectively</a:t>
            </a:r>
            <a:endParaRPr lang="zh-CN" altLang="en-US" sz="2400" dirty="0">
              <a:latin typeface="Berlin Sans FB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45584" y="2492896"/>
            <a:ext cx="3780000" cy="4202996"/>
            <a:chOff x="445584" y="2492896"/>
            <a:chExt cx="3780000" cy="4202996"/>
          </a:xfrm>
        </p:grpSpPr>
        <p:grpSp>
          <p:nvGrpSpPr>
            <p:cNvPr id="7" name="组合 6"/>
            <p:cNvGrpSpPr/>
            <p:nvPr/>
          </p:nvGrpSpPr>
          <p:grpSpPr>
            <a:xfrm>
              <a:off x="445584" y="4797152"/>
              <a:ext cx="3780000" cy="1898740"/>
              <a:chOff x="445584" y="4842628"/>
              <a:chExt cx="3780000" cy="1898740"/>
            </a:xfrm>
          </p:grpSpPr>
          <p:pic>
            <p:nvPicPr>
              <p:cNvPr id="11" name="图片 10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45584" y="4842628"/>
                <a:ext cx="3780000" cy="1620000"/>
              </a:xfrm>
              <a:prstGeom prst="rect">
                <a:avLst/>
              </a:prstGeom>
            </p:spPr>
          </p:pic>
          <p:sp>
            <p:nvSpPr>
              <p:cNvPr id="12" name="矩形 11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692766" y="6372036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3</a:t>
                </a:r>
                <a:r>
                  <a:rPr lang="en-US" altLang="zh-CN" dirty="0" smtClean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D </a:t>
                </a:r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dynamics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92766" y="2492896"/>
              <a:ext cx="3285637" cy="2457564"/>
              <a:chOff x="692766" y="2492896"/>
              <a:chExt cx="3285637" cy="2457564"/>
            </a:xfrm>
          </p:grpSpPr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C65723B6-321D-4E45-BC0D-F3C3B4698F23}"/>
                  </a:ext>
                </a:extLst>
              </p:cNvPr>
              <p:cNvSpPr/>
              <p:nvPr/>
            </p:nvSpPr>
            <p:spPr>
              <a:xfrm>
                <a:off x="692766" y="4581128"/>
                <a:ext cx="328563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dirty="0">
                    <a:latin typeface="Berlin Sans FB" panose="020E0602020502020306" pitchFamily="34" charset="0"/>
                    <a:ea typeface="微软雅黑" panose="020B0503020204020204" pitchFamily="34" charset="-122"/>
                  </a:rPr>
                  <a:t>1D dynamics</a:t>
                </a:r>
                <a:endParaRPr lang="zh-CN" altLang="en-US" dirty="0">
                  <a:latin typeface="Berlin Sans FB" panose="020E0602020502020306" pitchFamily="34" charset="0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6150" y="2492896"/>
                <a:ext cx="2458868" cy="216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4" name="组合 3"/>
          <p:cNvGrpSpPr/>
          <p:nvPr/>
        </p:nvGrpSpPr>
        <p:grpSpPr>
          <a:xfrm>
            <a:off x="4258664" y="2681536"/>
            <a:ext cx="4281488" cy="3825716"/>
            <a:chOff x="4411014" y="2348880"/>
            <a:chExt cx="4281488" cy="3825716"/>
          </a:xfrm>
        </p:grpSpPr>
        <p:pic>
          <p:nvPicPr>
            <p:cNvPr id="18" name="图片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1014" y="2348880"/>
              <a:ext cx="4281488" cy="1800000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3967" y="4149080"/>
              <a:ext cx="4275582" cy="1800000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="" xmlns:a16="http://schemas.microsoft.com/office/drawing/2014/main" id="{C65723B6-321D-4E45-BC0D-F3C3B4698F23}"/>
                </a:ext>
              </a:extLst>
            </p:cNvPr>
            <p:cNvSpPr/>
            <p:nvPr/>
          </p:nvSpPr>
          <p:spPr>
            <a:xfrm>
              <a:off x="4908940" y="5805264"/>
              <a:ext cx="3285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latin typeface="Berlin Sans FB" panose="020E0602020502020306" pitchFamily="34" charset="0"/>
                  <a:ea typeface="微软雅黑" panose="020B0503020204020204" pitchFamily="34" charset="-122"/>
                </a:rPr>
                <a:t>2D dynamics</a:t>
              </a:r>
              <a:endParaRPr lang="zh-CN" altLang="en-US" dirty="0">
                <a:latin typeface="Berlin Sans FB" panose="020E0602020502020306" pitchFamily="34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5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1707</Words>
  <Application>Microsoft Office PowerPoint</Application>
  <PresentationFormat>全屏显示(4:3)</PresentationFormat>
  <Paragraphs>333</Paragraphs>
  <Slides>25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Progress on the CEPC 650MHz/800kW klystron development</vt:lpstr>
      <vt:lpstr>HERSC effort </vt:lpstr>
      <vt:lpstr>RF system for the CEPC collider</vt:lpstr>
      <vt:lpstr>R&amp;D plan from 2016 to 2018</vt:lpstr>
      <vt:lpstr>R&amp;D plan from 2018 to 2021</vt:lpstr>
      <vt:lpstr>Parameters for the UHFKP8001</vt:lpstr>
      <vt:lpstr>Electron gun for the UHFKP8001</vt:lpstr>
      <vt:lpstr>Beam optics for the UHFKP8001</vt:lpstr>
      <vt:lpstr>Dynamics for the UHFKP8001</vt:lpstr>
      <vt:lpstr>Dynamics for the UHFKP8001</vt:lpstr>
      <vt:lpstr>Coils for the UHFKP8001</vt:lpstr>
      <vt:lpstr>Cavity chain for the UHFKP8001</vt:lpstr>
      <vt:lpstr>Output cavity cooling for the UHFKP8001</vt:lpstr>
      <vt:lpstr>Collector for the UHFKP8001</vt:lpstr>
      <vt:lpstr>Output window for the UHFKP8001</vt:lpstr>
      <vt:lpstr>Mechanical design for the UHFKP8001</vt:lpstr>
      <vt:lpstr>HERSC quarterly meeting</vt:lpstr>
      <vt:lpstr>Infrastructure construction</vt:lpstr>
      <vt:lpstr>Parameters for the UHFKP8002 baseline</vt:lpstr>
      <vt:lpstr>Dynamics for the UHFKP8002 baseline</vt:lpstr>
      <vt:lpstr>Parameters for the UHFKP8002 alternative</vt:lpstr>
      <vt:lpstr>Dynamics for the UHFKP8002 alternative</vt:lpstr>
      <vt:lpstr>Dynamics for the UHFKP8002 Alternative</vt:lpstr>
      <vt:lpstr>Summary</vt:lpstr>
      <vt:lpstr>Thanks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 plan and progress on the 650MHz/800kW klystron</dc:title>
  <dc:creator>Administrator</dc:creator>
  <cp:lastModifiedBy>Windows 用户</cp:lastModifiedBy>
  <cp:revision>113</cp:revision>
  <dcterms:created xsi:type="dcterms:W3CDTF">2018-01-06T00:19:57Z</dcterms:created>
  <dcterms:modified xsi:type="dcterms:W3CDTF">2018-02-07T08:24:14Z</dcterms:modified>
</cp:coreProperties>
</file>