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90" r:id="rId2"/>
    <p:sldId id="292" r:id="rId3"/>
    <p:sldId id="277" r:id="rId4"/>
    <p:sldId id="328" r:id="rId5"/>
    <p:sldId id="329" r:id="rId6"/>
    <p:sldId id="330" r:id="rId7"/>
    <p:sldId id="331" r:id="rId8"/>
    <p:sldId id="355" r:id="rId9"/>
    <p:sldId id="352" r:id="rId10"/>
    <p:sldId id="338" r:id="rId11"/>
    <p:sldId id="339" r:id="rId12"/>
    <p:sldId id="341" r:id="rId13"/>
    <p:sldId id="333" r:id="rId14"/>
    <p:sldId id="335" r:id="rId15"/>
    <p:sldId id="280" r:id="rId16"/>
    <p:sldId id="27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77" r:id="rId26"/>
    <p:sldId id="365" r:id="rId27"/>
    <p:sldId id="366" r:id="rId28"/>
    <p:sldId id="367" r:id="rId29"/>
    <p:sldId id="378" r:id="rId30"/>
    <p:sldId id="379" r:id="rId31"/>
    <p:sldId id="370" r:id="rId32"/>
    <p:sldId id="371" r:id="rId33"/>
    <p:sldId id="372" r:id="rId34"/>
    <p:sldId id="373" r:id="rId35"/>
    <p:sldId id="343" r:id="rId36"/>
    <p:sldId id="281" r:id="rId37"/>
    <p:sldId id="344" r:id="rId38"/>
    <p:sldId id="374" r:id="rId39"/>
    <p:sldId id="337" r:id="rId40"/>
    <p:sldId id="351" r:id="rId41"/>
    <p:sldId id="347" r:id="rId42"/>
    <p:sldId id="325" r:id="rId43"/>
    <p:sldId id="348" r:id="rId44"/>
    <p:sldId id="380" r:id="rId45"/>
    <p:sldId id="346" r:id="rId46"/>
    <p:sldId id="375" r:id="rId47"/>
    <p:sldId id="376" r:id="rId4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05ED"/>
    <a:srgbClr val="D919C2"/>
    <a:srgbClr val="990000"/>
    <a:srgbClr val="33CC33"/>
    <a:srgbClr val="25C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>
      <p:cViewPr varScale="1">
        <p:scale>
          <a:sx n="73" d="100"/>
          <a:sy n="73" d="100"/>
        </p:scale>
        <p:origin x="902" y="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2050A-8A1F-423B-902B-1C85C8F70DD3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848EB-EEB1-42AB-82B1-B150BE329D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32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65B78D3-B182-484A-977A-EC90DE6AD89A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4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2"/>
          <p:cNvSpPr>
            <a:spLocks noGrp="1"/>
          </p:cNvSpPr>
          <p:nvPr>
            <p:ph idx="1"/>
          </p:nvPr>
        </p:nvSpPr>
        <p:spPr>
          <a:xfrm>
            <a:off x="767408" y="1700808"/>
            <a:ext cx="10513168" cy="4680520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6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accelerator physics</a:t>
            </a:r>
            <a:endParaRPr lang="en-US" altLang="zh-CN" sz="6000" b="1" dirty="0" smtClean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altLang="zh-C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Chenghui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Yu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CEPC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Feb.10, 2018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77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2"/>
    </mc:Choice>
    <mc:Fallback xmlns="">
      <p:transition spd="slow" advTm="710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9376" y="1553886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Errors Setting</a:t>
            </a:r>
            <a:endParaRPr lang="zh-CN" altLang="en-U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8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747804"/>
              </p:ext>
            </p:extLst>
          </p:nvPr>
        </p:nvGraphicFramePr>
        <p:xfrm>
          <a:off x="2351584" y="2696886"/>
          <a:ext cx="7577438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9734"/>
                <a:gridCol w="1261926"/>
                <a:gridCol w="1261926"/>
                <a:gridCol w="1261926"/>
                <a:gridCol w="1261926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Corrector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Transverse shift X/Y</a:t>
                      </a:r>
                      <a:r>
                        <a:rPr lang="en-US" altLang="zh-CN" sz="1800" kern="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(μm)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Longitudinal shift Z</a:t>
                      </a:r>
                      <a:r>
                        <a:rPr lang="en-US" altLang="zh-CN" sz="1800" kern="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(μm)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Tilt about X/Y (mrad)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Tilt about Z (mrad)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Nominal field 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1e-3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1e-3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1e-3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1e-2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72679"/>
              </p:ext>
            </p:extLst>
          </p:nvPr>
        </p:nvGraphicFramePr>
        <p:xfrm>
          <a:off x="2135560" y="5229200"/>
          <a:ext cx="7992889" cy="645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8578"/>
                <a:gridCol w="1598578"/>
                <a:gridCol w="1598578"/>
                <a:gridCol w="848577"/>
                <a:gridCol w="2348578"/>
              </a:tblGrid>
              <a:tr h="322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Accuracy (m)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Tilt (mrad)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Gain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Offset after BBA(mm)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BPM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1e-5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5%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1e-3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1242126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 studies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4"/>
    </mc:Choice>
    <mc:Fallback xmlns="">
      <p:transition spd="slow" advTm="211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5469" y="1013135"/>
            <a:ext cx="10972800" cy="694032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  with errors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2888020"/>
            <a:ext cx="4874387" cy="36557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3010605"/>
            <a:ext cx="4680520" cy="3510390"/>
          </a:xfrm>
          <a:prstGeom prst="rect">
            <a:avLst/>
          </a:prstGeom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191344" y="1725102"/>
            <a:ext cx="11162456" cy="14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Orbit within the beam stay clear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“First turn trajectory” is not necessary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92" y="2879887"/>
            <a:ext cx="4464496" cy="334837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816080" y="1722042"/>
            <a:ext cx="5041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Horizontal Corrector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48 correctors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+856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BTs</a:t>
            </a:r>
          </a:p>
          <a:p>
            <a:r>
              <a:rPr lang="en-US" altLang="zh-CN" sz="2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Corrector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904 correctors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904*2</a:t>
            </a:r>
          </a:p>
        </p:txBody>
      </p:sp>
      <p:sp>
        <p:nvSpPr>
          <p:cNvPr id="13" name="矩形 12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41060" y="6174312"/>
            <a:ext cx="324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0.2mm         Ver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0.3mm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00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60"/>
    </mc:Choice>
    <mc:Fallback xmlns="">
      <p:transition spd="slow" advTm="3016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5627" y="989706"/>
            <a:ext cx="10972800" cy="927126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 Beating, Emittance and Dynamic Aperture with errors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22395" y="1781096"/>
            <a:ext cx="11937929" cy="1787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Nearly half of bare lattice,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altLang="x-none" dirty="0" smtClean="0"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50mm*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altLang="x-none" dirty="0" smtClean="0"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18mm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optics correction, </a:t>
            </a:r>
            <a:r>
              <a:rPr lang="en-US" altLang="zh-CN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satisfy requirement</a:t>
            </a:r>
            <a:endParaRPr lang="en-US" altLang="x-none" dirty="0" smtClean="0">
              <a:solidFill>
                <a:srgbClr val="2105ED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growth is less than 10% for the simulation seeds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Satisfy the requirement of injection and beam lifetime 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Skew quadrupoles are needed to control the coupling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5" y="3560577"/>
            <a:ext cx="4021869" cy="30164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183" y="3560577"/>
            <a:ext cx="4117880" cy="30884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78130" y="163667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7408" y="6477447"/>
            <a:ext cx="760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Hor. 10%           Ver. 6.5%                        Hor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0.023m       Ver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0.04m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278" y="3225544"/>
            <a:ext cx="4367808" cy="28413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896200" y="6102457"/>
            <a:ext cx="4284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=120nm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2(9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5mm) / 2(6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+5mm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82990" y="343035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βx/βy=188/33m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2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03"/>
    </mc:Choice>
    <mc:Fallback xmlns="">
      <p:transition spd="slow" advTm="10730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71664" y="1254631"/>
            <a:ext cx="655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On-axis injection and extraction</a:t>
            </a: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767408" y="4941168"/>
            <a:ext cx="10801200" cy="1800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e+ and e- beams are injected from outside of the booster ring</a:t>
            </a:r>
          </a:p>
          <a:p>
            <a:pPr>
              <a:spcBef>
                <a:spcPts val="6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septum is used to bend beams into the booster </a:t>
            </a:r>
          </a:p>
          <a:p>
            <a:pPr>
              <a:spcBef>
                <a:spcPts val="6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kicker downstream of injected beams kick the beams into the booster orbit</a:t>
            </a:r>
          </a:p>
          <a:p>
            <a:pPr>
              <a:spcBef>
                <a:spcPts val="6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is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opposite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1898867"/>
            <a:ext cx="4680520" cy="29828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76320" y="315945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Damping time 87s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16"/>
    </mc:Choice>
    <mc:Fallback xmlns="">
      <p:transition spd="slow" advTm="1201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Line 2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268760"/>
            <a:ext cx="4986566" cy="329311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927648" y="2564904"/>
            <a:ext cx="136815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altLang="zh-CN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850m</a:t>
            </a:r>
            <a:endParaRPr lang="en-US" altLang="zh-CN" sz="28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1.5m</a:t>
            </a:r>
            <a:endParaRPr lang="zh-CN" altLang="en-US" sz="28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1105594"/>
            <a:ext cx="5184576" cy="35107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9376" y="5380968"/>
            <a:ext cx="11593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90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99%*92%*99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Satisfy the requirement of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topup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operation for H, W and Z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16080" y="4596091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efficiency 99%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1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93"/>
    </mc:Choice>
    <mc:Fallback xmlns="">
      <p:transition spd="slow" advTm="4909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061613"/>
            <a:ext cx="5760640" cy="573276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15480" y="6309320"/>
            <a:ext cx="9505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geometry of CEPC is compatible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SPPC as much as possible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04"/>
    </mc:Choice>
    <mc:Fallback xmlns="">
      <p:transition spd="slow" advTm="4590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568952" cy="432048"/>
          </a:xfrm>
        </p:spPr>
        <p:txBody>
          <a:bodyPr>
            <a:no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of CEPC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collider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ring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939951"/>
              </p:ext>
            </p:extLst>
          </p:nvPr>
        </p:nvGraphicFramePr>
        <p:xfrm>
          <a:off x="1944913" y="762028"/>
          <a:ext cx="6538696" cy="5933175"/>
        </p:xfrm>
        <a:graphic>
          <a:graphicData uri="http://schemas.openxmlformats.org/drawingml/2006/table">
            <a:tbl>
              <a:tblPr firstRow="1" bandRow="1"/>
              <a:tblGrid>
                <a:gridCol w="2520280"/>
                <a:gridCol w="1296144"/>
                <a:gridCol w="1512168"/>
                <a:gridCol w="1210104"/>
              </a:tblGrid>
              <a:tr h="28803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 @ 3T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 @ 3T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 @ 2T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angle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7.74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(bunch s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pacing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242 (0.68us)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1220 </a:t>
                      </a: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(0.27us)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12000 (25ns+10%gap)</a:t>
                      </a:r>
                      <a:endParaRPr lang="zh-CN" altLang="zh-CN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17.4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87.9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461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x/y (m)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2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2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</a:t>
                      </a:r>
                      <a:endParaRPr lang="zh-CN" altLang="zh-CN" sz="12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 x/y (nm)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1.21/0.0031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0.54/0.0016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0.17/0.0016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(um)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20.9/0.068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13.9/0.049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5.9/0.04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0.031/0.109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0.013/0.12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0.0041/0.072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(216816)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Nature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3.26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6.53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/cavity (kw)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 (2cell)</a:t>
                      </a:r>
                      <a:endParaRPr lang="zh-CN" alt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0.87(2cell)</a:t>
                      </a:r>
                      <a:endParaRPr lang="zh-CN" alt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</a:t>
                      </a:r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(2cell)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spread (%)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11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acceptance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requirement (%)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Photon number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due to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0.29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0.44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0.55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Lifetime _simulation</a:t>
                      </a:r>
                      <a:r>
                        <a:rPr lang="en-US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(min)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951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(hour)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0.67 (40 min)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</a:t>
                      </a:r>
                      <a:endParaRPr lang="zh-CN" altLang="en-US" sz="1200" dirty="0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2.93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11.5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32.1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03264"/>
              </p:ext>
            </p:extLst>
          </p:nvPr>
        </p:nvGraphicFramePr>
        <p:xfrm>
          <a:off x="9217721" y="3426324"/>
          <a:ext cx="1210104" cy="548640"/>
        </p:xfrm>
        <a:graphic>
          <a:graphicData uri="http://schemas.openxmlformats.org/drawingml/2006/table">
            <a:tbl>
              <a:tblPr firstRow="1" bandRow="1"/>
              <a:tblGrid>
                <a:gridCol w="1210104"/>
              </a:tblGrid>
              <a:tr h="164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0.2/0.0015</a:t>
                      </a:r>
                      <a:endParaRPr lang="zh-CN" altLang="zh-CN" sz="12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0.17/0.004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5.9/0.078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直接箭头连接符 6"/>
          <p:cNvCxnSpPr/>
          <p:nvPr/>
        </p:nvCxnSpPr>
        <p:spPr>
          <a:xfrm flipV="1">
            <a:off x="8461637" y="6321258"/>
            <a:ext cx="1080120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9464259" y="6056964"/>
            <a:ext cx="827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16.6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8641657" y="36423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278835" y="2758138"/>
            <a:ext cx="1198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2T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3T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6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339"/>
    </mc:Choice>
    <mc:Fallback xmlns="">
      <p:transition spd="slow" advTm="15533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810606" y="5183061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Design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emitY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emitX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expected contribution              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real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3.6pm/1.21nm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(0.3%)                   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0.36pm                         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0.14pm (0.01%)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W: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1.6pm/0.54nm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(0.3%)                  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0.16pm                              0.47pm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0.09%)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 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1.0pm/0.17nm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(0.5%)                 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0.09pm                         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2.9pm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1.7%)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53340" y="375350"/>
            <a:ext cx="972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Start from detector solenoid 3.0T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067466"/>
            <a:ext cx="6192688" cy="375825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7408" y="4576773"/>
            <a:ext cx="11233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 growth caused by the fringe field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solenoids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23"/>
    </mc:Choice>
    <mc:Fallback xmlns="">
      <p:transition spd="slow" advTm="5972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495600" y="573325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coupling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 Z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53340" y="375350"/>
            <a:ext cx="972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Start from detector solenoid 3.0T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7368" y="6165304"/>
            <a:ext cx="1152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 of the luminosity improvement by reducing the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083236"/>
            <a:ext cx="7805943" cy="478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46"/>
    </mc:Choice>
    <mc:Fallback xmlns="">
      <p:transition spd="slow" advTm="3314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108" y="1142407"/>
            <a:ext cx="6984236" cy="424102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69616" y="186455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Coupling=1.7%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+ 0.3~0.5%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88088" y="3115987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beam size 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serious bunch lengthening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6312024" y="2748303"/>
            <a:ext cx="1475624" cy="9589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753340" y="375350"/>
            <a:ext cx="972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Start from detector solenoid 3.0T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07468" y="5157192"/>
            <a:ext cx="10009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detector solenoid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2T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altLang="zh-CN" sz="20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luminosity &amp; Lower difficulty of SC magnet &amp; More free space nearby IP</a:t>
            </a:r>
            <a:endParaRPr lang="en-US" altLang="zh-CN" sz="2000" b="1" dirty="0">
              <a:solidFill>
                <a:srgbClr val="D919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set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detector solenoid at 2T or &lt; 2T during Z operation</a:t>
            </a:r>
          </a:p>
          <a:p>
            <a:r>
              <a:rPr lang="en-US" altLang="zh-CN" sz="20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higher luminosity @ Z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1"/>
    </mc:Choice>
    <mc:Fallback xmlns="">
      <p:transition spd="slow" advTm="2625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2292902" y="498222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xfrm>
            <a:off x="1775520" y="2204864"/>
            <a:ext cx="9505056" cy="317228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 goals and collider parameters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 Physics 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CEPC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kumimoji="1"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1" lang="en-US" altLang="zh-CN" sz="3600" b="1" dirty="0" err="1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kumimoji="1" lang="en-US" altLang="zh-CN" sz="36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6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Booster  Collider ring</a:t>
            </a:r>
            <a:endParaRPr lang="en-US" altLang="zh-CN" sz="3600" b="1" dirty="0" smtClean="0">
              <a:solidFill>
                <a:srgbClr val="D919C2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 Summary</a:t>
            </a:r>
            <a:endParaRPr lang="zh-CN" altLang="en-US" sz="3600" b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54688"/>
      </p:ext>
    </p:extLst>
  </p:cSld>
  <p:clrMapOvr>
    <a:masterClrMapping/>
  </p:clrMapOvr>
  <p:transition advTm="601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79512" y="2132856"/>
            <a:ext cx="119769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satisfy the requirement of injection: 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BSC 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CN" sz="2800" b="1" baseline="-25000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CN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satisfy the requirement of beam lifetime after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collision 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BSC &gt; 12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CN" sz="2800" b="1" baseline="-25000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zh-CN" altLang="en-US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BSC_x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+3mm),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BSC_y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+3mm)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While coupling=1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60373" y="1381416"/>
            <a:ext cx="97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beam stay clear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3471" y="5405758"/>
            <a:ext cx="2467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</a:rPr>
              <a:t>Beam tail distribution </a:t>
            </a:r>
            <a:endParaRPr lang="en-US" altLang="zh-CN" sz="2000" dirty="0" smtClean="0">
              <a:latin typeface="Times New Roman" panose="02020603050405020304" pitchFamily="18" charset="0"/>
            </a:endParaRPr>
          </a:p>
          <a:p>
            <a:pPr algn="ctr"/>
            <a:r>
              <a:rPr lang="en-US" altLang="zh-CN" sz="2000" dirty="0" smtClean="0">
                <a:latin typeface="Times New Roman" panose="02020603050405020304" pitchFamily="18" charset="0"/>
              </a:rPr>
              <a:t>with </a:t>
            </a:r>
            <a:r>
              <a:rPr lang="en-US" altLang="zh-CN" sz="2000" dirty="0">
                <a:latin typeface="Times New Roman" panose="02020603050405020304" pitchFamily="18" charset="0"/>
              </a:rPr>
              <a:t>full 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crab-waist</a:t>
            </a:r>
            <a:endParaRPr lang="zh-CN" altLang="en-US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32" y="3115010"/>
            <a:ext cx="2613358" cy="241653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17580" y="5544122"/>
            <a:ext cx="12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BSC&gt;13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9323787" y="5661248"/>
            <a:ext cx="12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BSC&gt;12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</a:t>
            </a:r>
            <a:r>
              <a:rPr lang="en-US" altLang="zh-C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767406" y="375350"/>
            <a:ext cx="10707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design of interaction region</a:t>
            </a:r>
            <a:endParaRPr lang="en-US" altLang="zh-CN" sz="40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3115008"/>
            <a:ext cx="4311651" cy="2658851"/>
          </a:xfrm>
          <a:prstGeom prst="rect">
            <a:avLst/>
          </a:prstGeom>
        </p:spPr>
      </p:pic>
      <p:pic>
        <p:nvPicPr>
          <p:cNvPr id="20" name="内容占位符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5" y="3115008"/>
            <a:ext cx="3993342" cy="2373665"/>
          </a:xfrm>
        </p:spPr>
      </p:pic>
    </p:spTree>
    <p:extLst>
      <p:ext uri="{BB962C8B-B14F-4D97-AF65-F5344CB8AC3E}">
        <p14:creationId xmlns:p14="http://schemas.microsoft.com/office/powerpoint/2010/main" val="170651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88"/>
    </mc:Choice>
    <mc:Fallback xmlns="">
      <p:transition spd="slow" advTm="8808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0" y="1273920"/>
            <a:ext cx="12000656" cy="222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 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*=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2.2m, 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c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=33mrad, 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βx*=0.36m, βy*=1.5mm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Detector solenoid=3.0T</a:t>
            </a:r>
          </a:p>
          <a:p>
            <a:pPr lvl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strength requirements of anti-solenoids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(~7.2T)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Enough space for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SC quadrupole coils in two-in-one type (Peak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3.8T &amp; 136T/m) with room temperature vacuum chamber.</a:t>
            </a:r>
          </a:p>
          <a:p>
            <a:pPr lvl="1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control of SR power from the superconducting quadrupoles.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3676293"/>
            <a:ext cx="5410320" cy="308882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67406" y="375350"/>
            <a:ext cx="10707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design of interaction region</a:t>
            </a:r>
            <a:endParaRPr lang="en-US" altLang="zh-CN" sz="40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3482402"/>
            <a:ext cx="3384378" cy="328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2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93"/>
    </mc:Choice>
    <mc:Fallback xmlns="">
      <p:transition spd="slow" advTm="2709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1368027"/>
            <a:ext cx="4467904" cy="43469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796" y="764704"/>
            <a:ext cx="4519586" cy="311099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36610" y="2769711"/>
            <a:ext cx="3370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tungsten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shield.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67406" y="375350"/>
            <a:ext cx="10707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design of interaction region</a:t>
            </a:r>
            <a:endParaRPr lang="en-US" altLang="zh-CN" sz="40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52" y="3645024"/>
            <a:ext cx="9334448" cy="291287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15232" y="1717953"/>
            <a:ext cx="5195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altLang="zh-CN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</a:t>
            </a:r>
            <a:r>
              <a:rPr lang="en-GB" altLang="zh-CN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 diameter of the beryllium pipe </a:t>
            </a:r>
            <a:r>
              <a:rPr lang="en-GB" altLang="zh-CN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28mm with the length </a:t>
            </a:r>
            <a:r>
              <a:rPr lang="en-GB" altLang="zh-CN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altLang="zh-CN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GB" altLang="zh-CN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7cm.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35"/>
    </mc:Choice>
    <mc:Fallback xmlns="">
      <p:transition spd="slow" advTm="7103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72466" y="1099311"/>
            <a:ext cx="709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QD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coils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3086" y="4057787"/>
            <a:ext cx="2345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zh-CN" dirty="0">
                <a:latin typeface="Times New Roman" panose="02020603050405020304" pitchFamily="18" charset="0"/>
              </a:rPr>
              <a:t>Single aperture </a:t>
            </a:r>
            <a:r>
              <a:rPr lang="en-GB" altLang="zh-CN" dirty="0" smtClean="0">
                <a:latin typeface="Times New Roman" panose="02020603050405020304" pitchFamily="18" charset="0"/>
              </a:rPr>
              <a:t>of QD0</a:t>
            </a:r>
          </a:p>
          <a:p>
            <a:pPr algn="ctr"/>
            <a:r>
              <a:rPr lang="en-GB" altLang="zh-CN" dirty="0" smtClean="0">
                <a:latin typeface="Times New Roman" panose="02020603050405020304" pitchFamily="18" charset="0"/>
              </a:rPr>
              <a:t>(Peak field 3.2T)</a:t>
            </a:r>
            <a:endParaRPr lang="zh-CN" altLang="en-US" dirty="0"/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/>
          </p:nvPr>
        </p:nvGraphicFramePr>
        <p:xfrm>
          <a:off x="140097" y="5519464"/>
          <a:ext cx="4471492" cy="8163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375"/>
                <a:gridCol w="835770"/>
                <a:gridCol w="789087"/>
                <a:gridCol w="1067245"/>
                <a:gridCol w="1300015"/>
              </a:tblGrid>
              <a:tr h="357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field gradient (T/m)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of </a:t>
                      </a:r>
                      <a:r>
                        <a:rPr lang="en-GB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stay clear 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(mm)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Min. 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distance between </a:t>
                      </a:r>
                      <a:r>
                        <a:rPr lang="en-GB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beams centre 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(mm)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QD0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40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19.51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72.61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156390" y="4678400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Room-temperature vacuum chamber </a:t>
            </a:r>
            <a:r>
              <a:rPr lang="en-GB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clearance gap of 4 mm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3392" y="1427890"/>
            <a:ext cx="2677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dirty="0">
                <a:latin typeface="Times New Roman" panose="02020603050405020304" pitchFamily="18" charset="0"/>
              </a:rPr>
              <a:t>Rutherford NbTi-Cu Cable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767406" y="375350"/>
            <a:ext cx="10707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design of interaction region</a:t>
            </a:r>
            <a:endParaRPr lang="en-US" altLang="zh-CN" sz="40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8" name="图片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7" y="1806374"/>
            <a:ext cx="4718037" cy="234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320136" y="3888718"/>
            <a:ext cx="3060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cross talk of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coils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1577051"/>
            <a:ext cx="5427538" cy="2400025"/>
          </a:xfrm>
          <a:prstGeom prst="rect">
            <a:avLst/>
          </a:prstGeom>
        </p:spPr>
      </p:pic>
      <p:pic>
        <p:nvPicPr>
          <p:cNvPr id="22" name="图片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4553823"/>
            <a:ext cx="3528392" cy="153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4258050"/>
            <a:ext cx="3888432" cy="25999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 rot="16200000">
            <a:off x="8008489" y="4710915"/>
            <a:ext cx="68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*</a:t>
            </a:r>
            <a:r>
              <a:rPr lang="en-US" altLang="zh-CN" dirty="0" smtClean="0"/>
              <a:t>10</a:t>
            </a:r>
            <a:r>
              <a:rPr lang="en-US" altLang="zh-CN" baseline="30000" dirty="0" smtClean="0"/>
              <a:t>-4</a:t>
            </a:r>
            <a:endParaRPr lang="zh-CN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13334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30"/>
    </mc:Choice>
    <mc:Fallback xmlns="">
      <p:transition spd="slow" advTm="3103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72466" y="1099311"/>
            <a:ext cx="709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QD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coils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7406" y="375350"/>
            <a:ext cx="10707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design of interaction region</a:t>
            </a:r>
            <a:endParaRPr lang="en-US" altLang="zh-CN" sz="40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336" y="1539359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Two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layers of shield coil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outside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coil to improve the field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quality.</a:t>
            </a:r>
            <a:endParaRPr lang="zh-CN" altLang="en-US" sz="2000" dirty="0"/>
          </a:p>
        </p:txBody>
      </p:sp>
      <p:pic>
        <p:nvPicPr>
          <p:cNvPr id="15" name="图片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3" y="2185691"/>
            <a:ext cx="3738889" cy="2395438"/>
          </a:xfrm>
          <a:prstGeom prst="rect">
            <a:avLst/>
          </a:prstGeom>
        </p:spPr>
      </p:pic>
      <p:graphicFrame>
        <p:nvGraphicFramePr>
          <p:cNvPr id="21" name="表格 20"/>
          <p:cNvGraphicFramePr>
            <a:graphicFrameLocks noGrp="1"/>
          </p:cNvGraphicFramePr>
          <p:nvPr>
            <p:extLst/>
          </p:nvPr>
        </p:nvGraphicFramePr>
        <p:xfrm>
          <a:off x="850067" y="4941168"/>
          <a:ext cx="3075305" cy="1874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4565"/>
                <a:gridCol w="211074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GB" sz="1050" b="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GB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GB" sz="1050" b="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@R=9.8 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-0.57419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1.525573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0.375555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-0.13735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0.015413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-0.03117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-1.70E-03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-0.05809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矩形 23"/>
          <p:cNvSpPr/>
          <p:nvPr/>
        </p:nvSpPr>
        <p:spPr>
          <a:xfrm>
            <a:off x="10090" y="4509120"/>
            <a:ext cx="47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GB" altLang="zh-CN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harmonics with </a:t>
            </a:r>
            <a:r>
              <a:rPr lang="en-GB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shield </a:t>
            </a:r>
            <a:r>
              <a:rPr lang="en-GB" altLang="zh-CN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coils</a:t>
            </a:r>
            <a:r>
              <a:rPr lang="ja-JP" altLang="zh-CN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（</a:t>
            </a:r>
            <a:r>
              <a:rPr lang="en-GB" altLang="zh-CN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×10</a:t>
            </a:r>
            <a:r>
              <a:rPr lang="en-GB" altLang="zh-CN" baseline="300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-4</a:t>
            </a:r>
            <a:r>
              <a:rPr lang="ja-JP" altLang="zh-CN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）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231904" y="1766346"/>
            <a:ext cx="68813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conductor for the shield coil is round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NbTi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wire with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of 0.5mm. There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44 turns in each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pole with different length to optimize the field harmonics along the QD coil.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172" y="2895047"/>
            <a:ext cx="7078063" cy="39629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 rot="16200000">
            <a:off x="7667100" y="2928164"/>
            <a:ext cx="68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*</a:t>
            </a:r>
            <a:r>
              <a:rPr lang="en-US" altLang="zh-CN" dirty="0" smtClean="0"/>
              <a:t>10</a:t>
            </a:r>
            <a:r>
              <a:rPr lang="en-US" altLang="zh-CN" baseline="30000" dirty="0" smtClean="0"/>
              <a:t>-4</a:t>
            </a:r>
            <a:endParaRPr lang="zh-CN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8216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30"/>
    </mc:Choice>
    <mc:Fallback xmlns="">
      <p:transition spd="slow" advTm="3103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39616" y="1344709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QD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coils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50921" y="3500630"/>
            <a:ext cx="2101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zh-CN" dirty="0">
                <a:latin typeface="Times New Roman" panose="02020603050405020304" pitchFamily="18" charset="0"/>
              </a:rPr>
              <a:t>One of </a:t>
            </a:r>
            <a:r>
              <a:rPr lang="en-GB" altLang="zh-CN" dirty="0" smtClean="0">
                <a:latin typeface="Times New Roman" panose="02020603050405020304" pitchFamily="18" charset="0"/>
              </a:rPr>
              <a:t>QF1 aperture</a:t>
            </a:r>
          </a:p>
          <a:p>
            <a:pPr algn="ctr"/>
            <a:r>
              <a:rPr lang="en-GB" altLang="zh-CN" dirty="0" smtClean="0">
                <a:latin typeface="Times New Roman" panose="02020603050405020304" pitchFamily="18" charset="0"/>
              </a:rPr>
              <a:t>(Peak field 3.8T)</a:t>
            </a:r>
            <a:endParaRPr lang="zh-CN" altLang="en-US" dirty="0"/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/>
          </p:nvPr>
        </p:nvGraphicFramePr>
        <p:xfrm>
          <a:off x="156390" y="5445224"/>
          <a:ext cx="4471492" cy="8163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375"/>
                <a:gridCol w="835770"/>
                <a:gridCol w="789087"/>
                <a:gridCol w="1067245"/>
                <a:gridCol w="1300015"/>
              </a:tblGrid>
              <a:tr h="357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field gradient (T/m)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of </a:t>
                      </a:r>
                      <a:r>
                        <a:rPr lang="en-GB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stay clear 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(mm)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Min. 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distance between </a:t>
                      </a:r>
                      <a:r>
                        <a:rPr lang="en-GB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beams centre 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(mm)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QF1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146.20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124153" y="4526503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Room-temperature vacuum chamber </a:t>
            </a:r>
            <a:r>
              <a:rPr lang="en-GB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clearance gap of </a:t>
            </a:r>
            <a:r>
              <a:rPr lang="en-GB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GB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1384" y="4038966"/>
            <a:ext cx="2677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dirty="0">
                <a:latin typeface="Times New Roman" panose="02020603050405020304" pitchFamily="18" charset="0"/>
              </a:rPr>
              <a:t>Rutherford NbTi-Cu Cable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767406" y="375350"/>
            <a:ext cx="10707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design of interaction region</a:t>
            </a:r>
            <a:endParaRPr lang="en-US" altLang="zh-CN" sz="40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6390" y="2161402"/>
            <a:ext cx="37893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zh-CN" dirty="0" smtClean="0">
                <a:latin typeface="Times New Roman" panose="02020603050405020304" pitchFamily="18" charset="0"/>
              </a:rPr>
              <a:t>    There is </a:t>
            </a:r>
            <a:r>
              <a:rPr lang="en-US" altLang="zh-CN" dirty="0">
                <a:latin typeface="Times New Roman" panose="02020603050405020304" pitchFamily="18" charset="0"/>
              </a:rPr>
              <a:t>iron yoke around the </a:t>
            </a:r>
            <a:r>
              <a:rPr lang="en-US" altLang="zh-CN" dirty="0" err="1">
                <a:latin typeface="Times New Roman" panose="02020603050405020304" pitchFamily="18" charset="0"/>
              </a:rPr>
              <a:t>quadrupole</a:t>
            </a:r>
            <a:r>
              <a:rPr lang="en-US" altLang="zh-CN" dirty="0">
                <a:latin typeface="Times New Roman" panose="02020603050405020304" pitchFamily="18" charset="0"/>
              </a:rPr>
              <a:t> coil for QF1. </a:t>
            </a:r>
            <a:r>
              <a:rPr lang="en-US" altLang="zh-CN" dirty="0" smtClean="0">
                <a:latin typeface="Times New Roman" panose="02020603050405020304" pitchFamily="18" charset="0"/>
              </a:rPr>
              <a:t>Since </a:t>
            </a:r>
            <a:r>
              <a:rPr lang="en-US" altLang="zh-CN" dirty="0">
                <a:latin typeface="Times New Roman" panose="02020603050405020304" pitchFamily="18" charset="0"/>
              </a:rPr>
              <a:t>the distance between the two apertures is </a:t>
            </a:r>
            <a:r>
              <a:rPr lang="en-US" altLang="zh-CN" dirty="0" smtClean="0">
                <a:latin typeface="Times New Roman" panose="02020603050405020304" pitchFamily="18" charset="0"/>
              </a:rPr>
              <a:t>larger enough and </a:t>
            </a:r>
            <a:r>
              <a:rPr lang="en-US" altLang="zh-CN" dirty="0">
                <a:latin typeface="Times New Roman" panose="02020603050405020304" pitchFamily="18" charset="0"/>
              </a:rPr>
              <a:t>the usage of iron yoke, the field cross talk between </a:t>
            </a:r>
            <a:r>
              <a:rPr lang="en-US" altLang="zh-CN" dirty="0" smtClean="0">
                <a:latin typeface="Times New Roman" panose="02020603050405020304" pitchFamily="18" charset="0"/>
              </a:rPr>
              <a:t>two </a:t>
            </a:r>
            <a:r>
              <a:rPr lang="en-US" altLang="zh-CN" dirty="0">
                <a:latin typeface="Times New Roman" panose="02020603050405020304" pitchFamily="18" charset="0"/>
              </a:rPr>
              <a:t>apertures of QF1 can be eliminated.    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638" y="2481461"/>
            <a:ext cx="3897360" cy="1985939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1113717"/>
            <a:ext cx="4208773" cy="2319144"/>
          </a:xfrm>
          <a:prstGeom prst="rect">
            <a:avLst/>
          </a:prstGeom>
        </p:spPr>
      </p:pic>
      <p:graphicFrame>
        <p:nvGraphicFramePr>
          <p:cNvPr id="21" name="表格 20"/>
          <p:cNvGraphicFramePr>
            <a:graphicFrameLocks noGrp="1"/>
          </p:cNvGraphicFramePr>
          <p:nvPr>
            <p:extLst/>
          </p:nvPr>
        </p:nvGraphicFramePr>
        <p:xfrm>
          <a:off x="8198856" y="5084960"/>
          <a:ext cx="3075305" cy="13046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4565"/>
                <a:gridCol w="211074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600" b="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@R=13.5mm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矩形 21"/>
          <p:cNvSpPr/>
          <p:nvPr/>
        </p:nvSpPr>
        <p:spPr>
          <a:xfrm>
            <a:off x="7357419" y="4605487"/>
            <a:ext cx="47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GB" altLang="zh-CN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harmonics with </a:t>
            </a:r>
            <a:r>
              <a:rPr lang="en-GB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shield </a:t>
            </a:r>
            <a:r>
              <a:rPr lang="en-GB" altLang="zh-CN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coils</a:t>
            </a:r>
            <a:r>
              <a:rPr lang="ja-JP" altLang="zh-CN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（</a:t>
            </a:r>
            <a:r>
              <a:rPr lang="en-GB" altLang="zh-CN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×10</a:t>
            </a:r>
            <a:r>
              <a:rPr lang="en-GB" altLang="zh-CN" baseline="300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-4</a:t>
            </a:r>
            <a:r>
              <a:rPr lang="ja-JP" altLang="zh-CN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923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90"/>
    </mc:Choice>
    <mc:Fallback xmlns="">
      <p:transition spd="slow" advTm="5619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191344" y="1412776"/>
          <a:ext cx="5832648" cy="52185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64296"/>
                <a:gridCol w="3168352"/>
              </a:tblGrid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 name</a:t>
                      </a:r>
                      <a:endParaRPr lang="zh-CN" sz="16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QD0</a:t>
                      </a:r>
                      <a:endParaRPr lang="zh-CN" sz="16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gradient (T/m)</a:t>
                      </a:r>
                      <a:endParaRPr lang="zh-CN" sz="16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zh-CN" sz="16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sz="16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turns per pole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Excitation current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FR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</a:t>
                      </a:r>
                      <a:endParaRPr lang="zh-CN" sz="16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Shield coil 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turns per pole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zh-CN" sz="16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Shield coil current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FR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zh-CN" sz="16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layers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9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Conductor size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Rutherford NbTi-Cu Cable, width 3 mm, mid thickness 0.95 mm, keystone angle 1.6 deg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Stored energy (KJ)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</a:t>
                      </a:r>
                      <a:endParaRPr lang="zh-CN" sz="16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Inductance (H</a:t>
                      </a:r>
                      <a:r>
                        <a:rPr lang="zh-CN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0.007</a:t>
                      </a:r>
                      <a:endParaRPr lang="zh-CN" sz="16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 field in coil (T)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zh-CN" sz="16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inner diameter (mm)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outer diameter (mm)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1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direction Lorentz force/octant (kN)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zh-CN" sz="16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1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direction Lorentz force/octant (kN)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-112</a:t>
                      </a:r>
                      <a:endParaRPr lang="zh-CN" sz="16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/>
          </p:nvPr>
        </p:nvGraphicFramePr>
        <p:xfrm>
          <a:off x="6312024" y="1412776"/>
          <a:ext cx="5760640" cy="47228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92288"/>
                <a:gridCol w="3168352"/>
              </a:tblGrid>
              <a:tr h="260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 name</a:t>
                      </a:r>
                      <a:endParaRPr lang="zh-CN" sz="16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QF1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gradient (T/m)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turns per pole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Excitation current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FR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layers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7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Conductor size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6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Rutherford NbTi-Cu Cable, width 3 mm, mid thickness 0.95 mm, keystone angle 1.6 deg</a:t>
                      </a:r>
                      <a:endParaRPr lang="zh-CN" sz="16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Stored energy (KJ)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30.5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Inductance (H</a:t>
                      </a:r>
                      <a:r>
                        <a:rPr lang="zh-CN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0.012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 field in coil (T)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inner diameter (mm)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outer diameter (mm)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direction Lorentz force/octant (kN)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b="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</a:t>
                      </a:r>
                      <a:endParaRPr lang="zh-CN" sz="16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direction Lorentz force/octant (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zh-CN" sz="16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67406" y="375350"/>
            <a:ext cx="10707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design of interaction region</a:t>
            </a:r>
            <a:endParaRPr lang="en-US" altLang="zh-CN" sz="40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16310" y="6165304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 of QD0 and QF1 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1968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35"/>
    </mc:Choice>
    <mc:Fallback xmlns="">
      <p:transition spd="slow" advTm="7103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717322" y="5313402"/>
            <a:ext cx="6372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</a:t>
            </a:r>
            <a:r>
              <a:rPr lang="en-GB" altLang="zh-CN" sz="2000" b="1" dirty="0" err="1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altLang="zh-CN" sz="2000" b="1" baseline="-25000" dirty="0" err="1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GB" altLang="zh-CN" sz="2000" b="1" dirty="0" err="1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GB" altLang="zh-CN" sz="2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within 0~2.12m. </a:t>
            </a:r>
            <a:r>
              <a:rPr lang="en-US" altLang="zh-CN" sz="2000" b="1" dirty="0" err="1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2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300Gauss </a:t>
            </a:r>
            <a:r>
              <a:rPr lang="en-US" altLang="zh-CN" sz="2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away from </a:t>
            </a:r>
            <a:r>
              <a:rPr lang="en-US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2.12m with local cancellation structure</a:t>
            </a:r>
            <a:endParaRPr lang="zh-CN" altLang="en-US" sz="20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41" y="1363614"/>
            <a:ext cx="5537722" cy="272043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60943" y="6021288"/>
            <a:ext cx="6831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skew </a:t>
            </a:r>
            <a:r>
              <a:rPr lang="en-GB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coils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to make fine tuning of </a:t>
            </a:r>
            <a:r>
              <a:rPr lang="en-GB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the QF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&amp;QD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 instead of the mechanical rotation.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7406" y="375350"/>
            <a:ext cx="10707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design of interaction region</a:t>
            </a:r>
            <a:endParaRPr lang="en-US" altLang="zh-CN" sz="40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1384" y="3899387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 of Anti-Solenoid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9" y="1363614"/>
            <a:ext cx="6224488" cy="350959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847053" y="1606456"/>
            <a:ext cx="163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3T &amp; 7.6m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33464" y="4268719"/>
          <a:ext cx="5270448" cy="25888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23777"/>
                <a:gridCol w="793515"/>
                <a:gridCol w="237820"/>
                <a:gridCol w="896255"/>
                <a:gridCol w="208746"/>
                <a:gridCol w="810335"/>
              </a:tblGrid>
              <a:tr h="240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Anti-solenoid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Before QD0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Within QD0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QD0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field</a:t>
                      </a:r>
                      <a:r>
                        <a:rPr 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</a:t>
                      </a:r>
                      <a:r>
                        <a:rPr lang="zh-CN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zh-CN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Conductor (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NbTi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-Cu, mm)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2.5×1.5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1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layers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1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Excitation current</a:t>
                      </a:r>
                      <a:r>
                        <a:rPr 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</a:t>
                      </a:r>
                      <a:r>
                        <a:rPr 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1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Inductance</a:t>
                      </a:r>
                      <a:r>
                        <a:rPr 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zh-CN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1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 field in coil (T)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2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1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sections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2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2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8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Solenoid coil inner diameter (mm)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9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Solenoid coil outer diameter (mm)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1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Lorentz force F</a:t>
                      </a:r>
                      <a:r>
                        <a:rPr lang="en-US" sz="1200" b="0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(kN)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zh-CN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1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Cryostat diameter (mm)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5951984" y="4908638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anti-Solenoid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different inner coil diameters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2381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33"/>
    </mc:Choice>
    <mc:Fallback xmlns="">
      <p:transition spd="slow" advTm="74133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207568" y="5495431"/>
            <a:ext cx="8136904" cy="548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spcBef>
                <a:spcPts val="600"/>
              </a:spcBef>
              <a:buNone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Crab-waist scheme with local chromaticity correction</a:t>
            </a:r>
            <a:endParaRPr lang="en-US" altLang="zh-CN" sz="20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F:\My_Publication\IPAC17\FIGURE\IR_latt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01" y="2366213"/>
            <a:ext cx="6611758" cy="286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3359696" y="16881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kern="100" dirty="0" smtClean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Geometry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Lattice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67406" y="375350"/>
            <a:ext cx="10707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design of interaction region</a:t>
            </a:r>
            <a:endParaRPr lang="en-US" altLang="zh-CN" sz="40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318" y="2780928"/>
            <a:ext cx="519050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28"/>
    </mc:Choice>
    <mc:Fallback xmlns="">
      <p:transition spd="slow" advTm="12928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911424" y="1426902"/>
            <a:ext cx="1087320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central part is Be pipe with the length of 14cm and inner diameter of 28mm.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upstream: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400m.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(66m)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45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downstream: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300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250m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first bend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97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20913" y="3929747"/>
            <a:ext cx="58326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 bending direction of last 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control &amp; SR </a:t>
            </a: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endParaRPr lang="zh-CN" altLang="en-US" sz="24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9" y="3068960"/>
            <a:ext cx="6528047" cy="34151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67406" y="375350"/>
            <a:ext cx="10707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design of interaction region</a:t>
            </a:r>
            <a:endParaRPr lang="en-US" altLang="zh-CN" sz="40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82"/>
    </mc:Choice>
    <mc:Fallback xmlns="">
      <p:transition spd="slow" advTm="2058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1919289" y="-4138"/>
            <a:ext cx="8327231" cy="79216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goals of CEPC</a:t>
            </a:r>
          </a:p>
        </p:txBody>
      </p:sp>
      <p:sp>
        <p:nvSpPr>
          <p:cNvPr id="16386" name="内容占位符 2"/>
          <p:cNvSpPr>
            <a:spLocks noGrp="1"/>
          </p:cNvSpPr>
          <p:nvPr>
            <p:ph idx="1"/>
          </p:nvPr>
        </p:nvSpPr>
        <p:spPr>
          <a:xfrm>
            <a:off x="1631504" y="1196752"/>
            <a:ext cx="9217272" cy="5256584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Electron-positron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collider (45.5, 80, 120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 </a:t>
            </a:r>
            <a:r>
              <a:rPr lang="en-US" altLang="zh-CN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Factory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 study of Higgs (m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</a:t>
            </a:r>
            <a:r>
              <a:rPr lang="en-US" altLang="zh-CN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couplings)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hints of new physics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 &gt;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2.0×10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1200"/>
              </a:spcBef>
            </a:pPr>
            <a:r>
              <a:rPr lang="en-US" altLang="zh-CN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&amp; W </a:t>
            </a:r>
            <a:r>
              <a:rPr lang="en-US" altLang="zh-CN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factory</a:t>
            </a:r>
            <a:endParaRPr lang="en-US" altLang="zh-CN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 test of standard model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 decays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 &gt;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1.0×10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直接连接符 6"/>
          <p:cNvSpPr/>
          <p:nvPr/>
        </p:nvSpPr>
        <p:spPr>
          <a:xfrm>
            <a:off x="1524000" y="765175"/>
            <a:ext cx="9144000" cy="0"/>
          </a:xfrm>
          <a:prstGeom prst="line">
            <a:avLst/>
          </a:prstGeom>
          <a:ln w="476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315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86"/>
    </mc:Choice>
    <mc:Fallback xmlns="">
      <p:transition spd="slow" advTm="4308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457082" y="1181421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altLang="zh-CN" sz="2400" dirty="0" smtClean="0">
                <a:latin typeface="Times New Roman" panose="02020603050405020304" pitchFamily="18" charset="0"/>
              </a:rPr>
              <a:t>    The </a:t>
            </a:r>
            <a:r>
              <a:rPr lang="en-GB" altLang="zh-CN" sz="2400" dirty="0">
                <a:latin typeface="Times New Roman" panose="02020603050405020304" pitchFamily="18" charset="0"/>
              </a:rPr>
              <a:t>total SR power generated by the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QD </a:t>
            </a:r>
            <a:r>
              <a:rPr lang="en-GB" altLang="zh-CN" sz="2400" dirty="0">
                <a:latin typeface="Times New Roman" panose="02020603050405020304" pitchFamily="18" charset="0"/>
              </a:rPr>
              <a:t>magnet is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639W in </a:t>
            </a:r>
            <a:r>
              <a:rPr lang="en-GB" altLang="zh-CN" sz="2400" dirty="0">
                <a:latin typeface="Times New Roman" panose="02020603050405020304" pitchFamily="18" charset="0"/>
              </a:rPr>
              <a:t>horizontal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and 166W </a:t>
            </a:r>
            <a:r>
              <a:rPr lang="en-GB" altLang="zh-CN" sz="2400" dirty="0">
                <a:latin typeface="Times New Roman" panose="02020603050405020304" pitchFamily="18" charset="0"/>
              </a:rPr>
              <a:t>in vertical.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The </a:t>
            </a:r>
            <a:r>
              <a:rPr lang="en-GB" altLang="zh-CN" sz="2400" dirty="0">
                <a:latin typeface="Times New Roman" panose="02020603050405020304" pitchFamily="18" charset="0"/>
              </a:rPr>
              <a:t>critical energy of photons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are </a:t>
            </a:r>
            <a:r>
              <a:rPr lang="en-GB" altLang="zh-CN" sz="2400" dirty="0">
                <a:latin typeface="Times New Roman" panose="02020603050405020304" pitchFamily="18" charset="0"/>
              </a:rPr>
              <a:t>about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1.3 MeV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and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397keV in </a:t>
            </a:r>
            <a:r>
              <a:rPr lang="en-GB" altLang="zh-CN" sz="2400" dirty="0">
                <a:latin typeface="Times New Roman" panose="02020603050405020304" pitchFamily="18" charset="0"/>
              </a:rPr>
              <a:t>horizontal and vertical. </a:t>
            </a:r>
            <a:endParaRPr lang="en-GB" altLang="zh-CN" sz="2400" dirty="0" smtClean="0">
              <a:latin typeface="Times New Roman" panose="02020603050405020304" pitchFamily="18" charset="0"/>
            </a:endParaRPr>
          </a:p>
          <a:p>
            <a:pPr algn="just"/>
            <a:r>
              <a:rPr lang="en-GB" altLang="zh-CN" sz="2400" dirty="0" smtClean="0">
                <a:latin typeface="Times New Roman" panose="02020603050405020304" pitchFamily="18" charset="0"/>
              </a:rPr>
              <a:t>    The </a:t>
            </a:r>
            <a:r>
              <a:rPr lang="en-GB" altLang="zh-CN" sz="2400" dirty="0">
                <a:latin typeface="Times New Roman" panose="02020603050405020304" pitchFamily="18" charset="0"/>
              </a:rPr>
              <a:t>total SR power generated by the QF1 magnet is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1567W </a:t>
            </a:r>
            <a:r>
              <a:rPr lang="en-GB" altLang="zh-CN" sz="2400" dirty="0">
                <a:latin typeface="Times New Roman" panose="02020603050405020304" pitchFamily="18" charset="0"/>
              </a:rPr>
              <a:t>in horizontal and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42W </a:t>
            </a:r>
            <a:r>
              <a:rPr lang="en-GB" altLang="zh-CN" sz="2400" dirty="0">
                <a:latin typeface="Times New Roman" panose="02020603050405020304" pitchFamily="18" charset="0"/>
              </a:rPr>
              <a:t>in vertical.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 </a:t>
            </a:r>
            <a:r>
              <a:rPr lang="en-GB" altLang="zh-CN" sz="2400" dirty="0">
                <a:latin typeface="Times New Roman" panose="02020603050405020304" pitchFamily="18" charset="0"/>
              </a:rPr>
              <a:t>The critical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energies </a:t>
            </a:r>
            <a:r>
              <a:rPr lang="en-GB" altLang="zh-CN" sz="2400" dirty="0">
                <a:latin typeface="Times New Roman" panose="02020603050405020304" pitchFamily="18" charset="0"/>
              </a:rPr>
              <a:t>of photons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are </a:t>
            </a:r>
            <a:r>
              <a:rPr lang="en-GB" altLang="zh-CN" sz="2400" dirty="0">
                <a:latin typeface="Times New Roman" panose="02020603050405020304" pitchFamily="18" charset="0"/>
              </a:rPr>
              <a:t>about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1.6MeV and 225keV in horizontal and vertical. </a:t>
            </a:r>
          </a:p>
        </p:txBody>
      </p:sp>
      <p:pic>
        <p:nvPicPr>
          <p:cNvPr id="19" name="图片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65" y="1127861"/>
            <a:ext cx="5112568" cy="2401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457082" y="4180344"/>
            <a:ext cx="64182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No SR hits directly on the beryllium pipe. 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 </a:t>
            </a: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contributed 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CN" sz="2400" b="1" baseline="-25000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go through the IP.  </a:t>
            </a:r>
            <a:endParaRPr lang="en-US" altLang="zh-CN" sz="2400" b="1" dirty="0" smtClean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dirty="0" smtClean="0"/>
              <a:t>    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 tips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added to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shadow the beam pipe wall from 0.7 m to 3.93 m reduces the number of photons that hit the Be beam pipe from 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about 200 (100 times lower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en-US" sz="24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7406" y="375350"/>
            <a:ext cx="10707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design of interaction region</a:t>
            </a:r>
            <a:endParaRPr lang="en-US" altLang="zh-CN" sz="40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3529444"/>
            <a:ext cx="4464495" cy="326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7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2"/>
    </mc:Choice>
    <mc:Fallback xmlns="">
      <p:transition spd="slow" advTm="44532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358" y="1680151"/>
            <a:ext cx="5806630" cy="33648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19" y="1257227"/>
            <a:ext cx="952500" cy="695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7649" y="2076846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IP Chamber</a:t>
            </a:r>
          </a:p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(supporting)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3068960"/>
            <a:ext cx="1714500" cy="2695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311" y="1773845"/>
            <a:ext cx="2763213" cy="30003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84497" y="5908683"/>
            <a:ext cx="5367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Bellows and 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Lumical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(remotely)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(supporting system)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23344" y="4805805"/>
            <a:ext cx="3671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SC Magnet and Vacuum chamber (remotely)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68721" y="5125028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 Move 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Lumical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back and attach to the cover of cryostat  by alignment holes (remotely)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7406" y="375350"/>
            <a:ext cx="10707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Assembly nearby the IP</a:t>
            </a:r>
          </a:p>
        </p:txBody>
      </p:sp>
      <p:sp>
        <p:nvSpPr>
          <p:cNvPr id="13" name="右箭头 12"/>
          <p:cNvSpPr/>
          <p:nvPr/>
        </p:nvSpPr>
        <p:spPr>
          <a:xfrm>
            <a:off x="9318688" y="2851399"/>
            <a:ext cx="216024" cy="61015"/>
          </a:xfrm>
          <a:prstGeom prst="rightArrow">
            <a:avLst/>
          </a:prstGeom>
          <a:solidFill>
            <a:srgbClr val="D919C2"/>
          </a:solidFill>
          <a:ln>
            <a:solidFill>
              <a:srgbClr val="D91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9318688" y="3789040"/>
            <a:ext cx="216024" cy="61015"/>
          </a:xfrm>
          <a:prstGeom prst="rightArrow">
            <a:avLst/>
          </a:prstGeom>
          <a:solidFill>
            <a:srgbClr val="D919C2"/>
          </a:solidFill>
          <a:ln>
            <a:solidFill>
              <a:srgbClr val="D91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左箭头 20"/>
          <p:cNvSpPr/>
          <p:nvPr/>
        </p:nvSpPr>
        <p:spPr>
          <a:xfrm>
            <a:off x="8711116" y="2853856"/>
            <a:ext cx="228437" cy="58558"/>
          </a:xfrm>
          <a:prstGeom prst="leftArrow">
            <a:avLst/>
          </a:prstGeom>
          <a:solidFill>
            <a:srgbClr val="D919C2"/>
          </a:solidFill>
          <a:ln>
            <a:solidFill>
              <a:srgbClr val="D91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左箭头 21"/>
          <p:cNvSpPr/>
          <p:nvPr/>
        </p:nvSpPr>
        <p:spPr>
          <a:xfrm>
            <a:off x="8719842" y="3791497"/>
            <a:ext cx="228437" cy="58558"/>
          </a:xfrm>
          <a:prstGeom prst="leftArrow">
            <a:avLst/>
          </a:prstGeom>
          <a:solidFill>
            <a:srgbClr val="D919C2"/>
          </a:solidFill>
          <a:ln>
            <a:solidFill>
              <a:srgbClr val="D91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23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93"/>
    </mc:Choice>
    <mc:Fallback xmlns="">
      <p:transition spd="slow" advTm="27093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9" y="534475"/>
            <a:ext cx="12036548" cy="512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9" y="367551"/>
            <a:ext cx="12048064" cy="595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4913" y="1496684"/>
            <a:ext cx="121920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Crotch region</a:t>
            </a: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23796" y="6150660"/>
            <a:ext cx="148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Helicoflex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9" y="2442729"/>
            <a:ext cx="6047274" cy="364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2442729"/>
            <a:ext cx="4927710" cy="345070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67406" y="375350"/>
            <a:ext cx="10707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Assembly nearby the IP</a:t>
            </a:r>
          </a:p>
        </p:txBody>
      </p:sp>
    </p:spTree>
    <p:extLst>
      <p:ext uri="{BB962C8B-B14F-4D97-AF65-F5344CB8AC3E}">
        <p14:creationId xmlns:p14="http://schemas.microsoft.com/office/powerpoint/2010/main" val="12495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93"/>
    </mc:Choice>
    <mc:Fallback xmlns="">
      <p:transition spd="slow" advTm="27093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138863" y="1520007"/>
            <a:ext cx="10441160" cy="916689"/>
          </a:xfrm>
        </p:spPr>
        <p:txBody>
          <a:bodyPr>
            <a:noAutofit/>
          </a:bodyPr>
          <a:lstStyle/>
          <a:p>
            <a:pPr lvl="1" algn="just"/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of two ring is 0.35m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adopt t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win-aperture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&amp; B magnets.</a:t>
            </a:r>
          </a:p>
          <a:p>
            <a:pPr lvl="1"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FODO cell,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/90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,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non-interleaved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sextupole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scheme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07468" y="921886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ARC region</a:t>
            </a:r>
            <a:endParaRPr lang="zh-CN" altLang="en-US" sz="36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3" descr="图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76" y="2793926"/>
            <a:ext cx="4777200" cy="125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图片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3" y="2577698"/>
            <a:ext cx="3643210" cy="153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072" y="2003060"/>
            <a:ext cx="3120345" cy="22674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080" y="4267989"/>
            <a:ext cx="5071319" cy="25683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04" y="4403590"/>
            <a:ext cx="6500801" cy="229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16"/>
    </mc:Choice>
    <mc:Fallback xmlns="">
      <p:transition spd="slow" advTm="33016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911424" y="1549284"/>
            <a:ext cx="10441160" cy="2024809"/>
          </a:xfrm>
        </p:spPr>
        <p:txBody>
          <a:bodyPr>
            <a:noAutofit/>
          </a:bodyPr>
          <a:lstStyle/>
          <a:p>
            <a:pPr lvl="1" algn="just"/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cavities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mode, bunches filled in half ring for e+ and e-.</a:t>
            </a:r>
          </a:p>
          <a:p>
            <a:pPr lvl="1" algn="just"/>
            <a:r>
              <a:rPr lang="en-US" altLang="zh-CN" sz="24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cavities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 &amp; Z mode, bunches filled in full ring.</a:t>
            </a:r>
          </a:p>
          <a:p>
            <a:pPr lvl="1" algn="just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outer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RF cavity is 1.5m. </a:t>
            </a: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of two ring is 1.0m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60" y="2900582"/>
            <a:ext cx="6092988" cy="3960553"/>
          </a:xfrm>
          <a:prstGeom prst="rect">
            <a:avLst/>
          </a:prstGeom>
        </p:spPr>
      </p:pic>
      <p:sp>
        <p:nvSpPr>
          <p:cNvPr id="3" name="右箭头 2"/>
          <p:cNvSpPr/>
          <p:nvPr/>
        </p:nvSpPr>
        <p:spPr>
          <a:xfrm>
            <a:off x="4889866" y="4661580"/>
            <a:ext cx="360040" cy="3095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2900582"/>
            <a:ext cx="4176464" cy="385027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07468" y="921886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RF region</a:t>
            </a:r>
            <a:endParaRPr lang="zh-CN" altLang="en-US" sz="36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07768" y="5643089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mode:</a:t>
            </a:r>
          </a:p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Bunch spacing &gt; 25ns</a:t>
            </a:r>
          </a:p>
        </p:txBody>
      </p:sp>
    </p:spTree>
    <p:extLst>
      <p:ext uri="{BB962C8B-B14F-4D97-AF65-F5344CB8AC3E}">
        <p14:creationId xmlns:p14="http://schemas.microsoft.com/office/powerpoint/2010/main" val="114118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39"/>
    </mc:Choice>
    <mc:Fallback xmlns="">
      <p:transition spd="slow" advTm="60139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 txBox="1">
            <a:spLocks/>
          </p:cNvSpPr>
          <p:nvPr/>
        </p:nvSpPr>
        <p:spPr>
          <a:xfrm>
            <a:off x="551384" y="1568217"/>
            <a:ext cx="11161240" cy="13027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Low beta functions in the RF region to reduce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instabilities caused by RF cavities. For Z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mode, due to the limitation of HOM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466mA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chosen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installation of the dedicated RF cavity.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4680337" y="5848187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 cavities        </a:t>
            </a: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RF 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00217" y="6155964"/>
            <a:ext cx="5362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Esep</a:t>
            </a:r>
            <a:r>
              <a:rPr lang="en-US" altLang="zh-CN" sz="32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=1.8 MV/m ,   </a:t>
            </a:r>
            <a:r>
              <a:rPr lang="en-US" altLang="zh-CN" sz="3200" b="1" dirty="0" err="1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Lsep</a:t>
            </a:r>
            <a:r>
              <a:rPr lang="en-US" altLang="zh-CN" sz="32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=50m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07468" y="921886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RF region</a:t>
            </a:r>
            <a:endParaRPr lang="zh-CN" altLang="en-US" sz="36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63952" y="2328717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~2.0km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89" y="2822347"/>
            <a:ext cx="10873430" cy="302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9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27"/>
    </mc:Choice>
    <mc:Fallback xmlns="">
      <p:transition spd="slow" advTm="22327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 txBox="1">
            <a:spLocks/>
          </p:cNvSpPr>
          <p:nvPr/>
        </p:nvSpPr>
        <p:spPr>
          <a:xfrm>
            <a:off x="551384" y="1670925"/>
            <a:ext cx="11161240" cy="13027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magnets for two rings</a:t>
            </a:r>
          </a:p>
          <a:p>
            <a:pPr lvl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0.3m of longitudinal distance between two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two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rings.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80037" y="6143969"/>
            <a:ext cx="8856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x=600 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at injection 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zh-CN" altLang="en-US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 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66.7 m</a:t>
            </a:r>
            <a:endParaRPr lang="zh-CN" altLang="en-US" sz="28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7468" y="921886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injection region</a:t>
            </a:r>
            <a:endParaRPr lang="zh-CN" altLang="en-US" sz="36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40" y="2636912"/>
            <a:ext cx="10220928" cy="306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0"/>
          <p:cNvSpPr txBox="1"/>
          <p:nvPr/>
        </p:nvSpPr>
        <p:spPr>
          <a:xfrm>
            <a:off x="2279576" y="567934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Phase tuning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5" name="TextBox 21"/>
          <p:cNvSpPr txBox="1"/>
          <p:nvPr/>
        </p:nvSpPr>
        <p:spPr>
          <a:xfrm>
            <a:off x="9173290" y="567934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Phase tuning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6" name="TextBox 22"/>
          <p:cNvSpPr txBox="1"/>
          <p:nvPr/>
        </p:nvSpPr>
        <p:spPr>
          <a:xfrm>
            <a:off x="6023992" y="567192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Injection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27"/>
    </mc:Choice>
    <mc:Fallback xmlns="">
      <p:transition spd="slow" advTm="22327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1307468" y="921886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injection</a:t>
            </a:r>
            <a:endParaRPr lang="zh-CN" altLang="en-US" sz="36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56040" y="2239704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For Higgs:</a:t>
            </a:r>
          </a:p>
          <a:p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  <a:ea typeface="Ebrima" panose="02000000000000000000" pitchFamily="2" charset="0"/>
                <a:cs typeface="Ebrima" panose="02000000000000000000" pitchFamily="2" charset="0"/>
              </a:rPr>
              <a:t>e</a:t>
            </a:r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</a:rPr>
              <a:t>_</a:t>
            </a:r>
            <a:r>
              <a:rPr lang="en-US" altLang="zh-CN" dirty="0">
                <a:solidFill>
                  <a:prstClr val="black"/>
                </a:solidFill>
              </a:rPr>
              <a:t>x = 1.21 nm.rad; </a:t>
            </a:r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  <a:ea typeface="Ebrima" panose="02000000000000000000" pitchFamily="2" charset="0"/>
                <a:cs typeface="Ebrima" panose="02000000000000000000" pitchFamily="2" charset="0"/>
              </a:rPr>
              <a:t>e</a:t>
            </a:r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</a:rPr>
              <a:t>_</a:t>
            </a:r>
            <a:r>
              <a:rPr lang="en-US" altLang="zh-CN" dirty="0">
                <a:solidFill>
                  <a:prstClr val="black"/>
                </a:solidFill>
              </a:rPr>
              <a:t>inject = 3.58 nm.rad</a:t>
            </a:r>
          </a:p>
          <a:p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en-US" altLang="zh-CN" dirty="0">
                <a:solidFill>
                  <a:prstClr val="black"/>
                </a:solidFill>
              </a:rPr>
              <a:t>x = 0.85 mm, </a:t>
            </a:r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en-US" altLang="zh-CN" dirty="0">
                <a:solidFill>
                  <a:prstClr val="black"/>
                </a:solidFill>
              </a:rPr>
              <a:t>_inject = 0.94 mm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Septum = 2 mm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&gt;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528048" y="4149080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For Z:</a:t>
            </a:r>
          </a:p>
          <a:p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  <a:ea typeface="Ebrima" panose="02000000000000000000" pitchFamily="2" charset="0"/>
                <a:cs typeface="Ebrima" panose="02000000000000000000" pitchFamily="2" charset="0"/>
              </a:rPr>
              <a:t>e</a:t>
            </a:r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</a:rPr>
              <a:t>_</a:t>
            </a:r>
            <a:r>
              <a:rPr lang="en-US" altLang="zh-CN" dirty="0">
                <a:solidFill>
                  <a:prstClr val="black"/>
                </a:solidFill>
              </a:rPr>
              <a:t>x = 0.17 nm.rad; </a:t>
            </a:r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  <a:ea typeface="Ebrima" panose="02000000000000000000" pitchFamily="2" charset="0"/>
                <a:cs typeface="Ebrima" panose="02000000000000000000" pitchFamily="2" charset="0"/>
              </a:rPr>
              <a:t>e</a:t>
            </a:r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</a:rPr>
              <a:t>_</a:t>
            </a:r>
            <a:r>
              <a:rPr lang="en-US" altLang="zh-CN" dirty="0">
                <a:solidFill>
                  <a:prstClr val="black"/>
                </a:solidFill>
              </a:rPr>
              <a:t>inject = 0.51 nm.rad</a:t>
            </a:r>
          </a:p>
          <a:p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en-US" altLang="zh-CN" dirty="0">
                <a:solidFill>
                  <a:prstClr val="black"/>
                </a:solidFill>
              </a:rPr>
              <a:t>x = 0.32 mm, </a:t>
            </a:r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en-US" altLang="zh-CN" dirty="0">
                <a:solidFill>
                  <a:prstClr val="black"/>
                </a:solidFill>
              </a:rPr>
              <a:t>_inject = 0.357 mm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Septum = 2 mm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&gt;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32" descr="C:\Users\cuixiaohao\Desktop\无标题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80" y="2087892"/>
            <a:ext cx="5588291" cy="39524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2664496" y="6059899"/>
            <a:ext cx="3626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</a:t>
            </a:r>
            <a:r>
              <a:rPr lang="en-US" altLang="zh-CN" sz="2400" kern="0" dirty="0">
                <a:solidFill>
                  <a:sysClr val="windowText" lastClr="000000"/>
                </a:solidFill>
              </a:rPr>
              <a:t> &gt;4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Symbol" charset="2"/>
                <a:cs typeface="Symbol" charset="2"/>
              </a:rPr>
              <a:t>s</a:t>
            </a:r>
            <a:r>
              <a:rPr lang="en-US" altLang="zh-CN" sz="2400" kern="0" baseline="-25000" dirty="0">
                <a:solidFill>
                  <a:sysClr val="windowText" lastClr="000000"/>
                </a:solidFill>
              </a:rPr>
              <a:t>xc</a:t>
            </a:r>
            <a:r>
              <a:rPr lang="en-US" altLang="zh-CN" sz="2400" kern="0" dirty="0">
                <a:solidFill>
                  <a:sysClr val="windowText" lastClr="000000"/>
                </a:solidFill>
              </a:rPr>
              <a:t> + 6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Symbol" charset="2"/>
                <a:cs typeface="Symbol" charset="2"/>
              </a:rPr>
              <a:t>s</a:t>
            </a:r>
            <a:r>
              <a:rPr lang="en-US" altLang="zh-CN" sz="2400" kern="0" baseline="-25000" dirty="0">
                <a:solidFill>
                  <a:sysClr val="windowText" lastClr="000000"/>
                </a:solidFill>
              </a:rPr>
              <a:t>xi</a:t>
            </a:r>
            <a:r>
              <a:rPr lang="en-US" altLang="zh-CN" sz="2400" kern="0" dirty="0">
                <a:solidFill>
                  <a:sysClr val="windowText" lastClr="000000"/>
                </a:solidFill>
              </a:rPr>
              <a:t> + S </a:t>
            </a:r>
            <a:endParaRPr lang="en-US" altLang="zh-CN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9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3"/>
    </mc:Choice>
    <mc:Fallback xmlns="">
      <p:transition spd="slow" advTm="2007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270993"/>
            <a:ext cx="9612559" cy="53813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1384" y="404664"/>
            <a:ext cx="11233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6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2800" b="1" dirty="0" err="1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kumimoji="1" lang="en-US" altLang="zh-CN" sz="2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Booster  Collider ring</a:t>
            </a:r>
            <a:endParaRPr lang="en-US" altLang="zh-CN" sz="2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63752" y="2996952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100km circumference, double ring collider with 2 IPs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</a:pPr>
            <a:r>
              <a:rPr lang="en-US" altLang="zh-CN" sz="2000" b="1" kern="100" dirty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Matching the geometry of SPPC as much as possible</a:t>
            </a:r>
          </a:p>
          <a:p>
            <a:pPr algn="just" fontAlgn="t">
              <a:lnSpc>
                <a:spcPts val="2400"/>
              </a:lnSpc>
              <a:spcBef>
                <a:spcPts val="1200"/>
              </a:spcBef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 twin-aperture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dipoles in the ARC</a:t>
            </a:r>
          </a:p>
        </p:txBody>
      </p:sp>
    </p:spTree>
    <p:extLst>
      <p:ext uri="{BB962C8B-B14F-4D97-AF65-F5344CB8AC3E}">
        <p14:creationId xmlns:p14="http://schemas.microsoft.com/office/powerpoint/2010/main" val="190520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"/>
    </mc:Choice>
    <mc:Fallback xmlns="">
      <p:transition spd="slow" advTm="1008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053727" y="5310800"/>
            <a:ext cx="3390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Off-axis injection</a:t>
            </a: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 rot="20855346">
            <a:off x="3183915" y="2614160"/>
            <a:ext cx="1379538" cy="960437"/>
            <a:chOff x="1496" y="1549"/>
            <a:chExt cx="869" cy="605"/>
          </a:xfrm>
        </p:grpSpPr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 rot="1175517">
              <a:off x="1496" y="2058"/>
              <a:ext cx="718" cy="96"/>
            </a:xfrm>
            <a:prstGeom prst="rect">
              <a:avLst/>
            </a:prstGeom>
            <a:pattFill prst="ltDnDiag">
              <a:fgClr>
                <a:sysClr val="windowText" lastClr="000000"/>
              </a:fgClr>
              <a:bgClr>
                <a:sysClr val="window" lastClr="FFFFFF"/>
              </a:bgClr>
            </a:patt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 rot="1303572">
              <a:off x="1648" y="1549"/>
              <a:ext cx="717" cy="239"/>
            </a:xfrm>
            <a:prstGeom prst="rect">
              <a:avLst/>
            </a:prstGeom>
            <a:pattFill prst="ltDnDiag">
              <a:fgClr>
                <a:sysClr val="windowText" lastClr="000000"/>
              </a:fgClr>
              <a:bgClr>
                <a:sysClr val="window" lastClr="FFFFFF"/>
              </a:bgClr>
            </a:patt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571552" y="3409918"/>
            <a:ext cx="301625" cy="12954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1206302" y="3409918"/>
            <a:ext cx="301625" cy="12954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 flipH="1">
            <a:off x="477640" y="4722781"/>
            <a:ext cx="19656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Local bump kickers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212527" y="4146518"/>
            <a:ext cx="8442325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6138665" y="3486118"/>
            <a:ext cx="301625" cy="12954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cxnSp>
        <p:nvCxnSpPr>
          <p:cNvPr id="19" name="直接连接符 18"/>
          <p:cNvCxnSpPr>
            <a:stCxn id="17" idx="0"/>
          </p:cNvCxnSpPr>
          <p:nvPr/>
        </p:nvCxnSpPr>
        <p:spPr>
          <a:xfrm>
            <a:off x="212527" y="4146518"/>
            <a:ext cx="11445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1357114" y="3750837"/>
            <a:ext cx="1365250" cy="3829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722364" y="3732653"/>
            <a:ext cx="1907142" cy="181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6289477" y="4133818"/>
            <a:ext cx="2151831" cy="12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920683" y="2093734"/>
            <a:ext cx="1375571" cy="10801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656984" y="3552271"/>
            <a:ext cx="1632493" cy="5878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6289477" y="4146518"/>
            <a:ext cx="2007815" cy="1083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4"/>
          <p:cNvSpPr txBox="1"/>
          <p:nvPr/>
        </p:nvSpPr>
        <p:spPr>
          <a:xfrm>
            <a:off x="784819" y="1662605"/>
            <a:ext cx="247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Injected Beam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35"/>
          <p:cNvSpPr txBox="1"/>
          <p:nvPr/>
        </p:nvSpPr>
        <p:spPr>
          <a:xfrm>
            <a:off x="92115" y="2857124"/>
            <a:ext cx="247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Circulating Beam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13"/>
          <p:cNvCxnSpPr/>
          <p:nvPr/>
        </p:nvCxnSpPr>
        <p:spPr>
          <a:xfrm>
            <a:off x="4656984" y="1951283"/>
            <a:ext cx="0" cy="2996713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ysDot"/>
          </a:ln>
          <a:effectLst/>
        </p:spPr>
      </p:cxn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4478694" y="3445366"/>
            <a:ext cx="301625" cy="12954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4629506" y="3724519"/>
            <a:ext cx="1659971" cy="3984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296254" y="3173854"/>
            <a:ext cx="1333252" cy="3561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104" y="2204864"/>
            <a:ext cx="3725752" cy="321262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307468" y="921886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injection</a:t>
            </a:r>
            <a:endParaRPr lang="zh-CN" altLang="en-US" sz="36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4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6"/>
    </mc:Choice>
    <mc:Fallback xmlns="">
      <p:transition spd="slow" advTm="4146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56670" y="1581934"/>
            <a:ext cx="7200800" cy="668709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Code: MODE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11006" y="1731513"/>
            <a:ext cx="4608512" cy="4525963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 is used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turns tracked</a:t>
            </a:r>
          </a:p>
          <a:p>
            <a:r>
              <a:rPr lang="en-US" altLang="zh-CN" sz="2400" dirty="0">
                <a:latin typeface="Times New Roman" panose="02020603050405020304" pitchFamily="18" charset="0"/>
              </a:rPr>
              <a:t>100 samples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sextupoles + 50 arc sextupoles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(Max. free various=254)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Damping at each element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ON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fluctuation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with tapering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requirements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55022" y="6143324"/>
                <a:ext cx="6516258" cy="495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𝟏𝟔</m:t>
                    </m:r>
                    <m:sSub>
                      <m:sSub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𝟏𝟓</m:t>
                    </m:r>
                    <m:sSub>
                      <m:sSub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&amp; 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𝟎𝟏𝟔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@ Higgs without errors</a:t>
                </a:r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22" y="6143324"/>
                <a:ext cx="6516258" cy="495520"/>
              </a:xfrm>
              <a:prstGeom prst="rect">
                <a:avLst/>
              </a:prstGeom>
              <a:blipFill rotWithShape="0">
                <a:blip r:embed="rId2"/>
                <a:stretch>
                  <a:fillRect l="-281" t="-9877" b="-209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1307468" y="921886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Dynamic aperture optimization</a:t>
            </a:r>
            <a:endParaRPr lang="zh-CN" altLang="en-US" sz="36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28048" y="381723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Minimum </a:t>
            </a:r>
            <a:r>
              <a:rPr lang="en-US" altLang="zh-CN" dirty="0" smtClean="0">
                <a:latin typeface="Times New Roman" panose="02020603050405020304" pitchFamily="18" charset="0"/>
              </a:rPr>
              <a:t>DA of </a:t>
            </a:r>
            <a:r>
              <a:rPr lang="en-US" altLang="zh-CN" dirty="0">
                <a:latin typeface="Times New Roman" panose="02020603050405020304" pitchFamily="18" charset="0"/>
              </a:rPr>
              <a:t>100 samples. </a:t>
            </a:r>
            <a:r>
              <a:rPr lang="en-US" altLang="zh-CN" dirty="0" smtClean="0">
                <a:latin typeface="Times New Roman" panose="02020603050405020304" pitchFamily="18" charset="0"/>
              </a:rPr>
              <a:t>0.26% coupling</a:t>
            </a:r>
            <a:r>
              <a:rPr lang="en-US" altLang="zh-CN" dirty="0">
                <a:latin typeface="Times New Roman" panose="02020603050405020304" pitchFamily="18" charset="0"/>
              </a:rPr>
              <a:t>. 200 </a:t>
            </a:r>
            <a:r>
              <a:rPr lang="en-US" altLang="zh-CN" dirty="0" smtClean="0">
                <a:latin typeface="Times New Roman" panose="02020603050405020304" pitchFamily="18" charset="0"/>
              </a:rPr>
              <a:t>turns.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464152" y="6422118"/>
            <a:ext cx="4403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Dynamic Aperture of on-momentum particles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11006" y="1211867"/>
            <a:ext cx="2744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Crab waist=100%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999656" y="5710706"/>
                <a:ext cx="2873031" cy="428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2105E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𝟏𝟑</m:t>
                      </m:r>
                      <m:sSub>
                        <m:sSubPr>
                          <m:ctrlPr>
                            <a:rPr lang="zh-CN" altLang="zh-CN" sz="2000" b="1" i="1">
                              <a:solidFill>
                                <a:srgbClr val="2105E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solidFill>
                                <a:srgbClr val="2105E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000" b="1" i="1">
                              <a:solidFill>
                                <a:srgbClr val="2105E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altLang="zh-CN" sz="2000" b="1" i="1">
                          <a:solidFill>
                            <a:srgbClr val="2105E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zh-CN" sz="2000" b="1" i="1" smtClean="0">
                          <a:solidFill>
                            <a:srgbClr val="2105E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𝟏𝟐</m:t>
                      </m:r>
                      <m:sSub>
                        <m:sSubPr>
                          <m:ctrlPr>
                            <a:rPr lang="zh-CN" altLang="zh-CN" sz="2000" b="1" i="1">
                              <a:solidFill>
                                <a:srgbClr val="2105E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solidFill>
                                <a:srgbClr val="2105E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000" b="1" i="1">
                              <a:solidFill>
                                <a:srgbClr val="2105E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altLang="zh-CN" sz="2000" b="1" i="1">
                          <a:solidFill>
                            <a:srgbClr val="2105E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&amp; </m:t>
                      </m:r>
                      <m:r>
                        <a:rPr lang="en-US" altLang="zh-CN" sz="2000" b="1" i="1">
                          <a:solidFill>
                            <a:srgbClr val="2105E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altLang="zh-CN" sz="2000" b="1" i="1">
                          <a:solidFill>
                            <a:srgbClr val="2105E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2000" b="1" i="1">
                          <a:solidFill>
                            <a:srgbClr val="2105E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𝟎𝟏𝟑𝟓</m:t>
                      </m:r>
                    </m:oMath>
                  </m:oMathPara>
                </a14:m>
                <a:endParaRPr lang="zh-CN" altLang="en-US" sz="2000" dirty="0">
                  <a:solidFill>
                    <a:srgbClr val="2105ED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656" y="5710706"/>
                <a:ext cx="2873031" cy="428259"/>
              </a:xfrm>
              <a:prstGeom prst="rect">
                <a:avLst/>
              </a:prstGeom>
              <a:blipFill rotWithShape="0"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168" y="4102294"/>
            <a:ext cx="3816424" cy="239492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168" y="1419547"/>
            <a:ext cx="3881896" cy="2489823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6"/>
          <a:stretch>
            <a:fillRect/>
          </a:stretch>
        </p:blipFill>
        <p:spPr>
          <a:xfrm>
            <a:off x="3791738" y="2268954"/>
            <a:ext cx="2642672" cy="1617377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7"/>
          <a:stretch>
            <a:fillRect/>
          </a:stretch>
        </p:blipFill>
        <p:spPr>
          <a:xfrm>
            <a:off x="3870958" y="3977155"/>
            <a:ext cx="2642672" cy="16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6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95"/>
    </mc:Choice>
    <mc:Fallback xmlns="">
      <p:transition spd="slow" advTm="23095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6370" y="1731513"/>
            <a:ext cx="7200800" cy="824737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mode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11006" y="1731513"/>
            <a:ext cx="5624954" cy="4073751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 is used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3000 turns tracked</a:t>
            </a:r>
          </a:p>
          <a:p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sextupoles </a:t>
            </a:r>
            <a:r>
              <a:rPr lang="en-US" altLang="zh-CN" sz="2400" b="1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arc 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sextupoles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(Max. free various=254)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Damping at each element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ON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fluctuation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with tapering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requirements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00056" y="3892096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Minimum </a:t>
            </a:r>
            <a:r>
              <a:rPr lang="en-US" altLang="zh-CN" dirty="0" smtClean="0">
                <a:latin typeface="Times New Roman" panose="02020603050405020304" pitchFamily="18" charset="0"/>
              </a:rPr>
              <a:t>DA of </a:t>
            </a:r>
            <a:r>
              <a:rPr lang="en-US" altLang="zh-CN" dirty="0">
                <a:latin typeface="Times New Roman" panose="02020603050405020304" pitchFamily="18" charset="0"/>
              </a:rPr>
              <a:t>100 samples. </a:t>
            </a:r>
            <a:r>
              <a:rPr lang="en-US" altLang="zh-CN" dirty="0" smtClean="0">
                <a:latin typeface="Times New Roman" panose="02020603050405020304" pitchFamily="18" charset="0"/>
              </a:rPr>
              <a:t>2.4% coupling</a:t>
            </a:r>
            <a:r>
              <a:rPr lang="en-US" altLang="zh-CN" dirty="0">
                <a:latin typeface="Times New Roman" panose="02020603050405020304" pitchFamily="18" charset="0"/>
              </a:rPr>
              <a:t>. </a:t>
            </a:r>
            <a:r>
              <a:rPr lang="en-US" altLang="zh-CN" dirty="0" smtClean="0">
                <a:latin typeface="Times New Roman" panose="02020603050405020304" pitchFamily="18" charset="0"/>
              </a:rPr>
              <a:t>3000 turns.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980837" y="5275393"/>
                <a:ext cx="3696031" cy="495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2105ED"/>
                    </a:solidFill>
                    <a:ea typeface="Cambria Math" panose="02040503050406030204" pitchFamily="18" charset="0"/>
                  </a:rPr>
                  <a:t>17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b="1" i="1">
                            <a:solidFill>
                              <a:srgbClr val="2105E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2105E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2105E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2105E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2400" b="1" i="1" smtClean="0">
                        <a:solidFill>
                          <a:srgbClr val="2105E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𝟏𝟐</m:t>
                    </m:r>
                    <m:sSub>
                      <m:sSubPr>
                        <m:ctrlPr>
                          <a:rPr lang="zh-CN" altLang="zh-CN" sz="2400" b="1" i="1">
                            <a:solidFill>
                              <a:srgbClr val="2105E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2105E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2105E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zh-CN" altLang="en-US" sz="2400" b="1" dirty="0" smtClean="0">
                    <a:solidFill>
                      <a:srgbClr val="2105E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solidFill>
                      <a:srgbClr val="2105E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 0.0023</a:t>
                </a:r>
                <a:endParaRPr lang="zh-CN" altLang="en-US" sz="2400" b="1" dirty="0">
                  <a:solidFill>
                    <a:srgbClr val="2105E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837" y="5275393"/>
                <a:ext cx="3696031" cy="495520"/>
              </a:xfrm>
              <a:prstGeom prst="rect">
                <a:avLst/>
              </a:prstGeom>
              <a:blipFill rotWithShape="0">
                <a:blip r:embed="rId2"/>
                <a:stretch>
                  <a:fillRect l="-2640" t="-9756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230651" y="5823940"/>
            <a:ext cx="7465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All </a:t>
            </a: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 (exception: 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errors and </a:t>
            </a: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solenoid) is included in the dynamic aperture 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survey.</a:t>
            </a:r>
            <a:endParaRPr lang="en-US" altLang="zh-CN" sz="24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1006" y="1211867"/>
            <a:ext cx="2744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Crab waist=100%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019399" y="3465121"/>
                <a:ext cx="3885050" cy="495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effectLst/>
                    <a:ea typeface="Cambria Math" panose="02040503050406030204" pitchFamily="18" charset="0"/>
                  </a:rPr>
                  <a:t>30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𝟐𝟓</m:t>
                    </m:r>
                    <m:sSub>
                      <m:sSub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&amp; 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𝟎𝟏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@ Z</a:t>
                </a:r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399" y="3465121"/>
                <a:ext cx="3885050" cy="495520"/>
              </a:xfrm>
              <a:prstGeom prst="rect">
                <a:avLst/>
              </a:prstGeom>
              <a:blipFill rotWithShape="0">
                <a:blip r:embed="rId3"/>
                <a:stretch>
                  <a:fillRect l="-2351" t="-9756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122" y="4261428"/>
            <a:ext cx="4219850" cy="23935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496" y="1409568"/>
            <a:ext cx="4163476" cy="255107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307468" y="921886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Dynamic aperture optimization</a:t>
            </a:r>
            <a:endParaRPr lang="zh-CN" altLang="en-US" sz="36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5"/>
    </mc:Choice>
    <mc:Fallback xmlns="">
      <p:transition spd="slow" advTm="11195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07468" y="1142688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Beam performance with errors</a:t>
            </a:r>
            <a:endParaRPr lang="zh-CN" altLang="en-US" sz="36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592649"/>
              </p:ext>
            </p:extLst>
          </p:nvPr>
        </p:nvGraphicFramePr>
        <p:xfrm>
          <a:off x="5883892" y="2204864"/>
          <a:ext cx="5900740" cy="19081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5185"/>
                <a:gridCol w="1475185"/>
                <a:gridCol w="1475185"/>
                <a:gridCol w="1475185"/>
              </a:tblGrid>
              <a:tr h="465033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(mm)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(mm)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</a:t>
                      </a:r>
                      <a:r>
                        <a:rPr lang="en-US" sz="1600" b="1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</a:tr>
              <a:tr h="465033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</a:tr>
              <a:tr h="513076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Quadrupole</a:t>
                      </a:r>
                    </a:p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w/o FF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</a:tr>
              <a:tr h="465033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05784"/>
              </p:ext>
            </p:extLst>
          </p:nvPr>
        </p:nvGraphicFramePr>
        <p:xfrm>
          <a:off x="6749080" y="4436889"/>
          <a:ext cx="4319587" cy="1589088"/>
        </p:xfrm>
        <a:graphic>
          <a:graphicData uri="http://schemas.openxmlformats.org/drawingml/2006/table">
            <a:tbl>
              <a:tblPr/>
              <a:tblGrid>
                <a:gridCol w="2159000"/>
                <a:gridCol w="2160587"/>
              </a:tblGrid>
              <a:tr h="5049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Component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Field error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49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Dipole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0.01%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5792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Quadrupole (w/o FF)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0.02%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19336" y="2492896"/>
            <a:ext cx="554461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LOCO based on AT is used to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correct COD, beta, dispersion and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coupling.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Tracking DA by SAD.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About 1500 BPMs, 1500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horizontal correctors and 1500 vertical correctors are placed in the storage ring.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(4 per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betatron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wave) 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5367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06"/>
    </mc:Choice>
    <mc:Fallback xmlns="">
      <p:transition spd="slow" advTm="33906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07468" y="1142688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Beam performance with errors</a:t>
            </a:r>
            <a:endParaRPr lang="zh-CN" altLang="en-US" sz="36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3392" y="1988840"/>
            <a:ext cx="1099229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Residue </a:t>
            </a:r>
            <a:r>
              <a:rPr lang="en-US" alt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COD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  40 um (x)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fter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orbit 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correction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Residue </a:t>
            </a:r>
            <a:r>
              <a:rPr lang="en-US" alt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COD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  75 um (y)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fter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orbit correction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ru-R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xy_err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ru-R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0.01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o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ptics correction </a:t>
            </a:r>
            <a:endParaRPr lang="en-US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Coupling=0.08% after coupling correction </a:t>
            </a: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endParaRPr lang="en-US" altLang="ru-RU" dirty="0">
              <a:solidFill>
                <a:srgbClr val="7030A0"/>
              </a:solidFill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</a:pP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1/5 </a:t>
            </a:r>
            <a:r>
              <a:rPr lang="en-US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quadrupole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(~</a:t>
            </a:r>
            <a:r>
              <a:rPr lang="en-US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600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of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3000 </a:t>
            </a:r>
            <a:r>
              <a:rPr lang="en-US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quadrupoles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are tuned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 restore beta  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functions. It’s important to modify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LOCO 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script to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make the optics correction efficient and more parameters fitting possible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ts val="600"/>
              </a:spcBef>
            </a:pP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Skew-Quads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are installed in the </a:t>
            </a:r>
            <a:r>
              <a:rPr lang="en-US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sextupoles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A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bout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200 Skew-quads(1/5 </a:t>
            </a:r>
            <a:r>
              <a:rPr lang="en-US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sextupoles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are used in the coupling correction</a:t>
            </a: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021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06"/>
    </mc:Choice>
    <mc:Fallback xmlns="">
      <p:transition spd="slow" advTm="33906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1307468" y="921886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impedance and instabilities </a:t>
            </a:r>
            <a:endParaRPr lang="zh-CN" altLang="en-US" sz="36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5357" y="5661248"/>
            <a:ext cx="11585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 smtClean="0">
                <a:latin typeface="Times New Roman" panose="02020603050405020304" pitchFamily="18" charset="0"/>
              </a:rPr>
              <a:t>    At </a:t>
            </a:r>
            <a:r>
              <a:rPr lang="en-US" altLang="zh-CN" sz="2400" dirty="0">
                <a:latin typeface="Times New Roman" panose="02020603050405020304" pitchFamily="18" charset="0"/>
              </a:rPr>
              <a:t>the design bunch intensity, the bunch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length will increase 30</a:t>
            </a:r>
            <a:r>
              <a:rPr lang="en-US" altLang="zh-CN" sz="2400" dirty="0">
                <a:latin typeface="Times New Roman" panose="02020603050405020304" pitchFamily="18" charset="0"/>
              </a:rPr>
              <a:t>% and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40% for </a:t>
            </a:r>
            <a:r>
              <a:rPr lang="en-US" altLang="zh-CN" sz="2400" dirty="0">
                <a:latin typeface="Times New Roman" panose="02020603050405020304" pitchFamily="18" charset="0"/>
              </a:rPr>
              <a:t>H and Z respectively. Bunch spacing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&gt;25ns </a:t>
            </a:r>
            <a:r>
              <a:rPr lang="en-US" altLang="zh-CN" sz="2400" dirty="0">
                <a:latin typeface="Times New Roman" panose="02020603050405020304" pitchFamily="18" charset="0"/>
              </a:rPr>
              <a:t>will be needed to eliminate the electron cloud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instability.</a:t>
            </a:r>
            <a:endParaRPr lang="zh-CN" altLang="en-US" sz="2400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467640"/>
              </p:ext>
            </p:extLst>
          </p:nvPr>
        </p:nvGraphicFramePr>
        <p:xfrm>
          <a:off x="393831" y="1763447"/>
          <a:ext cx="8183562" cy="3688256"/>
        </p:xfrm>
        <a:graphic>
          <a:graphicData uri="http://schemas.openxmlformats.org/drawingml/2006/table">
            <a:tbl>
              <a:tblPr/>
              <a:tblGrid>
                <a:gridCol w="1790700"/>
                <a:gridCol w="981075"/>
                <a:gridCol w="939800"/>
                <a:gridCol w="889000"/>
                <a:gridCol w="1195387"/>
                <a:gridCol w="1193800"/>
                <a:gridCol w="1193800"/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Components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Number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kΩ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, nH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kumimoji="0" lang="en-US" altLang="zh-CN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||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en-US" alt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, mΩ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en-US" altLang="zh-CN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loss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, V/pC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ky, kV/pC/m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00" marR="36000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Resistive wall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15.3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866.8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16.3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432.3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23.0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RF cavities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336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11.2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-72.9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-1.4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315.3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0.41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Flanges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20000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0.7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145.9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2.8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19.8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2.8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BPMs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1450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0.53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6.38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0.12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13.1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0.3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Bellows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12000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2.3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115.6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2.2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65.8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2.9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Pumping ports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5000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0.01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1.3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0.02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0.4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0.6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IP chambers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0.8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0.02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6.7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1.3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Electro-separators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22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-9.7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41.2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Taper transitions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164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1.1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25.5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0.8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50.9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0.5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32.9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1079.7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20.6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945.4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32.1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图片 3" descr="ChargeSigzEspreadZscan2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569159"/>
            <a:ext cx="3456384" cy="19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62" y="3550868"/>
            <a:ext cx="3172197" cy="2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16"/>
    </mc:Choice>
    <mc:Fallback xmlns="">
      <p:transition spd="slow" advTm="42116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96712" y="1135682"/>
            <a:ext cx="9721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@ 175GeV</a:t>
            </a:r>
          </a:p>
          <a:p>
            <a:pPr algn="ctr"/>
            <a:r>
              <a:rPr lang="en-US" altLang="zh-CN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@ 50MW</a:t>
            </a:r>
            <a:endParaRPr lang="zh-CN" altLang="en-US" sz="36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ollider ring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76" y="1831897"/>
            <a:ext cx="4464496" cy="248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43" y="4317099"/>
            <a:ext cx="4464496" cy="24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164450"/>
              </p:ext>
            </p:extLst>
          </p:nvPr>
        </p:nvGraphicFramePr>
        <p:xfrm>
          <a:off x="199742" y="1124744"/>
          <a:ext cx="3447986" cy="553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866"/>
                <a:gridCol w="1080120"/>
              </a:tblGrid>
              <a:tr h="188379">
                <a:tc>
                  <a:txBody>
                    <a:bodyPr/>
                    <a:lstStyle/>
                    <a:p>
                      <a:pPr marL="27305" algn="just" font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spcAft>
                          <a:spcPts val="0"/>
                        </a:spcAft>
                      </a:pPr>
                      <a:r>
                        <a:rPr lang="en-US" sz="100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r>
                        <a:rPr lang="en-US" sz="1000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@ 3T</a:t>
                      </a:r>
                      <a:endParaRPr lang="zh-CN" sz="100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US" sz="1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zh-CN" sz="10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 loss/turn (</a:t>
                      </a:r>
                      <a:r>
                        <a:rPr lang="en-US" sz="1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Half crossing angle (</a:t>
                      </a:r>
                      <a:r>
                        <a:rPr lang="en-US" sz="1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Piwinski angle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0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/bunch (10</a:t>
                      </a:r>
                      <a:r>
                        <a:rPr lang="en-US" sz="1000" kern="1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24.15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856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3.95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466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10.9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133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Momentum compaction (10</a:t>
                      </a:r>
                      <a:r>
                        <a:rPr lang="en-US" sz="1000" kern="1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10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x/y (m)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1.2/0.0037</a:t>
                      </a:r>
                      <a:endParaRPr lang="zh-CN" sz="10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394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Emittance  x/y (nm)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2.24/0.0068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Transverse  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0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(um)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51.8/0.16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</a:t>
                      </a:r>
                      <a:r>
                        <a:rPr lang="en-US" sz="10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</a:t>
                      </a:r>
                      <a:r>
                        <a:rPr lang="en-US" sz="10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/IP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0.077/0.105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0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8.93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792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0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(MHz)  (harmonic)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(217500)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Nature </a:t>
                      </a:r>
                      <a:r>
                        <a:rPr lang="en-US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0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64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0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2.87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 power/cavity (kw)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 (5cell)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spread (%)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322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acceptance requirement (%)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1.57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acceptance by RF (%)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2.67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19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Photon number due to beamstrahlung 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516">
                <a:tc>
                  <a:txBody>
                    <a:bodyPr/>
                    <a:lstStyle/>
                    <a:p>
                      <a:pPr marL="27305" algn="l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Lifetime due to beamstrahlung (hour)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49">
                <a:tc>
                  <a:txBody>
                    <a:bodyPr/>
                    <a:lstStyle/>
                    <a:p>
                      <a:pPr marL="27305" algn="l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Lifetime (hour)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(hour glass)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227">
                <a:tc>
                  <a:txBody>
                    <a:bodyPr/>
                    <a:lstStyle/>
                    <a:p>
                      <a:pPr marL="2857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0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sz="1000" kern="1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000" kern="1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000" kern="1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015" marR="33015" marT="7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</a:t>
                      </a:r>
                      <a:endParaRPr lang="zh-CN" sz="10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7902867" y="1336377"/>
                <a:ext cx="3885050" cy="495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effectLst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sSub>
                      <m:sSub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sSub>
                      <m:sSub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&amp; 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𝟎𝟐𝟒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@ </a:t>
                </a:r>
                <a:r>
                  <a:rPr lang="en-US" altLang="zh-CN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tt</a:t>
                </a:r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867" y="1336377"/>
                <a:ext cx="3885050" cy="495520"/>
              </a:xfrm>
              <a:prstGeom prst="rect">
                <a:avLst/>
              </a:prstGeom>
              <a:blipFill rotWithShape="0">
                <a:blip r:embed="rId4"/>
                <a:stretch>
                  <a:fillRect l="-2351" t="-9756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3647728" y="2339118"/>
            <a:ext cx="44219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Without changing the specification of hardware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QF1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QD1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Large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β*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Relatively lower luminosity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 of PS, KLY and magnets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Enough length of RF region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booster design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2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06"/>
    </mc:Choice>
    <mc:Fallback xmlns="">
      <p:transition spd="slow" advTm="33906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792088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Summary</a:t>
            </a:r>
            <a:endParaRPr lang="zh-CN" altLang="en-US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44" y="871746"/>
            <a:ext cx="1180931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solenoid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3.0T is a relatively hard start point for the accelerator design. The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finalization</a:t>
            </a:r>
            <a:r>
              <a:rPr lang="en-US" altLang="zh-CN" sz="3200" b="1" dirty="0"/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beam parameters and the specification of special magnets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been finished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hardware devices are all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reasonable.</a:t>
            </a:r>
          </a:p>
          <a:p>
            <a:pPr marL="3240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@ Higgs is the bottleneck of the design especially with errors.</a:t>
            </a:r>
          </a:p>
          <a:p>
            <a:pPr marL="3240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preliminary procedure for the IP elements installation was studied.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boundary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between detector and accelerator is still not clear. </a:t>
            </a:r>
          </a:p>
          <a:p>
            <a:pPr marL="3240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design of a backup injection chain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 avoid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low field issues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has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already been finished with slight higher budget.</a:t>
            </a:r>
          </a:p>
          <a:p>
            <a:pPr marL="0" lvl="1" algn="just">
              <a:spcBef>
                <a:spcPts val="600"/>
              </a:spcBef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4GeV&amp;100Hz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Booster1 to 36GeV Booster2 to 120GeVCollider Ring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6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02"/>
    </mc:Choice>
    <mc:Fallback xmlns="">
      <p:transition spd="slow" advTm="4300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 err="1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内容占位符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1" y="1412776"/>
            <a:ext cx="11883863" cy="14401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552384" y="238379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1200m</a:t>
            </a:r>
            <a:endParaRPr lang="zh-CN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060781"/>
              </p:ext>
            </p:extLst>
          </p:nvPr>
        </p:nvGraphicFramePr>
        <p:xfrm>
          <a:off x="1991544" y="3140968"/>
          <a:ext cx="8064897" cy="325735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04256"/>
                <a:gridCol w="936104"/>
                <a:gridCol w="864096"/>
                <a:gridCol w="1800200"/>
                <a:gridCol w="2160241"/>
              </a:tblGrid>
              <a:tr h="325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Symbol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Baseline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Designed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="0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zh-CN" altLang="zh-CN" sz="1600" b="0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Repetition rate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600" b="0" i="1" kern="1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Hz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100</a:t>
                      </a:r>
                      <a:endParaRPr lang="zh-CN" sz="16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en-US" sz="1600" b="0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600" b="0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</a:t>
                      </a:r>
                      <a:endParaRPr lang="zh-CN" altLang="zh-CN" sz="1600" b="0" i="1" kern="100" baseline="-25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 9.4×10</a:t>
                      </a:r>
                      <a:r>
                        <a:rPr lang="en-US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zh-CN" sz="1600" b="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1.9×10</a:t>
                      </a:r>
                      <a:r>
                        <a:rPr lang="en-US" altLang="zh-CN" sz="16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/ </a:t>
                      </a: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1.9×10</a:t>
                      </a:r>
                      <a:r>
                        <a:rPr lang="en-US" altLang="zh-CN" sz="16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0" i="1" kern="1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nC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 1.5</a:t>
                      </a:r>
                      <a:endParaRPr lang="zh-CN" sz="16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spread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 2×10</a:t>
                      </a:r>
                      <a:r>
                        <a:rPr lang="en-US" altLang="zh-CN" sz="1600" b="1" kern="100" baseline="300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endParaRPr lang="zh-CN" altLang="zh-CN" sz="1600" b="1" kern="100" baseline="30000" dirty="0" smtClean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1.5×10</a:t>
                      </a:r>
                      <a:r>
                        <a:rPr lang="en-US" altLang="zh-CN" sz="16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en-US" altLang="zh-CN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/  1.6</a:t>
                      </a: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×10</a:t>
                      </a:r>
                      <a:r>
                        <a:rPr lang="en-US" altLang="zh-CN" sz="16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endParaRPr lang="zh-CN" altLang="zh-CN" sz="1600" b="1" kern="100" baseline="300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Emittance (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600" b="0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6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rad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 120</a:t>
                      </a:r>
                      <a:endParaRPr lang="zh-CN" sz="16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 / 40 ~120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zh-CN" altLang="zh-CN" sz="16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altLang="zh-CN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zh-CN" altLang="zh-CN" sz="1600" b="0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kern="100" dirty="0" smtClean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/ 1</a:t>
                      </a:r>
                      <a:endParaRPr lang="zh-CN" altLang="zh-CN" sz="16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beam</a:t>
                      </a:r>
                      <a:r>
                        <a:rPr lang="en-US" altLang="zh-CN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energy on Target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GeV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bunch</a:t>
                      </a:r>
                      <a:r>
                        <a:rPr lang="en-US" altLang="zh-CN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charge on Target</a:t>
                      </a:r>
                      <a:endParaRPr lang="zh-CN" altLang="zh-CN" sz="16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nC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72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09"/>
    </mc:Choice>
    <mc:Fallback xmlns="">
      <p:transition spd="slow" advTm="3800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Line 1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60096" y="5481287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efficiency 99%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29" y="1379939"/>
            <a:ext cx="5658287" cy="401474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775520" y="4650289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~650m</a:t>
            </a:r>
            <a:endParaRPr lang="en-US" altLang="zh-CN" sz="24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~ -100m</a:t>
            </a:r>
            <a:endParaRPr lang="zh-CN" altLang="en-US" sz="24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1047463"/>
            <a:ext cx="5858644" cy="442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22"/>
    </mc:Choice>
    <mc:Fallback xmlns="">
      <p:transition spd="slow" advTm="2262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415121"/>
            <a:ext cx="6215502" cy="31847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415121"/>
            <a:ext cx="5184576" cy="342388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02382" y="4489976"/>
            <a:ext cx="4333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FODO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with 90 degrees phase shift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63552" y="2927007"/>
            <a:ext cx="3349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energy 10GeV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4941168"/>
            <a:ext cx="1218091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diameter of the inner aperture is selected as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55mm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limitation of impedance.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beam lifetime should be higher than 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14min (3% particle lose)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duration before extraction. </a:t>
            </a:r>
          </a:p>
        </p:txBody>
      </p:sp>
    </p:spTree>
    <p:extLst>
      <p:ext uri="{BB962C8B-B14F-4D97-AF65-F5344CB8AC3E}">
        <p14:creationId xmlns:p14="http://schemas.microsoft.com/office/powerpoint/2010/main" val="373610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40"/>
    </mc:Choice>
    <mc:Fallback xmlns="">
      <p:transition spd="slow" advTm="9194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91944" y="5564503"/>
            <a:ext cx="568863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30Gauss @ 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10GeV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Eddy current effect</a:t>
            </a:r>
            <a:endParaRPr lang="zh-CN" altLang="en-US" sz="24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81840" y="1333990"/>
            <a:ext cx="5084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 time structure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2038946"/>
            <a:ext cx="5688632" cy="347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3952890" y="3080141"/>
            <a:ext cx="699230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cycle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7984" y="4656741"/>
            <a:ext cx="769763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cycles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52890" y="6395500"/>
            <a:ext cx="769763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cycles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51" y="1667266"/>
            <a:ext cx="3420871" cy="143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6" y="3234029"/>
            <a:ext cx="3604089" cy="15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4941168"/>
            <a:ext cx="3841011" cy="163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02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05"/>
    </mc:Choice>
    <mc:Fallback xmlns="">
      <p:transition spd="slow" advTm="3320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51384" y="182138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Physics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   </a:t>
            </a:r>
            <a:r>
              <a:rPr kumimoji="1" lang="en-US" altLang="zh-CN" sz="4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  <a:endParaRPr lang="en-US" altLang="zh-CN" sz="4800" b="1" dirty="0">
              <a:solidFill>
                <a:srgbClr val="D919C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073781"/>
              </p:ext>
            </p:extLst>
          </p:nvPr>
        </p:nvGraphicFramePr>
        <p:xfrm>
          <a:off x="695400" y="1196752"/>
          <a:ext cx="6442773" cy="5226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9619"/>
                <a:gridCol w="1191012"/>
                <a:gridCol w="1261071"/>
                <a:gridCol w="1261071"/>
              </a:tblGrid>
              <a:tr h="4508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8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Energy (GeV)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8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305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8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Charge (nC)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0.72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0.72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0.38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8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0.52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0.66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0.69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8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8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urrent threshold</a:t>
                      </a:r>
                      <a:r>
                        <a:rPr lang="en-US" altLang="zh-CN" sz="18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due to TMCI (mA)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0.803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08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Cycles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477">
                <a:tc>
                  <a:txBody>
                    <a:bodyPr/>
                    <a:lstStyle/>
                    <a:p>
                      <a:pPr marL="27305" algn="just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decay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477">
                <a:tc>
                  <a:txBody>
                    <a:bodyPr/>
                    <a:lstStyle/>
                    <a:p>
                      <a:pPr marL="27305" algn="just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Ramping Cycle (sec)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6.6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3.8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477">
                <a:tc>
                  <a:txBody>
                    <a:bodyPr/>
                    <a:lstStyle/>
                    <a:p>
                      <a:pPr marL="27305" algn="just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(sec)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592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477">
                <a:tc>
                  <a:txBody>
                    <a:bodyPr/>
                    <a:lstStyle/>
                    <a:p>
                      <a:pPr marL="27305" algn="just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Collider</a:t>
                      </a:r>
                      <a:r>
                        <a:rPr lang="en-US" altLang="zh-CN" sz="18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Lifetime (hour)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0.33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3.5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7.4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477">
                <a:tc>
                  <a:txBody>
                    <a:bodyPr/>
                    <a:lstStyle/>
                    <a:p>
                      <a:pPr marL="27305" algn="just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frequency (sec)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</a:t>
                      </a:r>
                      <a:endParaRPr lang="zh-CN" sz="18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</a:t>
                      </a:r>
                      <a:endParaRPr lang="zh-CN" sz="18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811</a:t>
                      </a:r>
                      <a:endParaRPr lang="zh-CN" sz="1800" b="1" kern="100" dirty="0">
                        <a:solidFill>
                          <a:srgbClr val="2105ED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7392144" y="2996952"/>
            <a:ext cx="44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Transfer efficiency is 92%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beam lifetime is 14min. </a:t>
            </a:r>
          </a:p>
        </p:txBody>
      </p:sp>
    </p:spTree>
    <p:extLst>
      <p:ext uri="{BB962C8B-B14F-4D97-AF65-F5344CB8AC3E}">
        <p14:creationId xmlns:p14="http://schemas.microsoft.com/office/powerpoint/2010/main" val="16125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3"/>
    </mc:Choice>
    <mc:Fallback xmlns="">
      <p:transition spd="slow" advTm="992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13757</TotalTime>
  <Words>3354</Words>
  <Application>Microsoft Office PowerPoint</Application>
  <PresentationFormat>宽屏</PresentationFormat>
  <Paragraphs>842</Paragraphs>
  <Slides>47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8" baseType="lpstr">
      <vt:lpstr>MS Mincho</vt:lpstr>
      <vt:lpstr>宋体</vt:lpstr>
      <vt:lpstr>Arial</vt:lpstr>
      <vt:lpstr>Calibri</vt:lpstr>
      <vt:lpstr>Cambria Math</vt:lpstr>
      <vt:lpstr>Comic Sans MS</vt:lpstr>
      <vt:lpstr>Ebrima</vt:lpstr>
      <vt:lpstr>Symbol</vt:lpstr>
      <vt:lpstr>Times New Roman</vt:lpstr>
      <vt:lpstr>Wingdings</vt:lpstr>
      <vt:lpstr>Office 主题</vt:lpstr>
      <vt:lpstr>PowerPoint 演示文稿</vt:lpstr>
      <vt:lpstr>Outline</vt:lpstr>
      <vt:lpstr>Physics goals of CEPC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Errors Setting</vt:lpstr>
      <vt:lpstr>Orbit  with errors</vt:lpstr>
      <vt:lpstr>Beta Beating, Emittance and Dynamic Aperture with errors</vt:lpstr>
      <vt:lpstr>PowerPoint 演示文稿</vt:lpstr>
      <vt:lpstr>PowerPoint 演示文稿</vt:lpstr>
      <vt:lpstr>PowerPoint 演示文稿</vt:lpstr>
      <vt:lpstr>Parameters of CEPC collider ring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Code: MODE</vt:lpstr>
      <vt:lpstr>Z mode</vt:lpstr>
      <vt:lpstr>PowerPoint 演示文稿</vt:lpstr>
      <vt:lpstr>PowerPoint 演示文稿</vt:lpstr>
      <vt:lpstr>PowerPoint 演示文稿</vt:lpstr>
      <vt:lpstr>PowerPoint 演示文稿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 about CEPC Injection</dc:title>
  <dc:creator>Dou</dc:creator>
  <cp:lastModifiedBy>YU</cp:lastModifiedBy>
  <cp:revision>826</cp:revision>
  <dcterms:created xsi:type="dcterms:W3CDTF">2017-02-09T07:10:05Z</dcterms:created>
  <dcterms:modified xsi:type="dcterms:W3CDTF">2018-02-09T22:46:37Z</dcterms:modified>
</cp:coreProperties>
</file>