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 id="2147483833" r:id="rId2"/>
    <p:sldMasterId id="2147483845" r:id="rId3"/>
    <p:sldMasterId id="2147483882" r:id="rId4"/>
    <p:sldMasterId id="2147483965" r:id="rId5"/>
  </p:sldMasterIdLst>
  <p:notesMasterIdLst>
    <p:notesMasterId r:id="rId44"/>
  </p:notesMasterIdLst>
  <p:sldIdLst>
    <p:sldId id="278" r:id="rId6"/>
    <p:sldId id="279" r:id="rId7"/>
    <p:sldId id="570" r:id="rId8"/>
    <p:sldId id="258" r:id="rId9"/>
    <p:sldId id="520" r:id="rId10"/>
    <p:sldId id="571" r:id="rId11"/>
    <p:sldId id="573" r:id="rId12"/>
    <p:sldId id="566" r:id="rId13"/>
    <p:sldId id="567" r:id="rId14"/>
    <p:sldId id="577" r:id="rId15"/>
    <p:sldId id="574" r:id="rId16"/>
    <p:sldId id="575" r:id="rId17"/>
    <p:sldId id="576" r:id="rId18"/>
    <p:sldId id="568" r:id="rId19"/>
    <p:sldId id="584" r:id="rId20"/>
    <p:sldId id="580" r:id="rId21"/>
    <p:sldId id="530" r:id="rId22"/>
    <p:sldId id="569" r:id="rId23"/>
    <p:sldId id="581" r:id="rId24"/>
    <p:sldId id="585" r:id="rId25"/>
    <p:sldId id="420" r:id="rId26"/>
    <p:sldId id="578" r:id="rId27"/>
    <p:sldId id="599" r:id="rId28"/>
    <p:sldId id="597" r:id="rId29"/>
    <p:sldId id="390" r:id="rId30"/>
    <p:sldId id="591" r:id="rId31"/>
    <p:sldId id="299" r:id="rId32"/>
    <p:sldId id="583" r:id="rId33"/>
    <p:sldId id="579" r:id="rId34"/>
    <p:sldId id="595" r:id="rId35"/>
    <p:sldId id="600" r:id="rId36"/>
    <p:sldId id="594" r:id="rId37"/>
    <p:sldId id="596" r:id="rId38"/>
    <p:sldId id="586" r:id="rId39"/>
    <p:sldId id="587" r:id="rId40"/>
    <p:sldId id="588" r:id="rId41"/>
    <p:sldId id="589" r:id="rId42"/>
    <p:sldId id="556" r:id="rId43"/>
  </p:sldIdLst>
  <p:sldSz cx="12192000" cy="6858000"/>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A0"/>
    <a:srgbClr val="382248"/>
    <a:srgbClr val="618652"/>
    <a:srgbClr val="0000FF"/>
    <a:srgbClr val="FF0000"/>
    <a:srgbClr val="008080"/>
    <a:srgbClr val="800000"/>
    <a:srgbClr val="808080"/>
    <a:srgbClr val="000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3858" autoAdjust="0"/>
  </p:normalViewPr>
  <p:slideViewPr>
    <p:cSldViewPr snapToGrid="0">
      <p:cViewPr>
        <p:scale>
          <a:sx n="66" d="100"/>
          <a:sy n="66"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7FF98-6A15-4B16-9C90-835344AE194B}" type="datetimeFigureOut">
              <a:rPr lang="zh-CN" altLang="en-US" smtClean="0"/>
              <a:t>2018/2/9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B8E89-D6EC-4D63-A398-A57775531FFE}" type="slidenum">
              <a:rPr lang="zh-CN" altLang="en-US" smtClean="0"/>
              <a:t>‹#›</a:t>
            </a:fld>
            <a:endParaRPr lang="zh-CN" altLang="en-US"/>
          </a:p>
        </p:txBody>
      </p:sp>
    </p:spTree>
    <p:extLst>
      <p:ext uri="{BB962C8B-B14F-4D97-AF65-F5344CB8AC3E}">
        <p14:creationId xmlns:p14="http://schemas.microsoft.com/office/powerpoint/2010/main" val="3814188839"/>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A09A2C-46A6-4ABC-9DD5-934986732171}" type="slidenum">
              <a:rPr lang="zh-CN" altLang="en-US" smtClean="0"/>
              <a:t>12</a:t>
            </a:fld>
            <a:endParaRPr lang="zh-CN" altLang="en-US"/>
          </a:p>
        </p:txBody>
      </p:sp>
    </p:spTree>
    <p:extLst>
      <p:ext uri="{BB962C8B-B14F-4D97-AF65-F5344CB8AC3E}">
        <p14:creationId xmlns:p14="http://schemas.microsoft.com/office/powerpoint/2010/main" val="3517067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1"/>
            <a:ext cx="9144000" cy="23876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1800">
                <a:solidFill>
                  <a:schemeClr val="tx1">
                    <a:lumMod val="75000"/>
                    <a:lumOff val="25000"/>
                  </a:schemeClr>
                </a:solidFill>
              </a:defRPr>
            </a:lvl1pPr>
            <a:lvl2pPr marL="342891" indent="0" algn="ctr">
              <a:buNone/>
              <a:defRPr sz="2100"/>
            </a:lvl2pPr>
            <a:lvl3pPr marL="685783" indent="0" algn="ctr">
              <a:buNone/>
              <a:defRPr sz="1800"/>
            </a:lvl3pPr>
            <a:lvl4pPr marL="1028674" indent="0" algn="ctr">
              <a:buNone/>
              <a:defRPr sz="1500"/>
            </a:lvl4pPr>
            <a:lvl5pPr marL="1371566" indent="0" algn="ctr">
              <a:buNone/>
              <a:defRPr sz="1500"/>
            </a:lvl5pPr>
            <a:lvl6pPr marL="1714457" indent="0" algn="ctr">
              <a:buNone/>
              <a:defRPr sz="1500"/>
            </a:lvl6pPr>
            <a:lvl7pPr marL="2057349" indent="0" algn="ctr">
              <a:buNone/>
              <a:defRPr sz="1500"/>
            </a:lvl7pPr>
            <a:lvl8pPr marL="2400240" indent="0" algn="ctr">
              <a:buNone/>
              <a:defRPr sz="1500"/>
            </a:lvl8pPr>
            <a:lvl9pPr marL="2743131"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50E2317E-5B21-4713-BE00-2B16A8BB9EFE}" type="datetime1">
              <a:rPr lang="zh-CN" altLang="en-US" smtClean="0">
                <a:solidFill>
                  <a:prstClr val="black"/>
                </a:solidFill>
              </a:rPr>
              <a:t>2018/2/9</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7819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A0015435-AD51-4C12-9E31-A09BCF0FB5A7}" type="datetime1">
              <a:rPr lang="zh-CN" altLang="en-US" smtClean="0">
                <a:solidFill>
                  <a:prstClr val="black"/>
                </a:solidFill>
              </a:rPr>
              <a:t>2018/2/9</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2088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2" y="360364"/>
            <a:ext cx="7734300" cy="58118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6824A5A0-0077-4C27-A3BC-53B629C574F0}" type="datetime1">
              <a:rPr lang="zh-CN" altLang="en-US" smtClean="0">
                <a:solidFill>
                  <a:prstClr val="black"/>
                </a:solidFill>
              </a:rPr>
              <a:t>2018/2/9</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5519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6"/>
          <p:cNvSpPr>
            <a:spLocks noGrp="1" noChangeArrowheads="1"/>
          </p:cNvSpPr>
          <p:nvPr>
            <p:ph type="dt" sz="half" idx="10"/>
          </p:nvPr>
        </p:nvSpPr>
        <p:spPr>
          <a:ln/>
        </p:spPr>
        <p:txBody>
          <a:bodyPr/>
          <a:lstStyle>
            <a:lvl1pPr>
              <a:defRPr/>
            </a:lvl1pPr>
          </a:lstStyle>
          <a:p>
            <a:pPr>
              <a:defRPr/>
            </a:pPr>
            <a:fld id="{5E621244-A4A5-4030-A7CF-FA9EDDE11CEE}" type="datetime1">
              <a:rPr lang="zh-CN" altLang="en-US" smtClean="0">
                <a:solidFill>
                  <a:prstClr val="black"/>
                </a:solidFill>
              </a:rPr>
              <a:t>2018/2/9</a:t>
            </a:fld>
            <a:endParaRPr lang="en-US" altLang="zh-CN">
              <a:solidFill>
                <a:prstClr val="black"/>
              </a:solidFill>
            </a:endParaRPr>
          </a:p>
        </p:txBody>
      </p:sp>
      <p:sp>
        <p:nvSpPr>
          <p:cNvPr id="5" name="Rectangle 7"/>
          <p:cNvSpPr>
            <a:spLocks noGrp="1" noChangeArrowheads="1"/>
          </p:cNvSpPr>
          <p:nvPr>
            <p:ph type="ftr" sz="quarter" idx="11"/>
          </p:nvPr>
        </p:nvSpPr>
        <p:spPr>
          <a:xfrm>
            <a:off x="4165600" y="6381749"/>
            <a:ext cx="3860800" cy="476251"/>
          </a:xfrm>
          <a:prstGeom prst="rect">
            <a:avLst/>
          </a:prstGeom>
          <a:ln/>
        </p:spPr>
        <p:txBody>
          <a:bodyPr/>
          <a:lstStyle>
            <a:lvl1pPr>
              <a:defRPr/>
            </a:lvl1pPr>
          </a:lstStyle>
          <a:p>
            <a:pPr>
              <a:defRPr/>
            </a:pPr>
            <a:endParaRPr lang="en-US" altLang="zh-CN" dirty="0">
              <a:solidFill>
                <a:prstClr val="black"/>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B87DD8A-6C96-4D71-8872-84B5280BA819}" type="slidenum">
              <a:rPr lang="en-US" altLang="zh-CN" smtClean="0">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1207488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7C52B662-8664-48B2-90D2-4DFB09B11E8B}" type="datetime1">
              <a:rPr lang="zh-CN" altLang="en-US" smtClean="0"/>
              <a:t>2018/2/9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84377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2986351-86E5-41E4-BC53-5787811069DC}" type="datetime1">
              <a:rPr lang="zh-CN" altLang="en-US" smtClean="0"/>
              <a:t>2018/2/9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03473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41FE010D-571E-4E04-9CDC-5EAED5E71DDB}" type="datetime1">
              <a:rPr lang="zh-CN" altLang="en-US" smtClean="0"/>
              <a:t>2018/2/9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337880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20CAF9F-0A3D-4F5A-8259-2004A5C4F900}" type="datetime1">
              <a:rPr lang="zh-CN" altLang="en-US" smtClean="0"/>
              <a:t>2018/2/9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634423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431CEC20-4DCB-4FF7-926E-0DD08C3BE40E}" type="datetime1">
              <a:rPr lang="zh-CN" altLang="en-US" smtClean="0"/>
              <a:t>2018/2/9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623963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011F3DA-EF7B-456B-A967-731007BC5975}" type="datetime1">
              <a:rPr lang="zh-CN" altLang="en-US" smtClean="0"/>
              <a:t>2018/2/9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110370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B545E-2A45-4206-BD52-CF0FFFDF65F5}" type="datetime1">
              <a:rPr lang="zh-CN" altLang="en-US" smtClean="0"/>
              <a:t>2018/2/9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09684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03409ECE-ADCB-4454-B743-B8EC97A32249}" type="datetime1">
              <a:rPr lang="zh-CN" altLang="en-US" smtClean="0">
                <a:solidFill>
                  <a:prstClr val="black"/>
                </a:solidFill>
              </a:rPr>
              <a:t>2018/2/9</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2167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56D5B78-F182-408D-A2B2-7FD9C787E8E0}" type="datetime1">
              <a:rPr lang="zh-CN" altLang="en-US" smtClean="0"/>
              <a:t>2018/2/9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060336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0EF8E99B-B80A-4ED8-A438-73057C20ABAE}" type="datetime1">
              <a:rPr lang="zh-CN" altLang="en-US" smtClean="0"/>
              <a:t>2018/2/9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986215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D96FA7C-6FF5-4AFF-B700-D9A3C506CC96}" type="datetime1">
              <a:rPr lang="zh-CN" altLang="en-US" smtClean="0"/>
              <a:t>2018/2/9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762873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4F073C8-3E0C-4B10-9270-295235D2BC75}" type="datetime1">
              <a:rPr lang="zh-CN" altLang="en-US" smtClean="0"/>
              <a:t>2018/2/9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961308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8"/>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p:spPr>
        <p:txBody>
          <a:bodyPr/>
          <a:lstStyle>
            <a:lvl1pPr>
              <a:defRPr/>
            </a:lvl1pPr>
          </a:lstStyle>
          <a:p>
            <a:pPr marL="0" marR="0" lvl="0" indent="0" algn="l" defTabSz="685783" rtl="0" eaLnBrk="1" fontAlgn="base" latinLnBrk="0" hangingPunct="1">
              <a:lnSpc>
                <a:spcPct val="100000"/>
              </a:lnSpc>
              <a:spcBef>
                <a:spcPct val="0"/>
              </a:spcBef>
              <a:spcAft>
                <a:spcPct val="0"/>
              </a:spcAft>
              <a:buClrTx/>
              <a:buSzTx/>
              <a:buFontTx/>
              <a:buNone/>
              <a:tabLst/>
              <a:defRPr/>
            </a:pPr>
            <a:fld id="{2DB59541-D420-4D10-98F5-D795807D0679}"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2018/2/9</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页脚占位符 3"/>
          <p:cNvSpPr>
            <a:spLocks noGrp="1"/>
          </p:cNvSpPr>
          <p:nvPr>
            <p:ph type="ftr" sz="quarter" idx="11"/>
          </p:nvPr>
        </p:nvSpPr>
        <p:spPr>
          <a:xfrm>
            <a:off x="4038600" y="6356352"/>
            <a:ext cx="4114800" cy="365125"/>
          </a:xfrm>
        </p:spPr>
        <p:txBody>
          <a:bodyPr/>
          <a:lstStyle>
            <a:lvl1pPr>
              <a:defRPr/>
            </a:lvl1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2"/>
            <a:ext cx="2743200" cy="365125"/>
          </a:xfrm>
        </p:spPr>
        <p:txBody>
          <a:bodyPr/>
          <a:lstStyle>
            <a:lvl1pPr>
              <a:defRPr/>
            </a:lvl1p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3761241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77AD10B0-B8E8-4CDA-9E0E-79C5C7C68A54}"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8314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7F23E51E-8D9E-4878-BB56-C03462FD069B}"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68294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a:defRPr/>
            </a:pPr>
            <a:fld id="{86723127-8D78-4A01-933B-CC729D920EAE}"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7182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4283B427-82AA-4164-A152-5ABB1242E6FD}"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16410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4B7A15D3-2639-40E3-8D59-892FC0FEFF53}"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9670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52636"/>
            <a:ext cx="10515600" cy="1500187"/>
          </a:xfrm>
        </p:spPr>
        <p:txBody>
          <a:bodyPr anchor="t">
            <a:normAutofit/>
          </a:bodyPr>
          <a:lstStyle>
            <a:lvl1pPr marL="0" indent="0">
              <a:buNone/>
              <a:defRPr sz="1800">
                <a:solidFill>
                  <a:schemeClr val="tx1">
                    <a:lumMod val="75000"/>
                    <a:lumOff val="2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C7D208A1-1380-461A-8575-99C4B86197F0}" type="datetime1">
              <a:rPr lang="zh-CN" altLang="en-US" smtClean="0">
                <a:solidFill>
                  <a:prstClr val="black"/>
                </a:solidFill>
              </a:rPr>
              <a:t>2018/2/9</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36182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B94B7BD9-09C6-4708-8818-718507511FF2}"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36727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71BFB0D-D9A9-4099-A52B-079903396217}"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990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D607F69C-8F38-48C2-8C0B-D9BDD0ED08C2}"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64133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85845FD4-1601-45D2-809A-318774B9DC17}"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13305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E5B599F1-AC86-4265-97E3-7B59E83D2F0E}"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81205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7DDC224A-6C08-4218-BD83-2D1C78285D65}"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18596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3E4A7D5-5AAB-45F9-AA40-284036C97A83}" type="datetime1">
              <a:rPr lang="zh-CN" altLang="en-US" smtClean="0"/>
              <a:t>2018/2/9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1625139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076F6C9-1677-4421-B8D6-FF8EEA6C4D36}" type="datetime1">
              <a:rPr lang="zh-CN" altLang="en-US" smtClean="0"/>
              <a:t>2018/2/9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089282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00B13FB-B89A-4044-AA14-0190679413D9}" type="datetime1">
              <a:rPr lang="zh-CN" altLang="en-US" smtClean="0"/>
              <a:t>2018/2/9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54569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F61C268-2423-4F23-8DF5-4B30B65E2E7A}" type="datetime1">
              <a:rPr lang="zh-CN" altLang="en-US" smtClean="0"/>
              <a:t>2018/2/9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51888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EC010E92-B4B6-4B8A-8F1E-A9FB61294123}" type="datetime1">
              <a:rPr lang="zh-CN" altLang="en-US" smtClean="0">
                <a:solidFill>
                  <a:prstClr val="black"/>
                </a:solidFill>
              </a:rPr>
              <a:t>2018/2/9</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8250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9E59FC5-B5F8-421C-80F2-26B4C79B32F9}" type="datetime1">
              <a:rPr lang="zh-CN" altLang="en-US" smtClean="0"/>
              <a:t>2018/2/9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074712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27DCC5F-6E77-43A5-8C2A-81FB7FF0468B}" type="datetime1">
              <a:rPr lang="zh-CN" altLang="en-US" smtClean="0"/>
              <a:t>2018/2/9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166785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B4293-13CD-474D-A00E-F9755826EC2D}" type="datetime1">
              <a:rPr lang="zh-CN" altLang="en-US" smtClean="0"/>
              <a:t>2018/2/9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954625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413CBC4-C4A8-4360-A9E2-386B8881C6EF}" type="datetime1">
              <a:rPr lang="zh-CN" altLang="en-US" smtClean="0"/>
              <a:t>2018/2/9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940398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D101CC4-40EA-4E4D-80F6-F96EB8AE7C58}" type="datetime1">
              <a:rPr lang="zh-CN" altLang="en-US" smtClean="0"/>
              <a:t>2018/2/9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329570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163D48A-7D81-416B-80C3-4BE23672F478}" type="datetime1">
              <a:rPr lang="zh-CN" altLang="en-US" smtClean="0"/>
              <a:t>2018/2/9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4219877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60FB185-7467-4666-9417-C3395E5FADD9}" type="datetime1">
              <a:rPr lang="zh-CN" altLang="en-US" smtClean="0"/>
              <a:t>2018/2/9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621677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4867227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322846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367409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3"/>
            <a:ext cx="5156200" cy="825699"/>
          </a:xfrm>
        </p:spPr>
        <p:txBody>
          <a:bodyPr anchor="b">
            <a:normAutofit/>
          </a:bodyPr>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45127" y="2507552"/>
            <a:ext cx="5156200"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851"/>
            <a:ext cx="5181601" cy="825699"/>
          </a:xfrm>
        </p:spPr>
        <p:txBody>
          <a:bodyPr anchor="b"/>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2" y="2507552"/>
            <a:ext cx="5181601"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a:defRPr/>
            </a:pPr>
            <a:fld id="{04072C1C-1C20-4C00-AE71-166A58E31CBE}" type="datetime1">
              <a:rPr lang="zh-CN" altLang="en-US" smtClean="0">
                <a:solidFill>
                  <a:prstClr val="black"/>
                </a:solidFill>
              </a:rPr>
              <a:t>2018/2/9</a:t>
            </a:fld>
            <a:endParaRPr lang="zh-CN" altLang="en-US">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9" name="Slide Number Placeholder 8"/>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1348868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2734754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45127" y="2507552"/>
            <a:ext cx="5156200"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1" y="2507552"/>
            <a:ext cx="5181601"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p:txBody>
          <a:bodyPr/>
          <a:lstStyle/>
          <a:p>
            <a:fld id="{9D4335EE-BD33-4D2B-92EE-A4EAAE51E3BD}"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760731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p:txBody>
          <a:bodyPr/>
          <a:lstStyle/>
          <a:p>
            <a:fld id="{9D4335EE-BD33-4D2B-92EE-A4EAAE51E3BD}"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2358181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3427295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2622318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223288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608855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2018/2/9</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35711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6"/>
          <p:cNvSpPr>
            <a:spLocks noGrp="1" noChangeArrowheads="1"/>
          </p:cNvSpPr>
          <p:nvPr>
            <p:ph type="dt" sz="half" idx="10"/>
          </p:nvPr>
        </p:nvSpPr>
        <p:spPr>
          <a:ln/>
        </p:spPr>
        <p:txBody>
          <a:bodyPr/>
          <a:lstStyle>
            <a:lvl1pPr>
              <a:defRPr/>
            </a:lvl1pPr>
          </a:lstStyle>
          <a:p>
            <a:pPr>
              <a:defRPr/>
            </a:pPr>
            <a:fld id="{E7A4558A-3073-4139-ADA0-F48D8A6737E4}" type="datetime1">
              <a:rPr lang="zh-CN" altLang="en-US"/>
              <a:pPr>
                <a:defRPr/>
              </a:pPr>
              <a:t>2018/2/9</a:t>
            </a:fld>
            <a:endParaRPr lang="en-US" altLang="zh-CN"/>
          </a:p>
        </p:txBody>
      </p:sp>
      <p:sp>
        <p:nvSpPr>
          <p:cNvPr id="5" name="Rectangle 7"/>
          <p:cNvSpPr>
            <a:spLocks noGrp="1" noChangeArrowheads="1"/>
          </p:cNvSpPr>
          <p:nvPr>
            <p:ph type="ftr" sz="quarter" idx="11"/>
          </p:nvPr>
        </p:nvSpPr>
        <p:spPr>
          <a:xfrm>
            <a:off x="4165600" y="6381750"/>
            <a:ext cx="3860800" cy="476250"/>
          </a:xfrm>
          <a:prstGeom prst="rect">
            <a:avLst/>
          </a:prstGeom>
          <a:ln/>
        </p:spPr>
        <p:txBody>
          <a:bodyPr/>
          <a:lstStyle>
            <a:lvl1pPr>
              <a:defRPr/>
            </a:lvl1pPr>
          </a:lstStyle>
          <a:p>
            <a:pPr>
              <a:defRPr/>
            </a:pPr>
            <a:r>
              <a:rPr lang="en-US" altLang="zh-CN" dirty="0" err="1"/>
              <a:t>北京大学重粒子物理研究所</a:t>
            </a:r>
            <a:endParaRPr lang="en-US" altLang="zh-CN" dirty="0"/>
          </a:p>
        </p:txBody>
      </p:sp>
      <p:sp>
        <p:nvSpPr>
          <p:cNvPr id="6" name="Rectangle 8"/>
          <p:cNvSpPr>
            <a:spLocks noGrp="1" noChangeArrowheads="1"/>
          </p:cNvSpPr>
          <p:nvPr>
            <p:ph type="sldNum" sz="quarter" idx="12"/>
          </p:nvPr>
        </p:nvSpPr>
        <p:spPr>
          <a:ln/>
        </p:spPr>
        <p:txBody>
          <a:bodyPr/>
          <a:lstStyle>
            <a:lvl1pPr>
              <a:defRPr/>
            </a:lvl1pPr>
          </a:lstStyle>
          <a:p>
            <a:fld id="{DB87DD8A-6C96-4D71-8872-84B5280BA819}" type="slidenum">
              <a:rPr lang="en-US" altLang="zh-CN"/>
              <a:pPr/>
              <a:t>‹#›</a:t>
            </a:fld>
            <a:endParaRPr lang="en-US" altLang="zh-CN"/>
          </a:p>
        </p:txBody>
      </p:sp>
    </p:spTree>
    <p:extLst>
      <p:ext uri="{BB962C8B-B14F-4D97-AF65-F5344CB8AC3E}">
        <p14:creationId xmlns:p14="http://schemas.microsoft.com/office/powerpoint/2010/main" val="403691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pPr>
              <a:defRPr/>
            </a:pPr>
            <a:fld id="{020EDD76-28E6-466F-A5D6-DCFC9397DA1B}" type="datetime1">
              <a:rPr lang="zh-CN" altLang="en-US" smtClean="0">
                <a:solidFill>
                  <a:prstClr val="black"/>
                </a:solidFill>
              </a:rPr>
              <a:t>2018/2/9</a:t>
            </a:fld>
            <a:endParaRPr lang="zh-CN" altLang="en-US">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5" name="Slide Number Placeholder 4"/>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1893017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a:defRPr/>
            </a:pPr>
            <a:fld id="{5454FBF2-6549-4977-AD97-9B508EAAED2D}" type="datetime1">
              <a:rPr lang="zh-CN" altLang="en-US" smtClean="0">
                <a:solidFill>
                  <a:prstClr val="black"/>
                </a:solidFill>
              </a:rPr>
              <a:t>2018/2/9</a:t>
            </a:fld>
            <a:endParaRPr lang="zh-CN" altLang="en-US">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4" name="Slide Number Placeholder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8452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3"/>
            <a:ext cx="3931920" cy="1600197"/>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FE673EE7-7B41-4E8E-B4F6-D077AC880CC0}" type="datetime1">
              <a:rPr lang="zh-CN" altLang="en-US" smtClean="0">
                <a:solidFill>
                  <a:prstClr val="black"/>
                </a:solidFill>
              </a:rPr>
              <a:t>2018/2/9</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0253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64480B15-96CC-4254-A86E-992242A993F3}" type="datetime1">
              <a:rPr lang="zh-CN" altLang="en-US" smtClean="0">
                <a:solidFill>
                  <a:prstClr val="black"/>
                </a:solidFill>
              </a:rPr>
              <a:t>2018/2/9</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719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235131"/>
            <a:ext cx="10515600" cy="1079864"/>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0572" y="1410788"/>
            <a:ext cx="11112136" cy="5082087"/>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p:txBody>
      </p:sp>
      <p:sp>
        <p:nvSpPr>
          <p:cNvPr id="6" name="Slide Number Placeholder 5"/>
          <p:cNvSpPr>
            <a:spLocks noGrp="1"/>
          </p:cNvSpPr>
          <p:nvPr>
            <p:ph type="sldNum" sz="quarter" idx="4"/>
          </p:nvPr>
        </p:nvSpPr>
        <p:spPr>
          <a:xfrm>
            <a:off x="9441939" y="6492876"/>
            <a:ext cx="2743200" cy="365125"/>
          </a:xfrm>
          <a:prstGeom prst="rect">
            <a:avLst/>
          </a:prstGeom>
        </p:spPr>
        <p:txBody>
          <a:bodyPr vert="horz" lIns="91440" tIns="45720" rIns="91440" bIns="45720" rtlCol="0" anchor="ctr"/>
          <a:lstStyle>
            <a:lvl1pPr algn="r">
              <a:defRPr sz="825">
                <a:solidFill>
                  <a:schemeClr val="tx1">
                    <a:tint val="75000"/>
                  </a:schemeClr>
                </a:solidFill>
                <a:latin typeface="Arial" panose="020B0604020202020204" pitchFamily="34" charset="0"/>
                <a:cs typeface="Arial" panose="020B0604020202020204" pitchFamily="34" charset="0"/>
              </a:defRPr>
            </a:lvl1p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471772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ctr" defTabSz="685783" rtl="0" eaLnBrk="1" latinLnBrk="0" hangingPunct="1">
        <a:lnSpc>
          <a:spcPct val="90000"/>
        </a:lnSpc>
        <a:spcBef>
          <a:spcPct val="0"/>
        </a:spcBef>
        <a:buNone/>
        <a:defRPr sz="4000" b="0" kern="1200">
          <a:solidFill>
            <a:schemeClr val="tx1"/>
          </a:solidFill>
          <a:latin typeface="Arial" panose="020B0604020202020204" pitchFamily="34" charset="0"/>
          <a:ea typeface="+mn-ea"/>
          <a:cs typeface="Arial" panose="020B0604020202020204" pitchFamily="34" charset="0"/>
        </a:defRPr>
      </a:lvl1pPr>
    </p:titleStyle>
    <p:bodyStyle>
      <a:lvl1pPr marL="287993" indent="-287993" algn="l" defTabSz="685783" rtl="0" eaLnBrk="1" latinLnBrk="0" hangingPunct="1">
        <a:lnSpc>
          <a:spcPct val="130000"/>
        </a:lnSpc>
        <a:spcBef>
          <a:spcPts val="0"/>
        </a:spcBef>
        <a:buFont typeface="Wingdings 2" pitchFamily="18" charset="2"/>
        <a:buChar char=""/>
        <a:defRPr sz="2400" kern="1200" baseline="0">
          <a:solidFill>
            <a:schemeClr val="tx1"/>
          </a:solidFill>
          <a:latin typeface="Arial" panose="020B0604020202020204" pitchFamily="34" charset="0"/>
          <a:ea typeface="+mn-ea"/>
          <a:cs typeface="Arial" panose="020B0604020202020204" pitchFamily="34" charset="0"/>
        </a:defRPr>
      </a:lvl1pPr>
      <a:lvl2pPr marL="627047" indent="-266693" algn="l" defTabSz="685783" rtl="0" eaLnBrk="1" latinLnBrk="0" hangingPunct="1">
        <a:lnSpc>
          <a:spcPct val="130000"/>
        </a:lnSpc>
        <a:spcBef>
          <a:spcPts val="0"/>
        </a:spcBef>
        <a:buFontTx/>
        <a:buChar char="−"/>
        <a:defRPr sz="2000" kern="1200" baseline="0">
          <a:solidFill>
            <a:schemeClr val="tx1"/>
          </a:solidFill>
          <a:latin typeface="Arial" panose="020B0604020202020204" pitchFamily="34" charset="0"/>
          <a:ea typeface="+mn-ea"/>
          <a:cs typeface="Arial" panose="020B0604020202020204" pitchFamily="34" charset="0"/>
        </a:defRPr>
      </a:lvl2pPr>
      <a:lvl3pPr marL="628635" indent="0" algn="l" defTabSz="685783" rtl="0" eaLnBrk="1" latinLnBrk="0" hangingPunct="1">
        <a:lnSpc>
          <a:spcPct val="130000"/>
        </a:lnSpc>
        <a:spcBef>
          <a:spcPts val="0"/>
        </a:spcBef>
        <a:buFont typeface="Wingdings 2" pitchFamily="18" charset="2"/>
        <a:buNone/>
        <a:defRPr sz="1600" kern="1200" baseline="0">
          <a:solidFill>
            <a:schemeClr val="tx1"/>
          </a:solidFill>
          <a:latin typeface="Arial" panose="020B0604020202020204" pitchFamily="34" charset="0"/>
          <a:ea typeface="+mn-ea"/>
          <a:cs typeface="Arial" panose="020B0604020202020204" pitchFamily="34" charset="0"/>
        </a:defRPr>
      </a:lvl3pPr>
      <a:lvl4pPr marL="1200121" indent="-171446" algn="l" defTabSz="685783"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4pPr>
      <a:lvl5pPr marL="1543012" indent="-171446" algn="l" defTabSz="685783"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5pPr>
      <a:lvl6pPr marL="1885904"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6pPr>
      <a:lvl7pPr marL="2228795"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7pPr>
      <a:lvl8pPr marL="2571686"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8pPr>
      <a:lvl9pPr marL="2914578"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74B26FF-A9DE-4F8B-9716-56AFF8320E35}"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E761477-B414-4D65-A24A-071C008E7636}" type="slidenum">
              <a:rPr lang="zh-CN" altLang="en-US" smtClean="0"/>
              <a:pPr fontAlgn="base">
                <a:spcBef>
                  <a:spcPct val="0"/>
                </a:spcBef>
                <a:spcAft>
                  <a:spcPct val="0"/>
                </a:spcAft>
                <a:defRPr/>
              </a:pPr>
              <a:t>‹#›</a:t>
            </a:fld>
            <a:endParaRPr lang="zh-CN" altLang="en-US"/>
          </a:p>
        </p:txBody>
      </p:sp>
    </p:spTree>
    <p:extLst>
      <p:ext uri="{BB962C8B-B14F-4D97-AF65-F5344CB8AC3E}">
        <p14:creationId xmlns:p14="http://schemas.microsoft.com/office/powerpoint/2010/main" val="219134609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4102" r:id="rId12"/>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E38075-4376-460A-B49A-7FFD41854305}" type="datetime1">
              <a:rPr lang="zh-CN" altLang="en-US" smtClean="0">
                <a:solidFill>
                  <a:prstClr val="black">
                    <a:tint val="75000"/>
                  </a:prstClr>
                </a:solidFill>
              </a:rPr>
              <a:t>2018/2/9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E761477-B414-4D65-A24A-071C008E7636}" type="slidenum">
              <a:rPr lang="zh-CN" altLang="en-US" smtClean="0"/>
              <a:pPr fontAlgn="base">
                <a:spcBef>
                  <a:spcPct val="0"/>
                </a:spcBef>
                <a:spcAft>
                  <a:spcPct val="0"/>
                </a:spcAft>
                <a:defRPr/>
              </a:pPr>
              <a:t>‹#›</a:t>
            </a:fld>
            <a:endParaRPr lang="zh-CN" altLang="en-US"/>
          </a:p>
        </p:txBody>
      </p:sp>
    </p:spTree>
    <p:extLst>
      <p:ext uri="{BB962C8B-B14F-4D97-AF65-F5344CB8AC3E}">
        <p14:creationId xmlns:p14="http://schemas.microsoft.com/office/powerpoint/2010/main" val="289390542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B576C-037D-4DBE-94D4-8AD294DD6643}" type="datetime1">
              <a:rPr lang="zh-CN" altLang="en-US" smtClean="0"/>
              <a:t>2018/2/9</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73211768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235130"/>
            <a:ext cx="10515600" cy="1079864"/>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0572" y="1410789"/>
            <a:ext cx="11112136" cy="5082086"/>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p:txBody>
      </p:sp>
      <p:sp>
        <p:nvSpPr>
          <p:cNvPr id="6" name="Slide Number Placeholder 5"/>
          <p:cNvSpPr>
            <a:spLocks noGrp="1"/>
          </p:cNvSpPr>
          <p:nvPr>
            <p:ph type="sldNum" sz="quarter" idx="4"/>
          </p:nvPr>
        </p:nvSpPr>
        <p:spPr>
          <a:xfrm>
            <a:off x="9441939" y="6492876"/>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40594325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xStyles>
    <p:titleStyle>
      <a:lvl1pPr algn="ctr" defTabSz="685800" rtl="0" eaLnBrk="1" latinLnBrk="0" hangingPunct="1">
        <a:lnSpc>
          <a:spcPct val="90000"/>
        </a:lnSpc>
        <a:spcBef>
          <a:spcPct val="0"/>
        </a:spcBef>
        <a:buNone/>
        <a:defRPr sz="3600" b="0" kern="1200">
          <a:solidFill>
            <a:schemeClr val="tx1"/>
          </a:solidFill>
          <a:latin typeface="+mn-ea"/>
          <a:ea typeface="+mn-ea"/>
          <a:cs typeface="+mj-cs"/>
        </a:defRPr>
      </a:lvl1pPr>
    </p:titleStyle>
    <p:bodyStyle>
      <a:lvl1pPr marL="288000" indent="-288000" algn="l" defTabSz="685800" rtl="0" eaLnBrk="1" latinLnBrk="0" hangingPunct="1">
        <a:lnSpc>
          <a:spcPct val="130000"/>
        </a:lnSpc>
        <a:spcBef>
          <a:spcPts val="0"/>
        </a:spcBef>
        <a:buFont typeface="Wingdings 2" pitchFamily="18" charset="2"/>
        <a:buChar char=""/>
        <a:defRPr sz="2400" kern="1200" baseline="0">
          <a:solidFill>
            <a:schemeClr val="tx1"/>
          </a:solidFill>
          <a:latin typeface="+mn-ea"/>
          <a:ea typeface="+mn-ea"/>
          <a:cs typeface="+mn-cs"/>
        </a:defRPr>
      </a:lvl1pPr>
      <a:lvl2pPr marL="627063" indent="-266700" algn="l" defTabSz="685800" rtl="0" eaLnBrk="1" latinLnBrk="0" hangingPunct="1">
        <a:lnSpc>
          <a:spcPct val="130000"/>
        </a:lnSpc>
        <a:spcBef>
          <a:spcPts val="0"/>
        </a:spcBef>
        <a:buFontTx/>
        <a:buChar char="−"/>
        <a:defRPr sz="2000" kern="1200" baseline="0">
          <a:solidFill>
            <a:schemeClr val="tx1"/>
          </a:solidFill>
          <a:latin typeface="+mn-ea"/>
          <a:ea typeface="+mn-ea"/>
          <a:cs typeface="+mn-cs"/>
        </a:defRPr>
      </a:lvl2pPr>
      <a:lvl3pPr marL="628650" indent="0" algn="l" defTabSz="685800" rtl="0" eaLnBrk="1" latinLnBrk="0" hangingPunct="1">
        <a:lnSpc>
          <a:spcPct val="130000"/>
        </a:lnSpc>
        <a:spcBef>
          <a:spcPts val="0"/>
        </a:spcBef>
        <a:buFont typeface="Wingdings 2" pitchFamily="18" charset="2"/>
        <a:buNone/>
        <a:defRPr sz="1600" kern="1200" baseline="0">
          <a:solidFill>
            <a:schemeClr val="tx1"/>
          </a:solidFill>
          <a:latin typeface="+mn-ea"/>
          <a:ea typeface="+mn-ea"/>
          <a:cs typeface="+mn-cs"/>
        </a:defRPr>
      </a:lvl3pPr>
      <a:lvl4pPr marL="1200150" indent="-171450" algn="l" defTabSz="685800"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4pPr>
      <a:lvl5pPr marL="1543050" indent="-171450" algn="l" defTabSz="685800"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3.png"/><Relationship Id="rId4" Type="http://schemas.openxmlformats.org/officeDocument/2006/relationships/image" Target="../media/image32.wmf"/></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emf"/><Relationship Id="rId7" Type="http://schemas.openxmlformats.org/officeDocument/2006/relationships/image" Target="../media/image41.png"/><Relationship Id="rId2" Type="http://schemas.openxmlformats.org/officeDocument/2006/relationships/image" Target="../media/image36.emf"/><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45.png"/><Relationship Id="rId7"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48.png"/><Relationship Id="rId11" Type="http://schemas.openxmlformats.org/officeDocument/2006/relationships/image" Target="../media/image51.emf"/><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6.png"/><Relationship Id="rId2" Type="http://schemas.openxmlformats.org/officeDocument/2006/relationships/slideLayout" Target="../slideLayouts/slideLayout37.xml"/><Relationship Id="rId1" Type="http://schemas.openxmlformats.org/officeDocument/2006/relationships/vmlDrawing" Target="../drawings/vmlDrawing4.vml"/><Relationship Id="rId6" Type="http://schemas.openxmlformats.org/officeDocument/2006/relationships/image" Target="../media/image53.wmf"/><Relationship Id="rId5" Type="http://schemas.openxmlformats.org/officeDocument/2006/relationships/oleObject" Target="../embeddings/oleObject4.bin"/><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37.xml"/><Relationship Id="rId4" Type="http://schemas.openxmlformats.org/officeDocument/2006/relationships/image" Target="../media/image59.emf"/></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4.xml"/><Relationship Id="rId4" Type="http://schemas.openxmlformats.org/officeDocument/2006/relationships/image" Target="../media/image6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4.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4.xm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2.emf"/></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1841408"/>
            <a:ext cx="12192000" cy="4533991"/>
          </a:xfrm>
          <a:noFill/>
          <a:ln>
            <a:noFill/>
          </a:ln>
        </p:spPr>
        <p:style>
          <a:lnRef idx="0">
            <a:scrgbClr r="0" g="0" b="0"/>
          </a:lnRef>
          <a:fillRef idx="0">
            <a:scrgbClr r="0" g="0" b="0"/>
          </a:fillRef>
          <a:effectRef idx="0">
            <a:scrgbClr r="0" g="0" b="0"/>
          </a:effectRef>
          <a:fontRef idx="minor">
            <a:schemeClr val="lt1"/>
          </a:fontRef>
        </p:style>
        <p:txBody>
          <a:bodyPr>
            <a:noAutofit/>
          </a:bodyPr>
          <a:lstStyle/>
          <a:p>
            <a:r>
              <a:rPr lang="en-US" altLang="zh-CN" sz="5400" dirty="0">
                <a:solidFill>
                  <a:schemeClr val="tx1"/>
                </a:solidFill>
                <a:latin typeface="Arial" panose="020B0604020202020204" pitchFamily="34" charset="0"/>
                <a:cs typeface="Arial" panose="020B0604020202020204" pitchFamily="34" charset="0"/>
                <a:sym typeface="Arial" panose="020B0604020202020204" pitchFamily="34" charset="0"/>
              </a:rPr>
              <a:t>RF issues for Z</a:t>
            </a:r>
            <a:br>
              <a:rPr lang="en-US" altLang="zh-CN" sz="5400" dirty="0">
                <a:solidFill>
                  <a:srgbClr val="382248"/>
                </a:solidFill>
                <a:latin typeface="Arial" panose="020B0604020202020204" pitchFamily="34" charset="0"/>
                <a:cs typeface="Arial" panose="020B0604020202020204" pitchFamily="34" charset="0"/>
                <a:sym typeface="Arial" panose="020B0604020202020204" pitchFamily="34" charset="0"/>
              </a:rPr>
            </a:br>
            <a:br>
              <a:rPr lang="en-US" altLang="zh-CN" sz="5400" dirty="0">
                <a:solidFill>
                  <a:srgbClr val="382248"/>
                </a:solidFill>
                <a:latin typeface="Arial" panose="020B0604020202020204" pitchFamily="34" charset="0"/>
                <a:cs typeface="Arial" panose="020B0604020202020204" pitchFamily="34" charset="0"/>
                <a:sym typeface="Arial" panose="020B0604020202020204" pitchFamily="34" charset="0"/>
              </a:rPr>
            </a:br>
            <a:r>
              <a:rPr lang="en-US" altLang="zh-CN" sz="4800" dirty="0">
                <a:solidFill>
                  <a:schemeClr val="tx1"/>
                </a:solidFill>
                <a:latin typeface="Arial" panose="020B0604020202020204" pitchFamily="34" charset="0"/>
                <a:cs typeface="Arial" panose="020B0604020202020204" pitchFamily="34" charset="0"/>
                <a:sym typeface="Arial" panose="020B0604020202020204" pitchFamily="34" charset="0"/>
              </a:rPr>
              <a:t> </a:t>
            </a:r>
            <a:r>
              <a:rPr lang="en-US" altLang="zh-CN" sz="3200" dirty="0">
                <a:solidFill>
                  <a:schemeClr val="tx1"/>
                </a:solidFill>
                <a:latin typeface="Arial" panose="020B0604020202020204" pitchFamily="34" charset="0"/>
                <a:cs typeface="Arial" panose="020B0604020202020204" pitchFamily="34" charset="0"/>
                <a:sym typeface="Arial" panose="020B0604020202020204" pitchFamily="34" charset="0"/>
              </a:rPr>
              <a:t>Jiyuan Zhai</a:t>
            </a:r>
            <a:br>
              <a:rPr lang="en-US" altLang="zh-CN" sz="3200" dirty="0">
                <a:solidFill>
                  <a:schemeClr val="tx1"/>
                </a:solidFill>
                <a:latin typeface="Arial" panose="020B0604020202020204" pitchFamily="34" charset="0"/>
                <a:cs typeface="Arial" panose="020B0604020202020204" pitchFamily="34" charset="0"/>
                <a:sym typeface="Arial" panose="020B0604020202020204" pitchFamily="34" charset="0"/>
              </a:rPr>
            </a:br>
            <a:br>
              <a:rPr lang="en-US" altLang="zh-CN" sz="3200" dirty="0">
                <a:solidFill>
                  <a:schemeClr val="tx1"/>
                </a:solidFill>
                <a:latin typeface="Arial" panose="020B0604020202020204" pitchFamily="34" charset="0"/>
                <a:cs typeface="Arial" panose="020B0604020202020204" pitchFamily="34" charset="0"/>
                <a:sym typeface="Arial" panose="020B0604020202020204" pitchFamily="34" charset="0"/>
              </a:rPr>
            </a:br>
            <a:br>
              <a:rPr lang="en-US" altLang="zh-CN" sz="24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br>
            <a:r>
              <a:rPr lang="en-US" altLang="zh-CN" sz="2400" dirty="0">
                <a:solidFill>
                  <a:schemeClr val="tx1"/>
                </a:solidFill>
                <a:latin typeface="Arial" panose="020B0604020202020204" pitchFamily="34" charset="0"/>
                <a:cs typeface="Arial" panose="020B0604020202020204" pitchFamily="34" charset="0"/>
                <a:sym typeface="Arial" panose="020B0604020202020204" pitchFamily="34" charset="0"/>
              </a:rPr>
              <a:t>CEPC CDR Internal Review</a:t>
            </a:r>
            <a:br>
              <a:rPr lang="en-US" altLang="zh-CN" sz="2400" dirty="0">
                <a:solidFill>
                  <a:schemeClr val="tx1"/>
                </a:solidFill>
                <a:latin typeface="Arial" panose="020B0604020202020204" pitchFamily="34" charset="0"/>
                <a:cs typeface="Arial" panose="020B0604020202020204" pitchFamily="34" charset="0"/>
                <a:sym typeface="Arial" panose="020B0604020202020204" pitchFamily="34" charset="0"/>
              </a:rPr>
            </a:br>
            <a:r>
              <a:rPr lang="en-US" altLang="zh-CN" sz="2400" dirty="0">
                <a:solidFill>
                  <a:schemeClr val="tx1"/>
                </a:solidFill>
                <a:latin typeface="Arial" panose="020B0604020202020204" pitchFamily="34" charset="0"/>
                <a:cs typeface="Arial" panose="020B0604020202020204" pitchFamily="34" charset="0"/>
                <a:sym typeface="Arial" panose="020B0604020202020204" pitchFamily="34" charset="0"/>
              </a:rPr>
              <a:t>Feb 10, 2018, IHEP</a:t>
            </a:r>
            <a:br>
              <a:rPr lang="zh-CN" altLang="en-US" sz="2400" dirty="0">
                <a:solidFill>
                  <a:schemeClr val="tx1"/>
                </a:solidFill>
                <a:latin typeface="Arial" panose="020B0604020202020204" pitchFamily="34" charset="0"/>
                <a:cs typeface="Arial" panose="020B0604020202020204" pitchFamily="34" charset="0"/>
                <a:sym typeface="Arial" panose="020B0604020202020204" pitchFamily="34" charset="0"/>
              </a:rPr>
            </a:br>
            <a:br>
              <a:rPr lang="en-US" altLang="zh-CN" sz="2000" dirty="0">
                <a:solidFill>
                  <a:schemeClr val="tx1"/>
                </a:solidFill>
                <a:latin typeface="Arial" panose="020B0604020202020204" pitchFamily="34" charset="0"/>
                <a:cs typeface="Arial" panose="020B0604020202020204" pitchFamily="34" charset="0"/>
                <a:sym typeface="Arial" panose="020B0604020202020204" pitchFamily="34" charset="0"/>
              </a:rPr>
            </a:br>
            <a:endParaRPr lang="zh-CN" alt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08225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EC74007-2A1C-4064-8A87-A08BAF3BE561}"/>
              </a:ext>
            </a:extLst>
          </p:cNvPr>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10</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文本框 3">
            <a:extLst>
              <a:ext uri="{FF2B5EF4-FFF2-40B4-BE49-F238E27FC236}">
                <a16:creationId xmlns:a16="http://schemas.microsoft.com/office/drawing/2014/main" id="{AC5B7F75-F931-40FC-BCBF-569B63777AE9}"/>
              </a:ext>
            </a:extLst>
          </p:cNvPr>
          <p:cNvSpPr txBox="1"/>
          <p:nvPr/>
        </p:nvSpPr>
        <p:spPr>
          <a:xfrm>
            <a:off x="3168338" y="6189407"/>
            <a:ext cx="6699184"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sym typeface="Arial" panose="020B0604020202020204" pitchFamily="34" charset="0"/>
              </a:rPr>
              <a:t>Dipole modes impedance (idle cavities in beamline)</a:t>
            </a:r>
          </a:p>
        </p:txBody>
      </p:sp>
      <p:pic>
        <p:nvPicPr>
          <p:cNvPr id="5" name="图片 4" descr="Zycompare.png">
            <a:extLst>
              <a:ext uri="{FF2B5EF4-FFF2-40B4-BE49-F238E27FC236}">
                <a16:creationId xmlns:a16="http://schemas.microsoft.com/office/drawing/2014/main" id="{31E42702-3564-4525-8D04-65571AAA2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328" y="1385469"/>
            <a:ext cx="6283671" cy="4717991"/>
          </a:xfrm>
          <a:prstGeom prst="rect">
            <a:avLst/>
          </a:prstGeom>
        </p:spPr>
      </p:pic>
      <p:sp>
        <p:nvSpPr>
          <p:cNvPr id="6" name="标题 1">
            <a:extLst>
              <a:ext uri="{FF2B5EF4-FFF2-40B4-BE49-F238E27FC236}">
                <a16:creationId xmlns:a16="http://schemas.microsoft.com/office/drawing/2014/main" id="{8059CCE9-83CF-4EDE-B7C8-BEF4098B1334}"/>
              </a:ext>
            </a:extLst>
          </p:cNvPr>
          <p:cNvSpPr>
            <a:spLocks noGrp="1"/>
          </p:cNvSpPr>
          <p:nvPr>
            <p:ph type="title"/>
          </p:nvPr>
        </p:nvSpPr>
        <p:spPr/>
        <p:txBody>
          <a:bodyPr>
            <a:normAutofit/>
          </a:body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HOM Impedances (Wang Na)</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312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6282" y="-34759"/>
            <a:ext cx="10515600" cy="937614"/>
          </a:xfrm>
        </p:spPr>
        <p:txBody>
          <a:bodyPr>
            <a:normAutofit/>
          </a:body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TE121</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4" name="表格 3"/>
          <p:cNvGraphicFramePr>
            <a:graphicFrameLocks noGrp="1"/>
          </p:cNvGraphicFramePr>
          <p:nvPr>
            <p:extLst/>
          </p:nvPr>
        </p:nvGraphicFramePr>
        <p:xfrm>
          <a:off x="267305" y="1012547"/>
          <a:ext cx="5208105" cy="1097280"/>
        </p:xfrm>
        <a:graphic>
          <a:graphicData uri="http://schemas.openxmlformats.org/drawingml/2006/table">
            <a:tbl>
              <a:tblPr firstRow="1" bandRow="1">
                <a:tableStyleId>{5C22544A-7EE6-4342-B048-85BDC9FD1C3A}</a:tableStyleId>
              </a:tblPr>
              <a:tblGrid>
                <a:gridCol w="1140534">
                  <a:extLst>
                    <a:ext uri="{9D8B030D-6E8A-4147-A177-3AD203B41FA5}">
                      <a16:colId xmlns:a16="http://schemas.microsoft.com/office/drawing/2014/main" val="20000"/>
                    </a:ext>
                  </a:extLst>
                </a:gridCol>
                <a:gridCol w="1191849">
                  <a:extLst>
                    <a:ext uri="{9D8B030D-6E8A-4147-A177-3AD203B41FA5}">
                      <a16:colId xmlns:a16="http://schemas.microsoft.com/office/drawing/2014/main" val="20001"/>
                    </a:ext>
                  </a:extLst>
                </a:gridCol>
                <a:gridCol w="1457739">
                  <a:extLst>
                    <a:ext uri="{9D8B030D-6E8A-4147-A177-3AD203B41FA5}">
                      <a16:colId xmlns:a16="http://schemas.microsoft.com/office/drawing/2014/main" val="20002"/>
                    </a:ext>
                  </a:extLst>
                </a:gridCol>
                <a:gridCol w="1417983">
                  <a:extLst>
                    <a:ext uri="{9D8B030D-6E8A-4147-A177-3AD203B41FA5}">
                      <a16:colId xmlns:a16="http://schemas.microsoft.com/office/drawing/2014/main" val="20003"/>
                    </a:ext>
                  </a:extLst>
                </a:gridCol>
              </a:tblGrid>
              <a:tr h="288116">
                <a:tc>
                  <a:txBody>
                    <a:bodyPr/>
                    <a:lstStyle/>
                    <a:p>
                      <a:r>
                        <a:rPr lang="en-US" altLang="zh-CN" baseline="0" dirty="0">
                          <a:latin typeface="Arial" panose="020B0604020202020204" pitchFamily="34" charset="0"/>
                          <a:cs typeface="Arial" panose="020B0604020202020204" pitchFamily="34" charset="0"/>
                          <a:sym typeface="Arial" panose="020B0604020202020204" pitchFamily="34" charset="0"/>
                        </a:rPr>
                        <a:t>f (MHz)</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sym typeface="Arial" panose="020B0604020202020204" pitchFamily="34" charset="0"/>
                        </a:rPr>
                        <a:t>R/Q</a:t>
                      </a:r>
                      <a:r>
                        <a:rPr lang="en-US" altLang="zh-CN" baseline="0" dirty="0">
                          <a:latin typeface="Arial" panose="020B0604020202020204" pitchFamily="34" charset="0"/>
                          <a:cs typeface="Arial" panose="020B0604020202020204" pitchFamily="34" charset="0"/>
                          <a:sym typeface="Arial" panose="020B0604020202020204" pitchFamily="34" charset="0"/>
                        </a:rPr>
                        <a:t> (</a:t>
                      </a:r>
                      <a:r>
                        <a:rPr lang="el-GR" altLang="zh-CN" baseline="0" dirty="0">
                          <a:latin typeface="Arial" panose="020B0604020202020204" pitchFamily="34" charset="0"/>
                          <a:cs typeface="Arial" panose="020B0604020202020204" pitchFamily="34" charset="0"/>
                          <a:sym typeface="Arial" panose="020B0604020202020204" pitchFamily="34" charset="0"/>
                        </a:rPr>
                        <a:t>Ω</a:t>
                      </a:r>
                      <a:r>
                        <a:rPr lang="en-US" altLang="zh-CN" baseline="0" dirty="0">
                          <a:latin typeface="Arial" panose="020B0604020202020204" pitchFamily="34" charset="0"/>
                          <a:cs typeface="Arial" panose="020B0604020202020204" pitchFamily="34" charset="0"/>
                          <a:sym typeface="Arial" panose="020B0604020202020204" pitchFamily="34" charset="0"/>
                        </a:rPr>
                        <a:t>/m)</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tc>
                  <a:txBody>
                    <a:bodyPr/>
                    <a:lstStyle/>
                    <a:p>
                      <a:r>
                        <a:rPr lang="en-US" altLang="zh-CN" dirty="0" err="1">
                          <a:latin typeface="Arial" panose="020B0604020202020204" pitchFamily="34" charset="0"/>
                          <a:cs typeface="Arial" panose="020B0604020202020204" pitchFamily="34" charset="0"/>
                          <a:sym typeface="Arial" panose="020B0604020202020204" pitchFamily="34" charset="0"/>
                        </a:rPr>
                        <a:t>Qe</a:t>
                      </a:r>
                      <a:r>
                        <a:rPr lang="en-US" altLang="zh-CN" dirty="0">
                          <a:latin typeface="Arial" panose="020B0604020202020204" pitchFamily="34" charset="0"/>
                          <a:cs typeface="Arial" panose="020B0604020202020204" pitchFamily="34" charset="0"/>
                          <a:sym typeface="Arial" panose="020B0604020202020204" pitchFamily="34" charset="0"/>
                        </a:rPr>
                        <a:t> (4 ports)</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tc>
                  <a:txBody>
                    <a:bodyPr/>
                    <a:lstStyle/>
                    <a:p>
                      <a:r>
                        <a:rPr lang="en-US" altLang="zh-CN" dirty="0" err="1">
                          <a:latin typeface="Arial" panose="020B0604020202020204" pitchFamily="34" charset="0"/>
                          <a:cs typeface="Arial" panose="020B0604020202020204" pitchFamily="34" charset="0"/>
                          <a:sym typeface="Arial" panose="020B0604020202020204" pitchFamily="34" charset="0"/>
                        </a:rPr>
                        <a:t>Qe</a:t>
                      </a:r>
                      <a:r>
                        <a:rPr lang="en-US" altLang="zh-CN" dirty="0">
                          <a:latin typeface="Arial" panose="020B0604020202020204" pitchFamily="34" charset="0"/>
                          <a:cs typeface="Arial" panose="020B0604020202020204" pitchFamily="34" charset="0"/>
                          <a:sym typeface="Arial" panose="020B0604020202020204" pitchFamily="34" charset="0"/>
                        </a:rPr>
                        <a:t> (6 ports)</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extLst>
                  <a:ext uri="{0D108BD9-81ED-4DB2-BD59-A6C34878D82A}">
                    <a16:rowId xmlns:a16="http://schemas.microsoft.com/office/drawing/2014/main" val="10000"/>
                  </a:ext>
                </a:extLst>
              </a:tr>
              <a:tr h="335673">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1476.923</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126</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5441</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19</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extLst>
                  <a:ext uri="{0D108BD9-81ED-4DB2-BD59-A6C34878D82A}">
                    <a16:rowId xmlns:a16="http://schemas.microsoft.com/office/drawing/2014/main" val="10001"/>
                  </a:ext>
                </a:extLst>
              </a:tr>
              <a:tr h="312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1514.663</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13</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3.75e+6</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2E+4</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a:txBody>
                  <a:tcPr anchor="ctr"/>
                </a:tc>
                <a:extLst>
                  <a:ext uri="{0D108BD9-81ED-4DB2-BD59-A6C34878D82A}">
                    <a16:rowId xmlns:a16="http://schemas.microsoft.com/office/drawing/2014/main" val="10002"/>
                  </a:ext>
                </a:extLst>
              </a:tr>
            </a:tbl>
          </a:graphicData>
        </a:graphic>
      </p:graphicFrame>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48" y="4460679"/>
            <a:ext cx="4673503" cy="941946"/>
          </a:xfrm>
          <a:prstGeom prst="rect">
            <a:avLst/>
          </a:pr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448" y="5503583"/>
            <a:ext cx="4590237" cy="941504"/>
          </a:xfrm>
          <a:prstGeom prst="rect">
            <a:avLst/>
          </a:prstGeom>
        </p:spPr>
      </p:pic>
      <p:sp>
        <p:nvSpPr>
          <p:cNvPr id="23" name="文本框 22"/>
          <p:cNvSpPr txBox="1"/>
          <p:nvPr/>
        </p:nvSpPr>
        <p:spPr>
          <a:xfrm>
            <a:off x="1729064" y="4510195"/>
            <a:ext cx="1674943" cy="646331"/>
          </a:xfrm>
          <a:prstGeom prst="rect">
            <a:avLst/>
          </a:prstGeom>
          <a:noFill/>
        </p:spPr>
        <p:txBody>
          <a:bodyPr wrap="square" rtlCol="0">
            <a:spAutoFit/>
          </a:bodyPr>
          <a:lstStyle/>
          <a:p>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f=1476.923MHz</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p:txBody>
      </p:sp>
      <p:sp>
        <p:nvSpPr>
          <p:cNvPr id="24" name="文本框 23"/>
          <p:cNvSpPr txBox="1"/>
          <p:nvPr/>
        </p:nvSpPr>
        <p:spPr>
          <a:xfrm>
            <a:off x="1683800" y="5503583"/>
            <a:ext cx="1686450" cy="646331"/>
          </a:xfrm>
          <a:prstGeom prst="rect">
            <a:avLst/>
          </a:prstGeom>
          <a:noFill/>
        </p:spPr>
        <p:txBody>
          <a:bodyPr wrap="square" rtlCol="0">
            <a:spAutoFit/>
          </a:bodyPr>
          <a:lstStyle/>
          <a:p>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f=1514.663MHz</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p:txBody>
      </p:sp>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0934" y="1394812"/>
            <a:ext cx="6197384" cy="2950622"/>
          </a:xfrm>
          <a:prstGeom prst="rect">
            <a:avLst/>
          </a:prstGeom>
        </p:spPr>
      </p:pic>
      <p:sp>
        <p:nvSpPr>
          <p:cNvPr id="26" name="椭圆 25"/>
          <p:cNvSpPr/>
          <p:nvPr/>
        </p:nvSpPr>
        <p:spPr>
          <a:xfrm>
            <a:off x="6443023" y="3827350"/>
            <a:ext cx="1028700" cy="369332"/>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椭圆 26"/>
          <p:cNvSpPr/>
          <p:nvPr/>
        </p:nvSpPr>
        <p:spPr>
          <a:xfrm>
            <a:off x="10366576" y="3870594"/>
            <a:ext cx="1028700" cy="388866"/>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28" name="组合 27"/>
          <p:cNvGrpSpPr/>
          <p:nvPr/>
        </p:nvGrpSpPr>
        <p:grpSpPr>
          <a:xfrm>
            <a:off x="351285" y="1963568"/>
            <a:ext cx="4859218" cy="1330936"/>
            <a:chOff x="80386" y="3866275"/>
            <a:chExt cx="4859218" cy="1330936"/>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87" y="4122734"/>
              <a:ext cx="4702629" cy="1074477"/>
            </a:xfrm>
            <a:prstGeom prst="rect">
              <a:avLst/>
            </a:prstGeom>
          </p:spPr>
        </p:pic>
        <p:sp>
          <p:nvSpPr>
            <p:cNvPr id="30" name="文本框 29"/>
            <p:cNvSpPr txBox="1"/>
            <p:nvPr/>
          </p:nvSpPr>
          <p:spPr>
            <a:xfrm>
              <a:off x="703385" y="3979147"/>
              <a:ext cx="221063"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1</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31" name="文本框 30"/>
            <p:cNvSpPr txBox="1"/>
            <p:nvPr/>
          </p:nvSpPr>
          <p:spPr>
            <a:xfrm>
              <a:off x="1860621" y="4810692"/>
              <a:ext cx="289725"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2</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32" name="文本框 31"/>
            <p:cNvSpPr txBox="1"/>
            <p:nvPr/>
          </p:nvSpPr>
          <p:spPr>
            <a:xfrm>
              <a:off x="2806841" y="3866275"/>
              <a:ext cx="289725"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3</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33" name="文本框 32"/>
            <p:cNvSpPr txBox="1"/>
            <p:nvPr/>
          </p:nvSpPr>
          <p:spPr>
            <a:xfrm>
              <a:off x="3930580" y="4475306"/>
              <a:ext cx="289725"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4</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34" name="文本框 33"/>
            <p:cNvSpPr txBox="1"/>
            <p:nvPr/>
          </p:nvSpPr>
          <p:spPr>
            <a:xfrm>
              <a:off x="80386" y="4516790"/>
              <a:ext cx="442128" cy="646331"/>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EB</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35" name="文本框 34"/>
            <p:cNvSpPr txBox="1"/>
            <p:nvPr/>
          </p:nvSpPr>
          <p:spPr>
            <a:xfrm>
              <a:off x="4432997" y="4516790"/>
              <a:ext cx="506607"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EB</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36" name="组合 35"/>
          <p:cNvGrpSpPr/>
          <p:nvPr/>
        </p:nvGrpSpPr>
        <p:grpSpPr>
          <a:xfrm>
            <a:off x="351285" y="3031685"/>
            <a:ext cx="4798929" cy="1313749"/>
            <a:chOff x="80386" y="5149206"/>
            <a:chExt cx="4798929" cy="1313749"/>
          </a:xfrm>
        </p:grpSpPr>
        <p:pic>
          <p:nvPicPr>
            <p:cNvPr id="37" name="图片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86" y="5380452"/>
              <a:ext cx="4702629" cy="1074477"/>
            </a:xfrm>
            <a:prstGeom prst="rect">
              <a:avLst/>
            </a:prstGeom>
          </p:spPr>
        </p:pic>
        <p:sp>
          <p:nvSpPr>
            <p:cNvPr id="38" name="文本框 37"/>
            <p:cNvSpPr txBox="1"/>
            <p:nvPr/>
          </p:nvSpPr>
          <p:spPr>
            <a:xfrm>
              <a:off x="683289" y="5262078"/>
              <a:ext cx="221063"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1</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39" name="文本框 38"/>
            <p:cNvSpPr txBox="1"/>
            <p:nvPr/>
          </p:nvSpPr>
          <p:spPr>
            <a:xfrm>
              <a:off x="1840525" y="6093623"/>
              <a:ext cx="289725"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2</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40" name="文本框 39"/>
            <p:cNvSpPr txBox="1"/>
            <p:nvPr/>
          </p:nvSpPr>
          <p:spPr>
            <a:xfrm>
              <a:off x="2786745" y="5149206"/>
              <a:ext cx="289725"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3</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41" name="文本框 40"/>
            <p:cNvSpPr txBox="1"/>
            <p:nvPr/>
          </p:nvSpPr>
          <p:spPr>
            <a:xfrm>
              <a:off x="3910484" y="5758237"/>
              <a:ext cx="289725"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4</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42" name="文本框 41"/>
            <p:cNvSpPr txBox="1"/>
            <p:nvPr/>
          </p:nvSpPr>
          <p:spPr>
            <a:xfrm>
              <a:off x="80386" y="5782438"/>
              <a:ext cx="289725"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5</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43" name="文本框 42"/>
            <p:cNvSpPr txBox="1"/>
            <p:nvPr/>
          </p:nvSpPr>
          <p:spPr>
            <a:xfrm>
              <a:off x="4589590" y="5782438"/>
              <a:ext cx="289725"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6</a:t>
              </a:r>
              <a:endParaRPr lang="zh-CN" altLang="en-US"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44" name="文本框 43"/>
          <p:cNvSpPr txBox="1"/>
          <p:nvPr/>
        </p:nvSpPr>
        <p:spPr>
          <a:xfrm>
            <a:off x="5714373" y="4626420"/>
            <a:ext cx="6087017" cy="1754326"/>
          </a:xfrm>
          <a:prstGeom prst="rect">
            <a:avLst/>
          </a:prstGeom>
          <a:noFill/>
        </p:spPr>
        <p:txBody>
          <a:bodyPr wrap="square" rtlCol="0">
            <a:spAutoFit/>
          </a:bodyPr>
          <a:lstStyle/>
          <a:p>
            <a:pPr marL="285750" indent="-285750" algn="just">
              <a:buFont typeface="Arial" panose="020B0604020202020204" pitchFamily="34" charset="0"/>
              <a:buChar char="•"/>
            </a:pPr>
            <a:r>
              <a:rPr lang="en-US" altLang="zh-CN" dirty="0">
                <a:latin typeface="Arial" panose="020B0604020202020204" pitchFamily="34" charset="0"/>
                <a:cs typeface="Arial" panose="020B0604020202020204" pitchFamily="34" charset="0"/>
                <a:sym typeface="Arial" panose="020B0604020202020204" pitchFamily="34" charset="0"/>
              </a:rPr>
              <a:t>For TE121-2 mode, only a small amount of HOM power come out from HOM coupler.</a:t>
            </a:r>
          </a:p>
          <a:p>
            <a:pPr marL="285750" indent="-285750" algn="just">
              <a:buFont typeface="Arial" panose="020B0604020202020204" pitchFamily="34" charset="0"/>
              <a:buChar char="•"/>
            </a:pPr>
            <a:r>
              <a:rPr lang="en-US" altLang="zh-CN" dirty="0">
                <a:latin typeface="Arial" panose="020B0604020202020204" pitchFamily="34" charset="0"/>
                <a:cs typeface="Arial" panose="020B0604020202020204" pitchFamily="34" charset="0"/>
                <a:sym typeface="Arial" panose="020B0604020202020204" pitchFamily="34" charset="0"/>
              </a:rPr>
              <a:t>A large amount of stored energy concentrate in the middle cell. The field values in the beam pipe is low. </a:t>
            </a:r>
            <a:r>
              <a:rPr lang="en-US" altLang="zh-CN" b="1" dirty="0">
                <a:solidFill>
                  <a:srgbClr val="1405D9"/>
                </a:solidFill>
                <a:latin typeface="Arial" panose="020B0604020202020204" pitchFamily="34" charset="0"/>
                <a:cs typeface="Arial" panose="020B0604020202020204" pitchFamily="34" charset="0"/>
                <a:sym typeface="Arial" panose="020B0604020202020204" pitchFamily="34" charset="0"/>
              </a:rPr>
              <a:t>Even so it can meet the CBI requirement.</a:t>
            </a:r>
          </a:p>
          <a:p>
            <a:pPr marL="285750" indent="-285750" algn="just">
              <a:buFont typeface="Arial" panose="020B0604020202020204" pitchFamily="34" charset="0"/>
              <a:buChar char="•"/>
            </a:pP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8179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4204" y="32526"/>
            <a:ext cx="10515600" cy="956940"/>
          </a:xfrm>
        </p:spPr>
        <p:txBody>
          <a:bodyPr>
            <a:normAutofit/>
          </a:body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TM012</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4" name="表格 3"/>
          <p:cNvGraphicFramePr>
            <a:graphicFrameLocks noGrp="1"/>
          </p:cNvGraphicFramePr>
          <p:nvPr>
            <p:extLst/>
          </p:nvPr>
        </p:nvGraphicFramePr>
        <p:xfrm>
          <a:off x="250427" y="1040880"/>
          <a:ext cx="5035827" cy="1097280"/>
        </p:xfrm>
        <a:graphic>
          <a:graphicData uri="http://schemas.openxmlformats.org/drawingml/2006/table">
            <a:tbl>
              <a:tblPr firstRow="1" bandRow="1">
                <a:tableStyleId>{5C22544A-7EE6-4342-B048-85BDC9FD1C3A}</a:tableStyleId>
              </a:tblPr>
              <a:tblGrid>
                <a:gridCol w="1140534">
                  <a:extLst>
                    <a:ext uri="{9D8B030D-6E8A-4147-A177-3AD203B41FA5}">
                      <a16:colId xmlns:a16="http://schemas.microsoft.com/office/drawing/2014/main" val="20000"/>
                    </a:ext>
                  </a:extLst>
                </a:gridCol>
                <a:gridCol w="966562">
                  <a:extLst>
                    <a:ext uri="{9D8B030D-6E8A-4147-A177-3AD203B41FA5}">
                      <a16:colId xmlns:a16="http://schemas.microsoft.com/office/drawing/2014/main" val="20001"/>
                    </a:ext>
                  </a:extLst>
                </a:gridCol>
                <a:gridCol w="1470991">
                  <a:extLst>
                    <a:ext uri="{9D8B030D-6E8A-4147-A177-3AD203B41FA5}">
                      <a16:colId xmlns:a16="http://schemas.microsoft.com/office/drawing/2014/main" val="20002"/>
                    </a:ext>
                  </a:extLst>
                </a:gridCol>
                <a:gridCol w="1457740">
                  <a:extLst>
                    <a:ext uri="{9D8B030D-6E8A-4147-A177-3AD203B41FA5}">
                      <a16:colId xmlns:a16="http://schemas.microsoft.com/office/drawing/2014/main" val="20003"/>
                    </a:ext>
                  </a:extLst>
                </a:gridCol>
              </a:tblGrid>
              <a:tr h="288116">
                <a:tc>
                  <a:txBody>
                    <a:bodyPr/>
                    <a:lstStyle/>
                    <a:p>
                      <a:r>
                        <a:rPr lang="en-US" altLang="zh-CN" baseline="0" dirty="0">
                          <a:latin typeface="Arial" panose="020B0604020202020204" pitchFamily="34" charset="0"/>
                          <a:cs typeface="Arial" panose="020B0604020202020204" pitchFamily="34" charset="0"/>
                          <a:sym typeface="Arial" panose="020B0604020202020204" pitchFamily="34" charset="0"/>
                        </a:rPr>
                        <a:t>f (MHz)</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sym typeface="Arial" panose="020B0604020202020204" pitchFamily="34" charset="0"/>
                        </a:rPr>
                        <a:t>R/Q</a:t>
                      </a:r>
                      <a:r>
                        <a:rPr lang="en-US" altLang="zh-CN" baseline="0" dirty="0">
                          <a:latin typeface="Arial" panose="020B0604020202020204" pitchFamily="34" charset="0"/>
                          <a:cs typeface="Arial" panose="020B0604020202020204" pitchFamily="34" charset="0"/>
                          <a:sym typeface="Arial" panose="020B0604020202020204" pitchFamily="34" charset="0"/>
                        </a:rPr>
                        <a:t> (</a:t>
                      </a:r>
                      <a:r>
                        <a:rPr lang="el-GR" altLang="zh-CN" baseline="0" dirty="0">
                          <a:latin typeface="Arial" panose="020B0604020202020204" pitchFamily="34" charset="0"/>
                          <a:cs typeface="Arial" panose="020B0604020202020204" pitchFamily="34" charset="0"/>
                          <a:sym typeface="Arial" panose="020B0604020202020204" pitchFamily="34" charset="0"/>
                        </a:rPr>
                        <a:t>Ω</a:t>
                      </a:r>
                      <a:r>
                        <a:rPr lang="en-US" altLang="zh-CN" baseline="0" dirty="0">
                          <a:latin typeface="Arial" panose="020B0604020202020204" pitchFamily="34" charset="0"/>
                          <a:cs typeface="Arial" panose="020B0604020202020204" pitchFamily="34" charset="0"/>
                          <a:sym typeface="Arial" panose="020B0604020202020204" pitchFamily="34" charset="0"/>
                        </a:rPr>
                        <a:t>)</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tc>
                  <a:txBody>
                    <a:bodyPr/>
                    <a:lstStyle/>
                    <a:p>
                      <a:r>
                        <a:rPr lang="en-US" altLang="zh-CN" dirty="0" err="1">
                          <a:latin typeface="Arial" panose="020B0604020202020204" pitchFamily="34" charset="0"/>
                          <a:cs typeface="Arial" panose="020B0604020202020204" pitchFamily="34" charset="0"/>
                          <a:sym typeface="Arial" panose="020B0604020202020204" pitchFamily="34" charset="0"/>
                        </a:rPr>
                        <a:t>Qe</a:t>
                      </a:r>
                      <a:r>
                        <a:rPr lang="en-US" altLang="zh-CN" dirty="0">
                          <a:latin typeface="Arial" panose="020B0604020202020204" pitchFamily="34" charset="0"/>
                          <a:cs typeface="Arial" panose="020B0604020202020204" pitchFamily="34" charset="0"/>
                          <a:sym typeface="Arial" panose="020B0604020202020204" pitchFamily="34" charset="0"/>
                        </a:rPr>
                        <a:t> (4 ports)</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tc>
                  <a:txBody>
                    <a:bodyPr/>
                    <a:lstStyle/>
                    <a:p>
                      <a:r>
                        <a:rPr lang="en-US" altLang="zh-CN" dirty="0" err="1">
                          <a:latin typeface="Arial" panose="020B0604020202020204" pitchFamily="34" charset="0"/>
                          <a:cs typeface="Arial" panose="020B0604020202020204" pitchFamily="34" charset="0"/>
                          <a:sym typeface="Arial" panose="020B0604020202020204" pitchFamily="34" charset="0"/>
                        </a:rPr>
                        <a:t>Qe</a:t>
                      </a:r>
                      <a:r>
                        <a:rPr lang="en-US" altLang="zh-CN" dirty="0">
                          <a:latin typeface="Arial" panose="020B0604020202020204" pitchFamily="34" charset="0"/>
                          <a:cs typeface="Arial" panose="020B0604020202020204" pitchFamily="34" charset="0"/>
                          <a:sym typeface="Arial" panose="020B0604020202020204" pitchFamily="34" charset="0"/>
                        </a:rPr>
                        <a:t> (6 ports)</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extLst>
                  <a:ext uri="{0D108BD9-81ED-4DB2-BD59-A6C34878D82A}">
                    <a16:rowId xmlns:a16="http://schemas.microsoft.com/office/drawing/2014/main" val="10000"/>
                  </a:ext>
                </a:extLst>
              </a:tr>
              <a:tr h="335673">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1814.447</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0.07</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sym typeface="Arial" panose="020B0604020202020204" pitchFamily="34" charset="0"/>
                        </a:rPr>
                        <a:t>3.07e+4</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sym typeface="Arial" panose="020B0604020202020204" pitchFamily="34" charset="0"/>
                        </a:rPr>
                        <a:t>1095</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extLst>
                  <a:ext uri="{0D108BD9-81ED-4DB2-BD59-A6C34878D82A}">
                    <a16:rowId xmlns:a16="http://schemas.microsoft.com/office/drawing/2014/main" val="10001"/>
                  </a:ext>
                </a:extLst>
              </a:tr>
              <a:tr h="312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1832.825 </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17</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2.14e+7</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a:txBody>
                  <a:tcPr/>
                </a:tc>
                <a:tc>
                  <a:txBody>
                    <a:bodyPr/>
                    <a:lstStyle/>
                    <a:p>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2.8E+4</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a:txBody>
                  <a:tcPr/>
                </a:tc>
                <a:extLst>
                  <a:ext uri="{0D108BD9-81ED-4DB2-BD59-A6C34878D82A}">
                    <a16:rowId xmlns:a16="http://schemas.microsoft.com/office/drawing/2014/main" val="10002"/>
                  </a:ext>
                </a:extLst>
              </a:tr>
            </a:tbl>
          </a:graphicData>
        </a:graphic>
      </p:graphicFrame>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135" y="1231151"/>
            <a:ext cx="6696857" cy="3185939"/>
          </a:xfrm>
          <a:prstGeom prst="rect">
            <a:avLst/>
          </a:prstGeom>
        </p:spPr>
      </p:pic>
      <p:sp>
        <p:nvSpPr>
          <p:cNvPr id="27" name="椭圆 26"/>
          <p:cNvSpPr/>
          <p:nvPr/>
        </p:nvSpPr>
        <p:spPr>
          <a:xfrm>
            <a:off x="6265286" y="3794810"/>
            <a:ext cx="1028700" cy="369332"/>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椭圆 27"/>
          <p:cNvSpPr/>
          <p:nvPr/>
        </p:nvSpPr>
        <p:spPr>
          <a:xfrm>
            <a:off x="10472180" y="3864314"/>
            <a:ext cx="1028700" cy="369332"/>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t="25370" b="26358"/>
          <a:stretch/>
        </p:blipFill>
        <p:spPr>
          <a:xfrm>
            <a:off x="281969" y="2312674"/>
            <a:ext cx="5005648" cy="1022894"/>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26578" b="23945"/>
          <a:stretch/>
        </p:blipFill>
        <p:spPr>
          <a:xfrm>
            <a:off x="281969" y="3441391"/>
            <a:ext cx="5005648" cy="1022894"/>
          </a:xfrm>
          <a:prstGeom prst="rect">
            <a:avLst/>
          </a:prstGeom>
        </p:spPr>
      </p:pic>
      <p:sp>
        <p:nvSpPr>
          <p:cNvPr id="31" name="文本框 30"/>
          <p:cNvSpPr txBox="1"/>
          <p:nvPr/>
        </p:nvSpPr>
        <p:spPr>
          <a:xfrm>
            <a:off x="2044965" y="2286036"/>
            <a:ext cx="1845054" cy="646331"/>
          </a:xfrm>
          <a:prstGeom prst="rect">
            <a:avLst/>
          </a:prstGeom>
          <a:noFill/>
        </p:spPr>
        <p:txBody>
          <a:bodyPr wrap="square" rtlCol="0">
            <a:spAutoFit/>
          </a:bodyPr>
          <a:lstStyle/>
          <a:p>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f=1814.447 MHz</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p:txBody>
      </p:sp>
      <p:sp>
        <p:nvSpPr>
          <p:cNvPr id="32" name="文本框 31"/>
          <p:cNvSpPr txBox="1"/>
          <p:nvPr/>
        </p:nvSpPr>
        <p:spPr>
          <a:xfrm>
            <a:off x="2082965" y="3575973"/>
            <a:ext cx="1807053" cy="646331"/>
          </a:xfrm>
          <a:prstGeom prst="rect">
            <a:avLst/>
          </a:prstGeom>
          <a:noFill/>
        </p:spPr>
        <p:txBody>
          <a:bodyPr wrap="square" rtlCol="0">
            <a:spAutoFit/>
          </a:bodyPr>
          <a:lstStyle/>
          <a:p>
            <a:r>
              <a:rPr lang="en-US" altLang="zh-CN" dirty="0">
                <a:solidFill>
                  <a:srgbClr val="FF0000"/>
                </a:solidFill>
                <a:latin typeface="Arial" panose="020B0604020202020204" pitchFamily="34" charset="0"/>
                <a:cs typeface="Arial" panose="020B0604020202020204" pitchFamily="34" charset="0"/>
                <a:sym typeface="Arial" panose="020B0604020202020204" pitchFamily="34" charset="0"/>
              </a:rPr>
              <a:t>f=1832.825 MHz</a:t>
            </a:r>
            <a:endParaRPr lang="zh-CN"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p:txBody>
      </p:sp>
      <p:sp>
        <p:nvSpPr>
          <p:cNvPr id="3" name="文本框 2"/>
          <p:cNvSpPr txBox="1"/>
          <p:nvPr/>
        </p:nvSpPr>
        <p:spPr>
          <a:xfrm>
            <a:off x="368186" y="4570108"/>
            <a:ext cx="11485963" cy="224676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Arial" panose="020B0604020202020204" pitchFamily="34" charset="0"/>
              </a:rPr>
              <a:t>For TM012-2 mode, a large amount of stored energy concentrate in the middle cells.</a:t>
            </a: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Arial" panose="020B0604020202020204" pitchFamily="34" charset="0"/>
              </a:rPr>
              <a:t>Both end cells are distorted by the presence of the beam pipe on either end of the cavity.</a:t>
            </a:r>
          </a:p>
          <a:p>
            <a:pPr marL="285750" indent="-285750">
              <a:buFont typeface="Arial" panose="020B0604020202020204" pitchFamily="34" charset="0"/>
              <a:buChar char="•"/>
            </a:pPr>
            <a:r>
              <a:rPr lang="en-US" altLang="zh-CN" sz="2000" dirty="0">
                <a:solidFill>
                  <a:srgbClr val="FF0000"/>
                </a:solidFill>
                <a:latin typeface="Arial" panose="020B0604020202020204" pitchFamily="34" charset="0"/>
                <a:cs typeface="Arial" panose="020B0604020202020204" pitchFamily="34" charset="0"/>
                <a:sym typeface="Arial" panose="020B0604020202020204" pitchFamily="34" charset="0"/>
              </a:rPr>
              <a:t>Tuning the end cells </a:t>
            </a:r>
            <a:r>
              <a:rPr lang="en-US" altLang="zh-CN" sz="2000" dirty="0">
                <a:latin typeface="Arial" panose="020B0604020202020204" pitchFamily="34" charset="0"/>
                <a:cs typeface="Arial" panose="020B0604020202020204" pitchFamily="34" charset="0"/>
                <a:sym typeface="Arial" panose="020B0604020202020204" pitchFamily="34" charset="0"/>
              </a:rPr>
              <a:t>for the "trapped modes" is one way to improve the field profile.</a:t>
            </a: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Arial" panose="020B0604020202020204" pitchFamily="34" charset="0"/>
              </a:rPr>
              <a:t>Compared with the symmetric end cell design, an asymmetric end cell design is better. </a:t>
            </a: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Arial" panose="020B0604020202020204" pitchFamily="34" charset="0"/>
              </a:rPr>
              <a:t>Modify the curve from equator to iris, the iris ellipsis to </a:t>
            </a:r>
            <a:r>
              <a:rPr lang="en-US" altLang="zh-CN" sz="2000" dirty="0" err="1">
                <a:latin typeface="Arial" panose="020B0604020202020204" pitchFamily="34" charset="0"/>
                <a:cs typeface="Arial" panose="020B0604020202020204" pitchFamily="34" charset="0"/>
                <a:sym typeface="Arial" panose="020B0604020202020204" pitchFamily="34" charset="0"/>
              </a:rPr>
              <a:t>untrap</a:t>
            </a:r>
            <a:r>
              <a:rPr lang="en-US" altLang="zh-CN" sz="2000" dirty="0">
                <a:latin typeface="Arial" panose="020B0604020202020204" pitchFamily="34" charset="0"/>
                <a:cs typeface="Arial" panose="020B0604020202020204" pitchFamily="34" charset="0"/>
                <a:sym typeface="Arial" panose="020B0604020202020204" pitchFamily="34" charset="0"/>
              </a:rPr>
              <a:t> the TE121 and TM012 mode, but still have the TM010 flat.</a:t>
            </a:r>
          </a:p>
          <a:p>
            <a:pPr marL="285750" indent="-285750">
              <a:buFont typeface="Arial" panose="020B0604020202020204" pitchFamily="34" charset="0"/>
              <a:buChar char="•"/>
            </a:pPr>
            <a:r>
              <a:rPr lang="en-US" altLang="zh-CN" sz="2000" b="1" dirty="0">
                <a:solidFill>
                  <a:srgbClr val="1405D9"/>
                </a:solidFill>
                <a:latin typeface="Arial" panose="020B0604020202020204" pitchFamily="34" charset="0"/>
                <a:cs typeface="Arial" panose="020B0604020202020204" pitchFamily="34" charset="0"/>
                <a:sym typeface="Arial" panose="020B0604020202020204" pitchFamily="34" charset="0"/>
              </a:rPr>
              <a:t>Even so it can meet the CBI requirement.</a:t>
            </a:r>
          </a:p>
        </p:txBody>
      </p:sp>
    </p:spTree>
    <p:extLst>
      <p:ext uri="{BB962C8B-B14F-4D97-AF65-F5344CB8AC3E}">
        <p14:creationId xmlns:p14="http://schemas.microsoft.com/office/powerpoint/2010/main" val="2091369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7699" y="18255"/>
            <a:ext cx="11034263" cy="1325563"/>
          </a:xfrm>
        </p:spPr>
        <p:txBody>
          <a:bodyPr>
            <a:normAutofit/>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New Cavity Design with Asymmetry End Cell</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3" name="内容占位符 2"/>
          <p:cNvSpPr>
            <a:spLocks noGrp="1"/>
          </p:cNvSpPr>
          <p:nvPr>
            <p:ph idx="1"/>
          </p:nvPr>
        </p:nvSpPr>
        <p:spPr>
          <a:xfrm>
            <a:off x="647699" y="1523205"/>
            <a:ext cx="10706101" cy="4653758"/>
          </a:xfrm>
        </p:spPr>
        <p:txBody>
          <a:bodyPr>
            <a:normAutofit/>
          </a:bodyPr>
          <a:lstStyle/>
          <a:p>
            <a:r>
              <a:rPr lang="en-US" altLang="zh-CN" sz="2000" b="1" dirty="0">
                <a:latin typeface="Arial" panose="020B0604020202020204" pitchFamily="34" charset="0"/>
                <a:cs typeface="Arial" panose="020B0604020202020204" pitchFamily="34" charset="0"/>
                <a:sym typeface="Arial" panose="020B0604020202020204" pitchFamily="34" charset="0"/>
              </a:rPr>
              <a:t>To </a:t>
            </a:r>
            <a:r>
              <a:rPr lang="en-US" altLang="zh-CN" sz="2000" b="1" dirty="0" err="1">
                <a:latin typeface="Arial" panose="020B0604020202020204" pitchFamily="34" charset="0"/>
                <a:cs typeface="Arial" panose="020B0604020202020204" pitchFamily="34" charset="0"/>
                <a:sym typeface="Arial" panose="020B0604020202020204" pitchFamily="34" charset="0"/>
              </a:rPr>
              <a:t>untrap</a:t>
            </a:r>
            <a:r>
              <a:rPr lang="en-US" altLang="zh-CN" sz="2000" b="1" dirty="0">
                <a:latin typeface="Arial" panose="020B0604020202020204" pitchFamily="34" charset="0"/>
                <a:cs typeface="Arial" panose="020B0604020202020204" pitchFamily="34" charset="0"/>
                <a:sym typeface="Arial" panose="020B0604020202020204" pitchFamily="34" charset="0"/>
              </a:rPr>
              <a:t> TE121 and TM012 mode,</a:t>
            </a:r>
            <a:r>
              <a:rPr lang="zh-CN" altLang="en-US" sz="2000" b="1" dirty="0">
                <a:latin typeface="Arial" panose="020B0604020202020204" pitchFamily="34" charset="0"/>
                <a:cs typeface="Arial" panose="020B0604020202020204" pitchFamily="34" charset="0"/>
                <a:sym typeface="Arial" panose="020B0604020202020204" pitchFamily="34" charset="0"/>
              </a:rPr>
              <a:t> </a:t>
            </a:r>
            <a:r>
              <a:rPr lang="en-US" altLang="zh-CN" sz="2000" b="1" dirty="0">
                <a:latin typeface="Arial" panose="020B0604020202020204" pitchFamily="34" charset="0"/>
                <a:cs typeface="Arial" panose="020B0604020202020204" pitchFamily="34" charset="0"/>
                <a:sym typeface="Arial" panose="020B0604020202020204" pitchFamily="34" charset="0"/>
              </a:rPr>
              <a:t>as</a:t>
            </a:r>
            <a:r>
              <a:rPr lang="zh-CN" altLang="en-US" sz="2000" b="1" dirty="0">
                <a:latin typeface="Arial" panose="020B0604020202020204" pitchFamily="34" charset="0"/>
                <a:cs typeface="Arial" panose="020B0604020202020204" pitchFamily="34" charset="0"/>
                <a:sym typeface="Arial" panose="020B0604020202020204" pitchFamily="34" charset="0"/>
              </a:rPr>
              <a:t> </a:t>
            </a:r>
            <a:r>
              <a:rPr lang="en-US" altLang="zh-CN" sz="2000" b="1" dirty="0">
                <a:latin typeface="Arial" panose="020B0604020202020204" pitchFamily="34" charset="0"/>
                <a:cs typeface="Arial" panose="020B0604020202020204" pitchFamily="34" charset="0"/>
                <a:sym typeface="Arial" panose="020B0604020202020204" pitchFamily="34" charset="0"/>
              </a:rPr>
              <a:t>well</a:t>
            </a:r>
            <a:r>
              <a:rPr lang="zh-CN" altLang="en-US" sz="2000" b="1" dirty="0">
                <a:latin typeface="Arial" panose="020B0604020202020204" pitchFamily="34" charset="0"/>
                <a:cs typeface="Arial" panose="020B0604020202020204" pitchFamily="34" charset="0"/>
                <a:sym typeface="Arial" panose="020B0604020202020204" pitchFamily="34" charset="0"/>
              </a:rPr>
              <a:t> </a:t>
            </a:r>
            <a:r>
              <a:rPr lang="en-US" altLang="zh-CN" sz="2000" b="1" dirty="0">
                <a:latin typeface="Arial" panose="020B0604020202020204" pitchFamily="34" charset="0"/>
                <a:cs typeface="Arial" panose="020B0604020202020204" pitchFamily="34" charset="0"/>
                <a:sym typeface="Arial" panose="020B0604020202020204" pitchFamily="34" charset="0"/>
              </a:rPr>
              <a:t>as</a:t>
            </a:r>
            <a:r>
              <a:rPr lang="zh-CN" altLang="en-US" sz="2000" b="1" dirty="0">
                <a:latin typeface="Arial" panose="020B0604020202020204" pitchFamily="34" charset="0"/>
                <a:cs typeface="Arial" panose="020B0604020202020204" pitchFamily="34" charset="0"/>
                <a:sym typeface="Arial" panose="020B0604020202020204" pitchFamily="34" charset="0"/>
              </a:rPr>
              <a:t> </a:t>
            </a:r>
            <a:r>
              <a:rPr lang="en-US" altLang="zh-CN" sz="2000" b="1" dirty="0">
                <a:latin typeface="Arial" panose="020B0604020202020204" pitchFamily="34" charset="0"/>
                <a:cs typeface="Arial" panose="020B0604020202020204" pitchFamily="34" charset="0"/>
                <a:sym typeface="Arial" panose="020B0604020202020204" pitchFamily="34" charset="0"/>
              </a:rPr>
              <a:t>TM011</a:t>
            </a:r>
          </a:p>
          <a:p>
            <a:r>
              <a:rPr lang="en-US" altLang="zh-CN" sz="2000" dirty="0">
                <a:latin typeface="Arial" panose="020B0604020202020204" pitchFamily="34" charset="0"/>
                <a:cs typeface="Arial" panose="020B0604020202020204" pitchFamily="34" charset="0"/>
                <a:sym typeface="Arial" panose="020B0604020202020204" pitchFamily="34" charset="0"/>
              </a:rPr>
              <a:t>Larger wall angle for mechanical stability and cleaning</a:t>
            </a:r>
            <a:endParaRPr lang="zh-CN" altLang="en-US" sz="2000" dirty="0">
              <a:latin typeface="Arial" panose="020B0604020202020204" pitchFamily="34" charset="0"/>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sym typeface="Arial" panose="020B0604020202020204" pitchFamily="34" charset="0"/>
              </a:rPr>
              <a:t>13</a:t>
            </a:fld>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6" name="图片 5">
            <a:extLst>
              <a:ext uri="{FF2B5EF4-FFF2-40B4-BE49-F238E27FC236}">
                <a16:creationId xmlns:a16="http://schemas.microsoft.com/office/drawing/2014/main" id="{45A0F0AE-BBC5-4FD3-8253-FEA949CF94B5}"/>
              </a:ext>
            </a:extLst>
          </p:cNvPr>
          <p:cNvPicPr>
            <a:picLocks noChangeAspect="1"/>
          </p:cNvPicPr>
          <p:nvPr/>
        </p:nvPicPr>
        <p:blipFill rotWithShape="1">
          <a:blip r:embed="rId2"/>
          <a:srcRect l="1630" t="7813" b="668"/>
          <a:stretch/>
        </p:blipFill>
        <p:spPr>
          <a:xfrm>
            <a:off x="7448551" y="1571625"/>
            <a:ext cx="4233411" cy="2256883"/>
          </a:xfrm>
          <a:prstGeom prst="rect">
            <a:avLst/>
          </a:prstGeom>
        </p:spPr>
      </p:pic>
      <p:sp>
        <p:nvSpPr>
          <p:cNvPr id="7" name="文本框 6">
            <a:extLst>
              <a:ext uri="{FF2B5EF4-FFF2-40B4-BE49-F238E27FC236}">
                <a16:creationId xmlns:a16="http://schemas.microsoft.com/office/drawing/2014/main" id="{9D818BA2-4766-4A29-AFCC-80B212FA4E42}"/>
              </a:ext>
            </a:extLst>
          </p:cNvPr>
          <p:cNvSpPr txBox="1"/>
          <p:nvPr/>
        </p:nvSpPr>
        <p:spPr>
          <a:xfrm>
            <a:off x="8267701" y="1640959"/>
            <a:ext cx="327660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sym typeface="Arial" panose="020B0604020202020204" pitchFamily="34" charset="0"/>
              </a:rPr>
              <a:t>TE121 (10</a:t>
            </a:r>
            <a:r>
              <a:rPr lang="zh-CN" altLang="en-US" dirty="0">
                <a:latin typeface="Arial" panose="020B0604020202020204" pitchFamily="34" charset="0"/>
                <a:cs typeface="Arial" panose="020B0604020202020204" pitchFamily="34" charset="0"/>
                <a:sym typeface="Arial" panose="020B0604020202020204" pitchFamily="34" charset="0"/>
              </a:rPr>
              <a:t> </a:t>
            </a:r>
            <a:r>
              <a:rPr lang="en-US" altLang="zh-CN" dirty="0">
                <a:latin typeface="Arial" panose="020B0604020202020204" pitchFamily="34" charset="0"/>
                <a:cs typeface="Arial" panose="020B0604020202020204" pitchFamily="34" charset="0"/>
                <a:sym typeface="Arial" panose="020B0604020202020204" pitchFamily="34" charset="0"/>
              </a:rPr>
              <a:t>mm</a:t>
            </a:r>
            <a:r>
              <a:rPr lang="zh-CN" altLang="en-US" dirty="0">
                <a:latin typeface="Arial" panose="020B0604020202020204" pitchFamily="34" charset="0"/>
                <a:cs typeface="Arial" panose="020B0604020202020204" pitchFamily="34" charset="0"/>
                <a:sym typeface="Arial" panose="020B0604020202020204" pitchFamily="34" charset="0"/>
              </a:rPr>
              <a:t> </a:t>
            </a:r>
            <a:r>
              <a:rPr lang="en-US" altLang="zh-CN" dirty="0">
                <a:latin typeface="Arial" panose="020B0604020202020204" pitchFamily="34" charset="0"/>
                <a:cs typeface="Arial" panose="020B0604020202020204" pitchFamily="34" charset="0"/>
                <a:sym typeface="Arial" panose="020B0604020202020204" pitchFamily="34" charset="0"/>
              </a:rPr>
              <a:t>off-axis)</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pic>
        <p:nvPicPr>
          <p:cNvPr id="8" name="图片 7">
            <a:extLst>
              <a:ext uri="{FF2B5EF4-FFF2-40B4-BE49-F238E27FC236}">
                <a16:creationId xmlns:a16="http://schemas.microsoft.com/office/drawing/2014/main" id="{DA6841F2-E4C8-46BB-9D43-50A48C90786A}"/>
              </a:ext>
            </a:extLst>
          </p:cNvPr>
          <p:cNvPicPr>
            <a:picLocks noChangeAspect="1"/>
          </p:cNvPicPr>
          <p:nvPr/>
        </p:nvPicPr>
        <p:blipFill rotWithShape="1">
          <a:blip r:embed="rId3"/>
          <a:srcRect l="2233" t="7904" r="2233" b="1582"/>
          <a:stretch/>
        </p:blipFill>
        <p:spPr>
          <a:xfrm>
            <a:off x="7448551" y="4031654"/>
            <a:ext cx="4324661" cy="2324696"/>
          </a:xfrm>
          <a:prstGeom prst="rect">
            <a:avLst/>
          </a:prstGeom>
        </p:spPr>
      </p:pic>
      <p:sp>
        <p:nvSpPr>
          <p:cNvPr id="9" name="文本框 8">
            <a:extLst>
              <a:ext uri="{FF2B5EF4-FFF2-40B4-BE49-F238E27FC236}">
                <a16:creationId xmlns:a16="http://schemas.microsoft.com/office/drawing/2014/main" id="{76380FAD-9565-4E2A-8D1D-B815A7C22FE5}"/>
              </a:ext>
            </a:extLst>
          </p:cNvPr>
          <p:cNvSpPr txBox="1"/>
          <p:nvPr/>
        </p:nvSpPr>
        <p:spPr>
          <a:xfrm>
            <a:off x="8267701" y="4010554"/>
            <a:ext cx="327660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sym typeface="Arial" panose="020B0604020202020204" pitchFamily="34" charset="0"/>
              </a:rPr>
              <a:t>TM012 (on-axis)</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pic>
        <p:nvPicPr>
          <p:cNvPr id="15" name="图片 14">
            <a:extLst>
              <a:ext uri="{FF2B5EF4-FFF2-40B4-BE49-F238E27FC236}">
                <a16:creationId xmlns:a16="http://schemas.microsoft.com/office/drawing/2014/main" id="{395AEEAC-9540-41B9-A217-9284C2E57BE6}"/>
              </a:ext>
            </a:extLst>
          </p:cNvPr>
          <p:cNvPicPr>
            <a:picLocks noChangeAspect="1"/>
          </p:cNvPicPr>
          <p:nvPr/>
        </p:nvPicPr>
        <p:blipFill>
          <a:blip r:embed="rId4"/>
          <a:stretch>
            <a:fillRect/>
          </a:stretch>
        </p:blipFill>
        <p:spPr>
          <a:xfrm>
            <a:off x="3725198" y="2549950"/>
            <a:ext cx="3276600" cy="3911175"/>
          </a:xfrm>
          <a:prstGeom prst="rect">
            <a:avLst/>
          </a:prstGeom>
        </p:spPr>
      </p:pic>
      <p:pic>
        <p:nvPicPr>
          <p:cNvPr id="20" name="图片 19">
            <a:extLst>
              <a:ext uri="{FF2B5EF4-FFF2-40B4-BE49-F238E27FC236}">
                <a16:creationId xmlns:a16="http://schemas.microsoft.com/office/drawing/2014/main" id="{8CF61127-B766-414E-A31E-90477762A9BA}"/>
              </a:ext>
            </a:extLst>
          </p:cNvPr>
          <p:cNvPicPr>
            <a:picLocks noChangeAspect="1"/>
          </p:cNvPicPr>
          <p:nvPr/>
        </p:nvPicPr>
        <p:blipFill rotWithShape="1">
          <a:blip r:embed="rId5"/>
          <a:srcRect l="12462" r="17417"/>
          <a:stretch/>
        </p:blipFill>
        <p:spPr>
          <a:xfrm>
            <a:off x="1037276" y="3088898"/>
            <a:ext cx="2241170" cy="2581975"/>
          </a:xfrm>
          <a:prstGeom prst="rect">
            <a:avLst/>
          </a:prstGeom>
        </p:spPr>
      </p:pic>
    </p:spTree>
    <p:extLst>
      <p:ext uri="{BB962C8B-B14F-4D97-AF65-F5344CB8AC3E}">
        <p14:creationId xmlns:p14="http://schemas.microsoft.com/office/powerpoint/2010/main" val="3275207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pPr marL="0" marR="0" lvl="0" indent="0" algn="r" defTabSz="685783" rtl="0" eaLnBrk="1" fontAlgn="base" latinLnBrk="0" hangingPunct="1">
                <a:lnSpc>
                  <a:spcPct val="100000"/>
                </a:lnSpc>
                <a:spcBef>
                  <a:spcPct val="0"/>
                </a:spcBef>
                <a:spcAft>
                  <a:spcPct val="0"/>
                </a:spcAft>
                <a:buClrTx/>
                <a:buSzTx/>
                <a:buFontTx/>
                <a:buNone/>
                <a:tabLst/>
                <a:defRPr/>
              </a:pPr>
              <a:t>14</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sp>
        <p:nvSpPr>
          <p:cNvPr id="4" name="标题 1"/>
          <p:cNvSpPr txBox="1">
            <a:spLocks/>
          </p:cNvSpPr>
          <p:nvPr/>
        </p:nvSpPr>
        <p:spPr>
          <a:xfrm>
            <a:off x="426720" y="462504"/>
            <a:ext cx="11612880" cy="7148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HOM Power Spectrum (Higgs)</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sp>
        <p:nvSpPr>
          <p:cNvPr id="5" name="TextBox 8"/>
          <p:cNvSpPr txBox="1"/>
          <p:nvPr/>
        </p:nvSpPr>
        <p:spPr>
          <a:xfrm>
            <a:off x="818828" y="5766209"/>
            <a:ext cx="5338132" cy="584775"/>
          </a:xfrm>
          <a:prstGeom prst="rect">
            <a:avLst/>
          </a:prstGeom>
          <a:noFill/>
        </p:spPr>
        <p:txBody>
          <a:bodyPr wrap="square" rtlCol="0">
            <a:spAutoFit/>
          </a:bodyPr>
          <a:lstStyle/>
          <a:p>
            <a:pPr marL="285750" indent="-285750" defTabSz="457200">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sym typeface="Arial" panose="020B0604020202020204" pitchFamily="34" charset="0"/>
              </a:rPr>
              <a:t>Dangerous monopole: </a:t>
            </a:r>
            <a:r>
              <a:rPr lang="en-US" altLang="zh-CN" sz="1600" dirty="0" err="1">
                <a:solidFill>
                  <a:prstClr val="black"/>
                </a:solidFill>
                <a:latin typeface="Arial" panose="020B0604020202020204" pitchFamily="34" charset="0"/>
                <a:cs typeface="Arial" panose="020B0604020202020204" pitchFamily="34" charset="0"/>
                <a:sym typeface="Arial" panose="020B0604020202020204" pitchFamily="34" charset="0"/>
              </a:rPr>
              <a:t>aroud</a:t>
            </a:r>
            <a:r>
              <a:rPr lang="en-US" altLang="zh-CN" sz="1600" dirty="0">
                <a:solidFill>
                  <a:prstClr val="black"/>
                </a:solidFill>
                <a:latin typeface="Arial" panose="020B0604020202020204" pitchFamily="34" charset="0"/>
                <a:cs typeface="Arial" panose="020B0604020202020204" pitchFamily="34" charset="0"/>
                <a:sym typeface="Arial" panose="020B0604020202020204" pitchFamily="34" charset="0"/>
              </a:rPr>
              <a:t> 1200MHz</a:t>
            </a:r>
          </a:p>
          <a:p>
            <a:pPr marL="285750" indent="-285750" defTabSz="457200">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sym typeface="Arial" panose="020B0604020202020204" pitchFamily="34" charset="0"/>
              </a:rPr>
              <a:t>Dangerous dipole: 800 MHz ~ 900 MHz, 1200 MHz</a:t>
            </a:r>
          </a:p>
        </p:txBody>
      </p:sp>
      <p:sp>
        <p:nvSpPr>
          <p:cNvPr id="9" name="TextBox 15"/>
          <p:cNvSpPr txBox="1"/>
          <p:nvPr/>
        </p:nvSpPr>
        <p:spPr>
          <a:xfrm>
            <a:off x="6746007" y="5771576"/>
            <a:ext cx="5080234" cy="584775"/>
          </a:xfrm>
          <a:prstGeom prst="rect">
            <a:avLst/>
          </a:prstGeom>
          <a:noFill/>
        </p:spPr>
        <p:txBody>
          <a:bodyPr wrap="square" rtlCol="0">
            <a:spAutoFit/>
          </a:bodyPr>
          <a:lstStyle/>
          <a:p>
            <a:pPr defTabSz="457200"/>
            <a:r>
              <a:rPr lang="en-US" altLang="zh-CN" sz="1600" dirty="0">
                <a:latin typeface="Arial" panose="020B0604020202020204" pitchFamily="34" charset="0"/>
                <a:ea typeface="微软雅黑" pitchFamily="34" charset="-122"/>
                <a:cs typeface="Arial" panose="020B0604020202020204" pitchFamily="34" charset="0"/>
                <a:sym typeface="Arial" panose="020B0604020202020204" pitchFamily="34" charset="0"/>
              </a:rPr>
              <a:t>HOM</a:t>
            </a:r>
            <a:r>
              <a:rPr lang="zh-CN" altLang="en-US" sz="1600" dirty="0">
                <a:latin typeface="Arial" panose="020B0604020202020204" pitchFamily="34" charset="0"/>
                <a:ea typeface="微软雅黑" pitchFamily="34" charset="-122"/>
                <a:cs typeface="Arial" panose="020B0604020202020204" pitchFamily="34" charset="0"/>
                <a:sym typeface="Arial" panose="020B0604020202020204" pitchFamily="34" charset="0"/>
              </a:rPr>
              <a:t> </a:t>
            </a:r>
            <a:r>
              <a:rPr lang="en-US" altLang="zh-CN" sz="1600" dirty="0">
                <a:latin typeface="Arial" panose="020B0604020202020204" pitchFamily="34" charset="0"/>
                <a:ea typeface="微软雅黑" pitchFamily="34" charset="-122"/>
                <a:cs typeface="Arial" panose="020B0604020202020204" pitchFamily="34" charset="0"/>
                <a:sym typeface="Arial" panose="020B0604020202020204" pitchFamily="34" charset="0"/>
              </a:rPr>
              <a:t>coupler:  800~1400 MHz</a:t>
            </a:r>
            <a:endParaRPr lang="zh-CN" altLang="en-US" sz="1600" dirty="0">
              <a:latin typeface="Arial" panose="020B0604020202020204" pitchFamily="34" charset="0"/>
              <a:ea typeface="微软雅黑" pitchFamily="34" charset="-122"/>
              <a:cs typeface="Arial" panose="020B0604020202020204" pitchFamily="34" charset="0"/>
              <a:sym typeface="Arial" panose="020B0604020202020204" pitchFamily="34" charset="0"/>
            </a:endParaRPr>
          </a:p>
          <a:p>
            <a:pPr defTabSz="457200"/>
            <a:r>
              <a:rPr lang="en-US" altLang="zh-CN" sz="1600" dirty="0">
                <a:latin typeface="Arial" panose="020B0604020202020204" pitchFamily="34" charset="0"/>
                <a:ea typeface="微软雅黑" pitchFamily="34" charset="-122"/>
                <a:cs typeface="Arial" panose="020B0604020202020204" pitchFamily="34" charset="0"/>
                <a:sym typeface="Arial" panose="020B0604020202020204" pitchFamily="34" charset="0"/>
              </a:rPr>
              <a:t>HOM absorber: operating frequency</a:t>
            </a:r>
            <a:r>
              <a:rPr lang="zh-CN" altLang="en-US" sz="1600" dirty="0">
                <a:latin typeface="Arial" panose="020B0604020202020204" pitchFamily="34" charset="0"/>
                <a:ea typeface="微软雅黑" pitchFamily="34" charset="-122"/>
                <a:cs typeface="Arial" panose="020B0604020202020204" pitchFamily="34" charset="0"/>
                <a:sym typeface="Arial" panose="020B0604020202020204" pitchFamily="34" charset="0"/>
              </a:rPr>
              <a:t>＞</a:t>
            </a:r>
            <a:r>
              <a:rPr lang="en-US" altLang="zh-CN" sz="1600" dirty="0">
                <a:latin typeface="Arial" panose="020B0604020202020204" pitchFamily="34" charset="0"/>
                <a:ea typeface="微软雅黑" pitchFamily="34" charset="-122"/>
                <a:cs typeface="Arial" panose="020B0604020202020204" pitchFamily="34" charset="0"/>
                <a:sym typeface="Arial" panose="020B0604020202020204" pitchFamily="34" charset="0"/>
              </a:rPr>
              <a:t>1.4 ~ 20 GHz</a:t>
            </a:r>
            <a:endParaRPr lang="zh-CN" altLang="en-US" sz="1600" dirty="0">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pic>
        <p:nvPicPr>
          <p:cNvPr id="19" name="图片 18"/>
          <p:cNvPicPr>
            <a:picLocks noChangeAspect="1"/>
          </p:cNvPicPr>
          <p:nvPr/>
        </p:nvPicPr>
        <p:blipFill>
          <a:blip r:embed="rId2"/>
          <a:stretch>
            <a:fillRect/>
          </a:stretch>
        </p:blipFill>
        <p:spPr>
          <a:xfrm>
            <a:off x="159200" y="1686715"/>
            <a:ext cx="5997760" cy="4265977"/>
          </a:xfrm>
          <a:prstGeom prst="rect">
            <a:avLst/>
          </a:prstGeom>
        </p:spPr>
      </p:pic>
      <p:sp>
        <p:nvSpPr>
          <p:cNvPr id="22" name="矩形 21"/>
          <p:cNvSpPr/>
          <p:nvPr/>
        </p:nvSpPr>
        <p:spPr>
          <a:xfrm>
            <a:off x="1331640" y="4149080"/>
            <a:ext cx="2520280" cy="1344345"/>
          </a:xfrm>
          <a:prstGeom prst="rect">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24" name="图片 23"/>
          <p:cNvPicPr>
            <a:picLocks noChangeAspect="1"/>
          </p:cNvPicPr>
          <p:nvPr/>
        </p:nvPicPr>
        <p:blipFill>
          <a:blip r:embed="rId3"/>
          <a:stretch>
            <a:fillRect/>
          </a:stretch>
        </p:blipFill>
        <p:spPr>
          <a:xfrm>
            <a:off x="6542806" y="4769420"/>
            <a:ext cx="4593474" cy="876687"/>
          </a:xfrm>
          <a:prstGeom prst="rect">
            <a:avLst/>
          </a:prstGeom>
        </p:spPr>
      </p:pic>
      <p:pic>
        <p:nvPicPr>
          <p:cNvPr id="10" name="图片 9">
            <a:extLst>
              <a:ext uri="{FF2B5EF4-FFF2-40B4-BE49-F238E27FC236}">
                <a16:creationId xmlns:a16="http://schemas.microsoft.com/office/drawing/2014/main" id="{5481DC27-25D5-492F-80BA-2E4D0B405E49}"/>
              </a:ext>
            </a:extLst>
          </p:cNvPr>
          <p:cNvPicPr/>
          <p:nvPr/>
        </p:nvPicPr>
        <p:blipFill rotWithShape="1">
          <a:blip r:embed="rId4">
            <a:extLst>
              <a:ext uri="{28A0092B-C50C-407E-A947-70E740481C1C}">
                <a14:useLocalDpi xmlns:a14="http://schemas.microsoft.com/office/drawing/2010/main" val="0"/>
              </a:ext>
            </a:extLst>
          </a:blip>
          <a:srcRect l="2453" t="2494" r="1837" b="2555"/>
          <a:stretch/>
        </p:blipFill>
        <p:spPr bwMode="auto">
          <a:xfrm>
            <a:off x="6542806" y="1540042"/>
            <a:ext cx="4506996" cy="3031958"/>
          </a:xfrm>
          <a:prstGeom prst="rect">
            <a:avLst/>
          </a:prstGeom>
          <a:noFill/>
        </p:spPr>
      </p:pic>
    </p:spTree>
    <p:extLst>
      <p:ext uri="{BB962C8B-B14F-4D97-AF65-F5344CB8AC3E}">
        <p14:creationId xmlns:p14="http://schemas.microsoft.com/office/powerpoint/2010/main" val="1919940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9215" y="71269"/>
            <a:ext cx="10515600" cy="1325563"/>
          </a:xfrm>
        </p:spPr>
        <p:txBody>
          <a:bodyPr>
            <a:normAutofit/>
          </a:bodyPr>
          <a:lstStyle/>
          <a:p>
            <a:pPr algn="ctr"/>
            <a:r>
              <a:rPr lang="en-US" altLang="zh-CN" sz="4000" dirty="0">
                <a:latin typeface="Arial" panose="020B0604020202020204" pitchFamily="34" charset="0"/>
                <a:ea typeface="+mn-ea"/>
                <a:cs typeface="Arial" panose="020B0604020202020204" pitchFamily="34" charset="0"/>
                <a:sym typeface="Arial" panose="020B0604020202020204" pitchFamily="34" charset="0"/>
              </a:rPr>
              <a:t>HOM Absorber (Ferrite and </a:t>
            </a:r>
            <a:r>
              <a:rPr lang="en-US" altLang="zh-CN" sz="4000" dirty="0" err="1">
                <a:latin typeface="Arial" panose="020B0604020202020204" pitchFamily="34" charset="0"/>
                <a:ea typeface="+mn-ea"/>
                <a:cs typeface="Arial" panose="020B0604020202020204" pitchFamily="34" charset="0"/>
                <a:sym typeface="Arial" panose="020B0604020202020204" pitchFamily="34" charset="0"/>
              </a:rPr>
              <a:t>SiC</a:t>
            </a:r>
            <a:r>
              <a:rPr lang="en-US" altLang="zh-CN" sz="4000" dirty="0">
                <a:latin typeface="Arial" panose="020B0604020202020204" pitchFamily="34" charset="0"/>
                <a:ea typeface="+mn-ea"/>
                <a:cs typeface="Arial" panose="020B0604020202020204" pitchFamily="34" charset="0"/>
                <a:sym typeface="Arial" panose="020B0604020202020204" pitchFamily="34" charset="0"/>
              </a:rPr>
              <a:t>)</a:t>
            </a:r>
            <a:endParaRPr lang="zh-CN" altLang="en-US" sz="400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12"/>
          </p:nvPr>
        </p:nvSpPr>
        <p:spPr>
          <a:xfrm>
            <a:off x="8610600" y="6356350"/>
            <a:ext cx="2743200" cy="365125"/>
          </a:xfrm>
        </p:spPr>
        <p:txBody>
          <a:bodyPr/>
          <a:lstStyle/>
          <a:p>
            <a:fld id="{C973300C-797F-D148-A78D-320196FBAF04}"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a:t>15</a:t>
            </a:fld>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grpSp>
        <p:nvGrpSpPr>
          <p:cNvPr id="24" name="组合 23">
            <a:extLst>
              <a:ext uri="{FF2B5EF4-FFF2-40B4-BE49-F238E27FC236}">
                <a16:creationId xmlns:a16="http://schemas.microsoft.com/office/drawing/2014/main" id="{D1F7DD5E-C38D-4264-BDCC-86D5580468A2}"/>
              </a:ext>
            </a:extLst>
          </p:cNvPr>
          <p:cNvGrpSpPr/>
          <p:nvPr/>
        </p:nvGrpSpPr>
        <p:grpSpPr>
          <a:xfrm>
            <a:off x="436669" y="1696715"/>
            <a:ext cx="3667460" cy="2562757"/>
            <a:chOff x="323700" y="2000116"/>
            <a:chExt cx="3667460" cy="2562757"/>
          </a:xfrm>
        </p:grpSpPr>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bwMode="auto">
            <a:xfrm>
              <a:off x="323700" y="2000116"/>
              <a:ext cx="3529117" cy="2103839"/>
            </a:xfrm>
            <a:prstGeom prst="rect">
              <a:avLst/>
            </a:prstGeom>
            <a:noFill/>
          </p:spPr>
        </p:pic>
        <p:sp>
          <p:nvSpPr>
            <p:cNvPr id="16" name="TextBox 15"/>
            <p:cNvSpPr txBox="1"/>
            <p:nvPr/>
          </p:nvSpPr>
          <p:spPr>
            <a:xfrm>
              <a:off x="323700" y="4255096"/>
              <a:ext cx="3667460"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Brick structure to reduce the fabrication cost</a:t>
              </a:r>
              <a:endParaRPr lang="zh-CN" altLang="en-US" sz="1400" dirty="0">
                <a:latin typeface="Arial" panose="020B0604020202020204" pitchFamily="34" charset="0"/>
                <a:cs typeface="Arial" panose="020B0604020202020204" pitchFamily="34" charset="0"/>
                <a:sym typeface="Arial" panose="020B0604020202020204" pitchFamily="34" charset="0"/>
              </a:endParaRPr>
            </a:p>
          </p:txBody>
        </p:sp>
      </p:grpSp>
      <p:grpSp>
        <p:nvGrpSpPr>
          <p:cNvPr id="23" name="组合 22">
            <a:extLst>
              <a:ext uri="{FF2B5EF4-FFF2-40B4-BE49-F238E27FC236}">
                <a16:creationId xmlns:a16="http://schemas.microsoft.com/office/drawing/2014/main" id="{CE38F9FE-1EBC-4852-B1C2-76706B0B20FF}"/>
              </a:ext>
            </a:extLst>
          </p:cNvPr>
          <p:cNvGrpSpPr/>
          <p:nvPr/>
        </p:nvGrpSpPr>
        <p:grpSpPr>
          <a:xfrm>
            <a:off x="4397523" y="1877958"/>
            <a:ext cx="3648432" cy="3910423"/>
            <a:chOff x="4396227" y="1485617"/>
            <a:chExt cx="3648432" cy="3910423"/>
          </a:xfrm>
        </p:grpSpPr>
        <p:pic>
          <p:nvPicPr>
            <p:cNvPr id="3" name="图片 2"/>
            <p:cNvPicPr>
              <a:picLocks noChangeAspect="1"/>
            </p:cNvPicPr>
            <p:nvPr/>
          </p:nvPicPr>
          <p:blipFill>
            <a:blip r:embed="rId3"/>
            <a:stretch>
              <a:fillRect/>
            </a:stretch>
          </p:blipFill>
          <p:spPr>
            <a:xfrm>
              <a:off x="4396227" y="1485617"/>
              <a:ext cx="3628455" cy="3448630"/>
            </a:xfrm>
            <a:prstGeom prst="rect">
              <a:avLst/>
            </a:prstGeom>
          </p:spPr>
        </p:pic>
        <p:sp>
          <p:nvSpPr>
            <p:cNvPr id="9" name="矩形 8"/>
            <p:cNvSpPr/>
            <p:nvPr/>
          </p:nvSpPr>
          <p:spPr>
            <a:xfrm>
              <a:off x="4477657" y="5088263"/>
              <a:ext cx="3567002" cy="307777"/>
            </a:xfrm>
            <a:prstGeom prst="rect">
              <a:avLst/>
            </a:prstGeom>
          </p:spPr>
          <p:txBody>
            <a:bodyPr wrap="none">
              <a:spAutoFi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Microwave absorbing material test system </a:t>
              </a:r>
              <a:endParaRPr lang="zh-CN" altLang="en-US" sz="1400" dirty="0">
                <a:latin typeface="Arial" panose="020B0604020202020204" pitchFamily="34" charset="0"/>
                <a:cs typeface="Arial" panose="020B0604020202020204" pitchFamily="34" charset="0"/>
                <a:sym typeface="Arial" panose="020B0604020202020204" pitchFamily="34" charset="0"/>
              </a:endParaRPr>
            </a:p>
          </p:txBody>
        </p:sp>
        <p:pic>
          <p:nvPicPr>
            <p:cNvPr id="22" name="图片 21">
              <a:extLst>
                <a:ext uri="{FF2B5EF4-FFF2-40B4-BE49-F238E27FC236}">
                  <a16:creationId xmlns:a16="http://schemas.microsoft.com/office/drawing/2014/main" id="{C1A206A8-93EA-4246-85D3-0E02669222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42" t="9293" r="24423" b="13131"/>
            <a:stretch/>
          </p:blipFill>
          <p:spPr>
            <a:xfrm>
              <a:off x="7224309" y="3240005"/>
              <a:ext cx="800373" cy="675243"/>
            </a:xfrm>
            <a:prstGeom prst="rect">
              <a:avLst/>
            </a:prstGeom>
          </p:spPr>
        </p:pic>
      </p:grpSp>
      <p:pic>
        <p:nvPicPr>
          <p:cNvPr id="25" name="图片 24">
            <a:extLst>
              <a:ext uri="{FF2B5EF4-FFF2-40B4-BE49-F238E27FC236}">
                <a16:creationId xmlns:a16="http://schemas.microsoft.com/office/drawing/2014/main" id="{6EBADA25-2411-4416-9E39-EAFBE67241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842" y="4559726"/>
            <a:ext cx="3362320" cy="1198530"/>
          </a:xfrm>
          <a:prstGeom prst="rect">
            <a:avLst/>
          </a:prstGeom>
        </p:spPr>
        <p:style>
          <a:lnRef idx="2">
            <a:schemeClr val="dk1"/>
          </a:lnRef>
          <a:fillRef idx="1">
            <a:schemeClr val="lt1"/>
          </a:fillRef>
          <a:effectRef idx="0">
            <a:schemeClr val="dk1"/>
          </a:effectRef>
          <a:fontRef idx="minor">
            <a:schemeClr val="dk1"/>
          </a:fontRef>
        </p:style>
      </p:pic>
      <p:pic>
        <p:nvPicPr>
          <p:cNvPr id="27" name="图片 26">
            <a:extLst>
              <a:ext uri="{FF2B5EF4-FFF2-40B4-BE49-F238E27FC236}">
                <a16:creationId xmlns:a16="http://schemas.microsoft.com/office/drawing/2014/main" id="{C0DD4108-CBBE-4AEC-ADBE-2F0C9995BC06}"/>
              </a:ext>
            </a:extLst>
          </p:cNvPr>
          <p:cNvPicPr>
            <a:picLocks noChangeAspect="1"/>
          </p:cNvPicPr>
          <p:nvPr/>
        </p:nvPicPr>
        <p:blipFill>
          <a:blip r:embed="rId6"/>
          <a:stretch>
            <a:fillRect/>
          </a:stretch>
        </p:blipFill>
        <p:spPr>
          <a:xfrm>
            <a:off x="8455295" y="1049154"/>
            <a:ext cx="3560364" cy="2282151"/>
          </a:xfrm>
          <a:prstGeom prst="rect">
            <a:avLst/>
          </a:prstGeom>
        </p:spPr>
      </p:pic>
      <p:pic>
        <p:nvPicPr>
          <p:cNvPr id="28" name="图片 27">
            <a:extLst>
              <a:ext uri="{FF2B5EF4-FFF2-40B4-BE49-F238E27FC236}">
                <a16:creationId xmlns:a16="http://schemas.microsoft.com/office/drawing/2014/main" id="{8B9A7429-DAAA-4289-B9E5-9FFBFAAB39CE}"/>
              </a:ext>
            </a:extLst>
          </p:cNvPr>
          <p:cNvPicPr>
            <a:picLocks noChangeAspect="1"/>
          </p:cNvPicPr>
          <p:nvPr/>
        </p:nvPicPr>
        <p:blipFill rotWithShape="1">
          <a:blip r:embed="rId7"/>
          <a:srcRect r="3999"/>
          <a:stretch/>
        </p:blipFill>
        <p:spPr>
          <a:xfrm>
            <a:off x="8393013" y="3429724"/>
            <a:ext cx="3362318" cy="2828207"/>
          </a:xfrm>
          <a:prstGeom prst="rect">
            <a:avLst/>
          </a:prstGeom>
        </p:spPr>
      </p:pic>
    </p:spTree>
    <p:extLst>
      <p:ext uri="{BB962C8B-B14F-4D97-AF65-F5344CB8AC3E}">
        <p14:creationId xmlns:p14="http://schemas.microsoft.com/office/powerpoint/2010/main" val="1019980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28AEE3-65E7-479B-BAB2-50539206C351}"/>
              </a:ext>
            </a:extLst>
          </p:cNvPr>
          <p:cNvSpPr>
            <a:spLocks noGrp="1"/>
          </p:cNvSpPr>
          <p:nvPr>
            <p:ph type="title"/>
          </p:nvPr>
        </p:nvSpPr>
        <p:spPr/>
        <p: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HOM Power Spectrum (HL-Z)</a:t>
            </a:r>
            <a:endParaRPr lang="zh-CN" altLang="en-US" dirty="0"/>
          </a:p>
        </p:txBody>
      </p:sp>
      <p:sp>
        <p:nvSpPr>
          <p:cNvPr id="3" name="灯片编号占位符 2">
            <a:extLst>
              <a:ext uri="{FF2B5EF4-FFF2-40B4-BE49-F238E27FC236}">
                <a16:creationId xmlns:a16="http://schemas.microsoft.com/office/drawing/2014/main" id="{A11C73AC-ED7F-489F-B886-F837C7157326}"/>
              </a:ext>
            </a:extLst>
          </p:cNvPr>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pic>
        <p:nvPicPr>
          <p:cNvPr id="4" name="图片 3">
            <a:extLst>
              <a:ext uri="{FF2B5EF4-FFF2-40B4-BE49-F238E27FC236}">
                <a16:creationId xmlns:a16="http://schemas.microsoft.com/office/drawing/2014/main" id="{84986A19-3D7D-4769-83E4-C4E3D243F9B3}"/>
              </a:ext>
            </a:extLst>
          </p:cNvPr>
          <p:cNvPicPr>
            <a:picLocks noChangeAspect="1"/>
          </p:cNvPicPr>
          <p:nvPr/>
        </p:nvPicPr>
        <p:blipFill rotWithShape="1">
          <a:blip r:embed="rId2"/>
          <a:srcRect l="2300" t="2462" r="1608" b="3233"/>
          <a:stretch/>
        </p:blipFill>
        <p:spPr>
          <a:xfrm>
            <a:off x="371475" y="1996506"/>
            <a:ext cx="5400675" cy="4108452"/>
          </a:xfrm>
          <a:prstGeom prst="rect">
            <a:avLst/>
          </a:prstGeom>
          <a:ln>
            <a:noFill/>
          </a:ln>
        </p:spPr>
      </p:pic>
      <p:sp>
        <p:nvSpPr>
          <p:cNvPr id="5" name="文本框 4">
            <a:extLst>
              <a:ext uri="{FF2B5EF4-FFF2-40B4-BE49-F238E27FC236}">
                <a16:creationId xmlns:a16="http://schemas.microsoft.com/office/drawing/2014/main" id="{DD1FB6C2-9ED9-46A8-831E-F6944773CFEE}"/>
              </a:ext>
            </a:extLst>
          </p:cNvPr>
          <p:cNvSpPr txBox="1"/>
          <p:nvPr/>
        </p:nvSpPr>
        <p:spPr>
          <a:xfrm>
            <a:off x="6000751" y="2174865"/>
            <a:ext cx="5600699" cy="3751733"/>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Average HOM power: 2 kW per cavity. </a:t>
            </a:r>
            <a:r>
              <a:rPr lang="en-US" altLang="zh-CN" sz="2000" dirty="0">
                <a:solidFill>
                  <a:srgbClr val="C00000"/>
                </a:solidFill>
                <a:latin typeface="Arial" panose="020B0604020202020204" pitchFamily="34" charset="0"/>
                <a:cs typeface="Arial" panose="020B0604020202020204" pitchFamily="34" charset="0"/>
              </a:rPr>
              <a:t>Avoid resonance by tuning or fill pattern change.</a:t>
            </a:r>
          </a:p>
          <a:p>
            <a:pPr marL="342900"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900 W below cut-off, two HOM couplers per cavity, </a:t>
            </a:r>
            <a:r>
              <a:rPr lang="en-US" altLang="zh-CN" sz="2000" dirty="0">
                <a:solidFill>
                  <a:srgbClr val="C00000"/>
                </a:solidFill>
                <a:latin typeface="Arial" panose="020B0604020202020204" pitchFamily="34" charset="0"/>
                <a:cs typeface="Arial" panose="020B0604020202020204" pitchFamily="34" charset="0"/>
              </a:rPr>
              <a:t>450 W per HOM coupler</a:t>
            </a:r>
            <a:r>
              <a:rPr lang="en-US" altLang="zh-CN" sz="2000" dirty="0">
                <a:latin typeface="Arial" panose="020B0604020202020204" pitchFamily="34" charset="0"/>
                <a:cs typeface="Arial" panose="020B0604020202020204" pitchFamily="34" charset="0"/>
              </a:rPr>
              <a:t>.</a:t>
            </a:r>
          </a:p>
          <a:p>
            <a:pPr marL="342900" indent="-342900">
              <a:lnSpc>
                <a:spcPct val="120000"/>
              </a:lnSpc>
              <a:buFont typeface="Arial" panose="020B0604020202020204" pitchFamily="34" charset="0"/>
              <a:buChar char="•"/>
            </a:pPr>
            <a:r>
              <a:rPr lang="en-US" altLang="zh-CN" sz="2000" dirty="0">
                <a:solidFill>
                  <a:srgbClr val="C00000"/>
                </a:solidFill>
                <a:latin typeface="Arial" panose="020B0604020202020204" pitchFamily="34" charset="0"/>
                <a:cs typeface="Arial" panose="020B0604020202020204" pitchFamily="34" charset="0"/>
              </a:rPr>
              <a:t>HOM coupler design power: 1 kW with margin.</a:t>
            </a:r>
          </a:p>
          <a:p>
            <a:pPr marL="342900" indent="-342900">
              <a:lnSpc>
                <a:spcPct val="120000"/>
              </a:lnSpc>
              <a:buFont typeface="Arial" panose="020B0604020202020204" pitchFamily="34" charset="0"/>
              <a:buChar char="•"/>
            </a:pPr>
            <a:r>
              <a:rPr lang="en-US" altLang="zh-CN" sz="2000" dirty="0">
                <a:solidFill>
                  <a:srgbClr val="C00000"/>
                </a:solidFill>
                <a:latin typeface="Arial" panose="020B0604020202020204" pitchFamily="34" charset="0"/>
                <a:cs typeface="Arial" panose="020B0604020202020204" pitchFamily="34" charset="0"/>
              </a:rPr>
              <a:t>Special coaxial line and feedthrough needed with appropriate cooling.</a:t>
            </a:r>
          </a:p>
          <a:p>
            <a:pPr marL="342900"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Long bunch length important (also for the other parasitic loss and instability).</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2002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a:defRPr/>
              </a:pPr>
              <a:t>17</a:t>
            </a:fld>
            <a:endParaRPr lang="zh-CN" alt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标题 1"/>
          <p:cNvSpPr txBox="1">
            <a:spLocks/>
          </p:cNvSpPr>
          <p:nvPr/>
        </p:nvSpPr>
        <p:spPr>
          <a:xfrm>
            <a:off x="1577520" y="229795"/>
            <a:ext cx="9110800" cy="714850"/>
          </a:xfrm>
          <a:prstGeom prst="rect">
            <a:avLst/>
          </a:prstGeom>
        </p:spPr>
        <p:txBody>
          <a:bodyPr vert="horz" lIns="91440" tIns="45720" rIns="91440" bIns="45720" rtlCol="0" anchor="ctr">
            <a:normAutofit fontScale="97500"/>
          </a:bodyPr>
          <a:lstStyle>
            <a:lvl1pPr algn="ctr" defTabSz="685783" rtl="0" eaLnBrk="1" latinLnBrk="0" hangingPunct="1">
              <a:lnSpc>
                <a:spcPct val="90000"/>
              </a:lnSpc>
              <a:spcBef>
                <a:spcPct val="0"/>
              </a:spcBef>
              <a:buNone/>
              <a:defRPr sz="4000" b="0" kern="1200">
                <a:solidFill>
                  <a:schemeClr val="tx1"/>
                </a:solidFill>
                <a:latin typeface="+mn-ea"/>
                <a:ea typeface="+mn-ea"/>
                <a:cs typeface="+mj-cs"/>
              </a:defRPr>
            </a:lvl1pPr>
          </a:lstStyle>
          <a:p>
            <a:r>
              <a:rPr lang="en-US" altLang="zh-CN" dirty="0">
                <a:latin typeface="Arial" panose="020B0604020202020204" pitchFamily="34" charset="0"/>
                <a:cs typeface="Arial" panose="020B0604020202020204" pitchFamily="34" charset="0"/>
                <a:sym typeface="Arial" panose="020B0604020202020204" pitchFamily="34" charset="0"/>
              </a:rPr>
              <a:t>HOM power-resonant case (mini-review)</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6" name="灯片编号占位符 3"/>
          <p:cNvSpPr txBox="1">
            <a:spLocks/>
          </p:cNvSpPr>
          <p:nvPr/>
        </p:nvSpPr>
        <p:spPr>
          <a:xfrm>
            <a:off x="8097520" y="6444308"/>
            <a:ext cx="2133600" cy="365125"/>
          </a:xfrm>
          <a:prstGeom prst="rect">
            <a:avLst/>
          </a:prstGeom>
        </p:spPr>
        <p:txBody>
          <a:bodyPr vert="horz" lIns="91440" tIns="45720" rIns="91440" bIns="45720" rtlCol="0" anchor="ctr"/>
          <a:lstStyle>
            <a:defPPr>
              <a:defRPr lang="zh-CN"/>
            </a:defPPr>
            <a:lvl1pPr marL="0" algn="r" defTabSz="914377" rtl="0" eaLnBrk="1" latinLnBrk="0" hangingPunct="1">
              <a:defRPr sz="825"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C973300C-797F-D148-A78D-320196FBAF04}" type="slidenum">
              <a:rPr lang="en-U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a:t>17</a:t>
            </a:fld>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7" name="文本框 6"/>
          <p:cNvSpPr txBox="1"/>
          <p:nvPr/>
        </p:nvSpPr>
        <p:spPr>
          <a:xfrm>
            <a:off x="1773525" y="1313600"/>
            <a:ext cx="4634196" cy="1323439"/>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sym typeface="Arial" panose="020B0604020202020204" pitchFamily="34" charset="0"/>
              </a:rPr>
              <a:t>Take TM011 mode for example</a:t>
            </a: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Arial" panose="020B0604020202020204" pitchFamily="34" charset="0"/>
              </a:rPr>
              <a:t>R/Q = 65.2 </a:t>
            </a:r>
            <a:r>
              <a:rPr lang="el-GR" altLang="zh-CN" sz="2000" dirty="0">
                <a:latin typeface="Arial" panose="020B0604020202020204" pitchFamily="34" charset="0"/>
                <a:cs typeface="Arial" panose="020B0604020202020204" pitchFamily="34" charset="0"/>
                <a:sym typeface="Arial" panose="020B0604020202020204" pitchFamily="34" charset="0"/>
              </a:rPr>
              <a:t>Ω</a:t>
            </a:r>
            <a:r>
              <a:rPr lang="en-US" altLang="zh-CN" sz="2000" dirty="0">
                <a:latin typeface="Arial" panose="020B0604020202020204" pitchFamily="34" charset="0"/>
                <a:cs typeface="Arial" panose="020B0604020202020204" pitchFamily="34" charset="0"/>
                <a:sym typeface="Arial" panose="020B0604020202020204" pitchFamily="34" charset="0"/>
              </a:rPr>
              <a:t>, the most dangerous monopole mode</a:t>
            </a:r>
          </a:p>
          <a:p>
            <a:pPr marL="285750" indent="-285750">
              <a:buFont typeface="Arial" panose="020B0604020202020204" pitchFamily="34" charset="0"/>
              <a:buChar char="•"/>
            </a:pPr>
            <a:r>
              <a:rPr lang="en-US" altLang="zh-CN" sz="2000" dirty="0" err="1">
                <a:latin typeface="Arial" panose="020B0604020202020204" pitchFamily="34" charset="0"/>
                <a:cs typeface="Arial" panose="020B0604020202020204" pitchFamily="34" charset="0"/>
                <a:sym typeface="Arial" panose="020B0604020202020204" pitchFamily="34" charset="0"/>
              </a:rPr>
              <a:t>Qe</a:t>
            </a:r>
            <a:r>
              <a:rPr lang="en-US" altLang="zh-CN" sz="2000" dirty="0">
                <a:latin typeface="Arial" panose="020B0604020202020204" pitchFamily="34" charset="0"/>
                <a:cs typeface="Arial" panose="020B0604020202020204" pitchFamily="34" charset="0"/>
                <a:sym typeface="Arial" panose="020B0604020202020204" pitchFamily="34" charset="0"/>
              </a:rPr>
              <a:t>=2.46E+5</a:t>
            </a:r>
            <a:endParaRPr lang="zh-CN" altLang="en-US" sz="2000"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8" name="对象 7"/>
          <p:cNvGraphicFramePr>
            <a:graphicFrameLocks noChangeAspect="1"/>
          </p:cNvGraphicFramePr>
          <p:nvPr>
            <p:extLst/>
          </p:nvPr>
        </p:nvGraphicFramePr>
        <p:xfrm>
          <a:off x="6578544" y="1122769"/>
          <a:ext cx="3991834" cy="3028539"/>
        </p:xfrm>
        <a:graphic>
          <a:graphicData uri="http://schemas.openxmlformats.org/presentationml/2006/ole">
            <mc:AlternateContent xmlns:mc="http://schemas.openxmlformats.org/markup-compatibility/2006">
              <mc:Choice xmlns:v="urn:schemas-microsoft-com:vml" Requires="v">
                <p:oleObj spid="_x0000_s28858" name="Mathcad" r:id="rId3" imgW="5162400" imgH="3905280" progId="Mathcad">
                  <p:embed/>
                </p:oleObj>
              </mc:Choice>
              <mc:Fallback>
                <p:oleObj name="Mathcad" r:id="rId3" imgW="5162400" imgH="3905280" progId="Mathcad">
                  <p:embed/>
                  <p:pic>
                    <p:nvPicPr>
                      <p:cNvPr id="8" name="对象 7"/>
                      <p:cNvPicPr/>
                      <p:nvPr/>
                    </p:nvPicPr>
                    <p:blipFill>
                      <a:blip r:embed="rId4"/>
                      <a:stretch>
                        <a:fillRect/>
                      </a:stretch>
                    </p:blipFill>
                    <p:spPr>
                      <a:xfrm>
                        <a:off x="6578544" y="1122769"/>
                        <a:ext cx="3991834" cy="3028539"/>
                      </a:xfrm>
                      <a:prstGeom prst="rect">
                        <a:avLst/>
                      </a:prstGeom>
                    </p:spPr>
                  </p:pic>
                </p:oleObj>
              </mc:Fallback>
            </mc:AlternateContent>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825275673"/>
              </p:ext>
            </p:extLst>
          </p:nvPr>
        </p:nvGraphicFramePr>
        <p:xfrm>
          <a:off x="1773524" y="3005994"/>
          <a:ext cx="4222214" cy="723296"/>
        </p:xfrm>
        <a:graphic>
          <a:graphicData uri="http://schemas.openxmlformats.org/drawingml/2006/table">
            <a:tbl>
              <a:tblPr firstRow="1" bandRow="1">
                <a:tableStyleId>{5C22544A-7EE6-4342-B048-85BDC9FD1C3A}</a:tableStyleId>
              </a:tblPr>
              <a:tblGrid>
                <a:gridCol w="1941238">
                  <a:extLst>
                    <a:ext uri="{9D8B030D-6E8A-4147-A177-3AD203B41FA5}">
                      <a16:colId xmlns:a16="http://schemas.microsoft.com/office/drawing/2014/main" val="20000"/>
                    </a:ext>
                  </a:extLst>
                </a:gridCol>
                <a:gridCol w="733530">
                  <a:extLst>
                    <a:ext uri="{9D8B030D-6E8A-4147-A177-3AD203B41FA5}">
                      <a16:colId xmlns:a16="http://schemas.microsoft.com/office/drawing/2014/main" val="20001"/>
                    </a:ext>
                  </a:extLst>
                </a:gridCol>
                <a:gridCol w="793819">
                  <a:extLst>
                    <a:ext uri="{9D8B030D-6E8A-4147-A177-3AD203B41FA5}">
                      <a16:colId xmlns:a16="http://schemas.microsoft.com/office/drawing/2014/main" val="20002"/>
                    </a:ext>
                  </a:extLst>
                </a:gridCol>
                <a:gridCol w="753627">
                  <a:extLst>
                    <a:ext uri="{9D8B030D-6E8A-4147-A177-3AD203B41FA5}">
                      <a16:colId xmlns:a16="http://schemas.microsoft.com/office/drawing/2014/main" val="20003"/>
                    </a:ext>
                  </a:extLst>
                </a:gridCol>
              </a:tblGrid>
              <a:tr h="361648">
                <a:tc>
                  <a:txBody>
                    <a:bodyPr/>
                    <a:lstStyle/>
                    <a:p>
                      <a:r>
                        <a:rPr lang="en-US" altLang="zh-CN" dirty="0">
                          <a:latin typeface="Arial" panose="020B0604020202020204" pitchFamily="34" charset="0"/>
                          <a:cs typeface="Arial" panose="020B0604020202020204" pitchFamily="34" charset="0"/>
                          <a:sym typeface="Arial" panose="020B0604020202020204" pitchFamily="34" charset="0"/>
                        </a:rPr>
                        <a:t>Resonant case</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H</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W</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Z</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extLst>
                  <a:ext uri="{0D108BD9-81ED-4DB2-BD59-A6C34878D82A}">
                    <a16:rowId xmlns:a16="http://schemas.microsoft.com/office/drawing/2014/main" val="10000"/>
                  </a:ext>
                </a:extLst>
              </a:tr>
              <a:tr h="361648">
                <a:tc>
                  <a:txBody>
                    <a:bodyPr/>
                    <a:lstStyle/>
                    <a:p>
                      <a:r>
                        <a:rPr lang="en-US" altLang="zh-CN" dirty="0">
                          <a:latin typeface="Arial" panose="020B0604020202020204" pitchFamily="34" charset="0"/>
                          <a:cs typeface="Arial" panose="020B0604020202020204" pitchFamily="34" charset="0"/>
                          <a:sym typeface="Arial" panose="020B0604020202020204" pitchFamily="34" charset="0"/>
                        </a:rPr>
                        <a:t>HOM</a:t>
                      </a:r>
                      <a:r>
                        <a:rPr lang="en-US" altLang="zh-CN" baseline="0" dirty="0">
                          <a:latin typeface="Arial" panose="020B0604020202020204" pitchFamily="34" charset="0"/>
                          <a:cs typeface="Arial" panose="020B0604020202020204" pitchFamily="34" charset="0"/>
                          <a:sym typeface="Arial" panose="020B0604020202020204" pitchFamily="34" charset="0"/>
                        </a:rPr>
                        <a:t> power (kW)</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tc>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20.1</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130.5</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112.4</a:t>
                      </a:r>
                      <a:endParaRPr lang="zh-CN" altLang="en-US" dirty="0">
                        <a:latin typeface="Arial" panose="020B0604020202020204" pitchFamily="34" charset="0"/>
                        <a:cs typeface="Arial" panose="020B0604020202020204" pitchFamily="34" charset="0"/>
                        <a:sym typeface="Arial" panose="020B0604020202020204" pitchFamily="34" charset="0"/>
                      </a:endParaRPr>
                    </a:p>
                  </a:txBody>
                  <a:tcPr anchor="ctr"/>
                </a:tc>
                <a:extLst>
                  <a:ext uri="{0D108BD9-81ED-4DB2-BD59-A6C34878D82A}">
                    <a16:rowId xmlns:a16="http://schemas.microsoft.com/office/drawing/2014/main" val="10001"/>
                  </a:ext>
                </a:extLst>
              </a:tr>
            </a:tbl>
          </a:graphicData>
        </a:graphic>
      </p:graphicFrame>
      <p:sp>
        <p:nvSpPr>
          <p:cNvPr id="10" name="文本框 9"/>
          <p:cNvSpPr txBox="1"/>
          <p:nvPr/>
        </p:nvSpPr>
        <p:spPr>
          <a:xfrm>
            <a:off x="1612908" y="4197733"/>
            <a:ext cx="4573748" cy="1200329"/>
          </a:xfrm>
          <a:prstGeom prst="rect">
            <a:avLst/>
          </a:prstGeom>
          <a:noFill/>
        </p:spPr>
        <p:txBody>
          <a:bodyPr wrap="square" rtlCol="0">
            <a:spAutoFit/>
          </a:bodyPr>
          <a:lstStyle/>
          <a:p>
            <a:pPr marL="285750" indent="-285750">
              <a:buFont typeface="Wingdings" panose="05000000000000000000" pitchFamily="2" charset="2"/>
              <a:buChar char="p"/>
            </a:pPr>
            <a:r>
              <a:rPr lang="en-US" altLang="zh-CN" dirty="0">
                <a:latin typeface="Arial" panose="020B0604020202020204" pitchFamily="34" charset="0"/>
                <a:cs typeface="Arial" panose="020B0604020202020204" pitchFamily="34" charset="0"/>
                <a:sym typeface="Arial" panose="020B0604020202020204" pitchFamily="34" charset="0"/>
              </a:rPr>
              <a:t>If the HOM frequency is 26 kHz away from the beam spectrum for Z running, the HOM power will be less than 1 kW, while only 11 kHz for H running. </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1279" t="14065" r="18864" b="26154"/>
          <a:stretch/>
        </p:blipFill>
        <p:spPr>
          <a:xfrm>
            <a:off x="6331014" y="3976670"/>
            <a:ext cx="4357306" cy="2881330"/>
          </a:xfrm>
          <a:prstGeom prst="rect">
            <a:avLst/>
          </a:prstGeom>
        </p:spPr>
      </p:pic>
      <p:sp>
        <p:nvSpPr>
          <p:cNvPr id="12" name="文本框 11"/>
          <p:cNvSpPr txBox="1"/>
          <p:nvPr/>
        </p:nvSpPr>
        <p:spPr>
          <a:xfrm>
            <a:off x="7472848" y="5923560"/>
            <a:ext cx="2662813"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sym typeface="Arial" panose="020B0604020202020204" pitchFamily="34" charset="0"/>
              </a:rPr>
              <a:t>Time average HOM spectrum for Z</a:t>
            </a:r>
            <a:endParaRPr lang="zh-CN" altLang="en-US" sz="1200" b="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7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Fill Pattern and Beam Power Spectrum</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sym typeface="Arial" panose="020B0604020202020204" pitchFamily="34" charset="0"/>
              </a:rPr>
              <a:t>18</a:t>
            </a:fld>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10" name="文本框 9"/>
          <p:cNvSpPr txBox="1"/>
          <p:nvPr/>
        </p:nvSpPr>
        <p:spPr>
          <a:xfrm>
            <a:off x="615067" y="1653407"/>
            <a:ext cx="6490586" cy="738664"/>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sym typeface="Arial" panose="020B0604020202020204" pitchFamily="34" charset="0"/>
              </a:rPr>
              <a:t>Normalized beam power spectrum in terms of the fill pattern parameters:</a:t>
            </a:r>
          </a:p>
          <a:p>
            <a:r>
              <a:rPr lang="en-US" altLang="zh-CN" sz="1400" b="1" i="1" dirty="0">
                <a:latin typeface="Arial" panose="020B0604020202020204" pitchFamily="34" charset="0"/>
                <a:cs typeface="Arial" panose="020B0604020202020204" pitchFamily="34" charset="0"/>
                <a:sym typeface="Arial" panose="020B0604020202020204" pitchFamily="34" charset="0"/>
              </a:rPr>
              <a:t>h </a:t>
            </a:r>
            <a:r>
              <a:rPr lang="en-US" altLang="zh-CN" sz="1400" dirty="0">
                <a:latin typeface="Arial" panose="020B0604020202020204" pitchFamily="34" charset="0"/>
                <a:cs typeface="Arial" panose="020B0604020202020204" pitchFamily="34" charset="0"/>
                <a:sym typeface="Arial" panose="020B0604020202020204" pitchFamily="34" charset="0"/>
              </a:rPr>
              <a:t>(</a:t>
            </a:r>
            <a:r>
              <a:rPr lang="en-US" altLang="zh-CN" sz="1400" i="1" dirty="0">
                <a:latin typeface="Arial" panose="020B0604020202020204" pitchFamily="34" charset="0"/>
                <a:cs typeface="Arial" panose="020B0604020202020204" pitchFamily="34" charset="0"/>
                <a:sym typeface="Arial" panose="020B0604020202020204" pitchFamily="34" charset="0"/>
              </a:rPr>
              <a:t>f </a:t>
            </a:r>
            <a:r>
              <a:rPr lang="en-US" altLang="zh-CN" sz="1400" dirty="0">
                <a:latin typeface="Arial" panose="020B0604020202020204" pitchFamily="34" charset="0"/>
                <a:cs typeface="Arial" panose="020B0604020202020204" pitchFamily="34" charset="0"/>
                <a:sym typeface="Arial" panose="020B0604020202020204" pitchFamily="34" charset="0"/>
              </a:rPr>
              <a:t>[frequency], </a:t>
            </a:r>
            <a:r>
              <a:rPr lang="en-US" altLang="zh-CN" sz="1400" i="1" dirty="0" err="1">
                <a:solidFill>
                  <a:srgbClr val="FF0000"/>
                </a:solidFill>
                <a:latin typeface="Arial" panose="020B0604020202020204" pitchFamily="34" charset="0"/>
                <a:cs typeface="Arial" panose="020B0604020202020204" pitchFamily="34" charset="0"/>
                <a:sym typeface="Arial" panose="020B0604020202020204" pitchFamily="34" charset="0"/>
              </a:rPr>
              <a:t>n</a:t>
            </a:r>
            <a:r>
              <a:rPr lang="en-US" altLang="zh-CN" sz="1400" baseline="-25000" dirty="0" err="1">
                <a:solidFill>
                  <a:srgbClr val="FF0000"/>
                </a:solidFill>
                <a:latin typeface="Arial" panose="020B0604020202020204" pitchFamily="34" charset="0"/>
                <a:cs typeface="Arial" panose="020B0604020202020204" pitchFamily="34" charset="0"/>
                <a:sym typeface="Arial" panose="020B0604020202020204" pitchFamily="34" charset="0"/>
              </a:rPr>
              <a:t>t</a:t>
            </a:r>
            <a:r>
              <a:rPr lang="en-US" altLang="zh-CN" sz="1400" baseline="-25000" dirty="0">
                <a:latin typeface="Arial" panose="020B0604020202020204" pitchFamily="34" charset="0"/>
                <a:cs typeface="Arial" panose="020B0604020202020204" pitchFamily="34" charset="0"/>
                <a:sym typeface="Arial" panose="020B0604020202020204" pitchFamily="34" charset="0"/>
              </a:rPr>
              <a:t> </a:t>
            </a:r>
            <a:r>
              <a:rPr lang="en-US" altLang="zh-CN" sz="1400" dirty="0">
                <a:latin typeface="Arial" panose="020B0604020202020204" pitchFamily="34" charset="0"/>
                <a:cs typeface="Arial" panose="020B0604020202020204" pitchFamily="34" charset="0"/>
                <a:sym typeface="Arial" panose="020B0604020202020204" pitchFamily="34" charset="0"/>
              </a:rPr>
              <a:t>[number of bunch trains], </a:t>
            </a:r>
            <a:r>
              <a:rPr lang="en-US" altLang="zh-CN" sz="1400" i="1" dirty="0" err="1">
                <a:solidFill>
                  <a:srgbClr val="FF0000"/>
                </a:solidFill>
                <a:latin typeface="Arial" panose="020B0604020202020204" pitchFamily="34" charset="0"/>
                <a:cs typeface="Arial" panose="020B0604020202020204" pitchFamily="34" charset="0"/>
                <a:sym typeface="Arial" panose="020B0604020202020204" pitchFamily="34" charset="0"/>
              </a:rPr>
              <a:t>n</a:t>
            </a:r>
            <a:r>
              <a:rPr lang="en-US" altLang="zh-CN" sz="1400" baseline="-25000" dirty="0" err="1">
                <a:solidFill>
                  <a:srgbClr val="FF0000"/>
                </a:solidFill>
                <a:latin typeface="Arial" panose="020B0604020202020204" pitchFamily="34" charset="0"/>
                <a:cs typeface="Arial" panose="020B0604020202020204" pitchFamily="34" charset="0"/>
                <a:sym typeface="Arial" panose="020B0604020202020204" pitchFamily="34" charset="0"/>
              </a:rPr>
              <a:t>b</a:t>
            </a:r>
            <a:r>
              <a:rPr lang="en-US" altLang="zh-CN" sz="1400" baseline="-25000" dirty="0">
                <a:latin typeface="Arial" panose="020B0604020202020204" pitchFamily="34" charset="0"/>
                <a:cs typeface="Arial" panose="020B0604020202020204" pitchFamily="34" charset="0"/>
                <a:sym typeface="Arial" panose="020B0604020202020204" pitchFamily="34" charset="0"/>
              </a:rPr>
              <a:t> </a:t>
            </a:r>
            <a:r>
              <a:rPr lang="en-US" altLang="zh-CN" sz="1400" dirty="0">
                <a:latin typeface="Arial" panose="020B0604020202020204" pitchFamily="34" charset="0"/>
                <a:cs typeface="Arial" panose="020B0604020202020204" pitchFamily="34" charset="0"/>
                <a:sym typeface="Arial" panose="020B0604020202020204" pitchFamily="34" charset="0"/>
              </a:rPr>
              <a:t>[bucket number between bunch], </a:t>
            </a:r>
            <a:r>
              <a:rPr lang="en-US" altLang="zh-CN" sz="1400" i="1" dirty="0">
                <a:solidFill>
                  <a:srgbClr val="FF0000"/>
                </a:solidFill>
                <a:latin typeface="Arial" panose="020B0604020202020204" pitchFamily="34" charset="0"/>
                <a:cs typeface="Arial" panose="020B0604020202020204" pitchFamily="34" charset="0"/>
                <a:sym typeface="Arial" panose="020B0604020202020204" pitchFamily="34" charset="0"/>
              </a:rPr>
              <a:t>M</a:t>
            </a:r>
            <a:r>
              <a:rPr lang="en-US" altLang="zh-CN" sz="1400" baseline="-25000" dirty="0">
                <a:solidFill>
                  <a:srgbClr val="FF0000"/>
                </a:solidFill>
                <a:latin typeface="Arial" panose="020B0604020202020204" pitchFamily="34" charset="0"/>
                <a:cs typeface="Arial" panose="020B0604020202020204" pitchFamily="34" charset="0"/>
                <a:sym typeface="Arial" panose="020B0604020202020204" pitchFamily="34" charset="0"/>
              </a:rPr>
              <a:t>b</a:t>
            </a:r>
            <a:r>
              <a:rPr lang="en-US" altLang="zh-CN" sz="1400" baseline="-25000" dirty="0">
                <a:latin typeface="Arial" panose="020B0604020202020204" pitchFamily="34" charset="0"/>
                <a:cs typeface="Arial" panose="020B0604020202020204" pitchFamily="34" charset="0"/>
                <a:sym typeface="Arial" panose="020B0604020202020204" pitchFamily="34" charset="0"/>
              </a:rPr>
              <a:t> </a:t>
            </a:r>
            <a:r>
              <a:rPr lang="en-US" altLang="zh-CN" sz="1400" dirty="0">
                <a:latin typeface="Arial" panose="020B0604020202020204" pitchFamily="34" charset="0"/>
                <a:cs typeface="Arial" panose="020B0604020202020204" pitchFamily="34" charset="0"/>
                <a:sym typeface="Arial" panose="020B0604020202020204" pitchFamily="34" charset="0"/>
              </a:rPr>
              <a:t>[number of bunches in one train])  </a:t>
            </a:r>
            <a:endParaRPr lang="zh-CN" altLang="en-US" sz="1400" dirty="0">
              <a:latin typeface="Arial" panose="020B0604020202020204" pitchFamily="34" charset="0"/>
              <a:cs typeface="Arial" panose="020B0604020202020204" pitchFamily="34" charset="0"/>
              <a:sym typeface="Arial" panose="020B0604020202020204" pitchFamily="34" charset="0"/>
            </a:endParaRPr>
          </a:p>
        </p:txBody>
      </p:sp>
      <p:sp>
        <p:nvSpPr>
          <p:cNvPr id="11" name="矩形 10"/>
          <p:cNvSpPr/>
          <p:nvPr/>
        </p:nvSpPr>
        <p:spPr>
          <a:xfrm>
            <a:off x="8448756" y="1887599"/>
            <a:ext cx="3557081" cy="411394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Train repetition: </a:t>
            </a:r>
            <a:r>
              <a:rPr lang="en-US" altLang="zh-CN" sz="1400" i="1" dirty="0" err="1">
                <a:latin typeface="Arial" panose="020B0604020202020204" pitchFamily="34" charset="0"/>
                <a:cs typeface="Arial" panose="020B0604020202020204" pitchFamily="34" charset="0"/>
                <a:sym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sym typeface="Arial" panose="020B0604020202020204" pitchFamily="34" charset="0"/>
              </a:rPr>
              <a:t>t</a:t>
            </a:r>
            <a:r>
              <a:rPr lang="en-US" altLang="zh-CN" sz="1400" baseline="-25000" dirty="0">
                <a:latin typeface="Arial" panose="020B0604020202020204" pitchFamily="34" charset="0"/>
                <a:cs typeface="Arial" panose="020B0604020202020204" pitchFamily="34" charset="0"/>
                <a:sym typeface="Arial" panose="020B0604020202020204" pitchFamily="34" charset="0"/>
              </a:rPr>
              <a:t> </a:t>
            </a:r>
            <a:r>
              <a:rPr lang="en-US" altLang="zh-CN" sz="1400" i="1" dirty="0">
                <a:latin typeface="Arial" panose="020B0604020202020204" pitchFamily="34" charset="0"/>
                <a:cs typeface="Arial" panose="020B0604020202020204" pitchFamily="34" charset="0"/>
                <a:sym typeface="Arial" panose="020B0604020202020204" pitchFamily="34" charset="0"/>
              </a:rPr>
              <a:t>f</a:t>
            </a:r>
            <a:r>
              <a:rPr lang="en-US" altLang="zh-CN" sz="1400" baseline="-25000" dirty="0">
                <a:latin typeface="Arial" panose="020B0604020202020204" pitchFamily="34" charset="0"/>
                <a:cs typeface="Arial" panose="020B0604020202020204" pitchFamily="34" charset="0"/>
                <a:sym typeface="Arial" panose="020B0604020202020204" pitchFamily="34" charset="0"/>
              </a:rPr>
              <a:t>0</a:t>
            </a:r>
          </a:p>
          <a:p>
            <a:r>
              <a:rPr lang="en-US" altLang="zh-CN" sz="1400" dirty="0">
                <a:latin typeface="Arial" panose="020B0604020202020204" pitchFamily="34" charset="0"/>
                <a:cs typeface="Arial" panose="020B0604020202020204" pitchFamily="34" charset="0"/>
                <a:sym typeface="Arial" panose="020B0604020202020204" pitchFamily="34" charset="0"/>
              </a:rPr>
              <a:t>Fine structure repetition: </a:t>
            </a:r>
            <a:r>
              <a:rPr lang="en-US" altLang="zh-CN" sz="1400" i="1" dirty="0">
                <a:latin typeface="Arial" panose="020B0604020202020204" pitchFamily="34" charset="0"/>
                <a:cs typeface="Arial" panose="020B0604020202020204" pitchFamily="34" charset="0"/>
                <a:sym typeface="Arial" panose="020B0604020202020204" pitchFamily="34" charset="0"/>
              </a:rPr>
              <a:t>f</a:t>
            </a:r>
            <a:r>
              <a:rPr lang="en-US" altLang="zh-CN" sz="1400" baseline="-25000" dirty="0">
                <a:latin typeface="Arial" panose="020B0604020202020204" pitchFamily="34" charset="0"/>
                <a:cs typeface="Arial" panose="020B0604020202020204" pitchFamily="34" charset="0"/>
                <a:sym typeface="Arial" panose="020B0604020202020204" pitchFamily="34" charset="0"/>
              </a:rPr>
              <a:t>0</a:t>
            </a:r>
            <a:endParaRPr lang="en-US" altLang="zh-CN" sz="1400" dirty="0">
              <a:latin typeface="Arial" panose="020B0604020202020204" pitchFamily="34" charset="0"/>
              <a:cs typeface="Arial" panose="020B0604020202020204" pitchFamily="34" charset="0"/>
              <a:sym typeface="Arial" panose="020B0604020202020204" pitchFamily="34" charset="0"/>
            </a:endParaRPr>
          </a:p>
          <a:p>
            <a:r>
              <a:rPr lang="en-US" altLang="zh-CN" sz="1400" dirty="0">
                <a:latin typeface="Arial" panose="020B0604020202020204" pitchFamily="34" charset="0"/>
                <a:cs typeface="Arial" panose="020B0604020202020204" pitchFamily="34" charset="0"/>
                <a:sym typeface="Arial" panose="020B0604020202020204" pitchFamily="34" charset="0"/>
              </a:rPr>
              <a:t>Bunch repetition: </a:t>
            </a:r>
            <a:r>
              <a:rPr lang="en-US" altLang="zh-CN" sz="1400" i="1" dirty="0" err="1">
                <a:latin typeface="Arial" panose="020B0604020202020204" pitchFamily="34" charset="0"/>
                <a:cs typeface="Arial" panose="020B0604020202020204" pitchFamily="34" charset="0"/>
                <a:sym typeface="Arial" panose="020B0604020202020204" pitchFamily="34" charset="0"/>
              </a:rPr>
              <a:t>f</a:t>
            </a:r>
            <a:r>
              <a:rPr lang="en-US" altLang="zh-CN" sz="1400" baseline="-25000" dirty="0" err="1">
                <a:latin typeface="Arial" panose="020B0604020202020204" pitchFamily="34" charset="0"/>
                <a:cs typeface="Arial" panose="020B0604020202020204" pitchFamily="34" charset="0"/>
                <a:sym typeface="Arial" panose="020B0604020202020204" pitchFamily="34" charset="0"/>
              </a:rPr>
              <a:t>rf</a:t>
            </a:r>
            <a:r>
              <a:rPr lang="en-US" altLang="zh-CN" sz="1400" baseline="-25000" dirty="0">
                <a:latin typeface="Arial" panose="020B0604020202020204" pitchFamily="34" charset="0"/>
                <a:cs typeface="Arial" panose="020B0604020202020204" pitchFamily="34" charset="0"/>
                <a:sym typeface="Arial" panose="020B0604020202020204" pitchFamily="34" charset="0"/>
              </a:rPr>
              <a:t>  </a:t>
            </a:r>
            <a:r>
              <a:rPr lang="en-US" altLang="zh-CN" sz="1400" dirty="0">
                <a:latin typeface="Arial" panose="020B0604020202020204" pitchFamily="34" charset="0"/>
                <a:cs typeface="Arial" panose="020B0604020202020204" pitchFamily="34" charset="0"/>
                <a:sym typeface="Arial" panose="020B0604020202020204" pitchFamily="34" charset="0"/>
              </a:rPr>
              <a:t>/ </a:t>
            </a:r>
            <a:r>
              <a:rPr lang="en-US" altLang="zh-CN" sz="1400" i="1" dirty="0" err="1">
                <a:latin typeface="Arial" panose="020B0604020202020204" pitchFamily="34" charset="0"/>
                <a:cs typeface="Arial" panose="020B0604020202020204" pitchFamily="34" charset="0"/>
                <a:sym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sym typeface="Arial" panose="020B0604020202020204" pitchFamily="34" charset="0"/>
              </a:rPr>
              <a:t>b</a:t>
            </a:r>
            <a:endParaRPr lang="en-US" altLang="zh-CN" sz="1400" baseline="-25000" dirty="0">
              <a:latin typeface="Arial" panose="020B0604020202020204" pitchFamily="34" charset="0"/>
              <a:cs typeface="Arial" panose="020B0604020202020204" pitchFamily="34" charset="0"/>
              <a:sym typeface="Arial" panose="020B0604020202020204" pitchFamily="34" charset="0"/>
            </a:endParaRPr>
          </a:p>
          <a:p>
            <a:r>
              <a:rPr lang="en-US" altLang="zh-CN" sz="1400" dirty="0">
                <a:latin typeface="Arial" panose="020B0604020202020204" pitchFamily="34" charset="0"/>
                <a:cs typeface="Arial" panose="020B0604020202020204" pitchFamily="34" charset="0"/>
                <a:sym typeface="Arial" panose="020B0604020202020204" pitchFamily="34" charset="0"/>
              </a:rPr>
              <a:t>Fine structure repetition: </a:t>
            </a:r>
            <a:r>
              <a:rPr lang="en-US" altLang="zh-CN" sz="1400" i="1" dirty="0" err="1">
                <a:latin typeface="Arial" panose="020B0604020202020204" pitchFamily="34" charset="0"/>
                <a:cs typeface="Arial" panose="020B0604020202020204" pitchFamily="34" charset="0"/>
                <a:sym typeface="Arial" panose="020B0604020202020204" pitchFamily="34" charset="0"/>
              </a:rPr>
              <a:t>f</a:t>
            </a:r>
            <a:r>
              <a:rPr lang="en-US" altLang="zh-CN" sz="1400" baseline="-25000" dirty="0" err="1">
                <a:latin typeface="Arial" panose="020B0604020202020204" pitchFamily="34" charset="0"/>
                <a:cs typeface="Arial" panose="020B0604020202020204" pitchFamily="34" charset="0"/>
                <a:sym typeface="Arial" panose="020B0604020202020204" pitchFamily="34" charset="0"/>
              </a:rPr>
              <a:t>rf</a:t>
            </a:r>
            <a:r>
              <a:rPr lang="en-US" altLang="zh-CN" sz="1400" baseline="-25000" dirty="0">
                <a:latin typeface="Arial" panose="020B0604020202020204" pitchFamily="34" charset="0"/>
                <a:cs typeface="Arial" panose="020B0604020202020204" pitchFamily="34" charset="0"/>
                <a:sym typeface="Arial" panose="020B0604020202020204" pitchFamily="34" charset="0"/>
              </a:rPr>
              <a:t> </a:t>
            </a:r>
            <a:r>
              <a:rPr lang="en-US" altLang="zh-CN" sz="1400" dirty="0">
                <a:latin typeface="Arial" panose="020B0604020202020204" pitchFamily="34" charset="0"/>
                <a:cs typeface="Arial" panose="020B0604020202020204" pitchFamily="34" charset="0"/>
                <a:sym typeface="Arial" panose="020B0604020202020204" pitchFamily="34" charset="0"/>
              </a:rPr>
              <a:t>/ </a:t>
            </a:r>
            <a:r>
              <a:rPr lang="en-US" altLang="zh-CN" sz="1400" i="1" dirty="0" err="1">
                <a:latin typeface="Arial" panose="020B0604020202020204" pitchFamily="34" charset="0"/>
                <a:cs typeface="Arial" panose="020B0604020202020204" pitchFamily="34" charset="0"/>
                <a:sym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sym typeface="Arial" panose="020B0604020202020204" pitchFamily="34" charset="0"/>
              </a:rPr>
              <a:t>b</a:t>
            </a:r>
            <a:r>
              <a:rPr lang="en-US" altLang="zh-CN" sz="1400" baseline="-25000" dirty="0">
                <a:latin typeface="Arial" panose="020B0604020202020204" pitchFamily="34" charset="0"/>
                <a:cs typeface="Arial" panose="020B0604020202020204" pitchFamily="34" charset="0"/>
                <a:sym typeface="Arial" panose="020B0604020202020204" pitchFamily="34" charset="0"/>
              </a:rPr>
              <a:t> </a:t>
            </a:r>
            <a:r>
              <a:rPr lang="en-US" altLang="zh-CN" sz="1400" dirty="0">
                <a:latin typeface="Arial" panose="020B0604020202020204" pitchFamily="34" charset="0"/>
                <a:cs typeface="Arial" panose="020B0604020202020204" pitchFamily="34" charset="0"/>
                <a:sym typeface="Arial" panose="020B0604020202020204" pitchFamily="34" charset="0"/>
              </a:rPr>
              <a:t>/ </a:t>
            </a:r>
            <a:r>
              <a:rPr lang="en-US" altLang="zh-CN" sz="1400" i="1" dirty="0">
                <a:latin typeface="Arial" panose="020B0604020202020204" pitchFamily="34" charset="0"/>
                <a:cs typeface="Arial" panose="020B0604020202020204" pitchFamily="34" charset="0"/>
                <a:sym typeface="Arial" panose="020B0604020202020204" pitchFamily="34" charset="0"/>
              </a:rPr>
              <a:t>M</a:t>
            </a:r>
            <a:r>
              <a:rPr lang="en-US" altLang="zh-CN" sz="1400" baseline="-25000" dirty="0">
                <a:latin typeface="Arial" panose="020B0604020202020204" pitchFamily="34" charset="0"/>
                <a:cs typeface="Arial" panose="020B0604020202020204" pitchFamily="34" charset="0"/>
                <a:sym typeface="Arial" panose="020B0604020202020204" pitchFamily="34" charset="0"/>
              </a:rPr>
              <a:t>b</a:t>
            </a:r>
            <a:endParaRPr lang="en-US" altLang="zh-CN" sz="1400" dirty="0">
              <a:latin typeface="Arial" panose="020B0604020202020204" pitchFamily="34" charset="0"/>
              <a:cs typeface="Arial" panose="020B0604020202020204" pitchFamily="34" charset="0"/>
              <a:sym typeface="Arial" panose="020B0604020202020204" pitchFamily="34" charset="0"/>
            </a:endParaRPr>
          </a:p>
          <a:p>
            <a:r>
              <a:rPr lang="en-US" altLang="zh-CN" sz="1400" dirty="0">
                <a:latin typeface="Arial" panose="020B0604020202020204" pitchFamily="34" charset="0"/>
                <a:cs typeface="Arial" panose="020B0604020202020204" pitchFamily="34" charset="0"/>
                <a:sym typeface="Arial" panose="020B0604020202020204" pitchFamily="34" charset="0"/>
              </a:rPr>
              <a:t>Amplitude ~ 1 / (</a:t>
            </a:r>
            <a:r>
              <a:rPr lang="en-US" altLang="zh-CN" sz="1400" i="1" dirty="0">
                <a:latin typeface="Arial" panose="020B0604020202020204" pitchFamily="34" charset="0"/>
                <a:cs typeface="Arial" panose="020B0604020202020204" pitchFamily="34" charset="0"/>
                <a:sym typeface="Arial" panose="020B0604020202020204" pitchFamily="34" charset="0"/>
              </a:rPr>
              <a:t>M</a:t>
            </a:r>
            <a:r>
              <a:rPr lang="en-US" altLang="zh-CN" sz="1400" baseline="-25000" dirty="0">
                <a:latin typeface="Arial" panose="020B0604020202020204" pitchFamily="34" charset="0"/>
                <a:cs typeface="Arial" panose="020B0604020202020204" pitchFamily="34" charset="0"/>
                <a:sym typeface="Arial" panose="020B0604020202020204" pitchFamily="34" charset="0"/>
              </a:rPr>
              <a:t>b </a:t>
            </a:r>
            <a:r>
              <a:rPr lang="en-US" altLang="zh-CN" sz="1400" i="1" dirty="0" err="1">
                <a:latin typeface="Arial" panose="020B0604020202020204" pitchFamily="34" charset="0"/>
                <a:cs typeface="Arial" panose="020B0604020202020204" pitchFamily="34" charset="0"/>
                <a:sym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sym typeface="Arial" panose="020B0604020202020204" pitchFamily="34" charset="0"/>
              </a:rPr>
              <a:t>t</a:t>
            </a:r>
            <a:r>
              <a:rPr lang="en-US" altLang="zh-CN" sz="1400" dirty="0">
                <a:latin typeface="Arial" panose="020B0604020202020204" pitchFamily="34" charset="0"/>
                <a:cs typeface="Arial" panose="020B0604020202020204" pitchFamily="34" charset="0"/>
                <a:sym typeface="Arial" panose="020B0604020202020204" pitchFamily="34" charset="0"/>
              </a:rPr>
              <a:t>)</a:t>
            </a:r>
            <a:r>
              <a:rPr lang="en-US" altLang="zh-CN" sz="1400" baseline="30000" dirty="0">
                <a:latin typeface="Arial" panose="020B0604020202020204" pitchFamily="34" charset="0"/>
                <a:cs typeface="Arial" panose="020B0604020202020204" pitchFamily="34" charset="0"/>
                <a:sym typeface="Arial" panose="020B0604020202020204" pitchFamily="34" charset="0"/>
              </a:rPr>
              <a:t>2</a:t>
            </a:r>
          </a:p>
          <a:p>
            <a:r>
              <a:rPr lang="en-US" altLang="zh-CN" sz="1400" dirty="0">
                <a:latin typeface="Arial" panose="020B0604020202020204" pitchFamily="34" charset="0"/>
                <a:cs typeface="Arial" panose="020B0604020202020204" pitchFamily="34" charset="0"/>
                <a:sym typeface="Arial" panose="020B0604020202020204" pitchFamily="34" charset="0"/>
              </a:rPr>
              <a:t>Bunch structure dominates when </a:t>
            </a:r>
            <a:r>
              <a:rPr lang="en-US" altLang="zh-CN" sz="1400" i="1" dirty="0">
                <a:latin typeface="Arial" panose="020B0604020202020204" pitchFamily="34" charset="0"/>
                <a:cs typeface="Arial" panose="020B0604020202020204" pitchFamily="34" charset="0"/>
                <a:sym typeface="Arial" panose="020B0604020202020204" pitchFamily="34" charset="0"/>
              </a:rPr>
              <a:t>M</a:t>
            </a:r>
            <a:r>
              <a:rPr lang="en-US" altLang="zh-CN" sz="1400" baseline="-25000" dirty="0">
                <a:latin typeface="Arial" panose="020B0604020202020204" pitchFamily="34" charset="0"/>
                <a:cs typeface="Arial" panose="020B0604020202020204" pitchFamily="34" charset="0"/>
                <a:sym typeface="Arial" panose="020B0604020202020204" pitchFamily="34" charset="0"/>
              </a:rPr>
              <a:t>b </a:t>
            </a:r>
            <a:r>
              <a:rPr lang="en-US" altLang="zh-CN" sz="1400" dirty="0">
                <a:latin typeface="Arial" panose="020B0604020202020204" pitchFamily="34" charset="0"/>
                <a:cs typeface="Arial" panose="020B0604020202020204" pitchFamily="34" charset="0"/>
                <a:sym typeface="Arial" panose="020B0604020202020204" pitchFamily="34" charset="0"/>
              </a:rPr>
              <a:t>&gt;&gt;</a:t>
            </a:r>
            <a:r>
              <a:rPr lang="en-US" altLang="zh-CN" sz="1400" i="1" dirty="0">
                <a:latin typeface="Arial" panose="020B0604020202020204" pitchFamily="34" charset="0"/>
                <a:cs typeface="Arial" panose="020B0604020202020204" pitchFamily="34" charset="0"/>
                <a:sym typeface="Arial" panose="020B0604020202020204" pitchFamily="34" charset="0"/>
              </a:rPr>
              <a:t> </a:t>
            </a:r>
            <a:r>
              <a:rPr lang="en-US" altLang="zh-CN" sz="1400" i="1" dirty="0" err="1">
                <a:latin typeface="Arial" panose="020B0604020202020204" pitchFamily="34" charset="0"/>
                <a:cs typeface="Arial" panose="020B0604020202020204" pitchFamily="34" charset="0"/>
                <a:sym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sym typeface="Arial" panose="020B0604020202020204" pitchFamily="34" charset="0"/>
              </a:rPr>
              <a:t>t</a:t>
            </a:r>
            <a:r>
              <a:rPr lang="en-US" altLang="zh-CN" sz="1400" dirty="0">
                <a:latin typeface="Arial" panose="020B0604020202020204" pitchFamily="34" charset="0"/>
                <a:cs typeface="Arial" panose="020B0604020202020204" pitchFamily="34" charset="0"/>
                <a:sym typeface="Arial" panose="020B0604020202020204" pitchFamily="34" charset="0"/>
              </a:rPr>
              <a:t> </a:t>
            </a:r>
            <a:endParaRPr lang="en-US" altLang="zh-CN" sz="1400" baseline="-25000" dirty="0">
              <a:latin typeface="Arial" panose="020B0604020202020204" pitchFamily="34" charset="0"/>
              <a:cs typeface="Arial" panose="020B0604020202020204" pitchFamily="34" charset="0"/>
              <a:sym typeface="Arial" panose="020B0604020202020204" pitchFamily="34" charset="0"/>
            </a:endParaRPr>
          </a:p>
          <a:p>
            <a:r>
              <a:rPr lang="en-US" altLang="zh-CN" sz="1400" dirty="0">
                <a:latin typeface="Arial" panose="020B0604020202020204" pitchFamily="34" charset="0"/>
                <a:cs typeface="Arial" panose="020B0604020202020204" pitchFamily="34" charset="0"/>
                <a:sym typeface="Arial" panose="020B0604020202020204" pitchFamily="34" charset="0"/>
              </a:rPr>
              <a:t>Train structure dominates when </a:t>
            </a:r>
            <a:r>
              <a:rPr lang="en-US" altLang="zh-CN" sz="1400" i="1" dirty="0" err="1">
                <a:latin typeface="Arial" panose="020B0604020202020204" pitchFamily="34" charset="0"/>
                <a:cs typeface="Arial" panose="020B0604020202020204" pitchFamily="34" charset="0"/>
                <a:sym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sym typeface="Arial" panose="020B0604020202020204" pitchFamily="34" charset="0"/>
              </a:rPr>
              <a:t>t</a:t>
            </a:r>
            <a:r>
              <a:rPr lang="en-US" altLang="zh-CN" sz="1400" dirty="0">
                <a:latin typeface="Arial" panose="020B0604020202020204" pitchFamily="34" charset="0"/>
                <a:cs typeface="Arial" panose="020B0604020202020204" pitchFamily="34" charset="0"/>
                <a:sym typeface="Arial" panose="020B0604020202020204" pitchFamily="34" charset="0"/>
              </a:rPr>
              <a:t> &gt;&gt;</a:t>
            </a:r>
            <a:r>
              <a:rPr lang="en-US" altLang="zh-CN" sz="1400" i="1" dirty="0">
                <a:latin typeface="Arial" panose="020B0604020202020204" pitchFamily="34" charset="0"/>
                <a:cs typeface="Arial" panose="020B0604020202020204" pitchFamily="34" charset="0"/>
                <a:sym typeface="Arial" panose="020B0604020202020204" pitchFamily="34" charset="0"/>
              </a:rPr>
              <a:t> M</a:t>
            </a:r>
            <a:r>
              <a:rPr lang="en-US" altLang="zh-CN" sz="1400" baseline="-25000" dirty="0">
                <a:latin typeface="Arial" panose="020B0604020202020204" pitchFamily="34" charset="0"/>
                <a:cs typeface="Arial" panose="020B0604020202020204" pitchFamily="34" charset="0"/>
                <a:sym typeface="Arial" panose="020B0604020202020204" pitchFamily="34" charset="0"/>
              </a:rPr>
              <a:t>b</a:t>
            </a:r>
          </a:p>
          <a:p>
            <a:endParaRPr lang="en-US" altLang="zh-CN" sz="1400" baseline="-25000" dirty="0">
              <a:latin typeface="Arial" panose="020B0604020202020204" pitchFamily="34" charset="0"/>
              <a:cs typeface="Arial" panose="020B0604020202020204" pitchFamily="34" charset="0"/>
              <a:sym typeface="Arial" panose="020B0604020202020204" pitchFamily="34" charset="0"/>
            </a:endParaRPr>
          </a:p>
          <a:p>
            <a:r>
              <a:rPr lang="en-US" altLang="zh-CN" sz="1400" dirty="0">
                <a:latin typeface="Arial" panose="020B0604020202020204" pitchFamily="34" charset="0"/>
                <a:cs typeface="Arial" panose="020B0604020202020204" pitchFamily="34" charset="0"/>
                <a:sym typeface="Arial" panose="020B0604020202020204" pitchFamily="34" charset="0"/>
              </a:rPr>
              <a:t>Red: h (1, 1, 10900)</a:t>
            </a:r>
          </a:p>
          <a:p>
            <a:r>
              <a:rPr lang="en-US" altLang="zh-CN" sz="1400" dirty="0">
                <a:latin typeface="Arial" panose="020B0604020202020204" pitchFamily="34" charset="0"/>
                <a:cs typeface="Arial" panose="020B0604020202020204" pitchFamily="34" charset="0"/>
                <a:sym typeface="Arial" panose="020B0604020202020204" pitchFamily="34" charset="0"/>
              </a:rPr>
              <a:t>Blue: h (10, 19, 1090)</a:t>
            </a:r>
          </a:p>
          <a:p>
            <a:r>
              <a:rPr lang="en-US" altLang="zh-CN" sz="1400" dirty="0">
                <a:latin typeface="Arial" panose="020B0604020202020204" pitchFamily="34" charset="0"/>
                <a:cs typeface="Arial" panose="020B0604020202020204" pitchFamily="34" charset="0"/>
                <a:sym typeface="Arial" panose="020B0604020202020204" pitchFamily="34" charset="0"/>
              </a:rPr>
              <a:t>Green: h (1, 19, 10900)</a:t>
            </a:r>
          </a:p>
          <a:p>
            <a:r>
              <a:rPr lang="en-US" altLang="zh-CN" sz="1400" dirty="0">
                <a:latin typeface="Arial" panose="020B0604020202020204" pitchFamily="34" charset="0"/>
                <a:cs typeface="Arial" panose="020B0604020202020204" pitchFamily="34" charset="0"/>
                <a:sym typeface="Arial" panose="020B0604020202020204" pitchFamily="34" charset="0"/>
              </a:rPr>
              <a:t>Pink: h (1090, 4, 10)</a:t>
            </a:r>
          </a:p>
          <a:p>
            <a:endParaRPr lang="en-US" altLang="zh-CN" sz="1400" dirty="0">
              <a:latin typeface="Arial" panose="020B0604020202020204" pitchFamily="34" charset="0"/>
              <a:cs typeface="Arial" panose="020B0604020202020204" pitchFamily="34" charset="0"/>
              <a:sym typeface="Arial" panose="020B0604020202020204" pitchFamily="34" charset="0"/>
            </a:endParaRPr>
          </a:p>
          <a:p>
            <a:r>
              <a:rPr lang="en-US" altLang="zh-CN" sz="1400" b="1" dirty="0">
                <a:latin typeface="Arial" panose="020B0604020202020204" pitchFamily="34" charset="0"/>
                <a:cs typeface="Arial" panose="020B0604020202020204" pitchFamily="34" charset="0"/>
                <a:sym typeface="Arial" panose="020B0604020202020204" pitchFamily="34" charset="0"/>
              </a:rPr>
              <a:t>Detuned cavities are not always safe. Different fill pattern will move the beam spectrum peaks to generate large power. Slightly change the detune of each cavity to avoid resonance. Same attention should be paid to HOMs. </a:t>
            </a:r>
          </a:p>
        </p:txBody>
      </p:sp>
      <p:pic>
        <p:nvPicPr>
          <p:cNvPr id="15" name="内容占位符 14"/>
          <p:cNvPicPr>
            <a:picLocks noGrp="1" noChangeAspect="1"/>
          </p:cNvPicPr>
          <p:nvPr>
            <p:ph idx="1"/>
          </p:nvPr>
        </p:nvPicPr>
        <p:blipFill rotWithShape="1">
          <a:blip r:embed="rId2"/>
          <a:srcRect l="7703"/>
          <a:stretch/>
        </p:blipFill>
        <p:spPr>
          <a:xfrm>
            <a:off x="492109" y="2461015"/>
            <a:ext cx="7727041" cy="3721930"/>
          </a:xfrm>
          <a:prstGeom prst="rect">
            <a:avLst/>
          </a:prstGeom>
        </p:spPr>
      </p:pic>
      <p:cxnSp>
        <p:nvCxnSpPr>
          <p:cNvPr id="18" name="直接箭头连接符 17"/>
          <p:cNvCxnSpPr/>
          <p:nvPr/>
        </p:nvCxnSpPr>
        <p:spPr>
          <a:xfrm>
            <a:off x="2943141" y="5742743"/>
            <a:ext cx="612000" cy="11813"/>
          </a:xfrm>
          <a:prstGeom prst="straightConnector1">
            <a:avLst/>
          </a:prstGeom>
          <a:ln w="19050">
            <a:solidFill>
              <a:srgbClr val="FF01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2603739" y="3292093"/>
            <a:ext cx="178329" cy="6345"/>
          </a:xfrm>
          <a:prstGeom prst="straightConnector1">
            <a:avLst/>
          </a:prstGeom>
          <a:ln w="19050">
            <a:solidFill>
              <a:srgbClr val="FF01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343286" y="2991909"/>
            <a:ext cx="839856" cy="276999"/>
          </a:xfrm>
          <a:prstGeom prst="rect">
            <a:avLst/>
          </a:prstGeom>
          <a:noFill/>
          <a:ln>
            <a:noFill/>
          </a:ln>
        </p:spPr>
        <p:txBody>
          <a:bodyPr wrap="square" rtlCol="0">
            <a:spAutoFit/>
          </a:bodyPr>
          <a:lstStyle/>
          <a:p>
            <a:r>
              <a:rPr lang="en-US" altLang="zh-CN" sz="1200" dirty="0">
                <a:solidFill>
                  <a:srgbClr val="FF00FF"/>
                </a:solidFill>
                <a:latin typeface="Arial" panose="020B0604020202020204" pitchFamily="34" charset="0"/>
                <a:cs typeface="Arial" panose="020B0604020202020204" pitchFamily="34" charset="0"/>
                <a:sym typeface="Arial" panose="020B0604020202020204" pitchFamily="34" charset="0"/>
              </a:rPr>
              <a:t>3.3 MHz</a:t>
            </a:r>
            <a:endParaRPr lang="zh-CN" altLang="en-US" sz="1200" dirty="0">
              <a:solidFill>
                <a:srgbClr val="FF00FF"/>
              </a:solidFill>
              <a:latin typeface="Arial" panose="020B0604020202020204" pitchFamily="34" charset="0"/>
              <a:cs typeface="Arial" panose="020B0604020202020204" pitchFamily="34" charset="0"/>
              <a:sym typeface="Arial" panose="020B0604020202020204" pitchFamily="34" charset="0"/>
            </a:endParaRPr>
          </a:p>
        </p:txBody>
      </p:sp>
      <p:sp>
        <p:nvSpPr>
          <p:cNvPr id="23" name="文本框 22"/>
          <p:cNvSpPr txBox="1"/>
          <p:nvPr/>
        </p:nvSpPr>
        <p:spPr>
          <a:xfrm>
            <a:off x="2782068" y="5465744"/>
            <a:ext cx="1078292" cy="276999"/>
          </a:xfrm>
          <a:prstGeom prst="rect">
            <a:avLst/>
          </a:prstGeom>
          <a:noFill/>
          <a:ln>
            <a:noFill/>
          </a:ln>
        </p:spPr>
        <p:txBody>
          <a:bodyPr wrap="square" rtlCol="0">
            <a:spAutoFit/>
          </a:bodyPr>
          <a:lstStyle/>
          <a:p>
            <a:r>
              <a:rPr lang="en-US" altLang="zh-CN" sz="1200" dirty="0">
                <a:solidFill>
                  <a:srgbClr val="FF00FF"/>
                </a:solidFill>
                <a:latin typeface="Arial" panose="020B0604020202020204" pitchFamily="34" charset="0"/>
                <a:cs typeface="Arial" panose="020B0604020202020204" pitchFamily="34" charset="0"/>
                <a:sym typeface="Arial" panose="020B0604020202020204" pitchFamily="34" charset="0"/>
              </a:rPr>
              <a:t>16.25 MHz</a:t>
            </a:r>
            <a:endParaRPr lang="zh-CN" altLang="en-US" sz="1200" dirty="0">
              <a:solidFill>
                <a:srgbClr val="FF00FF"/>
              </a:solidFill>
              <a:latin typeface="Arial" panose="020B0604020202020204" pitchFamily="34" charset="0"/>
              <a:cs typeface="Arial" panose="020B0604020202020204" pitchFamily="34" charset="0"/>
              <a:sym typeface="Arial" panose="020B0604020202020204" pitchFamily="34" charset="0"/>
            </a:endParaRPr>
          </a:p>
        </p:txBody>
      </p:sp>
      <p:cxnSp>
        <p:nvCxnSpPr>
          <p:cNvPr id="24" name="直接箭头连接符 23"/>
          <p:cNvCxnSpPr/>
          <p:nvPr/>
        </p:nvCxnSpPr>
        <p:spPr>
          <a:xfrm flipV="1">
            <a:off x="1083297" y="2804872"/>
            <a:ext cx="6131906" cy="4170"/>
          </a:xfrm>
          <a:prstGeom prst="straightConnector1">
            <a:avLst/>
          </a:prstGeom>
          <a:ln w="19050">
            <a:solidFill>
              <a:srgbClr val="FF01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4003974" y="2434354"/>
            <a:ext cx="1077073" cy="276999"/>
          </a:xfrm>
          <a:prstGeom prst="rect">
            <a:avLst/>
          </a:prstGeom>
          <a:noFill/>
          <a:ln>
            <a:noFill/>
          </a:ln>
        </p:spPr>
        <p:txBody>
          <a:bodyPr wrap="square" rtlCol="0">
            <a:spAutoFit/>
          </a:bodyPr>
          <a:lstStyle/>
          <a:p>
            <a:r>
              <a:rPr lang="en-US" altLang="zh-CN" sz="1200" dirty="0">
                <a:solidFill>
                  <a:srgbClr val="FF00FF"/>
                </a:solidFill>
                <a:latin typeface="Arial" panose="020B0604020202020204" pitchFamily="34" charset="0"/>
                <a:cs typeface="Arial" panose="020B0604020202020204" pitchFamily="34" charset="0"/>
                <a:sym typeface="Arial" panose="020B0604020202020204" pitchFamily="34" charset="0"/>
              </a:rPr>
              <a:t>162.5 MHz</a:t>
            </a:r>
            <a:endParaRPr lang="zh-CN" altLang="en-US" sz="1200" dirty="0">
              <a:solidFill>
                <a:srgbClr val="FF00FF"/>
              </a:solidFill>
              <a:latin typeface="Arial" panose="020B0604020202020204" pitchFamily="34" charset="0"/>
              <a:cs typeface="Arial" panose="020B0604020202020204" pitchFamily="34" charset="0"/>
              <a:sym typeface="Arial" panose="020B0604020202020204" pitchFamily="34" charset="0"/>
            </a:endParaRPr>
          </a:p>
        </p:txBody>
      </p:sp>
      <p:sp>
        <p:nvSpPr>
          <p:cNvPr id="29" name="文本框 28"/>
          <p:cNvSpPr txBox="1"/>
          <p:nvPr/>
        </p:nvSpPr>
        <p:spPr>
          <a:xfrm>
            <a:off x="3832079" y="6048573"/>
            <a:ext cx="2101518" cy="307777"/>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sym typeface="Arial" panose="020B0604020202020204" pitchFamily="34" charset="0"/>
              </a:rPr>
              <a:t>Frequency (MHz)</a:t>
            </a:r>
            <a:endParaRPr lang="zh-CN" altLang="en-US" sz="1400" b="1" dirty="0">
              <a:latin typeface="Arial" panose="020B0604020202020204" pitchFamily="34" charset="0"/>
              <a:cs typeface="Arial" panose="020B0604020202020204" pitchFamily="34" charset="0"/>
              <a:sym typeface="Arial" panose="020B0604020202020204" pitchFamily="34" charset="0"/>
            </a:endParaRPr>
          </a:p>
        </p:txBody>
      </p:sp>
      <p:sp>
        <p:nvSpPr>
          <p:cNvPr id="30" name="文本框 29"/>
          <p:cNvSpPr txBox="1"/>
          <p:nvPr/>
        </p:nvSpPr>
        <p:spPr>
          <a:xfrm>
            <a:off x="241768" y="3944572"/>
            <a:ext cx="2101518" cy="307777"/>
          </a:xfrm>
          <a:prstGeom prst="rect">
            <a:avLst/>
          </a:prstGeom>
          <a:noFill/>
        </p:spPr>
        <p:txBody>
          <a:bodyPr wrap="square" rtlCol="0">
            <a:spAutoFit/>
          </a:bodyPr>
          <a:lstStyle/>
          <a:p>
            <a:r>
              <a:rPr lang="en-US" altLang="zh-CN" sz="1400" b="1" i="1" dirty="0">
                <a:latin typeface="Arial" panose="020B0604020202020204" pitchFamily="34" charset="0"/>
                <a:cs typeface="Arial" panose="020B0604020202020204" pitchFamily="34" charset="0"/>
                <a:sym typeface="Arial" panose="020B0604020202020204" pitchFamily="34" charset="0"/>
              </a:rPr>
              <a:t>h</a:t>
            </a:r>
            <a:endParaRPr lang="zh-CN" altLang="en-US" sz="1400" b="1" i="1" dirty="0">
              <a:latin typeface="Arial" panose="020B0604020202020204" pitchFamily="34" charset="0"/>
              <a:cs typeface="Arial" panose="020B0604020202020204" pitchFamily="34" charset="0"/>
              <a:sym typeface="Arial" panose="020B0604020202020204" pitchFamily="34" charset="0"/>
            </a:endParaRPr>
          </a:p>
        </p:txBody>
      </p:sp>
      <p:pic>
        <p:nvPicPr>
          <p:cNvPr id="3" name="图片 2"/>
          <p:cNvPicPr>
            <a:picLocks noChangeAspect="1"/>
          </p:cNvPicPr>
          <p:nvPr/>
        </p:nvPicPr>
        <p:blipFill rotWithShape="1">
          <a:blip r:embed="rId3"/>
          <a:srcRect l="20186" t="4144" b="9350"/>
          <a:stretch/>
        </p:blipFill>
        <p:spPr>
          <a:xfrm>
            <a:off x="6098232" y="3869196"/>
            <a:ext cx="1950565" cy="1783770"/>
          </a:xfrm>
          <a:prstGeom prst="rect">
            <a:avLst/>
          </a:prstGeom>
          <a:solidFill>
            <a:schemeClr val="bg1"/>
          </a:solidFill>
          <a:ln w="19050">
            <a:solidFill>
              <a:schemeClr val="tx1"/>
            </a:solidFill>
          </a:ln>
        </p:spPr>
      </p:pic>
      <p:cxnSp>
        <p:nvCxnSpPr>
          <p:cNvPr id="16" name="直接箭头连接符 15"/>
          <p:cNvCxnSpPr/>
          <p:nvPr/>
        </p:nvCxnSpPr>
        <p:spPr>
          <a:xfrm>
            <a:off x="6128509" y="5465744"/>
            <a:ext cx="1910861"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713737" y="5525283"/>
            <a:ext cx="689913"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1200" dirty="0">
                <a:latin typeface="Arial" panose="020B0604020202020204" pitchFamily="34" charset="0"/>
                <a:cs typeface="Arial" panose="020B0604020202020204" pitchFamily="34" charset="0"/>
                <a:sym typeface="Arial" panose="020B0604020202020204" pitchFamily="34" charset="0"/>
              </a:rPr>
              <a:t>60 kHz</a:t>
            </a:r>
            <a:endParaRPr lang="zh-CN" altLang="en-US" sz="1200" dirty="0">
              <a:latin typeface="Arial" panose="020B0604020202020204" pitchFamily="34" charset="0"/>
              <a:cs typeface="Arial" panose="020B0604020202020204" pitchFamily="34" charset="0"/>
              <a:sym typeface="Arial" panose="020B0604020202020204" pitchFamily="34" charset="0"/>
            </a:endParaRPr>
          </a:p>
        </p:txBody>
      </p:sp>
      <p:sp>
        <p:nvSpPr>
          <p:cNvPr id="6" name="椭圆 5"/>
          <p:cNvSpPr/>
          <p:nvPr/>
        </p:nvSpPr>
        <p:spPr>
          <a:xfrm>
            <a:off x="876693" y="2665824"/>
            <a:ext cx="541005" cy="27999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504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E8EF30-A757-4BA8-8FA1-53FFFC2C7A9F}"/>
              </a:ext>
            </a:extLst>
          </p:cNvPr>
          <p:cNvSpPr>
            <a:spLocks noGrp="1"/>
          </p:cNvSpPr>
          <p:nvPr>
            <p:ph type="title"/>
          </p:nvPr>
        </p:nvSpPr>
        <p:spPr>
          <a:xfrm>
            <a:off x="0" y="365128"/>
            <a:ext cx="12192000" cy="1325563"/>
          </a:xfrm>
        </p:spPr>
        <p:txBody>
          <a:bodyPr/>
          <a:lstStyle/>
          <a:p>
            <a:pPr algn="ctr"/>
            <a:r>
              <a:rPr lang="en-US" altLang="zh-CN" dirty="0">
                <a:latin typeface="Arial" panose="020B0604020202020204" pitchFamily="34" charset="0"/>
                <a:cs typeface="Arial" panose="020B0604020202020204" pitchFamily="34" charset="0"/>
              </a:rPr>
              <a:t>High Power HOM Coupler</a:t>
            </a:r>
            <a:endParaRPr lang="zh-CN" altLang="en-US" dirty="0">
              <a:latin typeface="Arial" panose="020B0604020202020204" pitchFamily="34" charset="0"/>
              <a:cs typeface="Arial" panose="020B0604020202020204" pitchFamily="34" charset="0"/>
            </a:endParaRPr>
          </a:p>
        </p:txBody>
      </p:sp>
      <p:sp>
        <p:nvSpPr>
          <p:cNvPr id="3" name="灯片编号占位符 2">
            <a:extLst>
              <a:ext uri="{FF2B5EF4-FFF2-40B4-BE49-F238E27FC236}">
                <a16:creationId xmlns:a16="http://schemas.microsoft.com/office/drawing/2014/main" id="{3D4A902A-E687-47A5-8385-6B0FA90D0A07}"/>
              </a:ext>
            </a:extLst>
          </p:cNvPr>
          <p:cNvSpPr>
            <a:spLocks noGrp="1"/>
          </p:cNvSpPr>
          <p:nvPr>
            <p:ph type="sldNum" sz="quarter" idx="12"/>
          </p:nvPr>
        </p:nvSpPr>
        <p:spPr>
          <a:xfrm>
            <a:off x="8610600" y="6356352"/>
            <a:ext cx="2743200" cy="365125"/>
          </a:xfrm>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19</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5" name="内容占位符 2">
            <a:extLst>
              <a:ext uri="{FF2B5EF4-FFF2-40B4-BE49-F238E27FC236}">
                <a16:creationId xmlns:a16="http://schemas.microsoft.com/office/drawing/2014/main" id="{33AC8728-2CC8-41EA-811B-2722BD9180B0}"/>
              </a:ext>
            </a:extLst>
          </p:cNvPr>
          <p:cNvSpPr txBox="1">
            <a:spLocks/>
          </p:cNvSpPr>
          <p:nvPr/>
        </p:nvSpPr>
        <p:spPr>
          <a:xfrm>
            <a:off x="457199" y="1847058"/>
            <a:ext cx="11353801" cy="4233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latin typeface="Arial" panose="020B0604020202020204" pitchFamily="34" charset="0"/>
                <a:ea typeface="宋体" panose="02010600030101010101" pitchFamily="2" charset="-122"/>
                <a:cs typeface="Arial" panose="020B0604020202020204" pitchFamily="34" charset="0"/>
              </a:rPr>
              <a:t>All designed for 1 kW, tested up to 800 ~ 1000 W, operation at 300 ~ 500 W</a:t>
            </a:r>
          </a:p>
          <a:p>
            <a:endParaRPr lang="zh-CN" altLang="en-US" dirty="0">
              <a:latin typeface="Times New Roman" panose="02020603050405020304" pitchFamily="18" charset="0"/>
              <a:ea typeface="宋体" panose="02010600030101010101" pitchFamily="2" charset="-122"/>
            </a:endParaRPr>
          </a:p>
        </p:txBody>
      </p:sp>
      <p:pic>
        <p:nvPicPr>
          <p:cNvPr id="7" name="Picture 2">
            <a:extLst>
              <a:ext uri="{FF2B5EF4-FFF2-40B4-BE49-F238E27FC236}">
                <a16:creationId xmlns:a16="http://schemas.microsoft.com/office/drawing/2014/main" id="{EDFA0934-1B40-4CEB-A1EB-592060020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43179" y="2397997"/>
            <a:ext cx="2268020" cy="223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a:extLst>
              <a:ext uri="{FF2B5EF4-FFF2-40B4-BE49-F238E27FC236}">
                <a16:creationId xmlns:a16="http://schemas.microsoft.com/office/drawing/2014/main" id="{09D0A22B-EEE6-4105-B95A-077019389F72}"/>
              </a:ext>
            </a:extLst>
          </p:cNvPr>
          <p:cNvPicPr>
            <a:picLocks noChangeAspect="1"/>
          </p:cNvPicPr>
          <p:nvPr/>
        </p:nvPicPr>
        <p:blipFill>
          <a:blip r:embed="rId3"/>
          <a:stretch>
            <a:fillRect/>
          </a:stretch>
        </p:blipFill>
        <p:spPr>
          <a:xfrm>
            <a:off x="713283" y="4757262"/>
            <a:ext cx="1956280" cy="1238601"/>
          </a:xfrm>
          <a:prstGeom prst="rect">
            <a:avLst/>
          </a:prstGeom>
        </p:spPr>
      </p:pic>
      <p:pic>
        <p:nvPicPr>
          <p:cNvPr id="17" name="图片 16">
            <a:extLst>
              <a:ext uri="{FF2B5EF4-FFF2-40B4-BE49-F238E27FC236}">
                <a16:creationId xmlns:a16="http://schemas.microsoft.com/office/drawing/2014/main" id="{3B8071E2-E046-4B26-AC10-97F010E7D820}"/>
              </a:ext>
            </a:extLst>
          </p:cNvPr>
          <p:cNvPicPr>
            <a:picLocks noChangeAspect="1"/>
          </p:cNvPicPr>
          <p:nvPr/>
        </p:nvPicPr>
        <p:blipFill>
          <a:blip r:embed="rId4"/>
          <a:stretch>
            <a:fillRect/>
          </a:stretch>
        </p:blipFill>
        <p:spPr>
          <a:xfrm>
            <a:off x="5869885" y="4040236"/>
            <a:ext cx="1193911" cy="1895519"/>
          </a:xfrm>
          <a:prstGeom prst="rect">
            <a:avLst/>
          </a:prstGeom>
        </p:spPr>
      </p:pic>
      <p:pic>
        <p:nvPicPr>
          <p:cNvPr id="18" name="图片 17">
            <a:extLst>
              <a:ext uri="{FF2B5EF4-FFF2-40B4-BE49-F238E27FC236}">
                <a16:creationId xmlns:a16="http://schemas.microsoft.com/office/drawing/2014/main" id="{538A144E-143C-4017-ACC2-0744B47EAB05}"/>
              </a:ext>
            </a:extLst>
          </p:cNvPr>
          <p:cNvPicPr>
            <a:picLocks noChangeAspect="1"/>
          </p:cNvPicPr>
          <p:nvPr/>
        </p:nvPicPr>
        <p:blipFill>
          <a:blip r:embed="rId5"/>
          <a:stretch>
            <a:fillRect/>
          </a:stretch>
        </p:blipFill>
        <p:spPr>
          <a:xfrm>
            <a:off x="5592575" y="2554178"/>
            <a:ext cx="1748532" cy="1123145"/>
          </a:xfrm>
          <a:prstGeom prst="rect">
            <a:avLst/>
          </a:prstGeom>
        </p:spPr>
      </p:pic>
      <p:pic>
        <p:nvPicPr>
          <p:cNvPr id="19" name="图片 18">
            <a:extLst>
              <a:ext uri="{FF2B5EF4-FFF2-40B4-BE49-F238E27FC236}">
                <a16:creationId xmlns:a16="http://schemas.microsoft.com/office/drawing/2014/main" id="{20AA7369-585B-4D19-9C0E-F583CBA963F9}"/>
              </a:ext>
            </a:extLst>
          </p:cNvPr>
          <p:cNvPicPr>
            <a:picLocks noChangeAspect="1"/>
          </p:cNvPicPr>
          <p:nvPr/>
        </p:nvPicPr>
        <p:blipFill>
          <a:blip r:embed="rId6"/>
          <a:stretch>
            <a:fillRect/>
          </a:stretch>
        </p:blipFill>
        <p:spPr>
          <a:xfrm>
            <a:off x="3306486" y="2420131"/>
            <a:ext cx="1928277" cy="1620105"/>
          </a:xfrm>
          <a:prstGeom prst="rect">
            <a:avLst/>
          </a:prstGeom>
        </p:spPr>
      </p:pic>
      <p:pic>
        <p:nvPicPr>
          <p:cNvPr id="20" name="图片 19">
            <a:extLst>
              <a:ext uri="{FF2B5EF4-FFF2-40B4-BE49-F238E27FC236}">
                <a16:creationId xmlns:a16="http://schemas.microsoft.com/office/drawing/2014/main" id="{04C91C2F-C680-46A2-BD9D-F0E350C34979}"/>
              </a:ext>
            </a:extLst>
          </p:cNvPr>
          <p:cNvPicPr>
            <a:picLocks noChangeAspect="1"/>
          </p:cNvPicPr>
          <p:nvPr/>
        </p:nvPicPr>
        <p:blipFill>
          <a:blip r:embed="rId7"/>
          <a:stretch>
            <a:fillRect/>
          </a:stretch>
        </p:blipFill>
        <p:spPr>
          <a:xfrm>
            <a:off x="3248549" y="4192443"/>
            <a:ext cx="1972887" cy="1895518"/>
          </a:xfrm>
          <a:prstGeom prst="rect">
            <a:avLst/>
          </a:prstGeom>
        </p:spPr>
      </p:pic>
      <p:pic>
        <p:nvPicPr>
          <p:cNvPr id="25" name="图片 24">
            <a:extLst>
              <a:ext uri="{FF2B5EF4-FFF2-40B4-BE49-F238E27FC236}">
                <a16:creationId xmlns:a16="http://schemas.microsoft.com/office/drawing/2014/main" id="{FE4D3AB9-B0EA-4DD8-BDC9-9BE65A64E2C5}"/>
              </a:ext>
            </a:extLst>
          </p:cNvPr>
          <p:cNvPicPr>
            <a:picLocks noChangeAspect="1"/>
          </p:cNvPicPr>
          <p:nvPr/>
        </p:nvPicPr>
        <p:blipFill>
          <a:blip r:embed="rId8"/>
          <a:stretch>
            <a:fillRect/>
          </a:stretch>
        </p:blipFill>
        <p:spPr>
          <a:xfrm>
            <a:off x="7640369" y="2940462"/>
            <a:ext cx="2249093" cy="2503961"/>
          </a:xfrm>
          <a:prstGeom prst="rect">
            <a:avLst/>
          </a:prstGeom>
        </p:spPr>
      </p:pic>
      <p:pic>
        <p:nvPicPr>
          <p:cNvPr id="26" name="图片 25">
            <a:extLst>
              <a:ext uri="{FF2B5EF4-FFF2-40B4-BE49-F238E27FC236}">
                <a16:creationId xmlns:a16="http://schemas.microsoft.com/office/drawing/2014/main" id="{DCC817F6-1062-4C41-AE64-E09C7FF1F0A1}"/>
              </a:ext>
            </a:extLst>
          </p:cNvPr>
          <p:cNvPicPr>
            <a:picLocks noChangeAspect="1"/>
          </p:cNvPicPr>
          <p:nvPr/>
        </p:nvPicPr>
        <p:blipFill>
          <a:blip r:embed="rId9"/>
          <a:stretch>
            <a:fillRect/>
          </a:stretch>
        </p:blipFill>
        <p:spPr>
          <a:xfrm>
            <a:off x="9849286" y="3166423"/>
            <a:ext cx="2109678" cy="2210139"/>
          </a:xfrm>
          <a:prstGeom prst="rect">
            <a:avLst/>
          </a:prstGeom>
        </p:spPr>
      </p:pic>
      <p:sp>
        <p:nvSpPr>
          <p:cNvPr id="27" name="矩形 26">
            <a:extLst>
              <a:ext uri="{FF2B5EF4-FFF2-40B4-BE49-F238E27FC236}">
                <a16:creationId xmlns:a16="http://schemas.microsoft.com/office/drawing/2014/main" id="{A473336F-4D71-4B32-A942-17B09FC7FA3F}"/>
              </a:ext>
            </a:extLst>
          </p:cNvPr>
          <p:cNvSpPr/>
          <p:nvPr/>
        </p:nvSpPr>
        <p:spPr>
          <a:xfrm>
            <a:off x="1266847" y="6087961"/>
            <a:ext cx="633507" cy="369332"/>
          </a:xfrm>
          <a:prstGeom prst="rect">
            <a:avLst/>
          </a:prstGeom>
        </p:spPr>
        <p:txBody>
          <a:bodyPr wrap="none">
            <a:spAutoFit/>
          </a:bodyPr>
          <a:lstStyle/>
          <a:p>
            <a:r>
              <a:rPr lang="en-US" altLang="zh-CN" b="1" dirty="0">
                <a:latin typeface="Arial" panose="020B0604020202020204" pitchFamily="34" charset="0"/>
                <a:cs typeface="Arial" panose="020B0604020202020204" pitchFamily="34" charset="0"/>
              </a:rPr>
              <a:t>LEP</a:t>
            </a:r>
            <a:endParaRPr lang="zh-CN" altLang="en-US" b="1" dirty="0"/>
          </a:p>
        </p:txBody>
      </p:sp>
      <p:sp>
        <p:nvSpPr>
          <p:cNvPr id="28" name="矩形 27">
            <a:extLst>
              <a:ext uri="{FF2B5EF4-FFF2-40B4-BE49-F238E27FC236}">
                <a16:creationId xmlns:a16="http://schemas.microsoft.com/office/drawing/2014/main" id="{2B7D1230-DCDD-455F-8F51-89A02B73F7E7}"/>
              </a:ext>
            </a:extLst>
          </p:cNvPr>
          <p:cNvSpPr/>
          <p:nvPr/>
        </p:nvSpPr>
        <p:spPr>
          <a:xfrm>
            <a:off x="4904682" y="6055502"/>
            <a:ext cx="659155" cy="369332"/>
          </a:xfrm>
          <a:prstGeom prst="rect">
            <a:avLst/>
          </a:prstGeom>
        </p:spPr>
        <p:txBody>
          <a:bodyPr wrap="none">
            <a:spAutoFit/>
          </a:bodyPr>
          <a:lstStyle/>
          <a:p>
            <a:r>
              <a:rPr lang="en-US" altLang="zh-CN" b="1" dirty="0">
                <a:latin typeface="Arial" panose="020B0604020202020204" pitchFamily="34" charset="0"/>
                <a:cs typeface="Arial" panose="020B0604020202020204" pitchFamily="34" charset="0"/>
              </a:rPr>
              <a:t>LHC</a:t>
            </a:r>
            <a:endParaRPr lang="zh-CN" altLang="en-US" b="1" dirty="0"/>
          </a:p>
        </p:txBody>
      </p:sp>
      <p:sp>
        <p:nvSpPr>
          <p:cNvPr id="29" name="矩形 28">
            <a:extLst>
              <a:ext uri="{FF2B5EF4-FFF2-40B4-BE49-F238E27FC236}">
                <a16:creationId xmlns:a16="http://schemas.microsoft.com/office/drawing/2014/main" id="{E5156FA1-42F7-4903-A57E-61FC4FF2E917}"/>
              </a:ext>
            </a:extLst>
          </p:cNvPr>
          <p:cNvSpPr/>
          <p:nvPr/>
        </p:nvSpPr>
        <p:spPr>
          <a:xfrm>
            <a:off x="9460262" y="5990313"/>
            <a:ext cx="1043876" cy="369332"/>
          </a:xfrm>
          <a:prstGeom prst="rect">
            <a:avLst/>
          </a:prstGeom>
        </p:spPr>
        <p:txBody>
          <a:bodyPr wrap="none">
            <a:spAutoFit/>
          </a:bodyPr>
          <a:lstStyle/>
          <a:p>
            <a:r>
              <a:rPr lang="en-US" altLang="zh-CN" b="1" dirty="0">
                <a:latin typeface="Arial" panose="020B0604020202020204" pitchFamily="34" charset="0"/>
                <a:cs typeface="Arial" panose="020B0604020202020204" pitchFamily="34" charset="0"/>
              </a:rPr>
              <a:t>HL-LHC</a:t>
            </a:r>
            <a:endParaRPr lang="zh-CN" altLang="en-US" b="1" dirty="0"/>
          </a:p>
        </p:txBody>
      </p:sp>
    </p:spTree>
    <p:extLst>
      <p:ext uri="{BB962C8B-B14F-4D97-AF65-F5344CB8AC3E}">
        <p14:creationId xmlns:p14="http://schemas.microsoft.com/office/powerpoint/2010/main" val="172865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0" y="486315"/>
            <a:ext cx="11125200" cy="1325563"/>
          </a:xfrm>
        </p:spPr>
        <p:txBody>
          <a:bodyPr>
            <a:normAutofit/>
          </a:body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Outline</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sp>
        <p:nvSpPr>
          <p:cNvPr id="3" name="内容占位符 2"/>
          <p:cNvSpPr>
            <a:spLocks noGrp="1"/>
          </p:cNvSpPr>
          <p:nvPr>
            <p:ph idx="1"/>
          </p:nvPr>
        </p:nvSpPr>
        <p:spPr>
          <a:xfrm>
            <a:off x="605244" y="2187573"/>
            <a:ext cx="10367555" cy="4351339"/>
          </a:xfrm>
        </p:spPr>
        <p:txBody>
          <a:bodyPr>
            <a:normAutofit/>
          </a:bodyPr>
          <a:lstStyle/>
          <a:p>
            <a:pPr>
              <a:lnSpc>
                <a:spcPct val="120000"/>
              </a:lnSpc>
            </a:pPr>
            <a:r>
              <a:rPr lang="en-US" altLang="zh-CN" dirty="0">
                <a:latin typeface="Arial" panose="020B0604020202020204" pitchFamily="34" charset="0"/>
                <a:cs typeface="Arial" panose="020B0604020202020204" pitchFamily="34" charset="0"/>
                <a:sym typeface="Arial" panose="020B0604020202020204" pitchFamily="34" charset="0"/>
              </a:rPr>
              <a:t> CEPC RF design requirement</a:t>
            </a:r>
          </a:p>
          <a:p>
            <a:pPr>
              <a:lnSpc>
                <a:spcPct val="120000"/>
              </a:lnSpc>
            </a:pPr>
            <a:r>
              <a:rPr lang="en-US" altLang="zh-CN" dirty="0">
                <a:latin typeface="Arial" panose="020B0604020202020204" pitchFamily="34" charset="0"/>
                <a:cs typeface="Arial" panose="020B0604020202020204" pitchFamily="34" charset="0"/>
                <a:sym typeface="Arial" panose="020B0604020202020204" pitchFamily="34" charset="0"/>
              </a:rPr>
              <a:t> RF parameters and challenges of Z</a:t>
            </a:r>
          </a:p>
          <a:p>
            <a:pPr>
              <a:lnSpc>
                <a:spcPct val="120000"/>
              </a:lnSpc>
            </a:pPr>
            <a:r>
              <a:rPr lang="en-US" altLang="zh-CN" dirty="0">
                <a:latin typeface="Arial" panose="020B0604020202020204" pitchFamily="34" charset="0"/>
                <a:cs typeface="Arial" panose="020B0604020202020204" pitchFamily="34" charset="0"/>
                <a:sym typeface="Arial" panose="020B0604020202020204" pitchFamily="34" charset="0"/>
              </a:rPr>
              <a:t> Beam cavity interaction issues </a:t>
            </a:r>
          </a:p>
          <a:p>
            <a:pPr>
              <a:lnSpc>
                <a:spcPct val="120000"/>
              </a:lnSpc>
            </a:pPr>
            <a:r>
              <a:rPr lang="en-US" altLang="zh-CN" dirty="0">
                <a:latin typeface="Arial" panose="020B0604020202020204" pitchFamily="34" charset="0"/>
                <a:cs typeface="Arial" panose="020B0604020202020204" pitchFamily="34" charset="0"/>
                <a:sym typeface="Arial" panose="020B0604020202020204" pitchFamily="34" charset="0"/>
              </a:rPr>
              <a:t> Conclusions</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sym typeface="Arial" panose="020B0604020202020204" pitchFamily="34" charset="0"/>
              </a:rPr>
              <a:t>2</a:t>
            </a:fld>
            <a:endParaRPr lang="zh-CN"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0302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77436"/>
            <a:ext cx="12192000" cy="863601"/>
          </a:xfrm>
          <a:noFill/>
        </p:spPr>
        <p:txBody>
          <a:bodyPr>
            <a:normAutofit/>
          </a:bodyPr>
          <a:lstStyle/>
          <a:p>
            <a:pPr algn="ctr"/>
            <a:r>
              <a:rPr lang="en-US" altLang="zh-CN" dirty="0">
                <a:solidFill>
                  <a:srgbClr val="000000"/>
                </a:solidFill>
                <a:latin typeface="Arial" panose="020B0604020202020204" pitchFamily="34" charset="0"/>
                <a:ea typeface="华文楷体" pitchFamily="2" charset="-122"/>
              </a:rPr>
              <a:t>650 MHz Cavity HOM Coupler Design</a:t>
            </a:r>
            <a:endParaRPr lang="zh-CN" altLang="en-US" dirty="0">
              <a:solidFill>
                <a:srgbClr val="0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pPr defTabSz="914400"/>
            <a:fld id="{C973300C-797F-D148-A78D-320196FBAF04}" type="slidenum">
              <a:rPr lang="en-US" sz="1800" kern="0">
                <a:solidFill>
                  <a:sysClr val="windowText" lastClr="000000"/>
                </a:solidFill>
              </a:rPr>
              <a:pPr defTabSz="914400"/>
              <a:t>20</a:t>
            </a:fld>
            <a:endParaRPr lang="en-US" sz="1800" kern="0">
              <a:solidFill>
                <a:sysClr val="windowText" lastClr="000000"/>
              </a:solidFill>
            </a:endParaRPr>
          </a:p>
        </p:txBody>
      </p:sp>
      <p:sp>
        <p:nvSpPr>
          <p:cNvPr id="27" name="圆角矩形 24"/>
          <p:cNvSpPr/>
          <p:nvPr/>
        </p:nvSpPr>
        <p:spPr>
          <a:xfrm>
            <a:off x="217267" y="1507694"/>
            <a:ext cx="2219895" cy="2160000"/>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8" name="圆角矩形 27"/>
          <p:cNvSpPr/>
          <p:nvPr/>
        </p:nvSpPr>
        <p:spPr>
          <a:xfrm>
            <a:off x="226792" y="4052425"/>
            <a:ext cx="2219895" cy="2190504"/>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9" name="圆角矩形 28"/>
          <p:cNvSpPr/>
          <p:nvPr/>
        </p:nvSpPr>
        <p:spPr>
          <a:xfrm>
            <a:off x="5853184" y="1454028"/>
            <a:ext cx="2219895" cy="2160000"/>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0" name="圆角矩形 29"/>
          <p:cNvSpPr/>
          <p:nvPr/>
        </p:nvSpPr>
        <p:spPr>
          <a:xfrm>
            <a:off x="5909733" y="4052425"/>
            <a:ext cx="2219895" cy="2190504"/>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132" y="2140364"/>
            <a:ext cx="1068773" cy="1415573"/>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9733" y="2127748"/>
            <a:ext cx="1011079" cy="1428190"/>
          </a:xfrm>
          <a:prstGeom prst="rect">
            <a:avLst/>
          </a:prstGeom>
        </p:spPr>
      </p:pic>
      <p:sp>
        <p:nvSpPr>
          <p:cNvPr id="40" name="文本框 39"/>
          <p:cNvSpPr txBox="1"/>
          <p:nvPr/>
        </p:nvSpPr>
        <p:spPr>
          <a:xfrm>
            <a:off x="6347081" y="1482603"/>
            <a:ext cx="1199584" cy="646331"/>
          </a:xfrm>
          <a:prstGeom prst="rect">
            <a:avLst/>
          </a:prstGeom>
          <a:solidFill>
            <a:schemeClr val="bg1">
              <a:lumMod val="95000"/>
            </a:schemeClr>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Thermal Design</a:t>
            </a:r>
            <a:endParaRPr lang="zh-CN" altLang="en-US" dirty="0">
              <a:latin typeface="Arial" panose="020B0604020202020204" pitchFamily="34" charset="0"/>
              <a:cs typeface="Arial" panose="020B0604020202020204" pitchFamily="34" charset="0"/>
            </a:endParaRPr>
          </a:p>
        </p:txBody>
      </p:sp>
      <p:sp>
        <p:nvSpPr>
          <p:cNvPr id="41" name="文本框 40"/>
          <p:cNvSpPr txBox="1"/>
          <p:nvPr/>
        </p:nvSpPr>
        <p:spPr>
          <a:xfrm>
            <a:off x="629564" y="4031672"/>
            <a:ext cx="1551992" cy="646331"/>
          </a:xfrm>
          <a:prstGeom prst="rect">
            <a:avLst/>
          </a:prstGeom>
          <a:solidFill>
            <a:schemeClr val="bg1">
              <a:lumMod val="95000"/>
            </a:schemeClr>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Mechanical designs </a:t>
            </a:r>
            <a:endParaRPr lang="zh-CN" altLang="en-US" dirty="0">
              <a:latin typeface="Arial" panose="020B0604020202020204" pitchFamily="34" charset="0"/>
              <a:cs typeface="Arial" panose="020B0604020202020204" pitchFamily="34" charset="0"/>
            </a:endParaRPr>
          </a:p>
        </p:txBody>
      </p:sp>
      <p:sp>
        <p:nvSpPr>
          <p:cNvPr id="42" name="文本框 41"/>
          <p:cNvSpPr txBox="1"/>
          <p:nvPr/>
        </p:nvSpPr>
        <p:spPr>
          <a:xfrm>
            <a:off x="618805" y="1590404"/>
            <a:ext cx="1551992" cy="369332"/>
          </a:xfrm>
          <a:prstGeom prst="rect">
            <a:avLst/>
          </a:prstGeom>
          <a:solidFill>
            <a:schemeClr val="bg1">
              <a:lumMod val="95000"/>
            </a:schemeClr>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RF design</a:t>
            </a:r>
            <a:endParaRPr lang="zh-CN" altLang="en-US" dirty="0">
              <a:latin typeface="Arial" panose="020B0604020202020204" pitchFamily="34" charset="0"/>
              <a:cs typeface="Arial" panose="020B0604020202020204" pitchFamily="34" charset="0"/>
            </a:endParaRPr>
          </a:p>
        </p:txBody>
      </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230946" y="4536448"/>
            <a:ext cx="734497" cy="1655134"/>
          </a:xfrm>
          <a:prstGeom prst="rect">
            <a:avLst/>
          </a:prstGeom>
        </p:spPr>
      </p:pic>
      <p:pic>
        <p:nvPicPr>
          <p:cNvPr id="44" name="图片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7071689" y="4569486"/>
            <a:ext cx="801305" cy="1602609"/>
          </a:xfrm>
          <a:prstGeom prst="rect">
            <a:avLst/>
          </a:prstGeom>
        </p:spPr>
      </p:pic>
      <p:sp>
        <p:nvSpPr>
          <p:cNvPr id="45" name="文本框 44"/>
          <p:cNvSpPr txBox="1"/>
          <p:nvPr/>
        </p:nvSpPr>
        <p:spPr>
          <a:xfrm>
            <a:off x="6243685" y="3990952"/>
            <a:ext cx="1551992" cy="646331"/>
          </a:xfrm>
          <a:prstGeom prst="rect">
            <a:avLst/>
          </a:prstGeom>
          <a:solidFill>
            <a:schemeClr val="bg1">
              <a:lumMod val="95000"/>
            </a:schemeClr>
          </a:solidFill>
        </p:spPr>
        <p:txBody>
          <a:bodyPr wrap="square" rtlCol="0">
            <a:spAutoFit/>
          </a:bodyPr>
          <a:lstStyle/>
          <a:p>
            <a:pPr algn="ctr"/>
            <a:r>
              <a:rPr lang="en-US" altLang="zh-CN" dirty="0" err="1">
                <a:latin typeface="Arial" panose="020B0604020202020204" pitchFamily="34" charset="0"/>
                <a:cs typeface="Arial" panose="020B0604020202020204" pitchFamily="34" charset="0"/>
              </a:rPr>
              <a:t>Multipacting</a:t>
            </a:r>
            <a:r>
              <a:rPr lang="en-US" altLang="zh-CN" dirty="0">
                <a:latin typeface="Arial" panose="020B0604020202020204" pitchFamily="34" charset="0"/>
                <a:cs typeface="Arial" panose="020B0604020202020204" pitchFamily="34" charset="0"/>
              </a:rPr>
              <a:t> analysis </a:t>
            </a:r>
            <a:endParaRPr lang="zh-CN" altLang="en-US" dirty="0">
              <a:latin typeface="Arial" panose="020B0604020202020204" pitchFamily="34" charset="0"/>
              <a:cs typeface="Arial" panose="020B0604020202020204" pitchFamily="34" charset="0"/>
            </a:endParaRPr>
          </a:p>
        </p:txBody>
      </p:sp>
      <p:graphicFrame>
        <p:nvGraphicFramePr>
          <p:cNvPr id="46" name="对象 45"/>
          <p:cNvGraphicFramePr>
            <a:graphicFrameLocks noChangeAspect="1"/>
          </p:cNvGraphicFramePr>
          <p:nvPr>
            <p:extLst/>
          </p:nvPr>
        </p:nvGraphicFramePr>
        <p:xfrm>
          <a:off x="333288" y="1946091"/>
          <a:ext cx="2103874" cy="1609847"/>
        </p:xfrm>
        <a:graphic>
          <a:graphicData uri="http://schemas.openxmlformats.org/presentationml/2006/ole">
            <mc:AlternateContent xmlns:mc="http://schemas.openxmlformats.org/markup-compatibility/2006">
              <mc:Choice xmlns:v="urn:schemas-microsoft-com:vml" Requires="v">
                <p:oleObj spid="_x0000_s32804" name="Graph" r:id="rId7" imgW="3920760" imgH="3000960" progId="Origin50.Graph">
                  <p:embed/>
                </p:oleObj>
              </mc:Choice>
              <mc:Fallback>
                <p:oleObj name="Graph" r:id="rId7" imgW="3920760" imgH="3000960" progId="Origin50.Graph">
                  <p:embed/>
                  <p:pic>
                    <p:nvPicPr>
                      <p:cNvPr id="46" name="对象 45"/>
                      <p:cNvPicPr/>
                      <p:nvPr/>
                    </p:nvPicPr>
                    <p:blipFill>
                      <a:blip r:embed="rId8"/>
                      <a:stretch>
                        <a:fillRect/>
                      </a:stretch>
                    </p:blipFill>
                    <p:spPr>
                      <a:xfrm>
                        <a:off x="333288" y="1946091"/>
                        <a:ext cx="2103874" cy="1609847"/>
                      </a:xfrm>
                      <a:prstGeom prst="rect">
                        <a:avLst/>
                      </a:prstGeom>
                    </p:spPr>
                  </p:pic>
                </p:oleObj>
              </mc:Fallback>
            </mc:AlternateContent>
          </a:graphicData>
        </a:graphic>
      </p:graphicFrame>
      <p:pic>
        <p:nvPicPr>
          <p:cNvPr id="47" name="图片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712" y="4632255"/>
            <a:ext cx="930785" cy="1641340"/>
          </a:xfrm>
          <a:prstGeom prst="rect">
            <a:avLst/>
          </a:prstGeom>
        </p:spPr>
      </p:pic>
      <p:sp>
        <p:nvSpPr>
          <p:cNvPr id="4" name="文本框 3"/>
          <p:cNvSpPr txBox="1"/>
          <p:nvPr/>
        </p:nvSpPr>
        <p:spPr>
          <a:xfrm>
            <a:off x="2662379" y="5554650"/>
            <a:ext cx="2919132" cy="461665"/>
          </a:xfrm>
          <a:prstGeom prst="rect">
            <a:avLst/>
          </a:prstGeom>
          <a:noFill/>
        </p:spPr>
        <p:txBody>
          <a:bodyPr wrap="square" rtlCol="0">
            <a:spAutoFit/>
          </a:bodyPr>
          <a:lstStyle/>
          <a:p>
            <a:pPr algn="ctr"/>
            <a:r>
              <a:rPr lang="en-US" altLang="zh-CN" sz="2400" b="1" dirty="0">
                <a:latin typeface="Arial" panose="020B0604020202020204" pitchFamily="34" charset="0"/>
                <a:cs typeface="Arial" panose="020B0604020202020204" pitchFamily="34" charset="0"/>
              </a:rPr>
              <a:t>&gt; 1 kW power</a:t>
            </a:r>
            <a:endParaRPr lang="zh-CN" altLang="en-US" sz="2400" b="1" dirty="0">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10"/>
          <a:stretch>
            <a:fillRect/>
          </a:stretch>
        </p:blipFill>
        <p:spPr>
          <a:xfrm>
            <a:off x="2708835" y="1507694"/>
            <a:ext cx="2953871" cy="3584795"/>
          </a:xfrm>
          <a:prstGeom prst="rect">
            <a:avLst/>
          </a:prstGeom>
        </p:spPr>
      </p:pic>
      <p:pic>
        <p:nvPicPr>
          <p:cNvPr id="8" name="图片 7"/>
          <p:cNvPicPr>
            <a:picLocks noChangeAspect="1"/>
          </p:cNvPicPr>
          <p:nvPr/>
        </p:nvPicPr>
        <p:blipFill>
          <a:blip r:embed="rId11"/>
          <a:stretch>
            <a:fillRect/>
          </a:stretch>
        </p:blipFill>
        <p:spPr>
          <a:xfrm>
            <a:off x="8737600" y="1520703"/>
            <a:ext cx="2882067" cy="3430070"/>
          </a:xfrm>
          <a:prstGeom prst="rect">
            <a:avLst/>
          </a:prstGeom>
          <a:ln w="6350">
            <a:solidFill>
              <a:schemeClr val="tx1"/>
            </a:solidFill>
          </a:ln>
        </p:spPr>
      </p:pic>
      <p:sp>
        <p:nvSpPr>
          <p:cNvPr id="9" name="矩形 8"/>
          <p:cNvSpPr/>
          <p:nvPr/>
        </p:nvSpPr>
        <p:spPr>
          <a:xfrm>
            <a:off x="8450841" y="5092489"/>
            <a:ext cx="3670040" cy="1077218"/>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Five-pages report from the International</a:t>
            </a:r>
            <a:r>
              <a:rPr lang="en-US" altLang="zh-CN" sz="1600" dirty="0">
                <a:latin typeface="Arial" panose="020B0604020202020204" pitchFamily="34" charset="0"/>
                <a:ea typeface="MS Mincho" panose="02020609040205080304" pitchFamily="49" charset="-128"/>
                <a:cs typeface="Arial" panose="020B0604020202020204" pitchFamily="34" charset="0"/>
              </a:rPr>
              <a:t> Review Committee of the CEPC HOM Coupler Design chaired by Bob </a:t>
            </a:r>
            <a:r>
              <a:rPr lang="en-US" altLang="zh-CN" sz="1600" dirty="0" err="1">
                <a:latin typeface="Arial" panose="020B0604020202020204" pitchFamily="34" charset="0"/>
                <a:ea typeface="MS Mincho" panose="02020609040205080304" pitchFamily="49" charset="-128"/>
                <a:cs typeface="Arial" panose="020B0604020202020204" pitchFamily="34" charset="0"/>
              </a:rPr>
              <a:t>Rimmer</a:t>
            </a:r>
            <a:r>
              <a:rPr lang="en-US" altLang="zh-CN" sz="1600" dirty="0">
                <a:latin typeface="Arial" panose="020B0604020202020204" pitchFamily="34" charset="0"/>
                <a:ea typeface="MS Mincho" panose="02020609040205080304" pitchFamily="49" charset="-128"/>
                <a:cs typeface="Arial" panose="020B0604020202020204" pitchFamily="34" charset="0"/>
              </a:rPr>
              <a:t> (JLAB), July 18, 2017.</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192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19" y="202564"/>
            <a:ext cx="12184781" cy="1325563"/>
          </a:xfrm>
        </p:spPr>
        <p:txBody>
          <a:bodyPr>
            <a:normAutofit/>
          </a:body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Fundamental Mode Instability (mini-review)</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12"/>
          </p:nvPr>
        </p:nvSpPr>
        <p:spPr/>
        <p:txBody>
          <a:bodyPr/>
          <a:lstStyle/>
          <a:p>
            <a:fld id="{BFDD5B1F-11BD-4256-B750-CF9380C3E0A4}" type="slidenum">
              <a:rPr lang="zh-CN" altLang="en-US" smtClean="0">
                <a:latin typeface="Arial" panose="020B0604020202020204" pitchFamily="34" charset="0"/>
                <a:cs typeface="Arial" panose="020B0604020202020204" pitchFamily="34" charset="0"/>
                <a:sym typeface="Arial" panose="020B0604020202020204" pitchFamily="34" charset="0"/>
              </a:rPr>
              <a:t>21</a:t>
            </a:fld>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 name="矩形 6"/>
          <p:cNvSpPr/>
          <p:nvPr/>
        </p:nvSpPr>
        <p:spPr>
          <a:xfrm>
            <a:off x="390798" y="4928578"/>
            <a:ext cx="11410404" cy="1477328"/>
          </a:xfrm>
          <a:prstGeom prst="rect">
            <a:avLst/>
          </a:prstGeom>
          <a:solidFill>
            <a:schemeClr val="bg1"/>
          </a:solidFill>
          <a:ln>
            <a:solidFill>
              <a:schemeClr val="bg1"/>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altLang="zh-CN" dirty="0">
                <a:latin typeface="Arial" panose="020B0604020202020204" pitchFamily="34" charset="0"/>
                <a:cs typeface="Arial" panose="020B0604020202020204" pitchFamily="34" charset="0"/>
                <a:sym typeface="Arial" panose="020B0604020202020204" pitchFamily="34" charset="0"/>
              </a:rPr>
              <a:t>Mitigation methods:</a:t>
            </a:r>
          </a:p>
          <a:p>
            <a:pPr marL="285750" indent="-285750">
              <a:buFont typeface="Arial" panose="020B0604020202020204" pitchFamily="34" charset="0"/>
              <a:buChar char="•"/>
            </a:pPr>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Less running cavities (pushing the coupler power limit)</a:t>
            </a:r>
          </a:p>
          <a:p>
            <a:pPr marL="285750" indent="-285750">
              <a:buFont typeface="Arial" panose="020B0604020202020204" pitchFamily="34" charset="0"/>
              <a:buChar char="•"/>
            </a:pPr>
            <a:r>
              <a:rPr lang="en-US" altLang="zh-CN" dirty="0">
                <a:solidFill>
                  <a:srgbClr val="C00000"/>
                </a:solidFill>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rPr>
              <a:t>Higher total RF voltage (also good for e-cloud, but beam-beam instability)</a:t>
            </a:r>
            <a:endParaRPr lang="en-GB" altLang="zh-CN" dirty="0">
              <a:solidFill>
                <a:srgbClr val="C00000"/>
              </a:solidFill>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p>
            <a:pPr marL="285750" indent="-285750">
              <a:buFont typeface="Arial" panose="020B0604020202020204" pitchFamily="34" charset="0"/>
              <a:buChar char="•"/>
            </a:pPr>
            <a:r>
              <a:rPr lang="en-GB" altLang="zh-CN" dirty="0">
                <a:solidFill>
                  <a:srgbClr val="C00000"/>
                </a:solidFill>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rPr>
              <a:t>Direct (and comb) RF feedback loops</a:t>
            </a:r>
            <a:r>
              <a:rPr lang="en-GB" altLang="zh-CN" dirty="0">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rPr>
              <a:t> to decrease the fundamental-mode impedance and the growth rates at least to the manageable level of the longitudinal bunch-by-bunch feedback system</a:t>
            </a:r>
            <a:r>
              <a:rPr lang="en-US" altLang="zh-CN" dirty="0">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rPr>
              <a:t>.</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9" name="矩形 8"/>
          <p:cNvSpPr/>
          <p:nvPr/>
        </p:nvSpPr>
        <p:spPr>
          <a:xfrm>
            <a:off x="853882" y="4512419"/>
            <a:ext cx="4927862" cy="338554"/>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sym typeface="Arial" panose="020B0604020202020204" pitchFamily="34" charset="0"/>
              </a:rPr>
              <a:t>CEPC baseline Z FM-CBI (without parked cavities)</a:t>
            </a:r>
            <a:endParaRPr lang="zh-CN" altLang="en-US" sz="1600" dirty="0">
              <a:latin typeface="Arial" panose="020B0604020202020204" pitchFamily="34" charset="0"/>
              <a:cs typeface="Arial" panose="020B0604020202020204" pitchFamily="34" charset="0"/>
              <a:sym typeface="Arial" panose="020B0604020202020204" pitchFamily="34" charset="0"/>
            </a:endParaRPr>
          </a:p>
        </p:txBody>
      </p:sp>
      <p:pic>
        <p:nvPicPr>
          <p:cNvPr id="13" name="图片 12">
            <a:extLst>
              <a:ext uri="{FF2B5EF4-FFF2-40B4-BE49-F238E27FC236}">
                <a16:creationId xmlns:a16="http://schemas.microsoft.com/office/drawing/2014/main" id="{215DFEA7-5F86-4D28-9321-0DC994581ED8}"/>
              </a:ext>
            </a:extLst>
          </p:cNvPr>
          <p:cNvPicPr>
            <a:picLocks noChangeAspect="1"/>
          </p:cNvPicPr>
          <p:nvPr/>
        </p:nvPicPr>
        <p:blipFill>
          <a:blip r:embed="rId2"/>
          <a:stretch>
            <a:fillRect/>
          </a:stretch>
        </p:blipFill>
        <p:spPr>
          <a:xfrm>
            <a:off x="316955" y="1566930"/>
            <a:ext cx="5464789" cy="2867884"/>
          </a:xfrm>
          <a:prstGeom prst="rect">
            <a:avLst/>
          </a:prstGeom>
        </p:spPr>
      </p:pic>
      <p:graphicFrame>
        <p:nvGraphicFramePr>
          <p:cNvPr id="14" name="表格 13">
            <a:extLst>
              <a:ext uri="{FF2B5EF4-FFF2-40B4-BE49-F238E27FC236}">
                <a16:creationId xmlns:a16="http://schemas.microsoft.com/office/drawing/2014/main" id="{B6E227E6-F87D-41CD-93B0-5C40EAF564AF}"/>
              </a:ext>
            </a:extLst>
          </p:cNvPr>
          <p:cNvGraphicFramePr>
            <a:graphicFrameLocks noGrp="1"/>
          </p:cNvGraphicFramePr>
          <p:nvPr>
            <p:extLst>
              <p:ext uri="{D42A27DB-BD31-4B8C-83A1-F6EECF244321}">
                <p14:modId xmlns:p14="http://schemas.microsoft.com/office/powerpoint/2010/main" val="2971623130"/>
              </p:ext>
            </p:extLst>
          </p:nvPr>
        </p:nvGraphicFramePr>
        <p:xfrm>
          <a:off x="6096000" y="1779580"/>
          <a:ext cx="5779045" cy="2781892"/>
        </p:xfrm>
        <a:graphic>
          <a:graphicData uri="http://schemas.openxmlformats.org/drawingml/2006/table">
            <a:tbl>
              <a:tblPr>
                <a:tableStyleId>{5C22544A-7EE6-4342-B048-85BDC9FD1C3A}</a:tableStyleId>
              </a:tblPr>
              <a:tblGrid>
                <a:gridCol w="1155809">
                  <a:extLst>
                    <a:ext uri="{9D8B030D-6E8A-4147-A177-3AD203B41FA5}">
                      <a16:colId xmlns:a16="http://schemas.microsoft.com/office/drawing/2014/main" val="20000"/>
                    </a:ext>
                  </a:extLst>
                </a:gridCol>
                <a:gridCol w="1155809">
                  <a:extLst>
                    <a:ext uri="{9D8B030D-6E8A-4147-A177-3AD203B41FA5}">
                      <a16:colId xmlns:a16="http://schemas.microsoft.com/office/drawing/2014/main" val="20001"/>
                    </a:ext>
                  </a:extLst>
                </a:gridCol>
                <a:gridCol w="1155809">
                  <a:extLst>
                    <a:ext uri="{9D8B030D-6E8A-4147-A177-3AD203B41FA5}">
                      <a16:colId xmlns:a16="http://schemas.microsoft.com/office/drawing/2014/main" val="20002"/>
                    </a:ext>
                  </a:extLst>
                </a:gridCol>
                <a:gridCol w="1155809">
                  <a:extLst>
                    <a:ext uri="{9D8B030D-6E8A-4147-A177-3AD203B41FA5}">
                      <a16:colId xmlns:a16="http://schemas.microsoft.com/office/drawing/2014/main" val="20003"/>
                    </a:ext>
                  </a:extLst>
                </a:gridCol>
                <a:gridCol w="1155809">
                  <a:extLst>
                    <a:ext uri="{9D8B030D-6E8A-4147-A177-3AD203B41FA5}">
                      <a16:colId xmlns:a16="http://schemas.microsoft.com/office/drawing/2014/main" val="20004"/>
                    </a:ext>
                  </a:extLst>
                </a:gridCol>
              </a:tblGrid>
              <a:tr h="486156">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Mode number</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Impedance </a:t>
                      </a:r>
                      <a:r>
                        <a:rPr lang="el-GR"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 </a:t>
                      </a: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cavity </a:t>
                      </a:r>
                      <a:r>
                        <a:rPr lang="el-GR"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(Ω</a:t>
                      </a: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Growth Time</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a:t>
                      </a:r>
                      <a:r>
                        <a:rPr lang="en-GB" sz="1200" kern="800" dirty="0" err="1">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ms</a:t>
                      </a: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Growth Time / Damping Time</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Growth Rate/ Syn. Freq.</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6967">
                <a:tc>
                  <a:txBody>
                    <a:bodyPr/>
                    <a:lstStyle/>
                    <a:p>
                      <a:pPr algn="ctr">
                        <a:spcAft>
                          <a:spcPts val="0"/>
                        </a:spcAft>
                      </a:pPr>
                      <a:r>
                        <a:rPr lang="en-GB" sz="1200" kern="80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W / -1</a:t>
                      </a:r>
                      <a:endParaRPr lang="zh-CN" sz="1200" kern="10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5.50E+06</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kern="10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16.6</a:t>
                      </a:r>
                      <a:endParaRPr lang="zh-CN" sz="1200" kern="10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0.21</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kern="100"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0.72</a:t>
                      </a:r>
                      <a:endParaRPr lang="zh-CN" sz="1200" kern="100"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6967">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Z / -7</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1.83E+05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322.7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0.77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0.06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6967">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Z / -6</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2.92E+05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202.5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0.48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0.09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6967">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Z / -5</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5.07E+05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116.7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0.28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0.16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6967">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Z / -4</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9.91E+05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59.6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0.14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0.30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6967">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Z / -3</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2.29E+06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25.8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0.06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0.70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6967">
                <a:tc>
                  <a:txBody>
                    <a:bodyPr/>
                    <a:lstStyle/>
                    <a:p>
                      <a:pPr algn="ctr">
                        <a:spcAft>
                          <a:spcPts val="0"/>
                        </a:spcAft>
                      </a:pPr>
                      <a:r>
                        <a:rPr lang="en-GB" sz="1200" kern="8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Z / -2</a:t>
                      </a:r>
                      <a:endParaRPr lang="zh-CN" sz="1200" kern="100" dirty="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6.12E+06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9.7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0.02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1.87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86967">
                <a:tc>
                  <a:txBody>
                    <a:bodyPr/>
                    <a:lstStyle/>
                    <a:p>
                      <a:pPr algn="ctr">
                        <a:spcAft>
                          <a:spcPts val="0"/>
                        </a:spcAft>
                      </a:pPr>
                      <a:r>
                        <a:rPr lang="en-GB" sz="1200" kern="80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Z / -1</a:t>
                      </a:r>
                      <a:endParaRPr lang="zh-CN" sz="1200" kern="100">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8.05E+06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7.3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0.02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2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2.46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73658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65F33-9E41-42E8-BB4C-0DE5CFF97F6B}"/>
              </a:ext>
            </a:extLst>
          </p:cNvPr>
          <p:cNvSpPr>
            <a:spLocks noGrp="1"/>
          </p:cNvSpPr>
          <p:nvPr>
            <p:ph type="title"/>
          </p:nvPr>
        </p:nvSpPr>
        <p:spPr>
          <a:xfrm>
            <a:off x="7318068" y="136523"/>
            <a:ext cx="4619626" cy="1006477"/>
          </a:xfrm>
        </p:spPr>
        <p:txBody>
          <a:bodyPr>
            <a:normAutofit/>
          </a:bodyPr>
          <a:lstStyle/>
          <a:p>
            <a:pPr algn="ctr"/>
            <a:r>
              <a:rPr lang="en-US" altLang="zh-CN" sz="3600" dirty="0">
                <a:latin typeface="Arial" panose="020B0604020202020204" pitchFamily="34" charset="0"/>
                <a:cs typeface="Arial" panose="020B0604020202020204" pitchFamily="34" charset="0"/>
              </a:rPr>
              <a:t>FM CBI of HL-Z</a:t>
            </a:r>
            <a:endParaRPr lang="zh-CN" altLang="en-US" sz="36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1EB2BCB5-9FCE-4BFE-94B8-E5E0D10946BC}"/>
              </a:ext>
            </a:extLst>
          </p:cNvPr>
          <p:cNvSpPr>
            <a:spLocks noGrp="1"/>
          </p:cNvSpPr>
          <p:nvPr>
            <p:ph type="sldNum" sz="quarter" idx="12"/>
          </p:nvPr>
        </p:nvSpPr>
        <p:spPr/>
        <p:txBody>
          <a:bodyPr/>
          <a:lstStyle/>
          <a:p>
            <a:fld id="{BFDD5B1F-11BD-4256-B750-CF9380C3E0A4}" type="slidenum">
              <a:rPr lang="zh-CN" altLang="en-US" smtClean="0"/>
              <a:t>22</a:t>
            </a:fld>
            <a:endParaRPr lang="zh-CN" altLang="en-US"/>
          </a:p>
        </p:txBody>
      </p:sp>
      <p:graphicFrame>
        <p:nvGraphicFramePr>
          <p:cNvPr id="5" name="表格 4">
            <a:extLst>
              <a:ext uri="{FF2B5EF4-FFF2-40B4-BE49-F238E27FC236}">
                <a16:creationId xmlns:a16="http://schemas.microsoft.com/office/drawing/2014/main" id="{464DA232-7FC1-4C47-BEAB-A91B4F45A05E}"/>
              </a:ext>
            </a:extLst>
          </p:cNvPr>
          <p:cNvGraphicFramePr>
            <a:graphicFrameLocks noGrp="1"/>
          </p:cNvGraphicFramePr>
          <p:nvPr>
            <p:extLst>
              <p:ext uri="{D42A27DB-BD31-4B8C-83A1-F6EECF244321}">
                <p14:modId xmlns:p14="http://schemas.microsoft.com/office/powerpoint/2010/main" val="1886419497"/>
              </p:ext>
            </p:extLst>
          </p:nvPr>
        </p:nvGraphicFramePr>
        <p:xfrm>
          <a:off x="254306" y="95250"/>
          <a:ext cx="6654190" cy="6667500"/>
        </p:xfrm>
        <a:graphic>
          <a:graphicData uri="http://schemas.openxmlformats.org/drawingml/2006/table">
            <a:tbl>
              <a:tblPr>
                <a:tableStyleId>{5C22544A-7EE6-4342-B048-85BDC9FD1C3A}</a:tableStyleId>
              </a:tblPr>
              <a:tblGrid>
                <a:gridCol w="1330838">
                  <a:extLst>
                    <a:ext uri="{9D8B030D-6E8A-4147-A177-3AD203B41FA5}">
                      <a16:colId xmlns:a16="http://schemas.microsoft.com/office/drawing/2014/main" val="20000"/>
                    </a:ext>
                  </a:extLst>
                </a:gridCol>
                <a:gridCol w="1330838">
                  <a:extLst>
                    <a:ext uri="{9D8B030D-6E8A-4147-A177-3AD203B41FA5}">
                      <a16:colId xmlns:a16="http://schemas.microsoft.com/office/drawing/2014/main" val="20001"/>
                    </a:ext>
                  </a:extLst>
                </a:gridCol>
                <a:gridCol w="1330838">
                  <a:extLst>
                    <a:ext uri="{9D8B030D-6E8A-4147-A177-3AD203B41FA5}">
                      <a16:colId xmlns:a16="http://schemas.microsoft.com/office/drawing/2014/main" val="20002"/>
                    </a:ext>
                  </a:extLst>
                </a:gridCol>
                <a:gridCol w="1330838">
                  <a:extLst>
                    <a:ext uri="{9D8B030D-6E8A-4147-A177-3AD203B41FA5}">
                      <a16:colId xmlns:a16="http://schemas.microsoft.com/office/drawing/2014/main" val="20003"/>
                    </a:ext>
                  </a:extLst>
                </a:gridCol>
                <a:gridCol w="1330838">
                  <a:extLst>
                    <a:ext uri="{9D8B030D-6E8A-4147-A177-3AD203B41FA5}">
                      <a16:colId xmlns:a16="http://schemas.microsoft.com/office/drawing/2014/main" val="20004"/>
                    </a:ext>
                  </a:extLst>
                </a:gridCol>
              </a:tblGrid>
              <a:tr h="365765">
                <a:tc>
                  <a:txBody>
                    <a:bodyPr/>
                    <a:lstStyle/>
                    <a:p>
                      <a:pPr algn="ctr">
                        <a:spcAft>
                          <a:spcPts val="0"/>
                        </a:spcAft>
                      </a:pPr>
                      <a:r>
                        <a:rPr lang="en-GB" sz="1400" kern="800" dirty="0">
                          <a:effectLst/>
                          <a:latin typeface="Arial Unicode MS" panose="020B0604020202020204" pitchFamily="34" charset="-122"/>
                          <a:ea typeface="Arial Unicode MS" panose="020B0604020202020204" pitchFamily="34" charset="-122"/>
                          <a:cs typeface="Arial Unicode MS" panose="020B0604020202020204" pitchFamily="34" charset="-122"/>
                        </a:rPr>
                        <a:t>Mode number</a:t>
                      </a:r>
                      <a:endParaRPr lang="zh-CN" sz="14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400" kern="800">
                          <a:effectLst/>
                          <a:latin typeface="Arial Unicode MS" panose="020B0604020202020204" pitchFamily="34" charset="-122"/>
                          <a:ea typeface="Arial Unicode MS" panose="020B0604020202020204" pitchFamily="34" charset="-122"/>
                          <a:cs typeface="Arial Unicode MS" panose="020B0604020202020204" pitchFamily="34" charset="-122"/>
                        </a:rPr>
                        <a:t>Impedance </a:t>
                      </a:r>
                      <a:r>
                        <a:rPr lang="el-GR" sz="1400" kern="800">
                          <a:effectLst/>
                          <a:latin typeface="Arial Unicode MS" panose="020B0604020202020204" pitchFamily="34" charset="-122"/>
                          <a:ea typeface="Arial Unicode MS" panose="020B0604020202020204" pitchFamily="34" charset="-122"/>
                          <a:cs typeface="Arial Unicode MS" panose="020B0604020202020204" pitchFamily="34" charset="-122"/>
                        </a:rPr>
                        <a:t>/ </a:t>
                      </a:r>
                      <a:r>
                        <a:rPr lang="en-GB" sz="1400" kern="800">
                          <a:effectLst/>
                          <a:latin typeface="Arial Unicode MS" panose="020B0604020202020204" pitchFamily="34" charset="-122"/>
                          <a:ea typeface="Arial Unicode MS" panose="020B0604020202020204" pitchFamily="34" charset="-122"/>
                          <a:cs typeface="Arial Unicode MS" panose="020B0604020202020204" pitchFamily="34" charset="-122"/>
                        </a:rPr>
                        <a:t>cavity </a:t>
                      </a:r>
                      <a:r>
                        <a:rPr lang="el-GR" sz="1400" kern="800">
                          <a:effectLst/>
                          <a:latin typeface="Arial Unicode MS" panose="020B0604020202020204" pitchFamily="34" charset="-122"/>
                          <a:ea typeface="Arial Unicode MS" panose="020B0604020202020204" pitchFamily="34" charset="-122"/>
                          <a:cs typeface="Arial Unicode MS" panose="020B0604020202020204" pitchFamily="34" charset="-122"/>
                        </a:rPr>
                        <a:t>(Ω)</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400" kern="800" dirty="0">
                          <a:effectLst/>
                          <a:latin typeface="Arial Unicode MS" panose="020B0604020202020204" pitchFamily="34" charset="-122"/>
                          <a:ea typeface="Arial Unicode MS" panose="020B0604020202020204" pitchFamily="34" charset="-122"/>
                          <a:cs typeface="Arial Unicode MS" panose="020B0604020202020204" pitchFamily="34" charset="-122"/>
                        </a:rPr>
                        <a:t>Growth Time</a:t>
                      </a:r>
                      <a:endParaRPr lang="zh-CN" sz="14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p>
                      <a:pPr algn="ctr">
                        <a:spcAft>
                          <a:spcPts val="0"/>
                        </a:spcAft>
                      </a:pPr>
                      <a:r>
                        <a:rPr lang="en-GB" sz="1400" kern="800" dirty="0">
                          <a:effectLst/>
                          <a:latin typeface="Arial Unicode MS" panose="020B0604020202020204" pitchFamily="34" charset="-122"/>
                          <a:ea typeface="Arial Unicode MS" panose="020B0604020202020204" pitchFamily="34" charset="-122"/>
                          <a:cs typeface="Arial Unicode MS" panose="020B0604020202020204" pitchFamily="34" charset="-122"/>
                        </a:rPr>
                        <a:t>(</a:t>
                      </a:r>
                      <a:r>
                        <a:rPr lang="en-GB" sz="1400" kern="800" dirty="0" err="1">
                          <a:effectLst/>
                          <a:latin typeface="Arial Unicode MS" panose="020B0604020202020204" pitchFamily="34" charset="-122"/>
                          <a:ea typeface="Arial Unicode MS" panose="020B0604020202020204" pitchFamily="34" charset="-122"/>
                          <a:cs typeface="Arial Unicode MS" panose="020B0604020202020204" pitchFamily="34" charset="-122"/>
                        </a:rPr>
                        <a:t>ms</a:t>
                      </a:r>
                      <a:r>
                        <a:rPr lang="en-GB" sz="1400" kern="800" dirty="0">
                          <a:effectLst/>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sz="14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400" kern="800">
                          <a:effectLst/>
                          <a:latin typeface="Arial Unicode MS" panose="020B0604020202020204" pitchFamily="34" charset="-122"/>
                          <a:ea typeface="Arial Unicode MS" panose="020B0604020202020204" pitchFamily="34" charset="-122"/>
                          <a:cs typeface="Arial Unicode MS" panose="020B0604020202020204" pitchFamily="34" charset="-122"/>
                        </a:rPr>
                        <a:t>Growth Time/ Damping Time</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400" kern="800">
                          <a:effectLst/>
                          <a:latin typeface="Arial Unicode MS" panose="020B0604020202020204" pitchFamily="34" charset="-122"/>
                          <a:ea typeface="Arial Unicode MS" panose="020B0604020202020204" pitchFamily="34" charset="-122"/>
                          <a:cs typeface="Arial Unicode MS" panose="020B0604020202020204" pitchFamily="34" charset="-122"/>
                        </a:rPr>
                        <a:t>Growth Rate/ Syn. Freq.</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0239">
                <a:tc>
                  <a:txBody>
                    <a:bodyPr/>
                    <a:lstStyle/>
                    <a:p>
                      <a:pPr algn="ctr">
                        <a:spcAft>
                          <a:spcPts val="0"/>
                        </a:spcAft>
                      </a:pPr>
                      <a:r>
                        <a:rPr lang="en-GB"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-28</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3.11E+04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411.3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0.98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0.03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60239">
                <a:tc>
                  <a:txBody>
                    <a:bodyPr/>
                    <a:lstStyle/>
                    <a:p>
                      <a:pPr algn="ctr">
                        <a:spcAft>
                          <a:spcPts val="0"/>
                        </a:spcAft>
                      </a:pPr>
                      <a:r>
                        <a:rPr lang="en-GB"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-27</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3.49E+04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366.6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0.87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0.03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0239">
                <a:tc>
                  <a:txBody>
                    <a:bodyPr/>
                    <a:lstStyle/>
                    <a:p>
                      <a:pPr algn="ctr">
                        <a:spcAft>
                          <a:spcPts val="0"/>
                        </a:spcAft>
                      </a:pPr>
                      <a:r>
                        <a:rPr lang="en-GB" sz="1400" kern="10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-26</a:t>
                      </a:r>
                      <a:endParaRPr lang="zh-CN" sz="1400" kern="10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3.94E+04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325.2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0.77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0.04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60239">
                <a:tc>
                  <a:txBody>
                    <a:bodyPr/>
                    <a:lstStyle/>
                    <a:p>
                      <a:pPr algn="ctr">
                        <a:spcAft>
                          <a:spcPts val="0"/>
                        </a:spcAft>
                      </a:pPr>
                      <a:r>
                        <a:rPr lang="en-GB"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-25</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4.46E+04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286.9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0.68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0.04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60239">
                <a:tc>
                  <a:txBody>
                    <a:bodyPr/>
                    <a:lstStyle/>
                    <a:p>
                      <a:pPr algn="ctr">
                        <a:spcAft>
                          <a:spcPts val="0"/>
                        </a:spcAft>
                      </a:pPr>
                      <a:r>
                        <a:rPr lang="en-GB"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-24</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5.08E+04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251.7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0.60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0.05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60239">
                <a:tc>
                  <a:txBody>
                    <a:bodyPr/>
                    <a:lstStyle/>
                    <a:p>
                      <a:pPr algn="ctr">
                        <a:spcAft>
                          <a:spcPts val="0"/>
                        </a:spcAft>
                      </a:pPr>
                      <a:r>
                        <a:rPr lang="en-GB" sz="1400" kern="10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-23</a:t>
                      </a:r>
                      <a:endParaRPr lang="zh-CN" sz="1400" kern="10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5.83E+04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219.5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0.52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0.05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60239">
                <a:tc>
                  <a:txBody>
                    <a:bodyPr/>
                    <a:lstStyle/>
                    <a:p>
                      <a:pPr algn="ctr">
                        <a:spcAft>
                          <a:spcPts val="0"/>
                        </a:spcAft>
                      </a:pPr>
                      <a:r>
                        <a:rPr lang="en-GB"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-22</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6.74E+04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190.0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0.06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60239">
                <a:tc>
                  <a:txBody>
                    <a:bodyPr/>
                    <a:lstStyle/>
                    <a:p>
                      <a:pPr algn="ctr">
                        <a:spcAft>
                          <a:spcPts val="0"/>
                        </a:spcAft>
                      </a:pPr>
                      <a:r>
                        <a:rPr lang="en-GB"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-21</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7.84E+04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163.2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0.39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0.07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60239">
                <a:tc>
                  <a:txBody>
                    <a:bodyPr/>
                    <a:lstStyle/>
                    <a:p>
                      <a:pPr algn="ctr">
                        <a:spcAft>
                          <a:spcPts val="0"/>
                        </a:spcAft>
                      </a:pPr>
                      <a:r>
                        <a:rPr lang="en-GB"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-20</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9.21E+04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139.0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0.09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60239">
                <a:tc>
                  <a:txBody>
                    <a:bodyPr/>
                    <a:lstStyle/>
                    <a:p>
                      <a:pPr algn="ctr">
                        <a:spcAft>
                          <a:spcPts val="0"/>
                        </a:spcAft>
                      </a:pPr>
                      <a:r>
                        <a:rPr lang="en-GB"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-19</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1.09E+05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117.2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0.28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0.10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60239">
                <a:tc>
                  <a:txBody>
                    <a:bodyPr/>
                    <a:lstStyle/>
                    <a:p>
                      <a:pPr algn="ctr">
                        <a:spcAft>
                          <a:spcPts val="0"/>
                        </a:spcAft>
                      </a:pPr>
                      <a:r>
                        <a:rPr lang="en-GB"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-18</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1.31E+05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97.8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0.23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0.12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60239">
                <a:tc>
                  <a:txBody>
                    <a:bodyPr/>
                    <a:lstStyle/>
                    <a:p>
                      <a:pPr algn="ctr">
                        <a:spcAft>
                          <a:spcPts val="0"/>
                        </a:spcAft>
                      </a:pPr>
                      <a:r>
                        <a:rPr lang="en-GB" sz="1400" kern="12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-17</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1.59E+05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80.5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0.19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0.15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60239">
                <a:tc>
                  <a:txBody>
                    <a:bodyPr/>
                    <a:lstStyle/>
                    <a:p>
                      <a:pPr algn="ctr">
                        <a:spcAft>
                          <a:spcPts val="0"/>
                        </a:spcAft>
                      </a:pPr>
                      <a:r>
                        <a:rPr lang="en-GB" sz="1400" kern="120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-16</a:t>
                      </a:r>
                      <a:endParaRPr lang="zh-CN" sz="1400" kern="10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1.96E+05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65.3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0.16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0.18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60239">
                <a:tc>
                  <a:txBody>
                    <a:bodyPr/>
                    <a:lstStyle/>
                    <a:p>
                      <a:pPr algn="ctr">
                        <a:spcAft>
                          <a:spcPts val="0"/>
                        </a:spcAft>
                      </a:pPr>
                      <a:r>
                        <a:rPr lang="en-GB" sz="1400" kern="12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-15</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2.45E+05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52.1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0.12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0.23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60239">
                <a:tc>
                  <a:txBody>
                    <a:bodyPr/>
                    <a:lstStyle/>
                    <a:p>
                      <a:pPr algn="ctr">
                        <a:spcAft>
                          <a:spcPts val="0"/>
                        </a:spcAft>
                      </a:pPr>
                      <a:r>
                        <a:rPr lang="en-GB" sz="1400" kern="12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-14</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3.14E+05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40.8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0.29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60239">
                <a:tc>
                  <a:txBody>
                    <a:bodyPr/>
                    <a:lstStyle/>
                    <a:p>
                      <a:pPr algn="ctr">
                        <a:spcAft>
                          <a:spcPts val="0"/>
                        </a:spcAft>
                      </a:pPr>
                      <a:r>
                        <a:rPr lang="en-GB" sz="1400" kern="12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-13</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4.11E+05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31.1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0.38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160239">
                <a:tc>
                  <a:txBody>
                    <a:bodyPr/>
                    <a:lstStyle/>
                    <a:p>
                      <a:pPr algn="ctr">
                        <a:spcAft>
                          <a:spcPts val="0"/>
                        </a:spcAft>
                      </a:pPr>
                      <a:r>
                        <a:rPr lang="en-GB" sz="1400" kern="12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-12</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5.55E+05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23.1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0.52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160239">
                <a:tc>
                  <a:txBody>
                    <a:bodyPr/>
                    <a:lstStyle/>
                    <a:p>
                      <a:pPr algn="ctr">
                        <a:spcAft>
                          <a:spcPts val="0"/>
                        </a:spcAft>
                      </a:pPr>
                      <a:r>
                        <a:rPr lang="en-GB" sz="1400" kern="12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-11</a:t>
                      </a:r>
                      <a:endParaRPr lang="zh-CN" sz="1400" kern="100"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7.75E+05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16.5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FF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0.72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160239">
                <a:tc>
                  <a:txBody>
                    <a:bodyPr/>
                    <a:lstStyle/>
                    <a:p>
                      <a:pPr algn="ctr">
                        <a:spcAft>
                          <a:spcPts val="0"/>
                        </a:spcAft>
                      </a:pPr>
                      <a:r>
                        <a:rPr lang="en-GB" sz="1400" kern="1200">
                          <a:effectLst/>
                          <a:latin typeface="Arial Unicode MS" panose="020B0604020202020204" pitchFamily="34" charset="-122"/>
                          <a:ea typeface="Arial Unicode MS" panose="020B0604020202020204" pitchFamily="34" charset="-122"/>
                          <a:cs typeface="Arial Unicode MS" panose="020B0604020202020204" pitchFamily="34" charset="-122"/>
                        </a:rPr>
                        <a:t>-10</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1.13E+06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11.4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1.05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160239">
                <a:tc>
                  <a:txBody>
                    <a:bodyPr/>
                    <a:lstStyle/>
                    <a:p>
                      <a:pPr algn="ctr">
                        <a:spcAft>
                          <a:spcPts val="0"/>
                        </a:spcAft>
                      </a:pPr>
                      <a:r>
                        <a:rPr lang="en-GB" sz="1400" kern="1200">
                          <a:effectLst/>
                          <a:latin typeface="Arial Unicode MS" panose="020B0604020202020204" pitchFamily="34" charset="-122"/>
                          <a:ea typeface="Arial Unicode MS" panose="020B0604020202020204" pitchFamily="34" charset="-122"/>
                          <a:cs typeface="Arial Unicode MS" panose="020B0604020202020204" pitchFamily="34" charset="-122"/>
                        </a:rPr>
                        <a:t>-9</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1.71E+06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7.5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1.59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160239">
                <a:tc>
                  <a:txBody>
                    <a:bodyPr/>
                    <a:lstStyle/>
                    <a:p>
                      <a:pPr algn="ctr">
                        <a:spcAft>
                          <a:spcPts val="0"/>
                        </a:spcAft>
                      </a:pPr>
                      <a:r>
                        <a:rPr lang="en-GB" sz="1400" kern="1200">
                          <a:effectLst/>
                          <a:latin typeface="Arial Unicode MS" panose="020B0604020202020204" pitchFamily="34" charset="-122"/>
                          <a:ea typeface="Arial Unicode MS" panose="020B0604020202020204" pitchFamily="34" charset="-122"/>
                          <a:cs typeface="Arial Unicode MS" panose="020B0604020202020204" pitchFamily="34" charset="-122"/>
                        </a:rPr>
                        <a:t>-8</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2.67E+06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2.49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160239">
                <a:tc>
                  <a:txBody>
                    <a:bodyPr/>
                    <a:lstStyle/>
                    <a:p>
                      <a:pPr algn="ctr">
                        <a:spcAft>
                          <a:spcPts val="0"/>
                        </a:spcAft>
                      </a:pPr>
                      <a:r>
                        <a:rPr lang="en-GB" sz="1400" kern="1200">
                          <a:effectLst/>
                          <a:latin typeface="Arial Unicode MS" panose="020B0604020202020204" pitchFamily="34" charset="-122"/>
                          <a:ea typeface="Arial Unicode MS" panose="020B0604020202020204" pitchFamily="34" charset="-122"/>
                          <a:cs typeface="Arial Unicode MS" panose="020B0604020202020204" pitchFamily="34" charset="-122"/>
                        </a:rPr>
                        <a:t>-7</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4.01E+06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3.73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r h="160239">
                <a:tc>
                  <a:txBody>
                    <a:bodyPr/>
                    <a:lstStyle/>
                    <a:p>
                      <a:pPr algn="ctr">
                        <a:spcAft>
                          <a:spcPts val="0"/>
                        </a:spcAft>
                      </a:pPr>
                      <a:r>
                        <a:rPr lang="en-GB" sz="1400" kern="1200">
                          <a:effectLst/>
                          <a:latin typeface="Arial Unicode MS" panose="020B0604020202020204" pitchFamily="34" charset="-122"/>
                          <a:ea typeface="Arial Unicode MS" panose="020B0604020202020204" pitchFamily="34" charset="-122"/>
                          <a:cs typeface="Arial Unicode MS" panose="020B0604020202020204" pitchFamily="34" charset="-122"/>
                        </a:rPr>
                        <a:t>-6</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4.82E+06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4.49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r h="160239">
                <a:tc>
                  <a:txBody>
                    <a:bodyPr/>
                    <a:lstStyle/>
                    <a:p>
                      <a:pPr algn="ctr">
                        <a:spcAft>
                          <a:spcPts val="0"/>
                        </a:spcAft>
                      </a:pPr>
                      <a:r>
                        <a:rPr lang="en-GB" sz="1400" kern="1200">
                          <a:effectLst/>
                          <a:latin typeface="Arial Unicode MS" panose="020B0604020202020204" pitchFamily="34" charset="-122"/>
                          <a:ea typeface="Arial Unicode MS" panose="020B0604020202020204" pitchFamily="34" charset="-122"/>
                          <a:cs typeface="Arial Unicode MS" panose="020B0604020202020204" pitchFamily="34" charset="-122"/>
                        </a:rPr>
                        <a:t>-5</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4.05E+06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3.77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4"/>
                  </a:ext>
                </a:extLst>
              </a:tr>
              <a:tr h="160239">
                <a:tc>
                  <a:txBody>
                    <a:bodyPr/>
                    <a:lstStyle/>
                    <a:p>
                      <a:pPr algn="ctr">
                        <a:spcAft>
                          <a:spcPts val="0"/>
                        </a:spcAft>
                      </a:pPr>
                      <a:r>
                        <a:rPr lang="en-GB" sz="1400" kern="1200">
                          <a:effectLst/>
                          <a:latin typeface="Arial Unicode MS" panose="020B0604020202020204" pitchFamily="34" charset="-122"/>
                          <a:ea typeface="Arial Unicode MS" panose="020B0604020202020204" pitchFamily="34" charset="-122"/>
                          <a:cs typeface="Arial Unicode MS" panose="020B0604020202020204" pitchFamily="34" charset="-122"/>
                        </a:rPr>
                        <a:t>-4</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2.65E+06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4.8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2.46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5"/>
                  </a:ext>
                </a:extLst>
              </a:tr>
              <a:tr h="160239">
                <a:tc>
                  <a:txBody>
                    <a:bodyPr/>
                    <a:lstStyle/>
                    <a:p>
                      <a:pPr algn="ctr">
                        <a:spcAft>
                          <a:spcPts val="0"/>
                        </a:spcAft>
                      </a:pPr>
                      <a:r>
                        <a:rPr lang="en-GB" sz="1400" kern="1200">
                          <a:effectLst/>
                          <a:latin typeface="Arial Unicode MS" panose="020B0604020202020204" pitchFamily="34" charset="-122"/>
                          <a:ea typeface="Arial Unicode MS" panose="020B0604020202020204" pitchFamily="34" charset="-122"/>
                          <a:cs typeface="Arial Unicode MS" panose="020B0604020202020204" pitchFamily="34" charset="-122"/>
                        </a:rPr>
                        <a:t>-3</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1.57E+06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8.1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1.46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6"/>
                  </a:ext>
                </a:extLst>
              </a:tr>
              <a:tr h="160239">
                <a:tc>
                  <a:txBody>
                    <a:bodyPr/>
                    <a:lstStyle/>
                    <a:p>
                      <a:pPr algn="ctr">
                        <a:spcAft>
                          <a:spcPts val="0"/>
                        </a:spcAft>
                      </a:pPr>
                      <a:r>
                        <a:rPr lang="en-GB" sz="1400" kern="1200">
                          <a:effectLst/>
                          <a:latin typeface="Arial Unicode MS" panose="020B0604020202020204" pitchFamily="34" charset="-122"/>
                          <a:ea typeface="Arial Unicode MS" panose="020B0604020202020204" pitchFamily="34" charset="-122"/>
                          <a:cs typeface="Arial Unicode MS" panose="020B0604020202020204" pitchFamily="34" charset="-122"/>
                        </a:rPr>
                        <a:t>-2</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8.74E+05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14.6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0.81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7"/>
                  </a:ext>
                </a:extLst>
              </a:tr>
              <a:tr h="160239">
                <a:tc>
                  <a:txBody>
                    <a:bodyPr/>
                    <a:lstStyle/>
                    <a:p>
                      <a:pPr algn="ctr">
                        <a:spcAft>
                          <a:spcPts val="0"/>
                        </a:spcAft>
                      </a:pPr>
                      <a:r>
                        <a:rPr lang="en-GB" sz="1400" kern="1200">
                          <a:effectLst/>
                          <a:latin typeface="Arial Unicode MS" panose="020B0604020202020204" pitchFamily="34" charset="-122"/>
                          <a:ea typeface="Arial Unicode MS" panose="020B0604020202020204" pitchFamily="34" charset="-122"/>
                          <a:cs typeface="Arial Unicode MS" panose="020B0604020202020204" pitchFamily="34" charset="-122"/>
                        </a:rPr>
                        <a:t>-1</a:t>
                      </a:r>
                      <a:endParaRPr lang="zh-CN" sz="14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52391" marR="5239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3.87E+05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33.1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0.08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CN" sz="1400" b="0" i="0" u="none" strike="noStrike"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rPr>
                        <a:t>0.36 </a:t>
                      </a:r>
                    </a:p>
                  </a:txBody>
                  <a:tcPr marL="9525" marR="9525" marT="9525"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8"/>
                  </a:ext>
                </a:extLst>
              </a:tr>
            </a:tbl>
          </a:graphicData>
        </a:graphic>
      </p:graphicFrame>
      <p:pic>
        <p:nvPicPr>
          <p:cNvPr id="6" name="图片 5">
            <a:extLst>
              <a:ext uri="{FF2B5EF4-FFF2-40B4-BE49-F238E27FC236}">
                <a16:creationId xmlns:a16="http://schemas.microsoft.com/office/drawing/2014/main" id="{9ED00C1B-0B73-4157-88C0-4F03D2CFB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250" y="1143000"/>
            <a:ext cx="4725606" cy="2312628"/>
          </a:xfrm>
          <a:prstGeom prst="rect">
            <a:avLst/>
          </a:prstGeom>
        </p:spPr>
      </p:pic>
      <p:pic>
        <p:nvPicPr>
          <p:cNvPr id="7" name="图片 6">
            <a:extLst>
              <a:ext uri="{FF2B5EF4-FFF2-40B4-BE49-F238E27FC236}">
                <a16:creationId xmlns:a16="http://schemas.microsoft.com/office/drawing/2014/main" id="{4A990BB3-9F86-4800-8FB5-D713B552EC62}"/>
              </a:ext>
            </a:extLst>
          </p:cNvPr>
          <p:cNvPicPr>
            <a:picLocks noChangeAspect="1"/>
          </p:cNvPicPr>
          <p:nvPr/>
        </p:nvPicPr>
        <p:blipFill>
          <a:blip r:embed="rId4"/>
          <a:stretch>
            <a:fillRect/>
          </a:stretch>
        </p:blipFill>
        <p:spPr>
          <a:xfrm>
            <a:off x="9673914" y="5289344"/>
            <a:ext cx="2368753" cy="1067008"/>
          </a:xfrm>
          <a:prstGeom prst="rect">
            <a:avLst/>
          </a:prstGeom>
        </p:spPr>
      </p:pic>
      <p:graphicFrame>
        <p:nvGraphicFramePr>
          <p:cNvPr id="8" name="对象 7">
            <a:extLst>
              <a:ext uri="{FF2B5EF4-FFF2-40B4-BE49-F238E27FC236}">
                <a16:creationId xmlns:a16="http://schemas.microsoft.com/office/drawing/2014/main" id="{97937E5A-F32D-4270-A634-3F21398B824E}"/>
              </a:ext>
            </a:extLst>
          </p:cNvPr>
          <p:cNvGraphicFramePr>
            <a:graphicFrameLocks noChangeAspect="1"/>
          </p:cNvGraphicFramePr>
          <p:nvPr>
            <p:extLst>
              <p:ext uri="{D42A27DB-BD31-4B8C-83A1-F6EECF244321}">
                <p14:modId xmlns:p14="http://schemas.microsoft.com/office/powerpoint/2010/main" val="71359130"/>
              </p:ext>
            </p:extLst>
          </p:nvPr>
        </p:nvGraphicFramePr>
        <p:xfrm>
          <a:off x="7450414" y="5730322"/>
          <a:ext cx="1658864" cy="445931"/>
        </p:xfrm>
        <a:graphic>
          <a:graphicData uri="http://schemas.openxmlformats.org/presentationml/2006/ole">
            <mc:AlternateContent xmlns:mc="http://schemas.openxmlformats.org/markup-compatibility/2006">
              <mc:Choice xmlns:v="urn:schemas-microsoft-com:vml" Requires="v">
                <p:oleObj spid="_x0000_s35862" name="Equation" r:id="rId5" imgW="888614" imgH="241195" progId="Equation.DSMT4">
                  <p:embed/>
                </p:oleObj>
              </mc:Choice>
              <mc:Fallback>
                <p:oleObj name="Equation" r:id="rId5" imgW="888614" imgH="241195" progId="Equation.DSMT4">
                  <p:embed/>
                  <p:pic>
                    <p:nvPicPr>
                      <p:cNvPr id="11" name="对象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0414" y="5730322"/>
                        <a:ext cx="1658864" cy="445931"/>
                      </a:xfrm>
                      <a:prstGeom prst="rect">
                        <a:avLst/>
                      </a:prstGeom>
                      <a:noFill/>
                    </p:spPr>
                  </p:pic>
                </p:oleObj>
              </mc:Fallback>
            </mc:AlternateContent>
          </a:graphicData>
        </a:graphic>
      </p:graphicFrame>
      <p:sp>
        <p:nvSpPr>
          <p:cNvPr id="9" name="文本框 8">
            <a:extLst>
              <a:ext uri="{FF2B5EF4-FFF2-40B4-BE49-F238E27FC236}">
                <a16:creationId xmlns:a16="http://schemas.microsoft.com/office/drawing/2014/main" id="{A0238715-315D-4CB5-9C4D-414C97E25507}"/>
              </a:ext>
            </a:extLst>
          </p:cNvPr>
          <p:cNvSpPr txBox="1"/>
          <p:nvPr/>
        </p:nvSpPr>
        <p:spPr>
          <a:xfrm>
            <a:off x="7318068" y="5040108"/>
            <a:ext cx="3361818"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Cavity resonance frequency</a:t>
            </a:r>
            <a:endParaRPr lang="zh-CN" altLang="en-US" sz="2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矩形 9">
                <a:extLst>
                  <a:ext uri="{FF2B5EF4-FFF2-40B4-BE49-F238E27FC236}">
                    <a16:creationId xmlns:a16="http://schemas.microsoft.com/office/drawing/2014/main" id="{01FE496B-EF58-4481-9AC9-051DE6C38967}"/>
                  </a:ext>
                </a:extLst>
              </p:cNvPr>
              <p:cNvSpPr/>
              <p:nvPr/>
            </p:nvSpPr>
            <p:spPr>
              <a:xfrm>
                <a:off x="7560787" y="4106808"/>
                <a:ext cx="3412344" cy="9119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i="1">
                              <a:latin typeface="Cambria Math" panose="02040503050406030204" pitchFamily="18" charset="0"/>
                            </a:rPr>
                          </m:ctrlPr>
                        </m:sSupPr>
                        <m:e>
                          <m:r>
                            <a:rPr lang="zh-CN" altLang="en-US" i="1">
                              <a:latin typeface="Cambria Math" panose="02040503050406030204" pitchFamily="18" charset="0"/>
                            </a:rPr>
                            <m:t>𝑍</m:t>
                          </m:r>
                        </m:e>
                        <m:sup>
                          <m:r>
                            <a:rPr lang="zh-CN" altLang="en-US">
                              <a:latin typeface="Cambria Math" panose="02040503050406030204" pitchFamily="18" charset="0"/>
                            </a:rPr>
                            <m:t>||</m:t>
                          </m:r>
                        </m:sup>
                      </m:sSup>
                      <m:r>
                        <a:rPr lang="zh-CN" altLang="en-US">
                          <a:latin typeface="Cambria Math" panose="02040503050406030204" pitchFamily="18" charset="0"/>
                        </a:rPr>
                        <m:t>(</m:t>
                      </m:r>
                      <m:r>
                        <a:rPr lang="zh-CN" altLang="en-US" i="1">
                          <a:latin typeface="Cambria Math" panose="02040503050406030204" pitchFamily="18" charset="0"/>
                        </a:rPr>
                        <m:t>𝑓</m:t>
                      </m:r>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𝛽</m:t>
                          </m:r>
                        </m:den>
                      </m:f>
                      <m:f>
                        <m:fPr>
                          <m:ctrlPr>
                            <a:rPr lang="zh-CN" altLang="en-US" i="1">
                              <a:latin typeface="Cambria Math" panose="02040503050406030204" pitchFamily="18" charset="0"/>
                            </a:rPr>
                          </m:ctrlPr>
                        </m:fPr>
                        <m:num>
                          <m:f>
                            <m:fPr>
                              <m:type m:val="lin"/>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𝑅</m:t>
                                  </m:r>
                                </m:e>
                                <m:sub>
                                  <m:r>
                                    <a:rPr lang="zh-CN" altLang="en-US" i="1">
                                      <a:latin typeface="Cambria Math" panose="02040503050406030204" pitchFamily="18" charset="0"/>
                                    </a:rPr>
                                    <m:t>𝑠h</m:t>
                                  </m:r>
                                </m:sub>
                              </m:sSub>
                            </m:num>
                            <m:den>
                              <m:r>
                                <a:rPr lang="zh-CN" altLang="en-US">
                                  <a:latin typeface="Cambria Math" panose="02040503050406030204" pitchFamily="18" charset="0"/>
                                </a:rPr>
                                <m:t>2</m:t>
                              </m:r>
                            </m:den>
                          </m:f>
                        </m:num>
                        <m:den>
                          <m:d>
                            <m:dPr>
                              <m:begChr m:val=""/>
                              <m:ctrlPr>
                                <a:rPr lang="zh-CN" altLang="en-US" i="1">
                                  <a:latin typeface="Cambria Math" panose="02040503050406030204" pitchFamily="18" charset="0"/>
                                </a:rPr>
                              </m:ctrlPr>
                            </m:dPr>
                            <m:e>
                              <m:r>
                                <a:rPr lang="zh-CN" altLang="en-US">
                                  <a:latin typeface="Cambria Math" panose="02040503050406030204" pitchFamily="18" charset="0"/>
                                </a:rPr>
                                <m:t>1+</m:t>
                              </m:r>
                              <m:r>
                                <a:rPr lang="zh-CN" altLang="en-US" i="1">
                                  <a:latin typeface="Cambria Math" panose="02040503050406030204" pitchFamily="18" charset="0"/>
                                </a:rPr>
                                <m:t>𝑖</m:t>
                              </m:r>
                              <m:sSub>
                                <m:sSubPr>
                                  <m:ctrlPr>
                                    <a:rPr lang="zh-CN" altLang="en-US" i="1">
                                      <a:latin typeface="Cambria Math" panose="02040503050406030204" pitchFamily="18" charset="0"/>
                                    </a:rPr>
                                  </m:ctrlPr>
                                </m:sSubPr>
                                <m:e>
                                  <m:r>
                                    <a:rPr lang="zh-CN" altLang="en-US" i="1">
                                      <a:latin typeface="Cambria Math" panose="02040503050406030204" pitchFamily="18" charset="0"/>
                                    </a:rPr>
                                    <m:t>𝑄</m:t>
                                  </m:r>
                                </m:e>
                                <m:sub>
                                  <m:r>
                                    <a:rPr lang="zh-CN" altLang="en-US" i="1">
                                      <a:latin typeface="Cambria Math" panose="02040503050406030204" pitchFamily="18" charset="0"/>
                                    </a:rPr>
                                    <m:t>𝐿</m:t>
                                  </m:r>
                                </m:sub>
                              </m:sSub>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𝑓</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𝑟𝑒𝑠</m:t>
                                      </m:r>
                                    </m:sub>
                                  </m:sSub>
                                </m:den>
                              </m:f>
                              <m:r>
                                <a:rPr lang="zh-CN" altLang="en-US">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𝑟𝑒𝑠</m:t>
                                      </m:r>
                                    </m:sub>
                                  </m:sSub>
                                </m:num>
                                <m:den>
                                  <m:r>
                                    <a:rPr lang="zh-CN" altLang="en-US" i="1">
                                      <a:latin typeface="Cambria Math" panose="02040503050406030204" pitchFamily="18" charset="0"/>
                                    </a:rPr>
                                    <m:t>𝑓</m:t>
                                  </m:r>
                                </m:den>
                              </m:f>
                            </m:e>
                          </m:d>
                        </m:den>
                      </m:f>
                    </m:oMath>
                  </m:oMathPara>
                </a14:m>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mc:Choice>
        <mc:Fallback>
          <p:sp>
            <p:nvSpPr>
              <p:cNvPr id="10" name="矩形 9">
                <a:extLst>
                  <a:ext uri="{FF2B5EF4-FFF2-40B4-BE49-F238E27FC236}">
                    <a16:creationId xmlns:a16="http://schemas.microsoft.com/office/drawing/2014/main" id="{01FE496B-EF58-4481-9AC9-051DE6C38967}"/>
                  </a:ext>
                </a:extLst>
              </p:cNvPr>
              <p:cNvSpPr>
                <a:spLocks noRot="1" noChangeAspect="1" noMove="1" noResize="1" noEditPoints="1" noAdjustHandles="1" noChangeArrowheads="1" noChangeShapeType="1" noTextEdit="1"/>
              </p:cNvSpPr>
              <p:nvPr/>
            </p:nvSpPr>
            <p:spPr>
              <a:xfrm>
                <a:off x="7560787" y="4106808"/>
                <a:ext cx="3412344" cy="911981"/>
              </a:xfrm>
              <a:prstGeom prst="rect">
                <a:avLst/>
              </a:prstGeom>
              <a:blipFill>
                <a:blip r:embed="rId7"/>
                <a:stretch>
                  <a:fillRect/>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35CEA074-F582-42E9-BD55-9FD88B66B290}"/>
              </a:ext>
            </a:extLst>
          </p:cNvPr>
          <p:cNvSpPr txBox="1"/>
          <p:nvPr/>
        </p:nvSpPr>
        <p:spPr>
          <a:xfrm>
            <a:off x="7318068" y="3594310"/>
            <a:ext cx="3937296" cy="400110"/>
          </a:xfrm>
          <a:prstGeom prst="rect">
            <a:avLst/>
          </a:prstGeom>
          <a:noFill/>
        </p:spPr>
        <p:txBody>
          <a:bodyPr wrap="none" rtlCol="0">
            <a:spAutoFit/>
          </a:bodyPr>
          <a:lstStyle/>
          <a:p>
            <a:r>
              <a:rPr lang="en-US" altLang="zh-CN" sz="2000" dirty="0">
                <a:latin typeface="Arial" panose="020B0604020202020204" pitchFamily="34" charset="0"/>
                <a:ea typeface="Arial Unicode MS" panose="020B0604020202020204" pitchFamily="34" charset="-122"/>
                <a:cs typeface="Arial" panose="020B0604020202020204" pitchFamily="34" charset="0"/>
              </a:rPr>
              <a:t>Longitudinal coupling-impedance</a:t>
            </a:r>
            <a:endParaRPr lang="zh-CN" altLang="en-US" sz="2000" dirty="0">
              <a:latin typeface="Arial" panose="020B0604020202020204" pitchFamily="34" charset="0"/>
              <a:ea typeface="Arial Unicode MS" panose="020B0604020202020204" pitchFamily="34" charset="-122"/>
              <a:cs typeface="Arial" panose="020B0604020202020204" pitchFamily="34" charset="0"/>
            </a:endParaRPr>
          </a:p>
        </p:txBody>
      </p:sp>
    </p:spTree>
    <p:extLst>
      <p:ext uri="{BB962C8B-B14F-4D97-AF65-F5344CB8AC3E}">
        <p14:creationId xmlns:p14="http://schemas.microsoft.com/office/powerpoint/2010/main" val="3577782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866D9A6-E2B9-462B-86BE-4594A80B846D}"/>
              </a:ext>
            </a:extLst>
          </p:cNvPr>
          <p:cNvPicPr>
            <a:picLocks noChangeAspect="1"/>
          </p:cNvPicPr>
          <p:nvPr/>
        </p:nvPicPr>
        <p:blipFill>
          <a:blip r:embed="rId2"/>
          <a:stretch>
            <a:fillRect/>
          </a:stretch>
        </p:blipFill>
        <p:spPr>
          <a:xfrm>
            <a:off x="213859" y="1299161"/>
            <a:ext cx="4125150" cy="5127201"/>
          </a:xfrm>
          <a:prstGeom prst="rect">
            <a:avLst/>
          </a:prstGeom>
        </p:spPr>
      </p:pic>
      <p:sp>
        <p:nvSpPr>
          <p:cNvPr id="4" name="灯片编号占位符 3">
            <a:extLst>
              <a:ext uri="{FF2B5EF4-FFF2-40B4-BE49-F238E27FC236}">
                <a16:creationId xmlns:a16="http://schemas.microsoft.com/office/drawing/2014/main" id="{87D791F4-CE5B-40DA-9083-6B4438F41B54}"/>
              </a:ext>
            </a:extLst>
          </p:cNvPr>
          <p:cNvSpPr>
            <a:spLocks noGrp="1"/>
          </p:cNvSpPr>
          <p:nvPr>
            <p:ph type="sldNum" sz="quarter" idx="12"/>
          </p:nvPr>
        </p:nvSpPr>
        <p:spPr/>
        <p:txBody>
          <a:bodyPr/>
          <a:lstStyle/>
          <a:p>
            <a:fld id="{BFDD5B1F-11BD-4256-B750-CF9380C3E0A4}" type="slidenum">
              <a:rPr lang="zh-CN" altLang="en-US" smtClean="0"/>
              <a:t>23</a:t>
            </a:fld>
            <a:endParaRPr lang="zh-CN" altLang="en-US"/>
          </a:p>
        </p:txBody>
      </p:sp>
      <p:sp>
        <p:nvSpPr>
          <p:cNvPr id="6" name="文本框 5">
            <a:extLst>
              <a:ext uri="{FF2B5EF4-FFF2-40B4-BE49-F238E27FC236}">
                <a16:creationId xmlns:a16="http://schemas.microsoft.com/office/drawing/2014/main" id="{20C7B124-7C75-4BD3-99B3-03FF41C85893}"/>
              </a:ext>
            </a:extLst>
          </p:cNvPr>
          <p:cNvSpPr txBox="1"/>
          <p:nvPr/>
        </p:nvSpPr>
        <p:spPr>
          <a:xfrm>
            <a:off x="10334324" y="46340"/>
            <a:ext cx="18576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D.</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Teytelman</a:t>
            </a:r>
            <a:r>
              <a:rPr lang="en-US" altLang="zh-CN" dirty="0">
                <a:latin typeface="Arial" panose="020B0604020202020204" pitchFamily="34" charset="0"/>
                <a:cs typeface="Arial" panose="020B0604020202020204" pitchFamily="34" charset="0"/>
              </a:rPr>
              <a:t>.</a:t>
            </a:r>
          </a:p>
        </p:txBody>
      </p:sp>
      <p:sp>
        <p:nvSpPr>
          <p:cNvPr id="7" name="Rectangle 1">
            <a:extLst>
              <a:ext uri="{FF2B5EF4-FFF2-40B4-BE49-F238E27FC236}">
                <a16:creationId xmlns:a16="http://schemas.microsoft.com/office/drawing/2014/main" id="{A4BBDBEE-48EB-49C7-999A-530A9B2F040F}"/>
              </a:ext>
            </a:extLst>
          </p:cNvPr>
          <p:cNvSpPr>
            <a:spLocks noChangeArrowheads="1"/>
          </p:cNvSpPr>
          <p:nvPr/>
        </p:nvSpPr>
        <p:spPr bwMode="auto">
          <a:xfrm>
            <a:off x="2550575" y="1717309"/>
            <a:ext cx="21280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6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3 ms growth time (1/4 synchrotron period)</a:t>
            </a:r>
            <a:r>
              <a:rPr kumimoji="0" lang="zh-CN" altLang="zh-CN"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8" name="矩形 7">
            <a:extLst>
              <a:ext uri="{FF2B5EF4-FFF2-40B4-BE49-F238E27FC236}">
                <a16:creationId xmlns:a16="http://schemas.microsoft.com/office/drawing/2014/main" id="{AAFEE971-3EFC-40AC-B439-35ED4D4C4B8B}"/>
              </a:ext>
            </a:extLst>
          </p:cNvPr>
          <p:cNvSpPr/>
          <p:nvPr/>
        </p:nvSpPr>
        <p:spPr>
          <a:xfrm>
            <a:off x="8610600" y="4275346"/>
            <a:ext cx="3275181" cy="2062103"/>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Optimal direct loop gain of 14 the growth rates are reduced to a very reasonable 7.2 1/s (139 </a:t>
            </a:r>
            <a:r>
              <a:rPr lang="en-US" altLang="zh-CN" sz="1600" dirty="0" err="1">
                <a:latin typeface="Arial" panose="020B0604020202020204" pitchFamily="34" charset="0"/>
                <a:cs typeface="Arial" panose="020B0604020202020204" pitchFamily="34" charset="0"/>
              </a:rPr>
              <a:t>ms</a:t>
            </a:r>
            <a:r>
              <a:rPr lang="en-US" altLang="zh-CN" sz="1600" dirty="0">
                <a:latin typeface="Arial" panose="020B0604020202020204" pitchFamily="34" charset="0"/>
                <a:cs typeface="Arial" panose="020B0604020202020204" pitchFamily="34" charset="0"/>
              </a:rPr>
              <a:t> growth time, 11.6 synchrotron periods). That residual growth rate should be easy to control with standard bunch-by-bunch feedback.</a:t>
            </a:r>
            <a:endParaRPr lang="zh-CN" altLang="en-US" sz="1600" dirty="0">
              <a:latin typeface="Arial" panose="020B0604020202020204" pitchFamily="34" charset="0"/>
              <a:cs typeface="Arial" panose="020B0604020202020204" pitchFamily="34" charset="0"/>
            </a:endParaRPr>
          </a:p>
        </p:txBody>
      </p:sp>
      <p:sp>
        <p:nvSpPr>
          <p:cNvPr id="12" name="标题 1">
            <a:extLst>
              <a:ext uri="{FF2B5EF4-FFF2-40B4-BE49-F238E27FC236}">
                <a16:creationId xmlns:a16="http://schemas.microsoft.com/office/drawing/2014/main" id="{7733B4ED-AD00-4C08-9EE6-776F15D5EA8D}"/>
              </a:ext>
            </a:extLst>
          </p:cNvPr>
          <p:cNvSpPr>
            <a:spLocks noGrp="1"/>
          </p:cNvSpPr>
          <p:nvPr>
            <p:ph type="title"/>
          </p:nvPr>
        </p:nvSpPr>
        <p:spPr>
          <a:xfrm>
            <a:off x="7219" y="150876"/>
            <a:ext cx="12184781" cy="1325563"/>
          </a:xfrm>
        </p:spPr>
        <p:txBody>
          <a:bodyPr>
            <a:normAutofit/>
          </a:body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Simulation of Growth Rate and Direct RF Feedback</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pic>
        <p:nvPicPr>
          <p:cNvPr id="13" name="图片 12">
            <a:extLst>
              <a:ext uri="{FF2B5EF4-FFF2-40B4-BE49-F238E27FC236}">
                <a16:creationId xmlns:a16="http://schemas.microsoft.com/office/drawing/2014/main" id="{5C981D75-14A6-4ACC-BF21-3E1343BE9A13}"/>
              </a:ext>
            </a:extLst>
          </p:cNvPr>
          <p:cNvPicPr>
            <a:picLocks noChangeAspect="1"/>
          </p:cNvPicPr>
          <p:nvPr/>
        </p:nvPicPr>
        <p:blipFill>
          <a:blip r:embed="rId3"/>
          <a:stretch>
            <a:fillRect/>
          </a:stretch>
        </p:blipFill>
        <p:spPr>
          <a:xfrm>
            <a:off x="8637199" y="1476439"/>
            <a:ext cx="3404109" cy="2608899"/>
          </a:xfrm>
          <a:prstGeom prst="rect">
            <a:avLst/>
          </a:prstGeom>
        </p:spPr>
      </p:pic>
      <p:pic>
        <p:nvPicPr>
          <p:cNvPr id="17" name="图片 16">
            <a:extLst>
              <a:ext uri="{FF2B5EF4-FFF2-40B4-BE49-F238E27FC236}">
                <a16:creationId xmlns:a16="http://schemas.microsoft.com/office/drawing/2014/main" id="{382272F8-C0BA-4665-B303-5ABDC461D02A}"/>
              </a:ext>
            </a:extLst>
          </p:cNvPr>
          <p:cNvPicPr>
            <a:picLocks noChangeAspect="1"/>
          </p:cNvPicPr>
          <p:nvPr/>
        </p:nvPicPr>
        <p:blipFill>
          <a:blip r:embed="rId4"/>
          <a:stretch>
            <a:fillRect/>
          </a:stretch>
        </p:blipFill>
        <p:spPr>
          <a:xfrm>
            <a:off x="4413137" y="1299160"/>
            <a:ext cx="4078800" cy="5127201"/>
          </a:xfrm>
          <a:prstGeom prst="rect">
            <a:avLst/>
          </a:prstGeom>
        </p:spPr>
      </p:pic>
    </p:spTree>
    <p:extLst>
      <p:ext uri="{BB962C8B-B14F-4D97-AF65-F5344CB8AC3E}">
        <p14:creationId xmlns:p14="http://schemas.microsoft.com/office/powerpoint/2010/main" val="3821782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679451" y="1804931"/>
            <a:ext cx="5322435" cy="1637075"/>
          </a:xfrm>
          <a:prstGeom prst="rect">
            <a:avLst/>
          </a:prstGeom>
        </p:spPr>
      </p:pic>
      <p:sp>
        <p:nvSpPr>
          <p:cNvPr id="8" name="文本框 7"/>
          <p:cNvSpPr txBox="1"/>
          <p:nvPr/>
        </p:nvSpPr>
        <p:spPr>
          <a:xfrm>
            <a:off x="8334793" y="5168306"/>
            <a:ext cx="3119269"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1400" dirty="0">
                <a:latin typeface="Arial" panose="020B0604020202020204" pitchFamily="34" charset="0"/>
                <a:cs typeface="Arial" panose="020B0604020202020204" pitchFamily="34" charset="0"/>
              </a:rPr>
              <a:t>Kouki </a:t>
            </a:r>
            <a:r>
              <a:rPr lang="en-US" altLang="zh-CN" sz="1400" dirty="0" err="1">
                <a:latin typeface="Arial" panose="020B0604020202020204" pitchFamily="34" charset="0"/>
                <a:cs typeface="Arial" panose="020B0604020202020204" pitchFamily="34" charset="0"/>
              </a:rPr>
              <a:t>Hirosawa</a:t>
            </a:r>
            <a:r>
              <a:rPr lang="en-US" altLang="zh-CN" sz="1400" dirty="0">
                <a:latin typeface="Arial" panose="020B0604020202020204" pitchFamily="34" charset="0"/>
                <a:cs typeface="Arial" panose="020B0604020202020204" pitchFamily="34" charset="0"/>
              </a:rPr>
              <a:t>. Development of a coupled bunch instability damper caused by the acceleration mode for </a:t>
            </a:r>
            <a:r>
              <a:rPr lang="en-US" altLang="zh-CN" sz="1400" dirty="0" err="1">
                <a:latin typeface="Arial" panose="020B0604020202020204" pitchFamily="34" charset="0"/>
                <a:cs typeface="Arial" panose="020B0604020202020204" pitchFamily="34" charset="0"/>
              </a:rPr>
              <a:t>SuperKEKB</a:t>
            </a:r>
            <a:r>
              <a:rPr lang="en-US" altLang="zh-CN" sz="1400" dirty="0">
                <a:latin typeface="Arial" panose="020B0604020202020204" pitchFamily="34" charset="0"/>
                <a:cs typeface="Arial" panose="020B0604020202020204" pitchFamily="34" charset="0"/>
              </a:rPr>
              <a:t>. PASJ2016 TPU012</a:t>
            </a:r>
            <a:endParaRPr lang="zh-CN" altLang="en-US" sz="1400" dirty="0">
              <a:latin typeface="Arial" panose="020B0604020202020204" pitchFamily="34" charset="0"/>
              <a:cs typeface="Arial" panose="020B0604020202020204" pitchFamily="34" charset="0"/>
            </a:endParaRPr>
          </a:p>
        </p:txBody>
      </p:sp>
      <p:sp>
        <p:nvSpPr>
          <p:cNvPr id="9" name="文本框 8"/>
          <p:cNvSpPr txBox="1"/>
          <p:nvPr/>
        </p:nvSpPr>
        <p:spPr>
          <a:xfrm>
            <a:off x="2782658" y="3424670"/>
            <a:ext cx="3127779"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Damper system for </a:t>
            </a:r>
            <a:r>
              <a:rPr lang="en-US" altLang="zh-CN" sz="1600" dirty="0" err="1">
                <a:latin typeface="Arial" panose="020B0604020202020204" pitchFamily="34" charset="0"/>
                <a:cs typeface="Arial" panose="020B0604020202020204" pitchFamily="34" charset="0"/>
              </a:rPr>
              <a:t>SuperKEKB</a:t>
            </a:r>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pic>
        <p:nvPicPr>
          <p:cNvPr id="11" name="图片 10"/>
          <p:cNvPicPr>
            <a:picLocks noChangeAspect="1"/>
          </p:cNvPicPr>
          <p:nvPr/>
        </p:nvPicPr>
        <p:blipFill>
          <a:blip r:embed="rId3"/>
          <a:stretch>
            <a:fillRect/>
          </a:stretch>
        </p:blipFill>
        <p:spPr>
          <a:xfrm>
            <a:off x="2002241" y="3933701"/>
            <a:ext cx="4337673" cy="2256089"/>
          </a:xfrm>
          <a:prstGeom prst="rect">
            <a:avLst/>
          </a:prstGeom>
        </p:spPr>
      </p:pic>
      <p:sp>
        <p:nvSpPr>
          <p:cNvPr id="12" name="矩形 11"/>
          <p:cNvSpPr/>
          <p:nvPr/>
        </p:nvSpPr>
        <p:spPr>
          <a:xfrm>
            <a:off x="1837441" y="6342930"/>
            <a:ext cx="5836673" cy="338554"/>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Functional block diagram of digital filter for </a:t>
            </a:r>
            <a:r>
              <a:rPr lang="en-US" altLang="zh-CN" sz="1600" dirty="0" err="1">
                <a:latin typeface="Arial" panose="020B0604020202020204" pitchFamily="34" charset="0"/>
                <a:cs typeface="Arial" panose="020B0604020202020204" pitchFamily="34" charset="0"/>
              </a:rPr>
              <a:t>SuperKEKB</a:t>
            </a:r>
            <a:endParaRPr lang="zh-CN" altLang="en-US" sz="1600" dirty="0">
              <a:latin typeface="Arial" panose="020B0604020202020204" pitchFamily="34" charset="0"/>
              <a:cs typeface="Arial" panose="020B0604020202020204" pitchFamily="34" charset="0"/>
            </a:endParaRPr>
          </a:p>
        </p:txBody>
      </p:sp>
      <p:sp>
        <p:nvSpPr>
          <p:cNvPr id="2" name="矩形 1"/>
          <p:cNvSpPr/>
          <p:nvPr/>
        </p:nvSpPr>
        <p:spPr>
          <a:xfrm>
            <a:off x="7077633" y="2326275"/>
            <a:ext cx="4530434" cy="646331"/>
          </a:xfrm>
          <a:prstGeom prst="rect">
            <a:avLst/>
          </a:prstGeom>
        </p:spPr>
        <p:txBody>
          <a:bodyPr wrap="square">
            <a:spAutoFit/>
          </a:bodyPr>
          <a:lstStyle/>
          <a:p>
            <a:r>
              <a:rPr lang="en-US" altLang="zh-CN" dirty="0">
                <a:solidFill>
                  <a:srgbClr val="C00000"/>
                </a:solidFill>
                <a:latin typeface="Arial" panose="020B0604020202020204" pitchFamily="34" charset="0"/>
                <a:cs typeface="Arial" panose="020B0604020202020204" pitchFamily="34" charset="0"/>
              </a:rPr>
              <a:t>Use the mode by mode damper system with digital filters to suppress (</a:t>
            </a:r>
            <a:r>
              <a:rPr lang="en-US" altLang="zh-CN" dirty="0" err="1">
                <a:solidFill>
                  <a:srgbClr val="C00000"/>
                </a:solidFill>
                <a:latin typeface="Arial" panose="020B0604020202020204" pitchFamily="34" charset="0"/>
                <a:cs typeface="Arial" panose="020B0604020202020204" pitchFamily="34" charset="0"/>
              </a:rPr>
              <a:t>SuperKEKB</a:t>
            </a:r>
            <a:r>
              <a:rPr lang="en-US" altLang="zh-CN" dirty="0">
                <a:solidFill>
                  <a:srgbClr val="C00000"/>
                </a:solidFill>
                <a:latin typeface="Arial" panose="020B0604020202020204" pitchFamily="34" charset="0"/>
                <a:cs typeface="Arial" panose="020B0604020202020204" pitchFamily="34" charset="0"/>
              </a:rPr>
              <a:t>)</a:t>
            </a:r>
            <a:endParaRPr lang="zh-CN" altLang="en-US" dirty="0">
              <a:solidFill>
                <a:srgbClr val="C00000"/>
              </a:solidFill>
              <a:latin typeface="Arial" panose="020B0604020202020204" pitchFamily="34" charset="0"/>
              <a:cs typeface="Arial" panose="020B0604020202020204" pitchFamily="34" charset="0"/>
            </a:endParaRPr>
          </a:p>
        </p:txBody>
      </p:sp>
      <p:sp>
        <p:nvSpPr>
          <p:cNvPr id="4" name="矩形 3"/>
          <p:cNvSpPr/>
          <p:nvPr/>
        </p:nvSpPr>
        <p:spPr>
          <a:xfrm>
            <a:off x="0" y="462008"/>
            <a:ext cx="12191999" cy="707886"/>
          </a:xfrm>
          <a:prstGeom prst="rect">
            <a:avLst/>
          </a:prstGeom>
        </p:spPr>
        <p:txBody>
          <a:bodyPr wrap="square">
            <a:spAutoFit/>
          </a:bodyPr>
          <a:lstStyle/>
          <a:p>
            <a:pPr algn="ctr"/>
            <a:r>
              <a:rPr lang="en-US" altLang="zh-CN" sz="4000" dirty="0">
                <a:solidFill>
                  <a:prstClr val="black"/>
                </a:solidFill>
                <a:latin typeface="Arial" panose="020B0604020202020204" pitchFamily="34" charset="0"/>
                <a:ea typeface="等线 Light" panose="02010600030101010101" pitchFamily="2" charset="-122"/>
                <a:cs typeface="Arial" panose="020B0604020202020204" pitchFamily="34" charset="0"/>
              </a:rPr>
              <a:t>RF Feedback Hardware</a:t>
            </a:r>
            <a:endParaRPr lang="zh-CN" altLang="en-US" sz="1400" dirty="0"/>
          </a:p>
        </p:txBody>
      </p:sp>
      <p:sp>
        <p:nvSpPr>
          <p:cNvPr id="3" name="灯片编号占位符 2"/>
          <p:cNvSpPr>
            <a:spLocks noGrp="1"/>
          </p:cNvSpPr>
          <p:nvPr>
            <p:ph type="sldNum" sz="quarter" idx="12"/>
          </p:nvPr>
        </p:nvSpPr>
        <p:spPr/>
        <p:txBody>
          <a:bodyPr/>
          <a:lstStyle/>
          <a:p>
            <a:fld id="{672E488A-81DB-4A5F-B4BA-D0957D335647}" type="slidenum">
              <a:rPr lang="zh-CN" altLang="en-US" smtClean="0"/>
              <a:t>24</a:t>
            </a:fld>
            <a:endParaRPr lang="zh-CN" altLang="en-US"/>
          </a:p>
        </p:txBody>
      </p:sp>
    </p:spTree>
    <p:extLst>
      <p:ext uri="{BB962C8B-B14F-4D97-AF65-F5344CB8AC3E}">
        <p14:creationId xmlns:p14="http://schemas.microsoft.com/office/powerpoint/2010/main" val="2680764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28224"/>
            <a:ext cx="12192000" cy="1325563"/>
          </a:xfrm>
        </p:spPr>
        <p: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FM CBI and Power of Parked Cavities (mini-review)</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sym typeface="Arial" panose="020B0604020202020204" pitchFamily="34" charset="0"/>
              </a:rPr>
              <a:t>25</a:t>
            </a:fld>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33" name="组合 32"/>
          <p:cNvGrpSpPr/>
          <p:nvPr/>
        </p:nvGrpSpPr>
        <p:grpSpPr>
          <a:xfrm>
            <a:off x="438381" y="1404765"/>
            <a:ext cx="5499886" cy="4453107"/>
            <a:chOff x="366083" y="1415195"/>
            <a:chExt cx="5499886" cy="4453107"/>
          </a:xfrm>
        </p:grpSpPr>
        <p:pic>
          <p:nvPicPr>
            <p:cNvPr id="32" name="图片 31"/>
            <p:cNvPicPr>
              <a:picLocks noChangeAspect="1"/>
            </p:cNvPicPr>
            <p:nvPr/>
          </p:nvPicPr>
          <p:blipFill>
            <a:blip r:embed="rId2"/>
            <a:stretch>
              <a:fillRect/>
            </a:stretch>
          </p:blipFill>
          <p:spPr>
            <a:xfrm>
              <a:off x="366083" y="1415195"/>
              <a:ext cx="5499886" cy="4453107"/>
            </a:xfrm>
            <a:prstGeom prst="rect">
              <a:avLst/>
            </a:prstGeom>
          </p:spPr>
        </p:pic>
        <p:sp>
          <p:nvSpPr>
            <p:cNvPr id="7" name="文本框 6"/>
            <p:cNvSpPr txBox="1"/>
            <p:nvPr/>
          </p:nvSpPr>
          <p:spPr>
            <a:xfrm>
              <a:off x="1095268" y="4813383"/>
              <a:ext cx="4079224" cy="260385"/>
            </a:xfrm>
            <a:prstGeom prst="rect">
              <a:avLst/>
            </a:prstGeom>
            <a:noFill/>
          </p:spPr>
          <p:txBody>
            <a:bodyPr wrap="square" rtlCol="0">
              <a:spAutoFit/>
            </a:bodyPr>
            <a:lstStyle/>
            <a:p>
              <a:r>
                <a:rPr lang="en-US" altLang="zh-CN" sz="1100" b="1" dirty="0">
                  <a:latin typeface="Arial" panose="020B0604020202020204" pitchFamily="34" charset="0"/>
                  <a:cs typeface="Arial" panose="020B0604020202020204" pitchFamily="34" charset="0"/>
                  <a:sym typeface="Arial" panose="020B0604020202020204" pitchFamily="34" charset="0"/>
                </a:rPr>
                <a:t>-1     -2     -3     -4     -5     -6     -7     -8      -9   - 10    -11    -12 </a:t>
              </a:r>
              <a:endParaRPr lang="zh-CN" altLang="en-US" sz="1100" b="1" dirty="0">
                <a:latin typeface="Arial" panose="020B0604020202020204" pitchFamily="34" charset="0"/>
                <a:cs typeface="Arial" panose="020B0604020202020204" pitchFamily="34" charset="0"/>
                <a:sym typeface="Arial" panose="020B0604020202020204" pitchFamily="34" charset="0"/>
              </a:endParaRPr>
            </a:p>
          </p:txBody>
        </p:sp>
        <p:sp>
          <p:nvSpPr>
            <p:cNvPr id="8" name="文本框 7"/>
            <p:cNvSpPr txBox="1"/>
            <p:nvPr/>
          </p:nvSpPr>
          <p:spPr>
            <a:xfrm>
              <a:off x="1095268" y="3370597"/>
              <a:ext cx="1872000" cy="288000"/>
            </a:xfrm>
            <a:prstGeom prst="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ltLang="zh-CN" sz="1200" dirty="0">
                  <a:latin typeface="Arial" panose="020B0604020202020204" pitchFamily="34" charset="0"/>
                  <a:cs typeface="Arial" panose="020B0604020202020204" pitchFamily="34" charset="0"/>
                  <a:sym typeface="Arial" panose="020B0604020202020204" pitchFamily="34" charset="0"/>
                </a:rPr>
                <a:t>Beam excited FM power </a:t>
              </a:r>
              <a:endParaRPr lang="zh-CN" altLang="en-US" sz="1200" dirty="0">
                <a:latin typeface="Arial" panose="020B0604020202020204" pitchFamily="34" charset="0"/>
                <a:cs typeface="Arial" panose="020B0604020202020204" pitchFamily="34" charset="0"/>
                <a:sym typeface="Arial" panose="020B0604020202020204" pitchFamily="34" charset="0"/>
              </a:endParaRPr>
            </a:p>
          </p:txBody>
        </p:sp>
        <p:cxnSp>
          <p:nvCxnSpPr>
            <p:cNvPr id="10" name="直接箭头连接符 9"/>
            <p:cNvCxnSpPr/>
            <p:nvPr/>
          </p:nvCxnSpPr>
          <p:spPr>
            <a:xfrm flipH="1">
              <a:off x="1740929" y="3658811"/>
              <a:ext cx="197221" cy="3839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107375" y="2600162"/>
              <a:ext cx="1872000" cy="28800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n-US" altLang="zh-CN" sz="1200" dirty="0">
                  <a:latin typeface="Arial" panose="020B0604020202020204" pitchFamily="34" charset="0"/>
                  <a:cs typeface="Arial" panose="020B0604020202020204" pitchFamily="34" charset="0"/>
                  <a:sym typeface="Arial" panose="020B0604020202020204" pitchFamily="34" charset="0"/>
                </a:rPr>
                <a:t>Sync. oscillation period </a:t>
              </a:r>
              <a:endParaRPr lang="zh-CN" altLang="en-US" sz="1200" dirty="0">
                <a:latin typeface="Arial" panose="020B0604020202020204" pitchFamily="34" charset="0"/>
                <a:cs typeface="Arial" panose="020B0604020202020204" pitchFamily="34" charset="0"/>
                <a:sym typeface="Arial" panose="020B0604020202020204" pitchFamily="34" charset="0"/>
              </a:endParaRPr>
            </a:p>
          </p:txBody>
        </p:sp>
        <p:sp>
          <p:nvSpPr>
            <p:cNvPr id="14" name="矩形 13"/>
            <p:cNvSpPr/>
            <p:nvPr/>
          </p:nvSpPr>
          <p:spPr>
            <a:xfrm>
              <a:off x="1095268" y="1513240"/>
              <a:ext cx="1794081" cy="276999"/>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sz="1200" dirty="0">
                  <a:latin typeface="Arial" panose="020B0604020202020204" pitchFamily="34" charset="0"/>
                  <a:cs typeface="Arial" panose="020B0604020202020204" pitchFamily="34" charset="0"/>
                  <a:sym typeface="Arial" panose="020B0604020202020204" pitchFamily="34" charset="0"/>
                </a:rPr>
                <a:t>Radiation damping time</a:t>
              </a:r>
              <a:endParaRPr lang="zh-CN" altLang="en-US" sz="1200" dirty="0">
                <a:latin typeface="Arial" panose="020B0604020202020204" pitchFamily="34" charset="0"/>
                <a:cs typeface="Arial" panose="020B0604020202020204" pitchFamily="34" charset="0"/>
                <a:sym typeface="Arial" panose="020B0604020202020204" pitchFamily="34" charset="0"/>
              </a:endParaRPr>
            </a:p>
          </p:txBody>
        </p:sp>
        <p:sp>
          <p:nvSpPr>
            <p:cNvPr id="15" name="矩形 14"/>
            <p:cNvSpPr/>
            <p:nvPr/>
          </p:nvSpPr>
          <p:spPr>
            <a:xfrm>
              <a:off x="1107375" y="5064705"/>
              <a:ext cx="1872000" cy="288000"/>
            </a:xfrm>
            <a:prstGeom prst="rect">
              <a:avLst/>
            </a:prstGeom>
            <a:solidFill>
              <a:schemeClr val="tx1">
                <a:lumMod val="75000"/>
                <a:lumOff val="25000"/>
              </a:schemeClr>
            </a:solidFill>
          </p:spPr>
          <p:style>
            <a:lnRef idx="3">
              <a:schemeClr val="lt1"/>
            </a:lnRef>
            <a:fillRef idx="1">
              <a:schemeClr val="dk1"/>
            </a:fillRef>
            <a:effectRef idx="1">
              <a:schemeClr val="dk1"/>
            </a:effectRef>
            <a:fontRef idx="minor">
              <a:schemeClr val="lt1"/>
            </a:fontRef>
          </p:style>
          <p:txBody>
            <a:bodyPr wrap="square">
              <a:spAutoFit/>
            </a:bodyPr>
            <a:lstStyle/>
            <a:p>
              <a:r>
                <a:rPr lang="en-US" altLang="zh-CN" sz="1200" dirty="0">
                  <a:latin typeface="Arial" panose="020B0604020202020204" pitchFamily="34" charset="0"/>
                  <a:cs typeface="Arial" panose="020B0604020202020204" pitchFamily="34" charset="0"/>
                  <a:sym typeface="Arial" panose="020B0604020202020204" pitchFamily="34" charset="0"/>
                </a:rPr>
                <a:t>CBI mode No. </a:t>
              </a:r>
              <a:endParaRPr lang="zh-CN" altLang="en-US" sz="1200" dirty="0">
                <a:latin typeface="Arial" panose="020B0604020202020204" pitchFamily="34" charset="0"/>
                <a:cs typeface="Arial" panose="020B0604020202020204" pitchFamily="34" charset="0"/>
                <a:sym typeface="Arial" panose="020B0604020202020204" pitchFamily="34" charset="0"/>
              </a:endParaRPr>
            </a:p>
          </p:txBody>
        </p:sp>
        <p:cxnSp>
          <p:nvCxnSpPr>
            <p:cNvPr id="17" name="直接连接符 16"/>
            <p:cNvCxnSpPr/>
            <p:nvPr/>
          </p:nvCxnSpPr>
          <p:spPr>
            <a:xfrm flipH="1" flipV="1">
              <a:off x="3991067" y="1801240"/>
              <a:ext cx="17929" cy="365685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6096000" y="1440938"/>
            <a:ext cx="5810054" cy="4635628"/>
          </a:xfrm>
          <a:prstGeom prst="rect">
            <a:avLst/>
          </a:prstGeom>
          <a:noFill/>
        </p:spPr>
        <p:txBody>
          <a:bodyPr wrap="square" rtlCol="0">
            <a:spAutoFit/>
          </a:bodyPr>
          <a:lstStyle/>
          <a:p>
            <a:pPr marL="285750" indent="-285750">
              <a:lnSpc>
                <a:spcPct val="110000"/>
              </a:lnSpc>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Arial" panose="020B0604020202020204" pitchFamily="34" charset="0"/>
              </a:rPr>
              <a:t>Large detuning and narrow BW to </a:t>
            </a:r>
            <a:r>
              <a:rPr lang="en-US" altLang="zh-CN" sz="1600" dirty="0">
                <a:solidFill>
                  <a:srgbClr val="FF0000"/>
                </a:solidFill>
                <a:latin typeface="Arial" panose="020B0604020202020204" pitchFamily="34" charset="0"/>
                <a:cs typeface="Arial" panose="020B0604020202020204" pitchFamily="34" charset="0"/>
                <a:sym typeface="Arial" panose="020B0604020202020204" pitchFamily="34" charset="0"/>
              </a:rPr>
              <a:t>reduce FM power </a:t>
            </a:r>
            <a:r>
              <a:rPr lang="en-US" altLang="zh-CN" sz="1600" dirty="0">
                <a:latin typeface="Arial" panose="020B0604020202020204" pitchFamily="34" charset="0"/>
                <a:cs typeface="Arial" panose="020B0604020202020204" pitchFamily="34" charset="0"/>
                <a:sym typeface="Arial" panose="020B0604020202020204" pitchFamily="34" charset="0"/>
              </a:rPr>
              <a:t>excited by the beam (limit?), but fast-growing CBI modes. </a:t>
            </a:r>
            <a:r>
              <a:rPr lang="en-US" altLang="zh-CN" sz="1600" dirty="0">
                <a:solidFill>
                  <a:srgbClr val="FF0000"/>
                </a:solidFill>
                <a:latin typeface="Arial" panose="020B0604020202020204" pitchFamily="34" charset="0"/>
                <a:cs typeface="Arial" panose="020B0604020202020204" pitchFamily="34" charset="0"/>
                <a:sym typeface="Arial" panose="020B0604020202020204" pitchFamily="34" charset="0"/>
              </a:rPr>
              <a:t>symmetric detuning </a:t>
            </a:r>
            <a:r>
              <a:rPr lang="en-US" altLang="zh-CN" sz="1600" dirty="0">
                <a:latin typeface="Arial" panose="020B0604020202020204" pitchFamily="34" charset="0"/>
                <a:cs typeface="Arial" panose="020B0604020202020204" pitchFamily="34" charset="0"/>
                <a:sym typeface="Arial" panose="020B0604020202020204" pitchFamily="34" charset="0"/>
              </a:rPr>
              <a:t>(positive and negative detuned cavities cancel each other) will mitigate the instabilities. </a:t>
            </a:r>
          </a:p>
          <a:p>
            <a:pPr marL="285750" indent="-285750">
              <a:lnSpc>
                <a:spcPct val="110000"/>
              </a:lnSpc>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Arial" panose="020B0604020202020204" pitchFamily="34" charset="0"/>
              </a:rPr>
              <a:t>Small input power is required to have the signal to detune the cavity (?). Circulators and loads should keep working for the excited FM power. Cavities should be kept at 2 K to extract HOM power.</a:t>
            </a:r>
          </a:p>
          <a:p>
            <a:pPr marL="285750" indent="-285750">
              <a:lnSpc>
                <a:spcPct val="110000"/>
              </a:lnSpc>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Arial" panose="020B0604020202020204" pitchFamily="34" charset="0"/>
              </a:rPr>
              <a:t>Power increases with square of the beam current. Different fill pattern will change the exited power.</a:t>
            </a:r>
          </a:p>
          <a:p>
            <a:pPr marL="285750" indent="-285750">
              <a:lnSpc>
                <a:spcPct val="110000"/>
              </a:lnSpc>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Arial" panose="020B0604020202020204" pitchFamily="34" charset="0"/>
              </a:rPr>
              <a:t>Better to </a:t>
            </a:r>
            <a:r>
              <a:rPr lang="en-US" altLang="zh-CN" sz="1600" dirty="0">
                <a:solidFill>
                  <a:srgbClr val="FF0000"/>
                </a:solidFill>
                <a:latin typeface="Arial" panose="020B0604020202020204" pitchFamily="34" charset="0"/>
                <a:cs typeface="Arial" panose="020B0604020202020204" pitchFamily="34" charset="0"/>
                <a:sym typeface="Arial" panose="020B0604020202020204" pitchFamily="34" charset="0"/>
              </a:rPr>
              <a:t>move the large number of idle W and Z cavities off the beamline </a:t>
            </a:r>
            <a:r>
              <a:rPr lang="en-US" altLang="zh-CN" sz="1600" dirty="0">
                <a:latin typeface="Arial" panose="020B0604020202020204" pitchFamily="34" charset="0"/>
                <a:cs typeface="Arial" panose="020B0604020202020204" pitchFamily="34" charset="0"/>
                <a:sym typeface="Arial" panose="020B0604020202020204" pitchFamily="34" charset="0"/>
              </a:rPr>
              <a:t>(in the empty place of the future SPPC magnets) or with multi-by-pass (but needs lattice change and longer straight section), rather than parking (detune) them. </a:t>
            </a:r>
            <a:r>
              <a:rPr lang="en-US" altLang="zh-CN" sz="1600" dirty="0">
                <a:solidFill>
                  <a:srgbClr val="FF0000"/>
                </a:solidFill>
                <a:latin typeface="Arial" panose="020B0604020202020204" pitchFamily="34" charset="0"/>
                <a:cs typeface="Arial" panose="020B0604020202020204" pitchFamily="34" charset="0"/>
                <a:sym typeface="Arial" panose="020B0604020202020204" pitchFamily="34" charset="0"/>
              </a:rPr>
              <a:t>Similar for the Booster</a:t>
            </a:r>
            <a:r>
              <a:rPr lang="en-US" altLang="zh-CN" sz="1600" dirty="0">
                <a:latin typeface="Arial" panose="020B0604020202020204" pitchFamily="34" charset="0"/>
                <a:cs typeface="Arial" panose="020B0604020202020204" pitchFamily="34" charset="0"/>
                <a:sym typeface="Arial" panose="020B0604020202020204" pitchFamily="34" charset="0"/>
              </a:rPr>
              <a:t>. This will also reduce the HOM impedance significantly. </a:t>
            </a:r>
            <a:endParaRPr lang="zh-CN" altLang="en-US" sz="1600" b="1" dirty="0">
              <a:latin typeface="Arial" panose="020B0604020202020204" pitchFamily="34" charset="0"/>
              <a:cs typeface="Arial" panose="020B0604020202020204" pitchFamily="34" charset="0"/>
              <a:sym typeface="Arial" panose="020B0604020202020204" pitchFamily="34" charset="0"/>
            </a:endParaRPr>
          </a:p>
        </p:txBody>
      </p:sp>
      <p:sp>
        <p:nvSpPr>
          <p:cNvPr id="28" name="矩形 27"/>
          <p:cNvSpPr/>
          <p:nvPr/>
        </p:nvSpPr>
        <p:spPr>
          <a:xfrm>
            <a:off x="624580" y="5950358"/>
            <a:ext cx="5127487" cy="535531"/>
          </a:xfrm>
          <a:prstGeom prst="rect">
            <a:avLst/>
          </a:prstGeom>
        </p:spPr>
        <p:txBody>
          <a:bodyPr wrap="square">
            <a:spAutoFit/>
          </a:bodyPr>
          <a:lstStyle/>
          <a:p>
            <a:pPr algn="ctr">
              <a:lnSpc>
                <a:spcPct val="120000"/>
              </a:lnSpc>
            </a:pPr>
            <a:r>
              <a:rPr lang="en-US" altLang="zh-CN" sz="1200" b="1" dirty="0">
                <a:latin typeface="Arial" panose="020B0604020202020204" pitchFamily="34" charset="0"/>
                <a:cs typeface="Arial" panose="020B0604020202020204" pitchFamily="34" charset="0"/>
                <a:sym typeface="Arial" panose="020B0604020202020204" pitchFamily="34" charset="0"/>
              </a:rPr>
              <a:t>CEPC baseline Z mode FM CBI and beam excited power per cavity of the 156 parked cavities (reduce FM coupling to </a:t>
            </a:r>
            <a:r>
              <a:rPr lang="en-US" altLang="zh-CN" sz="1200" b="1" dirty="0" err="1">
                <a:latin typeface="Arial" panose="020B0604020202020204" pitchFamily="34" charset="0"/>
                <a:cs typeface="Arial" panose="020B0604020202020204" pitchFamily="34" charset="0"/>
                <a:sym typeface="Arial" panose="020B0604020202020204" pitchFamily="34" charset="0"/>
              </a:rPr>
              <a:t>Q</a:t>
            </a:r>
            <a:r>
              <a:rPr lang="en-US" altLang="zh-CN" sz="1200" b="1" baseline="-25000" dirty="0" err="1">
                <a:latin typeface="Arial" panose="020B0604020202020204" pitchFamily="34" charset="0"/>
                <a:cs typeface="Arial" panose="020B0604020202020204" pitchFamily="34" charset="0"/>
                <a:sym typeface="Arial" panose="020B0604020202020204" pitchFamily="34" charset="0"/>
              </a:rPr>
              <a:t>e</a:t>
            </a:r>
            <a:r>
              <a:rPr lang="en-US" altLang="zh-CN" sz="1200" b="1" dirty="0">
                <a:latin typeface="Arial" panose="020B0604020202020204" pitchFamily="34" charset="0"/>
                <a:cs typeface="Arial" panose="020B0604020202020204" pitchFamily="34" charset="0"/>
                <a:sym typeface="Arial" panose="020B0604020202020204" pitchFamily="34" charset="0"/>
              </a:rPr>
              <a:t> = 2E6)</a:t>
            </a:r>
            <a:endParaRPr lang="zh-CN" altLang="en-US" sz="1200" b="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6213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0946" y="420128"/>
            <a:ext cx="7886700" cy="1079864"/>
          </a:xfrm>
        </p:spPr>
        <p:txBody>
          <a:bodyPr>
            <a:normAutofit/>
          </a:bodyPr>
          <a:lstStyle/>
          <a:p>
            <a:pPr algn="ctr"/>
            <a:r>
              <a:rPr lang="en-US" altLang="zh-CN" sz="4000" dirty="0">
                <a:latin typeface="Arial" panose="020B0604020202020204" pitchFamily="34" charset="0"/>
                <a:ea typeface="微软雅黑" panose="020B0503020204020204" pitchFamily="34" charset="-122"/>
                <a:cs typeface="Arial" panose="020B0604020202020204" pitchFamily="34" charset="0"/>
              </a:rPr>
              <a:t>Beam Gap Transient</a:t>
            </a:r>
            <a:endParaRPr lang="zh-CN" altLang="en-US" sz="40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1"/>
          </p:nvPr>
        </p:nvSpPr>
        <p:spPr>
          <a:xfrm>
            <a:off x="302933" y="1862971"/>
            <a:ext cx="11528981" cy="5124629"/>
          </a:xfrm>
        </p:spPr>
        <p:txBody>
          <a:bodyPr>
            <a:normAutofit/>
          </a:bodyPr>
          <a:lstStyle/>
          <a:p>
            <a:pPr marL="0" indent="0">
              <a:lnSpc>
                <a:spcPct val="120000"/>
              </a:lnSpc>
              <a:spcBef>
                <a:spcPts val="600"/>
              </a:spcBef>
              <a:buNone/>
            </a:pPr>
            <a:r>
              <a:rPr lang="en-US" altLang="zh-CN" sz="2000" dirty="0">
                <a:latin typeface="Arial" panose="020B0604020202020204" pitchFamily="34" charset="0"/>
                <a:ea typeface="微软雅黑" panose="020B0503020204020204" pitchFamily="34" charset="-122"/>
                <a:cs typeface="Arial" panose="020B0604020202020204" pitchFamily="34" charset="0"/>
              </a:rPr>
              <a:t>Phase shift caused by beam gaps, results in less longitudinal focusing, smaller energy acceptance, lifetime and luminosity, and possible other dynamical problem. Small phase shift can be estimated by (</a:t>
            </a:r>
            <a:r>
              <a:rPr lang="en-US" altLang="zh-CN" sz="2000" kern="0" dirty="0">
                <a:solidFill>
                  <a:prstClr val="black"/>
                </a:solidFill>
                <a:latin typeface="Arial" panose="020B0604020202020204" pitchFamily="34" charset="0"/>
                <a:cs typeface="Arial" panose="020B0604020202020204" pitchFamily="34" charset="0"/>
              </a:rPr>
              <a:t>K. Bane, etc., EPAC96)</a:t>
            </a:r>
            <a:r>
              <a:rPr lang="en-US" altLang="zh-CN" sz="2000" dirty="0">
                <a:latin typeface="Arial" panose="020B0604020202020204" pitchFamily="34" charset="0"/>
                <a:ea typeface="微软雅黑" panose="020B0503020204020204" pitchFamily="34" charset="-122"/>
                <a:cs typeface="Arial" panose="020B0604020202020204" pitchFamily="34" charset="0"/>
              </a:rPr>
              <a:t>:</a:t>
            </a:r>
          </a:p>
          <a:p>
            <a:pPr marL="699063" lvl="1" indent="-360000">
              <a:lnSpc>
                <a:spcPct val="120000"/>
              </a:lnSpc>
              <a:spcBef>
                <a:spcPts val="600"/>
              </a:spcBef>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339063" lvl="1" indent="0">
              <a:lnSpc>
                <a:spcPct val="120000"/>
              </a:lnSpc>
              <a:spcBef>
                <a:spcPts val="600"/>
              </a:spcBef>
              <a:buNone/>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0" lvl="1" indent="0">
              <a:lnSpc>
                <a:spcPct val="120000"/>
              </a:lnSpc>
              <a:spcBef>
                <a:spcPts val="600"/>
              </a:spcBef>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Phase Shift Correction Methods</a:t>
            </a:r>
          </a:p>
          <a:p>
            <a:pPr marL="335525" indent="-360000">
              <a:lnSpc>
                <a:spcPct val="120000"/>
              </a:lnSpc>
              <a:spcBef>
                <a:spcPts val="0"/>
              </a:spcBef>
              <a:buFont typeface="+mj-lt"/>
              <a:buAutoNum type="arabicPeriod"/>
            </a:pPr>
            <a:r>
              <a:rPr lang="en-US" altLang="zh-CN" sz="2000" b="1" dirty="0">
                <a:latin typeface="Arial" panose="020B0604020202020204" pitchFamily="34" charset="0"/>
                <a:ea typeface="微软雅黑" panose="020B0503020204020204" pitchFamily="34" charset="-122"/>
                <a:cs typeface="Arial" panose="020B0604020202020204" pitchFamily="34" charset="0"/>
              </a:rPr>
              <a:t>Increase cavity stored energy </a:t>
            </a:r>
            <a:r>
              <a:rPr lang="en-US" altLang="zh-CN" sz="2000" dirty="0">
                <a:latin typeface="Arial" panose="020B0604020202020204" pitchFamily="34" charset="0"/>
                <a:ea typeface="微软雅黑" panose="020B0503020204020204" pitchFamily="34" charset="-122"/>
                <a:cs typeface="Arial" panose="020B0604020202020204" pitchFamily="34" charset="0"/>
              </a:rPr>
              <a:t>(less cell</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number, higher RF voltage, low RF </a:t>
            </a:r>
            <a:r>
              <a:rPr lang="en-US" altLang="zh-CN" sz="2000" dirty="0" err="1">
                <a:latin typeface="Arial" panose="020B0604020202020204" pitchFamily="34" charset="0"/>
                <a:ea typeface="微软雅黑" panose="020B0503020204020204" pitchFamily="34" charset="-122"/>
                <a:cs typeface="Arial" panose="020B0604020202020204" pitchFamily="34" charset="0"/>
              </a:rPr>
              <a:t>freq</a:t>
            </a:r>
            <a:r>
              <a:rPr lang="en-US" altLang="zh-CN" sz="2000" dirty="0">
                <a:latin typeface="Arial" panose="020B0604020202020204" pitchFamily="34" charset="0"/>
                <a:ea typeface="微软雅黑" panose="020B0503020204020204" pitchFamily="34" charset="-122"/>
                <a:cs typeface="Arial" panose="020B0604020202020204" pitchFamily="34" charset="0"/>
              </a:rPr>
              <a:t>)</a:t>
            </a:r>
            <a:endParaRPr lang="en-US" altLang="zh-CN" sz="2000" b="1" dirty="0">
              <a:latin typeface="Arial" panose="020B0604020202020204" pitchFamily="34" charset="0"/>
              <a:ea typeface="微软雅黑" panose="020B0503020204020204" pitchFamily="34" charset="-122"/>
              <a:cs typeface="Arial" panose="020B0604020202020204" pitchFamily="34" charset="0"/>
            </a:endParaRPr>
          </a:p>
          <a:p>
            <a:pPr marL="335525" indent="-360000">
              <a:lnSpc>
                <a:spcPct val="120000"/>
              </a:lnSpc>
              <a:spcBef>
                <a:spcPts val="0"/>
              </a:spcBef>
              <a:buFont typeface="+mj-lt"/>
              <a:buAutoNum type="arabicPeriod"/>
            </a:pPr>
            <a:r>
              <a:rPr lang="en-US" altLang="zh-CN" sz="2000" b="1" dirty="0">
                <a:latin typeface="Arial" panose="020B0604020202020204" pitchFamily="34" charset="0"/>
                <a:ea typeface="微软雅黑" panose="020B0503020204020204" pitchFamily="34" charset="-122"/>
                <a:cs typeface="Arial" panose="020B0604020202020204" pitchFamily="34" charset="0"/>
              </a:rPr>
              <a:t>More uniform distribution</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(increase bunch train number or length)</a:t>
            </a:r>
          </a:p>
          <a:p>
            <a:pPr marL="335525" indent="-360000">
              <a:lnSpc>
                <a:spcPct val="120000"/>
              </a:lnSpc>
              <a:spcBef>
                <a:spcPts val="0"/>
              </a:spcBef>
              <a:buFont typeface="+mj-lt"/>
              <a:buAutoNum type="arabicPeriod"/>
            </a:pPr>
            <a:r>
              <a:rPr lang="en-US" altLang="zh-CN" sz="2000" b="1" dirty="0">
                <a:latin typeface="Arial" panose="020B0604020202020204" pitchFamily="34" charset="0"/>
                <a:ea typeface="微软雅黑" panose="020B0503020204020204" pitchFamily="34" charset="-122"/>
                <a:cs typeface="Arial" panose="020B0604020202020204" pitchFamily="34" charset="0"/>
              </a:rPr>
              <a:t>Pulsed power</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(power source hardware limit and low RF-to-beam efficiency)</a:t>
            </a:r>
          </a:p>
          <a:p>
            <a:pPr marL="335525" indent="-360000">
              <a:lnSpc>
                <a:spcPct val="120000"/>
              </a:lnSpc>
              <a:spcBef>
                <a:spcPts val="0"/>
              </a:spcBef>
              <a:buFont typeface="+mj-lt"/>
              <a:buAutoNum type="arabicPeriod"/>
            </a:pPr>
            <a:r>
              <a:rPr lang="en-US" altLang="zh-CN" sz="2000" b="1" dirty="0">
                <a:latin typeface="Arial" panose="020B0604020202020204" pitchFamily="34" charset="0"/>
                <a:ea typeface="微软雅黑" panose="020B0503020204020204" pitchFamily="34" charset="-122"/>
                <a:cs typeface="Arial" panose="020B0604020202020204" pitchFamily="34" charset="0"/>
              </a:rPr>
              <a:t>Klystron phase modulation</a:t>
            </a:r>
          </a:p>
          <a:p>
            <a:pPr marL="335525" indent="-360000">
              <a:lnSpc>
                <a:spcPct val="120000"/>
              </a:lnSpc>
              <a:spcBef>
                <a:spcPts val="0"/>
              </a:spcBef>
              <a:buFont typeface="+mj-lt"/>
              <a:buAutoNum type="arabicPeriod"/>
            </a:pPr>
            <a:r>
              <a:rPr lang="en-US" altLang="zh-CN" sz="2000" b="1" dirty="0">
                <a:latin typeface="Arial" panose="020B0604020202020204" pitchFamily="34" charset="0"/>
                <a:ea typeface="微软雅黑" panose="020B0503020204020204" pitchFamily="34" charset="-122"/>
                <a:cs typeface="Arial" panose="020B0604020202020204" pitchFamily="34" charset="0"/>
              </a:rPr>
              <a:t>Beat cavity </a:t>
            </a:r>
            <a:r>
              <a:rPr lang="en-US" altLang="zh-CN" sz="2000" dirty="0">
                <a:latin typeface="Arial" panose="020B0604020202020204" pitchFamily="34" charset="0"/>
                <a:ea typeface="微软雅黑" panose="020B0503020204020204" pitchFamily="34" charset="-122"/>
                <a:cs typeface="Arial" panose="020B0604020202020204" pitchFamily="34" charset="0"/>
              </a:rPr>
              <a:t>(small frequency shift of part of RF sources and cavities, beating)</a:t>
            </a:r>
            <a:endParaRPr lang="zh-CN" altLang="en-US" sz="2000" dirty="0">
              <a:latin typeface="Arial" panose="020B0604020202020204" pitchFamily="34" charset="0"/>
              <a:cs typeface="Arial" panose="020B0604020202020204" pitchFamily="34" charset="0"/>
            </a:endParaRPr>
          </a:p>
          <a:p>
            <a:pPr marL="699063" lvl="1" indent="-360000">
              <a:lnSpc>
                <a:spcPct val="110000"/>
              </a:lnSpc>
              <a:spcBef>
                <a:spcPts val="600"/>
              </a:spcBef>
            </a:pP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mc:Choice xmlns:a14="http://schemas.microsoft.com/office/drawing/2010/main" Requires="a14">
          <p:sp>
            <p:nvSpPr>
              <p:cNvPr id="4" name="文本框 3"/>
              <p:cNvSpPr txBox="1"/>
              <p:nvPr/>
            </p:nvSpPr>
            <p:spPr>
              <a:xfrm>
                <a:off x="1802987" y="3075794"/>
                <a:ext cx="5988463" cy="684931"/>
              </a:xfrm>
              <a:prstGeom prst="rect">
                <a:avLst/>
              </a:prstGeom>
              <a:noFill/>
            </p:spPr>
            <p:txBody>
              <a:bodyPr wrap="square" lIns="0" tIns="0" rIns="0" bIns="0" rtlCol="0">
                <a:spAutoFit/>
              </a:bodyPr>
              <a:lstStyle/>
              <a:p>
                <a:pPr defTabSz="914400"/>
                <a14:m>
                  <m:oMathPara xmlns:m="http://schemas.openxmlformats.org/officeDocument/2006/math">
                    <m:oMathParaPr>
                      <m:jc m:val="centerGroup"/>
                    </m:oMathParaPr>
                    <m:oMath xmlns:m="http://schemas.openxmlformats.org/officeDocument/2006/math">
                      <m:r>
                        <m:rPr>
                          <m:sty m:val="p"/>
                        </m:rPr>
                        <a:rPr lang="el-GR" altLang="zh-CN" sz="2000" i="1" kern="0">
                          <a:solidFill>
                            <a:prstClr val="black"/>
                          </a:solidFill>
                          <a:latin typeface="Cambria Math" panose="02040503050406030204" pitchFamily="18" charset="0"/>
                          <a:ea typeface="Cambria Math" panose="02040503050406030204" pitchFamily="18" charset="0"/>
                        </a:rPr>
                        <m:t>Δ</m:t>
                      </m:r>
                      <m:sSub>
                        <m:sSubPr>
                          <m:ctrlPr>
                            <a:rPr lang="el-GR" altLang="zh-CN" sz="2000" i="1" kern="0">
                              <a:solidFill>
                                <a:prstClr val="black"/>
                              </a:solidFill>
                              <a:latin typeface="Cambria Math" panose="02040503050406030204" pitchFamily="18" charset="0"/>
                              <a:ea typeface="Cambria Math" panose="02040503050406030204" pitchFamily="18" charset="0"/>
                            </a:rPr>
                          </m:ctrlPr>
                        </m:sSubPr>
                        <m:e>
                          <m:r>
                            <a:rPr lang="zh-CN" altLang="el-GR" sz="2000" i="1" kern="0">
                              <a:solidFill>
                                <a:prstClr val="black"/>
                              </a:solidFill>
                              <a:latin typeface="Cambria Math" panose="02040503050406030204" pitchFamily="18" charset="0"/>
                              <a:ea typeface="Cambria Math" panose="02040503050406030204" pitchFamily="18" charset="0"/>
                            </a:rPr>
                            <m:t>𝜃</m:t>
                          </m:r>
                        </m:e>
                        <m:sub>
                          <m:r>
                            <a:rPr lang="en-US" altLang="zh-CN" sz="2000" i="1" kern="0">
                              <a:solidFill>
                                <a:prstClr val="black"/>
                              </a:solidFill>
                              <a:latin typeface="Cambria Math" panose="02040503050406030204" pitchFamily="18" charset="0"/>
                              <a:ea typeface="Cambria Math" panose="02040503050406030204" pitchFamily="18" charset="0"/>
                            </a:rPr>
                            <m:t>1</m:t>
                          </m:r>
                          <m:r>
                            <a:rPr lang="en-US" altLang="zh-CN" sz="2000" i="1" kern="0">
                              <a:solidFill>
                                <a:prstClr val="black"/>
                              </a:solidFill>
                              <a:latin typeface="Cambria Math" panose="02040503050406030204" pitchFamily="18" charset="0"/>
                              <a:ea typeface="Cambria Math" panose="02040503050406030204" pitchFamily="18" charset="0"/>
                            </a:rPr>
                            <m:t>𝑁</m:t>
                          </m:r>
                        </m:sub>
                      </m:sSub>
                      <m:r>
                        <a:rPr lang="en-US" altLang="zh-CN" sz="2000" i="1" kern="0">
                          <a:solidFill>
                            <a:prstClr val="black"/>
                          </a:solidFill>
                          <a:latin typeface="Cambria Math" panose="02040503050406030204" pitchFamily="18" charset="0"/>
                          <a:ea typeface="Cambria Math" panose="02040503050406030204" pitchFamily="18" charset="0"/>
                        </a:rPr>
                        <m:t>≈</m:t>
                      </m:r>
                      <m:f>
                        <m:fPr>
                          <m:ctrlPr>
                            <a:rPr lang="en-US" altLang="zh-CN" sz="2000" i="1" kern="0">
                              <a:solidFill>
                                <a:prstClr val="black"/>
                              </a:solidFill>
                              <a:latin typeface="Cambria Math" panose="02040503050406030204" pitchFamily="18" charset="0"/>
                              <a:ea typeface="Cambria Math" panose="02040503050406030204" pitchFamily="18" charset="0"/>
                            </a:rPr>
                          </m:ctrlPr>
                        </m:fPr>
                        <m:num>
                          <m:r>
                            <a:rPr lang="en-US" altLang="zh-CN" sz="2000" i="1" kern="0">
                              <a:solidFill>
                                <a:prstClr val="black"/>
                              </a:solidFill>
                              <a:latin typeface="Cambria Math" panose="02040503050406030204" pitchFamily="18" charset="0"/>
                            </a:rPr>
                            <m:t>−2</m:t>
                          </m:r>
                          <m:r>
                            <a:rPr lang="en-US" altLang="zh-CN" sz="2000" i="1" kern="0">
                              <a:solidFill>
                                <a:prstClr val="black"/>
                              </a:solidFill>
                              <a:latin typeface="Cambria Math" panose="02040503050406030204" pitchFamily="18" charset="0"/>
                            </a:rPr>
                            <m:t>𝑘𝑞</m:t>
                          </m:r>
                        </m:num>
                        <m:den>
                          <m:sSub>
                            <m:sSubPr>
                              <m:ctrlPr>
                                <a:rPr lang="en-US" altLang="zh-CN" sz="2000" i="1" kern="0">
                                  <a:solidFill>
                                    <a:prstClr val="black"/>
                                  </a:solidFill>
                                  <a:latin typeface="Cambria Math" panose="02040503050406030204" pitchFamily="18" charset="0"/>
                                </a:rPr>
                              </m:ctrlPr>
                            </m:sSubPr>
                            <m:e>
                              <m:r>
                                <a:rPr lang="en-US" altLang="zh-CN" sz="2000" i="1" kern="0">
                                  <a:solidFill>
                                    <a:prstClr val="black"/>
                                  </a:solidFill>
                                  <a:latin typeface="Cambria Math" panose="02040503050406030204" pitchFamily="18" charset="0"/>
                                </a:rPr>
                                <m:t>𝑉</m:t>
                              </m:r>
                            </m:e>
                            <m:sub>
                              <m:r>
                                <a:rPr lang="en-US" altLang="zh-CN" sz="2000" i="1" kern="0">
                                  <a:solidFill>
                                    <a:prstClr val="black"/>
                                  </a:solidFill>
                                  <a:latin typeface="Cambria Math" panose="02040503050406030204" pitchFamily="18" charset="0"/>
                                  <a:ea typeface="Cambria Math" panose="02040503050406030204" pitchFamily="18" charset="0"/>
                                </a:rPr>
                                <m:t>𝑐</m:t>
                              </m:r>
                              <m:r>
                                <a:rPr lang="en-US" altLang="zh-CN" sz="2000" i="1" kern="0">
                                  <a:solidFill>
                                    <a:prstClr val="black"/>
                                  </a:solidFill>
                                  <a:latin typeface="Cambria Math" panose="02040503050406030204" pitchFamily="18" charset="0"/>
                                </a:rPr>
                                <m:t>0</m:t>
                              </m:r>
                            </m:sub>
                          </m:sSub>
                          <m:func>
                            <m:funcPr>
                              <m:ctrlPr>
                                <a:rPr lang="en-US" altLang="zh-CN" sz="2000" i="1" kern="0">
                                  <a:solidFill>
                                    <a:prstClr val="black"/>
                                  </a:solidFill>
                                  <a:latin typeface="Cambria Math" panose="02040503050406030204" pitchFamily="18" charset="0"/>
                                </a:rPr>
                              </m:ctrlPr>
                            </m:funcPr>
                            <m:fName>
                              <m:r>
                                <m:rPr>
                                  <m:sty m:val="p"/>
                                </m:rPr>
                                <a:rPr lang="en-US" altLang="zh-CN" sz="2000" kern="0">
                                  <a:solidFill>
                                    <a:prstClr val="black"/>
                                  </a:solidFill>
                                  <a:latin typeface="Cambria Math" panose="02040503050406030204" pitchFamily="18" charset="0"/>
                                </a:rPr>
                                <m:t>sin</m:t>
                              </m:r>
                            </m:fName>
                            <m:e>
                              <m:sSub>
                                <m:sSubPr>
                                  <m:ctrlPr>
                                    <a:rPr lang="en-US" altLang="zh-CN" sz="2000" i="1" kern="0">
                                      <a:solidFill>
                                        <a:prstClr val="black"/>
                                      </a:solidFill>
                                      <a:latin typeface="Cambria Math" panose="02040503050406030204" pitchFamily="18" charset="0"/>
                                    </a:rPr>
                                  </m:ctrlPr>
                                </m:sSubPr>
                                <m:e>
                                  <m:r>
                                    <a:rPr lang="en-US" altLang="zh-CN" sz="2000" i="1" kern="0">
                                      <a:solidFill>
                                        <a:prstClr val="black"/>
                                      </a:solidFill>
                                      <a:latin typeface="Cambria Math" panose="02040503050406030204" pitchFamily="18" charset="0"/>
                                      <a:ea typeface="Cambria Math" panose="02040503050406030204" pitchFamily="18" charset="0"/>
                                    </a:rPr>
                                    <m:t>𝜙</m:t>
                                  </m:r>
                                </m:e>
                                <m:sub>
                                  <m:r>
                                    <a:rPr lang="en-US" altLang="zh-CN" sz="2000" i="1" kern="0">
                                      <a:solidFill>
                                        <a:prstClr val="black"/>
                                      </a:solidFill>
                                      <a:latin typeface="Cambria Math" panose="02040503050406030204" pitchFamily="18" charset="0"/>
                                    </a:rPr>
                                    <m:t>0</m:t>
                                  </m:r>
                                </m:sub>
                              </m:sSub>
                            </m:e>
                          </m:func>
                        </m:den>
                      </m:f>
                      <m:d>
                        <m:dPr>
                          <m:begChr m:val="["/>
                          <m:endChr m:val="]"/>
                          <m:ctrlPr>
                            <a:rPr lang="en-US" altLang="zh-CN" sz="2000" i="1" kern="0">
                              <a:solidFill>
                                <a:prstClr val="black"/>
                              </a:solidFill>
                              <a:latin typeface="Cambria Math" panose="02040503050406030204" pitchFamily="18" charset="0"/>
                            </a:rPr>
                          </m:ctrlPr>
                        </m:dPr>
                        <m:e>
                          <m:f>
                            <m:fPr>
                              <m:ctrlPr>
                                <a:rPr lang="en-US" altLang="zh-CN" sz="2000" i="1" kern="0">
                                  <a:latin typeface="Cambria Math" panose="02040503050406030204" pitchFamily="18" charset="0"/>
                                </a:rPr>
                              </m:ctrlPr>
                            </m:fPr>
                            <m:num>
                              <m:sSub>
                                <m:sSubPr>
                                  <m:ctrlPr>
                                    <a:rPr lang="en-US" altLang="zh-CN" sz="2000" i="1" kern="0">
                                      <a:latin typeface="Cambria Math" panose="02040503050406030204" pitchFamily="18" charset="0"/>
                                    </a:rPr>
                                  </m:ctrlPr>
                                </m:sSubPr>
                                <m:e>
                                  <m:r>
                                    <a:rPr lang="en-US" altLang="zh-CN" sz="2000" i="1" kern="0">
                                      <a:latin typeface="Cambria Math" panose="02040503050406030204" pitchFamily="18" charset="0"/>
                                    </a:rPr>
                                    <m:t>𝑇</m:t>
                                  </m:r>
                                </m:e>
                                <m:sub>
                                  <m:r>
                                    <m:rPr>
                                      <m:sty m:val="p"/>
                                    </m:rPr>
                                    <a:rPr lang="en-US" altLang="zh-CN" sz="2000" kern="0">
                                      <a:latin typeface="Cambria Math" panose="02040503050406030204" pitchFamily="18" charset="0"/>
                                    </a:rPr>
                                    <m:t>t</m:t>
                                  </m:r>
                                </m:sub>
                              </m:sSub>
                              <m:sSub>
                                <m:sSubPr>
                                  <m:ctrlPr>
                                    <a:rPr lang="en-US" altLang="zh-CN" sz="2000" i="1" kern="0">
                                      <a:latin typeface="Cambria Math" panose="02040503050406030204" pitchFamily="18" charset="0"/>
                                    </a:rPr>
                                  </m:ctrlPr>
                                </m:sSubPr>
                                <m:e>
                                  <m:r>
                                    <a:rPr lang="en-US" altLang="zh-CN" sz="2000" i="1" kern="0">
                                      <a:latin typeface="Cambria Math" panose="02040503050406030204" pitchFamily="18" charset="0"/>
                                    </a:rPr>
                                    <m:t>𝑇</m:t>
                                  </m:r>
                                </m:e>
                                <m:sub>
                                  <m:r>
                                    <m:rPr>
                                      <m:sty m:val="p"/>
                                    </m:rPr>
                                    <a:rPr lang="en-US" altLang="zh-CN" sz="2000" kern="0">
                                      <a:latin typeface="Cambria Math" panose="02040503050406030204" pitchFamily="18" charset="0"/>
                                    </a:rPr>
                                    <m:t>g</m:t>
                                  </m:r>
                                </m:sub>
                              </m:sSub>
                              <m:r>
                                <a:rPr lang="en-US" altLang="zh-CN" sz="2000" i="1" kern="0">
                                  <a:latin typeface="Cambria Math" panose="02040503050406030204" pitchFamily="18" charset="0"/>
                                </a:rPr>
                                <m:t>/</m:t>
                              </m:r>
                              <m:sSub>
                                <m:sSubPr>
                                  <m:ctrlPr>
                                    <a:rPr lang="en-US" altLang="zh-CN" sz="2000" i="1" kern="0">
                                      <a:solidFill>
                                        <a:sysClr val="windowText" lastClr="000000"/>
                                      </a:solidFill>
                                      <a:latin typeface="Cambria Math" panose="02040503050406030204" pitchFamily="18" charset="0"/>
                                    </a:rPr>
                                  </m:ctrlPr>
                                </m:sSubPr>
                                <m:e>
                                  <m:r>
                                    <a:rPr lang="en-US" altLang="zh-CN" sz="2000" i="1" kern="0">
                                      <a:solidFill>
                                        <a:sysClr val="windowText" lastClr="000000"/>
                                      </a:solidFill>
                                      <a:latin typeface="Cambria Math" panose="02040503050406030204" pitchFamily="18" charset="0"/>
                                    </a:rPr>
                                    <m:t>𝑇</m:t>
                                  </m:r>
                                </m:e>
                                <m:sub>
                                  <m:r>
                                    <m:rPr>
                                      <m:sty m:val="p"/>
                                    </m:rPr>
                                    <a:rPr lang="en-US" altLang="zh-CN" sz="2000" kern="0">
                                      <a:solidFill>
                                        <a:sysClr val="windowText" lastClr="000000"/>
                                      </a:solidFill>
                                      <a:latin typeface="Cambria Math" panose="02040503050406030204" pitchFamily="18" charset="0"/>
                                    </a:rPr>
                                    <m:t>b</m:t>
                                  </m:r>
                                </m:sub>
                              </m:sSub>
                            </m:num>
                            <m:den>
                              <m:r>
                                <a:rPr lang="en-US" altLang="zh-CN" sz="2000" i="1" kern="0">
                                  <a:latin typeface="Cambria Math" panose="02040503050406030204" pitchFamily="18" charset="0"/>
                                </a:rPr>
                                <m:t>𝑇</m:t>
                              </m:r>
                              <m:r>
                                <a:rPr lang="en-US" altLang="zh-CN" sz="2000" i="1" kern="0">
                                  <a:latin typeface="Cambria Math" panose="02040503050406030204" pitchFamily="18" charset="0"/>
                                </a:rPr>
                                <m:t>/</m:t>
                              </m:r>
                              <m:sSub>
                                <m:sSubPr>
                                  <m:ctrlPr>
                                    <a:rPr lang="en-US" altLang="zh-CN" sz="2000" i="1" kern="0" dirty="0">
                                      <a:solidFill>
                                        <a:sysClr val="windowText" lastClr="000000"/>
                                      </a:solidFill>
                                      <a:latin typeface="Cambria Math" panose="02040503050406030204" pitchFamily="18" charset="0"/>
                                    </a:rPr>
                                  </m:ctrlPr>
                                </m:sSubPr>
                                <m:e>
                                  <m:r>
                                    <a:rPr lang="en-US" altLang="zh-CN" sz="2000" i="1" kern="0" dirty="0">
                                      <a:solidFill>
                                        <a:sysClr val="windowText" lastClr="000000"/>
                                      </a:solidFill>
                                      <a:latin typeface="Cambria Math" panose="02040503050406030204" pitchFamily="18" charset="0"/>
                                    </a:rPr>
                                    <m:t>𝑁</m:t>
                                  </m:r>
                                </m:e>
                                <m:sub>
                                  <m:r>
                                    <m:rPr>
                                      <m:sty m:val="p"/>
                                    </m:rPr>
                                    <a:rPr lang="en-US" altLang="zh-CN" sz="2000" kern="0" dirty="0">
                                      <a:solidFill>
                                        <a:sysClr val="windowText" lastClr="000000"/>
                                      </a:solidFill>
                                      <a:latin typeface="Cambria Math" panose="02040503050406030204" pitchFamily="18" charset="0"/>
                                    </a:rPr>
                                    <m:t>t</m:t>
                                  </m:r>
                                </m:sub>
                              </m:sSub>
                            </m:den>
                          </m:f>
                        </m:e>
                      </m:d>
                      <m:r>
                        <a:rPr lang="en-US" altLang="zh-CN" sz="2000" i="1" kern="0">
                          <a:solidFill>
                            <a:prstClr val="black"/>
                          </a:solidFill>
                          <a:latin typeface="Cambria Math" panose="02040503050406030204" pitchFamily="18" charset="0"/>
                          <a:ea typeface="Cambria Math" panose="02040503050406030204" pitchFamily="18" charset="0"/>
                        </a:rPr>
                        <m:t>≈</m:t>
                      </m:r>
                      <m:f>
                        <m:fPr>
                          <m:ctrlPr>
                            <a:rPr lang="en-US" altLang="zh-CN" sz="2000" i="1" kern="0">
                              <a:solidFill>
                                <a:prstClr val="black"/>
                              </a:solidFill>
                              <a:latin typeface="Cambria Math" panose="02040503050406030204" pitchFamily="18" charset="0"/>
                              <a:ea typeface="Cambria Math" panose="02040503050406030204" pitchFamily="18" charset="0"/>
                            </a:rPr>
                          </m:ctrlPr>
                        </m:fPr>
                        <m:num>
                          <m:r>
                            <a:rPr lang="en-US" altLang="zh-CN" sz="2000" i="1" kern="0">
                              <a:solidFill>
                                <a:prstClr val="black"/>
                              </a:solidFill>
                              <a:latin typeface="Cambria Math" panose="02040503050406030204" pitchFamily="18" charset="0"/>
                            </a:rPr>
                            <m:t>−2</m:t>
                          </m:r>
                          <m:r>
                            <a:rPr lang="en-US" altLang="zh-CN" sz="2000" i="1" kern="0">
                              <a:solidFill>
                                <a:prstClr val="black"/>
                              </a:solidFill>
                              <a:latin typeface="Cambria Math" panose="02040503050406030204" pitchFamily="18" charset="0"/>
                            </a:rPr>
                            <m:t>𝑘</m:t>
                          </m:r>
                          <m:sSub>
                            <m:sSubPr>
                              <m:ctrlPr>
                                <a:rPr lang="en-US" altLang="zh-CN" sz="2000" i="1" kern="0">
                                  <a:solidFill>
                                    <a:prstClr val="black"/>
                                  </a:solidFill>
                                  <a:latin typeface="Cambria Math" panose="02040503050406030204" pitchFamily="18" charset="0"/>
                                </a:rPr>
                              </m:ctrlPr>
                            </m:sSubPr>
                            <m:e>
                              <m:r>
                                <a:rPr lang="en-US" altLang="zh-CN" sz="2000" i="1" kern="0">
                                  <a:solidFill>
                                    <a:prstClr val="black"/>
                                  </a:solidFill>
                                  <a:latin typeface="Cambria Math" panose="02040503050406030204" pitchFamily="18" charset="0"/>
                                </a:rPr>
                                <m:t>𝐼</m:t>
                              </m:r>
                            </m:e>
                            <m:sub>
                              <m:r>
                                <a:rPr lang="en-US" altLang="zh-CN" sz="2000" i="1" kern="0">
                                  <a:solidFill>
                                    <a:prstClr val="black"/>
                                  </a:solidFill>
                                  <a:latin typeface="Cambria Math" panose="02040503050406030204" pitchFamily="18" charset="0"/>
                                </a:rPr>
                                <m:t>0</m:t>
                              </m:r>
                            </m:sub>
                          </m:sSub>
                          <m:sSub>
                            <m:sSubPr>
                              <m:ctrlPr>
                                <a:rPr lang="en-US" altLang="zh-CN" sz="2000" i="1" kern="0">
                                  <a:solidFill>
                                    <a:srgbClr val="FF0000"/>
                                  </a:solidFill>
                                  <a:latin typeface="Cambria Math" panose="02040503050406030204" pitchFamily="18" charset="0"/>
                                </a:rPr>
                              </m:ctrlPr>
                            </m:sSubPr>
                            <m:e>
                              <m:r>
                                <a:rPr lang="en-US" altLang="zh-CN" sz="2000" i="1" kern="0">
                                  <a:solidFill>
                                    <a:srgbClr val="FF0000"/>
                                  </a:solidFill>
                                  <a:latin typeface="Cambria Math" panose="02040503050406030204" pitchFamily="18" charset="0"/>
                                </a:rPr>
                                <m:t>𝑇</m:t>
                              </m:r>
                            </m:e>
                            <m:sub>
                              <m:r>
                                <a:rPr lang="en-US" altLang="zh-CN" sz="2000" i="1" kern="0">
                                  <a:solidFill>
                                    <a:srgbClr val="FF0000"/>
                                  </a:solidFill>
                                  <a:latin typeface="Cambria Math" panose="02040503050406030204" pitchFamily="18" charset="0"/>
                                </a:rPr>
                                <m:t>𝑔</m:t>
                              </m:r>
                            </m:sub>
                          </m:sSub>
                        </m:num>
                        <m:den>
                          <m:sSub>
                            <m:sSubPr>
                              <m:ctrlPr>
                                <a:rPr lang="en-US" altLang="zh-CN" sz="2000" i="1" kern="0">
                                  <a:solidFill>
                                    <a:prstClr val="black"/>
                                  </a:solidFill>
                                  <a:latin typeface="Cambria Math" panose="02040503050406030204" pitchFamily="18" charset="0"/>
                                </a:rPr>
                              </m:ctrlPr>
                            </m:sSubPr>
                            <m:e>
                              <m:r>
                                <a:rPr lang="en-US" altLang="zh-CN" sz="2000" i="1" kern="0">
                                  <a:solidFill>
                                    <a:prstClr val="black"/>
                                  </a:solidFill>
                                  <a:latin typeface="Cambria Math" panose="02040503050406030204" pitchFamily="18" charset="0"/>
                                </a:rPr>
                                <m:t>𝑉</m:t>
                              </m:r>
                            </m:e>
                            <m:sub>
                              <m:r>
                                <a:rPr lang="en-US" altLang="zh-CN" sz="2000" i="1" kern="0">
                                  <a:solidFill>
                                    <a:prstClr val="black"/>
                                  </a:solidFill>
                                  <a:latin typeface="Cambria Math" panose="02040503050406030204" pitchFamily="18" charset="0"/>
                                  <a:ea typeface="Cambria Math" panose="02040503050406030204" pitchFamily="18" charset="0"/>
                                </a:rPr>
                                <m:t>𝑐</m:t>
                              </m:r>
                              <m:r>
                                <a:rPr lang="en-US" altLang="zh-CN" sz="2000" i="1" kern="0">
                                  <a:solidFill>
                                    <a:prstClr val="black"/>
                                  </a:solidFill>
                                  <a:latin typeface="Cambria Math" panose="02040503050406030204" pitchFamily="18" charset="0"/>
                                </a:rPr>
                                <m:t>0</m:t>
                              </m:r>
                            </m:sub>
                          </m:sSub>
                          <m:func>
                            <m:funcPr>
                              <m:ctrlPr>
                                <a:rPr lang="en-US" altLang="zh-CN" sz="2000" i="1" kern="0">
                                  <a:solidFill>
                                    <a:prstClr val="black"/>
                                  </a:solidFill>
                                  <a:latin typeface="Cambria Math" panose="02040503050406030204" pitchFamily="18" charset="0"/>
                                </a:rPr>
                              </m:ctrlPr>
                            </m:funcPr>
                            <m:fName>
                              <m:r>
                                <m:rPr>
                                  <m:sty m:val="p"/>
                                </m:rPr>
                                <a:rPr lang="en-US" altLang="zh-CN" sz="2000" kern="0">
                                  <a:solidFill>
                                    <a:prstClr val="black"/>
                                  </a:solidFill>
                                  <a:latin typeface="Cambria Math" panose="02040503050406030204" pitchFamily="18" charset="0"/>
                                </a:rPr>
                                <m:t>sin</m:t>
                              </m:r>
                            </m:fName>
                            <m:e>
                              <m:sSub>
                                <m:sSubPr>
                                  <m:ctrlPr>
                                    <a:rPr lang="en-US" altLang="zh-CN" sz="2000" i="1" kern="0">
                                      <a:solidFill>
                                        <a:prstClr val="black"/>
                                      </a:solidFill>
                                      <a:latin typeface="Cambria Math" panose="02040503050406030204" pitchFamily="18" charset="0"/>
                                    </a:rPr>
                                  </m:ctrlPr>
                                </m:sSubPr>
                                <m:e>
                                  <m:r>
                                    <a:rPr lang="en-US" altLang="zh-CN" sz="2000" i="1" kern="0">
                                      <a:solidFill>
                                        <a:prstClr val="black"/>
                                      </a:solidFill>
                                      <a:latin typeface="Cambria Math" panose="02040503050406030204" pitchFamily="18" charset="0"/>
                                      <a:ea typeface="Cambria Math" panose="02040503050406030204" pitchFamily="18" charset="0"/>
                                    </a:rPr>
                                    <m:t>𝜙</m:t>
                                  </m:r>
                                </m:e>
                                <m:sub>
                                  <m:r>
                                    <a:rPr lang="en-US" altLang="zh-CN" sz="2000" i="1" kern="0">
                                      <a:solidFill>
                                        <a:prstClr val="black"/>
                                      </a:solidFill>
                                      <a:latin typeface="Cambria Math" panose="02040503050406030204" pitchFamily="18" charset="0"/>
                                    </a:rPr>
                                    <m:t>0</m:t>
                                  </m:r>
                                </m:sub>
                              </m:sSub>
                            </m:e>
                          </m:func>
                        </m:den>
                      </m:f>
                      <m:r>
                        <a:rPr lang="en-US" altLang="zh-CN" sz="2000" i="1" kern="0">
                          <a:solidFill>
                            <a:prstClr val="black"/>
                          </a:solidFill>
                          <a:latin typeface="Cambria Math" panose="02040503050406030204" pitchFamily="18" charset="0"/>
                          <a:ea typeface="Cambria Math" panose="02040503050406030204" pitchFamily="18" charset="0"/>
                        </a:rPr>
                        <m:t>≈</m:t>
                      </m:r>
                      <m:f>
                        <m:fPr>
                          <m:ctrlPr>
                            <a:rPr lang="en-US" altLang="zh-CN" sz="2000" i="1" kern="0">
                              <a:solidFill>
                                <a:prstClr val="black"/>
                              </a:solidFill>
                              <a:latin typeface="Cambria Math" panose="02040503050406030204" pitchFamily="18" charset="0"/>
                              <a:ea typeface="Cambria Math" panose="02040503050406030204" pitchFamily="18" charset="0"/>
                            </a:rPr>
                          </m:ctrlPr>
                        </m:fPr>
                        <m:num>
                          <m:r>
                            <a:rPr lang="en-US" altLang="zh-CN" sz="2000" i="1" kern="0">
                              <a:solidFill>
                                <a:prstClr val="black"/>
                              </a:solidFill>
                              <a:latin typeface="Cambria Math" panose="02040503050406030204" pitchFamily="18" charset="0"/>
                            </a:rPr>
                            <m:t>−2</m:t>
                          </m:r>
                          <m:r>
                            <a:rPr lang="en-US" altLang="zh-CN" sz="2000" i="1" kern="0">
                              <a:solidFill>
                                <a:prstClr val="black"/>
                              </a:solidFill>
                              <a:latin typeface="Cambria Math" panose="02040503050406030204" pitchFamily="18" charset="0"/>
                            </a:rPr>
                            <m:t>𝑘𝑞𝑁</m:t>
                          </m:r>
                        </m:num>
                        <m:den>
                          <m:sSub>
                            <m:sSubPr>
                              <m:ctrlPr>
                                <a:rPr lang="en-US" altLang="zh-CN" sz="2000" i="1" kern="0">
                                  <a:solidFill>
                                    <a:prstClr val="black"/>
                                  </a:solidFill>
                                  <a:latin typeface="Cambria Math" panose="02040503050406030204" pitchFamily="18" charset="0"/>
                                </a:rPr>
                              </m:ctrlPr>
                            </m:sSubPr>
                            <m:e>
                              <m:r>
                                <a:rPr lang="en-US" altLang="zh-CN" sz="2000" i="1" kern="0">
                                  <a:solidFill>
                                    <a:prstClr val="black"/>
                                  </a:solidFill>
                                  <a:latin typeface="Cambria Math" panose="02040503050406030204" pitchFamily="18" charset="0"/>
                                </a:rPr>
                                <m:t>𝑉</m:t>
                              </m:r>
                            </m:e>
                            <m:sub>
                              <m:r>
                                <a:rPr lang="en-US" altLang="zh-CN" sz="2000" i="1" kern="0">
                                  <a:solidFill>
                                    <a:prstClr val="black"/>
                                  </a:solidFill>
                                  <a:latin typeface="Cambria Math" panose="02040503050406030204" pitchFamily="18" charset="0"/>
                                  <a:ea typeface="Cambria Math" panose="02040503050406030204" pitchFamily="18" charset="0"/>
                                </a:rPr>
                                <m:t>𝑐</m:t>
                              </m:r>
                              <m:r>
                                <a:rPr lang="en-US" altLang="zh-CN" sz="2000" i="1" kern="0">
                                  <a:solidFill>
                                    <a:prstClr val="black"/>
                                  </a:solidFill>
                                  <a:latin typeface="Cambria Math" panose="02040503050406030204" pitchFamily="18" charset="0"/>
                                </a:rPr>
                                <m:t>0</m:t>
                              </m:r>
                            </m:sub>
                          </m:sSub>
                          <m:func>
                            <m:funcPr>
                              <m:ctrlPr>
                                <a:rPr lang="en-US" altLang="zh-CN" sz="2000" i="1" kern="0">
                                  <a:solidFill>
                                    <a:prstClr val="black"/>
                                  </a:solidFill>
                                  <a:latin typeface="Cambria Math" panose="02040503050406030204" pitchFamily="18" charset="0"/>
                                </a:rPr>
                              </m:ctrlPr>
                            </m:funcPr>
                            <m:fName>
                              <m:r>
                                <m:rPr>
                                  <m:sty m:val="p"/>
                                </m:rPr>
                                <a:rPr lang="en-US" altLang="zh-CN" sz="2000" kern="0">
                                  <a:solidFill>
                                    <a:prstClr val="black"/>
                                  </a:solidFill>
                                  <a:latin typeface="Cambria Math" panose="02040503050406030204" pitchFamily="18" charset="0"/>
                                </a:rPr>
                                <m:t>sin</m:t>
                              </m:r>
                            </m:fName>
                            <m:e>
                              <m:sSub>
                                <m:sSubPr>
                                  <m:ctrlPr>
                                    <a:rPr lang="en-US" altLang="zh-CN" sz="2000" i="1" kern="0">
                                      <a:solidFill>
                                        <a:prstClr val="black"/>
                                      </a:solidFill>
                                      <a:latin typeface="Cambria Math" panose="02040503050406030204" pitchFamily="18" charset="0"/>
                                    </a:rPr>
                                  </m:ctrlPr>
                                </m:sSubPr>
                                <m:e>
                                  <m:r>
                                    <a:rPr lang="en-US" altLang="zh-CN" sz="2000" i="1" kern="0">
                                      <a:solidFill>
                                        <a:prstClr val="black"/>
                                      </a:solidFill>
                                      <a:latin typeface="Cambria Math" panose="02040503050406030204" pitchFamily="18" charset="0"/>
                                      <a:ea typeface="Cambria Math" panose="02040503050406030204" pitchFamily="18" charset="0"/>
                                    </a:rPr>
                                    <m:t>𝜙</m:t>
                                  </m:r>
                                </m:e>
                                <m:sub>
                                  <m:r>
                                    <a:rPr lang="en-US" altLang="zh-CN" sz="2000" i="1" kern="0">
                                      <a:solidFill>
                                        <a:prstClr val="black"/>
                                      </a:solidFill>
                                      <a:latin typeface="Cambria Math" panose="02040503050406030204" pitchFamily="18" charset="0"/>
                                    </a:rPr>
                                    <m:t>0</m:t>
                                  </m:r>
                                </m:sub>
                              </m:sSub>
                            </m:e>
                          </m:func>
                        </m:den>
                      </m:f>
                    </m:oMath>
                  </m:oMathPara>
                </a14:m>
                <a:endParaRPr lang="zh-CN" altLang="en-US" sz="2400" kern="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mc:Choice>
        <mc:Fallback>
          <p:sp>
            <p:nvSpPr>
              <p:cNvPr id="4" name="文本框 3"/>
              <p:cNvSpPr txBox="1">
                <a:spLocks noRot="1" noChangeAspect="1" noMove="1" noResize="1" noEditPoints="1" noAdjustHandles="1" noChangeArrowheads="1" noChangeShapeType="1" noTextEdit="1"/>
              </p:cNvSpPr>
              <p:nvPr/>
            </p:nvSpPr>
            <p:spPr>
              <a:xfrm>
                <a:off x="1802987" y="3075794"/>
                <a:ext cx="5988463" cy="684931"/>
              </a:xfrm>
              <a:prstGeom prst="rect">
                <a:avLst/>
              </a:prstGeom>
              <a:blipFill>
                <a:blip r:embed="rId2"/>
                <a:stretch>
                  <a:fillRect/>
                </a:stretch>
              </a:blipFill>
            </p:spPr>
            <p:txBody>
              <a:bodyPr/>
              <a:lstStyle/>
              <a:p>
                <a:r>
                  <a:rPr lang="zh-CN" altLang="en-US">
                    <a:noFill/>
                  </a:rPr>
                  <a:t> </a:t>
                </a:r>
              </a:p>
            </p:txBody>
          </p:sp>
        </mc:Fallback>
      </mc:AlternateContent>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a:solidFill>
                  <a:prstClr val="black">
                    <a:tint val="75000"/>
                  </a:prstClr>
                </a:solidFill>
                <a:latin typeface="Arial" panose="020B0604020202020204" pitchFamily="34" charset="0"/>
                <a:ea typeface="等线" panose="02010600030101010101" pitchFamily="2" charset="-122"/>
                <a:cs typeface="Arial" panose="020B0604020202020204" pitchFamily="34" charset="0"/>
              </a:rPr>
              <a:pPr defTabSz="914400">
                <a:defRPr/>
              </a:pPr>
              <a:t>26</a:t>
            </a:fld>
            <a:endParaRPr lang="zh-CN" altLang="en-US">
              <a:solidFill>
                <a:prstClr val="black">
                  <a:tint val="75000"/>
                </a:prstClr>
              </a:solidFill>
              <a:latin typeface="Arial" panose="020B0604020202020204" pitchFamily="34" charset="0"/>
              <a:ea typeface="等线" panose="02010600030101010101" pitchFamily="2" charset="-122"/>
              <a:cs typeface="Arial" panose="020B0604020202020204" pitchFamily="34" charset="0"/>
            </a:endParaRPr>
          </a:p>
        </p:txBody>
      </p:sp>
      <p:sp>
        <p:nvSpPr>
          <p:cNvPr id="8" name="文本框 7"/>
          <p:cNvSpPr txBox="1"/>
          <p:nvPr/>
        </p:nvSpPr>
        <p:spPr>
          <a:xfrm>
            <a:off x="7842954" y="3022061"/>
            <a:ext cx="4349046" cy="738664"/>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Max phase variation proportional to number of bunches in a bunch train, or number of</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bunch trains (for fixed total bunch number) or the gap length.</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771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17501" y="408966"/>
            <a:ext cx="11556998" cy="798084"/>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Beam Gap Phase Shift (mini-review)</a:t>
            </a:r>
          </a:p>
        </p:txBody>
      </p:sp>
      <p:sp>
        <p:nvSpPr>
          <p:cNvPr id="2" name="灯片编号占位符 1"/>
          <p:cNvSpPr>
            <a:spLocks noGrp="1"/>
          </p:cNvSpPr>
          <p:nvPr>
            <p:ph type="sldNum" sz="quarter" idx="12"/>
          </p:nvPr>
        </p:nvSpPr>
        <p:spPr/>
        <p:txBody>
          <a:bodyPr/>
          <a:lstStyle/>
          <a:p>
            <a:fld id="{BFDD5B1F-11BD-4256-B750-CF9380C3E0A4}" type="slidenum">
              <a:rPr lang="zh-CN" altLang="en-US" smtClean="0">
                <a:latin typeface="Arial" panose="020B0604020202020204" pitchFamily="34" charset="0"/>
                <a:cs typeface="Arial" panose="020B0604020202020204" pitchFamily="34" charset="0"/>
                <a:sym typeface="Arial" panose="020B0604020202020204" pitchFamily="34" charset="0"/>
              </a:rPr>
              <a:t>27</a:t>
            </a:fld>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矩形 5"/>
          <p:cNvSpPr/>
          <p:nvPr/>
        </p:nvSpPr>
        <p:spPr>
          <a:xfrm>
            <a:off x="8186252" y="5976841"/>
            <a:ext cx="3407255" cy="338554"/>
          </a:xfrm>
          <a:prstGeom prst="rect">
            <a:avLst/>
          </a:prstGeom>
        </p:spPr>
        <p:txBody>
          <a:bodyPr wrap="square">
            <a:spAutoFit/>
          </a:bodyPr>
          <a:lstStyle/>
          <a:p>
            <a:endParaRPr lang="zh-CN" altLang="en-US" sz="1600" dirty="0">
              <a:latin typeface="Arial" panose="020B0604020202020204" pitchFamily="34" charset="0"/>
              <a:cs typeface="Arial" panose="020B0604020202020204" pitchFamily="34" charset="0"/>
              <a:sym typeface="Arial" panose="020B0604020202020204" pitchFamily="34" charset="0"/>
            </a:endParaRPr>
          </a:p>
        </p:txBody>
      </p:sp>
      <p:sp>
        <p:nvSpPr>
          <p:cNvPr id="12" name="文本框 11"/>
          <p:cNvSpPr txBox="1"/>
          <p:nvPr/>
        </p:nvSpPr>
        <p:spPr>
          <a:xfrm>
            <a:off x="7210424" y="5520145"/>
            <a:ext cx="4200525" cy="2616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1100" dirty="0">
                <a:solidFill>
                  <a:schemeClr val="tx1"/>
                </a:solidFill>
                <a:latin typeface="Arial" panose="020B0604020202020204" pitchFamily="34" charset="0"/>
                <a:cs typeface="Arial" panose="020B0604020202020204" pitchFamily="34" charset="0"/>
                <a:sym typeface="Arial" panose="020B0604020202020204" pitchFamily="34" charset="0"/>
              </a:rPr>
              <a:t>Simulation based on D. </a:t>
            </a:r>
            <a:r>
              <a:rPr lang="en-US" altLang="zh-CN" sz="1100" dirty="0" err="1">
                <a:solidFill>
                  <a:schemeClr val="tx1"/>
                </a:solidFill>
                <a:latin typeface="Arial" panose="020B0604020202020204" pitchFamily="34" charset="0"/>
                <a:cs typeface="Arial" panose="020B0604020202020204" pitchFamily="34" charset="0"/>
                <a:sym typeface="Arial" panose="020B0604020202020204" pitchFamily="34" charset="0"/>
              </a:rPr>
              <a:t>Teytelman’s</a:t>
            </a:r>
            <a:r>
              <a:rPr lang="zh-CN" altLang="en-US" sz="1100" dirty="0">
                <a:solidFill>
                  <a:schemeClr val="tx1"/>
                </a:solidFill>
                <a:latin typeface="Arial" panose="020B0604020202020204" pitchFamily="34" charset="0"/>
                <a:cs typeface="Arial" panose="020B0604020202020204" pitchFamily="34" charset="0"/>
                <a:sym typeface="Arial" panose="020B0604020202020204" pitchFamily="34" charset="0"/>
              </a:rPr>
              <a:t> </a:t>
            </a:r>
            <a:r>
              <a:rPr lang="en-US" altLang="zh-CN" sz="1100" dirty="0">
                <a:solidFill>
                  <a:schemeClr val="tx1"/>
                </a:solidFill>
                <a:latin typeface="Arial" panose="020B0604020202020204" pitchFamily="34" charset="0"/>
                <a:cs typeface="Arial" panose="020B0604020202020204" pitchFamily="34" charset="0"/>
                <a:sym typeface="Arial" panose="020B0604020202020204" pitchFamily="34" charset="0"/>
              </a:rPr>
              <a:t>code with transfer functions.</a:t>
            </a:r>
            <a:endParaRPr lang="zh-CN" altLang="en-US" sz="11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pic>
        <p:nvPicPr>
          <p:cNvPr id="16" name="图片 15">
            <a:extLst>
              <a:ext uri="{FF2B5EF4-FFF2-40B4-BE49-F238E27FC236}">
                <a16:creationId xmlns:a16="http://schemas.microsoft.com/office/drawing/2014/main" id="{7B210133-E7C6-4E5D-B478-A0B95D1A121E}"/>
              </a:ext>
            </a:extLst>
          </p:cNvPr>
          <p:cNvPicPr>
            <a:picLocks noChangeAspect="1"/>
          </p:cNvPicPr>
          <p:nvPr/>
        </p:nvPicPr>
        <p:blipFill>
          <a:blip r:embed="rId2"/>
          <a:stretch>
            <a:fillRect/>
          </a:stretch>
        </p:blipFill>
        <p:spPr>
          <a:xfrm>
            <a:off x="6804756" y="1796734"/>
            <a:ext cx="4888037" cy="3374677"/>
          </a:xfrm>
          <a:prstGeom prst="rect">
            <a:avLst/>
          </a:prstGeom>
        </p:spPr>
      </p:pic>
      <p:pic>
        <p:nvPicPr>
          <p:cNvPr id="5" name="图片 4">
            <a:extLst>
              <a:ext uri="{FF2B5EF4-FFF2-40B4-BE49-F238E27FC236}">
                <a16:creationId xmlns:a16="http://schemas.microsoft.com/office/drawing/2014/main" id="{70152487-909A-46FF-942E-25051391452A}"/>
              </a:ext>
            </a:extLst>
          </p:cNvPr>
          <p:cNvPicPr>
            <a:picLocks noChangeAspect="1"/>
          </p:cNvPicPr>
          <p:nvPr/>
        </p:nvPicPr>
        <p:blipFill>
          <a:blip r:embed="rId3"/>
          <a:stretch>
            <a:fillRect/>
          </a:stretch>
        </p:blipFill>
        <p:spPr>
          <a:xfrm>
            <a:off x="374208" y="3689210"/>
            <a:ext cx="6091603" cy="2092545"/>
          </a:xfrm>
          <a:prstGeom prst="rect">
            <a:avLst/>
          </a:prstGeom>
        </p:spPr>
      </p:pic>
      <p:sp>
        <p:nvSpPr>
          <p:cNvPr id="7" name="文本框 6">
            <a:extLst>
              <a:ext uri="{FF2B5EF4-FFF2-40B4-BE49-F238E27FC236}">
                <a16:creationId xmlns:a16="http://schemas.microsoft.com/office/drawing/2014/main" id="{9BC3EB04-7536-4053-9FDF-737556259493}"/>
              </a:ext>
            </a:extLst>
          </p:cNvPr>
          <p:cNvSpPr txBox="1"/>
          <p:nvPr/>
        </p:nvSpPr>
        <p:spPr>
          <a:xfrm>
            <a:off x="7086599" y="5212368"/>
            <a:ext cx="4324350" cy="307777"/>
          </a:xfrm>
          <a:prstGeom prst="rect">
            <a:avLst/>
          </a:prstGeom>
          <a:noFill/>
        </p:spPr>
        <p:txBody>
          <a:bodyPr wrap="square" rtlCol="0">
            <a:spAutoFit/>
          </a:bodyPr>
          <a:lstStyle/>
          <a:p>
            <a:pPr algn="ctr"/>
            <a:r>
              <a:rPr lang="en-US" altLang="zh-CN" sz="1400" dirty="0">
                <a:latin typeface="Arial" panose="020B0604020202020204" pitchFamily="34" charset="0"/>
                <a:cs typeface="Arial" panose="020B0604020202020204" pitchFamily="34" charset="0"/>
                <a:sym typeface="Arial" panose="020B0604020202020204" pitchFamily="34" charset="0"/>
              </a:rPr>
              <a:t>Phase shift for Higgs end cavity</a:t>
            </a:r>
            <a:endParaRPr lang="zh-CN" altLang="en-US" sz="1400" dirty="0">
              <a:latin typeface="Arial" panose="020B0604020202020204" pitchFamily="34" charset="0"/>
              <a:cs typeface="Arial" panose="020B0604020202020204" pitchFamily="34" charset="0"/>
              <a:sym typeface="Arial" panose="020B0604020202020204" pitchFamily="34" charset="0"/>
            </a:endParaRPr>
          </a:p>
        </p:txBody>
      </p:sp>
      <p:sp>
        <p:nvSpPr>
          <p:cNvPr id="8" name="矩形 7">
            <a:extLst>
              <a:ext uri="{FF2B5EF4-FFF2-40B4-BE49-F238E27FC236}">
                <a16:creationId xmlns:a16="http://schemas.microsoft.com/office/drawing/2014/main" id="{229E1DA4-D983-4A46-9A48-05201814E220}"/>
              </a:ext>
            </a:extLst>
          </p:cNvPr>
          <p:cNvSpPr/>
          <p:nvPr/>
        </p:nvSpPr>
        <p:spPr>
          <a:xfrm>
            <a:off x="368836" y="1887451"/>
            <a:ext cx="6102349" cy="1754326"/>
          </a:xfrm>
          <a:prstGeom prst="rect">
            <a:avLst/>
          </a:prstGeom>
        </p:spPr>
        <p:txBody>
          <a:bodyPr wrap="square">
            <a:spAutoFit/>
          </a:bodyPr>
          <a:lstStyle/>
          <a:p>
            <a:pPr>
              <a:lnSpc>
                <a:spcPct val="120000"/>
              </a:lnSpc>
            </a:pPr>
            <a:r>
              <a:rPr lang="en-US" altLang="zh-CN" dirty="0">
                <a:latin typeface="Arial" panose="020B0604020202020204" pitchFamily="34" charset="0"/>
                <a:cs typeface="Arial" panose="020B0604020202020204" pitchFamily="34" charset="0"/>
                <a:sym typeface="Arial" panose="020B0604020202020204" pitchFamily="34" charset="0"/>
              </a:rPr>
              <a:t>Gap for beam abort and </a:t>
            </a:r>
            <a:r>
              <a:rPr lang="en-US" altLang="zh-CN" dirty="0">
                <a:latin typeface="Arial" panose="020B0604020202020204" pitchFamily="34" charset="0"/>
              </a:rPr>
              <a:t>mitigate ion-trapping and fast beam ion instability (FBII).</a:t>
            </a:r>
            <a:endParaRPr lang="zh-CN" altLang="en-US" dirty="0"/>
          </a:p>
          <a:p>
            <a:pPr>
              <a:lnSpc>
                <a:spcPct val="120000"/>
              </a:lnSpc>
            </a:pPr>
            <a:r>
              <a:rPr lang="en-US" altLang="zh-CN" dirty="0">
                <a:latin typeface="Arial" panose="020B0604020202020204" pitchFamily="34" charset="0"/>
                <a:cs typeface="Arial" panose="020B0604020202020204" pitchFamily="34" charset="0"/>
                <a:sym typeface="Arial" panose="020B0604020202020204" pitchFamily="34" charset="0"/>
              </a:rPr>
              <a:t>~ 10 % total gap needed for HL-Z. </a:t>
            </a:r>
            <a:r>
              <a:rPr lang="en-US" altLang="zh-CN" dirty="0">
                <a:solidFill>
                  <a:srgbClr val="C00000"/>
                </a:solidFill>
                <a:latin typeface="Arial" panose="020B0604020202020204" pitchFamily="34" charset="0"/>
                <a:cs typeface="Arial" panose="020B0604020202020204" pitchFamily="34" charset="0"/>
                <a:sym typeface="Arial" panose="020B0604020202020204" pitchFamily="34" charset="0"/>
              </a:rPr>
              <a:t>But one gap will have too large phase shift and beam loss. Use many bunch trains with short gaps (0.5 ~ 1 us)</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5172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34CBA9-0A61-420F-8489-16D3A65CDA10}"/>
              </a:ext>
            </a:extLst>
          </p:cNvPr>
          <p:cNvSpPr>
            <a:spLocks noGrp="1"/>
          </p:cNvSpPr>
          <p:nvPr>
            <p:ph type="title"/>
          </p:nvPr>
        </p:nvSpPr>
        <p:spPr>
          <a:xfrm>
            <a:off x="838199" y="190226"/>
            <a:ext cx="10515600" cy="1325563"/>
          </a:xfrm>
        </p:spPr>
        <p:txBody>
          <a:bodyPr/>
          <a:lstStyle/>
          <a:p>
            <a:pPr algn="ctr"/>
            <a:r>
              <a:rPr lang="en-US" altLang="zh-CN" dirty="0">
                <a:latin typeface="Arial" panose="020B0604020202020204" pitchFamily="34" charset="0"/>
                <a:cs typeface="Arial" panose="020B0604020202020204" pitchFamily="34" charset="0"/>
              </a:rPr>
              <a:t>Phase Shift 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HL-Z</a:t>
            </a:r>
            <a:endParaRPr lang="zh-CN" altLang="en-US"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55B0C928-4D51-45EC-80AE-36B44DA7C339}"/>
              </a:ext>
            </a:extLst>
          </p:cNvPr>
          <p:cNvSpPr>
            <a:spLocks noGrp="1"/>
          </p:cNvSpPr>
          <p:nvPr>
            <p:ph type="sldNum" sz="quarter" idx="12"/>
          </p:nvPr>
        </p:nvSpPr>
        <p:spPr/>
        <p:txBody>
          <a:bodyPr/>
          <a:lstStyle/>
          <a:p>
            <a:fld id="{672E488A-81DB-4A5F-B4BA-D0957D335647}" type="slidenum">
              <a:rPr lang="zh-CN" altLang="en-US" smtClean="0"/>
              <a:t>28</a:t>
            </a:fld>
            <a:endParaRPr lang="zh-CN" altLang="en-US"/>
          </a:p>
        </p:txBody>
      </p:sp>
      <p:pic>
        <p:nvPicPr>
          <p:cNvPr id="10" name="图片 9">
            <a:extLst>
              <a:ext uri="{FF2B5EF4-FFF2-40B4-BE49-F238E27FC236}">
                <a16:creationId xmlns:a16="http://schemas.microsoft.com/office/drawing/2014/main" id="{A59CF9F5-6D69-4A2B-B594-8C60DBA040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73"/>
          <a:stretch/>
        </p:blipFill>
        <p:spPr>
          <a:xfrm>
            <a:off x="169631" y="1515788"/>
            <a:ext cx="3853727" cy="2966229"/>
          </a:xfrm>
          <a:prstGeom prst="rect">
            <a:avLst/>
          </a:prstGeom>
        </p:spPr>
      </p:pic>
      <p:sp>
        <p:nvSpPr>
          <p:cNvPr id="12" name="文本框 11">
            <a:extLst>
              <a:ext uri="{FF2B5EF4-FFF2-40B4-BE49-F238E27FC236}">
                <a16:creationId xmlns:a16="http://schemas.microsoft.com/office/drawing/2014/main" id="{8B2E6B2E-E0AC-4EFF-8DC3-2E36B08B8818}"/>
              </a:ext>
            </a:extLst>
          </p:cNvPr>
          <p:cNvSpPr txBox="1"/>
          <p:nvPr/>
        </p:nvSpPr>
        <p:spPr>
          <a:xfrm>
            <a:off x="421382" y="4482017"/>
            <a:ext cx="3950618"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Transfer functions (Pedersen Model)</a:t>
            </a:r>
            <a:endParaRPr lang="zh-CN" altLang="en-US" sz="1600"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7A421515-0BD4-4648-A7FC-B9008D306F37}"/>
              </a:ext>
            </a:extLst>
          </p:cNvPr>
          <p:cNvSpPr txBox="1"/>
          <p:nvPr/>
        </p:nvSpPr>
        <p:spPr>
          <a:xfrm>
            <a:off x="10334324" y="190226"/>
            <a:ext cx="185767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D.</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Teytelman</a:t>
            </a:r>
            <a:r>
              <a:rPr lang="en-US" altLang="zh-CN" dirty="0">
                <a:latin typeface="Arial" panose="020B0604020202020204" pitchFamily="34" charset="0"/>
                <a:cs typeface="Arial" panose="020B0604020202020204" pitchFamily="34" charset="0"/>
              </a:rPr>
              <a:t>.</a:t>
            </a:r>
          </a:p>
        </p:txBody>
      </p:sp>
      <p:sp>
        <p:nvSpPr>
          <p:cNvPr id="18" name="Rectangle 1">
            <a:extLst>
              <a:ext uri="{FF2B5EF4-FFF2-40B4-BE49-F238E27FC236}">
                <a16:creationId xmlns:a16="http://schemas.microsoft.com/office/drawing/2014/main" id="{74363B8D-F99E-4699-8637-F3D1886D999A}"/>
              </a:ext>
            </a:extLst>
          </p:cNvPr>
          <p:cNvSpPr>
            <a:spLocks noChangeArrowheads="1"/>
          </p:cNvSpPr>
          <p:nvPr/>
        </p:nvSpPr>
        <p:spPr bwMode="auto">
          <a:xfrm>
            <a:off x="198974" y="5037698"/>
            <a:ext cx="37950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b="0" i="0" u="none" strike="noStrike" cap="none" normalizeH="0" baseline="0" dirty="0">
                <a:ln>
                  <a:noFill/>
                </a:ln>
                <a:solidFill>
                  <a:srgbClr val="000000"/>
                </a:solidFill>
                <a:effectLst/>
                <a:latin typeface="Arial Unicode MS" panose="020B0604020202020204"/>
              </a:rPr>
              <a:t>48 trains of 250 bunches located symmetrically in the ring. Bunch spacing is 24.6 ns (16 RF buckets), gaps are 820 ns</a:t>
            </a:r>
            <a:r>
              <a:rPr kumimoji="0" lang="en-US" altLang="zh-CN" b="0" i="0" u="none" strike="noStrike" cap="none" normalizeH="0" baseline="0" dirty="0">
                <a:ln>
                  <a:noFill/>
                </a:ln>
                <a:solidFill>
                  <a:srgbClr val="000000"/>
                </a:solidFill>
                <a:effectLst/>
                <a:latin typeface="Arial Unicode MS" panose="020B0604020202020204"/>
              </a:rPr>
              <a:t>.</a:t>
            </a:r>
            <a:r>
              <a:rPr kumimoji="0" lang="zh-CN" altLang="zh-CN" b="0" i="0" u="none" strike="noStrike" cap="none" normalizeH="0" baseline="0" dirty="0">
                <a:ln>
                  <a:noFill/>
                </a:ln>
                <a:solidFill>
                  <a:schemeClr val="tx1"/>
                </a:solidFill>
                <a:effectLst/>
              </a:rPr>
              <a:t> </a:t>
            </a:r>
            <a:endParaRPr kumimoji="0" lang="zh-CN" altLang="zh-CN" b="0" i="0" u="none" strike="noStrike" cap="none" normalizeH="0" baseline="0" dirty="0">
              <a:ln>
                <a:noFill/>
              </a:ln>
              <a:solidFill>
                <a:schemeClr val="tx1"/>
              </a:solidFill>
              <a:effectLst/>
              <a:latin typeface="Arial" panose="020B0604020202020204" pitchFamily="34" charset="0"/>
            </a:endParaRPr>
          </a:p>
        </p:txBody>
      </p:sp>
      <p:pic>
        <p:nvPicPr>
          <p:cNvPr id="21" name="图片 20">
            <a:extLst>
              <a:ext uri="{FF2B5EF4-FFF2-40B4-BE49-F238E27FC236}">
                <a16:creationId xmlns:a16="http://schemas.microsoft.com/office/drawing/2014/main" id="{F42F4322-382F-4FFF-AEDA-58E4B2974B22}"/>
              </a:ext>
            </a:extLst>
          </p:cNvPr>
          <p:cNvPicPr>
            <a:picLocks noChangeAspect="1"/>
          </p:cNvPicPr>
          <p:nvPr/>
        </p:nvPicPr>
        <p:blipFill>
          <a:blip r:embed="rId3"/>
          <a:stretch>
            <a:fillRect/>
          </a:stretch>
        </p:blipFill>
        <p:spPr>
          <a:xfrm>
            <a:off x="4023358" y="1405911"/>
            <a:ext cx="4125150" cy="5133001"/>
          </a:xfrm>
          <a:prstGeom prst="rect">
            <a:avLst/>
          </a:prstGeom>
        </p:spPr>
      </p:pic>
      <p:pic>
        <p:nvPicPr>
          <p:cNvPr id="22" name="图片 21">
            <a:extLst>
              <a:ext uri="{FF2B5EF4-FFF2-40B4-BE49-F238E27FC236}">
                <a16:creationId xmlns:a16="http://schemas.microsoft.com/office/drawing/2014/main" id="{243BC19F-3ADB-4B2C-B333-7A5BBD6C7831}"/>
              </a:ext>
            </a:extLst>
          </p:cNvPr>
          <p:cNvPicPr>
            <a:picLocks noChangeAspect="1"/>
          </p:cNvPicPr>
          <p:nvPr/>
        </p:nvPicPr>
        <p:blipFill>
          <a:blip r:embed="rId4"/>
          <a:stretch>
            <a:fillRect/>
          </a:stretch>
        </p:blipFill>
        <p:spPr>
          <a:xfrm>
            <a:off x="8148508" y="1441277"/>
            <a:ext cx="3999737" cy="5062267"/>
          </a:xfrm>
          <a:prstGeom prst="rect">
            <a:avLst/>
          </a:prstGeom>
        </p:spPr>
      </p:pic>
    </p:spTree>
    <p:extLst>
      <p:ext uri="{BB962C8B-B14F-4D97-AF65-F5344CB8AC3E}">
        <p14:creationId xmlns:p14="http://schemas.microsoft.com/office/powerpoint/2010/main" val="898026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FA5EE8E-E677-405D-9175-40171B3C5DD9}"/>
              </a:ext>
            </a:extLst>
          </p:cNvPr>
          <p:cNvSpPr>
            <a:spLocks noGrp="1"/>
          </p:cNvSpPr>
          <p:nvPr>
            <p:ph type="title"/>
          </p:nvPr>
        </p:nvSpPr>
        <p:spPr>
          <a:xfrm>
            <a:off x="838198" y="378108"/>
            <a:ext cx="10515600" cy="1325563"/>
          </a:xfrm>
        </p:spPr>
        <p:txBody>
          <a:bodyPr/>
          <a:lstStyle/>
          <a:p>
            <a:pPr algn="ctr"/>
            <a:r>
              <a:rPr lang="en-US" altLang="zh-CN" dirty="0">
                <a:latin typeface="Arial" panose="020B0604020202020204" pitchFamily="34" charset="0"/>
                <a:cs typeface="Arial" panose="020B0604020202020204" pitchFamily="34" charset="0"/>
              </a:rPr>
              <a:t>Conclusions and Further Studies</a:t>
            </a:r>
            <a:endParaRPr lang="zh-CN" altLang="en-US" dirty="0">
              <a:latin typeface="Arial" panose="020B0604020202020204" pitchFamily="34" charset="0"/>
              <a:cs typeface="Arial" panose="020B0604020202020204" pitchFamily="34" charset="0"/>
            </a:endParaRPr>
          </a:p>
        </p:txBody>
      </p:sp>
      <p:sp>
        <p:nvSpPr>
          <p:cNvPr id="5" name="内容占位符 4">
            <a:extLst>
              <a:ext uri="{FF2B5EF4-FFF2-40B4-BE49-F238E27FC236}">
                <a16:creationId xmlns:a16="http://schemas.microsoft.com/office/drawing/2014/main" id="{40415383-E7EA-431B-9299-2DB5D128DD35}"/>
              </a:ext>
            </a:extLst>
          </p:cNvPr>
          <p:cNvSpPr>
            <a:spLocks noGrp="1"/>
          </p:cNvSpPr>
          <p:nvPr>
            <p:ph idx="1"/>
          </p:nvPr>
        </p:nvSpPr>
        <p:spPr>
          <a:xfrm>
            <a:off x="398142" y="1886235"/>
            <a:ext cx="11594936" cy="4652677"/>
          </a:xfrm>
        </p:spPr>
        <p:txBody>
          <a:bodyPr>
            <a:normAutofit/>
          </a:bodyPr>
          <a:lstStyle/>
          <a:p>
            <a:pPr marL="0" indent="0">
              <a:lnSpc>
                <a:spcPct val="120000"/>
              </a:lnSpc>
              <a:spcBef>
                <a:spcPts val="600"/>
              </a:spcBef>
              <a:buNone/>
            </a:pPr>
            <a:r>
              <a:rPr lang="en-US" altLang="zh-CN" sz="2200" dirty="0">
                <a:solidFill>
                  <a:srgbClr val="C00000"/>
                </a:solidFill>
                <a:latin typeface="Arial" panose="020B0604020202020204" pitchFamily="34" charset="0"/>
                <a:cs typeface="Arial" panose="020B0604020202020204" pitchFamily="34" charset="0"/>
                <a:sym typeface="Arial" panose="020B0604020202020204" pitchFamily="34" charset="0"/>
              </a:rPr>
              <a:t>New CEPC CDR Z (HL-Z) is challenging for RF hardware and beam operation with Higgs cavity, but feasible:</a:t>
            </a:r>
          </a:p>
          <a:p>
            <a:pPr marL="457200" indent="-457200">
              <a:lnSpc>
                <a:spcPct val="120000"/>
              </a:lnSpc>
              <a:spcBef>
                <a:spcPts val="12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HOM CBI is OK with deeper TM011 mode damping (and large cavity frequency spread and fast bunch-by-bunch feedback), but critical. Better to have idle cavities off-line.</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HOM power is within the current coaxial HOM coupler technology reach.</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FM CBI is manageable by direct RF feedback. </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Phase shift is moderate for small gaps (what is the beam dynamics limit?)</a:t>
            </a:r>
          </a:p>
          <a:p>
            <a:pPr marL="457200" indent="-457200">
              <a:lnSpc>
                <a:spcPct val="120000"/>
              </a:lnSpc>
              <a:spcBef>
                <a:spcPts val="600"/>
              </a:spcBef>
              <a:buFont typeface="+mj-lt"/>
              <a:buAutoNum type="arabicPeriod"/>
            </a:pPr>
            <a:r>
              <a:rPr lang="en-US" altLang="zh-CN" sz="2200" dirty="0">
                <a:latin typeface="Arial" panose="020B0604020202020204" pitchFamily="34" charset="0"/>
                <a:cs typeface="Arial" panose="020B0604020202020204" pitchFamily="34" charset="0"/>
                <a:sym typeface="Arial" panose="020B0604020202020204" pitchFamily="34" charset="0"/>
              </a:rPr>
              <a:t>Parking cavities FM CBI can be mitigated by symmetry detuning. </a:t>
            </a:r>
          </a:p>
          <a:p>
            <a:endParaRPr lang="zh-CN" altLang="en-US" dirty="0"/>
          </a:p>
        </p:txBody>
      </p:sp>
      <p:sp>
        <p:nvSpPr>
          <p:cNvPr id="3" name="灯片编号占位符 2">
            <a:extLst>
              <a:ext uri="{FF2B5EF4-FFF2-40B4-BE49-F238E27FC236}">
                <a16:creationId xmlns:a16="http://schemas.microsoft.com/office/drawing/2014/main" id="{A9B5125D-395D-4D8F-B146-3C6FDDB4F958}"/>
              </a:ext>
            </a:extLst>
          </p:cNvPr>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29</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3867083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18169C5-45C6-4E55-8ACB-9EE219E4D07B}"/>
              </a:ext>
            </a:extLst>
          </p:cNvPr>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sym typeface="Arial" panose="020B0604020202020204" pitchFamily="34" charset="0"/>
              </a:rPr>
              <a:t>3</a:t>
            </a:fld>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Rectangle 1">
            <a:extLst>
              <a:ext uri="{FF2B5EF4-FFF2-40B4-BE49-F238E27FC236}">
                <a16:creationId xmlns:a16="http://schemas.microsoft.com/office/drawing/2014/main" id="{F392A4E7-FF05-4663-B41B-C8F92B6BD1C7}"/>
              </a:ext>
            </a:extLst>
          </p:cNvPr>
          <p:cNvSpPr txBox="1">
            <a:spLocks noChangeArrowheads="1"/>
          </p:cNvSpPr>
          <p:nvPr/>
        </p:nvSpPr>
        <p:spPr bwMode="auto">
          <a:xfrm>
            <a:off x="455673" y="1825853"/>
            <a:ext cx="11421902" cy="5032147"/>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lnSpc>
                <a:spcPct val="100000"/>
              </a:lnSpc>
              <a:spcBef>
                <a:spcPts val="600"/>
              </a:spcBef>
              <a:buFontTx/>
              <a:buNone/>
            </a:pPr>
            <a:r>
              <a:rPr lang="en-US" altLang="zh-CN" sz="2000" b="1" dirty="0">
                <a:cs typeface="Arial" panose="020B0604020202020204" pitchFamily="34" charset="0"/>
                <a:sym typeface="Arial" panose="020B0604020202020204" pitchFamily="34" charset="0"/>
              </a:rPr>
              <a:t>New </a:t>
            </a:r>
            <a:r>
              <a:rPr lang="zh-CN" altLang="zh-CN" sz="2000" b="1" dirty="0">
                <a:cs typeface="Arial" panose="020B0604020202020204" pitchFamily="34" charset="0"/>
                <a:sym typeface="Arial" panose="020B0604020202020204" pitchFamily="34" charset="0"/>
              </a:rPr>
              <a:t>CDR goals </a:t>
            </a:r>
            <a:r>
              <a:rPr lang="en-US" altLang="zh-CN" sz="2000" b="1" dirty="0">
                <a:cs typeface="Arial" panose="020B0604020202020204" pitchFamily="34" charset="0"/>
                <a:sym typeface="Arial" panose="020B0604020202020204" pitchFamily="34" charset="0"/>
              </a:rPr>
              <a:t>and RF related parameter changes from CDR mini review</a:t>
            </a:r>
            <a:r>
              <a:rPr lang="zh-CN" altLang="zh-CN" sz="2000" dirty="0">
                <a:cs typeface="Arial" panose="020B0604020202020204" pitchFamily="34" charset="0"/>
                <a:sym typeface="Arial" panose="020B0604020202020204" pitchFamily="34" charset="0"/>
              </a:rPr>
              <a:t>:</a:t>
            </a:r>
            <a:endParaRPr lang="en-US" altLang="zh-CN" sz="2000" dirty="0">
              <a:cs typeface="Arial" panose="020B0604020202020204" pitchFamily="34" charset="0"/>
              <a:sym typeface="Arial" panose="020B0604020202020204" pitchFamily="34" charset="0"/>
            </a:endParaRPr>
          </a:p>
          <a:p>
            <a:pPr>
              <a:lnSpc>
                <a:spcPct val="100000"/>
              </a:lnSpc>
              <a:spcBef>
                <a:spcPts val="600"/>
              </a:spcBef>
            </a:pPr>
            <a:r>
              <a:rPr lang="zh-CN" altLang="zh-CN" sz="2000" dirty="0">
                <a:cs typeface="Arial" panose="020B0604020202020204" pitchFamily="34" charset="0"/>
                <a:sym typeface="Arial" panose="020B0604020202020204" pitchFamily="34" charset="0"/>
              </a:rPr>
              <a:t>H: L = 3</a:t>
            </a:r>
            <a:r>
              <a:rPr lang="en-US" altLang="zh-CN" sz="2000" dirty="0">
                <a:cs typeface="Arial" panose="020B0604020202020204" pitchFamily="34" charset="0"/>
                <a:sym typeface="Arial" panose="020B0604020202020204" pitchFamily="34" charset="0"/>
              </a:rPr>
              <a:t>E</a:t>
            </a:r>
            <a:r>
              <a:rPr lang="zh-CN" altLang="zh-CN" sz="2000" dirty="0">
                <a:cs typeface="Arial" panose="020B0604020202020204" pitchFamily="34" charset="0"/>
                <a:sym typeface="Arial" panose="020B0604020202020204" pitchFamily="34" charset="0"/>
              </a:rPr>
              <a:t>34 cm</a:t>
            </a:r>
            <a:r>
              <a:rPr lang="zh-CN" altLang="zh-CN" sz="2000" baseline="30000" dirty="0">
                <a:cs typeface="Arial" panose="020B0604020202020204" pitchFamily="34" charset="0"/>
                <a:sym typeface="Arial" panose="020B0604020202020204" pitchFamily="34" charset="0"/>
              </a:rPr>
              <a:t>-2</a:t>
            </a:r>
            <a:r>
              <a:rPr lang="zh-CN" altLang="zh-CN" sz="2000" dirty="0">
                <a:cs typeface="Arial" panose="020B0604020202020204" pitchFamily="34" charset="0"/>
                <a:sym typeface="Arial" panose="020B0604020202020204" pitchFamily="34" charset="0"/>
              </a:rPr>
              <a:t>s</a:t>
            </a:r>
            <a:r>
              <a:rPr lang="zh-CN" altLang="zh-CN" sz="2000" baseline="30000" dirty="0">
                <a:cs typeface="Arial" panose="020B0604020202020204" pitchFamily="34" charset="0"/>
                <a:sym typeface="Arial" panose="020B0604020202020204" pitchFamily="34" charset="0"/>
              </a:rPr>
              <a:t>-1</a:t>
            </a:r>
            <a:r>
              <a:rPr lang="en-US" altLang="zh-CN" sz="2000" baseline="30000" dirty="0">
                <a:cs typeface="Arial" panose="020B0604020202020204" pitchFamily="34" charset="0"/>
                <a:sym typeface="Arial" panose="020B0604020202020204" pitchFamily="34" charset="0"/>
              </a:rPr>
              <a:t>   </a:t>
            </a:r>
            <a:r>
              <a:rPr lang="en-US" altLang="zh-CN" sz="2000" dirty="0">
                <a:cs typeface="Arial" panose="020B0604020202020204" pitchFamily="34" charset="0"/>
                <a:sym typeface="Wingdings" panose="05000000000000000000" pitchFamily="2" charset="2"/>
              </a:rPr>
              <a:t> </a:t>
            </a:r>
            <a:r>
              <a:rPr lang="en-US" altLang="zh-CN" sz="2000" baseline="30000" dirty="0">
                <a:cs typeface="Arial" panose="020B0604020202020204" pitchFamily="34" charset="0"/>
                <a:sym typeface="Wingdings" panose="05000000000000000000" pitchFamily="2" charset="2"/>
              </a:rPr>
              <a:t>  </a:t>
            </a:r>
            <a:r>
              <a:rPr lang="en-US" altLang="zh-CN" sz="2000" dirty="0">
                <a:cs typeface="Arial" panose="020B0604020202020204" pitchFamily="34" charset="0"/>
                <a:sym typeface="Arial" panose="020B0604020202020204" pitchFamily="34" charset="0"/>
              </a:rPr>
              <a:t>No RF related change</a:t>
            </a:r>
            <a:endParaRPr lang="zh-CN" altLang="zh-CN" sz="2000" dirty="0">
              <a:cs typeface="Arial" panose="020B0604020202020204" pitchFamily="34" charset="0"/>
              <a:sym typeface="Arial" panose="020B0604020202020204" pitchFamily="34" charset="0"/>
            </a:endParaRPr>
          </a:p>
          <a:p>
            <a:pPr>
              <a:lnSpc>
                <a:spcPct val="100000"/>
              </a:lnSpc>
              <a:spcBef>
                <a:spcPts val="600"/>
              </a:spcBef>
            </a:pPr>
            <a:r>
              <a:rPr lang="zh-CN" altLang="zh-CN" sz="2000" dirty="0">
                <a:cs typeface="Arial" panose="020B0604020202020204" pitchFamily="34" charset="0"/>
                <a:sym typeface="Arial" panose="020B0604020202020204" pitchFamily="34" charset="0"/>
              </a:rPr>
              <a:t>W: L </a:t>
            </a:r>
            <a:r>
              <a:rPr lang="en-US" altLang="zh-CN" sz="2000" dirty="0">
                <a:cs typeface="Arial" panose="020B0604020202020204" pitchFamily="34" charset="0"/>
                <a:sym typeface="Arial" panose="020B0604020202020204" pitchFamily="34" charset="0"/>
              </a:rPr>
              <a:t>(x 1.7) </a:t>
            </a:r>
            <a:r>
              <a:rPr lang="zh-CN" altLang="zh-CN" sz="2000" dirty="0">
                <a:cs typeface="Arial" panose="020B0604020202020204" pitchFamily="34" charset="0"/>
                <a:sym typeface="Arial" panose="020B0604020202020204" pitchFamily="34" charset="0"/>
              </a:rPr>
              <a:t>= 12</a:t>
            </a:r>
            <a:r>
              <a:rPr lang="en-US" altLang="zh-CN" sz="2000" dirty="0">
                <a:cs typeface="Arial" panose="020B0604020202020204" pitchFamily="34" charset="0"/>
                <a:sym typeface="Arial" panose="020B0604020202020204" pitchFamily="34" charset="0"/>
              </a:rPr>
              <a:t>E</a:t>
            </a:r>
            <a:r>
              <a:rPr lang="zh-CN" altLang="zh-CN" sz="2000" dirty="0">
                <a:cs typeface="Arial" panose="020B0604020202020204" pitchFamily="34" charset="0"/>
                <a:sym typeface="Arial" panose="020B0604020202020204" pitchFamily="34" charset="0"/>
              </a:rPr>
              <a:t>34 cm</a:t>
            </a:r>
            <a:r>
              <a:rPr lang="zh-CN" altLang="zh-CN" sz="2000" baseline="30000" dirty="0">
                <a:cs typeface="Arial" panose="020B0604020202020204" pitchFamily="34" charset="0"/>
                <a:sym typeface="Arial" panose="020B0604020202020204" pitchFamily="34" charset="0"/>
              </a:rPr>
              <a:t>-2</a:t>
            </a:r>
            <a:r>
              <a:rPr lang="zh-CN" altLang="zh-CN" sz="2000" dirty="0">
                <a:cs typeface="Arial" panose="020B0604020202020204" pitchFamily="34" charset="0"/>
                <a:sym typeface="Arial" panose="020B0604020202020204" pitchFamily="34" charset="0"/>
              </a:rPr>
              <a:t>s</a:t>
            </a:r>
            <a:r>
              <a:rPr lang="zh-CN" altLang="zh-CN" sz="2000" baseline="30000" dirty="0">
                <a:cs typeface="Arial" panose="020B0604020202020204" pitchFamily="34" charset="0"/>
                <a:sym typeface="Arial" panose="020B0604020202020204" pitchFamily="34" charset="0"/>
              </a:rPr>
              <a:t>-1</a:t>
            </a:r>
            <a:r>
              <a:rPr lang="en-US" altLang="zh-CN" sz="2000" baseline="30000" dirty="0">
                <a:cs typeface="Arial" panose="020B0604020202020204" pitchFamily="34" charset="0"/>
                <a:sym typeface="Arial" panose="020B0604020202020204" pitchFamily="34" charset="0"/>
              </a:rPr>
              <a:t> </a:t>
            </a:r>
            <a:r>
              <a:rPr lang="en-US" altLang="zh-CN" sz="2000" dirty="0">
                <a:cs typeface="Arial" panose="020B0604020202020204" pitchFamily="34" charset="0"/>
                <a:sym typeface="Wingdings" panose="05000000000000000000" pitchFamily="2" charset="2"/>
              </a:rPr>
              <a:t></a:t>
            </a:r>
            <a:r>
              <a:rPr lang="en-US" altLang="zh-CN" sz="2000" baseline="30000" dirty="0">
                <a:cs typeface="Arial" panose="020B0604020202020204" pitchFamily="34" charset="0"/>
                <a:sym typeface="Wingdings" panose="05000000000000000000" pitchFamily="2" charset="2"/>
              </a:rPr>
              <a:t>  </a:t>
            </a:r>
            <a:r>
              <a:rPr lang="en-US" altLang="zh-CN" sz="2000" dirty="0">
                <a:cs typeface="Arial" panose="020B0604020202020204" pitchFamily="34" charset="0"/>
                <a:sym typeface="Wingdings" panose="05000000000000000000" pitchFamily="2" charset="2"/>
              </a:rPr>
              <a:t> 2.8 x </a:t>
            </a:r>
            <a:r>
              <a:rPr lang="en-US" altLang="zh-CN" sz="2000" dirty="0">
                <a:cs typeface="Arial" panose="020B0604020202020204" pitchFamily="34" charset="0"/>
                <a:sym typeface="Arial" panose="020B0604020202020204" pitchFamily="34" charset="0"/>
              </a:rPr>
              <a:t>bunch charge, same beam current, longer bunch length, </a:t>
            </a:r>
            <a:r>
              <a:rPr lang="en-US" altLang="zh-CN" sz="2000" dirty="0">
                <a:solidFill>
                  <a:srgbClr val="0000A0"/>
                </a:solidFill>
                <a:cs typeface="Arial" panose="020B0604020202020204" pitchFamily="34" charset="0"/>
                <a:sym typeface="Arial" panose="020B0604020202020204" pitchFamily="34" charset="0"/>
              </a:rPr>
              <a:t>higher HOM power</a:t>
            </a:r>
            <a:endParaRPr lang="zh-CN" altLang="zh-CN" sz="2000" dirty="0">
              <a:cs typeface="Arial" panose="020B0604020202020204" pitchFamily="34" charset="0"/>
              <a:sym typeface="Arial" panose="020B0604020202020204" pitchFamily="34" charset="0"/>
            </a:endParaRPr>
          </a:p>
          <a:p>
            <a:pPr>
              <a:lnSpc>
                <a:spcPct val="100000"/>
              </a:lnSpc>
              <a:spcBef>
                <a:spcPts val="600"/>
              </a:spcBef>
            </a:pPr>
            <a:r>
              <a:rPr lang="zh-CN" altLang="zh-CN" sz="2000" dirty="0">
                <a:cs typeface="Arial" panose="020B0604020202020204" pitchFamily="34" charset="0"/>
                <a:sym typeface="Arial" panose="020B0604020202020204" pitchFamily="34" charset="0"/>
              </a:rPr>
              <a:t>Z: L </a:t>
            </a:r>
            <a:r>
              <a:rPr lang="en-US" altLang="zh-CN" sz="2000" dirty="0">
                <a:cs typeface="Arial" panose="020B0604020202020204" pitchFamily="34" charset="0"/>
                <a:sym typeface="Arial" panose="020B0604020202020204" pitchFamily="34" charset="0"/>
              </a:rPr>
              <a:t>(x 8) </a:t>
            </a:r>
            <a:r>
              <a:rPr lang="zh-CN" altLang="zh-CN" sz="2000" dirty="0">
                <a:cs typeface="Arial" panose="020B0604020202020204" pitchFamily="34" charset="0"/>
                <a:sym typeface="Arial" panose="020B0604020202020204" pitchFamily="34" charset="0"/>
              </a:rPr>
              <a:t>= 32</a:t>
            </a:r>
            <a:r>
              <a:rPr lang="en-US" altLang="zh-CN" sz="2000" dirty="0">
                <a:cs typeface="Arial" panose="020B0604020202020204" pitchFamily="34" charset="0"/>
                <a:sym typeface="Arial" panose="020B0604020202020204" pitchFamily="34" charset="0"/>
              </a:rPr>
              <a:t>E</a:t>
            </a:r>
            <a:r>
              <a:rPr lang="zh-CN" altLang="zh-CN" sz="2000" dirty="0">
                <a:cs typeface="Arial" panose="020B0604020202020204" pitchFamily="34" charset="0"/>
                <a:sym typeface="Arial" panose="020B0604020202020204" pitchFamily="34" charset="0"/>
              </a:rPr>
              <a:t>34 cm</a:t>
            </a:r>
            <a:r>
              <a:rPr lang="zh-CN" altLang="zh-CN" sz="2000" baseline="30000" dirty="0">
                <a:cs typeface="Arial" panose="020B0604020202020204" pitchFamily="34" charset="0"/>
                <a:sym typeface="Arial" panose="020B0604020202020204" pitchFamily="34" charset="0"/>
              </a:rPr>
              <a:t>-2</a:t>
            </a:r>
            <a:r>
              <a:rPr lang="zh-CN" altLang="zh-CN" sz="2000" dirty="0">
                <a:cs typeface="Arial" panose="020B0604020202020204" pitchFamily="34" charset="0"/>
                <a:sym typeface="Arial" panose="020B0604020202020204" pitchFamily="34" charset="0"/>
              </a:rPr>
              <a:t>s</a:t>
            </a:r>
            <a:r>
              <a:rPr lang="zh-CN" altLang="zh-CN" sz="2000" baseline="30000" dirty="0">
                <a:cs typeface="Arial" panose="020B0604020202020204" pitchFamily="34" charset="0"/>
                <a:sym typeface="Arial" panose="020B0604020202020204" pitchFamily="34" charset="0"/>
              </a:rPr>
              <a:t>-1</a:t>
            </a:r>
            <a:r>
              <a:rPr lang="en-US" altLang="zh-CN" sz="2000" baseline="30000" dirty="0">
                <a:cs typeface="Arial" panose="020B0604020202020204" pitchFamily="34" charset="0"/>
                <a:sym typeface="Arial" panose="020B0604020202020204" pitchFamily="34" charset="0"/>
              </a:rPr>
              <a:t> </a:t>
            </a:r>
            <a:r>
              <a:rPr lang="en-US" altLang="zh-CN" sz="2000" dirty="0">
                <a:solidFill>
                  <a:srgbClr val="FF0000"/>
                </a:solidFill>
                <a:cs typeface="Arial" panose="020B0604020202020204" pitchFamily="34" charset="0"/>
                <a:sym typeface="Wingdings" panose="05000000000000000000" pitchFamily="2" charset="2"/>
              </a:rPr>
              <a:t> 2 x </a:t>
            </a:r>
            <a:r>
              <a:rPr lang="en-US" altLang="zh-CN" sz="2000" dirty="0">
                <a:solidFill>
                  <a:srgbClr val="FF0000"/>
                </a:solidFill>
                <a:cs typeface="Arial" panose="020B0604020202020204" pitchFamily="34" charset="0"/>
                <a:sym typeface="Arial" panose="020B0604020202020204" pitchFamily="34" charset="0"/>
              </a:rPr>
              <a:t>bunch charge, 1.4 x bunch number, 2.8 x beam current, longer bunch length, higher RF voltage</a:t>
            </a:r>
            <a:endParaRPr lang="en-US" altLang="zh-CN" sz="2000" baseline="30000" dirty="0">
              <a:cs typeface="Arial" panose="020B0604020202020204" pitchFamily="34" charset="0"/>
              <a:sym typeface="Arial" panose="020B0604020202020204" pitchFamily="34" charset="0"/>
            </a:endParaRPr>
          </a:p>
          <a:p>
            <a:pPr>
              <a:lnSpc>
                <a:spcPct val="100000"/>
              </a:lnSpc>
              <a:spcBef>
                <a:spcPts val="600"/>
              </a:spcBef>
            </a:pPr>
            <a:r>
              <a:rPr lang="en-US" altLang="zh-CN" sz="2000" dirty="0">
                <a:cs typeface="Arial" panose="020B0604020202020204" pitchFamily="34" charset="0"/>
                <a:sym typeface="Arial" panose="020B0604020202020204" pitchFamily="34" charset="0"/>
              </a:rPr>
              <a:t>P</a:t>
            </a:r>
            <a:r>
              <a:rPr lang="zh-CN" altLang="zh-CN" sz="2000" dirty="0">
                <a:cs typeface="Arial" panose="020B0604020202020204" pitchFamily="34" charset="0"/>
                <a:sym typeface="Arial" panose="020B0604020202020204" pitchFamily="34" charset="0"/>
              </a:rPr>
              <a:t>otential for operating at ttbar </a:t>
            </a:r>
            <a:r>
              <a:rPr lang="en-US" altLang="zh-CN" sz="2000" dirty="0">
                <a:solidFill>
                  <a:srgbClr val="382248"/>
                </a:solidFill>
                <a:cs typeface="Arial" panose="020B0604020202020204" pitchFamily="34" charset="0"/>
                <a:sym typeface="Wingdings" panose="05000000000000000000" pitchFamily="2" charset="2"/>
              </a:rPr>
              <a:t> </a:t>
            </a:r>
            <a:r>
              <a:rPr lang="en-US" altLang="zh-CN" sz="2000" dirty="0">
                <a:cs typeface="Arial" panose="020B0604020202020204" pitchFamily="34" charset="0"/>
                <a:sym typeface="Wingdings" panose="05000000000000000000" pitchFamily="2" charset="2"/>
              </a:rPr>
              <a:t>longer RF and klystron tunnel, Higgs RF configuration and cavity suitable for ttbar </a:t>
            </a:r>
            <a:endParaRPr lang="zh-CN" altLang="zh-CN" sz="2000" dirty="0">
              <a:cs typeface="Arial" panose="020B0604020202020204" pitchFamily="34" charset="0"/>
              <a:sym typeface="Arial" panose="020B0604020202020204" pitchFamily="34" charset="0"/>
            </a:endParaRPr>
          </a:p>
          <a:p>
            <a:pPr marL="0" indent="0">
              <a:lnSpc>
                <a:spcPct val="100000"/>
              </a:lnSpc>
              <a:spcBef>
                <a:spcPts val="1200"/>
              </a:spcBef>
              <a:buNone/>
            </a:pPr>
            <a:r>
              <a:rPr lang="en-US" altLang="zh-CN" sz="2000" b="1" dirty="0">
                <a:cs typeface="Arial" panose="020B0604020202020204" pitchFamily="34" charset="0"/>
                <a:sym typeface="Arial" panose="020B0604020202020204" pitchFamily="34" charset="0"/>
              </a:rPr>
              <a:t>High priority Higgs long run first (avoid new RF hardware for HL-Z):</a:t>
            </a:r>
            <a:endParaRPr lang="en-US" altLang="zh-CN" sz="2000" dirty="0">
              <a:cs typeface="Arial" panose="020B0604020202020204" pitchFamily="34" charset="0"/>
              <a:sym typeface="Arial" panose="020B0604020202020204" pitchFamily="34" charset="0"/>
            </a:endParaRPr>
          </a:p>
          <a:p>
            <a:pPr>
              <a:lnSpc>
                <a:spcPct val="100000"/>
              </a:lnSpc>
              <a:spcBef>
                <a:spcPts val="600"/>
              </a:spcBef>
            </a:pPr>
            <a:r>
              <a:rPr lang="en-US" altLang="zh-CN" sz="2000" dirty="0">
                <a:cs typeface="Arial" panose="020B0604020202020204" pitchFamily="34" charset="0"/>
                <a:sym typeface="Arial" panose="020B0604020202020204" pitchFamily="34" charset="0"/>
              </a:rPr>
              <a:t>Install all Higgs cavities in one time</a:t>
            </a:r>
          </a:p>
          <a:p>
            <a:pPr>
              <a:lnSpc>
                <a:spcPct val="100000"/>
              </a:lnSpc>
              <a:spcBef>
                <a:spcPts val="600"/>
              </a:spcBef>
            </a:pPr>
            <a:r>
              <a:rPr lang="en-US" altLang="zh-CN" sz="2000" dirty="0">
                <a:cs typeface="Arial" panose="020B0604020202020204" pitchFamily="34" charset="0"/>
                <a:sym typeface="Arial" panose="020B0604020202020204" pitchFamily="34" charset="0"/>
              </a:rPr>
              <a:t>Use part of the Higgs cavities for W and Z (but separate for two rings to reduce current)</a:t>
            </a:r>
          </a:p>
          <a:p>
            <a:pPr>
              <a:lnSpc>
                <a:spcPct val="100000"/>
              </a:lnSpc>
              <a:spcBef>
                <a:spcPts val="600"/>
              </a:spcBef>
            </a:pPr>
            <a:r>
              <a:rPr lang="en-US" altLang="zh-CN" sz="2000" dirty="0">
                <a:cs typeface="Arial" panose="020B0604020202020204" pitchFamily="34" charset="0"/>
                <a:sym typeface="Arial" panose="020B0604020202020204" pitchFamily="34" charset="0"/>
              </a:rPr>
              <a:t>Park the idle cavities rather than push them off beamline (turn-key switch)</a:t>
            </a:r>
          </a:p>
          <a:p>
            <a:pPr marL="0" indent="0">
              <a:lnSpc>
                <a:spcPct val="100000"/>
              </a:lnSpc>
              <a:buFontTx/>
              <a:buNone/>
            </a:pPr>
            <a:endParaRPr lang="zh-CN" altLang="zh-CN" sz="3600" dirty="0">
              <a:cs typeface="Arial" panose="020B0604020202020204" pitchFamily="34" charset="0"/>
              <a:sym typeface="Arial" panose="020B0604020202020204" pitchFamily="34" charset="0"/>
            </a:endParaRPr>
          </a:p>
        </p:txBody>
      </p:sp>
      <p:sp>
        <p:nvSpPr>
          <p:cNvPr id="7" name="标题 1">
            <a:extLst>
              <a:ext uri="{FF2B5EF4-FFF2-40B4-BE49-F238E27FC236}">
                <a16:creationId xmlns:a16="http://schemas.microsoft.com/office/drawing/2014/main" id="{C40DA6EE-334B-46F5-B1E3-7AB1A9FDC391}"/>
              </a:ext>
            </a:extLst>
          </p:cNvPr>
          <p:cNvSpPr>
            <a:spLocks noGrp="1"/>
          </p:cNvSpPr>
          <p:nvPr>
            <p:ph type="title"/>
          </p:nvPr>
        </p:nvSpPr>
        <p:spPr>
          <a:xfrm>
            <a:off x="0" y="318770"/>
            <a:ext cx="12192000" cy="1325563"/>
          </a:xfrm>
        </p:spPr>
        <p: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CEPC RF Design Requirement</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7488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71EAD6-51A8-4443-A18B-9C2979219CBD}"/>
              </a:ext>
            </a:extLst>
          </p:cNvPr>
          <p:cNvSpPr>
            <a:spLocks noGrp="1"/>
          </p:cNvSpPr>
          <p:nvPr>
            <p:ph type="title"/>
          </p:nvPr>
        </p:nvSpPr>
        <p:spPr>
          <a:xfrm>
            <a:off x="838200" y="136525"/>
            <a:ext cx="10515600" cy="1325563"/>
          </a:xfrm>
        </p:spPr>
        <p:txBody>
          <a:bodyPr/>
          <a:lstStyle/>
          <a:p>
            <a:pPr algn="ctr"/>
            <a:r>
              <a:rPr lang="en-US" altLang="zh-CN" dirty="0">
                <a:latin typeface="Arial" panose="020B0604020202020204" pitchFamily="34" charset="0"/>
                <a:cs typeface="Arial" panose="020B0604020202020204" pitchFamily="34" charset="0"/>
              </a:rPr>
              <a:t>Conclusions and Further Studies</a:t>
            </a:r>
            <a:endParaRPr lang="zh-CN" altLang="en-US" dirty="0"/>
          </a:p>
        </p:txBody>
      </p:sp>
      <p:sp>
        <p:nvSpPr>
          <p:cNvPr id="3" name="内容占位符 2">
            <a:extLst>
              <a:ext uri="{FF2B5EF4-FFF2-40B4-BE49-F238E27FC236}">
                <a16:creationId xmlns:a16="http://schemas.microsoft.com/office/drawing/2014/main" id="{1910F158-FAAE-4603-B0E5-0A2972F549A9}"/>
              </a:ext>
            </a:extLst>
          </p:cNvPr>
          <p:cNvSpPr>
            <a:spLocks noGrp="1"/>
          </p:cNvSpPr>
          <p:nvPr>
            <p:ph idx="1"/>
          </p:nvPr>
        </p:nvSpPr>
        <p:spPr>
          <a:xfrm>
            <a:off x="559068" y="1733550"/>
            <a:ext cx="10515600" cy="4351338"/>
          </a:xfrm>
        </p:spPr>
        <p:txBody>
          <a:bodyPr>
            <a:normAutofit/>
          </a:bodyPr>
          <a:lstStyle/>
          <a:p>
            <a:pPr marL="0" indent="0">
              <a:lnSpc>
                <a:spcPct val="120000"/>
              </a:lnSpc>
              <a:spcBef>
                <a:spcPts val="600"/>
              </a:spcBef>
              <a:buNone/>
            </a:pPr>
            <a:r>
              <a:rPr lang="en-US" altLang="zh-CN" sz="2200" dirty="0">
                <a:solidFill>
                  <a:srgbClr val="C00000"/>
                </a:solidFill>
                <a:latin typeface="Arial" panose="020B0604020202020204" pitchFamily="34" charset="0"/>
                <a:cs typeface="Arial" panose="020B0604020202020204" pitchFamily="34" charset="0"/>
                <a:sym typeface="Arial" panose="020B0604020202020204" pitchFamily="34" charset="0"/>
              </a:rPr>
              <a:t>Push RF limitation beyond Z baseline for higher current and luminosity:</a:t>
            </a:r>
          </a:p>
          <a:p>
            <a:pPr>
              <a:lnSpc>
                <a:spcPct val="120000"/>
              </a:lnSpc>
              <a:spcBef>
                <a:spcPts val="600"/>
              </a:spcBef>
            </a:pPr>
            <a:r>
              <a:rPr lang="en-US" altLang="zh-CN" sz="2200" dirty="0">
                <a:latin typeface="Arial" panose="020B0604020202020204" pitchFamily="34" charset="0"/>
                <a:cs typeface="Arial" panose="020B0604020202020204" pitchFamily="34" charset="0"/>
                <a:sym typeface="Arial" panose="020B0604020202020204" pitchFamily="34" charset="0"/>
              </a:rPr>
              <a:t>Novel HOM coupler design with larger power capacity.</a:t>
            </a:r>
          </a:p>
          <a:p>
            <a:pPr>
              <a:lnSpc>
                <a:spcPct val="120000"/>
              </a:lnSpc>
              <a:spcBef>
                <a:spcPts val="600"/>
              </a:spcBef>
            </a:pPr>
            <a:r>
              <a:rPr lang="en-US" altLang="zh-CN" sz="2200" dirty="0">
                <a:latin typeface="Arial" panose="020B0604020202020204" pitchFamily="34" charset="0"/>
                <a:cs typeface="Arial" panose="020B0604020202020204" pitchFamily="34" charset="0"/>
                <a:sym typeface="Arial" panose="020B0604020202020204" pitchFamily="34" charset="0"/>
              </a:rPr>
              <a:t>Very high power input coupler ( &gt; 500 kW) and wide variable range (or two couplers per cavity)</a:t>
            </a:r>
          </a:p>
          <a:p>
            <a:pPr>
              <a:lnSpc>
                <a:spcPct val="120000"/>
              </a:lnSpc>
              <a:spcBef>
                <a:spcPts val="600"/>
              </a:spcBef>
            </a:pPr>
            <a:r>
              <a:rPr lang="en-US" altLang="zh-CN" sz="2200" dirty="0">
                <a:latin typeface="Arial" panose="020B0604020202020204" pitchFamily="34" charset="0"/>
                <a:cs typeface="Arial" panose="020B0604020202020204" pitchFamily="34" charset="0"/>
                <a:sym typeface="Arial" panose="020B0604020202020204" pitchFamily="34" charset="0"/>
              </a:rPr>
              <a:t>BEPCII type cryomodules (but cost …)</a:t>
            </a:r>
          </a:p>
          <a:p>
            <a:pPr>
              <a:lnSpc>
                <a:spcPct val="120000"/>
              </a:lnSpc>
              <a:spcBef>
                <a:spcPts val="600"/>
              </a:spcBef>
            </a:pPr>
            <a:r>
              <a:rPr lang="en-US" altLang="zh-CN" sz="2200" dirty="0">
                <a:latin typeface="Arial" panose="020B0604020202020204" pitchFamily="34" charset="0"/>
                <a:cs typeface="Arial" panose="020B0604020202020204" pitchFamily="34" charset="0"/>
                <a:sym typeface="Arial" panose="020B0604020202020204" pitchFamily="34" charset="0"/>
              </a:rPr>
              <a:t>…</a:t>
            </a:r>
          </a:p>
          <a:p>
            <a:pPr marL="0" indent="0">
              <a:lnSpc>
                <a:spcPct val="120000"/>
              </a:lnSpc>
              <a:spcBef>
                <a:spcPts val="600"/>
              </a:spcBef>
              <a:buNone/>
            </a:pPr>
            <a:r>
              <a:rPr lang="en-US" altLang="zh-CN" sz="2200" dirty="0">
                <a:solidFill>
                  <a:srgbClr val="C00000"/>
                </a:solidFill>
                <a:latin typeface="Arial" panose="020B0604020202020204" pitchFamily="34" charset="0"/>
                <a:cs typeface="Arial" panose="020B0604020202020204" pitchFamily="34" charset="0"/>
                <a:sym typeface="Arial" panose="020B0604020202020204" pitchFamily="34" charset="0"/>
              </a:rPr>
              <a:t>Another important issue:</a:t>
            </a:r>
          </a:p>
          <a:p>
            <a:pPr>
              <a:lnSpc>
                <a:spcPct val="120000"/>
              </a:lnSpc>
              <a:spcBef>
                <a:spcPts val="600"/>
              </a:spcBef>
            </a:pPr>
            <a:r>
              <a:rPr lang="en-US" altLang="zh-CN" sz="2200" dirty="0">
                <a:latin typeface="Arial" panose="020B0604020202020204" pitchFamily="34" charset="0"/>
                <a:cs typeface="Arial" panose="020B0604020202020204" pitchFamily="34" charset="0"/>
                <a:sym typeface="Arial" panose="020B0604020202020204" pitchFamily="34" charset="0"/>
              </a:rPr>
              <a:t>Parasitic loss (significant luminosity loss for high current, reduce by longer bunch length, see Wang Na’s talk)</a:t>
            </a:r>
          </a:p>
          <a:p>
            <a:endParaRPr lang="zh-CN" altLang="en-US" dirty="0"/>
          </a:p>
        </p:txBody>
      </p:sp>
      <p:sp>
        <p:nvSpPr>
          <p:cNvPr id="4" name="灯片编号占位符 3">
            <a:extLst>
              <a:ext uri="{FF2B5EF4-FFF2-40B4-BE49-F238E27FC236}">
                <a16:creationId xmlns:a16="http://schemas.microsoft.com/office/drawing/2014/main" id="{5CE9B36B-C03B-4143-8EE0-2627A6BFDE5C}"/>
              </a:ext>
            </a:extLst>
          </p:cNvPr>
          <p:cNvSpPr>
            <a:spLocks noGrp="1"/>
          </p:cNvSpPr>
          <p:nvPr>
            <p:ph type="sldNum" sz="quarter" idx="12"/>
          </p:nvPr>
        </p:nvSpPr>
        <p:spPr/>
        <p:txBody>
          <a:bodyPr/>
          <a:lstStyle/>
          <a:p>
            <a:fld id="{672E488A-81DB-4A5F-B4BA-D0957D335647}" type="slidenum">
              <a:rPr lang="zh-CN" altLang="en-US" smtClean="0"/>
              <a:t>30</a:t>
            </a:fld>
            <a:endParaRPr lang="zh-CN" altLang="en-US"/>
          </a:p>
        </p:txBody>
      </p:sp>
    </p:spTree>
    <p:extLst>
      <p:ext uri="{BB962C8B-B14F-4D97-AF65-F5344CB8AC3E}">
        <p14:creationId xmlns:p14="http://schemas.microsoft.com/office/powerpoint/2010/main" val="2392329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E1B972-AEF3-423E-AA3D-3EE9D981801C}"/>
              </a:ext>
            </a:extLst>
          </p:cNvPr>
          <p:cNvSpPr>
            <a:spLocks noGrp="1"/>
          </p:cNvSpPr>
          <p:nvPr>
            <p:ph type="title"/>
          </p:nvPr>
        </p:nvSpPr>
        <p:spPr/>
        <p:txBody>
          <a:bodyPr/>
          <a:lstStyle/>
          <a:p>
            <a:pPr algn="ctr"/>
            <a:r>
              <a:rPr lang="en-US" altLang="zh-CN" dirty="0">
                <a:latin typeface="Arial" panose="020B0604020202020204" pitchFamily="34" charset="0"/>
                <a:cs typeface="Arial" panose="020B0604020202020204" pitchFamily="34" charset="0"/>
              </a:rPr>
              <a:t>Back-up</a:t>
            </a:r>
            <a:endParaRPr lang="zh-CN" altLang="en-US"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DE0A2323-E933-455C-9F1F-C36E993A9594}"/>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26B0A212-0A39-40D7-8404-6B46681B33FC}"/>
              </a:ext>
            </a:extLst>
          </p:cNvPr>
          <p:cNvSpPr>
            <a:spLocks noGrp="1"/>
          </p:cNvSpPr>
          <p:nvPr>
            <p:ph type="sldNum" sz="quarter" idx="12"/>
          </p:nvPr>
        </p:nvSpPr>
        <p:spPr/>
        <p:txBody>
          <a:bodyPr/>
          <a:lstStyle/>
          <a:p>
            <a:fld id="{672E488A-81DB-4A5F-B4BA-D0957D335647}" type="slidenum">
              <a:rPr lang="zh-CN" altLang="en-US" smtClean="0"/>
              <a:t>31</a:t>
            </a:fld>
            <a:endParaRPr lang="zh-CN" altLang="en-US"/>
          </a:p>
        </p:txBody>
      </p:sp>
    </p:spTree>
    <p:extLst>
      <p:ext uri="{BB962C8B-B14F-4D97-AF65-F5344CB8AC3E}">
        <p14:creationId xmlns:p14="http://schemas.microsoft.com/office/powerpoint/2010/main" val="2057448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7864"/>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Second Robinson Stability (CEPC Z old)</a:t>
            </a:r>
            <a:endParaRPr lang="zh-CN" altLang="en-US" sz="4000" dirty="0">
              <a:latin typeface="Arial" panose="020B0604020202020204" pitchFamily="34" charset="0"/>
              <a:cs typeface="Arial" panose="020B0604020202020204" pitchFamily="34" charset="0"/>
            </a:endParaRPr>
          </a:p>
        </p:txBody>
      </p:sp>
      <p:pic>
        <p:nvPicPr>
          <p:cNvPr id="5" name="内容占位符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0" y="1189792"/>
            <a:ext cx="5447902" cy="4725220"/>
          </a:xfrm>
          <a:prstGeom prst="rect">
            <a:avLst/>
          </a:prstGeom>
        </p:spPr>
      </p:pic>
      <p:sp>
        <p:nvSpPr>
          <p:cNvPr id="4" name="灯片编号占位符 3"/>
          <p:cNvSpPr>
            <a:spLocks noGrp="1"/>
          </p:cNvSpPr>
          <p:nvPr>
            <p:ph type="sldNum" sz="quarter" idx="12"/>
          </p:nvPr>
        </p:nvSpPr>
        <p:spPr/>
        <p:txBody>
          <a:bodyPr/>
          <a:lstStyle/>
          <a:p>
            <a:fld id="{BFDD5B1F-11BD-4256-B750-CF9380C3E0A4}" type="slidenum">
              <a:rPr lang="zh-CN" altLang="en-US" smtClean="0"/>
              <a:t>32</a:t>
            </a:fld>
            <a:endParaRPr lang="zh-CN" altLang="en-US"/>
          </a:p>
        </p:txBody>
      </p:sp>
      <p:sp>
        <p:nvSpPr>
          <p:cNvPr id="6" name="文本框 5"/>
          <p:cNvSpPr txBox="1"/>
          <p:nvPr/>
        </p:nvSpPr>
        <p:spPr>
          <a:xfrm>
            <a:off x="495847" y="5934012"/>
            <a:ext cx="11575986" cy="78483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Fast direct feedback (group delay 2 us, loop gain 22).</a:t>
            </a:r>
          </a:p>
          <a:p>
            <a:pPr marL="342900" indent="-34290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10 % more power to have Robinson stable operation of high current Z-pole.</a:t>
            </a:r>
            <a:endParaRPr lang="zh-CN" altLang="en-US" sz="20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47902" y="1121418"/>
            <a:ext cx="5459529" cy="4861969"/>
          </a:xfrm>
          <a:prstGeom prst="rect">
            <a:avLst/>
          </a:prstGeom>
        </p:spPr>
      </p:pic>
    </p:spTree>
    <p:extLst>
      <p:ext uri="{BB962C8B-B14F-4D97-AF65-F5344CB8AC3E}">
        <p14:creationId xmlns:p14="http://schemas.microsoft.com/office/powerpoint/2010/main" val="415417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4000" dirty="0">
                <a:latin typeface="Arial" panose="020B0604020202020204" pitchFamily="34" charset="0"/>
                <a:cs typeface="Arial" panose="020B0604020202020204" pitchFamily="34" charset="0"/>
              </a:rPr>
              <a:t>Parasitic Loss of High Current Z</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409575" y="1690688"/>
            <a:ext cx="11372850" cy="4802188"/>
          </a:xfrm>
        </p:spPr>
        <p:txBody>
          <a:bodyPr>
            <a:normAutofit lnSpcReduction="10000"/>
          </a:bodyPr>
          <a:lstStyle/>
          <a:p>
            <a:pPr>
              <a:lnSpc>
                <a:spcPct val="120000"/>
              </a:lnSpc>
              <a:spcBef>
                <a:spcPts val="600"/>
              </a:spcBef>
            </a:pPr>
            <a:r>
              <a:rPr lang="en-US" altLang="zh-CN" sz="2000" dirty="0">
                <a:latin typeface="Arial" panose="020B0604020202020204" pitchFamily="34" charset="0"/>
                <a:cs typeface="Arial" panose="020B0604020202020204" pitchFamily="34" charset="0"/>
              </a:rPr>
              <a:t>Beam energy loss by the cavity fundamental mode is compensated by input RF power </a:t>
            </a:r>
          </a:p>
          <a:p>
            <a:pPr>
              <a:lnSpc>
                <a:spcPct val="120000"/>
              </a:lnSpc>
              <a:spcBef>
                <a:spcPts val="600"/>
              </a:spcBef>
            </a:pPr>
            <a:r>
              <a:rPr lang="en-US" altLang="zh-CN" sz="2000" dirty="0">
                <a:latin typeface="Arial" panose="020B0604020202020204" pitchFamily="34" charset="0"/>
                <a:cs typeface="Arial" panose="020B0604020202020204" pitchFamily="34" charset="0"/>
              </a:rPr>
              <a:t>Parasitic loss: cavity HOM loss + other ring components loss. Energy loss should be compensated by increasing RF voltage. Parasitic power loss should be compensated by increasing the total RF power. </a:t>
            </a:r>
            <a:r>
              <a:rPr lang="en-US" altLang="zh-CN" sz="2000" dirty="0">
                <a:solidFill>
                  <a:srgbClr val="FF0000"/>
                </a:solidFill>
                <a:latin typeface="Arial" panose="020B0604020202020204" pitchFamily="34" charset="0"/>
                <a:cs typeface="Arial" panose="020B0604020202020204" pitchFamily="34" charset="0"/>
              </a:rPr>
              <a:t>A significant beam current and luminosity reduction for high luminosity Z </a:t>
            </a:r>
            <a:r>
              <a:rPr lang="en-US" altLang="zh-CN" sz="2000" dirty="0">
                <a:latin typeface="Arial" panose="020B0604020202020204" pitchFamily="34" charset="0"/>
                <a:cs typeface="Arial" panose="020B0604020202020204" pitchFamily="34" charset="0"/>
              </a:rPr>
              <a:t>if keep the 50 MW “SR” power per beam.</a:t>
            </a:r>
          </a:p>
          <a:p>
            <a:pPr>
              <a:lnSpc>
                <a:spcPct val="120000"/>
              </a:lnSpc>
              <a:spcBef>
                <a:spcPts val="600"/>
              </a:spcBef>
            </a:pPr>
            <a:r>
              <a:rPr lang="en-US" altLang="zh-CN" sz="2000" dirty="0">
                <a:latin typeface="Arial" panose="020B0604020202020204" pitchFamily="34" charset="0"/>
                <a:cs typeface="Arial" panose="020B0604020202020204" pitchFamily="34" charset="0"/>
              </a:rPr>
              <a:t>CEPC Z-pole baseline:</a:t>
            </a:r>
          </a:p>
          <a:p>
            <a:pPr marL="627047" lvl="1" indent="-266693" defTabSz="685783">
              <a:lnSpc>
                <a:spcPct val="12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loss factor ~ </a:t>
            </a:r>
            <a:r>
              <a:rPr lang="en-US" altLang="zh-CN" sz="2000" dirty="0">
                <a:solidFill>
                  <a:srgbClr val="0000A0"/>
                </a:solidFill>
                <a:latin typeface="Arial" panose="020B0604020202020204" pitchFamily="34" charset="0"/>
                <a:ea typeface="微软雅黑" panose="020B0503020204020204" pitchFamily="34" charset="-122"/>
                <a:cs typeface="Arial" panose="020B0604020202020204" pitchFamily="34" charset="0"/>
              </a:rPr>
              <a:t>688 V/</a:t>
            </a:r>
            <a:r>
              <a:rPr lang="en-US" altLang="zh-CN" sz="2000" dirty="0" err="1">
                <a:solidFill>
                  <a:srgbClr val="0000A0"/>
                </a:solidFill>
                <a:latin typeface="Arial" panose="020B0604020202020204" pitchFamily="34" charset="0"/>
                <a:ea typeface="微软雅黑" panose="020B0503020204020204" pitchFamily="34" charset="-122"/>
                <a:cs typeface="Arial" panose="020B0604020202020204" pitchFamily="34" charset="0"/>
              </a:rPr>
              <a:t>pC</a:t>
            </a:r>
            <a:r>
              <a:rPr lang="en-US" altLang="zh-CN" sz="2000" dirty="0">
                <a:solidFill>
                  <a:srgbClr val="0000A0"/>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a:solidFill>
                  <a:srgbClr val="0000A0"/>
                </a:solidFill>
                <a:latin typeface="Arial" panose="020B0604020202020204" pitchFamily="34" charset="0"/>
                <a:ea typeface="微软雅黑" panose="020B0503020204020204" pitchFamily="34" charset="-122"/>
                <a:cs typeface="Arial" panose="020B0604020202020204" pitchFamily="34" charset="0"/>
              </a:rPr>
              <a:t>bunch length dependent</a:t>
            </a:r>
            <a:r>
              <a:rPr lang="en-US" altLang="zh-CN" sz="2000" dirty="0">
                <a:latin typeface="Arial" panose="020B0604020202020204" pitchFamily="34" charset="0"/>
                <a:ea typeface="微软雅黑" panose="020B0503020204020204" pitchFamily="34" charset="-122"/>
                <a:cs typeface="Arial" panose="020B0604020202020204" pitchFamily="34" charset="0"/>
              </a:rPr>
              <a:t>), beam current 160 mA, bunch charge 6.4 </a:t>
            </a:r>
            <a:r>
              <a:rPr lang="en-US" altLang="zh-CN" sz="2000" dirty="0" err="1">
                <a:latin typeface="Arial" panose="020B0604020202020204" pitchFamily="34" charset="0"/>
                <a:ea typeface="微软雅黑" panose="020B0503020204020204" pitchFamily="34" charset="-122"/>
                <a:cs typeface="Arial" panose="020B0604020202020204" pitchFamily="34" charset="0"/>
              </a:rPr>
              <a:t>nC</a:t>
            </a: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627047" lvl="1" indent="-266693" defTabSz="685783">
              <a:lnSpc>
                <a:spcPct val="12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parasitic energy loss: 4.4 MV (8 % of the RF voltage, increase cavity gradient by 8 %)</a:t>
            </a:r>
          </a:p>
          <a:p>
            <a:pPr marL="627047" lvl="1" indent="-266693" defTabSz="685783">
              <a:lnSpc>
                <a:spcPct val="12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parasitic power loss: 0.7 MW (12 % of the SR power, increase input power per cavity by 8 %)</a:t>
            </a:r>
          </a:p>
          <a:p>
            <a:r>
              <a:rPr lang="en-US" altLang="zh-CN" sz="2000" dirty="0">
                <a:latin typeface="Arial" panose="020B0604020202020204" pitchFamily="34" charset="0"/>
                <a:cs typeface="Arial" panose="020B0604020202020204" pitchFamily="34" charset="0"/>
              </a:rPr>
              <a:t>High current Z (with nominal 50 MW SR power per beam) : </a:t>
            </a:r>
          </a:p>
          <a:p>
            <a:pPr marL="627047" lvl="1" indent="-266693" defTabSz="685783">
              <a:lnSpc>
                <a:spcPct val="130000"/>
              </a:lnSpc>
              <a:spcBef>
                <a:spcPts val="600"/>
              </a:spcBef>
              <a:buFontTx/>
              <a:buChar char="−"/>
            </a:pPr>
            <a:r>
              <a:rPr lang="en-US" altLang="zh-CN" sz="2000" dirty="0">
                <a:latin typeface="Arial" panose="020B0604020202020204" pitchFamily="34" charset="0"/>
                <a:cs typeface="Arial" panose="020B0604020202020204" pitchFamily="34" charset="0"/>
              </a:rPr>
              <a:t>e.g. </a:t>
            </a:r>
            <a:r>
              <a:rPr lang="en-US" altLang="zh-CN" sz="2000" dirty="0">
                <a:latin typeface="Arial" panose="020B0604020202020204" pitchFamily="34" charset="0"/>
                <a:ea typeface="微软雅黑" panose="020B0503020204020204" pitchFamily="34" charset="-122"/>
                <a:cs typeface="Arial" panose="020B0604020202020204" pitchFamily="34" charset="0"/>
              </a:rPr>
              <a:t>bunch charge x 4, beam current x 9 </a:t>
            </a:r>
            <a:r>
              <a:rPr lang="en-US" altLang="zh-CN" sz="2000"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energy loss x 4, power loss x 36 </a:t>
            </a:r>
            <a:r>
              <a:rPr lang="en-US" altLang="zh-CN" sz="2000" dirty="0">
                <a:solidFill>
                  <a:srgbClr val="FF0000"/>
                </a:solidFill>
                <a:latin typeface="Arial" panose="020B0604020202020204" pitchFamily="34" charset="0"/>
                <a:ea typeface="微软雅黑" panose="020B0503020204020204" pitchFamily="34" charset="-122"/>
                <a:cs typeface="Arial" panose="020B0604020202020204" pitchFamily="34" charset="0"/>
              </a:rPr>
              <a:t>(25 MW !)</a:t>
            </a:r>
          </a:p>
          <a:p>
            <a:pPr marL="627047" lvl="1" indent="-266693" defTabSz="685783">
              <a:lnSpc>
                <a:spcPct val="13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total RF AC power and input coupler power per cavity will exceed the design.</a:t>
            </a:r>
            <a:endParaRPr lang="zh-CN" altLang="en-US" sz="2000" dirty="0">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33</a:t>
            </a:fld>
            <a:endParaRPr lang="zh-CN" altLang="en-US">
              <a:solidFill>
                <a:prstClr val="black">
                  <a:tint val="75000"/>
                </a:prstClr>
              </a:solidFill>
            </a:endParaRPr>
          </a:p>
        </p:txBody>
      </p:sp>
    </p:spTree>
    <p:extLst>
      <p:ext uri="{BB962C8B-B14F-4D97-AF65-F5344CB8AC3E}">
        <p14:creationId xmlns:p14="http://schemas.microsoft.com/office/powerpoint/2010/main" val="1127299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5937" y="298373"/>
            <a:ext cx="10515600" cy="1291472"/>
          </a:xfrm>
        </p:spPr>
        <p:txBody>
          <a:bodyPr>
            <a:normAutofit/>
          </a:bodyPr>
          <a:lstStyle/>
          <a:p>
            <a:pPr algn="ctr"/>
            <a:r>
              <a:rPr lang="en-US" altLang="zh-CN" sz="4000" dirty="0">
                <a:latin typeface="Arial" panose="020B0604020202020204" pitchFamily="34" charset="0"/>
                <a:cs typeface="Arial" panose="020B0604020202020204" pitchFamily="34" charset="0"/>
              </a:rPr>
              <a:t>CEPC Input Coupler Challenges</a:t>
            </a:r>
            <a:endParaRPr lang="zh-CN" altLang="en-US" sz="4000" dirty="0">
              <a:latin typeface="Arial" panose="020B0604020202020204" pitchFamily="34" charset="0"/>
              <a:cs typeface="Arial" panose="020B0604020202020204" pitchFamily="34" charset="0"/>
            </a:endParaRPr>
          </a:p>
        </p:txBody>
      </p:sp>
      <p:graphicFrame>
        <p:nvGraphicFramePr>
          <p:cNvPr id="4" name="内容占位符 3"/>
          <p:cNvGraphicFramePr>
            <a:graphicFrameLocks noGrp="1"/>
          </p:cNvGraphicFramePr>
          <p:nvPr>
            <p:ph idx="1"/>
            <p:extLst/>
          </p:nvPr>
        </p:nvGraphicFramePr>
        <p:xfrm>
          <a:off x="875937" y="3967628"/>
          <a:ext cx="7151442" cy="2056115"/>
        </p:xfrm>
        <a:graphic>
          <a:graphicData uri="http://schemas.openxmlformats.org/drawingml/2006/table">
            <a:tbl>
              <a:tblPr firstRow="1" bandRow="1">
                <a:tableStyleId>{5940675A-B579-460E-94D1-54222C63F5DA}</a:tableStyleId>
              </a:tblPr>
              <a:tblGrid>
                <a:gridCol w="2642688">
                  <a:extLst>
                    <a:ext uri="{9D8B030D-6E8A-4147-A177-3AD203B41FA5}">
                      <a16:colId xmlns:a16="http://schemas.microsoft.com/office/drawing/2014/main" val="20000"/>
                    </a:ext>
                  </a:extLst>
                </a:gridCol>
                <a:gridCol w="4508754">
                  <a:extLst>
                    <a:ext uri="{9D8B030D-6E8A-4147-A177-3AD203B41FA5}">
                      <a16:colId xmlns:a16="http://schemas.microsoft.com/office/drawing/2014/main" val="20001"/>
                    </a:ext>
                  </a:extLst>
                </a:gridCol>
              </a:tblGrid>
              <a:tr h="421856">
                <a:tc>
                  <a:txBody>
                    <a:bodyPr/>
                    <a:lstStyle/>
                    <a:p>
                      <a:r>
                        <a:rPr lang="en-US" altLang="zh-CN" sz="1600" dirty="0">
                          <a:latin typeface="Arial" panose="020B0604020202020204" pitchFamily="34" charset="0"/>
                          <a:cs typeface="Arial" panose="020B0604020202020204" pitchFamily="34" charset="0"/>
                        </a:rPr>
                        <a:t>Frequency (GHz)</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0.65</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421856">
                <a:tc>
                  <a:txBody>
                    <a:bodyPr/>
                    <a:lstStyle/>
                    <a:p>
                      <a:r>
                        <a:rPr lang="en-US" altLang="zh-CN" sz="1600" dirty="0">
                          <a:latin typeface="Arial" panose="020B0604020202020204" pitchFamily="34" charset="0"/>
                          <a:cs typeface="Arial" panose="020B0604020202020204" pitchFamily="34" charset="0"/>
                        </a:rPr>
                        <a:t>Power (kW)</a:t>
                      </a:r>
                      <a:endParaRPr lang="zh-CN" altLang="en-US" sz="1600" dirty="0">
                        <a:latin typeface="Arial" panose="020B0604020202020204" pitchFamily="34" charset="0"/>
                        <a:cs typeface="Arial" panose="020B0604020202020204" pitchFamily="34" charset="0"/>
                      </a:endParaRPr>
                    </a:p>
                  </a:txBody>
                  <a:tcPr/>
                </a:tc>
                <a:tc>
                  <a:txBody>
                    <a:bodyPr/>
                    <a:lstStyle/>
                    <a:p>
                      <a:pPr algn="l" rtl="0" fontAlgn="ctr"/>
                      <a:r>
                        <a:rPr lang="en-US" altLang="zh-CN" sz="1600" kern="1200" dirty="0">
                          <a:latin typeface="Arial" panose="020B0604020202020204" pitchFamily="34" charset="0"/>
                          <a:cs typeface="Arial" panose="020B0604020202020204" pitchFamily="34" charset="0"/>
                        </a:rPr>
                        <a:t> 300</a:t>
                      </a:r>
                      <a:endParaRPr lang="en-US" altLang="zh-CN" sz="1600"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421856">
                <a:tc>
                  <a:txBody>
                    <a:bodyPr/>
                    <a:lstStyle/>
                    <a:p>
                      <a:r>
                        <a:rPr lang="en-US" altLang="zh-CN" sz="1600" dirty="0">
                          <a:latin typeface="Arial" panose="020B0604020202020204" pitchFamily="34" charset="0"/>
                          <a:cs typeface="Arial" panose="020B0604020202020204" pitchFamily="34" charset="0"/>
                        </a:rPr>
                        <a:t>Coupling (</a:t>
                      </a:r>
                      <a:r>
                        <a:rPr lang="en-US" altLang="zh-CN" sz="1600" dirty="0" err="1">
                          <a:latin typeface="Arial" panose="020B0604020202020204" pitchFamily="34" charset="0"/>
                          <a:cs typeface="Arial" panose="020B0604020202020204" pitchFamily="34" charset="0"/>
                        </a:rPr>
                        <a:t>Qext</a:t>
                      </a:r>
                      <a:r>
                        <a:rPr lang="en-US" altLang="zh-CN" sz="1600" dirty="0">
                          <a:latin typeface="Arial" panose="020B0604020202020204" pitchFamily="34" charset="0"/>
                          <a:cs typeface="Arial" panose="020B0604020202020204" pitchFamily="34" charset="0"/>
                        </a:rPr>
                        <a:t>)</a:t>
                      </a:r>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Variable:</a:t>
                      </a:r>
                      <a:r>
                        <a:rPr lang="en-US" altLang="zh-CN" sz="1600" baseline="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1E5~2E6</a:t>
                      </a:r>
                      <a:endParaRPr lang="zh-CN" altLang="en-US" sz="16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790547">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a:ln>
                            <a:noFill/>
                          </a:ln>
                          <a:effectLst/>
                          <a:latin typeface="Arial" panose="020B0604020202020204" pitchFamily="34" charset="0"/>
                          <a:cs typeface="Arial" panose="020B0604020202020204" pitchFamily="34" charset="0"/>
                        </a:rPr>
                        <a:t>Heat load spec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a:ln>
                            <a:noFill/>
                          </a:ln>
                          <a:effectLst/>
                          <a:latin typeface="Arial" panose="020B0604020202020204" pitchFamily="34" charset="0"/>
                          <a:cs typeface="Arial" panose="020B0604020202020204" pitchFamily="34" charset="0"/>
                        </a:rPr>
                        <a:t>(dynamic 300 kW, TW, CW)</a:t>
                      </a:r>
                      <a:endParaRPr kumimoji="0" lang="en-US" altLang="zh-CN"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horzOverflow="overflow"/>
                </a:tc>
                <a:tc>
                  <a:txBody>
                    <a:bodyPr/>
                    <a:lstStyle/>
                    <a:p>
                      <a:pPr algn="l"/>
                      <a:r>
                        <a:rPr lang="en-GB" altLang="zh-CN" sz="1600" kern="1200" dirty="0">
                          <a:effectLst/>
                          <a:latin typeface="Arial" panose="020B0604020202020204" pitchFamily="34" charset="0"/>
                          <a:cs typeface="Arial" panose="020B0604020202020204" pitchFamily="34" charset="0"/>
                        </a:rPr>
                        <a:t>Dynamic</a:t>
                      </a:r>
                      <a:r>
                        <a:rPr lang="en-US" altLang="zh-CN" sz="1600" kern="1200" dirty="0">
                          <a:effectLst/>
                          <a:latin typeface="Arial" panose="020B0604020202020204" pitchFamily="34" charset="0"/>
                          <a:cs typeface="Arial" panose="020B0604020202020204" pitchFamily="34" charset="0"/>
                        </a:rPr>
                        <a:t>:</a:t>
                      </a:r>
                      <a:r>
                        <a:rPr lang="en-US" altLang="zh-CN" sz="1600" kern="1200" baseline="0" dirty="0">
                          <a:effectLst/>
                          <a:latin typeface="Arial" panose="020B0604020202020204" pitchFamily="34" charset="0"/>
                          <a:cs typeface="Arial" panose="020B0604020202020204" pitchFamily="34" charset="0"/>
                        </a:rPr>
                        <a:t> </a:t>
                      </a:r>
                      <a:r>
                        <a:rPr lang="en-GB" altLang="zh-CN" sz="1600" kern="1200" dirty="0">
                          <a:effectLst/>
                          <a:latin typeface="Arial" panose="020B0604020202020204" pitchFamily="34" charset="0"/>
                          <a:cs typeface="Arial" panose="020B0604020202020204" pitchFamily="34" charset="0"/>
                        </a:rPr>
                        <a:t>1 W / 6 W / 10 W @ 2 K / 5 K / 80 K</a:t>
                      </a:r>
                    </a:p>
                    <a:p>
                      <a:pPr algn="l"/>
                      <a:r>
                        <a:rPr lang="en-GB" altLang="zh-CN" sz="1600" kern="1200" dirty="0">
                          <a:effectLst/>
                          <a:latin typeface="Arial" panose="020B0604020202020204" pitchFamily="34" charset="0"/>
                          <a:cs typeface="Arial" panose="020B0604020202020204" pitchFamily="34" charset="0"/>
                        </a:rPr>
                        <a:t>Static: 0.3 W / 3 W / 6 W @ 2 K / 5 K / 80 K</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
        <p:nvSpPr>
          <p:cNvPr id="6" name="文本框 5"/>
          <p:cNvSpPr txBox="1"/>
          <p:nvPr/>
        </p:nvSpPr>
        <p:spPr>
          <a:xfrm>
            <a:off x="1" y="1736248"/>
            <a:ext cx="8595360" cy="2231380"/>
          </a:xfrm>
          <a:prstGeom prst="rect">
            <a:avLst/>
          </a:prstGeom>
          <a:noFill/>
          <a:ln>
            <a:noFill/>
          </a:ln>
        </p:spPr>
        <p:txBody>
          <a:bodyPr wrap="square" rtlCol="0">
            <a:spAutoFit/>
          </a:bodyPr>
          <a:lstStyle/>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High power handling </a:t>
            </a:r>
            <a:r>
              <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capability: CW, 300 kW ( &gt; 400 kW, update).</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Wide-range variable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coupler with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low heat load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to save power.</a:t>
            </a:r>
            <a:endPar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Clean assembled with cavity in class 10 clean room</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Balance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coupler </a:t>
            </a:r>
            <a:r>
              <a:rPr kumimoji="0" lang="en-US" altLang="zh-CN" sz="2000" b="0"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vacuum part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length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(cryomodule diameter size) and heat load. </a:t>
            </a: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1"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2903" r="4297"/>
          <a:stretch/>
        </p:blipFill>
        <p:spPr>
          <a:xfrm>
            <a:off x="8745220" y="2797790"/>
            <a:ext cx="2804160" cy="3225953"/>
          </a:xfrm>
          <a:prstGeom prst="rect">
            <a:avLst/>
          </a:prstGeom>
        </p:spPr>
      </p:pic>
    </p:spTree>
    <p:extLst>
      <p:ext uri="{BB962C8B-B14F-4D97-AF65-F5344CB8AC3E}">
        <p14:creationId xmlns:p14="http://schemas.microsoft.com/office/powerpoint/2010/main" val="407136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48257"/>
            <a:ext cx="12192000"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ctr"/>
            <a:r>
              <a:rPr lang="en-US" altLang="zh-CN" sz="4000" dirty="0">
                <a:latin typeface="Arial" panose="020B0604020202020204" pitchFamily="34" charset="0"/>
                <a:cs typeface="Arial" panose="020B0604020202020204" pitchFamily="34" charset="0"/>
              </a:rPr>
              <a:t>CEPC Variable 650 MHz Input Coupler Design</a:t>
            </a:r>
            <a:endParaRPr lang="zh-CN" altLang="en-US" sz="4000" dirty="0">
              <a:latin typeface="Arial" panose="020B0604020202020204" pitchFamily="34" charset="0"/>
              <a:cs typeface="Arial" panose="020B0604020202020204" pitchFamily="34" charset="0"/>
            </a:endParaRPr>
          </a:p>
        </p:txBody>
      </p:sp>
      <p:sp>
        <p:nvSpPr>
          <p:cNvPr id="10" name="文本框 9"/>
          <p:cNvSpPr txBox="1"/>
          <p:nvPr/>
        </p:nvSpPr>
        <p:spPr>
          <a:xfrm>
            <a:off x="574346" y="1473820"/>
            <a:ext cx="11528982" cy="1200329"/>
          </a:xfrm>
          <a:prstGeom prst="rect">
            <a:avLst/>
          </a:prstGeom>
          <a:noFill/>
        </p:spPr>
        <p:txBody>
          <a:bodyPr wrap="square" rtlCol="0">
            <a:spAutoFit/>
          </a:bodyPr>
          <a:lstStyle/>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RF design complete, thermal and mechanical design ongoing.</a:t>
            </a:r>
          </a:p>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Thermal anchor or helium gas cooling of outer conductor. Water or gas cool of inner conductor. </a:t>
            </a:r>
          </a:p>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Start fabrication in end 2017.</a:t>
            </a: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35</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1" y="3058159"/>
            <a:ext cx="2557648" cy="3252365"/>
          </a:xfrm>
          <a:prstGeom prst="rect">
            <a:avLst/>
          </a:prstGeom>
        </p:spPr>
      </p:pic>
      <p:pic>
        <p:nvPicPr>
          <p:cNvPr id="15" name="内容占位符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0609" y="3023094"/>
            <a:ext cx="2207391" cy="3242640"/>
          </a:xfrm>
          <a:prstGeom prst="rect">
            <a:avLst/>
          </a:prstGeom>
        </p:spPr>
      </p:pic>
      <p:pic>
        <p:nvPicPr>
          <p:cNvPr id="11" name="内容占位符 6"/>
          <p:cNvPicPr>
            <a:picLocks noChangeAspect="1"/>
          </p:cNvPicPr>
          <p:nvPr/>
        </p:nvPicPr>
        <p:blipFill>
          <a:blip r:embed="rId4"/>
          <a:stretch>
            <a:fillRect/>
          </a:stretch>
        </p:blipFill>
        <p:spPr>
          <a:xfrm>
            <a:off x="5938257" y="2922034"/>
            <a:ext cx="1761346" cy="3105152"/>
          </a:xfrm>
          <a:prstGeom prst="rect">
            <a:avLst/>
          </a:prstGeom>
          <a:ln>
            <a:noFill/>
          </a:ln>
        </p:spPr>
      </p:pic>
      <p:pic>
        <p:nvPicPr>
          <p:cNvPr id="12" name="图片 11"/>
          <p:cNvPicPr>
            <a:picLocks noChangeAspect="1"/>
          </p:cNvPicPr>
          <p:nvPr/>
        </p:nvPicPr>
        <p:blipFill>
          <a:blip r:embed="rId5"/>
          <a:stretch>
            <a:fillRect/>
          </a:stretch>
        </p:blipFill>
        <p:spPr>
          <a:xfrm>
            <a:off x="7846825" y="2985291"/>
            <a:ext cx="3870313" cy="3371061"/>
          </a:xfrm>
          <a:prstGeom prst="rect">
            <a:avLst/>
          </a:prstGeom>
        </p:spPr>
      </p:pic>
    </p:spTree>
    <p:extLst>
      <p:ext uri="{BB962C8B-B14F-4D97-AF65-F5344CB8AC3E}">
        <p14:creationId xmlns:p14="http://schemas.microsoft.com/office/powerpoint/2010/main" val="957964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4000" dirty="0">
                <a:latin typeface="Arial" panose="020B0604020202020204" pitchFamily="34" charset="0"/>
                <a:cs typeface="Arial" panose="020B0604020202020204" pitchFamily="34" charset="0"/>
              </a:rPr>
              <a:t>Input Coupler Heat Load</a:t>
            </a:r>
            <a:endParaRPr lang="zh-CN" altLang="en-US" sz="40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36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pic>
        <p:nvPicPr>
          <p:cNvPr id="5" name="图片 4"/>
          <p:cNvPicPr>
            <a:picLocks noChangeAspect="1"/>
          </p:cNvPicPr>
          <p:nvPr/>
        </p:nvPicPr>
        <p:blipFill>
          <a:blip r:embed="rId2"/>
          <a:stretch>
            <a:fillRect/>
          </a:stretch>
        </p:blipFill>
        <p:spPr>
          <a:xfrm>
            <a:off x="191885" y="2024996"/>
            <a:ext cx="3849826" cy="4229831"/>
          </a:xfrm>
          <a:prstGeom prst="rect">
            <a:avLst/>
          </a:prstGeom>
        </p:spPr>
      </p:pic>
      <p:sp>
        <p:nvSpPr>
          <p:cNvPr id="7" name="矩形 6"/>
          <p:cNvSpPr/>
          <p:nvPr/>
        </p:nvSpPr>
        <p:spPr>
          <a:xfrm>
            <a:off x="3894939" y="5020497"/>
            <a:ext cx="8013209" cy="1200329"/>
          </a:xfrm>
          <a:prstGeom prst="rect">
            <a:avLst/>
          </a:prstGeom>
        </p:spPr>
        <p:txBody>
          <a:bodyPr wrap="square">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Water cooling of the outer bellow is a must.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RF shielding of the </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gap between the coupler and cavity</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connecting flange is very important, since which made great contributions to the 2K heat load.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Try helium gas cooling for next step</a:t>
            </a:r>
          </a:p>
        </p:txBody>
      </p:sp>
      <p:pic>
        <p:nvPicPr>
          <p:cNvPr id="9" name="内容占位符 8"/>
          <p:cNvPicPr>
            <a:picLocks noChangeAspect="1"/>
          </p:cNvPicPr>
          <p:nvPr/>
        </p:nvPicPr>
        <p:blipFill>
          <a:blip r:embed="rId3"/>
          <a:stretch>
            <a:fillRect/>
          </a:stretch>
        </p:blipFill>
        <p:spPr>
          <a:xfrm>
            <a:off x="4041711" y="2029370"/>
            <a:ext cx="3337873" cy="2116530"/>
          </a:xfrm>
          <a:prstGeom prst="rect">
            <a:avLst/>
          </a:prstGeom>
        </p:spPr>
      </p:pic>
      <p:pic>
        <p:nvPicPr>
          <p:cNvPr id="10" name="图片 9"/>
          <p:cNvPicPr>
            <a:picLocks noChangeAspect="1"/>
          </p:cNvPicPr>
          <p:nvPr/>
        </p:nvPicPr>
        <p:blipFill>
          <a:blip r:embed="rId4"/>
          <a:stretch>
            <a:fillRect/>
          </a:stretch>
        </p:blipFill>
        <p:spPr>
          <a:xfrm>
            <a:off x="7617693" y="2024996"/>
            <a:ext cx="4290455" cy="1437390"/>
          </a:xfrm>
          <a:prstGeom prst="rect">
            <a:avLst/>
          </a:prstGeom>
        </p:spPr>
      </p:pic>
      <p:pic>
        <p:nvPicPr>
          <p:cNvPr id="11" name="图片 10"/>
          <p:cNvPicPr>
            <a:picLocks noChangeAspect="1"/>
          </p:cNvPicPr>
          <p:nvPr/>
        </p:nvPicPr>
        <p:blipFill>
          <a:blip r:embed="rId5"/>
          <a:stretch>
            <a:fillRect/>
          </a:stretch>
        </p:blipFill>
        <p:spPr>
          <a:xfrm>
            <a:off x="7617693" y="3507248"/>
            <a:ext cx="4290455" cy="1513249"/>
          </a:xfrm>
          <a:prstGeom prst="rect">
            <a:avLst/>
          </a:prstGeom>
        </p:spPr>
      </p:pic>
    </p:spTree>
    <p:extLst>
      <p:ext uri="{BB962C8B-B14F-4D97-AF65-F5344CB8AC3E}">
        <p14:creationId xmlns:p14="http://schemas.microsoft.com/office/powerpoint/2010/main" val="3610641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4000" dirty="0">
                <a:latin typeface="Arial" panose="020B0604020202020204" pitchFamily="34" charset="0"/>
                <a:cs typeface="Arial" panose="020B0604020202020204" pitchFamily="34" charset="0"/>
              </a:rPr>
              <a:t>Coupling Adjusting Mechanism</a:t>
            </a:r>
            <a:endParaRPr lang="zh-CN" altLang="en-US" sz="40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37</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5" name="矩形 4"/>
          <p:cNvSpPr/>
          <p:nvPr/>
        </p:nvSpPr>
        <p:spPr>
          <a:xfrm>
            <a:off x="283142" y="2010266"/>
            <a:ext cx="4005649" cy="2662267"/>
          </a:xfrm>
          <a:prstGeom prst="rect">
            <a:avLst/>
          </a:prstGeom>
        </p:spPr>
        <p:txBody>
          <a:bodyPr wrap="square">
            <a:spAutoFit/>
          </a:bodyPr>
          <a:lstStyle/>
          <a:p>
            <a:pPr marL="285750" marR="0" lvl="0" indent="-285750" algn="l" defTabSz="914377" rtl="0" eaLnBrk="1" fontAlgn="auto" latinLnBrk="0" hangingPunct="1">
              <a:spcBef>
                <a:spcPts val="60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Two bellows on outer or inner conductor.</a:t>
            </a:r>
          </a:p>
          <a:p>
            <a:pPr marL="285750" marR="0" lvl="0" indent="-285750" algn="l" defTabSz="914377" rtl="0" eaLnBrk="1" fontAlgn="auto" latinLnBrk="0" hangingPunct="1">
              <a:spcBef>
                <a:spcPts val="60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Method other than changing the penetration depth of the antenna tip </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RF short plunger on the doorknob waveguide (standing wave, frequency change, adjusting range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l="44815" t="19624" r="37189" b="14598"/>
          <a:stretch>
            <a:fillRect/>
          </a:stretch>
        </p:blipFill>
        <p:spPr bwMode="auto">
          <a:xfrm>
            <a:off x="6761480" y="1980493"/>
            <a:ext cx="2098040" cy="4320351"/>
          </a:xfrm>
          <a:prstGeom prst="rect">
            <a:avLst/>
          </a:prstGeom>
          <a:noFill/>
          <a:ln>
            <a:noFill/>
          </a:ln>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l="44933" t="17122" r="36836" b="10844"/>
          <a:stretch>
            <a:fillRect/>
          </a:stretch>
        </p:blipFill>
        <p:spPr bwMode="auto">
          <a:xfrm flipH="1">
            <a:off x="9091930" y="1980493"/>
            <a:ext cx="2094230" cy="4335583"/>
          </a:xfrm>
          <a:prstGeom prst="rect">
            <a:avLst/>
          </a:prstGeom>
          <a:noFill/>
          <a:ln>
            <a:noFill/>
          </a:ln>
        </p:spPr>
      </p:pic>
      <p:pic>
        <p:nvPicPr>
          <p:cNvPr id="8" name="图片 7"/>
          <p:cNvPicPr>
            <a:picLocks noChangeAspect="1"/>
          </p:cNvPicPr>
          <p:nvPr/>
        </p:nvPicPr>
        <p:blipFill rotWithShape="1">
          <a:blip r:embed="rId4">
            <a:lum contrast="12000"/>
            <a:extLst>
              <a:ext uri="{28A0092B-C50C-407E-A947-70E740481C1C}">
                <a14:useLocalDpi xmlns:a14="http://schemas.microsoft.com/office/drawing/2010/main" val="0"/>
              </a:ext>
            </a:extLst>
          </a:blip>
          <a:srcRect l="44722" t="19833" r="39632" b="11887"/>
          <a:stretch/>
        </p:blipFill>
        <p:spPr bwMode="auto">
          <a:xfrm>
            <a:off x="4765041" y="1980493"/>
            <a:ext cx="1764030" cy="43362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2846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21939"/>
            <a:ext cx="10515600" cy="1325563"/>
          </a:xfrm>
        </p:spPr>
        <p: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Variable Coupling and Power Saving</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3" name="内容占位符 2"/>
          <p:cNvSpPr>
            <a:spLocks noGrp="1"/>
          </p:cNvSpPr>
          <p:nvPr>
            <p:ph idx="1"/>
          </p:nvPr>
        </p:nvSpPr>
        <p:spPr>
          <a:xfrm>
            <a:off x="313812" y="1878642"/>
            <a:ext cx="6181122" cy="4842833"/>
          </a:xfrm>
        </p:spPr>
        <p:txBody>
          <a:bodyPr>
            <a:normAutofit/>
          </a:bodyPr>
          <a:lstStyle/>
          <a:p>
            <a:pPr marL="0" indent="0">
              <a:lnSpc>
                <a:spcPct val="110000"/>
              </a:lnSpc>
              <a:buNone/>
            </a:pPr>
            <a:r>
              <a:rPr lang="en-US" altLang="zh-CN" sz="1800" dirty="0">
                <a:solidFill>
                  <a:srgbClr val="C00000"/>
                </a:solidFill>
                <a:latin typeface="Arial" panose="020B0604020202020204" pitchFamily="34" charset="0"/>
                <a:cs typeface="Arial" panose="020B0604020202020204" pitchFamily="34" charset="0"/>
                <a:sym typeface="Arial" panose="020B0604020202020204" pitchFamily="34" charset="0"/>
              </a:rPr>
              <a:t>Variable coupling (</a:t>
            </a:r>
            <a:r>
              <a:rPr lang="en-US" altLang="zh-CN" sz="1800" dirty="0" err="1">
                <a:solidFill>
                  <a:srgbClr val="C00000"/>
                </a:solidFill>
                <a:latin typeface="Arial" panose="020B0604020202020204" pitchFamily="34" charset="0"/>
                <a:cs typeface="Arial" panose="020B0604020202020204" pitchFamily="34" charset="0"/>
                <a:sym typeface="Arial" panose="020B0604020202020204" pitchFamily="34" charset="0"/>
              </a:rPr>
              <a:t>Qe</a:t>
            </a:r>
            <a:r>
              <a:rPr lang="en-US" altLang="zh-CN" sz="1800" dirty="0">
                <a:solidFill>
                  <a:srgbClr val="C00000"/>
                </a:solidFill>
                <a:latin typeface="Arial" panose="020B0604020202020204" pitchFamily="34" charset="0"/>
                <a:cs typeface="Arial" panose="020B0604020202020204" pitchFamily="34" charset="0"/>
                <a:sym typeface="Arial" panose="020B0604020202020204" pitchFamily="34" charset="0"/>
              </a:rPr>
              <a:t>: 1E5 ~ 2E6) of power coupler is necessary especially with “high efficiency klystron”:</a:t>
            </a:r>
          </a:p>
          <a:p>
            <a:pPr>
              <a:lnSpc>
                <a:spcPct val="110000"/>
              </a:lnSpc>
            </a:pPr>
            <a:r>
              <a:rPr lang="en-US" altLang="zh-CN" sz="1600" dirty="0">
                <a:latin typeface="Arial" panose="020B0604020202020204" pitchFamily="34" charset="0"/>
                <a:cs typeface="Arial" panose="020B0604020202020204" pitchFamily="34" charset="0"/>
                <a:sym typeface="Arial" panose="020B0604020202020204" pitchFamily="34" charset="0"/>
              </a:rPr>
              <a:t>Collider Ring: same mode, different beam current</a:t>
            </a:r>
          </a:p>
          <a:p>
            <a:pPr marL="627047" lvl="1" indent="-266693" defTabSz="685783">
              <a:lnSpc>
                <a:spcPct val="100000"/>
              </a:lnSpc>
              <a:spcBef>
                <a:spcPts val="600"/>
              </a:spcBef>
              <a:buFontTx/>
              <a:buChar char="−"/>
            </a:pPr>
            <a:r>
              <a:rPr lang="en-US" altLang="zh-CN"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so significant, but 10 %  is ~ 20 MW AC power (and lower efficiency for lower klystron operation power)</a:t>
            </a:r>
          </a:p>
          <a:p>
            <a:pPr marL="627047" lvl="1" indent="-266693" defTabSz="685783">
              <a:lnSpc>
                <a:spcPct val="100000"/>
              </a:lnSpc>
              <a:spcBef>
                <a:spcPts val="600"/>
              </a:spcBef>
              <a:buFontTx/>
              <a:buChar char="−"/>
            </a:pPr>
            <a:r>
              <a:rPr lang="en-US" altLang="zh-CN" sz="1600" dirty="0">
                <a:latin typeface="Arial" panose="020B0604020202020204" pitchFamily="34" charset="0"/>
                <a:cs typeface="Arial" panose="020B0604020202020204" pitchFamily="34" charset="0"/>
                <a:sym typeface="Arial" panose="020B0604020202020204" pitchFamily="34" charset="0"/>
              </a:rPr>
              <a:t>Compensate </a:t>
            </a:r>
            <a:r>
              <a:rPr lang="en-US" altLang="zh-CN" sz="1600" dirty="0" err="1">
                <a:latin typeface="Arial" panose="020B0604020202020204" pitchFamily="34" charset="0"/>
                <a:cs typeface="Arial" panose="020B0604020202020204" pitchFamily="34" charset="0"/>
                <a:sym typeface="Arial" panose="020B0604020202020204" pitchFamily="34" charset="0"/>
              </a:rPr>
              <a:t>Qext</a:t>
            </a:r>
            <a:r>
              <a:rPr lang="en-US" altLang="zh-CN" sz="1600" dirty="0">
                <a:latin typeface="Arial" panose="020B0604020202020204" pitchFamily="34" charset="0"/>
                <a:cs typeface="Arial" panose="020B0604020202020204" pitchFamily="34" charset="0"/>
                <a:sym typeface="Arial" panose="020B0604020202020204" pitchFamily="34" charset="0"/>
              </a:rPr>
              <a:t> scattering </a:t>
            </a:r>
          </a:p>
          <a:p>
            <a:pPr marL="627047" lvl="1" indent="-266693" defTabSz="685783">
              <a:lnSpc>
                <a:spcPct val="100000"/>
              </a:lnSpc>
              <a:spcBef>
                <a:spcPts val="600"/>
              </a:spcBef>
              <a:buFontTx/>
              <a:buChar char="−"/>
            </a:pPr>
            <a:r>
              <a:rPr lang="en-US" altLang="zh-CN"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Enable matching for higher current </a:t>
            </a:r>
            <a:endParaRPr lang="en-US" altLang="zh-CN" sz="1600" dirty="0">
              <a:latin typeface="Arial" panose="020B0604020202020204" pitchFamily="34" charset="0"/>
              <a:cs typeface="Arial" panose="020B0604020202020204" pitchFamily="34" charset="0"/>
              <a:sym typeface="Arial" panose="020B0604020202020204" pitchFamily="34" charset="0"/>
            </a:endParaRPr>
          </a:p>
          <a:p>
            <a:pPr>
              <a:lnSpc>
                <a:spcPct val="110000"/>
              </a:lnSpc>
            </a:pPr>
            <a:r>
              <a:rPr lang="en-US" altLang="zh-CN" sz="1600" dirty="0">
                <a:latin typeface="Arial" panose="020B0604020202020204" pitchFamily="34" charset="0"/>
                <a:cs typeface="Arial" panose="020B0604020202020204" pitchFamily="34" charset="0"/>
                <a:sym typeface="Arial" panose="020B0604020202020204" pitchFamily="34" charset="0"/>
              </a:rPr>
              <a:t>Collider Ring: different modes at max design current</a:t>
            </a:r>
          </a:p>
          <a:p>
            <a:pPr marL="627047" lvl="1" indent="-266693" defTabSz="685783">
              <a:lnSpc>
                <a:spcPct val="100000"/>
              </a:lnSpc>
              <a:spcBef>
                <a:spcPts val="600"/>
              </a:spcBef>
              <a:buFontTx/>
              <a:buChar char="−"/>
            </a:pPr>
            <a:r>
              <a:rPr lang="en-US" altLang="zh-CN"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46 % and 32 % more RF power for W and Z with fixed H coupling. Under coupling not good for stability</a:t>
            </a:r>
          </a:p>
          <a:p>
            <a:pPr marL="228600" lvl="1">
              <a:lnSpc>
                <a:spcPct val="110000"/>
              </a:lnSpc>
              <a:spcBef>
                <a:spcPts val="1000"/>
              </a:spcBef>
            </a:pPr>
            <a:r>
              <a:rPr lang="en-US" altLang="zh-CN" sz="1600" dirty="0">
                <a:latin typeface="Arial" panose="020B0604020202020204" pitchFamily="34" charset="0"/>
                <a:cs typeface="Arial" panose="020B0604020202020204" pitchFamily="34" charset="0"/>
                <a:sym typeface="Arial" panose="020B0604020202020204" pitchFamily="34" charset="0"/>
              </a:rPr>
              <a:t>Booster</a:t>
            </a:r>
          </a:p>
          <a:p>
            <a:pPr marL="627047" lvl="1" indent="-266693" defTabSz="685783">
              <a:lnSpc>
                <a:spcPct val="100000"/>
              </a:lnSpc>
              <a:spcBef>
                <a:spcPts val="600"/>
              </a:spcBef>
              <a:buFontTx/>
              <a:buChar char="−"/>
            </a:pPr>
            <a:r>
              <a:rPr lang="en-US" altLang="zh-CN"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cavity BW change (easy control or power saving)</a:t>
            </a:r>
          </a:p>
          <a:p>
            <a:endParaRPr lang="zh-CN" altLang="en-US" sz="2000" dirty="0">
              <a:latin typeface="Arial" panose="020B0604020202020204" pitchFamily="34" charset="0"/>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sym typeface="Arial" panose="020B0604020202020204" pitchFamily="34" charset="0"/>
              </a:rPr>
              <a:t>38</a:t>
            </a:fld>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内容占位符 2"/>
          <p:cNvSpPr txBox="1">
            <a:spLocks/>
          </p:cNvSpPr>
          <p:nvPr/>
        </p:nvSpPr>
        <p:spPr>
          <a:xfrm>
            <a:off x="549021" y="4284814"/>
            <a:ext cx="8350758" cy="2254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altLang="zh-CN" sz="1600" dirty="0">
              <a:latin typeface="Arial" panose="020B0604020202020204" pitchFamily="34" charset="0"/>
              <a:cs typeface="Arial" panose="020B0604020202020204" pitchFamily="34" charset="0"/>
              <a:sym typeface="Arial" panose="020B0604020202020204" pitchFamily="34" charset="0"/>
            </a:endParaRPr>
          </a:p>
        </p:txBody>
      </p:sp>
      <p:pic>
        <p:nvPicPr>
          <p:cNvPr id="7" name="图片 6"/>
          <p:cNvPicPr>
            <a:picLocks noChangeAspect="1"/>
          </p:cNvPicPr>
          <p:nvPr/>
        </p:nvPicPr>
        <p:blipFill rotWithShape="1">
          <a:blip r:embed="rId2"/>
          <a:srcRect r="4495"/>
          <a:stretch/>
        </p:blipFill>
        <p:spPr>
          <a:xfrm>
            <a:off x="6497108" y="2110412"/>
            <a:ext cx="5428168" cy="4063375"/>
          </a:xfrm>
          <a:prstGeom prst="rect">
            <a:avLst/>
          </a:prstGeom>
        </p:spPr>
      </p:pic>
    </p:spTree>
    <p:extLst>
      <p:ext uri="{BB962C8B-B14F-4D97-AF65-F5344CB8AC3E}">
        <p14:creationId xmlns:p14="http://schemas.microsoft.com/office/powerpoint/2010/main" val="90361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8544" y="152482"/>
            <a:ext cx="9522193" cy="694942"/>
          </a:xfrm>
        </p:spPr>
        <p:txBody>
          <a:bodyPr>
            <a:noAutofit/>
          </a:bodyP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CEPC Collider Ring SRF Parameters</a:t>
            </a:r>
            <a:endParaRPr lang="zh-CN" altLang="en-US" sz="3600" dirty="0">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1879597743"/>
              </p:ext>
            </p:extLst>
          </p:nvPr>
        </p:nvGraphicFramePr>
        <p:xfrm>
          <a:off x="67518" y="1005758"/>
          <a:ext cx="8028000" cy="5699760"/>
        </p:xfrm>
        <a:graphic>
          <a:graphicData uri="http://schemas.openxmlformats.org/drawingml/2006/table">
            <a:tbl>
              <a:tblPr>
                <a:tableStyleId>{5940675A-B579-460E-94D1-54222C63F5DA}</a:tableStyleId>
              </a:tblPr>
              <a:tblGrid>
                <a:gridCol w="3708000">
                  <a:extLst>
                    <a:ext uri="{9D8B030D-6E8A-4147-A177-3AD203B41FA5}">
                      <a16:colId xmlns:a16="http://schemas.microsoft.com/office/drawing/2014/main" val="2109010007"/>
                    </a:ext>
                  </a:extLst>
                </a:gridCol>
                <a:gridCol w="864000">
                  <a:extLst>
                    <a:ext uri="{9D8B030D-6E8A-4147-A177-3AD203B41FA5}">
                      <a16:colId xmlns:a16="http://schemas.microsoft.com/office/drawing/2014/main" val="3324575801"/>
                    </a:ext>
                  </a:extLst>
                </a:gridCol>
                <a:gridCol w="864000">
                  <a:extLst>
                    <a:ext uri="{9D8B030D-6E8A-4147-A177-3AD203B41FA5}">
                      <a16:colId xmlns:a16="http://schemas.microsoft.com/office/drawing/2014/main" val="3926007159"/>
                    </a:ext>
                  </a:extLst>
                </a:gridCol>
                <a:gridCol w="864000">
                  <a:extLst>
                    <a:ext uri="{9D8B030D-6E8A-4147-A177-3AD203B41FA5}">
                      <a16:colId xmlns:a16="http://schemas.microsoft.com/office/drawing/2014/main" val="2630459038"/>
                    </a:ext>
                  </a:extLst>
                </a:gridCol>
                <a:gridCol w="864000">
                  <a:extLst>
                    <a:ext uri="{9D8B030D-6E8A-4147-A177-3AD203B41FA5}">
                      <a16:colId xmlns:a16="http://schemas.microsoft.com/office/drawing/2014/main" val="2008042682"/>
                    </a:ext>
                  </a:extLst>
                </a:gridCol>
                <a:gridCol w="864000">
                  <a:extLst>
                    <a:ext uri="{9D8B030D-6E8A-4147-A177-3AD203B41FA5}">
                      <a16:colId xmlns:a16="http://schemas.microsoft.com/office/drawing/2014/main" val="2795315192"/>
                    </a:ext>
                  </a:extLst>
                </a:gridCol>
              </a:tblGrid>
              <a:tr h="33528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Collider parameters: 20180109 &amp; 20180207</a:t>
                      </a:r>
                      <a:endParaRPr lang="en-US" altLang="zh-CN" sz="1400" b="0" i="0" u="none" strike="noStrike" baseline="0" dirty="0">
                        <a:solidFill>
                          <a:srgbClr val="000000"/>
                        </a:solidFill>
                        <a:effectLst/>
                        <a:latin typeface="Arial" panose="020B0604020202020204" pitchFamily="34" charset="0"/>
                        <a:ea typeface="+mn-ea"/>
                      </a:endParaRPr>
                    </a:p>
                  </a:txBody>
                  <a:tcPr anchor="ct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H</a:t>
                      </a:r>
                    </a:p>
                  </a:txBody>
                  <a:tcPr anchor="ctr">
                    <a:noFill/>
                  </a:tcP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W</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W-new</a:t>
                      </a:r>
                    </a:p>
                  </a:txBody>
                  <a:tcPr anchor="ctr">
                    <a:noFill/>
                  </a:tcP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Z</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Z-new</a:t>
                      </a:r>
                    </a:p>
                  </a:txBody>
                  <a:tcPr anchor="ctr">
                    <a:noFill/>
                  </a:tcPr>
                </a:tc>
                <a:extLst>
                  <a:ext uri="{0D108BD9-81ED-4DB2-BD59-A6C34878D82A}">
                    <a16:rowId xmlns:a16="http://schemas.microsoft.com/office/drawing/2014/main" val="3188288608"/>
                  </a:ext>
                </a:extLst>
              </a:tr>
              <a:tr h="335280">
                <a:tc>
                  <a:txBody>
                    <a:bodyPr/>
                    <a:lstStyle/>
                    <a:p>
                      <a:pPr algn="l" rtl="0" fontAlgn="ctr"/>
                      <a:r>
                        <a:rPr lang="en-US" sz="1400" b="1" u="none" strike="noStrike" dirty="0">
                          <a:effectLst/>
                          <a:latin typeface="Arial" panose="020B0604020202020204" pitchFamily="34" charset="0"/>
                          <a:cs typeface="Arial" panose="020B0604020202020204" pitchFamily="34" charset="0"/>
                        </a:rPr>
                        <a:t>SR power / beam [MW]</a:t>
                      </a:r>
                      <a:endPar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30</a:t>
                      </a:r>
                    </a:p>
                  </a:txBody>
                  <a:tcPr marL="7620" marR="7620" marT="7620" marB="0" anchor="ctr">
                    <a:noFill/>
                  </a:tcPr>
                </a:tc>
                <a:tc>
                  <a:txBody>
                    <a:bodyPr/>
                    <a:lstStyle/>
                    <a:p>
                      <a:pPr algn="ctr" rtl="0" fontAlgn="ctr"/>
                      <a:r>
                        <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30</a:t>
                      </a:r>
                    </a:p>
                  </a:txBody>
                  <a:tcPr marL="7620" marR="7620" marT="7620" marB="0" anchor="ctr">
                    <a:noFill/>
                  </a:tcPr>
                </a:tc>
                <a:tc>
                  <a:txBody>
                    <a:bodyPr/>
                    <a:lstStyle/>
                    <a:p>
                      <a:pPr algn="ctr" rtl="0" fontAlgn="ctr"/>
                      <a:r>
                        <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30</a:t>
                      </a:r>
                    </a:p>
                  </a:txBody>
                  <a:tcPr marL="7620" marR="7620" marT="7620" marB="0" anchor="ctr">
                    <a:noFill/>
                  </a:tcPr>
                </a:tc>
                <a:tc>
                  <a:txBody>
                    <a:bodyPr/>
                    <a:lstStyle/>
                    <a:p>
                      <a:pPr algn="ctr" rtl="0" fontAlgn="ctr"/>
                      <a:r>
                        <a:rPr lang="en-US" altLang="zh-CN"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5.7</a:t>
                      </a:r>
                    </a:p>
                  </a:txBody>
                  <a:tcPr marL="7620" marR="7620" marT="7620" marB="0" anchor="ctr">
                    <a:noFill/>
                  </a:tcPr>
                </a:tc>
                <a:tc>
                  <a:txBody>
                    <a:bodyPr/>
                    <a:lstStyle/>
                    <a:p>
                      <a:pPr algn="ctr" rtl="0" fontAlgn="ctr"/>
                      <a:r>
                        <a:rPr lang="en-US" altLang="zh-CN"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16.6</a:t>
                      </a:r>
                    </a:p>
                  </a:txBody>
                  <a:tcPr marL="7620" marR="7620" marT="7620" marB="0" anchor="ctr">
                    <a:noFill/>
                  </a:tcPr>
                </a:tc>
                <a:extLst>
                  <a:ext uri="{0D108BD9-81ED-4DB2-BD59-A6C34878D82A}">
                    <a16:rowId xmlns:a16="http://schemas.microsoft.com/office/drawing/2014/main" val="1612107425"/>
                  </a:ext>
                </a:extLst>
              </a:tr>
              <a:tr h="335280">
                <a:tc>
                  <a:txBody>
                    <a:bodyPr/>
                    <a:lstStyle/>
                    <a:p>
                      <a:pPr algn="l" rtl="0" fontAlgn="ctr"/>
                      <a:r>
                        <a:rPr lang="en-US" sz="1400" b="1" u="none" strike="noStrike" dirty="0">
                          <a:effectLst/>
                          <a:latin typeface="Arial" panose="020B0604020202020204" pitchFamily="34" charset="0"/>
                          <a:cs typeface="Arial" panose="020B0604020202020204" pitchFamily="34" charset="0"/>
                        </a:rPr>
                        <a:t>RF voltage [GV]</a:t>
                      </a:r>
                      <a:endPar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kern="0" dirty="0">
                          <a:effectLst/>
                          <a:latin typeface="Arial" panose="020B0604020202020204" pitchFamily="34" charset="0"/>
                          <a:ea typeface="等线" panose="02010600030101010101" pitchFamily="2" charset="-122"/>
                          <a:cs typeface="Arial" panose="020B0604020202020204" pitchFamily="34" charset="0"/>
                        </a:rPr>
                        <a:t>2.17</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0" dirty="0">
                          <a:effectLst/>
                          <a:latin typeface="Arial" panose="020B0604020202020204" pitchFamily="34" charset="0"/>
                          <a:ea typeface="等线" panose="02010600030101010101" pitchFamily="2" charset="-122"/>
                          <a:cs typeface="Arial" panose="020B0604020202020204" pitchFamily="34" charset="0"/>
                        </a:rPr>
                        <a:t>0.47</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0" dirty="0">
                          <a:effectLst/>
                          <a:latin typeface="Arial" panose="020B0604020202020204" pitchFamily="34" charset="0"/>
                          <a:ea typeface="等线" panose="02010600030101010101" pitchFamily="2" charset="-122"/>
                          <a:cs typeface="Arial" panose="020B0604020202020204" pitchFamily="34" charset="0"/>
                        </a:rPr>
                        <a:t>0.47</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1"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0.054</a:t>
                      </a:r>
                      <a:endParaRPr lang="zh-CN" sz="1400" b="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100" dirty="0">
                          <a:effectLst/>
                          <a:latin typeface="Arial" panose="020B0604020202020204" pitchFamily="34" charset="0"/>
                          <a:ea typeface="宋体" panose="02010600030101010101" pitchFamily="2" charset="-122"/>
                          <a:cs typeface="Arial" panose="020B0604020202020204" pitchFamily="34" charset="0"/>
                        </a:rPr>
                        <a:t>0.1</a:t>
                      </a:r>
                      <a:endParaRPr lang="zh-CN" sz="1400" b="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016363462"/>
                  </a:ext>
                </a:extLst>
              </a:tr>
              <a:tr h="335280">
                <a:tc>
                  <a:txBody>
                    <a:bodyPr/>
                    <a:lstStyle/>
                    <a:p>
                      <a:pPr algn="l" rtl="0" fontAlgn="ctr"/>
                      <a:r>
                        <a:rPr lang="en-US" sz="1400" b="1" u="none" strike="noStrike" dirty="0">
                          <a:effectLst/>
                          <a:latin typeface="Arial" panose="020B0604020202020204" pitchFamily="34" charset="0"/>
                          <a:cs typeface="Arial" panose="020B0604020202020204" pitchFamily="34" charset="0"/>
                        </a:rPr>
                        <a:t>Beam current / beam [mA]</a:t>
                      </a:r>
                      <a:endPar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17.4</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87.7</a:t>
                      </a:r>
                      <a:endParaRPr lang="zh-CN" sz="1400" b="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87.7</a:t>
                      </a:r>
                      <a:endParaRPr lang="zh-CN" sz="1400" b="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1"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160</a:t>
                      </a:r>
                      <a:endParaRPr lang="zh-CN" sz="1400" b="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100" dirty="0">
                          <a:effectLst/>
                          <a:latin typeface="Arial" panose="020B0604020202020204" pitchFamily="34" charset="0"/>
                          <a:ea typeface="宋体" panose="02010600030101010101" pitchFamily="2" charset="-122"/>
                          <a:cs typeface="Arial" panose="020B0604020202020204" pitchFamily="34" charset="0"/>
                        </a:rPr>
                        <a:t>460</a:t>
                      </a:r>
                      <a:endParaRPr lang="zh-CN" sz="1400" b="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225702093"/>
                  </a:ext>
                </a:extLst>
              </a:tr>
              <a:tr h="335280">
                <a:tc>
                  <a:txBody>
                    <a:bodyPr/>
                    <a:lstStyle/>
                    <a:p>
                      <a:pPr algn="l" rtl="0" fontAlgn="ctr"/>
                      <a:r>
                        <a:rPr lang="en-US" sz="1400" b="1" u="none" strike="noStrike" dirty="0">
                          <a:effectLst/>
                          <a:latin typeface="Arial" panose="020B0604020202020204" pitchFamily="34" charset="0"/>
                          <a:cs typeface="Arial" panose="020B0604020202020204" pitchFamily="34" charset="0"/>
                        </a:rPr>
                        <a:t>Bunch charge [</a:t>
                      </a:r>
                      <a:r>
                        <a:rPr lang="en-US" sz="1400" b="1" u="none" strike="noStrike" dirty="0" err="1">
                          <a:effectLst/>
                          <a:latin typeface="Arial" panose="020B0604020202020204" pitchFamily="34" charset="0"/>
                          <a:cs typeface="Arial" panose="020B0604020202020204" pitchFamily="34" charset="0"/>
                        </a:rPr>
                        <a:t>nC</a:t>
                      </a:r>
                      <a:r>
                        <a:rPr lang="en-US" sz="1400" b="1" u="none" strike="noStrike" dirty="0">
                          <a:effectLst/>
                          <a:latin typeface="Arial" panose="020B0604020202020204" pitchFamily="34" charset="0"/>
                          <a:cs typeface="Arial" panose="020B0604020202020204" pitchFamily="34" charset="0"/>
                        </a:rPr>
                        <a:t>]</a:t>
                      </a:r>
                      <a:endPar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kern="0" dirty="0">
                          <a:effectLst/>
                          <a:latin typeface="Arial" panose="020B0604020202020204" pitchFamily="34" charset="0"/>
                          <a:ea typeface="等线" panose="02010600030101010101" pitchFamily="2" charset="-122"/>
                          <a:cs typeface="Arial" panose="020B0604020202020204" pitchFamily="34" charset="0"/>
                        </a:rPr>
                        <a:t>24</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8.6</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24</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1"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6.4</a:t>
                      </a:r>
                      <a:endParaRPr lang="zh-CN" sz="1400" b="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100" dirty="0">
                          <a:effectLst/>
                          <a:latin typeface="Arial" panose="020B0604020202020204" pitchFamily="34" charset="0"/>
                          <a:ea typeface="宋体" panose="02010600030101010101" pitchFamily="2" charset="-122"/>
                          <a:cs typeface="Arial" panose="020B0604020202020204" pitchFamily="34" charset="0"/>
                        </a:rPr>
                        <a:t>12.8</a:t>
                      </a:r>
                      <a:endParaRPr lang="zh-CN" sz="1400" b="1"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810292550"/>
                  </a:ext>
                </a:extLst>
              </a:tr>
              <a:tr h="335280">
                <a:tc>
                  <a:txBody>
                    <a:bodyPr/>
                    <a:lstStyle/>
                    <a:p>
                      <a:pPr algn="l" rtl="0" fontAlgn="ctr"/>
                      <a:r>
                        <a:rPr lang="en-US" altLang="zh-CN"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Bunch number / beam</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242</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3390</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1220</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8332</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12000</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431826186"/>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Bunch length [mm]</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3.26</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3.43</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6.53</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6</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8.5</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182990151"/>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Cavity number </a:t>
                      </a:r>
                      <a:r>
                        <a:rPr lang="en-US" sz="1400" b="1" u="none" strike="noStrike" baseline="0" dirty="0">
                          <a:solidFill>
                            <a:schemeClr val="tx1"/>
                          </a:solidFill>
                          <a:effectLst/>
                          <a:latin typeface="Arial" panose="020B0604020202020204" pitchFamily="34" charset="0"/>
                          <a:cs typeface="Arial" panose="020B0604020202020204" pitchFamily="34" charset="0"/>
                        </a:rPr>
                        <a:t>(650 MHz 2-cell)</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336</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 x 108</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 x 108</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 x 24</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 x 60</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2401085864"/>
                  </a:ext>
                </a:extLst>
              </a:tr>
              <a:tr h="335280">
                <a:tc>
                  <a:txBody>
                    <a:bodyPr/>
                    <a:lstStyle/>
                    <a:p>
                      <a:pPr algn="l" rtl="0" fontAlgn="ctr"/>
                      <a:r>
                        <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Idle cavities on line / ring</a:t>
                      </a:r>
                    </a:p>
                  </a:txBody>
                  <a:tcPr anchor="ctr">
                    <a:no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60</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60</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144</a:t>
                      </a:r>
                      <a:endParaRPr lang="zh-CN"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108</a:t>
                      </a:r>
                      <a:endParaRPr lang="zh-CN" alt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1700339650"/>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Cavity gradient [MV/m]</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14</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9.5</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9.5</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4.9</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alt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3.6</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1442977050"/>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Input power / cavity [kW] </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179</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278</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278</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239</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alt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276</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1912317847"/>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Klystron power [kW] (2 cavities / klystron)</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800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800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800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800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800</a:t>
                      </a:r>
                    </a:p>
                  </a:txBody>
                  <a:tcPr anchor="ctr"/>
                </a:tc>
                <a:extLst>
                  <a:ext uri="{0D108BD9-81ED-4DB2-BD59-A6C34878D82A}">
                    <a16:rowId xmlns:a16="http://schemas.microsoft.com/office/drawing/2014/main" val="1448946622"/>
                  </a:ext>
                </a:extLst>
              </a:tr>
              <a:tr h="335280">
                <a:tc>
                  <a:txBody>
                    <a:bodyPr/>
                    <a:lstStyle/>
                    <a:p>
                      <a:pPr algn="l" rtl="0" fontAlgn="ctr"/>
                      <a:r>
                        <a:rPr lang="en-US" sz="1400" b="1" u="none" strike="noStrike" dirty="0">
                          <a:solidFill>
                            <a:schemeClr val="tx1"/>
                          </a:solidFill>
                          <a:effectLst/>
                          <a:latin typeface="Arial" panose="020B0604020202020204" pitchFamily="34" charset="0"/>
                          <a:cs typeface="Arial" panose="020B0604020202020204" pitchFamily="34" charset="0"/>
                        </a:rPr>
                        <a:t>HOM power / cavity [kW]</a:t>
                      </a:r>
                      <a:endParaRPr lang="en-US" sz="14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0.57</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0.5</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0.86</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0.45</a:t>
                      </a:r>
                      <a:endParaRPr lang="zh-CN" sz="14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altLang="zh-CN" sz="1400" b="1"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1.94</a:t>
                      </a:r>
                      <a:endParaRPr lang="zh-CN" sz="1400" b="1" kern="1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3991712638"/>
                  </a:ext>
                </a:extLst>
              </a:tr>
              <a:tr h="335280">
                <a:tc>
                  <a:txBody>
                    <a:bodyPr/>
                    <a:lstStyle/>
                    <a:p>
                      <a:pPr algn="l" rtl="0" fontAlgn="ctr"/>
                      <a:r>
                        <a:rPr lang="en-US" sz="1400" b="1" i="0" u="none" strike="noStrike" dirty="0">
                          <a:solidFill>
                            <a:schemeClr val="tx1"/>
                          </a:solidFill>
                          <a:effectLst/>
                          <a:latin typeface="Arial" panose="020B0604020202020204" pitchFamily="34" charset="0"/>
                          <a:ea typeface="等线" panose="02010600030101010101" pitchFamily="2" charset="-122"/>
                        </a:rPr>
                        <a:t>Optimal Q</a:t>
                      </a:r>
                      <a:r>
                        <a:rPr lang="en-US" sz="1400" b="1" i="0" u="none" strike="noStrike" baseline="-25000" dirty="0">
                          <a:solidFill>
                            <a:schemeClr val="tx1"/>
                          </a:solidFill>
                          <a:effectLst/>
                          <a:latin typeface="Arial" panose="020B0604020202020204" pitchFamily="34" charset="0"/>
                          <a:ea typeface="等线" panose="02010600030101010101" pitchFamily="2" charset="-122"/>
                        </a:rPr>
                        <a:t>L</a:t>
                      </a:r>
                      <a:endParaRPr lang="en-US" sz="1400" b="1" i="0" u="none" strike="noStrike" dirty="0">
                        <a:solidFill>
                          <a:schemeClr val="tx1"/>
                        </a:solidFill>
                        <a:effectLst/>
                        <a:latin typeface="Arial" panose="020B0604020202020204" pitchFamily="34" charset="0"/>
                        <a:ea typeface="等线" panose="02010600030101010101" pitchFamily="2" charset="-122"/>
                      </a:endParaRPr>
                    </a:p>
                  </a:txBody>
                  <a:tcPr anchor="ctr">
                    <a:noFill/>
                  </a:tcPr>
                </a:tc>
                <a:tc>
                  <a:txBody>
                    <a:bodyPr/>
                    <a:lstStyle/>
                    <a:p>
                      <a:pPr algn="ctr">
                        <a:spcAft>
                          <a:spcPts val="0"/>
                        </a:spcAft>
                      </a:pPr>
                      <a:r>
                        <a:rPr lang="en-GB" sz="1400" b="0" u="none" strike="noStrike" kern="1200" dirty="0">
                          <a:solidFill>
                            <a:schemeClr val="tx1"/>
                          </a:solidFill>
                          <a:effectLst/>
                          <a:latin typeface="Arial" panose="020B0604020202020204" pitchFamily="34" charset="0"/>
                          <a:ea typeface="+mn-ea"/>
                          <a:cs typeface="Arial" panose="020B0604020202020204" pitchFamily="34" charset="0"/>
                        </a:rPr>
                        <a:t>1E6</a:t>
                      </a:r>
                      <a:endParaRPr lang="zh-CN" sz="14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noFill/>
                  </a:tcPr>
                </a:tc>
                <a:tc>
                  <a:txBody>
                    <a:bodyPr/>
                    <a:lstStyle/>
                    <a:p>
                      <a:pPr algn="ctr">
                        <a:spcAft>
                          <a:spcPts val="0"/>
                        </a:spcAft>
                      </a:pPr>
                      <a:r>
                        <a:rPr lang="en-GB" sz="1400" b="0" u="none" strike="noStrike" kern="1200" dirty="0">
                          <a:solidFill>
                            <a:schemeClr val="tx1"/>
                          </a:solidFill>
                          <a:effectLst/>
                          <a:latin typeface="Arial" panose="020B0604020202020204" pitchFamily="34" charset="0"/>
                          <a:ea typeface="+mn-ea"/>
                          <a:cs typeface="Arial" panose="020B0604020202020204" pitchFamily="34" charset="0"/>
                        </a:rPr>
                        <a:t>3.2E5</a:t>
                      </a:r>
                      <a:endParaRPr lang="zh-CN" sz="14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noFill/>
                  </a:tcPr>
                </a:tc>
                <a:tc>
                  <a:txBody>
                    <a:bodyPr/>
                    <a:lstStyle/>
                    <a:p>
                      <a:pPr algn="ctr">
                        <a:spcAft>
                          <a:spcPts val="0"/>
                        </a:spcAft>
                      </a:pPr>
                      <a:r>
                        <a:rPr lang="en-GB" sz="1400" b="0" u="none" strike="noStrike" kern="1200" dirty="0">
                          <a:solidFill>
                            <a:schemeClr val="tx1"/>
                          </a:solidFill>
                          <a:effectLst/>
                          <a:latin typeface="Arial" panose="020B0604020202020204" pitchFamily="34" charset="0"/>
                          <a:ea typeface="+mn-ea"/>
                          <a:cs typeface="Arial" panose="020B0604020202020204" pitchFamily="34" charset="0"/>
                        </a:rPr>
                        <a:t>3.2E5</a:t>
                      </a:r>
                      <a:endParaRPr lang="zh-CN" sz="14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noFill/>
                  </a:tcPr>
                </a:tc>
                <a:tc>
                  <a:txBody>
                    <a:bodyPr/>
                    <a:lstStyle/>
                    <a:p>
                      <a:pPr algn="ctr">
                        <a:spcAft>
                          <a:spcPts val="0"/>
                        </a:spcAft>
                      </a:pPr>
                      <a:r>
                        <a:rPr lang="en-GB" sz="1400" b="1" u="none" strike="noStrike" kern="1200" dirty="0">
                          <a:solidFill>
                            <a:schemeClr val="tx1"/>
                          </a:solidFill>
                          <a:effectLst/>
                          <a:latin typeface="Arial" panose="020B0604020202020204" pitchFamily="34" charset="0"/>
                          <a:ea typeface="+mn-ea"/>
                          <a:cs typeface="Arial" panose="020B0604020202020204" pitchFamily="34" charset="0"/>
                        </a:rPr>
                        <a:t>1E5</a:t>
                      </a:r>
                      <a:endParaRPr lang="zh-CN" sz="14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noFill/>
                  </a:tcPr>
                </a:tc>
                <a:tc>
                  <a:txBody>
                    <a:bodyPr/>
                    <a:lstStyle/>
                    <a:p>
                      <a:pPr algn="ctr">
                        <a:spcAft>
                          <a:spcPts val="0"/>
                        </a:spcAft>
                      </a:pPr>
                      <a:r>
                        <a:rPr lang="en-US" altLang="zh-CN" sz="1400" b="1" u="none" strike="noStrike" kern="1200" dirty="0">
                          <a:solidFill>
                            <a:srgbClr val="FF0000"/>
                          </a:solidFill>
                          <a:effectLst/>
                          <a:latin typeface="Arial" panose="020B0604020202020204" pitchFamily="34" charset="0"/>
                          <a:ea typeface="+mn-ea"/>
                          <a:cs typeface="Arial" panose="020B0604020202020204" pitchFamily="34" charset="0"/>
                        </a:rPr>
                        <a:t>4.7E4</a:t>
                      </a:r>
                      <a:endParaRPr lang="zh-CN" sz="14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68580" marR="68580" marT="0" marB="0" anchor="ctr">
                    <a:noFill/>
                  </a:tcPr>
                </a:tc>
                <a:extLst>
                  <a:ext uri="{0D108BD9-81ED-4DB2-BD59-A6C34878D82A}">
                    <a16:rowId xmlns:a16="http://schemas.microsoft.com/office/drawing/2014/main" val="1060040932"/>
                  </a:ext>
                </a:extLst>
              </a:tr>
              <a:tr h="335280">
                <a:tc>
                  <a:txBody>
                    <a:bodyPr/>
                    <a:lstStyle/>
                    <a:p>
                      <a:pPr marL="0" algn="l" defTabSz="914400" rtl="0" eaLnBrk="1" fontAlgn="ctr" latinLnBrk="0" hangingPunct="1"/>
                      <a:r>
                        <a:rPr lang="en-US" sz="1400" b="1" u="none" strike="noStrike" kern="1200" dirty="0">
                          <a:solidFill>
                            <a:schemeClr val="tx1"/>
                          </a:solidFill>
                          <a:effectLst/>
                          <a:latin typeface="Arial" panose="020B0604020202020204" pitchFamily="34" charset="0"/>
                          <a:ea typeface="+mn-ea"/>
                          <a:cs typeface="Arial" panose="020B0604020202020204" pitchFamily="34" charset="0"/>
                        </a:rPr>
                        <a:t>Optimal detuning [kHz]</a:t>
                      </a:r>
                    </a:p>
                  </a:txBody>
                  <a:tcPr anchor="ctr">
                    <a:solidFill>
                      <a:schemeClr val="accent4">
                        <a:lumMod val="20000"/>
                        <a:lumOff val="80000"/>
                      </a:schemeClr>
                    </a:solidFill>
                  </a:tcPr>
                </a:tc>
                <a:tc>
                  <a:txBody>
                    <a:bodyPr/>
                    <a:lstStyle/>
                    <a:p>
                      <a:pPr marL="0" algn="ctr" defTabSz="914400" rtl="0" eaLnBrk="1" latinLnBrk="0" hangingPunct="1">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0.22</a:t>
                      </a:r>
                      <a:endParaRPr 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algn="ctr" defTabSz="914400" rtl="0" eaLnBrk="1" latinLnBrk="0" hangingPunct="1">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1.0</a:t>
                      </a:r>
                      <a:endParaRPr 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algn="ctr" defTabSz="914400" rtl="0" eaLnBrk="1" latinLnBrk="0" hangingPunct="1">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1.0</a:t>
                      </a:r>
                      <a:endParaRPr 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algn="ctr" defTabSz="914400" rtl="0" eaLnBrk="1" latinLnBrk="0" hangingPunct="1">
                        <a:spcAft>
                          <a:spcPts val="0"/>
                        </a:spcAft>
                      </a:pPr>
                      <a:r>
                        <a:rPr lang="en-US" altLang="zh-CN" sz="1400" b="1" kern="0" dirty="0">
                          <a:solidFill>
                            <a:srgbClr val="FF0000"/>
                          </a:solidFill>
                          <a:effectLst/>
                          <a:latin typeface="Arial" panose="020B0604020202020204" pitchFamily="34" charset="0"/>
                          <a:ea typeface="等线" panose="02010600030101010101" pitchFamily="2" charset="-122"/>
                          <a:cs typeface="Arial" panose="020B0604020202020204" pitchFamily="34" charset="0"/>
                        </a:rPr>
                        <a:t>3.7</a:t>
                      </a:r>
                      <a:endParaRPr lang="zh-CN" sz="1400" b="1" kern="0"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algn="ctr" defTabSz="914400" rtl="0" eaLnBrk="1" latinLnBrk="0" hangingPunct="1">
                        <a:spcAft>
                          <a:spcPts val="0"/>
                        </a:spcAft>
                      </a:pPr>
                      <a:r>
                        <a:rPr lang="en-US" altLang="zh-CN" sz="1400" b="1" kern="0" dirty="0">
                          <a:solidFill>
                            <a:srgbClr val="FF0000"/>
                          </a:solidFill>
                          <a:effectLst/>
                          <a:latin typeface="Arial" panose="020B0604020202020204" pitchFamily="34" charset="0"/>
                          <a:ea typeface="等线" panose="02010600030101010101" pitchFamily="2" charset="-122"/>
                          <a:cs typeface="Arial" panose="020B0604020202020204" pitchFamily="34" charset="0"/>
                        </a:rPr>
                        <a:t>17.8</a:t>
                      </a:r>
                      <a:endParaRPr lang="zh-CN" sz="1400" b="1" kern="0"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2345004818"/>
                  </a:ext>
                </a:extLst>
              </a:tr>
              <a:tr h="335280">
                <a:tc>
                  <a:txBody>
                    <a:bodyPr/>
                    <a:lstStyle/>
                    <a:p>
                      <a:pPr marL="0" algn="l" defTabSz="914400" rtl="0" eaLnBrk="1" fontAlgn="ctr" latinLnBrk="0" hangingPunct="1"/>
                      <a:r>
                        <a:rPr lang="da-DK" sz="1400" b="1" u="none" strike="noStrike" kern="1200" dirty="0">
                          <a:solidFill>
                            <a:schemeClr val="tx1"/>
                          </a:solidFill>
                          <a:effectLst/>
                          <a:latin typeface="Arial" panose="020B0604020202020204" pitchFamily="34" charset="0"/>
                          <a:ea typeface="+mn-ea"/>
                          <a:cs typeface="Arial" panose="020B0604020202020204" pitchFamily="34" charset="0"/>
                        </a:rPr>
                        <a:t>Max relative voltage drop for 1 us gap</a:t>
                      </a:r>
                    </a:p>
                  </a:txBody>
                  <a:tcPr marL="114300" marR="6350" marT="6350" marB="0" anchor="ctr">
                    <a:solidFill>
                      <a:schemeClr val="accent4">
                        <a:lumMod val="20000"/>
                        <a:lumOff val="80000"/>
                      </a:schemeClr>
                    </a:solidFill>
                  </a:tcPr>
                </a:tc>
                <a:tc>
                  <a:txBody>
                    <a:bodyPr/>
                    <a:lstStyle/>
                    <a:p>
                      <a:pPr marL="0" algn="l" defTabSz="914400" rtl="0" eaLnBrk="1" fontAlgn="ctr" latinLnBrk="0" hangingPunct="1"/>
                      <a:r>
                        <a:rPr lang="zh-CN" altLang="en-US" sz="1400" b="0" u="none" strike="noStrike" kern="1200">
                          <a:solidFill>
                            <a:schemeClr val="tx1"/>
                          </a:solidFill>
                          <a:effectLst/>
                          <a:latin typeface="Arial" panose="020B0604020202020204" pitchFamily="34" charset="0"/>
                          <a:ea typeface="+mn-ea"/>
                          <a:cs typeface="Arial" panose="020B0604020202020204" pitchFamily="34" charset="0"/>
                        </a:rPr>
                        <a:t>　</a:t>
                      </a:r>
                    </a:p>
                  </a:txBody>
                  <a:tcPr marL="6350" marR="6350" marT="6350" marB="0" anchor="ctr">
                    <a:solidFill>
                      <a:schemeClr val="accent4">
                        <a:lumMod val="20000"/>
                        <a:lumOff val="80000"/>
                      </a:schemeClr>
                    </a:solidFill>
                  </a:tcPr>
                </a:tc>
                <a:tc>
                  <a:txBody>
                    <a:bodyPr/>
                    <a:lstStyle/>
                    <a:p>
                      <a:pPr marL="0" algn="l" defTabSz="914400" rtl="0" eaLnBrk="1" fontAlgn="ctr" latinLnBrk="0" hangingPunct="1"/>
                      <a:r>
                        <a:rPr lang="zh-CN" altLang="en-US" sz="1400" b="0" u="none" strike="noStrike" kern="1200">
                          <a:solidFill>
                            <a:schemeClr val="tx1"/>
                          </a:solidFill>
                          <a:effectLst/>
                          <a:latin typeface="Arial" panose="020B0604020202020204" pitchFamily="34" charset="0"/>
                          <a:ea typeface="+mn-ea"/>
                          <a:cs typeface="Arial" panose="020B0604020202020204" pitchFamily="34" charset="0"/>
                        </a:rPr>
                        <a:t>　</a:t>
                      </a:r>
                    </a:p>
                  </a:txBody>
                  <a:tcPr marL="6350" marR="6350" marT="6350" marB="0" anchor="ctr">
                    <a:solidFill>
                      <a:schemeClr val="accent4">
                        <a:lumMod val="20000"/>
                        <a:lumOff val="80000"/>
                      </a:schemeClr>
                    </a:solidFill>
                  </a:tcPr>
                </a:tc>
                <a:tc>
                  <a:txBody>
                    <a:bodyPr/>
                    <a:lstStyle/>
                    <a:p>
                      <a:pPr marL="0" algn="ctr" defTabSz="914400" rtl="0" eaLnBrk="1" fontAlgn="ctr" latinLnBrk="0" hangingPunct="1"/>
                      <a:r>
                        <a:rPr lang="zh-CN" altLang="en-US" sz="1400" b="0" u="none" strike="noStrike" kern="1200">
                          <a:solidFill>
                            <a:schemeClr val="tx1"/>
                          </a:solidFill>
                          <a:effectLst/>
                          <a:latin typeface="Arial" panose="020B0604020202020204" pitchFamily="34" charset="0"/>
                          <a:ea typeface="+mn-ea"/>
                          <a:cs typeface="Arial" panose="020B0604020202020204" pitchFamily="34" charset="0"/>
                        </a:rPr>
                        <a:t>　</a:t>
                      </a:r>
                    </a:p>
                  </a:txBody>
                  <a:tcPr marL="6350" marR="6350" marT="6350" marB="0" anchor="ctr">
                    <a:solidFill>
                      <a:schemeClr val="accent4">
                        <a:lumMod val="20000"/>
                        <a:lumOff val="80000"/>
                      </a:schemeClr>
                    </a:solidFill>
                  </a:tcPr>
                </a:tc>
                <a:tc>
                  <a:txBody>
                    <a:bodyPr/>
                    <a:lstStyle/>
                    <a:p>
                      <a:pPr marL="0" algn="ctr" defTabSz="914400" rtl="0" eaLnBrk="1" fontAlgn="ctr" latinLnBrk="0" hangingPunct="1"/>
                      <a:r>
                        <a:rPr lang="en-US" altLang="zh-CN" sz="1400" b="1" u="none" strike="noStrike" kern="1200" dirty="0">
                          <a:solidFill>
                            <a:schemeClr val="tx1"/>
                          </a:solidFill>
                          <a:effectLst/>
                          <a:latin typeface="Arial" panose="020B0604020202020204" pitchFamily="34" charset="0"/>
                          <a:ea typeface="+mn-ea"/>
                          <a:cs typeface="Arial" panose="020B0604020202020204" pitchFamily="34" charset="0"/>
                        </a:rPr>
                        <a:t>4.2 %</a:t>
                      </a:r>
                      <a:endParaRPr lang="zh-CN" altLang="en-US" sz="14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solidFill>
                      <a:schemeClr val="accent4">
                        <a:lumMod val="20000"/>
                        <a:lumOff val="80000"/>
                      </a:schemeClr>
                    </a:solidFill>
                  </a:tcPr>
                </a:tc>
                <a:tc>
                  <a:txBody>
                    <a:bodyPr/>
                    <a:lstStyle/>
                    <a:p>
                      <a:pPr marL="0" algn="ctr" defTabSz="914400" rtl="0" eaLnBrk="1" fontAlgn="ctr" latinLnBrk="0" hangingPunct="1"/>
                      <a:r>
                        <a:rPr lang="en-US" altLang="zh-CN" sz="1400" b="1" u="none" strike="noStrike" kern="1200" dirty="0">
                          <a:solidFill>
                            <a:srgbClr val="FF0000"/>
                          </a:solidFill>
                          <a:effectLst/>
                          <a:latin typeface="Arial" panose="020B0604020202020204" pitchFamily="34" charset="0"/>
                          <a:ea typeface="+mn-ea"/>
                          <a:cs typeface="Arial" panose="020B0604020202020204" pitchFamily="34" charset="0"/>
                        </a:rPr>
                        <a:t>12 %</a:t>
                      </a:r>
                    </a:p>
                  </a:txBody>
                  <a:tcPr marL="6350" marR="6350" marT="6350" marB="0" anchor="ctr">
                    <a:solidFill>
                      <a:schemeClr val="accent4">
                        <a:lumMod val="20000"/>
                        <a:lumOff val="80000"/>
                      </a:schemeClr>
                    </a:solidFill>
                  </a:tcPr>
                </a:tc>
                <a:extLst>
                  <a:ext uri="{0D108BD9-81ED-4DB2-BD59-A6C34878D82A}">
                    <a16:rowId xmlns:a16="http://schemas.microsoft.com/office/drawing/2014/main" val="1515595242"/>
                  </a:ext>
                </a:extLst>
              </a:tr>
              <a:tr h="335280">
                <a:tc>
                  <a:txBody>
                    <a:bodyPr/>
                    <a:lstStyle/>
                    <a:p>
                      <a:pPr marL="0" algn="l" defTabSz="914400" rtl="0" eaLnBrk="1" fontAlgn="ctr" latinLnBrk="0" hangingPunct="1"/>
                      <a:r>
                        <a:rPr lang="en-US" sz="1400" b="1" u="none" strike="noStrike" kern="1200" dirty="0">
                          <a:solidFill>
                            <a:schemeClr val="tx1"/>
                          </a:solidFill>
                          <a:effectLst/>
                          <a:latin typeface="Arial" panose="020B0604020202020204" pitchFamily="34" charset="0"/>
                          <a:ea typeface="+mn-ea"/>
                          <a:cs typeface="Arial" panose="020B0604020202020204" pitchFamily="34" charset="0"/>
                        </a:rPr>
                        <a:t>Max bunch train phase shift for 1 us gap </a:t>
                      </a:r>
                    </a:p>
                  </a:txBody>
                  <a:tcPr marL="114300" marR="6350" marT="6350" marB="0" anchor="ctr">
                    <a:solidFill>
                      <a:schemeClr val="accent4">
                        <a:lumMod val="20000"/>
                        <a:lumOff val="80000"/>
                      </a:schemeClr>
                    </a:solidFill>
                  </a:tcPr>
                </a:tc>
                <a:tc>
                  <a:txBody>
                    <a:bodyPr/>
                    <a:lstStyle/>
                    <a:p>
                      <a:pPr marL="0" algn="l" defTabSz="914400" rtl="0" eaLnBrk="1" fontAlgn="ctr" latinLnBrk="0" hangingPunct="1"/>
                      <a:r>
                        <a:rPr lang="zh-CN" altLang="en-US" sz="1400" b="0" u="none" strike="noStrike" kern="1200">
                          <a:solidFill>
                            <a:schemeClr val="tx1"/>
                          </a:solidFill>
                          <a:effectLst/>
                          <a:latin typeface="Arial" panose="020B0604020202020204" pitchFamily="34" charset="0"/>
                          <a:ea typeface="+mn-ea"/>
                          <a:cs typeface="Arial" panose="020B0604020202020204" pitchFamily="34" charset="0"/>
                        </a:rPr>
                        <a:t>　</a:t>
                      </a:r>
                    </a:p>
                  </a:txBody>
                  <a:tcPr marL="6350" marR="6350" marT="6350" marB="0" anchor="ctr">
                    <a:solidFill>
                      <a:schemeClr val="accent4">
                        <a:lumMod val="20000"/>
                        <a:lumOff val="80000"/>
                      </a:schemeClr>
                    </a:solidFill>
                  </a:tcPr>
                </a:tc>
                <a:tc>
                  <a:txBody>
                    <a:bodyPr/>
                    <a:lstStyle/>
                    <a:p>
                      <a:pPr marL="0" algn="l" defTabSz="914400" rtl="0" eaLnBrk="1" fontAlgn="ctr" latinLnBrk="0" hangingPunct="1"/>
                      <a:r>
                        <a:rPr lang="zh-CN" altLang="en-US" sz="1400" b="0" u="none" strike="noStrike" kern="1200">
                          <a:solidFill>
                            <a:schemeClr val="tx1"/>
                          </a:solidFill>
                          <a:effectLst/>
                          <a:latin typeface="Arial" panose="020B0604020202020204" pitchFamily="34" charset="0"/>
                          <a:ea typeface="+mn-ea"/>
                          <a:cs typeface="Arial" panose="020B0604020202020204" pitchFamily="34" charset="0"/>
                        </a:rPr>
                        <a:t>　</a:t>
                      </a:r>
                    </a:p>
                  </a:txBody>
                  <a:tcPr marL="6350" marR="6350" marT="6350" marB="0" anchor="ctr">
                    <a:solidFill>
                      <a:schemeClr val="accent4">
                        <a:lumMod val="20000"/>
                        <a:lumOff val="80000"/>
                      </a:schemeClr>
                    </a:solidFill>
                  </a:tcPr>
                </a:tc>
                <a:tc>
                  <a:txBody>
                    <a:bodyPr/>
                    <a:lstStyle/>
                    <a:p>
                      <a:pPr marL="0" algn="ctr" defTabSz="914400" rtl="0" eaLnBrk="1" fontAlgn="ctr" latinLnBrk="0" hangingPunct="1"/>
                      <a:r>
                        <a:rPr lang="zh-CN" altLang="en-US" sz="1400" b="0" u="none" strike="noStrike" kern="1200">
                          <a:solidFill>
                            <a:schemeClr val="tx1"/>
                          </a:solidFill>
                          <a:effectLst/>
                          <a:latin typeface="Arial" panose="020B0604020202020204" pitchFamily="34" charset="0"/>
                          <a:ea typeface="+mn-ea"/>
                          <a:cs typeface="Arial" panose="020B0604020202020204" pitchFamily="34" charset="0"/>
                        </a:rPr>
                        <a:t>　</a:t>
                      </a:r>
                    </a:p>
                  </a:txBody>
                  <a:tcPr marL="6350" marR="6350" marT="6350" marB="0" anchor="ctr">
                    <a:solidFill>
                      <a:schemeClr val="accent4">
                        <a:lumMod val="20000"/>
                        <a:lumOff val="80000"/>
                      </a:schemeClr>
                    </a:solidFill>
                  </a:tcPr>
                </a:tc>
                <a:tc>
                  <a:txBody>
                    <a:bodyPr/>
                    <a:lstStyle/>
                    <a:p>
                      <a:pPr marL="0" algn="ctr" defTabSz="914400" rtl="0" eaLnBrk="1" fontAlgn="ctr" latinLnBrk="0" hangingPunct="1"/>
                      <a:r>
                        <a:rPr lang="en-US" altLang="zh-CN" sz="1400" b="1" u="none" strike="noStrike" kern="1200" dirty="0">
                          <a:solidFill>
                            <a:schemeClr val="tx1"/>
                          </a:solidFill>
                          <a:effectLst/>
                          <a:latin typeface="Arial" panose="020B0604020202020204" pitchFamily="34" charset="0"/>
                          <a:ea typeface="+mn-ea"/>
                          <a:cs typeface="Arial" panose="020B0604020202020204" pitchFamily="34" charset="0"/>
                        </a:rPr>
                        <a:t>2.6</a:t>
                      </a:r>
                      <a:endParaRPr lang="zh-CN" altLang="en-US" sz="14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solidFill>
                      <a:schemeClr val="accent4">
                        <a:lumMod val="20000"/>
                        <a:lumOff val="80000"/>
                      </a:schemeClr>
                    </a:solidFill>
                  </a:tcPr>
                </a:tc>
                <a:tc>
                  <a:txBody>
                    <a:bodyPr/>
                    <a:lstStyle/>
                    <a:p>
                      <a:pPr marL="0" algn="ctr" defTabSz="914400" rtl="0" eaLnBrk="1" fontAlgn="ctr" latinLnBrk="0" hangingPunct="1"/>
                      <a:r>
                        <a:rPr lang="en-US" altLang="zh-CN" sz="1400" b="1" u="none" strike="noStrike" kern="1200" dirty="0">
                          <a:solidFill>
                            <a:srgbClr val="FF0000"/>
                          </a:solidFill>
                          <a:effectLst/>
                          <a:latin typeface="Arial" panose="020B0604020202020204" pitchFamily="34" charset="0"/>
                          <a:ea typeface="+mn-ea"/>
                          <a:cs typeface="Arial" panose="020B0604020202020204" pitchFamily="34" charset="0"/>
                        </a:rPr>
                        <a:t>7.4</a:t>
                      </a:r>
                    </a:p>
                  </a:txBody>
                  <a:tcPr marL="6350" marR="6350" marT="6350" marB="0" anchor="ctr">
                    <a:solidFill>
                      <a:schemeClr val="accent4">
                        <a:lumMod val="20000"/>
                        <a:lumOff val="80000"/>
                      </a:schemeClr>
                    </a:solidFill>
                  </a:tcPr>
                </a:tc>
                <a:extLst>
                  <a:ext uri="{0D108BD9-81ED-4DB2-BD59-A6C34878D82A}">
                    <a16:rowId xmlns:a16="http://schemas.microsoft.com/office/drawing/2014/main" val="2710147534"/>
                  </a:ext>
                </a:extLst>
              </a:tr>
            </a:tbl>
          </a:graphicData>
        </a:graphic>
      </p:graphicFrame>
      <p:sp>
        <p:nvSpPr>
          <p:cNvPr id="3" name="灯片编号占位符 2"/>
          <p:cNvSpPr>
            <a:spLocks noGrp="1"/>
          </p:cNvSpPr>
          <p:nvPr>
            <p:ph type="sldNum" sz="quarter" idx="12"/>
          </p:nvPr>
        </p:nvSpPr>
        <p:spPr/>
        <p:txBody>
          <a:bodyPr/>
          <a:lstStyle/>
          <a:p>
            <a:pPr>
              <a:defRPr/>
            </a:pPr>
            <a:fld id="{F2357ACE-CC3F-4EB8-8897-299C2E1B55B1}" type="slidenum">
              <a:rPr lang="zh-CN" altLang="en-US">
                <a:solidFill>
                  <a:prstClr val="black">
                    <a:tint val="75000"/>
                  </a:prstClr>
                </a:solidFill>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pPr>
                <a:defRPr/>
              </a:pPr>
              <a:t>4</a:t>
            </a:fld>
            <a:endParaRPr lang="zh-CN" altLang="en-US">
              <a:solidFill>
                <a:prstClr val="black">
                  <a:tint val="75000"/>
                </a:prstClr>
              </a:solidFill>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sp>
        <p:nvSpPr>
          <p:cNvPr id="6" name="文本框 5"/>
          <p:cNvSpPr txBox="1"/>
          <p:nvPr/>
        </p:nvSpPr>
        <p:spPr>
          <a:xfrm>
            <a:off x="8038368" y="3711204"/>
            <a:ext cx="4229832" cy="2954655"/>
          </a:xfrm>
          <a:prstGeom prst="rect">
            <a:avLst/>
          </a:prstGeom>
          <a:noFill/>
        </p:spPr>
        <p:txBody>
          <a:bodyPr wrap="square" rtlCol="0">
            <a:spAutoFit/>
          </a:bodyPr>
          <a:lstStyle/>
          <a:p>
            <a:pPr marL="180000" indent="-180000">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FM and HOM impedance and power, heat load</a:t>
            </a:r>
          </a:p>
          <a:p>
            <a:pPr marL="180000" indent="-180000">
              <a:spcBef>
                <a:spcPts val="8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Gradient (stored energy) as high as possible</a:t>
            </a:r>
          </a:p>
          <a:p>
            <a:pPr marL="180000" indent="-180000">
              <a:spcBef>
                <a:spcPts val="8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Input coupler power limit 300 kW (high risk)</a:t>
            </a:r>
          </a:p>
          <a:p>
            <a:pPr marL="180000" indent="-180000">
              <a:spcBef>
                <a:spcPts val="10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Keep power level and RF distribution</a:t>
            </a:r>
          </a:p>
          <a:p>
            <a:pPr marL="180000" indent="-180000">
              <a:spcBef>
                <a:spcPts val="8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HOM power per cavity limit 2 kW</a:t>
            </a:r>
          </a:p>
          <a:p>
            <a:pPr marL="180000" indent="-180000">
              <a:spcBef>
                <a:spcPts val="10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Input coupler variable range: 5E4-5E6 (H/</a:t>
            </a:r>
            <a:r>
              <a:rPr lang="en-US" altLang="zh-CN" sz="1400" b="1" dirty="0" err="1">
                <a:latin typeface="Arial" panose="020B0604020202020204" pitchFamily="34" charset="0"/>
                <a:cs typeface="Arial" panose="020B0604020202020204" pitchFamily="34" charset="0"/>
                <a:sym typeface="Arial" panose="020B0604020202020204" pitchFamily="34" charset="0"/>
              </a:rPr>
              <a:t>tt</a:t>
            </a:r>
            <a:r>
              <a:rPr lang="en-US" altLang="zh-CN" sz="1400" b="1" dirty="0">
                <a:latin typeface="Arial" panose="020B0604020202020204" pitchFamily="34" charset="0"/>
                <a:cs typeface="Arial" panose="020B0604020202020204" pitchFamily="34" charset="0"/>
                <a:sym typeface="Arial" panose="020B0604020202020204" pitchFamily="34" charset="0"/>
              </a:rPr>
              <a:t>)</a:t>
            </a:r>
          </a:p>
          <a:p>
            <a:pPr marL="180000" indent="-180000">
              <a:spcBef>
                <a:spcPts val="10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Revolution frequency: 3 kHz (FM CBI)</a:t>
            </a:r>
          </a:p>
          <a:p>
            <a:pPr marL="180000" indent="-180000">
              <a:spcBef>
                <a:spcPts val="10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Longitudinal dynamics, LLRF control</a:t>
            </a:r>
          </a:p>
          <a:p>
            <a:pPr marL="180000" indent="-180000">
              <a:spcBef>
                <a:spcPts val="10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sym typeface="Arial" panose="020B0604020202020204" pitchFamily="34" charset="0"/>
              </a:rPr>
              <a:t>Longitudinal dynamics, LLRF control</a:t>
            </a:r>
          </a:p>
        </p:txBody>
      </p:sp>
      <p:sp>
        <p:nvSpPr>
          <p:cNvPr id="9" name="矩形 8">
            <a:extLst>
              <a:ext uri="{FF2B5EF4-FFF2-40B4-BE49-F238E27FC236}">
                <a16:creationId xmlns:a16="http://schemas.microsoft.com/office/drawing/2014/main" id="{49ECF91B-44F7-4094-AE5F-C5A06FB6BB6F}"/>
              </a:ext>
            </a:extLst>
          </p:cNvPr>
          <p:cNvSpPr/>
          <p:nvPr/>
        </p:nvSpPr>
        <p:spPr>
          <a:xfrm>
            <a:off x="8238487" y="1640893"/>
            <a:ext cx="3201675" cy="867930"/>
          </a:xfrm>
          <a:prstGeom prst="rect">
            <a:avLst/>
          </a:prstGeom>
        </p:spPr>
        <p:txBody>
          <a:bodyPr wrap="square">
            <a:spAutoFit/>
          </a:bodyPr>
          <a:lstStyle/>
          <a:p>
            <a:pPr>
              <a:lnSpc>
                <a:spcPct val="120000"/>
              </a:lnSpc>
            </a:pPr>
            <a:r>
              <a:rPr lang="en-US" altLang="zh-CN" sz="1400" dirty="0">
                <a:latin typeface="Arial" panose="020B0604020202020204" pitchFamily="34" charset="0"/>
                <a:cs typeface="Arial" panose="020B0604020202020204" pitchFamily="34" charset="0"/>
              </a:rPr>
              <a:t>Optimized for the Higgs mode of 30 MW SR power per beam, with enough operating margin and flexibility.</a:t>
            </a:r>
          </a:p>
        </p:txBody>
      </p:sp>
    </p:spTree>
    <p:extLst>
      <p:ext uri="{BB962C8B-B14F-4D97-AF65-F5344CB8AC3E}">
        <p14:creationId xmlns:p14="http://schemas.microsoft.com/office/powerpoint/2010/main" val="2536876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90C24-CFAD-45DE-83AD-27A98D7591CF}"/>
              </a:ext>
            </a:extLst>
          </p:cNvPr>
          <p:cNvSpPr>
            <a:spLocks noGrp="1"/>
          </p:cNvSpPr>
          <p:nvPr>
            <p:ph type="title"/>
          </p:nvPr>
        </p:nvSpPr>
        <p:spPr>
          <a:xfrm>
            <a:off x="838200" y="325437"/>
            <a:ext cx="10515600" cy="1325563"/>
          </a:xfrm>
        </p:spPr>
        <p:txBody>
          <a:bodyPr/>
          <a:lstStyle/>
          <a:p>
            <a:pPr algn="ctr"/>
            <a:r>
              <a:rPr lang="en-US" altLang="zh-CN" dirty="0">
                <a:latin typeface="Arial" panose="020B0604020202020204" pitchFamily="34" charset="0"/>
                <a:cs typeface="Arial" panose="020B0604020202020204" pitchFamily="34" charset="0"/>
                <a:sym typeface="Arial" panose="020B0604020202020204" pitchFamily="34" charset="0"/>
              </a:rPr>
              <a:t>RF Challenges for CEPC HL-Z </a:t>
            </a: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3" name="内容占位符 2">
            <a:extLst>
              <a:ext uri="{FF2B5EF4-FFF2-40B4-BE49-F238E27FC236}">
                <a16:creationId xmlns:a16="http://schemas.microsoft.com/office/drawing/2014/main" id="{971F27A7-4128-4CB0-916F-E90D97D0A23A}"/>
              </a:ext>
            </a:extLst>
          </p:cNvPr>
          <p:cNvSpPr>
            <a:spLocks noGrp="1"/>
          </p:cNvSpPr>
          <p:nvPr>
            <p:ph idx="1"/>
          </p:nvPr>
        </p:nvSpPr>
        <p:spPr>
          <a:xfrm>
            <a:off x="452437" y="1821482"/>
            <a:ext cx="11482889" cy="5070474"/>
          </a:xfrm>
        </p:spPr>
        <p:txBody>
          <a:bodyPr>
            <a:normAutofit/>
          </a:bodyPr>
          <a:lstStyle/>
          <a:p>
            <a:pPr marL="0" indent="0">
              <a:lnSpc>
                <a:spcPct val="120000"/>
              </a:lnSpc>
              <a:spcBef>
                <a:spcPts val="1800"/>
              </a:spcBef>
              <a:buNone/>
            </a:pPr>
            <a:r>
              <a:rPr lang="en-US" altLang="zh-CN" sz="2000" dirty="0">
                <a:latin typeface="Arial" panose="020B0604020202020204" pitchFamily="34" charset="0"/>
                <a:cs typeface="Arial" panose="020B0604020202020204" pitchFamily="34" charset="0"/>
                <a:sym typeface="Arial" panose="020B0604020202020204" pitchFamily="34" charset="0"/>
              </a:rPr>
              <a:t>Large ring, low energy, high current, high charge, low voltage </a:t>
            </a:r>
            <a:r>
              <a:rPr lang="en-US" altLang="zh-CN" sz="2000" dirty="0">
                <a:latin typeface="Arial" panose="020B0604020202020204" pitchFamily="34" charset="0"/>
                <a:cs typeface="Arial" panose="020B0604020202020204" pitchFamily="34" charset="0"/>
                <a:sym typeface="Wingdings" panose="05000000000000000000" pitchFamily="2" charset="2"/>
              </a:rPr>
              <a:t> </a:t>
            </a:r>
            <a:r>
              <a:rPr lang="en-US" altLang="zh-CN" sz="2000" dirty="0">
                <a:solidFill>
                  <a:srgbClr val="C00000"/>
                </a:solidFill>
                <a:latin typeface="Arial" panose="020B0604020202020204" pitchFamily="34" charset="0"/>
                <a:cs typeface="Arial" panose="020B0604020202020204" pitchFamily="34" charset="0"/>
                <a:sym typeface="Arial" panose="020B0604020202020204" pitchFamily="34" charset="0"/>
              </a:rPr>
              <a:t>prefer low impedance and high stored energy (small beam loading)</a:t>
            </a:r>
            <a:r>
              <a:rPr lang="en-US" altLang="zh-CN" sz="2000" dirty="0">
                <a:latin typeface="Arial" panose="020B0604020202020204" pitchFamily="34" charset="0"/>
                <a:cs typeface="Arial" panose="020B0604020202020204" pitchFamily="34" charset="0"/>
                <a:sym typeface="Arial" panose="020B0604020202020204" pitchFamily="34" charset="0"/>
              </a:rPr>
              <a:t>: smallest number of single cell cavities in separate cryomodule with large input coupler and RT HOM damper power, BEPCII type. </a:t>
            </a:r>
            <a:r>
              <a:rPr lang="en-US" altLang="zh-CN" sz="2000" dirty="0">
                <a:solidFill>
                  <a:srgbClr val="FF0000"/>
                </a:solidFill>
                <a:latin typeface="Arial" panose="020B0604020202020204" pitchFamily="34" charset="0"/>
                <a:cs typeface="Arial" panose="020B0604020202020204" pitchFamily="34" charset="0"/>
                <a:sym typeface="Arial" panose="020B0604020202020204" pitchFamily="34" charset="0"/>
              </a:rPr>
              <a:t>But CEPC will use Higgs cavities for HL-Z, thus several beam-cavity interaction problems will happen and have severe effects</a:t>
            </a:r>
            <a:r>
              <a:rPr lang="en-US" altLang="zh-CN" sz="2000" dirty="0">
                <a:latin typeface="Arial" panose="020B0604020202020204" pitchFamily="34" charset="0"/>
                <a:cs typeface="Arial" panose="020B0604020202020204" pitchFamily="34" charset="0"/>
                <a:sym typeface="Arial" panose="020B0604020202020204" pitchFamily="34" charset="0"/>
              </a:rPr>
              <a:t>: </a:t>
            </a:r>
          </a:p>
          <a:p>
            <a:pPr marL="239400" indent="-457200">
              <a:lnSpc>
                <a:spcPct val="120000"/>
              </a:lnSpc>
              <a:spcBef>
                <a:spcPts val="600"/>
              </a:spcBef>
              <a:buFont typeface="+mj-lt"/>
              <a:buAutoNum type="arabicPeriod"/>
            </a:pPr>
            <a:r>
              <a:rPr lang="en-US" altLang="zh-CN" sz="2000" b="1" dirty="0">
                <a:latin typeface="Arial" panose="020B0604020202020204" pitchFamily="34" charset="0"/>
                <a:cs typeface="Arial" panose="020B0604020202020204" pitchFamily="34" charset="0"/>
                <a:sym typeface="Arial" panose="020B0604020202020204" pitchFamily="34" charset="0"/>
              </a:rPr>
              <a:t>HOM CBI</a:t>
            </a:r>
          </a:p>
          <a:p>
            <a:pPr marL="239400" indent="-457200">
              <a:lnSpc>
                <a:spcPct val="120000"/>
              </a:lnSpc>
              <a:spcBef>
                <a:spcPts val="600"/>
              </a:spcBef>
              <a:buFont typeface="+mj-lt"/>
              <a:buAutoNum type="arabicPeriod"/>
            </a:pPr>
            <a:r>
              <a:rPr lang="en-US" altLang="zh-CN" sz="2000" b="1" dirty="0">
                <a:latin typeface="Arial" panose="020B0604020202020204" pitchFamily="34" charset="0"/>
                <a:cs typeface="Arial" panose="020B0604020202020204" pitchFamily="34" charset="0"/>
                <a:sym typeface="Arial" panose="020B0604020202020204" pitchFamily="34" charset="0"/>
              </a:rPr>
              <a:t>HOM power</a:t>
            </a:r>
          </a:p>
          <a:p>
            <a:pPr marL="239400" indent="-457200">
              <a:lnSpc>
                <a:spcPct val="120000"/>
              </a:lnSpc>
              <a:spcBef>
                <a:spcPts val="600"/>
              </a:spcBef>
              <a:buFont typeface="+mj-lt"/>
              <a:buAutoNum type="arabicPeriod"/>
            </a:pPr>
            <a:r>
              <a:rPr lang="en-US" altLang="zh-CN" sz="2000" b="1" dirty="0">
                <a:latin typeface="Arial" panose="020B0604020202020204" pitchFamily="34" charset="0"/>
                <a:cs typeface="Arial" panose="020B0604020202020204" pitchFamily="34" charset="0"/>
                <a:sym typeface="Arial" panose="020B0604020202020204" pitchFamily="34" charset="0"/>
              </a:rPr>
              <a:t>Fundamental mode CBI </a:t>
            </a:r>
          </a:p>
          <a:p>
            <a:pPr marL="239400" indent="-457200">
              <a:lnSpc>
                <a:spcPct val="120000"/>
              </a:lnSpc>
              <a:spcBef>
                <a:spcPts val="600"/>
              </a:spcBef>
              <a:buFont typeface="+mj-lt"/>
              <a:buAutoNum type="arabicPeriod"/>
            </a:pPr>
            <a:r>
              <a:rPr lang="en-US" altLang="zh-CN" sz="2000" b="1" dirty="0">
                <a:latin typeface="Arial" panose="020B0604020202020204" pitchFamily="34" charset="0"/>
                <a:cs typeface="Arial" panose="020B0604020202020204" pitchFamily="34" charset="0"/>
                <a:sym typeface="Arial" panose="020B0604020202020204" pitchFamily="34" charset="0"/>
              </a:rPr>
              <a:t>Parking cavity</a:t>
            </a:r>
          </a:p>
          <a:p>
            <a:pPr marL="239400" indent="-457200">
              <a:lnSpc>
                <a:spcPct val="120000"/>
              </a:lnSpc>
              <a:spcBef>
                <a:spcPts val="600"/>
              </a:spcBef>
              <a:buFont typeface="+mj-lt"/>
              <a:buAutoNum type="arabicPeriod"/>
            </a:pPr>
            <a:r>
              <a:rPr lang="en-US" altLang="zh-CN" sz="2000" b="1" dirty="0">
                <a:latin typeface="Arial" panose="020B0604020202020204" pitchFamily="34" charset="0"/>
                <a:cs typeface="Arial" panose="020B0604020202020204" pitchFamily="34" charset="0"/>
                <a:sym typeface="Arial" panose="020B0604020202020204" pitchFamily="34" charset="0"/>
              </a:rPr>
              <a:t>Beam gap transient</a:t>
            </a:r>
          </a:p>
        </p:txBody>
      </p:sp>
      <p:sp>
        <p:nvSpPr>
          <p:cNvPr id="4" name="灯片编号占位符 3">
            <a:extLst>
              <a:ext uri="{FF2B5EF4-FFF2-40B4-BE49-F238E27FC236}">
                <a16:creationId xmlns:a16="http://schemas.microsoft.com/office/drawing/2014/main" id="{D40634B8-304D-4D89-A3D4-2CB984D65EEF}"/>
              </a:ext>
            </a:extLst>
          </p:cNvPr>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sym typeface="Arial" panose="020B0604020202020204" pitchFamily="34" charset="0"/>
              </a:rPr>
              <a:t>5</a:t>
            </a:fld>
            <a:endParaRPr lang="zh-CN" altLang="en-US"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325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55E797-566E-4A01-BB04-59A282F11830}"/>
              </a:ext>
            </a:extLst>
          </p:cNvPr>
          <p:cNvSpPr>
            <a:spLocks noGrp="1"/>
          </p:cNvSpPr>
          <p:nvPr>
            <p:ph type="title"/>
          </p:nvPr>
        </p:nvSpPr>
        <p:spPr/>
        <p:txBody>
          <a:bodyPr/>
          <a:lstStyle/>
          <a:p>
            <a:pPr algn="ctr"/>
            <a:r>
              <a:rPr lang="en-US" altLang="zh-CN" dirty="0">
                <a:latin typeface="Arial" panose="020B0604020202020204" pitchFamily="34" charset="0"/>
                <a:cs typeface="Arial" panose="020B0604020202020204" pitchFamily="34" charset="0"/>
              </a:rPr>
              <a:t>Large Ring Issues</a:t>
            </a:r>
            <a:endParaRPr lang="zh-CN" altLang="en-US"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85A6284E-6D02-4388-9E4D-97321FCBFF20}"/>
              </a:ext>
            </a:extLst>
          </p:cNvPr>
          <p:cNvSpPr>
            <a:spLocks noGrp="1"/>
          </p:cNvSpPr>
          <p:nvPr>
            <p:ph idx="1"/>
          </p:nvPr>
        </p:nvSpPr>
        <p:spPr>
          <a:xfrm>
            <a:off x="723900" y="5246291"/>
            <a:ext cx="11201400" cy="728663"/>
          </a:xfrm>
        </p:spPr>
        <p:txBody>
          <a:bodyPr>
            <a:normAutofit lnSpcReduction="10000"/>
          </a:bodyPr>
          <a:lstStyle/>
          <a:p>
            <a:r>
              <a:rPr lang="en-US" altLang="zh-CN" sz="2000" dirty="0">
                <a:latin typeface="Arial" panose="020B0604020202020204" pitchFamily="34" charset="0"/>
                <a:cs typeface="Arial" panose="020B0604020202020204" pitchFamily="34" charset="0"/>
                <a:sym typeface="Arial" panose="020B0604020202020204" pitchFamily="34" charset="0"/>
              </a:rPr>
              <a:t>Impossible to avoid beam spectrum and HOM impedance line up because of dense spectrum</a:t>
            </a:r>
          </a:p>
          <a:p>
            <a:r>
              <a:rPr lang="en-US" altLang="zh-CN" sz="2000" dirty="0">
                <a:latin typeface="Arial" panose="020B0604020202020204" pitchFamily="34" charset="0"/>
                <a:cs typeface="Arial" panose="020B0604020202020204" pitchFamily="34" charset="0"/>
                <a:sym typeface="Arial" panose="020B0604020202020204" pitchFamily="34" charset="0"/>
              </a:rPr>
              <a:t>Detuning</a:t>
            </a:r>
            <a:r>
              <a:rPr lang="zh-CN" altLang="en-US" sz="2000" dirty="0">
                <a:latin typeface="Arial" panose="020B0604020202020204" pitchFamily="34" charset="0"/>
                <a:cs typeface="Arial" panose="020B0604020202020204" pitchFamily="34" charset="0"/>
                <a:sym typeface="Arial" panose="020B0604020202020204" pitchFamily="34" charset="0"/>
              </a:rPr>
              <a:t> </a:t>
            </a:r>
            <a:r>
              <a:rPr lang="en-US" altLang="zh-CN" sz="2000" dirty="0">
                <a:latin typeface="Arial" panose="020B0604020202020204" pitchFamily="34" charset="0"/>
                <a:cs typeface="Arial" panose="020B0604020202020204" pitchFamily="34" charset="0"/>
                <a:sym typeface="Arial" panose="020B0604020202020204" pitchFamily="34" charset="0"/>
              </a:rPr>
              <a:t>easily</a:t>
            </a:r>
            <a:r>
              <a:rPr lang="zh-CN" altLang="en-US" sz="2000" dirty="0">
                <a:latin typeface="Arial" panose="020B0604020202020204" pitchFamily="34" charset="0"/>
                <a:cs typeface="Arial" panose="020B0604020202020204" pitchFamily="34" charset="0"/>
                <a:sym typeface="Arial" panose="020B0604020202020204" pitchFamily="34" charset="0"/>
              </a:rPr>
              <a:t> </a:t>
            </a:r>
            <a:r>
              <a:rPr lang="en-US" altLang="zh-CN" sz="2000" dirty="0">
                <a:latin typeface="Arial" panose="020B0604020202020204" pitchFamily="34" charset="0"/>
                <a:cs typeface="Arial" panose="020B0604020202020204" pitchFamily="34" charset="0"/>
                <a:sym typeface="Arial" panose="020B0604020202020204" pitchFamily="34" charset="0"/>
              </a:rPr>
              <a:t>exceeds</a:t>
            </a:r>
            <a:r>
              <a:rPr lang="zh-CN" altLang="en-US" sz="2000" dirty="0">
                <a:latin typeface="Arial" panose="020B0604020202020204" pitchFamily="34" charset="0"/>
                <a:cs typeface="Arial" panose="020B0604020202020204" pitchFamily="34" charset="0"/>
                <a:sym typeface="Arial" panose="020B0604020202020204" pitchFamily="34" charset="0"/>
              </a:rPr>
              <a:t> </a:t>
            </a:r>
            <a:r>
              <a:rPr lang="en-US" altLang="zh-CN" sz="2000" dirty="0">
                <a:latin typeface="Arial" panose="020B0604020202020204" pitchFamily="34" charset="0"/>
                <a:cs typeface="Arial" panose="020B0604020202020204" pitchFamily="34" charset="0"/>
                <a:sym typeface="Arial" panose="020B0604020202020204" pitchFamily="34" charset="0"/>
              </a:rPr>
              <a:t>revolution</a:t>
            </a:r>
            <a:r>
              <a:rPr lang="zh-CN" altLang="en-US" sz="2000" dirty="0">
                <a:latin typeface="Arial" panose="020B0604020202020204" pitchFamily="34" charset="0"/>
                <a:cs typeface="Arial" panose="020B0604020202020204" pitchFamily="34" charset="0"/>
                <a:sym typeface="Arial" panose="020B0604020202020204" pitchFamily="34" charset="0"/>
              </a:rPr>
              <a:t> </a:t>
            </a:r>
            <a:r>
              <a:rPr lang="en-US" altLang="zh-CN" sz="2000" dirty="0">
                <a:latin typeface="Arial" panose="020B0604020202020204" pitchFamily="34" charset="0"/>
                <a:cs typeface="Arial" panose="020B0604020202020204" pitchFamily="34" charset="0"/>
                <a:sym typeface="Arial" panose="020B0604020202020204" pitchFamily="34" charset="0"/>
              </a:rPr>
              <a:t>frequency,</a:t>
            </a:r>
            <a:r>
              <a:rPr lang="zh-CN" altLang="en-US" sz="2000" dirty="0">
                <a:latin typeface="Arial" panose="020B0604020202020204" pitchFamily="34" charset="0"/>
                <a:cs typeface="Arial" panose="020B0604020202020204" pitchFamily="34" charset="0"/>
                <a:sym typeface="Arial" panose="020B0604020202020204" pitchFamily="34" charset="0"/>
              </a:rPr>
              <a:t> </a:t>
            </a:r>
            <a:r>
              <a:rPr lang="en-US" altLang="zh-CN" sz="2000" dirty="0">
                <a:latin typeface="Arial" panose="020B0604020202020204" pitchFamily="34" charset="0"/>
                <a:cs typeface="Arial" panose="020B0604020202020204" pitchFamily="34" charset="0"/>
                <a:sym typeface="Arial" panose="020B0604020202020204" pitchFamily="34" charset="0"/>
              </a:rPr>
              <a:t>causing</a:t>
            </a:r>
            <a:r>
              <a:rPr lang="zh-CN" altLang="en-US" sz="2000" dirty="0">
                <a:latin typeface="Arial" panose="020B0604020202020204" pitchFamily="34" charset="0"/>
                <a:cs typeface="Arial" panose="020B0604020202020204" pitchFamily="34" charset="0"/>
                <a:sym typeface="Arial" panose="020B0604020202020204" pitchFamily="34" charset="0"/>
              </a:rPr>
              <a:t> </a:t>
            </a:r>
            <a:r>
              <a:rPr lang="en-US" altLang="zh-CN" sz="2000" dirty="0">
                <a:latin typeface="Arial" panose="020B0604020202020204" pitchFamily="34" charset="0"/>
                <a:cs typeface="Arial" panose="020B0604020202020204" pitchFamily="34" charset="0"/>
                <a:sym typeface="Arial" panose="020B0604020202020204" pitchFamily="34" charset="0"/>
              </a:rPr>
              <a:t>fundamental mode CBI</a:t>
            </a:r>
          </a:p>
          <a:p>
            <a:endParaRPr lang="zh-CN" altLang="en-US" dirty="0"/>
          </a:p>
        </p:txBody>
      </p:sp>
      <p:sp>
        <p:nvSpPr>
          <p:cNvPr id="4" name="灯片编号占位符 3">
            <a:extLst>
              <a:ext uri="{FF2B5EF4-FFF2-40B4-BE49-F238E27FC236}">
                <a16:creationId xmlns:a16="http://schemas.microsoft.com/office/drawing/2014/main" id="{A0AF20A7-5F80-44C7-9400-F7121EEFD7C3}"/>
              </a:ext>
            </a:extLst>
          </p:cNvPr>
          <p:cNvSpPr>
            <a:spLocks noGrp="1"/>
          </p:cNvSpPr>
          <p:nvPr>
            <p:ph type="sldNum" sz="quarter" idx="12"/>
          </p:nvPr>
        </p:nvSpPr>
        <p:spPr/>
        <p:txBody>
          <a:bodyPr/>
          <a:lstStyle/>
          <a:p>
            <a:fld id="{672E488A-81DB-4A5F-B4BA-D0957D335647}" type="slidenum">
              <a:rPr lang="zh-CN" altLang="en-US" smtClean="0"/>
              <a:t>6</a:t>
            </a:fld>
            <a:endParaRPr lang="zh-CN" altLang="en-US"/>
          </a:p>
        </p:txBody>
      </p:sp>
      <p:pic>
        <p:nvPicPr>
          <p:cNvPr id="5" name="图片 4">
            <a:extLst>
              <a:ext uri="{FF2B5EF4-FFF2-40B4-BE49-F238E27FC236}">
                <a16:creationId xmlns:a16="http://schemas.microsoft.com/office/drawing/2014/main" id="{A5FFC0D2-90DB-4772-B2FC-4AD770094ED9}"/>
              </a:ext>
            </a:extLst>
          </p:cNvPr>
          <p:cNvPicPr>
            <a:picLocks noChangeAspect="1"/>
          </p:cNvPicPr>
          <p:nvPr/>
        </p:nvPicPr>
        <p:blipFill>
          <a:blip r:embed="rId2"/>
          <a:stretch>
            <a:fillRect/>
          </a:stretch>
        </p:blipFill>
        <p:spPr>
          <a:xfrm>
            <a:off x="1129826" y="1687909"/>
            <a:ext cx="9642949" cy="3659849"/>
          </a:xfrm>
          <a:prstGeom prst="rect">
            <a:avLst/>
          </a:prstGeom>
        </p:spPr>
      </p:pic>
    </p:spTree>
    <p:extLst>
      <p:ext uri="{BB962C8B-B14F-4D97-AF65-F5344CB8AC3E}">
        <p14:creationId xmlns:p14="http://schemas.microsoft.com/office/powerpoint/2010/main" val="415712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A6178-550D-4241-81A8-6C4BF52C0729}"/>
              </a:ext>
            </a:extLst>
          </p:cNvPr>
          <p:cNvSpPr>
            <a:spLocks noGrp="1"/>
          </p:cNvSpPr>
          <p:nvPr>
            <p:ph type="title"/>
          </p:nvPr>
        </p:nvSpPr>
        <p:spPr>
          <a:xfrm>
            <a:off x="838200" y="365126"/>
            <a:ext cx="10515600" cy="1076724"/>
          </a:xfrm>
        </p:spPr>
        <p:txBody>
          <a:bodyPr/>
          <a:lstStyle/>
          <a:p>
            <a:pPr algn="ctr"/>
            <a:r>
              <a:rPr lang="en-US" altLang="zh-CN" dirty="0">
                <a:latin typeface="Arial" panose="020B0604020202020204" pitchFamily="34" charset="0"/>
                <a:cs typeface="Arial" panose="020B0604020202020204" pitchFamily="34" charset="0"/>
              </a:rPr>
              <a:t>HOM Damping Requirement for HL-Z</a:t>
            </a:r>
            <a:endParaRPr lang="zh-CN" altLang="en-US"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2CF76FB-65C9-4374-BADA-BE827AF3458F}"/>
              </a:ext>
            </a:extLst>
          </p:cNvPr>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rPr>
              <a:t>7</a:t>
            </a:fld>
            <a:endParaRPr lang="zh-CN" altLang="en-US">
              <a:latin typeface="Arial" panose="020B0604020202020204" pitchFamily="34" charset="0"/>
              <a:cs typeface="Arial" panose="020B0604020202020204" pitchFamily="34" charset="0"/>
            </a:endParaRPr>
          </a:p>
        </p:txBody>
      </p:sp>
      <p:graphicFrame>
        <p:nvGraphicFramePr>
          <p:cNvPr id="5" name="表格 4">
            <a:extLst>
              <a:ext uri="{FF2B5EF4-FFF2-40B4-BE49-F238E27FC236}">
                <a16:creationId xmlns:a16="http://schemas.microsoft.com/office/drawing/2014/main" id="{66FBAADF-E2F3-4643-AF61-93B8DC50BC8E}"/>
              </a:ext>
            </a:extLst>
          </p:cNvPr>
          <p:cNvGraphicFramePr>
            <a:graphicFrameLocks noGrp="1"/>
          </p:cNvGraphicFramePr>
          <p:nvPr>
            <p:extLst>
              <p:ext uri="{D42A27DB-BD31-4B8C-83A1-F6EECF244321}">
                <p14:modId xmlns:p14="http://schemas.microsoft.com/office/powerpoint/2010/main" val="217170431"/>
              </p:ext>
            </p:extLst>
          </p:nvPr>
        </p:nvGraphicFramePr>
        <p:xfrm>
          <a:off x="320633" y="1655825"/>
          <a:ext cx="6623112" cy="4883962"/>
        </p:xfrm>
        <a:graphic>
          <a:graphicData uri="http://schemas.openxmlformats.org/drawingml/2006/table">
            <a:tbl>
              <a:tblPr firstRow="1" bandRow="1">
                <a:tableStyleId>{5940675A-B579-460E-94D1-54222C63F5DA}</a:tableStyleId>
              </a:tblPr>
              <a:tblGrid>
                <a:gridCol w="1512460">
                  <a:extLst>
                    <a:ext uri="{9D8B030D-6E8A-4147-A177-3AD203B41FA5}">
                      <a16:colId xmlns:a16="http://schemas.microsoft.com/office/drawing/2014/main" val="20000"/>
                    </a:ext>
                  </a:extLst>
                </a:gridCol>
                <a:gridCol w="1145148">
                  <a:extLst>
                    <a:ext uri="{9D8B030D-6E8A-4147-A177-3AD203B41FA5}">
                      <a16:colId xmlns:a16="http://schemas.microsoft.com/office/drawing/2014/main" val="20001"/>
                    </a:ext>
                  </a:extLst>
                </a:gridCol>
                <a:gridCol w="1035619">
                  <a:extLst>
                    <a:ext uri="{9D8B030D-6E8A-4147-A177-3AD203B41FA5}">
                      <a16:colId xmlns:a16="http://schemas.microsoft.com/office/drawing/2014/main" val="20002"/>
                    </a:ext>
                  </a:extLst>
                </a:gridCol>
                <a:gridCol w="1389413">
                  <a:extLst>
                    <a:ext uri="{9D8B030D-6E8A-4147-A177-3AD203B41FA5}">
                      <a16:colId xmlns:a16="http://schemas.microsoft.com/office/drawing/2014/main" val="20003"/>
                    </a:ext>
                  </a:extLst>
                </a:gridCol>
                <a:gridCol w="1540472">
                  <a:extLst>
                    <a:ext uri="{9D8B030D-6E8A-4147-A177-3AD203B41FA5}">
                      <a16:colId xmlns:a16="http://schemas.microsoft.com/office/drawing/2014/main" val="20004"/>
                    </a:ext>
                  </a:extLst>
                </a:gridCol>
              </a:tblGrid>
              <a:tr h="722767">
                <a:tc>
                  <a:txBody>
                    <a:bodyPr/>
                    <a:lstStyle/>
                    <a:p>
                      <a:pPr indent="0" algn="ctr"/>
                      <a:r>
                        <a:rPr lang="en-US" altLang="zh-CN" sz="1800" dirty="0">
                          <a:latin typeface="Arial" panose="020B0604020202020204" pitchFamily="34" charset="0"/>
                          <a:cs typeface="Arial" panose="020B0604020202020204" pitchFamily="34" charset="0"/>
                        </a:rPr>
                        <a:t>Monopole</a:t>
                      </a:r>
                      <a:r>
                        <a:rPr lang="en-US" altLang="zh-CN" sz="1800" baseline="0" dirty="0">
                          <a:latin typeface="Arial" panose="020B0604020202020204" pitchFamily="34" charset="0"/>
                          <a:cs typeface="Arial" panose="020B0604020202020204" pitchFamily="34" charset="0"/>
                        </a:rPr>
                        <a:t> mode</a:t>
                      </a:r>
                      <a:endParaRPr lang="zh-CN" altLang="en-US" sz="1800" dirty="0">
                        <a:latin typeface="Arial" panose="020B0604020202020204" pitchFamily="34" charset="0"/>
                        <a:cs typeface="Arial" panose="020B0604020202020204" pitchFamily="34" charset="0"/>
                      </a:endParaRPr>
                    </a:p>
                  </a:txBody>
                  <a:tcPr anchor="ctr"/>
                </a:tc>
                <a:tc>
                  <a:txBody>
                    <a:bodyPr/>
                    <a:lstStyle/>
                    <a:p>
                      <a:pPr indent="0" algn="ctr"/>
                      <a:r>
                        <a:rPr lang="en-US" altLang="zh-CN" sz="1800" i="1" dirty="0">
                          <a:latin typeface="Arial" panose="020B0604020202020204" pitchFamily="34" charset="0"/>
                          <a:cs typeface="Arial" panose="020B0604020202020204" pitchFamily="34" charset="0"/>
                        </a:rPr>
                        <a:t>f</a:t>
                      </a:r>
                      <a:r>
                        <a:rPr lang="en-US" altLang="zh-CN" sz="1800" dirty="0">
                          <a:latin typeface="Arial" panose="020B0604020202020204" pitchFamily="34" charset="0"/>
                          <a:cs typeface="Arial" panose="020B0604020202020204" pitchFamily="34" charset="0"/>
                        </a:rPr>
                        <a:t> (MHz)</a:t>
                      </a:r>
                      <a:endParaRPr lang="zh-CN" altLang="en-US" sz="1800" dirty="0">
                        <a:latin typeface="Arial" panose="020B0604020202020204" pitchFamily="34" charset="0"/>
                        <a:cs typeface="Arial" panose="020B0604020202020204" pitchFamily="34" charset="0"/>
                      </a:endParaRPr>
                    </a:p>
                  </a:txBody>
                  <a:tcPr anchor="ctr"/>
                </a:tc>
                <a:tc>
                  <a:txBody>
                    <a:bodyPr/>
                    <a:lstStyle/>
                    <a:p>
                      <a:pPr indent="0" algn="ctr">
                        <a:lnSpc>
                          <a:spcPct val="100000"/>
                        </a:lnSpc>
                        <a:spcBef>
                          <a:spcPts val="0"/>
                        </a:spcBef>
                        <a:spcAft>
                          <a:spcPts val="300"/>
                        </a:spcAft>
                      </a:pPr>
                      <a:r>
                        <a:rPr lang="en-US" altLang="zh-CN" sz="1800" i="1" dirty="0">
                          <a:latin typeface="Arial" panose="020B0604020202020204" pitchFamily="34" charset="0"/>
                          <a:cs typeface="Arial" panose="020B0604020202020204" pitchFamily="34" charset="0"/>
                        </a:rPr>
                        <a:t>R</a:t>
                      </a:r>
                      <a:r>
                        <a:rPr lang="en-US" altLang="zh-CN" sz="1800" dirty="0">
                          <a:latin typeface="Arial" panose="020B0604020202020204" pitchFamily="34" charset="0"/>
                          <a:cs typeface="Arial" panose="020B0604020202020204" pitchFamily="34" charset="0"/>
                        </a:rPr>
                        <a:t>/</a:t>
                      </a:r>
                      <a:r>
                        <a:rPr lang="en-US" altLang="zh-CN" sz="1800" i="1" dirty="0">
                          <a:latin typeface="Arial" panose="020B0604020202020204" pitchFamily="34" charset="0"/>
                          <a:cs typeface="Arial" panose="020B0604020202020204" pitchFamily="34" charset="0"/>
                        </a:rPr>
                        <a:t>Q</a:t>
                      </a:r>
                      <a:r>
                        <a:rPr lang="en-US" altLang="zh-CN" sz="1800" dirty="0">
                          <a:latin typeface="Arial" panose="020B0604020202020204" pitchFamily="34" charset="0"/>
                          <a:cs typeface="Arial" panose="020B0604020202020204" pitchFamily="34" charset="0"/>
                        </a:rPr>
                        <a:t> (Ω)</a:t>
                      </a:r>
                    </a:p>
                  </a:txBody>
                  <a:tcPr anchor="ctr"/>
                </a:tc>
                <a:tc>
                  <a:txBody>
                    <a:bodyPr/>
                    <a:lstStyle/>
                    <a:p>
                      <a:pPr indent="0" algn="ctr"/>
                      <a:r>
                        <a:rPr lang="en-US" altLang="zh-CN" sz="1800" i="1" dirty="0" err="1">
                          <a:latin typeface="Arial" panose="020B0604020202020204" pitchFamily="34" charset="0"/>
                          <a:cs typeface="Arial" panose="020B0604020202020204" pitchFamily="34" charset="0"/>
                        </a:rPr>
                        <a:t>Q</a:t>
                      </a:r>
                      <a:r>
                        <a:rPr lang="en-US" altLang="zh-CN" sz="1800" baseline="-25000" dirty="0" err="1">
                          <a:latin typeface="Arial" panose="020B0604020202020204" pitchFamily="34" charset="0"/>
                          <a:cs typeface="Arial" panose="020B0604020202020204" pitchFamily="34" charset="0"/>
                        </a:rPr>
                        <a:t>e</a:t>
                      </a:r>
                      <a:endParaRPr lang="en-US" altLang="zh-CN" sz="18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i="0" dirty="0">
                          <a:latin typeface="Arial" panose="020B0604020202020204" pitchFamily="34" charset="0"/>
                          <a:cs typeface="Arial" panose="020B0604020202020204" pitchFamily="34" charset="0"/>
                        </a:rPr>
                        <a:t>(with feedback)</a:t>
                      </a:r>
                      <a:endParaRPr lang="zh-CN" altLang="en-US" sz="1800" b="0" i="0" dirty="0">
                        <a:latin typeface="Arial" panose="020B0604020202020204" pitchFamily="34" charset="0"/>
                        <a:cs typeface="Arial" panose="020B0604020202020204" pitchFamily="34" charset="0"/>
                      </a:endParaRPr>
                    </a:p>
                  </a:txBody>
                  <a:tcPr anchor="ctr"/>
                </a:tc>
                <a:tc>
                  <a:txBody>
                    <a:bodyPr/>
                    <a:lstStyle/>
                    <a:p>
                      <a:pPr indent="0" algn="ctr"/>
                      <a:r>
                        <a:rPr lang="en-US" altLang="zh-CN" sz="1800" i="1" dirty="0" err="1">
                          <a:latin typeface="Arial" panose="020B0604020202020204" pitchFamily="34" charset="0"/>
                          <a:cs typeface="Arial" panose="020B0604020202020204" pitchFamily="34" charset="0"/>
                        </a:rPr>
                        <a:t>Q</a:t>
                      </a:r>
                      <a:r>
                        <a:rPr lang="en-US" altLang="zh-CN" sz="1800" baseline="-25000" dirty="0" err="1">
                          <a:latin typeface="Arial" panose="020B0604020202020204" pitchFamily="34" charset="0"/>
                          <a:cs typeface="Arial" panose="020B0604020202020204" pitchFamily="34" charset="0"/>
                        </a:rPr>
                        <a:t>e</a:t>
                      </a:r>
                      <a:endParaRPr lang="en-US" altLang="zh-CN" sz="18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i="0" dirty="0">
                          <a:latin typeface="Arial" panose="020B0604020202020204" pitchFamily="34" charset="0"/>
                          <a:cs typeface="Arial" panose="020B0604020202020204" pitchFamily="34" charset="0"/>
                        </a:rPr>
                        <a:t>(without feedback)</a:t>
                      </a:r>
                      <a:endParaRPr lang="zh-CN" altLang="en-US" sz="18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76506">
                <a:tc>
                  <a:txBody>
                    <a:bodyPr/>
                    <a:lstStyle/>
                    <a:p>
                      <a:pPr algn="ctr"/>
                      <a:r>
                        <a:rPr lang="en-US" altLang="zh-CN" sz="1800" dirty="0">
                          <a:latin typeface="Arial" panose="020B0604020202020204" pitchFamily="34" charset="0"/>
                          <a:cs typeface="Arial" panose="020B0604020202020204" pitchFamily="34" charset="0"/>
                        </a:rPr>
                        <a:t>TM011</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1165.574</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65.2</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solidFill>
                            <a:srgbClr val="FF0000"/>
                          </a:solidFill>
                          <a:latin typeface="Arial" panose="020B0604020202020204" pitchFamily="34" charset="0"/>
                          <a:cs typeface="Arial" panose="020B0604020202020204" pitchFamily="34" charset="0"/>
                        </a:rPr>
                        <a:t>6.56×10</a:t>
                      </a:r>
                      <a:r>
                        <a:rPr lang="en-US" altLang="zh-CN" sz="1800" baseline="30000" dirty="0">
                          <a:solidFill>
                            <a:srgbClr val="FF0000"/>
                          </a:solidFill>
                          <a:latin typeface="Arial" panose="020B0604020202020204" pitchFamily="34" charset="0"/>
                          <a:cs typeface="Arial" panose="020B0604020202020204" pitchFamily="34" charset="0"/>
                        </a:rPr>
                        <a:t>3</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1.19×10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01153">
                <a:tc>
                  <a:txBody>
                    <a:bodyPr/>
                    <a:lstStyle/>
                    <a:p>
                      <a:pPr algn="ctr"/>
                      <a:r>
                        <a:rPr lang="en-US" altLang="zh-CN" sz="1800" dirty="0">
                          <a:latin typeface="Arial" panose="020B0604020202020204" pitchFamily="34" charset="0"/>
                          <a:cs typeface="Arial" panose="020B0604020202020204" pitchFamily="34" charset="0"/>
                        </a:rPr>
                        <a:t>TM020</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1383.898</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1.29</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2.79×10</a:t>
                      </a:r>
                      <a:r>
                        <a:rPr lang="en-US" altLang="zh-CN" sz="1800" baseline="30000" dirty="0">
                          <a:solidFill>
                            <a:srgbClr val="FF0000"/>
                          </a:solidFill>
                          <a:latin typeface="Arial" panose="020B0604020202020204" pitchFamily="34" charset="0"/>
                          <a:cs typeface="Arial" panose="020B0604020202020204" pitchFamily="34" charset="0"/>
                        </a:rPr>
                        <a:t>5</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5.07×10</a:t>
                      </a:r>
                      <a:r>
                        <a:rPr lang="en-US" altLang="zh-CN" sz="1800" baseline="30000" dirty="0">
                          <a:solidFill>
                            <a:srgbClr val="FF0000"/>
                          </a:solidFill>
                          <a:latin typeface="Arial" panose="020B0604020202020204" pitchFamily="34" charset="0"/>
                          <a:cs typeface="Arial" panose="020B0604020202020204" pitchFamily="34" charset="0"/>
                        </a:rPr>
                        <a:t>3</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33752">
                <a:tc>
                  <a:txBody>
                    <a:bodyPr/>
                    <a:lstStyle/>
                    <a:p>
                      <a:pPr algn="ctr"/>
                      <a:r>
                        <a:rPr lang="en-US" altLang="zh-CN" sz="1800" b="1" dirty="0">
                          <a:latin typeface="Arial" panose="020B0604020202020204" pitchFamily="34" charset="0"/>
                          <a:cs typeface="Arial" panose="020B0604020202020204" pitchFamily="34" charset="0"/>
                        </a:rPr>
                        <a:t>TM021</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b="1" dirty="0">
                          <a:latin typeface="Arial" panose="020B0604020202020204" pitchFamily="34" charset="0"/>
                          <a:cs typeface="Arial" panose="020B0604020202020204" pitchFamily="34" charset="0"/>
                        </a:rPr>
                        <a:t>1717.475</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19.88</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1.46×10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2.65×10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12978">
                <a:tc>
                  <a:txBody>
                    <a:bodyPr/>
                    <a:lstStyle/>
                    <a:p>
                      <a:pPr algn="ctr"/>
                      <a:r>
                        <a:rPr lang="en-US" altLang="zh-CN" sz="1800" dirty="0">
                          <a:latin typeface="Arial" panose="020B0604020202020204" pitchFamily="34" charset="0"/>
                          <a:cs typeface="Arial" panose="020B0604020202020204" pitchFamily="34" charset="0"/>
                        </a:rPr>
                        <a:t>TM012</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1832.801</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17.26</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1.58×10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2.86×10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511960">
                <a:tc>
                  <a:txBody>
                    <a:bodyPr/>
                    <a:lstStyle/>
                    <a:p>
                      <a:pPr algn="ctr"/>
                      <a:r>
                        <a:rPr lang="en-US" altLang="zh-CN" sz="1800" dirty="0">
                          <a:latin typeface="Arial" panose="020B0604020202020204" pitchFamily="34" charset="0"/>
                          <a:cs typeface="Arial" panose="020B0604020202020204" pitchFamily="34" charset="0"/>
                        </a:rPr>
                        <a:t>Dipole</a:t>
                      </a:r>
                      <a:r>
                        <a:rPr lang="en-US" altLang="zh-CN" sz="1800" baseline="0" dirty="0">
                          <a:latin typeface="Arial" panose="020B0604020202020204" pitchFamily="34" charset="0"/>
                          <a:cs typeface="Arial" panose="020B0604020202020204" pitchFamily="34" charset="0"/>
                        </a:rPr>
                        <a:t> mode</a:t>
                      </a:r>
                      <a:endParaRPr lang="zh-CN" altLang="en-US" sz="1800" dirty="0">
                        <a:latin typeface="Arial" panose="020B0604020202020204" pitchFamily="34" charset="0"/>
                        <a:cs typeface="Arial" panose="020B0604020202020204" pitchFamily="34" charset="0"/>
                      </a:endParaRPr>
                    </a:p>
                  </a:txBody>
                  <a:tcPr anchor="ctr"/>
                </a:tc>
                <a:tc>
                  <a:txBody>
                    <a:bodyPr/>
                    <a:lstStyle/>
                    <a:p>
                      <a:pPr indent="0" algn="ctr"/>
                      <a:r>
                        <a:rPr lang="en-US" altLang="zh-CN" sz="1800" i="1" dirty="0">
                          <a:latin typeface="Arial" panose="020B0604020202020204" pitchFamily="34" charset="0"/>
                          <a:cs typeface="Arial" panose="020B0604020202020204" pitchFamily="34" charset="0"/>
                        </a:rPr>
                        <a:t>f</a:t>
                      </a:r>
                      <a:r>
                        <a:rPr lang="en-US" altLang="zh-CN" sz="1800" dirty="0">
                          <a:latin typeface="Arial" panose="020B0604020202020204" pitchFamily="34" charset="0"/>
                          <a:cs typeface="Arial" panose="020B0604020202020204" pitchFamily="34" charset="0"/>
                        </a:rPr>
                        <a:t> (MHz)</a:t>
                      </a:r>
                      <a:endParaRPr lang="zh-CN" altLang="en-US" sz="1800" dirty="0">
                        <a:latin typeface="Arial" panose="020B0604020202020204" pitchFamily="34" charset="0"/>
                        <a:cs typeface="Arial" panose="020B0604020202020204" pitchFamily="34" charset="0"/>
                      </a:endParaRPr>
                    </a:p>
                  </a:txBody>
                  <a:tcPr anchor="ctr"/>
                </a:tc>
                <a:tc>
                  <a:txBody>
                    <a:bodyPr/>
                    <a:lstStyle/>
                    <a:p>
                      <a:pPr indent="0" algn="ctr">
                        <a:lnSpc>
                          <a:spcPct val="100000"/>
                        </a:lnSpc>
                        <a:spcBef>
                          <a:spcPts val="0"/>
                        </a:spcBef>
                        <a:spcAft>
                          <a:spcPts val="300"/>
                        </a:spcAft>
                      </a:pPr>
                      <a:r>
                        <a:rPr lang="en-US" altLang="zh-CN" sz="1800" i="1" dirty="0">
                          <a:latin typeface="Arial" panose="020B0604020202020204" pitchFamily="34" charset="0"/>
                          <a:cs typeface="Arial" panose="020B0604020202020204" pitchFamily="34" charset="0"/>
                        </a:rPr>
                        <a:t>R</a:t>
                      </a:r>
                      <a:r>
                        <a:rPr lang="en-US" altLang="zh-CN" sz="1800" dirty="0">
                          <a:latin typeface="Arial" panose="020B0604020202020204" pitchFamily="34" charset="0"/>
                          <a:cs typeface="Arial" panose="020B0604020202020204" pitchFamily="34" charset="0"/>
                        </a:rPr>
                        <a:t>/</a:t>
                      </a:r>
                      <a:r>
                        <a:rPr lang="en-US" altLang="zh-CN" sz="1800" i="1" dirty="0">
                          <a:latin typeface="Arial" panose="020B0604020202020204" pitchFamily="34" charset="0"/>
                          <a:cs typeface="Arial" panose="020B0604020202020204" pitchFamily="34" charset="0"/>
                        </a:rPr>
                        <a:t>Q</a:t>
                      </a:r>
                      <a:r>
                        <a:rPr lang="en-US" altLang="zh-CN" sz="1800" dirty="0">
                          <a:latin typeface="Arial" panose="020B0604020202020204" pitchFamily="34" charset="0"/>
                          <a:cs typeface="Arial" panose="020B0604020202020204" pitchFamily="34" charset="0"/>
                        </a:rPr>
                        <a:t> (Ω/m)</a:t>
                      </a:r>
                    </a:p>
                  </a:txBody>
                  <a:tcPr anchor="ctr"/>
                </a:tc>
                <a:tc>
                  <a:txBody>
                    <a:bodyPr/>
                    <a:lstStyle/>
                    <a:p>
                      <a:pPr indent="0" algn="ctr"/>
                      <a:r>
                        <a:rPr lang="en-US" altLang="zh-CN" sz="1800" i="1" dirty="0" err="1">
                          <a:latin typeface="Arial" panose="020B0604020202020204" pitchFamily="34" charset="0"/>
                          <a:cs typeface="Arial" panose="020B0604020202020204" pitchFamily="34" charset="0"/>
                        </a:rPr>
                        <a:t>Q</a:t>
                      </a:r>
                      <a:r>
                        <a:rPr lang="en-US" altLang="zh-CN" sz="1800" baseline="-25000" dirty="0" err="1">
                          <a:latin typeface="Arial" panose="020B0604020202020204" pitchFamily="34" charset="0"/>
                          <a:cs typeface="Arial" panose="020B0604020202020204" pitchFamily="34" charset="0"/>
                        </a:rPr>
                        <a:t>e</a:t>
                      </a:r>
                      <a:endParaRPr lang="en-US" altLang="zh-CN" sz="18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i="0" dirty="0">
                          <a:latin typeface="Arial" panose="020B0604020202020204" pitchFamily="34" charset="0"/>
                          <a:cs typeface="Arial" panose="020B0604020202020204" pitchFamily="34" charset="0"/>
                        </a:rPr>
                        <a:t>(with feedback)</a:t>
                      </a:r>
                      <a:endParaRPr lang="zh-CN" altLang="en-US" sz="1800" b="0" i="0" dirty="0">
                        <a:latin typeface="Arial" panose="020B0604020202020204" pitchFamily="34" charset="0"/>
                        <a:cs typeface="Arial" panose="020B0604020202020204" pitchFamily="34" charset="0"/>
                      </a:endParaRPr>
                    </a:p>
                  </a:txBody>
                  <a:tcPr anchor="ctr"/>
                </a:tc>
                <a:tc>
                  <a:txBody>
                    <a:bodyPr/>
                    <a:lstStyle/>
                    <a:p>
                      <a:pPr indent="0" algn="ctr"/>
                      <a:r>
                        <a:rPr lang="en-US" altLang="zh-CN" sz="1800" i="1" dirty="0" err="1">
                          <a:latin typeface="Arial" panose="020B0604020202020204" pitchFamily="34" charset="0"/>
                          <a:cs typeface="Arial" panose="020B0604020202020204" pitchFamily="34" charset="0"/>
                        </a:rPr>
                        <a:t>Q</a:t>
                      </a:r>
                      <a:r>
                        <a:rPr lang="en-US" altLang="zh-CN" sz="1800" baseline="-25000" dirty="0" err="1">
                          <a:latin typeface="Arial" panose="020B0604020202020204" pitchFamily="34" charset="0"/>
                          <a:cs typeface="Arial" panose="020B0604020202020204" pitchFamily="34" charset="0"/>
                        </a:rPr>
                        <a:t>e</a:t>
                      </a:r>
                      <a:endParaRPr lang="en-US" altLang="zh-CN" sz="18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i="0" dirty="0">
                          <a:latin typeface="Arial" panose="020B0604020202020204" pitchFamily="34" charset="0"/>
                          <a:cs typeface="Arial" panose="020B0604020202020204" pitchFamily="34" charset="0"/>
                        </a:rPr>
                        <a:t>(without feedback)</a:t>
                      </a:r>
                      <a:endParaRPr lang="zh-CN" altLang="en-US" sz="1800" b="0"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376506">
                <a:tc>
                  <a:txBody>
                    <a:bodyPr/>
                    <a:lstStyle/>
                    <a:p>
                      <a:pPr algn="ctr"/>
                      <a:r>
                        <a:rPr lang="en-US" altLang="zh-CN" sz="1800" dirty="0">
                          <a:latin typeface="Arial" panose="020B0604020202020204" pitchFamily="34" charset="0"/>
                          <a:cs typeface="Arial" panose="020B0604020202020204" pitchFamily="34" charset="0"/>
                        </a:rPr>
                        <a:t>TE111</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844.738</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279.82</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2.84×10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1.11×10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376506">
                <a:tc>
                  <a:txBody>
                    <a:bodyPr/>
                    <a:lstStyle/>
                    <a:p>
                      <a:pPr algn="ctr"/>
                      <a:r>
                        <a:rPr lang="en-US" altLang="zh-CN" sz="1800" dirty="0">
                          <a:latin typeface="Arial" panose="020B0604020202020204" pitchFamily="34" charset="0"/>
                          <a:cs typeface="Arial" panose="020B0604020202020204" pitchFamily="34" charset="0"/>
                        </a:rPr>
                        <a:t>TM110</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907.592</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420.05</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1.89×10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7.39×10</a:t>
                      </a:r>
                      <a:r>
                        <a:rPr lang="en-US" altLang="zh-CN" sz="1800" baseline="30000" dirty="0">
                          <a:solidFill>
                            <a:srgbClr val="FF0000"/>
                          </a:solidFill>
                          <a:latin typeface="Arial" panose="020B0604020202020204" pitchFamily="34" charset="0"/>
                          <a:cs typeface="Arial" panose="020B0604020202020204" pitchFamily="34" charset="0"/>
                        </a:rPr>
                        <a:t>1</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451858">
                <a:tc>
                  <a:txBody>
                    <a:bodyPr/>
                    <a:lstStyle/>
                    <a:p>
                      <a:pPr algn="ctr"/>
                      <a:r>
                        <a:rPr lang="en-US" altLang="zh-CN" sz="1800" b="1" dirty="0">
                          <a:latin typeface="Arial" panose="020B0604020202020204" pitchFamily="34" charset="0"/>
                          <a:cs typeface="Arial" panose="020B0604020202020204" pitchFamily="34" charset="0"/>
                        </a:rPr>
                        <a:t>TE121</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b="1" dirty="0">
                          <a:latin typeface="Arial" panose="020B0604020202020204" pitchFamily="34" charset="0"/>
                          <a:cs typeface="Arial" panose="020B0604020202020204" pitchFamily="34" charset="0"/>
                        </a:rPr>
                        <a:t>1475.553</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b="1" dirty="0">
                          <a:latin typeface="Arial" panose="020B0604020202020204" pitchFamily="34" charset="0"/>
                          <a:cs typeface="Arial" panose="020B0604020202020204" pitchFamily="34" charset="0"/>
                        </a:rPr>
                        <a:t>125.79</a:t>
                      </a:r>
                      <a:endParaRPr lang="zh-CN" altLang="en-US" sz="1800" b="1"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6.31×10</a:t>
                      </a:r>
                      <a:r>
                        <a:rPr lang="en-US" altLang="zh-CN" sz="1800" baseline="30000" dirty="0">
                          <a:solidFill>
                            <a:srgbClr val="FF0000"/>
                          </a:solidFill>
                          <a:latin typeface="Arial" panose="020B0604020202020204" pitchFamily="34" charset="0"/>
                          <a:cs typeface="Arial" panose="020B0604020202020204" pitchFamily="34" charset="0"/>
                        </a:rPr>
                        <a:t>4</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2.47×10</a:t>
                      </a:r>
                      <a:r>
                        <a:rPr lang="en-US" altLang="zh-CN" sz="1800" baseline="30000" dirty="0">
                          <a:solidFill>
                            <a:srgbClr val="FF0000"/>
                          </a:solidFill>
                          <a:latin typeface="Arial" panose="020B0604020202020204" pitchFamily="34" charset="0"/>
                          <a:cs typeface="Arial" panose="020B0604020202020204" pitchFamily="34" charset="0"/>
                        </a:rPr>
                        <a:t>2</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r h="376506">
                <a:tc>
                  <a:txBody>
                    <a:bodyPr/>
                    <a:lstStyle/>
                    <a:p>
                      <a:pPr algn="ctr"/>
                      <a:r>
                        <a:rPr lang="en-US" altLang="zh-CN" sz="1800" dirty="0">
                          <a:latin typeface="Arial" panose="020B0604020202020204" pitchFamily="34" charset="0"/>
                          <a:cs typeface="Arial" panose="020B0604020202020204" pitchFamily="34" charset="0"/>
                        </a:rPr>
                        <a:t>TM120</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1662.599</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18.80</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4.22×10</a:t>
                      </a:r>
                      <a:r>
                        <a:rPr lang="en-US" altLang="zh-CN" sz="1800" baseline="30000" dirty="0">
                          <a:solidFill>
                            <a:srgbClr val="FF0000"/>
                          </a:solidFill>
                          <a:latin typeface="Arial" panose="020B0604020202020204" pitchFamily="34" charset="0"/>
                          <a:cs typeface="Arial" panose="020B0604020202020204" pitchFamily="34" charset="0"/>
                        </a:rPr>
                        <a:t>5</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FF0000"/>
                          </a:solidFill>
                          <a:latin typeface="Arial" panose="020B0604020202020204" pitchFamily="34" charset="0"/>
                          <a:cs typeface="Arial" panose="020B0604020202020204" pitchFamily="34" charset="0"/>
                        </a:rPr>
                        <a:t>1.65×10</a:t>
                      </a:r>
                      <a:r>
                        <a:rPr lang="en-US" altLang="zh-CN" sz="1800" baseline="30000" dirty="0">
                          <a:solidFill>
                            <a:srgbClr val="FF0000"/>
                          </a:solidFill>
                          <a:latin typeface="Arial" panose="020B0604020202020204" pitchFamily="34" charset="0"/>
                          <a:cs typeface="Arial" panose="020B0604020202020204" pitchFamily="34" charset="0"/>
                        </a:rPr>
                        <a:t>3</a:t>
                      </a:r>
                      <a:endParaRPr lang="zh-CN" altLang="en-US" sz="1800" baseline="300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9"/>
                  </a:ext>
                </a:extLst>
              </a:tr>
            </a:tbl>
          </a:graphicData>
        </a:graphic>
      </p:graphicFrame>
      <p:sp>
        <p:nvSpPr>
          <p:cNvPr id="6" name="TextBox 5">
            <a:extLst>
              <a:ext uri="{FF2B5EF4-FFF2-40B4-BE49-F238E27FC236}">
                <a16:creationId xmlns:a16="http://schemas.microsoft.com/office/drawing/2014/main" id="{F6F4501E-C138-4BE1-BCCD-B8E551E75ACE}"/>
              </a:ext>
            </a:extLst>
          </p:cNvPr>
          <p:cNvSpPr txBox="1"/>
          <p:nvPr/>
        </p:nvSpPr>
        <p:spPr>
          <a:xfrm>
            <a:off x="8286930" y="2505695"/>
            <a:ext cx="3794065" cy="4118050"/>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dirty="0">
                <a:solidFill>
                  <a:prstClr val="black"/>
                </a:solidFill>
                <a:latin typeface="Arial" panose="020B0604020202020204" pitchFamily="34" charset="0"/>
                <a:cs typeface="Arial" panose="020B0604020202020204" pitchFamily="34" charset="0"/>
              </a:rPr>
              <a:t>Z: 168 2-cell cavity</a:t>
            </a:r>
          </a:p>
          <a:p>
            <a:pPr marL="342900" indent="-342900">
              <a:lnSpc>
                <a:spcPct val="120000"/>
              </a:lnSpc>
              <a:buFont typeface="Arial" panose="020B0604020202020204" pitchFamily="34" charset="0"/>
              <a:buChar char="•"/>
            </a:pP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Average </a:t>
            </a:r>
            <a:r>
              <a:rPr lang="en-US" altLang="zh-CN"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beta_x,y</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in RF cavity ~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30 m</a:t>
            </a:r>
            <a:endParaRPr lang="en-US" altLang="zh-CN" dirty="0">
              <a:solidFill>
                <a:srgbClr val="0000FF"/>
              </a:solidFill>
              <a:latin typeface="Arial" panose="020B0604020202020204" pitchFamily="34" charset="0"/>
              <a:cs typeface="Arial" panose="020B0604020202020204" pitchFamily="34" charset="0"/>
              <a:sym typeface="Arial" panose="020B0604020202020204" pitchFamily="34" charset="0"/>
            </a:endParaRPr>
          </a:p>
          <a:p>
            <a:pPr marL="342900" indent="-342900">
              <a:lnSpc>
                <a:spcPct val="120000"/>
              </a:lnSpc>
              <a:buFont typeface="Arial" panose="020B0604020202020204" pitchFamily="34" charset="0"/>
              <a:buChar char="•"/>
            </a:pP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 frequency spread included</a:t>
            </a:r>
          </a:p>
          <a:p>
            <a:pPr marL="342900" indent="-342900">
              <a:lnSpc>
                <a:spcPct val="120000"/>
              </a:lnSpc>
              <a:buFont typeface="Arial" panose="020B060402020202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Shortest longitudinal feedback time: 11.9 </a:t>
            </a:r>
            <a:r>
              <a:rPr lang="en-US" altLang="zh-CN"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ms</a:t>
            </a:r>
            <a:r>
              <a:rPr lang="en-US" altLang="zh-CN"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(synchrotron oscillation period)</a:t>
            </a:r>
          </a:p>
          <a:p>
            <a:pPr marL="342900" indent="-342900">
              <a:lnSpc>
                <a:spcPct val="120000"/>
              </a:lnSpc>
              <a:buFont typeface="Arial" panose="020B0604020202020204" pitchFamily="34" charset="0"/>
              <a:buChar char="•"/>
            </a:pPr>
            <a:r>
              <a:rPr lang="en-US" altLang="zh-CN"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Feedback time for transverse mode: 3.3 </a:t>
            </a:r>
            <a:r>
              <a:rPr lang="en-US" altLang="zh-CN"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ms</a:t>
            </a:r>
            <a:r>
              <a:rPr lang="en-US" altLang="zh-CN"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(10 turns), could be shorter.</a:t>
            </a:r>
          </a:p>
          <a:p>
            <a:pPr marL="342900" indent="-342900">
              <a:lnSpc>
                <a:spcPct val="150000"/>
              </a:lnSpc>
              <a:buFont typeface="Arial" panose="020B0604020202020204" pitchFamily="34" charset="0"/>
              <a:buChar char="•"/>
            </a:pPr>
            <a:endParaRPr lang="en-US" altLang="zh-CN" sz="16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cxnSp>
        <p:nvCxnSpPr>
          <p:cNvPr id="8" name="直接箭头连接符 7">
            <a:extLst>
              <a:ext uri="{FF2B5EF4-FFF2-40B4-BE49-F238E27FC236}">
                <a16:creationId xmlns:a16="http://schemas.microsoft.com/office/drawing/2014/main" id="{185DADDC-F1F8-43E5-9AFD-A7C19A9349EA}"/>
              </a:ext>
            </a:extLst>
          </p:cNvPr>
          <p:cNvCxnSpPr/>
          <p:nvPr/>
        </p:nvCxnSpPr>
        <p:spPr>
          <a:xfrm flipH="1">
            <a:off x="7039274" y="5705692"/>
            <a:ext cx="5760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ADB1BC08-8049-4836-94CB-A88960D3852E}"/>
              </a:ext>
            </a:extLst>
          </p:cNvPr>
          <p:cNvCxnSpPr/>
          <p:nvPr/>
        </p:nvCxnSpPr>
        <p:spPr>
          <a:xfrm flipH="1">
            <a:off x="7039274" y="3279961"/>
            <a:ext cx="5760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58BDC7-2D87-49BE-BB63-E7725D58A681}"/>
              </a:ext>
            </a:extLst>
          </p:cNvPr>
          <p:cNvSpPr txBox="1"/>
          <p:nvPr/>
        </p:nvSpPr>
        <p:spPr>
          <a:xfrm>
            <a:off x="7000161" y="3378498"/>
            <a:ext cx="1529603" cy="830997"/>
          </a:xfrm>
          <a:prstGeom prst="rect">
            <a:avLst/>
          </a:prstGeom>
          <a:noFill/>
        </p:spPr>
        <p:txBody>
          <a:bodyPr wrap="square" rtlCol="0">
            <a:spAutoFit/>
          </a:bodyPr>
          <a:lstStyle/>
          <a:p>
            <a:r>
              <a:rPr lang="en-US" altLang="zh-CN" sz="1600" dirty="0">
                <a:solidFill>
                  <a:prstClr val="black"/>
                </a:solidFill>
                <a:latin typeface="Arial" panose="020B0604020202020204" pitchFamily="34" charset="0"/>
                <a:cs typeface="Arial" panose="020B0604020202020204" pitchFamily="34" charset="0"/>
              </a:rPr>
              <a:t>Cut off frequency: 1471MHz</a:t>
            </a:r>
            <a:endParaRPr lang="zh-CN" altLang="en-US" sz="1600"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29AA444-D028-49E0-BFF9-64640B779394}"/>
              </a:ext>
            </a:extLst>
          </p:cNvPr>
          <p:cNvSpPr txBox="1"/>
          <p:nvPr/>
        </p:nvSpPr>
        <p:spPr>
          <a:xfrm>
            <a:off x="7000161" y="5798769"/>
            <a:ext cx="1230353" cy="830997"/>
          </a:xfrm>
          <a:prstGeom prst="rect">
            <a:avLst/>
          </a:prstGeom>
          <a:noFill/>
        </p:spPr>
        <p:txBody>
          <a:bodyPr wrap="square" rtlCol="0">
            <a:spAutoFit/>
          </a:bodyPr>
          <a:lstStyle/>
          <a:p>
            <a:r>
              <a:rPr lang="en-US" altLang="zh-CN" sz="1600" dirty="0">
                <a:solidFill>
                  <a:prstClr val="black"/>
                </a:solidFill>
                <a:latin typeface="Arial" panose="020B0604020202020204" pitchFamily="34" charset="0"/>
                <a:cs typeface="Arial" panose="020B0604020202020204" pitchFamily="34" charset="0"/>
              </a:rPr>
              <a:t>Cut off frequency:1126 MHz</a:t>
            </a:r>
            <a:endParaRPr lang="zh-CN" alt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03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1147042"/>
          </a:xfrm>
        </p:spPr>
        <p:txBody>
          <a:bodyPr>
            <a:normAutofit/>
          </a:body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HOM </a:t>
            </a:r>
            <a:r>
              <a:rPr lang="en-US" altLang="zh-CN" dirty="0">
                <a:latin typeface="Arial" panose="020B0604020202020204" pitchFamily="34" charset="0"/>
                <a:cs typeface="Arial" panose="020B0604020202020204" pitchFamily="34" charset="0"/>
                <a:sym typeface="Arial" panose="020B0604020202020204" pitchFamily="34" charset="0"/>
              </a:rPr>
              <a:t>Coupler Damping</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pPr marL="0" marR="0" lvl="0" indent="0" algn="r" defTabSz="685783" rtl="0" eaLnBrk="1" fontAlgn="base" latinLnBrk="0" hangingPunct="1">
                <a:lnSpc>
                  <a:spcPct val="100000"/>
                </a:lnSpc>
                <a:spcBef>
                  <a:spcPct val="0"/>
                </a:spcBef>
                <a:spcAft>
                  <a:spcPct val="0"/>
                </a:spcAft>
                <a:buClrTx/>
                <a:buSzTx/>
                <a:buFontTx/>
                <a:buNone/>
                <a:tabLst/>
                <a:defRPr/>
              </a:pPr>
              <a:t>8</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sp>
        <p:nvSpPr>
          <p:cNvPr id="5" name="TextBox 22"/>
          <p:cNvSpPr txBox="1"/>
          <p:nvPr/>
        </p:nvSpPr>
        <p:spPr>
          <a:xfrm>
            <a:off x="382536" y="1149831"/>
            <a:ext cx="8764458" cy="656205"/>
          </a:xfrm>
          <a:prstGeom prst="rect">
            <a:avLst/>
          </a:prstGeom>
          <a:noFill/>
        </p:spPr>
        <p:txBody>
          <a:bodyPr wrap="square" rtlCol="0">
            <a:spAutoFit/>
          </a:bodyPr>
          <a:lstStyle/>
          <a:p>
            <a:pPr defTabSz="457200">
              <a:lnSpc>
                <a:spcPct val="120000"/>
              </a:lnSpc>
            </a:pPr>
            <a:r>
              <a:rPr lang="en-US" altLang="zh-CN" sz="1600" dirty="0">
                <a:solidFill>
                  <a:prstClr val="black"/>
                </a:solidFill>
                <a:latin typeface="Arial" panose="020B0604020202020204" pitchFamily="34" charset="0"/>
                <a:cs typeface="Arial" panose="020B0604020202020204" pitchFamily="34" charset="0"/>
                <a:sym typeface="Arial" panose="020B0604020202020204" pitchFamily="34" charset="0"/>
              </a:rPr>
              <a:t>equivalent circuit (transmission line model)  optimize each part according to </a:t>
            </a:r>
            <a:r>
              <a:rPr lang="en-US" altLang="zh-CN" sz="1600" i="1" dirty="0">
                <a:solidFill>
                  <a:prstClr val="black"/>
                </a:solidFill>
                <a:latin typeface="Arial" panose="020B0604020202020204" pitchFamily="34" charset="0"/>
                <a:cs typeface="Arial" panose="020B0604020202020204" pitchFamily="34" charset="0"/>
                <a:sym typeface="Arial" panose="020B0604020202020204" pitchFamily="34" charset="0"/>
              </a:rPr>
              <a:t>S</a:t>
            </a:r>
            <a:r>
              <a:rPr lang="en-US" altLang="zh-CN" sz="1600" dirty="0">
                <a:solidFill>
                  <a:prstClr val="black"/>
                </a:solidFill>
                <a:latin typeface="Arial" panose="020B0604020202020204" pitchFamily="34" charset="0"/>
                <a:cs typeface="Arial" panose="020B0604020202020204" pitchFamily="34" charset="0"/>
                <a:sym typeface="Arial" panose="020B0604020202020204" pitchFamily="34" charset="0"/>
              </a:rPr>
              <a:t>21 curve</a:t>
            </a:r>
          </a:p>
          <a:p>
            <a:pPr defTabSz="457200">
              <a:lnSpc>
                <a:spcPct val="120000"/>
              </a:lnSpc>
            </a:pPr>
            <a:r>
              <a:rPr lang="en-US" altLang="zh-CN" sz="1600" dirty="0">
                <a:solidFill>
                  <a:prstClr val="black"/>
                </a:solidFill>
                <a:latin typeface="Arial" panose="020B0604020202020204" pitchFamily="34" charset="0"/>
                <a:cs typeface="Arial" panose="020B0604020202020204" pitchFamily="34" charset="0"/>
                <a:sym typeface="Arial" panose="020B0604020202020204" pitchFamily="34" charset="0"/>
              </a:rPr>
              <a:t> change to 3D</a:t>
            </a:r>
            <a:r>
              <a:rPr lang="zh-CN" altLang="en-US" sz="160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US" altLang="zh-CN" sz="1600" dirty="0">
                <a:solidFill>
                  <a:prstClr val="black"/>
                </a:solidFill>
                <a:latin typeface="Arial" panose="020B0604020202020204" pitchFamily="34" charset="0"/>
                <a:cs typeface="Arial" panose="020B0604020202020204" pitchFamily="34" charset="0"/>
                <a:sym typeface="Arial" panose="020B0604020202020204" pitchFamily="34" charset="0"/>
              </a:rPr>
              <a:t>model  electromagnetic optimization</a:t>
            </a:r>
            <a:endParaRPr lang="zh-CN" altLang="en-US" sz="1600"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943" y="2043135"/>
            <a:ext cx="2647097" cy="1987303"/>
          </a:xfrm>
          <a:prstGeom prst="rect">
            <a:avLst/>
          </a:prstGeom>
        </p:spPr>
      </p:pic>
      <p:pic>
        <p:nvPicPr>
          <p:cNvPr id="23" name="图片 22"/>
          <p:cNvPicPr>
            <a:picLocks noChangeAspect="1"/>
          </p:cNvPicPr>
          <p:nvPr/>
        </p:nvPicPr>
        <p:blipFill>
          <a:blip r:embed="rId4"/>
          <a:stretch>
            <a:fillRect/>
          </a:stretch>
        </p:blipFill>
        <p:spPr>
          <a:xfrm>
            <a:off x="1767625" y="2443392"/>
            <a:ext cx="2621495" cy="1495776"/>
          </a:xfrm>
          <a:prstGeom prst="rect">
            <a:avLst/>
          </a:prstGeom>
        </p:spPr>
      </p:pic>
      <p:pic>
        <p:nvPicPr>
          <p:cNvPr id="24" name="图片 23"/>
          <p:cNvPicPr>
            <a:picLocks noChangeAspect="1"/>
          </p:cNvPicPr>
          <p:nvPr/>
        </p:nvPicPr>
        <p:blipFill>
          <a:blip r:embed="rId5"/>
          <a:stretch>
            <a:fillRect/>
          </a:stretch>
        </p:blipFill>
        <p:spPr>
          <a:xfrm>
            <a:off x="672578" y="2113710"/>
            <a:ext cx="903469" cy="1782684"/>
          </a:xfrm>
          <a:prstGeom prst="rect">
            <a:avLst/>
          </a:prstGeom>
        </p:spPr>
      </p:pic>
      <p:pic>
        <p:nvPicPr>
          <p:cNvPr id="25" name="图片 24" descr="QQ截图2017050612580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2054" y="4348621"/>
            <a:ext cx="2792814" cy="1906272"/>
          </a:xfrm>
          <a:prstGeom prst="rect">
            <a:avLst/>
          </a:prstGeom>
          <a:noFill/>
          <a:ln>
            <a:noFill/>
          </a:ln>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3863" y="2043867"/>
            <a:ext cx="1057328" cy="1856648"/>
          </a:xfrm>
          <a:prstGeom prst="rect">
            <a:avLst/>
          </a:prstGeom>
        </p:spPr>
      </p:pic>
      <p:graphicFrame>
        <p:nvGraphicFramePr>
          <p:cNvPr id="27" name="对象 26"/>
          <p:cNvGraphicFramePr>
            <a:graphicFrameLocks noChangeAspect="1"/>
          </p:cNvGraphicFramePr>
          <p:nvPr>
            <p:extLst>
              <p:ext uri="{D42A27DB-BD31-4B8C-83A1-F6EECF244321}">
                <p14:modId xmlns:p14="http://schemas.microsoft.com/office/powerpoint/2010/main" val="913661772"/>
              </p:ext>
            </p:extLst>
          </p:nvPr>
        </p:nvGraphicFramePr>
        <p:xfrm>
          <a:off x="399240" y="4257351"/>
          <a:ext cx="2792814" cy="2141575"/>
        </p:xfrm>
        <a:graphic>
          <a:graphicData uri="http://schemas.openxmlformats.org/presentationml/2006/ole">
            <mc:AlternateContent xmlns:mc="http://schemas.openxmlformats.org/markup-compatibility/2006">
              <mc:Choice xmlns:v="urn:schemas-microsoft-com:vml" Requires="v">
                <p:oleObj spid="_x0000_s31891" name="Graph" r:id="rId8" imgW="2938917" imgH="2253255" progId="Origin50.Graph">
                  <p:embed/>
                </p:oleObj>
              </mc:Choice>
              <mc:Fallback>
                <p:oleObj name="Graph" r:id="rId8" imgW="2938917" imgH="2253255" progId="Origin50.Graph">
                  <p:embed/>
                  <p:pic>
                    <p:nvPicPr>
                      <p:cNvPr id="27" name="对象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40" y="4257351"/>
                        <a:ext cx="2792814" cy="2141575"/>
                      </a:xfrm>
                      <a:prstGeom prst="rect">
                        <a:avLst/>
                      </a:prstGeom>
                      <a:noFill/>
                    </p:spPr>
                  </p:pic>
                </p:oleObj>
              </mc:Fallback>
            </mc:AlternateContent>
          </a:graphicData>
        </a:graphic>
      </p:graphicFrame>
      <p:grpSp>
        <p:nvGrpSpPr>
          <p:cNvPr id="28" name="组合 27"/>
          <p:cNvGrpSpPr/>
          <p:nvPr/>
        </p:nvGrpSpPr>
        <p:grpSpPr>
          <a:xfrm>
            <a:off x="9065506" y="2043135"/>
            <a:ext cx="2445774" cy="1853259"/>
            <a:chOff x="5618376" y="5016933"/>
            <a:chExt cx="2167699" cy="1719216"/>
          </a:xfrm>
        </p:grpSpPr>
        <p:pic>
          <p:nvPicPr>
            <p:cNvPr id="29" name="图片 28"/>
            <p:cNvPicPr>
              <a:picLocks noChangeAspect="1"/>
            </p:cNvPicPr>
            <p:nvPr/>
          </p:nvPicPr>
          <p:blipFill rotWithShape="1">
            <a:blip r:embed="rId10" cstate="print">
              <a:extLst>
                <a:ext uri="{28A0092B-C50C-407E-A947-70E740481C1C}">
                  <a14:useLocalDpi xmlns:a14="http://schemas.microsoft.com/office/drawing/2010/main" val="0"/>
                </a:ext>
              </a:extLst>
            </a:blip>
            <a:srcRect l="12312" r="18057"/>
            <a:stretch/>
          </p:blipFill>
          <p:spPr>
            <a:xfrm>
              <a:off x="5690599" y="5016933"/>
              <a:ext cx="1903898" cy="1719216"/>
            </a:xfrm>
            <a:prstGeom prst="rect">
              <a:avLst/>
            </a:prstGeom>
          </p:spPr>
        </p:pic>
        <p:sp>
          <p:nvSpPr>
            <p:cNvPr id="30" name="文本框 29"/>
            <p:cNvSpPr txBox="1"/>
            <p:nvPr/>
          </p:nvSpPr>
          <p:spPr>
            <a:xfrm>
              <a:off x="5618376" y="6146276"/>
              <a:ext cx="688157" cy="314067"/>
            </a:xfrm>
            <a:prstGeom prst="rect">
              <a:avLst/>
            </a:prstGeom>
            <a:noFill/>
          </p:spPr>
          <p:txBody>
            <a:bodyPr wrap="square" rtlCol="0">
              <a:spAutoFit/>
            </a:bodyPr>
            <a:lstStyle/>
            <a:p>
              <a:r>
                <a:rPr lang="en-US" altLang="zh-CN" sz="1600" dirty="0">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Port1</a:t>
              </a:r>
              <a:endParaRPr lang="zh-CN" altLang="en-US" sz="1600" dirty="0">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p:txBody>
        </p:sp>
        <p:sp>
          <p:nvSpPr>
            <p:cNvPr id="31" name="文本框 30"/>
            <p:cNvSpPr txBox="1"/>
            <p:nvPr/>
          </p:nvSpPr>
          <p:spPr>
            <a:xfrm>
              <a:off x="7097918" y="6146276"/>
              <a:ext cx="688157" cy="314067"/>
            </a:xfrm>
            <a:prstGeom prst="rect">
              <a:avLst/>
            </a:prstGeom>
            <a:noFill/>
          </p:spPr>
          <p:txBody>
            <a:bodyPr wrap="square" rtlCol="0">
              <a:spAutoFit/>
            </a:bodyPr>
            <a:lstStyle/>
            <a:p>
              <a:r>
                <a:rPr lang="en-US" altLang="zh-CN" sz="1600" dirty="0">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Port3</a:t>
              </a:r>
              <a:endParaRPr lang="zh-CN" altLang="en-US" sz="1600" dirty="0">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p:txBody>
        </p:sp>
        <p:sp>
          <p:nvSpPr>
            <p:cNvPr id="32" name="文本框 31"/>
            <p:cNvSpPr txBox="1"/>
            <p:nvPr/>
          </p:nvSpPr>
          <p:spPr>
            <a:xfrm>
              <a:off x="6863819" y="5016933"/>
              <a:ext cx="688157" cy="314067"/>
            </a:xfrm>
            <a:prstGeom prst="rect">
              <a:avLst/>
            </a:prstGeom>
            <a:noFill/>
          </p:spPr>
          <p:txBody>
            <a:bodyPr wrap="square" rtlCol="0">
              <a:spAutoFit/>
            </a:bodyPr>
            <a:lstStyle/>
            <a:p>
              <a:r>
                <a:rPr lang="en-US" altLang="zh-CN" sz="1600" dirty="0">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rPr>
                <a:t>Port2</a:t>
              </a:r>
              <a:endParaRPr lang="zh-CN" altLang="en-US" sz="1600" dirty="0">
                <a:latin typeface="Arial" panose="020B0604020202020204" pitchFamily="34" charset="0"/>
                <a:ea typeface="Arial Unicode MS" panose="020B0604020202020204" pitchFamily="34" charset="-122"/>
                <a:cs typeface="Arial" panose="020B0604020202020204" pitchFamily="34" charset="0"/>
                <a:sym typeface="Arial" panose="020B0604020202020204" pitchFamily="34" charset="0"/>
              </a:endParaRPr>
            </a:p>
          </p:txBody>
        </p:sp>
      </p:grpSp>
      <p:graphicFrame>
        <p:nvGraphicFramePr>
          <p:cNvPr id="33" name="表格 32"/>
          <p:cNvGraphicFramePr>
            <a:graphicFrameLocks noGrp="1"/>
          </p:cNvGraphicFramePr>
          <p:nvPr>
            <p:extLst>
              <p:ext uri="{D42A27DB-BD31-4B8C-83A1-F6EECF244321}">
                <p14:modId xmlns:p14="http://schemas.microsoft.com/office/powerpoint/2010/main" val="1182137809"/>
              </p:ext>
            </p:extLst>
          </p:nvPr>
        </p:nvGraphicFramePr>
        <p:xfrm>
          <a:off x="6207134" y="4354173"/>
          <a:ext cx="4621002" cy="2044753"/>
        </p:xfrm>
        <a:graphic>
          <a:graphicData uri="http://schemas.openxmlformats.org/drawingml/2006/table">
            <a:tbl>
              <a:tblPr>
                <a:tableStyleId>{5C22544A-7EE6-4342-B048-85BDC9FD1C3A}</a:tableStyleId>
              </a:tblPr>
              <a:tblGrid>
                <a:gridCol w="879454">
                  <a:extLst>
                    <a:ext uri="{9D8B030D-6E8A-4147-A177-3AD203B41FA5}">
                      <a16:colId xmlns:a16="http://schemas.microsoft.com/office/drawing/2014/main" val="3924196679"/>
                    </a:ext>
                  </a:extLst>
                </a:gridCol>
                <a:gridCol w="1097500">
                  <a:extLst>
                    <a:ext uri="{9D8B030D-6E8A-4147-A177-3AD203B41FA5}">
                      <a16:colId xmlns:a16="http://schemas.microsoft.com/office/drawing/2014/main" val="1219257444"/>
                    </a:ext>
                  </a:extLst>
                </a:gridCol>
                <a:gridCol w="1415721">
                  <a:extLst>
                    <a:ext uri="{9D8B030D-6E8A-4147-A177-3AD203B41FA5}">
                      <a16:colId xmlns:a16="http://schemas.microsoft.com/office/drawing/2014/main" val="1222034429"/>
                    </a:ext>
                  </a:extLst>
                </a:gridCol>
                <a:gridCol w="1228327">
                  <a:extLst>
                    <a:ext uri="{9D8B030D-6E8A-4147-A177-3AD203B41FA5}">
                      <a16:colId xmlns:a16="http://schemas.microsoft.com/office/drawing/2014/main" val="3621267847"/>
                    </a:ext>
                  </a:extLst>
                </a:gridCol>
              </a:tblGrid>
              <a:tr h="846053">
                <a:tc>
                  <a:txBody>
                    <a:bodyPr/>
                    <a:lstStyle/>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Modes</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f (GHz)</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R/Q</a:t>
                      </a:r>
                      <a:endParaRPr lang="zh-CN" sz="1400" dirty="0">
                        <a:effectLst/>
                        <a:latin typeface="Arial" panose="020B0604020202020204" pitchFamily="34" charset="0"/>
                        <a:cs typeface="Arial" panose="020B0604020202020204" pitchFamily="34" charset="0"/>
                        <a:sym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 (monopole Ω, </a:t>
                      </a:r>
                      <a:endParaRPr lang="zh-CN" sz="1400" dirty="0">
                        <a:effectLst/>
                        <a:latin typeface="Arial" panose="020B0604020202020204" pitchFamily="34" charset="0"/>
                        <a:cs typeface="Arial" panose="020B0604020202020204" pitchFamily="34" charset="0"/>
                        <a:sym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dipole Ω/m)</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err="1">
                          <a:effectLst/>
                          <a:latin typeface="Arial" panose="020B0604020202020204" pitchFamily="34" charset="0"/>
                          <a:cs typeface="Arial" panose="020B0604020202020204" pitchFamily="34" charset="0"/>
                          <a:sym typeface="Arial" panose="020B0604020202020204" pitchFamily="34" charset="0"/>
                        </a:rPr>
                        <a:t>Q</a:t>
                      </a:r>
                      <a:r>
                        <a:rPr lang="en-GB" sz="1400" baseline="-25000" dirty="0" err="1">
                          <a:effectLst/>
                          <a:latin typeface="Arial" panose="020B0604020202020204" pitchFamily="34" charset="0"/>
                          <a:cs typeface="Arial" panose="020B0604020202020204" pitchFamily="34" charset="0"/>
                          <a:sym typeface="Arial" panose="020B0604020202020204" pitchFamily="34" charset="0"/>
                        </a:rPr>
                        <a:t>e</a:t>
                      </a:r>
                      <a:r>
                        <a:rPr lang="en-GB" sz="1400" dirty="0">
                          <a:effectLst/>
                          <a:latin typeface="Arial" panose="020B0604020202020204" pitchFamily="34" charset="0"/>
                          <a:cs typeface="Arial" panose="020B0604020202020204" pitchFamily="34" charset="0"/>
                          <a:sym typeface="Arial" panose="020B0604020202020204" pitchFamily="34" charset="0"/>
                        </a:rPr>
                        <a:t> </a:t>
                      </a:r>
                      <a:endParaRPr lang="zh-CN" sz="1400" dirty="0">
                        <a:effectLst/>
                        <a:latin typeface="Arial" panose="020B0604020202020204" pitchFamily="34" charset="0"/>
                        <a:cs typeface="Arial" panose="020B0604020202020204" pitchFamily="34" charset="0"/>
                        <a:sym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simulation</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extLst>
                  <a:ext uri="{0D108BD9-81ED-4DB2-BD59-A6C34878D82A}">
                    <a16:rowId xmlns:a16="http://schemas.microsoft.com/office/drawing/2014/main" val="1071215132"/>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sym typeface="Arial" panose="020B0604020202020204" pitchFamily="34" charset="0"/>
                        </a:rPr>
                        <a:t>TM011</a:t>
                      </a:r>
                      <a:endParaRPr lang="zh-CN" sz="140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sym typeface="Arial" panose="020B0604020202020204" pitchFamily="34" charset="0"/>
                        </a:rPr>
                        <a:t>1165.574</a:t>
                      </a:r>
                      <a:endParaRPr lang="zh-CN" sz="140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65.2</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a:solidFill>
                            <a:srgbClr val="FF0000"/>
                          </a:solidFill>
                          <a:effectLst/>
                          <a:latin typeface="Arial" panose="020B0604020202020204" pitchFamily="34" charset="0"/>
                          <a:cs typeface="Arial" panose="020B0604020202020204" pitchFamily="34" charset="0"/>
                          <a:sym typeface="Arial" panose="020B0604020202020204" pitchFamily="34" charset="0"/>
                        </a:rPr>
                        <a:t>2.46E+05</a:t>
                      </a:r>
                      <a:endParaRPr lang="zh-CN" sz="1400" dirty="0">
                        <a:solidFill>
                          <a:srgbClr val="FF0000"/>
                        </a:solidFill>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extLst>
                  <a:ext uri="{0D108BD9-81ED-4DB2-BD59-A6C34878D82A}">
                    <a16:rowId xmlns:a16="http://schemas.microsoft.com/office/drawing/2014/main" val="3762153865"/>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sym typeface="Arial" panose="020B0604020202020204" pitchFamily="34" charset="0"/>
                        </a:rPr>
                        <a:t>TM020</a:t>
                      </a:r>
                      <a:endParaRPr lang="zh-CN" sz="140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sym typeface="Arial" panose="020B0604020202020204" pitchFamily="34" charset="0"/>
                        </a:rPr>
                        <a:t>1383.898</a:t>
                      </a:r>
                      <a:endParaRPr lang="zh-CN" sz="140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1.3</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1.55E+05</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extLst>
                  <a:ext uri="{0D108BD9-81ED-4DB2-BD59-A6C34878D82A}">
                    <a16:rowId xmlns:a16="http://schemas.microsoft.com/office/drawing/2014/main" val="3960535979"/>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sym typeface="Arial" panose="020B0604020202020204" pitchFamily="34" charset="0"/>
                        </a:rPr>
                        <a:t>TE111</a:t>
                      </a:r>
                      <a:endParaRPr lang="zh-CN" sz="140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sym typeface="Arial" panose="020B0604020202020204" pitchFamily="34" charset="0"/>
                        </a:rPr>
                        <a:t>844.738</a:t>
                      </a:r>
                      <a:endParaRPr lang="zh-CN" sz="140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279.8</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1.50E+04</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extLst>
                  <a:ext uri="{0D108BD9-81ED-4DB2-BD59-A6C34878D82A}">
                    <a16:rowId xmlns:a16="http://schemas.microsoft.com/office/drawing/2014/main" val="2642321809"/>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sym typeface="Arial" panose="020B0604020202020204" pitchFamily="34" charset="0"/>
                        </a:rPr>
                        <a:t>TM110</a:t>
                      </a:r>
                      <a:endParaRPr lang="zh-CN" sz="140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sym typeface="Arial" panose="020B0604020202020204" pitchFamily="34" charset="0"/>
                        </a:rPr>
                        <a:t>907.592</a:t>
                      </a:r>
                      <a:endParaRPr lang="zh-CN" sz="140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420.1</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sym typeface="Arial" panose="020B0604020202020204" pitchFamily="34" charset="0"/>
                        </a:rPr>
                        <a:t>4.58E+02</a:t>
                      </a:r>
                      <a:endParaRPr lang="zh-CN" sz="1400" dirty="0">
                        <a:effectLst/>
                        <a:latin typeface="Arial" panose="020B0604020202020204" pitchFamily="34" charset="0"/>
                        <a:ea typeface="MS Mincho" panose="02020609040205080304" pitchFamily="49" charset="-128"/>
                        <a:cs typeface="Arial" panose="020B0604020202020204" pitchFamily="34" charset="0"/>
                        <a:sym typeface="Arial" panose="020B0604020202020204" pitchFamily="34" charset="0"/>
                      </a:endParaRPr>
                    </a:p>
                  </a:txBody>
                  <a:tcPr marL="68580" marR="68580" marT="0" marB="0" anchor="ctr"/>
                </a:tc>
                <a:extLst>
                  <a:ext uri="{0D108BD9-81ED-4DB2-BD59-A6C34878D82A}">
                    <a16:rowId xmlns:a16="http://schemas.microsoft.com/office/drawing/2014/main" val="877871528"/>
                  </a:ext>
                </a:extLst>
              </a:tr>
            </a:tbl>
          </a:graphicData>
        </a:graphic>
      </p:graphicFrame>
      <p:sp>
        <p:nvSpPr>
          <p:cNvPr id="4" name="文本框 3">
            <a:extLst>
              <a:ext uri="{FF2B5EF4-FFF2-40B4-BE49-F238E27FC236}">
                <a16:creationId xmlns:a16="http://schemas.microsoft.com/office/drawing/2014/main" id="{D79516D6-D3DE-4960-80F4-4C6C6A063313}"/>
              </a:ext>
            </a:extLst>
          </p:cNvPr>
          <p:cNvSpPr txBox="1"/>
          <p:nvPr/>
        </p:nvSpPr>
        <p:spPr>
          <a:xfrm>
            <a:off x="10858933" y="5020073"/>
            <a:ext cx="1230398" cy="1384995"/>
          </a:xfrm>
          <a:prstGeom prst="rect">
            <a:avLst/>
          </a:prstGeom>
          <a:noFill/>
        </p:spPr>
        <p:txBody>
          <a:bodyPr wrap="square" rtlCol="0">
            <a:spAutoFit/>
          </a:bodyPr>
          <a:lstStyle/>
          <a:p>
            <a:r>
              <a:rPr lang="en-US" altLang="zh-CN" sz="1400" dirty="0">
                <a:solidFill>
                  <a:srgbClr val="FF0000"/>
                </a:solidFill>
                <a:latin typeface="Arial" panose="020B0604020202020204" pitchFamily="34" charset="0"/>
                <a:cs typeface="Arial" panose="020B0604020202020204" pitchFamily="34" charset="0"/>
              </a:rPr>
              <a:t>Use 5E4 as further optimization goal and impedance calculation</a:t>
            </a:r>
            <a:endParaRPr lang="zh-CN" altLang="en-US"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539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5668" y="291436"/>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HOM Impedance (Wang Na)</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pPr marL="0" marR="0" lvl="0" indent="0" algn="r" defTabSz="685783" rtl="0" eaLnBrk="1" fontAlgn="base" latinLnBrk="0" hangingPunct="1">
                <a:lnSpc>
                  <a:spcPct val="100000"/>
                </a:lnSpc>
                <a:spcBef>
                  <a:spcPct val="0"/>
                </a:spcBef>
                <a:spcAft>
                  <a:spcPct val="0"/>
                </a:spcAft>
                <a:buClrTx/>
                <a:buSzTx/>
                <a:buFontTx/>
                <a:buNone/>
                <a:tabLst/>
                <a:defRPr/>
              </a:pPr>
              <a:t>9</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sp>
        <p:nvSpPr>
          <p:cNvPr id="6" name="文本框 5"/>
          <p:cNvSpPr txBox="1"/>
          <p:nvPr/>
        </p:nvSpPr>
        <p:spPr>
          <a:xfrm>
            <a:off x="1154872" y="6042946"/>
            <a:ext cx="7026601"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sym typeface="Arial" panose="020B0604020202020204" pitchFamily="34" charset="0"/>
              </a:rPr>
              <a:t>Monopole modes impedance (idle cavities online)</a:t>
            </a:r>
          </a:p>
        </p:txBody>
      </p:sp>
      <p:pic>
        <p:nvPicPr>
          <p:cNvPr id="10" name="图片 9" descr="ZLcompare.png">
            <a:extLst>
              <a:ext uri="{FF2B5EF4-FFF2-40B4-BE49-F238E27FC236}">
                <a16:creationId xmlns:a16="http://schemas.microsoft.com/office/drawing/2014/main" id="{DC02E5F1-589C-441F-9A8D-CF208403E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732" y="1313460"/>
            <a:ext cx="6265488" cy="4704338"/>
          </a:xfrm>
          <a:prstGeom prst="rect">
            <a:avLst/>
          </a:prstGeom>
        </p:spPr>
      </p:pic>
      <p:sp>
        <p:nvSpPr>
          <p:cNvPr id="12" name="矩形 11">
            <a:extLst>
              <a:ext uri="{FF2B5EF4-FFF2-40B4-BE49-F238E27FC236}">
                <a16:creationId xmlns:a16="http://schemas.microsoft.com/office/drawing/2014/main" id="{A378719E-0B0C-49B8-BAEB-C0EB654E600E}"/>
              </a:ext>
            </a:extLst>
          </p:cNvPr>
          <p:cNvSpPr/>
          <p:nvPr/>
        </p:nvSpPr>
        <p:spPr>
          <a:xfrm>
            <a:off x="6967742" y="2946180"/>
            <a:ext cx="4957558" cy="2677656"/>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Arial" panose="020B0604020202020204" pitchFamily="34" charset="0"/>
              </a:rPr>
              <a:t>Optimize HOM coupler geometry</a:t>
            </a:r>
          </a:p>
          <a:p>
            <a:pPr marL="285750" indent="-28575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Arial" panose="020B0604020202020204" pitchFamily="34" charset="0"/>
              </a:rPr>
              <a:t>Larger beam pipe</a:t>
            </a:r>
          </a:p>
          <a:p>
            <a:pPr marL="285750" indent="-28575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Arial" panose="020B0604020202020204" pitchFamily="34" charset="0"/>
              </a:rPr>
              <a:t>Two more HOM couplers dedicated for monopole modes damping (as LHC)</a:t>
            </a:r>
          </a:p>
          <a:p>
            <a:pPr marL="285750" indent="-28575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Arial" panose="020B0604020202020204" pitchFamily="34" charset="0"/>
              </a:rPr>
              <a:t>Increase TM011 field in one side and reduce </a:t>
            </a:r>
            <a:r>
              <a:rPr lang="en-US" altLang="zh-CN" sz="2000" dirty="0" err="1">
                <a:latin typeface="Arial" panose="020B0604020202020204" pitchFamily="34" charset="0"/>
                <a:cs typeface="Arial" panose="020B0604020202020204" pitchFamily="34" charset="0"/>
                <a:sym typeface="Arial" panose="020B0604020202020204" pitchFamily="34" charset="0"/>
              </a:rPr>
              <a:t>Qext</a:t>
            </a:r>
            <a:r>
              <a:rPr lang="en-US" altLang="zh-CN" sz="2000" dirty="0">
                <a:latin typeface="Arial" panose="020B0604020202020204" pitchFamily="34" charset="0"/>
                <a:cs typeface="Arial" panose="020B0604020202020204" pitchFamily="34" charset="0"/>
                <a:sym typeface="Arial" panose="020B0604020202020204" pitchFamily="34" charset="0"/>
              </a:rPr>
              <a:t> by asymmetric end cells</a:t>
            </a:r>
          </a:p>
          <a:p>
            <a:pPr marL="285750" indent="-28575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Arial" panose="020B0604020202020204" pitchFamily="34" charset="0"/>
              </a:rPr>
              <a:t>Push idle cavities off-line.</a:t>
            </a:r>
            <a:endParaRPr lang="zh-CN" altLang="en-US" sz="20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2670205"/>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12172</TotalTime>
  <Words>3537</Words>
  <Application>Microsoft Office PowerPoint</Application>
  <PresentationFormat>宽屏</PresentationFormat>
  <Paragraphs>702</Paragraphs>
  <Slides>38</Slides>
  <Notes>1</Notes>
  <HiddenSlides>0</HiddenSlides>
  <MMClips>0</MMClips>
  <ScaleCrop>false</ScaleCrop>
  <HeadingPairs>
    <vt:vector size="8" baseType="variant">
      <vt:variant>
        <vt:lpstr>已用的字体</vt:lpstr>
      </vt:variant>
      <vt:variant>
        <vt:i4>15</vt:i4>
      </vt:variant>
      <vt:variant>
        <vt:lpstr>主题</vt:lpstr>
      </vt:variant>
      <vt:variant>
        <vt:i4>5</vt:i4>
      </vt:variant>
      <vt:variant>
        <vt:lpstr>嵌入 OLE 服务器</vt:lpstr>
      </vt:variant>
      <vt:variant>
        <vt:i4>3</vt:i4>
      </vt:variant>
      <vt:variant>
        <vt:lpstr>幻灯片标题</vt:lpstr>
      </vt:variant>
      <vt:variant>
        <vt:i4>38</vt:i4>
      </vt:variant>
    </vt:vector>
  </HeadingPairs>
  <TitlesOfParts>
    <vt:vector size="61" baseType="lpstr">
      <vt:lpstr>Arial Unicode MS</vt:lpstr>
      <vt:lpstr>MS Mincho</vt:lpstr>
      <vt:lpstr>等线</vt:lpstr>
      <vt:lpstr>等线 Light</vt:lpstr>
      <vt:lpstr>黑体</vt:lpstr>
      <vt:lpstr>华文楷体</vt:lpstr>
      <vt:lpstr>宋体</vt:lpstr>
      <vt:lpstr>微软雅黑</vt:lpstr>
      <vt:lpstr>Arial</vt:lpstr>
      <vt:lpstr>Calibri</vt:lpstr>
      <vt:lpstr>Calibri Light</vt:lpstr>
      <vt:lpstr>Cambria Math</vt:lpstr>
      <vt:lpstr>Times New Roman</vt:lpstr>
      <vt:lpstr>Wingdings</vt:lpstr>
      <vt:lpstr>Wingdings 2</vt:lpstr>
      <vt:lpstr>HDOfficeLightV0</vt:lpstr>
      <vt:lpstr>Office 主题​​</vt:lpstr>
      <vt:lpstr>1_Office 主题​​</vt:lpstr>
      <vt:lpstr>3_Office 主题</vt:lpstr>
      <vt:lpstr>1_HDOfficeLightV0</vt:lpstr>
      <vt:lpstr>Graph</vt:lpstr>
      <vt:lpstr>Mathcad</vt:lpstr>
      <vt:lpstr>Equation</vt:lpstr>
      <vt:lpstr>RF issues for Z   Jiyuan Zhai   CEPC CDR Internal Review Feb 10, 2018, IHEP  </vt:lpstr>
      <vt:lpstr>Outline</vt:lpstr>
      <vt:lpstr>CEPC RF Design Requirement</vt:lpstr>
      <vt:lpstr>CEPC Collider Ring SRF Parameters</vt:lpstr>
      <vt:lpstr>RF Challenges for CEPC HL-Z </vt:lpstr>
      <vt:lpstr>Large Ring Issues</vt:lpstr>
      <vt:lpstr>HOM Damping Requirement for HL-Z</vt:lpstr>
      <vt:lpstr>HOM Coupler Damping</vt:lpstr>
      <vt:lpstr>HOM Impedance (Wang Na)</vt:lpstr>
      <vt:lpstr>HOM Impedances (Wang Na)</vt:lpstr>
      <vt:lpstr>TE121</vt:lpstr>
      <vt:lpstr>TM012</vt:lpstr>
      <vt:lpstr>New Cavity Design with Asymmetry End Cell</vt:lpstr>
      <vt:lpstr>PowerPoint 演示文稿</vt:lpstr>
      <vt:lpstr>HOM Absorber (Ferrite and SiC)</vt:lpstr>
      <vt:lpstr>HOM Power Spectrum (HL-Z)</vt:lpstr>
      <vt:lpstr>PowerPoint 演示文稿</vt:lpstr>
      <vt:lpstr>Fill Pattern and Beam Power Spectrum</vt:lpstr>
      <vt:lpstr>High Power HOM Coupler</vt:lpstr>
      <vt:lpstr>650 MHz Cavity HOM Coupler Design</vt:lpstr>
      <vt:lpstr>Fundamental Mode Instability (mini-review)</vt:lpstr>
      <vt:lpstr>FM CBI of HL-Z</vt:lpstr>
      <vt:lpstr>Simulation of Growth Rate and Direct RF Feedback</vt:lpstr>
      <vt:lpstr>PowerPoint 演示文稿</vt:lpstr>
      <vt:lpstr>FM CBI and Power of Parked Cavities (mini-review)</vt:lpstr>
      <vt:lpstr>Beam Gap Transient</vt:lpstr>
      <vt:lpstr>PowerPoint 演示文稿</vt:lpstr>
      <vt:lpstr>Phase Shift of HL-Z</vt:lpstr>
      <vt:lpstr>Conclusions and Further Studies</vt:lpstr>
      <vt:lpstr>Conclusions and Further Studies</vt:lpstr>
      <vt:lpstr>Back-up</vt:lpstr>
      <vt:lpstr>Second Robinson Stability (CEPC Z old)</vt:lpstr>
      <vt:lpstr>Parasitic Loss of High Current Z</vt:lpstr>
      <vt:lpstr>CEPC Input Coupler Challenges</vt:lpstr>
      <vt:lpstr>CEPC Variable 650 MHz Input Coupler Design</vt:lpstr>
      <vt:lpstr>Input Coupler Heat Load</vt:lpstr>
      <vt:lpstr>Coupling Adjusting Mechanism</vt:lpstr>
      <vt:lpstr>Variable Coupling and Power Saving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翟纪元</dc:creator>
  <cp:lastModifiedBy>Jiyuan Zhai</cp:lastModifiedBy>
  <cp:revision>1479</cp:revision>
  <dcterms:created xsi:type="dcterms:W3CDTF">2017-04-10T08:56:47Z</dcterms:created>
  <dcterms:modified xsi:type="dcterms:W3CDTF">2018-02-10T02:34:54Z</dcterms:modified>
</cp:coreProperties>
</file>