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7" r:id="rId12"/>
    <p:sldId id="278" r:id="rId13"/>
    <p:sldId id="279" r:id="rId14"/>
    <p:sldId id="280" r:id="rId15"/>
    <p:sldId id="271" r:id="rId16"/>
    <p:sldId id="281" r:id="rId17"/>
    <p:sldId id="282" r:id="rId18"/>
    <p:sldId id="27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87805" autoAdjust="0"/>
  </p:normalViewPr>
  <p:slideViewPr>
    <p:cSldViewPr snapToGrid="0">
      <p:cViewPr varScale="1">
        <p:scale>
          <a:sx n="81" d="100"/>
          <a:sy n="81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9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31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7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406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905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5906-9B8A-4A08-85C1-FB0C12907D07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wmf"/><Relationship Id="rId3" Type="http://schemas.openxmlformats.org/officeDocument/2006/relationships/image" Target="../media/image21.e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dico.ihep.ac.cn/event/7355/" TargetMode="External"/><Relationship Id="rId4" Type="http://schemas.openxmlformats.org/officeDocument/2006/relationships/hyperlink" Target="file:///C:\Users\mzstc\AppData\Local\youdao\dict\Application\7.5.0.0\resultui\dict\%3fkeyword=potentia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64715" y="1907164"/>
            <a:ext cx="9003410" cy="190920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altLang="zh-CN" sz="5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</a:t>
            </a: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5400" dirty="0" smtClean="0"/>
              <a:t>Damping Ring</a:t>
            </a:r>
            <a:endParaRPr lang="zh-CN" altLang="en-US" sz="4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70447" y="4412697"/>
            <a:ext cx="9008434" cy="1120838"/>
          </a:xfrm>
        </p:spPr>
        <p:txBody>
          <a:bodyPr>
            <a:normAutofit/>
          </a:bodyPr>
          <a:lstStyle/>
          <a:p>
            <a:r>
              <a:rPr lang="en-US" altLang="zh-CN" sz="24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 Meng, Dou </a:t>
            </a:r>
            <a:r>
              <a:rPr lang="en-US" altLang="zh-CN" sz="2400" b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Wang, Jingru Zhang, </a:t>
            </a:r>
          </a:p>
          <a:p>
            <a:r>
              <a:rPr lang="en-US" altLang="zh-CN" sz="2400" b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Dianjun Gong, </a:t>
            </a:r>
            <a:r>
              <a:rPr lang="en-US" altLang="zh-CN" sz="2400" b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Jiyuan</a:t>
            </a:r>
            <a:r>
              <a:rPr lang="en-US" altLang="zh-CN" sz="2400" b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Zhang, Jie Gao</a:t>
            </a:r>
          </a:p>
          <a:p>
            <a:endParaRPr lang="en-US" altLang="zh-CN" sz="100" b="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01892" y="6125147"/>
            <a:ext cx="674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CEPC CDR internal review</a:t>
            </a:r>
            <a:r>
              <a:rPr lang="en-US" altLang="zh-CN" sz="2400" dirty="0"/>
              <a:t>, Feb 10, 2018 . A415, IHEP.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DA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53" y="1241490"/>
            <a:ext cx="7341745" cy="474713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10775482" y="116392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@Dou Wang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2440" y="6305550"/>
            <a:ext cx="38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 times injected beam size (rms)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8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4224" y="1190625"/>
            <a:ext cx="4324351" cy="5586413"/>
          </a:xfrm>
        </p:spPr>
        <p:txBody>
          <a:bodyPr/>
          <a:lstStyle/>
          <a:p>
            <a:r>
              <a:rPr lang="en-US" altLang="zh-CN" dirty="0" smtClean="0"/>
              <a:t>SC </a:t>
            </a:r>
            <a:r>
              <a:rPr lang="en-US" altLang="zh-CN" dirty="0"/>
              <a:t>cavity and NC </a:t>
            </a:r>
            <a:r>
              <a:rPr lang="en-US" altLang="zh-CN" dirty="0" smtClean="0"/>
              <a:t>cavity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Because </a:t>
            </a:r>
            <a:r>
              <a:rPr lang="en-US" altLang="zh-CN" dirty="0"/>
              <a:t>of the small beam current and beam power, </a:t>
            </a:r>
            <a:r>
              <a:rPr lang="en-US" altLang="zh-CN" dirty="0" smtClean="0"/>
              <a:t>choose </a:t>
            </a:r>
            <a:r>
              <a:rPr lang="en-US" altLang="zh-CN" dirty="0"/>
              <a:t>4-cell 650MHz NC cavity.  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This </a:t>
            </a:r>
            <a:r>
              <a:rPr lang="en-US" altLang="zh-CN" dirty="0"/>
              <a:t>cavity is scaled from 5-cell 500MHz HERA-type cavity.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RF parameters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63499"/>
              </p:ext>
            </p:extLst>
          </p:nvPr>
        </p:nvGraphicFramePr>
        <p:xfrm>
          <a:off x="472440" y="1075690"/>
          <a:ext cx="6414830" cy="5603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81">
                <a:tc>
                  <a:txBody>
                    <a:bodyPr/>
                    <a:lstStyle/>
                    <a:p>
                      <a:pPr algn="l" fontAlgn="ctr"/>
                      <a:endParaRPr lang="zh-CN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SCRF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NCRF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 [m]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 [GeV]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loss/ turn [keV]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Revolution frequency [MHz]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 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power / beam [W]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550.4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550.4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Momentum compactor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7.82E-02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7.82E-02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 [mA]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 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[nC]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bunches per revolution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voltage [MV]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frequency [MHz]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wave length [m]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0.461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0.461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Bucket length [ns]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1.538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1.538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Harmonic number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Revolution time [ns]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195.1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195.1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population [1E10]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[nC]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Natrue Bunch length [mm]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energy acceptance [%]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Acc. Phase [deg]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88.86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88.86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Syn. Tune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 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oscillation period [us]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damping time [ms]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</a:t>
                      </a:r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522953" y="503595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@Dianjun Gong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96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43650" y="1209040"/>
            <a:ext cx="5010150" cy="53917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Damping </a:t>
            </a:r>
            <a:r>
              <a:rPr lang="en-US" altLang="zh-CN" dirty="0"/>
              <a:t>ring </a:t>
            </a:r>
            <a:r>
              <a:rPr lang="en-US" altLang="zh-CN" dirty="0" smtClean="0"/>
              <a:t>lattice 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4 </a:t>
            </a:r>
            <a:r>
              <a:rPr lang="en-US" altLang="zh-CN" dirty="0"/>
              <a:t>1m-long spaces for </a:t>
            </a:r>
            <a:r>
              <a:rPr lang="en-US" altLang="zh-CN" dirty="0" smtClean="0"/>
              <a:t>RF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2 </a:t>
            </a:r>
            <a:r>
              <a:rPr lang="en-US" altLang="zh-CN" dirty="0"/>
              <a:t>4-cell NC </a:t>
            </a:r>
            <a:r>
              <a:rPr lang="en-US" altLang="zh-CN" dirty="0" smtClean="0"/>
              <a:t>cavity.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A</a:t>
            </a:r>
            <a:r>
              <a:rPr lang="en-US" altLang="zh-CN" dirty="0" smtClean="0"/>
              <a:t>cc</a:t>
            </a:r>
            <a:r>
              <a:rPr lang="en-US" altLang="zh-CN" dirty="0"/>
              <a:t>. gradient is  </a:t>
            </a:r>
            <a:r>
              <a:rPr lang="en-US" altLang="zh-CN" dirty="0" smtClean="0"/>
              <a:t>1MV/m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 Input </a:t>
            </a:r>
            <a:r>
              <a:rPr lang="en-US" altLang="zh-CN" dirty="0"/>
              <a:t>power is </a:t>
            </a:r>
            <a:r>
              <a:rPr lang="en-US" altLang="zh-CN" dirty="0" smtClean="0"/>
              <a:t>63kW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RF parameters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625548"/>
              </p:ext>
            </p:extLst>
          </p:nvPr>
        </p:nvGraphicFramePr>
        <p:xfrm>
          <a:off x="277488" y="1209040"/>
          <a:ext cx="5988285" cy="5467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40">
                <a:tc>
                  <a:txBody>
                    <a:bodyPr/>
                    <a:lstStyle/>
                    <a:p>
                      <a:pPr algn="l" rtl="0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SCRF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NCRF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NCRF(HERA-type)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cell/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effective length [m]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section length [m]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voltage [MV]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Acc. Gradient [MV/m]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7.83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1.00E+10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[Ohm]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081"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power/ cavity [W]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62679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[W]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Pc/ cavity [W]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62404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Coupling Coefficient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4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 Q</a:t>
                      </a:r>
                      <a:r>
                        <a:rPr lang="en-US" sz="16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5.68E+07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2.92E+04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24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bandwidth at optimal Q</a:t>
                      </a:r>
                      <a:r>
                        <a:rPr lang="en-US" sz="16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[Hz]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2.2E+04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Detuning angle [</a:t>
                      </a:r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-88.86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-12.45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Filling time [us]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2.78E+04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2421"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 detuning at optimal Q</a:t>
                      </a:r>
                      <a:r>
                        <a:rPr lang="da-DK" sz="1600" u="none" strike="noStrike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da-DK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[Hz]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-287.49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-2452.99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stored energy [J]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24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" marR="4897" marT="4897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522953" y="503595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@Dianjun Gong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31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8668"/>
            <a:ext cx="10515600" cy="584933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Coherent </a:t>
            </a:r>
            <a:r>
              <a:rPr lang="en-US" altLang="zh-CN" dirty="0"/>
              <a:t>synchrotron </a:t>
            </a:r>
            <a:r>
              <a:rPr lang="en-US" altLang="zh-CN" dirty="0" smtClean="0"/>
              <a:t>radiation</a:t>
            </a:r>
          </a:p>
          <a:p>
            <a:pPr lvl="1"/>
            <a:r>
              <a:rPr lang="en-US" altLang="zh-CN" dirty="0" smtClean="0"/>
              <a:t>High energy</a:t>
            </a:r>
          </a:p>
          <a:p>
            <a:pPr lvl="1"/>
            <a:r>
              <a:rPr lang="en-US" altLang="zh-CN" dirty="0" smtClean="0"/>
              <a:t>Larger momentum compaction</a:t>
            </a:r>
          </a:p>
          <a:p>
            <a:pPr lvl="1"/>
            <a:r>
              <a:rPr lang="en-US" altLang="zh-CN" dirty="0" smtClean="0"/>
              <a:t>Longer bunch length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endParaRPr lang="en-US" altLang="zh-CN" i="1" dirty="0" smtClean="0"/>
          </a:p>
          <a:p>
            <a:r>
              <a:rPr lang="en-US" altLang="zh-CN" i="1" dirty="0" smtClean="0"/>
              <a:t>Electron </a:t>
            </a:r>
            <a:r>
              <a:rPr lang="en-US" altLang="zh-CN" i="1" dirty="0"/>
              <a:t>Cloud </a:t>
            </a:r>
            <a:r>
              <a:rPr lang="en-US" altLang="zh-CN" i="1" dirty="0" smtClean="0"/>
              <a:t>Instability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Instability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591" y="1466850"/>
            <a:ext cx="5066333" cy="3855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11" y="2822346"/>
            <a:ext cx="4746429" cy="32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629203"/>
              </p:ext>
            </p:extLst>
          </p:nvPr>
        </p:nvGraphicFramePr>
        <p:xfrm>
          <a:off x="4479923" y="3431357"/>
          <a:ext cx="7712077" cy="342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3" imgW="20459833" imgH="9090870" progId="Visio.Drawing.15">
                  <p:embed/>
                </p:oleObj>
              </mc:Choice>
              <mc:Fallback>
                <p:oleObj name="Visio" r:id="rId3" imgW="20459833" imgH="909087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3" y="3431357"/>
                        <a:ext cx="7712077" cy="3426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299" y="1190186"/>
            <a:ext cx="10515600" cy="513519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Injection (DR)</a:t>
            </a:r>
          </a:p>
          <a:p>
            <a:pPr lvl="1"/>
            <a:r>
              <a:rPr lang="en-US" altLang="zh-CN" dirty="0" smtClean="0"/>
              <a:t>Small energy spread</a:t>
            </a:r>
          </a:p>
          <a:p>
            <a:pPr lvl="1"/>
            <a:r>
              <a:rPr lang="en-US" altLang="zh-CN" dirty="0" smtClean="0"/>
              <a:t>Large bunch length </a:t>
            </a:r>
          </a:p>
          <a:p>
            <a:pPr lvl="1"/>
            <a:r>
              <a:rPr lang="en-US" altLang="zh-CN" dirty="0" smtClean="0"/>
              <a:t>Energy </a:t>
            </a:r>
            <a:r>
              <a:rPr lang="en-GB" altLang="zh-CN" dirty="0" smtClean="0"/>
              <a:t>compression system (ECS)</a:t>
            </a:r>
            <a:endParaRPr lang="en-US" altLang="zh-CN" dirty="0" smtClean="0"/>
          </a:p>
          <a:p>
            <a:r>
              <a:rPr lang="en-US" altLang="zh-CN" dirty="0" smtClean="0"/>
              <a:t>Extraction (Linac)</a:t>
            </a:r>
          </a:p>
          <a:p>
            <a:pPr lvl="1"/>
            <a:r>
              <a:rPr lang="en-US" altLang="zh-CN" dirty="0" smtClean="0"/>
              <a:t> small bunch length: 7mm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 1 mm</a:t>
            </a:r>
          </a:p>
          <a:p>
            <a:pPr lvl="2"/>
            <a:r>
              <a:rPr lang="en-US" altLang="zh-CN" dirty="0" smtClean="0"/>
              <a:t>Energy spread &lt;1%</a:t>
            </a:r>
          </a:p>
          <a:p>
            <a:pPr lvl="2"/>
            <a:r>
              <a:rPr lang="en-US" altLang="zh-CN" dirty="0" smtClean="0"/>
              <a:t>R56: -600mm</a:t>
            </a:r>
          </a:p>
          <a:p>
            <a:pPr lvl="1"/>
            <a:r>
              <a:rPr lang="en-GB" altLang="zh-CN" dirty="0"/>
              <a:t> </a:t>
            </a:r>
            <a:r>
              <a:rPr lang="en-GB" altLang="zh-CN" dirty="0" smtClean="0"/>
              <a:t>Bunch </a:t>
            </a:r>
            <a:r>
              <a:rPr lang="en-GB" altLang="zh-CN" dirty="0"/>
              <a:t>compression system (BCS)</a:t>
            </a: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ECS/BCS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312" y="1204044"/>
            <a:ext cx="10515600" cy="4967923"/>
          </a:xfrm>
        </p:spPr>
        <p:txBody>
          <a:bodyPr/>
          <a:lstStyle/>
          <a:p>
            <a:r>
              <a:rPr lang="en-US" altLang="zh-CN" dirty="0"/>
              <a:t>C-Chicane</a:t>
            </a:r>
          </a:p>
          <a:p>
            <a:pPr lvl="1"/>
            <a:r>
              <a:rPr lang="en-US" altLang="zh-CN" dirty="0"/>
              <a:t>Rectangular dipole</a:t>
            </a:r>
          </a:p>
          <a:p>
            <a:pPr lvl="1"/>
            <a:r>
              <a:rPr lang="en-US" altLang="zh-CN" dirty="0"/>
              <a:t>Bending angle: </a:t>
            </a:r>
            <a:r>
              <a:rPr lang="el-GR" altLang="zh-CN" i="1" dirty="0"/>
              <a:t>θ</a:t>
            </a:r>
            <a:endParaRPr lang="en-US" altLang="zh-CN" i="1" dirty="0"/>
          </a:p>
          <a:p>
            <a:pPr lvl="1"/>
            <a:r>
              <a:rPr lang="zh-CN" altLang="zh-CN" dirty="0"/>
              <a:t>Bend radius</a:t>
            </a:r>
            <a:r>
              <a:rPr lang="en-US" altLang="zh-CN" dirty="0"/>
              <a:t>: </a:t>
            </a:r>
            <a:r>
              <a:rPr lang="el-GR" altLang="zh-CN" i="1" dirty="0"/>
              <a:t>ρ</a:t>
            </a:r>
            <a:endParaRPr lang="en-US" altLang="zh-CN" i="1" dirty="0"/>
          </a:p>
          <a:p>
            <a:pPr lvl="1"/>
            <a:r>
              <a:rPr lang="en-US" altLang="zh-CN" dirty="0"/>
              <a:t>Length: </a:t>
            </a:r>
            <a:r>
              <a:rPr lang="en-US" altLang="zh-CN" i="1" dirty="0"/>
              <a:t>a</a:t>
            </a:r>
            <a:r>
              <a:rPr lang="en-US" altLang="zh-CN" dirty="0"/>
              <a:t>, </a:t>
            </a:r>
            <a:r>
              <a:rPr lang="en-US" altLang="zh-CN" i="1" dirty="0"/>
              <a:t>b </a:t>
            </a:r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Chicane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59" y="1204044"/>
            <a:ext cx="7476401" cy="2238464"/>
          </a:xfrm>
          <a:prstGeom prst="rect">
            <a:avLst/>
          </a:prstGeom>
        </p:spPr>
      </p:pic>
      <p:graphicFrame>
        <p:nvGraphicFramePr>
          <p:cNvPr id="6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846268"/>
              </p:ext>
            </p:extLst>
          </p:nvPr>
        </p:nvGraphicFramePr>
        <p:xfrm>
          <a:off x="326640" y="3480245"/>
          <a:ext cx="4196380" cy="159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2273040" imgH="863280" progId="Equation.DSMT4">
                  <p:embed/>
                </p:oleObj>
              </mc:Choice>
              <mc:Fallback>
                <p:oleObj name="Equation" r:id="rId4" imgW="2273040" imgH="863280" progId="Equation.DSMT4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640" y="3480245"/>
                        <a:ext cx="4196380" cy="159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72111"/>
              </p:ext>
            </p:extLst>
          </p:nvPr>
        </p:nvGraphicFramePr>
        <p:xfrm>
          <a:off x="5844189" y="3721992"/>
          <a:ext cx="4412174" cy="123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6" imgW="1904760" imgH="533160" progId="Equation.DSMT4">
                  <p:embed/>
                </p:oleObj>
              </mc:Choice>
              <mc:Fallback>
                <p:oleObj name="Equation" r:id="rId6" imgW="1904760" imgH="533160" progId="Equation.DSMT4">
                  <p:embed/>
                  <p:pic>
                    <p:nvPicPr>
                      <p:cNvPr id="11" name="内容占位符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4189" y="3721992"/>
                        <a:ext cx="4412174" cy="1234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34302"/>
              </p:ext>
            </p:extLst>
          </p:nvPr>
        </p:nvGraphicFramePr>
        <p:xfrm>
          <a:off x="244312" y="5373279"/>
          <a:ext cx="45212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8" imgW="2552400" imgH="787320" progId="Equation.DSMT4">
                  <p:embed/>
                </p:oleObj>
              </mc:Choice>
              <mc:Fallback>
                <p:oleObj name="Equation" r:id="rId8" imgW="2552400" imgH="787320" progId="Equation.DSMT4">
                  <p:embed/>
                  <p:pic>
                    <p:nvPicPr>
                      <p:cNvPr id="5" name="内容占位符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4312" y="5373279"/>
                        <a:ext cx="4521200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37901"/>
              </p:ext>
            </p:extLst>
          </p:nvPr>
        </p:nvGraphicFramePr>
        <p:xfrm>
          <a:off x="4924721" y="5074941"/>
          <a:ext cx="3587683" cy="179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0" imgW="3251160" imgH="1625400" progId="Equation.DSMT4">
                  <p:embed/>
                </p:oleObj>
              </mc:Choice>
              <mc:Fallback>
                <p:oleObj name="Equation" r:id="rId10" imgW="3251160" imgH="1625400" progId="Equation.DSMT4">
                  <p:embed/>
                  <p:pic>
                    <p:nvPicPr>
                      <p:cNvPr id="6" name="内容占位符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4721" y="5074941"/>
                        <a:ext cx="3587683" cy="1793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013766"/>
              </p:ext>
            </p:extLst>
          </p:nvPr>
        </p:nvGraphicFramePr>
        <p:xfrm>
          <a:off x="8506239" y="5868240"/>
          <a:ext cx="2980862" cy="84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12" imgW="1523880" imgH="431640" progId="Equation.DSMT4">
                  <p:embed/>
                </p:oleObj>
              </mc:Choice>
              <mc:Fallback>
                <p:oleObj name="Equation" r:id="rId12" imgW="1523880" imgH="431640" progId="Equation.DSMT4">
                  <p:embed/>
                  <p:pic>
                    <p:nvPicPr>
                      <p:cNvPr id="7" name="内容占位符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06239" y="5868240"/>
                        <a:ext cx="2980862" cy="843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0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958196"/>
              </p:ext>
            </p:extLst>
          </p:nvPr>
        </p:nvGraphicFramePr>
        <p:xfrm>
          <a:off x="2242322" y="1483053"/>
          <a:ext cx="6975836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82">
                  <a:extLst>
                    <a:ext uri="{9D8B030D-6E8A-4147-A177-3AD203B41FA5}">
                      <a16:colId xmlns:a16="http://schemas.microsoft.com/office/drawing/2014/main" val="2018556941"/>
                    </a:ext>
                  </a:extLst>
                </a:gridCol>
                <a:gridCol w="1633986">
                  <a:extLst>
                    <a:ext uri="{9D8B030D-6E8A-4147-A177-3AD203B41FA5}">
                      <a16:colId xmlns:a16="http://schemas.microsoft.com/office/drawing/2014/main" val="1539576199"/>
                    </a:ext>
                  </a:extLst>
                </a:gridCol>
                <a:gridCol w="1988968">
                  <a:extLst>
                    <a:ext uri="{9D8B030D-6E8A-4147-A177-3AD203B41FA5}">
                      <a16:colId xmlns:a16="http://schemas.microsoft.com/office/drawing/2014/main" val="423956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Unit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Value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3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bend radius  </a:t>
                      </a:r>
                      <a:r>
                        <a:rPr lang="el-GR" altLang="zh-CN" sz="2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lang="en-US" altLang="zh-CN" sz="2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m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3.7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44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/>
                        <a:t>bending</a:t>
                      </a:r>
                      <a:r>
                        <a:rPr lang="en-US" altLang="zh-CN" sz="2400" b="0" baseline="0" dirty="0" smtClean="0"/>
                        <a:t> angle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degree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25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69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/>
                        <a:t>a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m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0.5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53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/>
                        <a:t>b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m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0.6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0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err="1" smtClean="0"/>
                        <a:t>Dx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mm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1049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2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</a:t>
                      </a:r>
                      <a:r>
                        <a:rPr lang="en-US" altLang="zh-CN" sz="2400" b="0" i="0" u="none" strike="noStrike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56</a:t>
                      </a:r>
                      <a:endParaRPr lang="en-US" altLang="zh-CN" sz="2400" b="0" i="0" u="none" strike="noStrike" kern="1200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mm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-684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8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m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0.926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0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/>
                        <a:t>L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m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/>
                        <a:t>7.855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369973"/>
                  </a:ext>
                </a:extLst>
              </a:tr>
            </a:tbl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hicane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598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Positron Linac 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4134" r="8504" b="3101"/>
          <a:stretch/>
        </p:blipFill>
        <p:spPr bwMode="auto">
          <a:xfrm>
            <a:off x="1750965" y="1256809"/>
            <a:ext cx="8275292" cy="4967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184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3315" y="1209040"/>
            <a:ext cx="11274360" cy="49679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Damping ring is new addition in injector for </a:t>
            </a:r>
            <a:r>
              <a:rPr lang="en-US" altLang="zh-CN" dirty="0"/>
              <a:t>s</a:t>
            </a:r>
            <a:r>
              <a:rPr lang="en-US" altLang="zh-CN" dirty="0" smtClean="0"/>
              <a:t>maller </a:t>
            </a:r>
            <a:r>
              <a:rPr lang="en-US" altLang="zh-CN" dirty="0"/>
              <a:t>emittance requirement possibility and update </a:t>
            </a:r>
            <a:r>
              <a:rPr lang="en-US" altLang="zh-CN" dirty="0" smtClean="0"/>
              <a:t>potential.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Preliminary </a:t>
            </a:r>
            <a:r>
              <a:rPr lang="en-US" altLang="zh-CN" dirty="0" smtClean="0"/>
              <a:t>damping ring design is proposed.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ECS and BCS is considered.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Further</a:t>
            </a:r>
            <a:r>
              <a:rPr lang="en-US" altLang="zh-CN" dirty="0" smtClean="0"/>
              <a:t> study is necessary and needed.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6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106" y="1471687"/>
            <a:ext cx="4848042" cy="5191760"/>
          </a:xfrm>
        </p:spPr>
        <p:txBody>
          <a:bodyPr/>
          <a:lstStyle/>
          <a:p>
            <a:r>
              <a:rPr lang="en-US" altLang="zh-CN" sz="3200" dirty="0" smtClean="0"/>
              <a:t>Introduction of CEPC linac</a:t>
            </a:r>
          </a:p>
          <a:p>
            <a:pPr lvl="1"/>
            <a:r>
              <a:rPr lang="en-US" altLang="zh-CN" sz="2800" dirty="0" smtClean="0"/>
              <a:t>Parameters</a:t>
            </a:r>
          </a:p>
          <a:p>
            <a:pPr lvl="1"/>
            <a:r>
              <a:rPr lang="en-US" altLang="zh-CN" sz="2800" dirty="0" smtClean="0"/>
              <a:t>layout</a:t>
            </a:r>
          </a:p>
          <a:p>
            <a:r>
              <a:rPr lang="en-US" altLang="zh-CN" sz="3200" dirty="0" smtClean="0"/>
              <a:t>Damping Ring design</a:t>
            </a:r>
          </a:p>
          <a:p>
            <a:pPr lvl="1"/>
            <a:r>
              <a:rPr lang="en-US" altLang="zh-CN" sz="2800" dirty="0" smtClean="0"/>
              <a:t>Why</a:t>
            </a:r>
          </a:p>
          <a:p>
            <a:pPr lvl="1"/>
            <a:r>
              <a:rPr lang="en-US" altLang="zh-CN" sz="2800" dirty="0" smtClean="0"/>
              <a:t>Parameters and layout</a:t>
            </a:r>
          </a:p>
          <a:p>
            <a:pPr lvl="1"/>
            <a:r>
              <a:rPr lang="en-US" altLang="zh-CN" sz="2800" dirty="0" smtClean="0"/>
              <a:t>ECS/BCS</a:t>
            </a:r>
          </a:p>
          <a:p>
            <a:r>
              <a:rPr lang="en-US" altLang="zh-CN" sz="3200" dirty="0" smtClean="0"/>
              <a:t>Summary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21741" t="10892" r="17534" b="12301"/>
          <a:stretch/>
        </p:blipFill>
        <p:spPr>
          <a:xfrm>
            <a:off x="5618148" y="1606469"/>
            <a:ext cx="6371617" cy="43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6370" y="1053395"/>
            <a:ext cx="10515600" cy="1728713"/>
          </a:xfrm>
        </p:spPr>
        <p:txBody>
          <a:bodyPr>
            <a:normAutofit/>
          </a:bodyPr>
          <a:lstStyle/>
          <a:p>
            <a:r>
              <a:rPr lang="en-US" altLang="zh-CN" dirty="0"/>
              <a:t>Linac design </a:t>
            </a:r>
            <a:r>
              <a:rPr lang="en-US" altLang="zh-CN" dirty="0" smtClean="0"/>
              <a:t>principles</a:t>
            </a:r>
            <a:endParaRPr lang="en-US" altLang="zh-CN" dirty="0"/>
          </a:p>
          <a:p>
            <a:pPr lvl="1"/>
            <a:r>
              <a:rPr lang="en-US" altLang="zh-CN" b="1" dirty="0"/>
              <a:t>S</a:t>
            </a:r>
            <a:r>
              <a:rPr lang="en-US" altLang="zh-CN" dirty="0"/>
              <a:t>implicity </a:t>
            </a:r>
          </a:p>
          <a:p>
            <a:pPr lvl="1"/>
            <a:r>
              <a:rPr lang="en-US" altLang="zh-CN" dirty="0"/>
              <a:t>High </a:t>
            </a:r>
            <a:r>
              <a:rPr lang="en-US" altLang="zh-CN" b="1" dirty="0"/>
              <a:t>A</a:t>
            </a:r>
            <a:r>
              <a:rPr lang="en-US" altLang="zh-CN" dirty="0"/>
              <a:t>vailability (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necessary hot-standby backups,10%-20%</a:t>
            </a:r>
            <a:r>
              <a:rPr lang="en-US" altLang="zh-CN" dirty="0"/>
              <a:t>) and </a:t>
            </a:r>
            <a:r>
              <a:rPr lang="en-US" altLang="zh-CN" b="1" dirty="0"/>
              <a:t>R</a:t>
            </a:r>
            <a:r>
              <a:rPr lang="en-US" altLang="zh-CN" dirty="0"/>
              <a:t>eliability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</a:rPr>
              <a:t>meet </a:t>
            </a:r>
            <a:r>
              <a:rPr lang="en-US" altLang="zh-CN" b="1" dirty="0">
                <a:solidFill>
                  <a:srgbClr val="FF0000"/>
                </a:solidFill>
              </a:rPr>
              <a:t>requirements</a:t>
            </a:r>
            <a:r>
              <a:rPr lang="en-US" altLang="zh-CN" dirty="0"/>
              <a:t> of Booster </a:t>
            </a:r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CEPC linac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3830"/>
              </p:ext>
            </p:extLst>
          </p:nvPr>
        </p:nvGraphicFramePr>
        <p:xfrm>
          <a:off x="253347" y="2723746"/>
          <a:ext cx="8550610" cy="40272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78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Unit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zh-CN" sz="2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 /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beam </a:t>
                      </a:r>
                      <a:r>
                        <a:rPr lang="en-US" sz="2000" kern="100" dirty="0">
                          <a:effectLst/>
                          <a:latin typeface="+mn-lt"/>
                        </a:rPr>
                        <a:t>energy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000" i="1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000" kern="100" baseline="-25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kern="100" baseline="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2000" i="1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i="1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i="1" kern="100" baseline="-25000" dirty="0" smtClean="0">
                          <a:effectLst/>
                          <a:latin typeface="+mn-lt"/>
                        </a:rPr>
                        <a:t>+</a:t>
                      </a:r>
                      <a:endParaRPr lang="zh-CN" altLang="zh-CN" sz="1800" i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2000" i="1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20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Hz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+mn-lt"/>
                          <a:sym typeface="Wingdings" panose="05000000000000000000" pitchFamily="2" charset="2"/>
                        </a:rPr>
                        <a:t>100</a:t>
                      </a:r>
                      <a:endParaRPr lang="zh-CN" sz="20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+mn-lt"/>
                        </a:rPr>
                        <a:t>bunch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population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00" baseline="0" dirty="0" smtClean="0">
                          <a:effectLst/>
                          <a:latin typeface="+mn-lt"/>
                        </a:rPr>
                        <a:t>Ne-/</a:t>
                      </a:r>
                      <a:r>
                        <a:rPr lang="en-US" altLang="zh-CN" sz="2000" i="1" kern="100" baseline="0" dirty="0" smtClean="0">
                          <a:effectLst/>
                          <a:latin typeface="+mn-lt"/>
                        </a:rPr>
                        <a:t>Ne+</a:t>
                      </a:r>
                      <a:endParaRPr lang="zh-CN" altLang="zh-CN" sz="1800" i="1" kern="100" baseline="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&gt;9.4×10</a:t>
                      </a:r>
                      <a:r>
                        <a:rPr lang="en-US" sz="20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sz="20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7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i="1" kern="100" baseline="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err="1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&gt;1.5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000" kern="100" dirty="0">
                          <a:effectLst/>
                          <a:latin typeface="+mn-lt"/>
                        </a:rPr>
                        <a:t>spread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2000" i="1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20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&lt;2×10</a:t>
                      </a:r>
                      <a:r>
                        <a:rPr lang="en-US" altLang="zh-CN" sz="20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zh-CN" altLang="zh-CN" sz="2000" b="0" kern="1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</a:rPr>
                        <a:t>Emittance (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Segoe Script" panose="030B0504020000000003" pitchFamily="66" charset="0"/>
                        </a:rPr>
                        <a:t> </a:t>
                      </a:r>
                      <a:r>
                        <a:rPr lang="el-GR" sz="20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2000" i="1" kern="1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i="1" kern="100" dirty="0">
                          <a:effectLst/>
                          <a:latin typeface="+mn-lt"/>
                        </a:rPr>
                        <a:t> </a:t>
                      </a:r>
                      <a:endParaRPr lang="zh-CN" sz="20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20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120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beam</a:t>
                      </a:r>
                      <a:r>
                        <a:rPr lang="en-US" altLang="zh-CN" sz="2000" kern="100" baseline="0" dirty="0" smtClean="0">
                          <a:effectLst/>
                          <a:latin typeface="+mn-lt"/>
                        </a:rPr>
                        <a:t> energy on Target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zh-CN" sz="2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0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000" kern="100" dirty="0" smtClean="0">
                          <a:effectLst/>
                          <a:latin typeface="+mn-lt"/>
                        </a:rPr>
                        <a:t> bunch</a:t>
                      </a:r>
                      <a:r>
                        <a:rPr lang="en-US" altLang="zh-CN" sz="2000" kern="100" baseline="0" dirty="0" smtClean="0">
                          <a:effectLst/>
                          <a:latin typeface="+mn-lt"/>
                        </a:rPr>
                        <a:t> charge on Target</a:t>
                      </a:r>
                      <a:endParaRPr lang="zh-CN" altLang="zh-CN" sz="2000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endParaRPr lang="zh-CN" sz="2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8721153" y="3130318"/>
            <a:ext cx="103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Length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15948" y="361757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R&amp;D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20809" y="4304885"/>
            <a:ext cx="211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Positron source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20809" y="4921872"/>
            <a:ext cx="344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ECS/ shorter bunch length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20809" y="5397085"/>
            <a:ext cx="2592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Positron source/DR</a:t>
            </a:r>
          </a:p>
        </p:txBody>
      </p:sp>
    </p:spTree>
    <p:extLst>
      <p:ext uri="{BB962C8B-B14F-4D97-AF65-F5344CB8AC3E}">
        <p14:creationId xmlns:p14="http://schemas.microsoft.com/office/powerpoint/2010/main" val="13732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CEPC linac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33464" y="3521413"/>
            <a:ext cx="11507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Emittance: 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300 nm@6GeV  </a:t>
            </a:r>
            <a:r>
              <a:rPr lang="en-US" altLang="zh-CN" sz="2400" dirty="0" smtClean="0">
                <a:sym typeface="Wingdings" panose="05000000000000000000" pitchFamily="2" charset="2"/>
              </a:rPr>
              <a:t> </a:t>
            </a:r>
            <a:r>
              <a:rPr lang="en-US" altLang="zh-CN" sz="2400" i="1" dirty="0" smtClean="0">
                <a:sym typeface="Wingdings" panose="05000000000000000000" pitchFamily="2" charset="2"/>
              </a:rPr>
              <a:t>300nm@10GeV</a:t>
            </a:r>
            <a:r>
              <a:rPr lang="en-US" altLang="zh-CN" sz="2400" dirty="0" smtClean="0">
                <a:sym typeface="Wingdings" panose="05000000000000000000" pitchFamily="2" charset="2"/>
              </a:rPr>
              <a:t>  120nm@10GeV  ? @10GeV</a:t>
            </a:r>
          </a:p>
          <a:p>
            <a:pPr lvl="1"/>
            <a:r>
              <a:rPr lang="en-US" altLang="zh-CN" sz="2400" dirty="0" smtClean="0"/>
              <a:t>    3500mm-mrad         5800mm-mrad         2350 mm-mrad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3464" y="5077839"/>
            <a:ext cx="409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Positron source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Capture emittance</a:t>
            </a:r>
            <a:endParaRPr lang="zh-CN" altLang="en-US" sz="2400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" y="1066210"/>
            <a:ext cx="12240000" cy="2250840"/>
          </a:xfrm>
        </p:spPr>
      </p:pic>
      <p:pic>
        <p:nvPicPr>
          <p:cNvPr id="10" name="图片 9" descr="D:\IHEPBOX\My_work\CEPC&amp;SPPC\Lattice structure\visio\positron sourc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08" y="4721742"/>
            <a:ext cx="6079787" cy="2136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4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612" y="1207743"/>
            <a:ext cx="5633567" cy="55607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Accelerating tube</a:t>
            </a:r>
          </a:p>
          <a:p>
            <a:pPr lvl="1"/>
            <a:r>
              <a:rPr lang="en-US" altLang="zh-CN" dirty="0" smtClean="0"/>
              <a:t>Aperture: 25 mm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Norm. RMS. Emittance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sym typeface="Wingdings" panose="05000000000000000000" pitchFamily="2" charset="2"/>
              </a:rPr>
              <a:t>2500 mm-mrad</a:t>
            </a:r>
            <a:endParaRPr lang="en-US" altLang="zh-CN" sz="2000" dirty="0"/>
          </a:p>
          <a:p>
            <a:pPr>
              <a:lnSpc>
                <a:spcPct val="110000"/>
              </a:lnSpc>
            </a:pPr>
            <a:r>
              <a:rPr lang="en-US" altLang="zh-CN" sz="2400" dirty="0"/>
              <a:t>Energy:  &gt;200 MeV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Positron yield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Ne+/Ne- ~=</a:t>
            </a:r>
            <a:r>
              <a:rPr lang="en-US" altLang="zh-CN" sz="2000" b="1" dirty="0">
                <a:solidFill>
                  <a:srgbClr val="FF0000"/>
                </a:solidFill>
              </a:rPr>
              <a:t>0.55    </a:t>
            </a:r>
            <a:r>
              <a:rPr lang="en-US" altLang="zh-CN" sz="1800" dirty="0"/>
              <a:t>[-6°,14°,235 MeV,265 MeV</a:t>
            </a:r>
            <a:r>
              <a:rPr lang="en-US" altLang="zh-CN" sz="1800" dirty="0" smtClean="0"/>
              <a:t>]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/>
              <a:t>Emittance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Bunch charge 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Collimation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120 nm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CEPC linac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4952215" y="3935297"/>
            <a:ext cx="7239785" cy="2922703"/>
            <a:chOff x="1361493" y="3642654"/>
            <a:chExt cx="9327952" cy="315242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/>
            <a:srcRect l="5678" t="2805" r="7515"/>
            <a:stretch/>
          </p:blipFill>
          <p:spPr>
            <a:xfrm>
              <a:off x="1361493" y="3642654"/>
              <a:ext cx="5087502" cy="27828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2489117" y="6401031"/>
                  <a:ext cx="2871793" cy="297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Only energy cutoff    </a:t>
                  </a:r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&lt;15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9117" y="6401031"/>
                  <a:ext cx="2871793" cy="297456"/>
                </a:xfrm>
                <a:prstGeom prst="rect">
                  <a:avLst/>
                </a:prstGeom>
                <a:blipFill>
                  <a:blip r:embed="rId4"/>
                  <a:stretch>
                    <a:fillRect l="-1699" t="-12500" r="-19745" b="-5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6" name="内容占位符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0777" y="3740499"/>
              <a:ext cx="3419316" cy="2553555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3294610" y="4771105"/>
              <a:ext cx="2648795" cy="657974"/>
              <a:chOff x="2989175" y="3798887"/>
              <a:chExt cx="3740835" cy="934984"/>
            </a:xfrm>
          </p:grpSpPr>
          <p:cxnSp>
            <p:nvCxnSpPr>
              <p:cNvPr id="37" name="直接箭头连接符 36"/>
              <p:cNvCxnSpPr/>
              <p:nvPr/>
            </p:nvCxnSpPr>
            <p:spPr>
              <a:xfrm>
                <a:off x="3136189" y="4301121"/>
                <a:ext cx="1418748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>
                <a:off x="5461152" y="3798887"/>
                <a:ext cx="1268858" cy="0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38"/>
              <p:cNvSpPr txBox="1"/>
              <p:nvPr/>
            </p:nvSpPr>
            <p:spPr>
              <a:xfrm>
                <a:off x="2989175" y="4364539"/>
                <a:ext cx="1400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Deceleration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219901" y="3851262"/>
                <a:ext cx="1374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F0"/>
                    </a:solidFill>
                  </a:rPr>
                  <a:t>Acceleration</a:t>
                </a:r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523859" y="6097947"/>
              <a:ext cx="3165586" cy="69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SuperKEKB commissioning results</a:t>
              </a:r>
              <a:endParaRPr lang="zh-CN" altLang="en-US" dirty="0"/>
            </a:p>
          </p:txBody>
        </p:sp>
        <p:sp>
          <p:nvSpPr>
            <p:cNvPr id="29" name="椭圆 28"/>
            <p:cNvSpPr/>
            <p:nvPr/>
          </p:nvSpPr>
          <p:spPr>
            <a:xfrm>
              <a:off x="3670296" y="4772233"/>
              <a:ext cx="132144" cy="12948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765827" y="4252106"/>
              <a:ext cx="132144" cy="12948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5282046" y="3887476"/>
              <a:ext cx="132144" cy="12948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58460" y="4026717"/>
              <a:ext cx="365225" cy="297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D1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369225" y="3715674"/>
              <a:ext cx="362590" cy="297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A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直接箭头连接符 33"/>
            <p:cNvCxnSpPr>
              <a:endCxn id="29" idx="5"/>
            </p:cNvCxnSpPr>
            <p:nvPr/>
          </p:nvCxnSpPr>
          <p:spPr>
            <a:xfrm flipH="1" flipV="1">
              <a:off x="3783088" y="4882755"/>
              <a:ext cx="1542148" cy="112585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190028" y="5740941"/>
              <a:ext cx="1013462" cy="297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SuperKEKB</a:t>
              </a:r>
              <a:endParaRPr lang="zh-CN" altLang="en-US" b="1" dirty="0"/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H="1" flipV="1">
              <a:off x="6711424" y="5889669"/>
              <a:ext cx="870075" cy="4553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/>
          <a:srcRect l="5352" t="2498" r="7414"/>
          <a:stretch/>
        </p:blipFill>
        <p:spPr>
          <a:xfrm>
            <a:off x="6442288" y="1041661"/>
            <a:ext cx="5749712" cy="30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43" y="2744770"/>
            <a:ext cx="5564957" cy="40472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669" y="1209040"/>
            <a:ext cx="11858921" cy="5474564"/>
          </a:xfrm>
        </p:spPr>
        <p:txBody>
          <a:bodyPr>
            <a:normAutofit/>
          </a:bodyPr>
          <a:lstStyle/>
          <a:p>
            <a:r>
              <a:rPr lang="en-US" altLang="zh-CN" b="1" u="sng" dirty="0"/>
              <a:t>Smaller emittance </a:t>
            </a:r>
            <a:r>
              <a:rPr lang="en-US" altLang="zh-CN" u="sng" dirty="0">
                <a:solidFill>
                  <a:srgbClr val="0070C0"/>
                </a:solidFill>
              </a:rPr>
              <a:t>requirement </a:t>
            </a:r>
            <a:r>
              <a:rPr lang="en-US" altLang="zh-CN" b="1" u="sng" dirty="0">
                <a:solidFill>
                  <a:srgbClr val="0070C0"/>
                </a:solidFill>
              </a:rPr>
              <a:t>possibility</a:t>
            </a:r>
            <a:r>
              <a:rPr lang="en-US" altLang="zh-CN" u="sng" dirty="0">
                <a:solidFill>
                  <a:srgbClr val="0070C0"/>
                </a:solidFill>
              </a:rPr>
              <a:t> and </a:t>
            </a:r>
            <a:r>
              <a:rPr lang="en-US" altLang="zh-CN" u="sng" dirty="0" smtClean="0">
                <a:solidFill>
                  <a:srgbClr val="0070C0"/>
                </a:solidFill>
              </a:rPr>
              <a:t>update </a:t>
            </a:r>
            <a:r>
              <a:rPr lang="en-US" altLang="zh-CN" b="1" u="sng" dirty="0" smtClean="0">
                <a:solidFill>
                  <a:srgbClr val="0070C0"/>
                </a:solidFill>
                <a:hlinkClick r:id="rId4" action="ppaction://hlinkfile"/>
              </a:rPr>
              <a:t>potential</a:t>
            </a:r>
            <a:endParaRPr lang="en-US" altLang="zh-CN" b="1" u="sng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u="sng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zh-CN" b="1" u="sng" dirty="0">
                <a:solidFill>
                  <a:srgbClr val="0070C0"/>
                </a:solidFill>
                <a:sym typeface="Wingdings" panose="05000000000000000000" pitchFamily="2" charset="2"/>
              </a:rPr>
              <a:t>Damping Ring </a:t>
            </a:r>
            <a:r>
              <a:rPr lang="en-US" altLang="zh-CN" u="sng" dirty="0">
                <a:solidFill>
                  <a:srgbClr val="0070C0"/>
                </a:solidFill>
                <a:sym typeface="Wingdings" panose="05000000000000000000" pitchFamily="2" charset="2"/>
              </a:rPr>
              <a:t>for positron linac</a:t>
            </a:r>
          </a:p>
          <a:p>
            <a:r>
              <a:rPr lang="en-US" altLang="zh-CN" dirty="0" smtClean="0"/>
              <a:t>Emittance budget for Linac:   One-bunch-per-pulse</a:t>
            </a:r>
          </a:p>
          <a:p>
            <a:pPr lvl="1"/>
            <a:r>
              <a:rPr lang="en-US" altLang="zh-CN" dirty="0" smtClean="0"/>
              <a:t>Enough margin with high transmission efficiency</a:t>
            </a:r>
          </a:p>
          <a:p>
            <a:pPr lvl="1"/>
            <a:r>
              <a:rPr lang="en-US" altLang="zh-CN" dirty="0" smtClean="0"/>
              <a:t>Decrease beam loss at low energy part (collimation)</a:t>
            </a:r>
          </a:p>
          <a:p>
            <a:pPr lvl="1"/>
            <a:r>
              <a:rPr lang="en-US" altLang="zh-CN" dirty="0" smtClean="0"/>
              <a:t>100 Hz kicker?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b="1" dirty="0" smtClean="0"/>
              <a:t>R</a:t>
            </a:r>
            <a:r>
              <a:rPr lang="en-US" altLang="zh-CN" dirty="0" smtClean="0"/>
              <a:t>eliability</a:t>
            </a:r>
          </a:p>
          <a:p>
            <a:r>
              <a:rPr lang="en-US" altLang="zh-CN" dirty="0" smtClean="0"/>
              <a:t>Emittance for booster</a:t>
            </a:r>
          </a:p>
          <a:p>
            <a:pPr lvl="1"/>
            <a:r>
              <a:rPr lang="en-US" altLang="zh-CN" dirty="0" smtClean="0"/>
              <a:t>Easy injection design and high efficiency</a:t>
            </a:r>
          </a:p>
          <a:p>
            <a:pPr lvl="1"/>
            <a:r>
              <a:rPr lang="en-US" altLang="zh-CN" dirty="0" smtClean="0"/>
              <a:t>Beam lifetime</a:t>
            </a:r>
          </a:p>
          <a:p>
            <a:pPr lvl="1"/>
            <a:r>
              <a:rPr lang="en-US" altLang="zh-CN" dirty="0" smtClean="0"/>
              <a:t>Damping time at high energy(?)</a:t>
            </a:r>
          </a:p>
          <a:p>
            <a:r>
              <a:rPr lang="en-US" altLang="zh-CN" dirty="0">
                <a:hlinkClick r:id="rId5"/>
              </a:rPr>
              <a:t>CEPC Accelerator CDR mini-review</a:t>
            </a:r>
            <a:r>
              <a:rPr lang="en-US" altLang="zh-CN" dirty="0"/>
              <a:t> 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Strongly </a:t>
            </a:r>
            <a:r>
              <a:rPr lang="en-US" altLang="zh-CN" dirty="0" err="1" smtClean="0"/>
              <a:t>Suggesttion</a:t>
            </a:r>
            <a:r>
              <a:rPr lang="en-US" altLang="zh-CN" dirty="0" smtClean="0"/>
              <a:t>  </a:t>
            </a:r>
            <a:r>
              <a:rPr lang="en-US" altLang="zh-CN" dirty="0"/>
              <a:t>@ </a:t>
            </a:r>
            <a:r>
              <a:rPr lang="en-US" altLang="zh-CN" dirty="0" err="1" smtClean="0"/>
              <a:t>Katsunobu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Oide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Why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822714" y="3214541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@Dou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45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029420"/>
              </p:ext>
            </p:extLst>
          </p:nvPr>
        </p:nvGraphicFramePr>
        <p:xfrm>
          <a:off x="353150" y="1122153"/>
          <a:ext cx="5482041" cy="5504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698">
                  <a:extLst>
                    <a:ext uri="{9D8B030D-6E8A-4147-A177-3AD203B41FA5}">
                      <a16:colId xmlns:a16="http://schemas.microsoft.com/office/drawing/2014/main" val="1470687997"/>
                    </a:ext>
                  </a:extLst>
                </a:gridCol>
                <a:gridCol w="1330393">
                  <a:extLst>
                    <a:ext uri="{9D8B030D-6E8A-4147-A177-3AD203B41FA5}">
                      <a16:colId xmlns:a16="http://schemas.microsoft.com/office/drawing/2014/main" val="156945463"/>
                    </a:ext>
                  </a:extLst>
                </a:gridCol>
                <a:gridCol w="1367950">
                  <a:extLst>
                    <a:ext uri="{9D8B030D-6E8A-4147-A177-3AD203B41FA5}">
                      <a16:colId xmlns:a16="http://schemas.microsoft.com/office/drawing/2014/main" val="327210744"/>
                    </a:ext>
                  </a:extLst>
                </a:gridCol>
              </a:tblGrid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 V1.0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Unit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Value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9419342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Energy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GeV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1.1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749609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Circumference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M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58.5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126465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Repetition frequency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Hz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</a:rPr>
                        <a:t>100</a:t>
                      </a:r>
                      <a:endParaRPr lang="zh-CN" sz="1800" b="1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8651903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Bending radius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M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3.6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781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Dipole strength B</a:t>
                      </a:r>
                      <a:r>
                        <a:rPr lang="en-GB" sz="1800" baseline="-25000">
                          <a:effectLst/>
                        </a:rPr>
                        <a:t>0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T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1.01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576206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</a:t>
                      </a:r>
                      <a:r>
                        <a:rPr lang="en-GB" sz="1800" baseline="-25000">
                          <a:effectLst/>
                        </a:rPr>
                        <a:t>0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keV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35.8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721785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Damping time x/y/z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Ms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</a:rPr>
                        <a:t>12/12/6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endParaRPr lang="zh-CN" sz="18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748665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800" baseline="-25000">
                          <a:effectLst/>
                        </a:rPr>
                        <a:t>0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%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0.049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931954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800" baseline="-25000" dirty="0">
                          <a:effectLst/>
                        </a:rPr>
                        <a:t>0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mm.mrad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302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3622419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Nature </a:t>
                      </a:r>
                      <a:r>
                        <a:rPr lang="en-GB" sz="18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800" baseline="-25000">
                          <a:effectLst/>
                        </a:rPr>
                        <a:t>z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mm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7 (23ps)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47011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Extract </a:t>
                      </a:r>
                      <a:r>
                        <a:rPr lang="en-GB" sz="18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800" baseline="-25000">
                          <a:effectLst/>
                        </a:rPr>
                        <a:t>z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mm</a:t>
                      </a:r>
                      <a:endParaRPr lang="zh-CN" sz="18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7 (23ps)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826253"/>
                  </a:ext>
                </a:extLst>
              </a:tr>
              <a:tr h="353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800" baseline="-25000">
                          <a:effectLst/>
                        </a:rPr>
                        <a:t>inj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mm.mrad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2500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662765"/>
                  </a:ext>
                </a:extLst>
              </a:tr>
              <a:tr h="366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800" baseline="-25000">
                          <a:effectLst/>
                        </a:rPr>
                        <a:t>ext x/y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mm.mrad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716/471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457746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800" baseline="-25000">
                          <a:effectLst/>
                        </a:rPr>
                        <a:t>inj </a:t>
                      </a:r>
                      <a:r>
                        <a:rPr lang="en-GB" sz="1800">
                          <a:effectLst/>
                        </a:rPr>
                        <a:t>/</a:t>
                      </a:r>
                      <a:r>
                        <a:rPr lang="en-GB" sz="18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800" baseline="-25000">
                          <a:effectLst/>
                        </a:rPr>
                        <a:t>ext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%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0.5/0.07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111662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Energy acceptance by RF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%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effectLst/>
                        </a:rPr>
                        <a:t>1.0</a:t>
                      </a:r>
                      <a:endParaRPr lang="zh-CN" sz="18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046990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</a:t>
                      </a:r>
                      <a:r>
                        <a:rPr lang="en-GB" sz="1800" baseline="-25000">
                          <a:effectLst/>
                        </a:rPr>
                        <a:t>RF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MHz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650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606280"/>
                  </a:ext>
                </a:extLst>
              </a:tr>
              <a:tr h="29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</a:t>
                      </a:r>
                      <a:r>
                        <a:rPr lang="en-GB" sz="1800" baseline="-25000">
                          <a:effectLst/>
                        </a:rPr>
                        <a:t>RF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MV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1873215"/>
                  </a:ext>
                </a:extLst>
              </a:tr>
            </a:tbl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Preliminary design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14301" y="1150068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1.1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SuperKEKB DR: CSR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Repetition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100 Hz</a:t>
            </a:r>
            <a:r>
              <a:rPr lang="en-US" altLang="zh-CN" sz="2400" dirty="0" smtClean="0">
                <a:sym typeface="Wingdings" panose="05000000000000000000" pitchFamily="2" charset="2"/>
              </a:rPr>
              <a:t> 10ms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ym typeface="Wingdings" panose="05000000000000000000" pitchFamily="2" charset="2"/>
              </a:rPr>
              <a:t>One bunch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5149" t="10325" r="7233" b="5247"/>
          <a:stretch/>
        </p:blipFill>
        <p:spPr>
          <a:xfrm>
            <a:off x="6619875" y="3207074"/>
            <a:ext cx="4943475" cy="36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Lattice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04644"/>
              </p:ext>
            </p:extLst>
          </p:nvPr>
        </p:nvGraphicFramePr>
        <p:xfrm>
          <a:off x="7376891" y="2141949"/>
          <a:ext cx="4500784" cy="32338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1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978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FODO length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2.4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78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Phase per cell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60</a:t>
                      </a:r>
                      <a:r>
                        <a:rPr lang="en-US" altLang="zh-CN" sz="2000" dirty="0" smtClean="0">
                          <a:sym typeface="Symbol"/>
                        </a:rPr>
                        <a:t>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78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Dipole</a:t>
                      </a:r>
                      <a:r>
                        <a:rPr lang="en-US" altLang="zh-CN" sz="2000" baseline="0" dirty="0" smtClean="0"/>
                        <a:t> length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0.71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78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Dipole strength (T)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1.0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78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Quadrupole</a:t>
                      </a:r>
                      <a:r>
                        <a:rPr lang="en-US" altLang="zh-CN" sz="2000" dirty="0" smtClean="0"/>
                        <a:t> length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0.2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78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Quadrupole</a:t>
                      </a:r>
                      <a:r>
                        <a:rPr lang="en-US" altLang="zh-CN" sz="2000" dirty="0" smtClean="0"/>
                        <a:t> strength (m</a:t>
                      </a:r>
                      <a:r>
                        <a:rPr lang="en-US" altLang="zh-CN" sz="2000" baseline="30000" dirty="0" smtClean="0"/>
                        <a:t>-2</a:t>
                      </a:r>
                      <a:r>
                        <a:rPr lang="en-US" altLang="zh-CN" sz="2000" dirty="0" smtClean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4.1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78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Sextupole</a:t>
                      </a:r>
                      <a:r>
                        <a:rPr lang="en-US" altLang="zh-CN" sz="2000" dirty="0" smtClean="0"/>
                        <a:t> length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0.06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4471" r="11346" b="9383"/>
          <a:stretch/>
        </p:blipFill>
        <p:spPr bwMode="auto">
          <a:xfrm>
            <a:off x="744717" y="1442300"/>
            <a:ext cx="5882326" cy="463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0775482" y="116392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@Dou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10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70" t="8957" r="2380"/>
          <a:stretch/>
        </p:blipFill>
        <p:spPr>
          <a:xfrm>
            <a:off x="691780" y="1385740"/>
            <a:ext cx="11185895" cy="490193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Lattice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1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34571</TotalTime>
  <Words>1002</Words>
  <Application>Microsoft Office PowerPoint</Application>
  <PresentationFormat>宽屏</PresentationFormat>
  <Paragraphs>402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MS Mincho</vt:lpstr>
      <vt:lpstr>等线</vt:lpstr>
      <vt:lpstr>黑体</vt:lpstr>
      <vt:lpstr>华文中宋</vt:lpstr>
      <vt:lpstr>宋体</vt:lpstr>
      <vt:lpstr>Arial</vt:lpstr>
      <vt:lpstr>Calibri</vt:lpstr>
      <vt:lpstr>Calibri Light</vt:lpstr>
      <vt:lpstr>Cambria Math</vt:lpstr>
      <vt:lpstr>Segoe Script</vt:lpstr>
      <vt:lpstr>Symbol</vt:lpstr>
      <vt:lpstr>Times</vt:lpstr>
      <vt:lpstr>Times New Roman</vt:lpstr>
      <vt:lpstr>Wingdings</vt:lpstr>
      <vt:lpstr>Office 主题</vt:lpstr>
      <vt:lpstr>Equation</vt:lpstr>
      <vt:lpstr>Microsoft Visio 绘图</vt:lpstr>
      <vt:lpstr>MathType 6.0 Equation</vt:lpstr>
      <vt:lpstr>CEPC Injector  Damping Ring</vt:lpstr>
      <vt:lpstr>Outline</vt:lpstr>
      <vt:lpstr>Introduction</vt:lpstr>
      <vt:lpstr>Introduction</vt:lpstr>
      <vt:lpstr>Introduction</vt:lpstr>
      <vt:lpstr>Damping Ring</vt:lpstr>
      <vt:lpstr>Damping Ring</vt:lpstr>
      <vt:lpstr>Damping Ring</vt:lpstr>
      <vt:lpstr>Damping Ring</vt:lpstr>
      <vt:lpstr>Damping Ring</vt:lpstr>
      <vt:lpstr>Damping Ring</vt:lpstr>
      <vt:lpstr>Damping Ring</vt:lpstr>
      <vt:lpstr>Damping Ring</vt:lpstr>
      <vt:lpstr>Damping Ring</vt:lpstr>
      <vt:lpstr>Damping Ring</vt:lpstr>
      <vt:lpstr>Damping Ring</vt:lpstr>
      <vt:lpstr>Positron Linac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孟才</cp:lastModifiedBy>
  <cp:revision>333</cp:revision>
  <dcterms:created xsi:type="dcterms:W3CDTF">2016-06-16T12:03:06Z</dcterms:created>
  <dcterms:modified xsi:type="dcterms:W3CDTF">2018-02-10T03:09:03Z</dcterms:modified>
</cp:coreProperties>
</file>