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7"/>
  </p:notesMasterIdLst>
  <p:sldIdLst>
    <p:sldId id="256" r:id="rId2"/>
    <p:sldId id="257" r:id="rId3"/>
    <p:sldId id="393" r:id="rId4"/>
    <p:sldId id="342" r:id="rId5"/>
    <p:sldId id="409" r:id="rId6"/>
    <p:sldId id="399" r:id="rId7"/>
    <p:sldId id="403" r:id="rId8"/>
    <p:sldId id="341" r:id="rId9"/>
    <p:sldId id="332" r:id="rId10"/>
    <p:sldId id="404" r:id="rId11"/>
    <p:sldId id="405" r:id="rId12"/>
    <p:sldId id="406" r:id="rId13"/>
    <p:sldId id="407" r:id="rId14"/>
    <p:sldId id="408" r:id="rId15"/>
    <p:sldId id="288" r:id="rId16"/>
    <p:sldId id="368" r:id="rId17"/>
    <p:sldId id="369" r:id="rId18"/>
    <p:sldId id="370" r:id="rId19"/>
    <p:sldId id="371" r:id="rId20"/>
    <p:sldId id="372" r:id="rId21"/>
    <p:sldId id="389" r:id="rId22"/>
    <p:sldId id="375" r:id="rId23"/>
    <p:sldId id="382" r:id="rId24"/>
    <p:sldId id="413" r:id="rId25"/>
    <p:sldId id="411" r:id="rId26"/>
    <p:sldId id="412" r:id="rId27"/>
    <p:sldId id="384" r:id="rId28"/>
    <p:sldId id="385" r:id="rId29"/>
    <p:sldId id="396" r:id="rId30"/>
    <p:sldId id="400" r:id="rId31"/>
    <p:sldId id="386" r:id="rId32"/>
    <p:sldId id="401" r:id="rId33"/>
    <p:sldId id="410" r:id="rId34"/>
    <p:sldId id="397" r:id="rId35"/>
    <p:sldId id="3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CC474-7F6C-436C-A146-2E64EABB2166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162CB-6E31-4390-A759-0CC645332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5405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10347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17" y="1127502"/>
            <a:ext cx="8547315" cy="548252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 sz="1600"/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 sz="1400"/>
            </a:lvl2pPr>
            <a:lvl3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 sz="1200"/>
            </a:lvl3pPr>
            <a:lvl4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 sz="1100"/>
            </a:lvl4pPr>
            <a:lvl5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defRPr sz="11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1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5BA6-63F1-402C-9596-661CB25526A1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8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217" y="365127"/>
            <a:ext cx="8547315" cy="619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17" y="1127502"/>
            <a:ext cx="8547315" cy="504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15BA6-63F1-402C-9596-661CB25526A1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C0FA-E5EA-482B-8E04-6978A6F2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5.png"/><Relationship Id="rId18" Type="http://schemas.openxmlformats.org/officeDocument/2006/relationships/image" Target="../media/image330.png"/><Relationship Id="rId3" Type="http://schemas.openxmlformats.org/officeDocument/2006/relationships/image" Target="../media/image20.png"/><Relationship Id="rId21" Type="http://schemas.openxmlformats.org/officeDocument/2006/relationships/image" Target="../media/image36.png"/><Relationship Id="rId7" Type="http://schemas.openxmlformats.org/officeDocument/2006/relationships/image" Target="../media/image62.png"/><Relationship Id="rId12" Type="http://schemas.openxmlformats.org/officeDocument/2006/relationships/image" Target="../media/image24.png"/><Relationship Id="rId17" Type="http://schemas.openxmlformats.org/officeDocument/2006/relationships/image" Target="../media/image320.png"/><Relationship Id="rId2" Type="http://schemas.openxmlformats.org/officeDocument/2006/relationships/image" Target="../media/image22.png"/><Relationship Id="rId16" Type="http://schemas.openxmlformats.org/officeDocument/2006/relationships/image" Target="../media/image28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23.png"/><Relationship Id="rId5" Type="http://schemas.openxmlformats.org/officeDocument/2006/relationships/image" Target="../media/image410.png"/><Relationship Id="rId15" Type="http://schemas.openxmlformats.org/officeDocument/2006/relationships/image" Target="../media/image27.png"/><Relationship Id="rId10" Type="http://schemas.openxmlformats.org/officeDocument/2006/relationships/image" Target="../media/image220.png"/><Relationship Id="rId19" Type="http://schemas.openxmlformats.org/officeDocument/2006/relationships/image" Target="../media/image340.png"/><Relationship Id="rId4" Type="http://schemas.openxmlformats.org/officeDocument/2006/relationships/image" Target="../media/image310.png"/><Relationship Id="rId9" Type="http://schemas.openxmlformats.org/officeDocument/2006/relationships/image" Target="../media/image210.png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988" y="464577"/>
            <a:ext cx="7959699" cy="14585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Machine Learning </a:t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 SUSY Exploration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13507" y="2381385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zh-CN" altLang="en-US" sz="32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杨 金 民 </a:t>
            </a:r>
            <a:endParaRPr lang="en-US" altLang="zh-CN" sz="3200" b="1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7762" y="3178272"/>
            <a:ext cx="17876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ITP</a:t>
            </a:r>
            <a:r>
              <a:rPr lang="zh-CN" altLang="en-US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，</a:t>
            </a:r>
            <a:r>
              <a:rPr lang="en-US" altLang="zh-CN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Beijing </a:t>
            </a:r>
            <a:endParaRPr lang="en-US" altLang="zh-CN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3458" y="5295359"/>
            <a:ext cx="346104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丹东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2018.8.24</a:t>
            </a: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 rot="6705988">
            <a:off x="3202692" y="6202850"/>
            <a:ext cx="356985" cy="6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6705988">
            <a:off x="4094116" y="6202848"/>
            <a:ext cx="356985" cy="6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6705988">
            <a:off x="4919006" y="6202848"/>
            <a:ext cx="356985" cy="6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6705988">
            <a:off x="6065314" y="6282362"/>
            <a:ext cx="356985" cy="6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405045" y="4703332"/>
            <a:ext cx="4379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sz="1600" b="1" dirty="0" smtClean="0"/>
              <a:t>1807.09088        M </a:t>
            </a:r>
            <a:r>
              <a:rPr lang="en-US" altLang="zh-CN" sz="1600" b="1" dirty="0" err="1" smtClean="0"/>
              <a:t>Abdughani</a:t>
            </a:r>
            <a:r>
              <a:rPr lang="en-US" altLang="zh-CN" sz="1600" b="1" dirty="0" smtClean="0"/>
              <a:t>, J </a:t>
            </a:r>
            <a:r>
              <a:rPr lang="en-US" altLang="zh-CN" sz="1600" b="1" dirty="0"/>
              <a:t>Ren, </a:t>
            </a:r>
            <a:r>
              <a:rPr lang="en-US" altLang="zh-CN" sz="1600" b="1" dirty="0" smtClean="0"/>
              <a:t>L Wu, JMY</a:t>
            </a:r>
            <a:endParaRPr lang="en-US" altLang="zh-CN" sz="1600" b="1" dirty="0"/>
          </a:p>
        </p:txBody>
      </p:sp>
      <p:sp>
        <p:nvSpPr>
          <p:cNvPr id="12" name="矩形 11"/>
          <p:cNvSpPr/>
          <p:nvPr/>
        </p:nvSpPr>
        <p:spPr>
          <a:xfrm>
            <a:off x="2405045" y="4334000"/>
            <a:ext cx="3735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/>
              <a:t>1708.06615    </a:t>
            </a:r>
            <a:r>
              <a:rPr lang="en-US" altLang="zh-CN" sz="1600" b="1" dirty="0" smtClean="0"/>
              <a:t>    J  </a:t>
            </a:r>
            <a:r>
              <a:rPr lang="en-US" altLang="zh-CN" sz="1600" b="1" dirty="0"/>
              <a:t>Ren, </a:t>
            </a:r>
            <a:r>
              <a:rPr lang="en-US" altLang="zh-CN" sz="1600" b="1" dirty="0" smtClean="0"/>
              <a:t>L </a:t>
            </a:r>
            <a:r>
              <a:rPr lang="en-US" altLang="zh-CN" sz="1600" b="1" dirty="0"/>
              <a:t>Wu, JMY, </a:t>
            </a:r>
            <a:r>
              <a:rPr lang="en-US" altLang="zh-CN" sz="1600" b="1" dirty="0" smtClean="0"/>
              <a:t>J </a:t>
            </a:r>
            <a:r>
              <a:rPr lang="en-US" altLang="zh-CN" sz="1600" b="1" dirty="0"/>
              <a:t>Zhao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443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557212"/>
            <a:ext cx="7724775" cy="57435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10/35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" y="535192"/>
            <a:ext cx="6032351" cy="603235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34287" y="2706451"/>
            <a:ext cx="22198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Gray points</a:t>
            </a:r>
            <a:r>
              <a:rPr lang="en-US" altLang="zh-CN" dirty="0" smtClean="0"/>
              <a:t>—wasted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chemeClr val="accent1"/>
                </a:solidFill>
              </a:rPr>
              <a:t>Blue points </a:t>
            </a:r>
            <a:r>
              <a:rPr lang="en-US" altLang="zh-CN" dirty="0" smtClean="0"/>
              <a:t>--survived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11/35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EAC1B-5945-49EA-908A-C68862A8F906}"/>
              </a:ext>
            </a:extLst>
          </p:cNvPr>
          <p:cNvSpPr txBox="1">
            <a:spLocks/>
          </p:cNvSpPr>
          <p:nvPr/>
        </p:nvSpPr>
        <p:spPr>
          <a:xfrm>
            <a:off x="309951" y="369418"/>
            <a:ext cx="4878276" cy="5648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anose="02010800040101010101" pitchFamily="2" charset="-122"/>
              </a:rPr>
              <a:t>MSSM/</a:t>
            </a:r>
            <a:r>
              <a:rPr lang="en-US" altLang="zh-CN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anose="02010800040101010101" pitchFamily="2" charset="-122"/>
              </a:rPr>
              <a:t>mSUGRA</a:t>
            </a:r>
            <a:endParaRPr lang="en-US" altLang="zh-CN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89" y="1474925"/>
            <a:ext cx="5659093" cy="36728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12/35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5" y="904668"/>
            <a:ext cx="5638799" cy="42426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71" y="5370443"/>
            <a:ext cx="5705475" cy="1066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3/35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92" y="493022"/>
            <a:ext cx="6931716" cy="50151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44" y="5508188"/>
            <a:ext cx="5657850" cy="8286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14/35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03779" y="1608005"/>
            <a:ext cx="4721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/>
              <a:t>An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is a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or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</a:t>
            </a:r>
            <a:r>
              <a:rPr lang="en-US" altLang="zh-CN" sz="2400" dirty="0" smtClean="0"/>
              <a:t>?</a:t>
            </a:r>
            <a:endParaRPr lang="en-US" altLang="zh-CN" sz="24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79" y="2115090"/>
            <a:ext cx="7475974" cy="21149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95" y="4567916"/>
            <a:ext cx="3363843" cy="20539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46812" y="62547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15/35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52412" y="188945"/>
            <a:ext cx="60324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  Graph Neural Network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SUSY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2664" y="1031297"/>
            <a:ext cx="4090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1807.09088      M Abdu, J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Ren,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L Wu, JMY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A1A64-7B1F-433E-A444-1091929B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Methods for Event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162CF-F5E5-49F4-97FE-CAB62CC7F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Cut-flow</a:t>
            </a:r>
          </a:p>
          <a:p>
            <a:endParaRPr lang="en-US" sz="1500" b="1" dirty="0">
              <a:solidFill>
                <a:srgbClr val="FF0000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E1DCD15-B5E4-4D1C-9F5B-07CF07412A52}"/>
              </a:ext>
            </a:extLst>
          </p:cNvPr>
          <p:cNvGrpSpPr/>
          <p:nvPr/>
        </p:nvGrpSpPr>
        <p:grpSpPr>
          <a:xfrm>
            <a:off x="5947803" y="984143"/>
            <a:ext cx="2610196" cy="1906180"/>
            <a:chOff x="7847215" y="2089424"/>
            <a:chExt cx="3480261" cy="2541574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AF32EECC-0DC0-44FE-AD27-B200BB972191}"/>
                </a:ext>
              </a:extLst>
            </p:cNvPr>
            <p:cNvCxnSpPr/>
            <p:nvPr/>
          </p:nvCxnSpPr>
          <p:spPr>
            <a:xfrm>
              <a:off x="7847215" y="3757353"/>
              <a:ext cx="348026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851DA7B9-3BB6-40A0-BEA6-D2ABBE7449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7215" y="2200102"/>
              <a:ext cx="0" cy="15572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08BC4A2-D4B4-4273-8B3D-63F979176A2A}"/>
                </a:ext>
              </a:extLst>
            </p:cNvPr>
            <p:cNvSpPr/>
            <p:nvPr/>
          </p:nvSpPr>
          <p:spPr>
            <a:xfrm>
              <a:off x="7886007" y="2483694"/>
              <a:ext cx="3186546" cy="1212699"/>
            </a:xfrm>
            <a:custGeom>
              <a:avLst/>
              <a:gdLst>
                <a:gd name="connsiteX0" fmla="*/ 0 w 3186546"/>
                <a:gd name="connsiteY0" fmla="*/ 1190531 h 1212699"/>
                <a:gd name="connsiteX1" fmla="*/ 615142 w 3186546"/>
                <a:gd name="connsiteY1" fmla="*/ 4582 h 1212699"/>
                <a:gd name="connsiteX2" fmla="*/ 1235826 w 3186546"/>
                <a:gd name="connsiteY2" fmla="*/ 797062 h 1212699"/>
                <a:gd name="connsiteX3" fmla="*/ 3186546 w 3186546"/>
                <a:gd name="connsiteY3" fmla="*/ 1212699 h 121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6546" h="1212699">
                  <a:moveTo>
                    <a:pt x="0" y="1190531"/>
                  </a:moveTo>
                  <a:cubicBezTo>
                    <a:pt x="204585" y="630345"/>
                    <a:pt x="409171" y="70160"/>
                    <a:pt x="615142" y="4582"/>
                  </a:cubicBezTo>
                  <a:cubicBezTo>
                    <a:pt x="821113" y="-60996"/>
                    <a:pt x="807259" y="595709"/>
                    <a:pt x="1235826" y="797062"/>
                  </a:cubicBezTo>
                  <a:cubicBezTo>
                    <a:pt x="1664393" y="998415"/>
                    <a:pt x="2868815" y="1083390"/>
                    <a:pt x="3186546" y="1212699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13E48B3D-BE12-49D1-9BF7-8A8496B91CEE}"/>
                </a:ext>
              </a:extLst>
            </p:cNvPr>
            <p:cNvSpPr/>
            <p:nvPr/>
          </p:nvSpPr>
          <p:spPr>
            <a:xfrm>
              <a:off x="8013469" y="3412544"/>
              <a:ext cx="3064626" cy="278307"/>
            </a:xfrm>
            <a:custGeom>
              <a:avLst/>
              <a:gdLst>
                <a:gd name="connsiteX0" fmla="*/ 0 w 3064626"/>
                <a:gd name="connsiteY0" fmla="*/ 278307 h 278307"/>
                <a:gd name="connsiteX1" fmla="*/ 1130531 w 3064626"/>
                <a:gd name="connsiteY1" fmla="*/ 250598 h 278307"/>
                <a:gd name="connsiteX2" fmla="*/ 2255520 w 3064626"/>
                <a:gd name="connsiteY2" fmla="*/ 1216 h 278307"/>
                <a:gd name="connsiteX3" fmla="*/ 3064626 w 3064626"/>
                <a:gd name="connsiteY3" fmla="*/ 173012 h 27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4626" h="278307">
                  <a:moveTo>
                    <a:pt x="0" y="278307"/>
                  </a:moveTo>
                  <a:lnTo>
                    <a:pt x="1130531" y="250598"/>
                  </a:lnTo>
                  <a:cubicBezTo>
                    <a:pt x="1506451" y="204416"/>
                    <a:pt x="1933171" y="14147"/>
                    <a:pt x="2255520" y="1216"/>
                  </a:cubicBezTo>
                  <a:cubicBezTo>
                    <a:pt x="2577869" y="-11715"/>
                    <a:pt x="2821247" y="80648"/>
                    <a:pt x="3064626" y="17301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89E17A6-771F-4CCB-8138-1C6C5C4AEFD0}"/>
                </a:ext>
              </a:extLst>
            </p:cNvPr>
            <p:cNvSpPr txBox="1"/>
            <p:nvPr/>
          </p:nvSpPr>
          <p:spPr>
            <a:xfrm>
              <a:off x="8340436" y="2089424"/>
              <a:ext cx="29371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8A07A84-4C65-4F0A-BFAA-95570DCB40E0}"/>
                </a:ext>
              </a:extLst>
            </p:cNvPr>
            <p:cNvSpPr txBox="1"/>
            <p:nvPr/>
          </p:nvSpPr>
          <p:spPr>
            <a:xfrm>
              <a:off x="10208029" y="2991503"/>
              <a:ext cx="29371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S</a:t>
              </a:r>
            </a:p>
          </p:txBody>
        </p:sp>
        <p:sp>
          <p:nvSpPr>
            <p:cNvPr id="70" name="Left Bracket 69">
              <a:extLst>
                <a:ext uri="{FF2B5EF4-FFF2-40B4-BE49-F238E27FC236}">
                  <a16:creationId xmlns:a16="http://schemas.microsoft.com/office/drawing/2014/main" xmlns="" id="{9C7F1EBF-8973-42C8-BA68-41BEDF22FFF4}"/>
                </a:ext>
              </a:extLst>
            </p:cNvPr>
            <p:cNvSpPr/>
            <p:nvPr/>
          </p:nvSpPr>
          <p:spPr>
            <a:xfrm rot="16200000">
              <a:off x="8597367" y="3292405"/>
              <a:ext cx="94222" cy="1228755"/>
            </a:xfrm>
            <a:prstGeom prst="leftBracket">
              <a:avLst>
                <a:gd name="adj" fmla="val 93026"/>
              </a:avLst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1" name="Left Bracket 70">
              <a:extLst>
                <a:ext uri="{FF2B5EF4-FFF2-40B4-BE49-F238E27FC236}">
                  <a16:creationId xmlns:a16="http://schemas.microsoft.com/office/drawing/2014/main" xmlns="" id="{4AFBAAF9-3D7F-4E8A-9762-63005FFD89C1}"/>
                </a:ext>
              </a:extLst>
            </p:cNvPr>
            <p:cNvSpPr/>
            <p:nvPr/>
          </p:nvSpPr>
          <p:spPr>
            <a:xfrm rot="16200000">
              <a:off x="10461673" y="3383123"/>
              <a:ext cx="89474" cy="1052058"/>
            </a:xfrm>
            <a:prstGeom prst="leftBracket">
              <a:avLst>
                <a:gd name="adj" fmla="val 93026"/>
              </a:avLst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3F80C43C-8FD1-4CC6-803B-A625ACAC2E06}"/>
                </a:ext>
              </a:extLst>
            </p:cNvPr>
            <p:cNvSpPr txBox="1"/>
            <p:nvPr/>
          </p:nvSpPr>
          <p:spPr>
            <a:xfrm>
              <a:off x="7862243" y="3953890"/>
              <a:ext cx="15644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Control Region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FF4CDECF-2845-4EE0-B5F1-D501AA202D3E}"/>
                </a:ext>
              </a:extLst>
            </p:cNvPr>
            <p:cNvSpPr txBox="1"/>
            <p:nvPr/>
          </p:nvSpPr>
          <p:spPr>
            <a:xfrm>
              <a:off x="9719508" y="3953888"/>
              <a:ext cx="156447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Signal Region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16/35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A1A64-7B1F-433E-A444-1091929B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Methods for Event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162CF-F5E5-49F4-97FE-CAB62CC7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17" y="1127502"/>
            <a:ext cx="8245435" cy="123801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Cut-flow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Machine Learning</a:t>
            </a:r>
          </a:p>
          <a:p>
            <a:pPr lvl="1"/>
            <a:r>
              <a:rPr lang="en-US" sz="1500" b="1" dirty="0"/>
              <a:t>Boosted Decision Tree (BDT)</a:t>
            </a:r>
          </a:p>
          <a:p>
            <a:pPr marL="457200" lvl="1" indent="0">
              <a:buNone/>
            </a:pPr>
            <a:endParaRPr lang="en-US" sz="15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0CCE32-D794-4CC1-BDED-8D1C4EEE6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38" y="1529670"/>
            <a:ext cx="5149635" cy="14579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96802" y="2802914"/>
            <a:ext cx="2465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lot of trees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 a forest</a:t>
            </a:r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11291" y="3301871"/>
            <a:ext cx="522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When an event comes, it passes each tree </a:t>
            </a:r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</a:rPr>
              <a:t>and is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valued </a:t>
            </a:r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</a:rPr>
              <a:t>1(signal) or 0(background). Finally, these values are averaged.   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17/35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07" y="2565186"/>
            <a:ext cx="2208573" cy="17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A1A64-7B1F-433E-A444-1091929B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Methods for Event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162CF-F5E5-49F4-97FE-CAB62CC7F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Cut-flow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Machine Learning</a:t>
            </a:r>
          </a:p>
          <a:p>
            <a:pPr lvl="1"/>
            <a:r>
              <a:rPr lang="en-US" sz="1500" b="1" dirty="0"/>
              <a:t>Boosted Decision Tree (BDT)</a:t>
            </a:r>
          </a:p>
          <a:p>
            <a:pPr lvl="1"/>
            <a:r>
              <a:rPr lang="en-US" sz="1500" b="1" dirty="0"/>
              <a:t>Neural Networks</a:t>
            </a:r>
          </a:p>
          <a:p>
            <a:pPr lvl="2"/>
            <a:r>
              <a:rPr lang="en-US" sz="1500" dirty="0"/>
              <a:t>Shallow Neural Network (NN)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BF64E4-07CF-41F2-A240-F734BF2F1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70" y="2531624"/>
            <a:ext cx="2043328" cy="23670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18/35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A1A64-7B1F-433E-A444-1091929B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Methods for Event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162CF-F5E5-49F4-97FE-CAB62CC7F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Cut-flow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Machine Learning</a:t>
            </a:r>
          </a:p>
          <a:p>
            <a:pPr lvl="1"/>
            <a:r>
              <a:rPr lang="en-US" sz="1500" b="1" dirty="0"/>
              <a:t>Boosted Decision Tree (BDT)</a:t>
            </a:r>
          </a:p>
          <a:p>
            <a:pPr lvl="1"/>
            <a:r>
              <a:rPr lang="en-US" sz="1500" b="1" dirty="0"/>
              <a:t>Neural Networks</a:t>
            </a:r>
          </a:p>
          <a:p>
            <a:pPr lvl="2"/>
            <a:r>
              <a:rPr lang="en-US" sz="1500" dirty="0"/>
              <a:t>Shallow Neural Network (NN)</a:t>
            </a:r>
          </a:p>
          <a:p>
            <a:pPr lvl="2"/>
            <a:r>
              <a:rPr lang="en-US" sz="1500" dirty="0"/>
              <a:t>Deep Learning</a:t>
            </a:r>
          </a:p>
          <a:p>
            <a:pPr lvl="3">
              <a:buClr>
                <a:srgbClr val="1CADE4"/>
              </a:buClr>
            </a:pPr>
            <a:r>
              <a:rPr lang="en-US" sz="1500" dirty="0"/>
              <a:t>Deep Neural Network (DNN)</a:t>
            </a:r>
            <a:r>
              <a:rPr lang="en-US" sz="1500" dirty="0">
                <a:solidFill>
                  <a:prstClr val="black"/>
                </a:solidFill>
              </a:rPr>
              <a:t> 	</a:t>
            </a:r>
            <a:r>
              <a:rPr lang="en-US" sz="1200" dirty="0">
                <a:solidFill>
                  <a:srgbClr val="FF0000"/>
                </a:solidFill>
              </a:rPr>
              <a:t>1410.3469, 1402.4735, 1803.01550</a:t>
            </a:r>
            <a:endParaRPr lang="en-US" sz="1500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E7E7F2-1161-4A6F-82DE-FB4A19175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74" y="3750330"/>
            <a:ext cx="3186613" cy="25125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19/35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75" y="852728"/>
            <a:ext cx="3278527" cy="61901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Contents</a:t>
            </a:r>
            <a:endParaRPr lang="en-US" sz="5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3966" y="2014074"/>
            <a:ext cx="7346122" cy="35816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+mn-lt"/>
                <a:ea typeface="华文新魏" panose="02010800040101010101" pitchFamily="2" charset="-122"/>
              </a:rPr>
              <a:t>Introduction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+mn-lt"/>
                <a:ea typeface="华文新魏" panose="02010800040101010101" pitchFamily="2" charset="-122"/>
              </a:rPr>
              <a:t>Machine learning scan in SUSY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</a:rPr>
              <a:t>Graph </a:t>
            </a:r>
            <a:r>
              <a:rPr lang="en-US" altLang="zh-CN" sz="2800" b="1" dirty="0">
                <a:solidFill>
                  <a:srgbClr val="0070C0"/>
                </a:solidFill>
              </a:rPr>
              <a:t>neural network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in SUSY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+mn-lt"/>
                <a:ea typeface="华文新魏" panose="02010800040101010101" pitchFamily="2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649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A1A64-7B1F-433E-A444-1091929B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Methods for Event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162CF-F5E5-49F4-97FE-CAB62CC7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18" y="1127502"/>
            <a:ext cx="7957200" cy="295748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Cut-flow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Machine Learning</a:t>
            </a:r>
          </a:p>
          <a:p>
            <a:pPr lvl="1"/>
            <a:r>
              <a:rPr lang="en-US" sz="1500" b="1" dirty="0"/>
              <a:t>Boosted Decision Tree (BDT)</a:t>
            </a:r>
          </a:p>
          <a:p>
            <a:pPr lvl="1"/>
            <a:r>
              <a:rPr lang="en-US" sz="1500" b="1" dirty="0"/>
              <a:t>Neural Networks</a:t>
            </a:r>
          </a:p>
          <a:p>
            <a:pPr lvl="2"/>
            <a:r>
              <a:rPr lang="en-US" sz="1500" dirty="0"/>
              <a:t>Shallow Neural Network (NN)</a:t>
            </a:r>
          </a:p>
          <a:p>
            <a:pPr lvl="2"/>
            <a:r>
              <a:rPr lang="en-US" sz="1500" dirty="0"/>
              <a:t>Deep Learning</a:t>
            </a:r>
          </a:p>
          <a:p>
            <a:pPr lvl="3"/>
            <a:r>
              <a:rPr lang="en-US" sz="1500" dirty="0"/>
              <a:t>Deep Neural Network (DNN)	</a:t>
            </a:r>
            <a:r>
              <a:rPr lang="en-US" sz="1200" dirty="0">
                <a:solidFill>
                  <a:srgbClr val="FF0000"/>
                </a:solidFill>
              </a:rPr>
              <a:t>1410.3469, 1402.4735, 1803.01550</a:t>
            </a:r>
            <a:endParaRPr lang="en-US" sz="1500" dirty="0"/>
          </a:p>
          <a:p>
            <a:pPr lvl="3"/>
            <a:r>
              <a:rPr lang="en-US" sz="1500" dirty="0"/>
              <a:t>Convolutional Neural Network (CNN)	</a:t>
            </a:r>
            <a:r>
              <a:rPr lang="en-US" sz="1200" dirty="0">
                <a:solidFill>
                  <a:srgbClr val="FF0000"/>
                </a:solidFill>
              </a:rPr>
              <a:t>1708.07034</a:t>
            </a:r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A198A3-900A-40AA-B537-86A7DCB9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155" y="4211940"/>
            <a:ext cx="4636799" cy="1408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178102" y="4731489"/>
                <a:ext cx="366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102" y="4731489"/>
                <a:ext cx="36612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006363" y="5620371"/>
                <a:ext cx="399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63" y="5620371"/>
                <a:ext cx="39959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943168" y="5966232"/>
                <a:ext cx="39755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</a:rPr>
                  <a:t>color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i="0" dirty="0" smtClean="0">
                    <a:solidFill>
                      <a:schemeClr val="bg1">
                        <a:lumMod val="75000"/>
                      </a:schemeClr>
                    </a:solidFill>
                  </a:rPr>
                  <a:t>particle type</a:t>
                </a:r>
                <a:endParaRPr lang="en-US" altLang="zh-CN" i="1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—</m:t>
                    </m:r>
                  </m:oMath>
                </a14:m>
                <a:r>
                  <a:rPr lang="zh-CN" altLang="en-US" dirty="0" smtClean="0">
                    <a:solidFill>
                      <a:schemeClr val="bg1">
                        <a:lumMod val="75000"/>
                      </a:schemeClr>
                    </a:solidFill>
                  </a:rPr>
                  <a:t>e</a:t>
                </a:r>
                <a:r>
                  <a:rPr lang="en-US" altLang="zh-CN" dirty="0" smtClean="0">
                    <a:solidFill>
                      <a:schemeClr val="bg1">
                        <a:lumMod val="75000"/>
                      </a:schemeClr>
                    </a:solidFill>
                  </a:rPr>
                  <a:t>nergy or tansverse momentum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68" y="5966232"/>
                <a:ext cx="3975576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380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20/35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C4629-72E5-4895-B28A-80236761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91" y="544031"/>
            <a:ext cx="3752948" cy="61901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A5A45-56BF-4B4E-9AD8-0F973ABD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6" y="1475373"/>
            <a:ext cx="7007087" cy="196356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Cut-flow</a:t>
            </a:r>
            <a:r>
              <a:rPr lang="en-US" sz="2000" dirty="0"/>
              <a:t> is simple but coarse, </a:t>
            </a:r>
            <a:r>
              <a:rPr lang="en-US" sz="2000" dirty="0" smtClean="0"/>
              <a:t>hurts signal </a:t>
            </a:r>
            <a:r>
              <a:rPr lang="en-US" sz="2000" dirty="0"/>
              <a:t>events.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BDT </a:t>
            </a:r>
            <a:r>
              <a:rPr lang="en-US" sz="2000" dirty="0"/>
              <a:t>can be viewed as an optimized version of cut-flow.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BDT</a:t>
            </a:r>
            <a:r>
              <a:rPr lang="en-US" sz="2000" dirty="0"/>
              <a:t> is explainable, while NNs are hard to explain.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NNs </a:t>
            </a:r>
            <a:r>
              <a:rPr lang="en-US" sz="2000" dirty="0"/>
              <a:t>are more powerful than BDT for non-linear mapping.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Most machine learning methods </a:t>
            </a:r>
            <a:r>
              <a:rPr lang="en-US" sz="2000" dirty="0"/>
              <a:t>use fixed-length of </a:t>
            </a:r>
            <a:r>
              <a:rPr lang="en-US" sz="2000" dirty="0" smtClean="0"/>
              <a:t>inputs.</a:t>
            </a:r>
            <a:endParaRPr 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21/35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6066B-C11A-4FF6-A7A3-E1341C72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4" y="220546"/>
            <a:ext cx="3191227" cy="59685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Event as Graph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AA9B188-16A3-48B4-A39B-2B18CFCB8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010" y="1427186"/>
                <a:ext cx="5421684" cy="1954238"/>
              </a:xfrm>
            </p:spPr>
            <p:txBody>
              <a:bodyPr>
                <a:noAutofit/>
              </a:bodyPr>
              <a:lstStyle/>
              <a:p>
                <a:pPr lvl="1"/>
                <a:r>
                  <a:rPr lang="en-US" altLang="zh-CN" sz="1800" dirty="0" smtClean="0"/>
                  <a:t>Represent </a:t>
                </a:r>
                <a:r>
                  <a:rPr lang="en-US" altLang="zh-CN" sz="1800" dirty="0"/>
                  <a:t>an event as a </a:t>
                </a:r>
                <a:r>
                  <a:rPr lang="en-US" altLang="zh-CN" sz="1800" b="1" i="1" dirty="0" smtClean="0"/>
                  <a:t>graph</a:t>
                </a:r>
                <a:r>
                  <a:rPr lang="en-US" altLang="zh-CN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 dirty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sz="1800" b="1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dirty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CN" sz="1800" b="1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</m:oMath>
                </a14:m>
                <a:endParaRPr lang="en-US" sz="1800" b="1" dirty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sz="1800" dirty="0"/>
                  <a:t>Encode </a:t>
                </a:r>
                <a:r>
                  <a:rPr lang="en-US" sz="1800" dirty="0" smtClean="0"/>
                  <a:t>each vertex into a </a:t>
                </a:r>
                <a:r>
                  <a:rPr lang="en-US" sz="1800" b="1" i="1" dirty="0" smtClean="0"/>
                  <a:t>state vector</a:t>
                </a:r>
              </a:p>
              <a:p>
                <a:pPr lvl="1"/>
                <a:r>
                  <a:rPr lang="en-US" sz="1800" dirty="0" smtClean="0"/>
                  <a:t> </a:t>
                </a:r>
                <a:r>
                  <a:rPr lang="en-US" sz="1800" b="1" i="1" dirty="0" smtClean="0"/>
                  <a:t>Message passing </a:t>
                </a:r>
                <a:r>
                  <a:rPr lang="en-US" sz="1800" dirty="0" smtClean="0"/>
                  <a:t>between vertices</a:t>
                </a:r>
                <a:endParaRPr lang="en-US" sz="1800" dirty="0"/>
              </a:p>
              <a:p>
                <a:pPr lvl="1"/>
                <a:r>
                  <a:rPr lang="en-US" sz="1800" dirty="0"/>
                  <a:t>Each vertex </a:t>
                </a:r>
                <a:r>
                  <a:rPr lang="en-US" sz="1800" b="1" i="1" dirty="0"/>
                  <a:t>votes</a:t>
                </a:r>
                <a:r>
                  <a:rPr lang="en-US" sz="1800" dirty="0"/>
                  <a:t> the signal/background </a:t>
                </a:r>
              </a:p>
              <a:p>
                <a:pPr lvl="1"/>
                <a:r>
                  <a:rPr lang="en-US" sz="1800" b="1" i="1" dirty="0"/>
                  <a:t>Average the votes </a:t>
                </a:r>
                <a:r>
                  <a:rPr lang="en-US" sz="1800" dirty="0" smtClean="0"/>
                  <a:t>as </a:t>
                </a:r>
                <a:r>
                  <a:rPr lang="en-US" sz="1800" dirty="0"/>
                  <a:t>the final </a:t>
                </a:r>
                <a:r>
                  <a:rPr lang="en-US" sz="1800" dirty="0" smtClean="0"/>
                  <a:t>result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AA9B188-16A3-48B4-A39B-2B18CFCB8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010" y="1427186"/>
                <a:ext cx="5421684" cy="1954238"/>
              </a:xfrm>
              <a:blipFill rotWithShape="0">
                <a:blip r:embed="rId2"/>
                <a:stretch>
                  <a:fillRect t="-1558" b="-5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60466CC-3AD8-46FA-85B2-1343EB19EEF3}"/>
              </a:ext>
            </a:extLst>
          </p:cNvPr>
          <p:cNvGrpSpPr/>
          <p:nvPr/>
        </p:nvGrpSpPr>
        <p:grpSpPr>
          <a:xfrm>
            <a:off x="344109" y="3937589"/>
            <a:ext cx="1324405" cy="1173071"/>
            <a:chOff x="4299690" y="3741509"/>
            <a:chExt cx="2438638" cy="2159985"/>
          </a:xfrm>
          <a:solidFill>
            <a:srgbClr val="0070C0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5849F96-3FA5-4362-996D-367E3EAA8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4495" y="3973386"/>
              <a:ext cx="1386654" cy="374945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0B477EF-6B74-4A6D-8D51-ACCB82C5EC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1570" y="4348331"/>
              <a:ext cx="332926" cy="914738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9799EE2-95D9-490A-B02C-342BB80704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0849" y="3973385"/>
              <a:ext cx="310301" cy="749892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BB7146F-11C2-48C0-BC29-41E311624DF1}"/>
                </a:ext>
              </a:extLst>
            </p:cNvPr>
            <p:cNvCxnSpPr>
              <a:cxnSpLocks/>
            </p:cNvCxnSpPr>
            <p:nvPr/>
          </p:nvCxnSpPr>
          <p:spPr>
            <a:xfrm>
              <a:off x="6251148" y="3973385"/>
              <a:ext cx="258583" cy="1700185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E446C9A-687E-41DB-A8DE-EC11CCAFE34C}"/>
                </a:ext>
              </a:extLst>
            </p:cNvPr>
            <p:cNvCxnSpPr>
              <a:cxnSpLocks/>
            </p:cNvCxnSpPr>
            <p:nvPr/>
          </p:nvCxnSpPr>
          <p:spPr>
            <a:xfrm>
              <a:off x="5940849" y="4723277"/>
              <a:ext cx="568883" cy="950294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CC955AD-DED0-41F4-8816-6DFF6239466F}"/>
                </a:ext>
              </a:extLst>
            </p:cNvPr>
            <p:cNvCxnSpPr>
              <a:cxnSpLocks/>
            </p:cNvCxnSpPr>
            <p:nvPr/>
          </p:nvCxnSpPr>
          <p:spPr>
            <a:xfrm>
              <a:off x="4531569" y="5263070"/>
              <a:ext cx="1978162" cy="410501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EDD344C-E735-4B05-9DA4-B1A524BCA404}"/>
                </a:ext>
              </a:extLst>
            </p:cNvPr>
            <p:cNvCxnSpPr>
              <a:cxnSpLocks/>
            </p:cNvCxnSpPr>
            <p:nvPr/>
          </p:nvCxnSpPr>
          <p:spPr>
            <a:xfrm>
              <a:off x="4864496" y="4348331"/>
              <a:ext cx="1076353" cy="37494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990BF4D-93F3-47E3-B3B3-4E1234A35B9E}"/>
                </a:ext>
              </a:extLst>
            </p:cNvPr>
            <p:cNvCxnSpPr>
              <a:cxnSpLocks/>
            </p:cNvCxnSpPr>
            <p:nvPr/>
          </p:nvCxnSpPr>
          <p:spPr>
            <a:xfrm>
              <a:off x="4864496" y="4348331"/>
              <a:ext cx="1645236" cy="1325240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8155C58B-C197-4C3D-93E1-0ABDEBF92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1568" y="3973386"/>
              <a:ext cx="1719580" cy="1289684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E277779-5151-4C40-8B32-F40322818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1567" y="4723277"/>
              <a:ext cx="1409282" cy="539792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45F3D96D-CFCB-4A6C-B2C3-41EE77FCD9AF}"/>
                    </a:ext>
                  </a:extLst>
                </p:cNvPr>
                <p:cNvSpPr/>
                <p:nvPr/>
              </p:nvSpPr>
              <p:spPr>
                <a:xfrm>
                  <a:off x="4632619" y="4116456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F2E8973-18E1-4222-93CF-BFF078DD47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619" y="4116456"/>
                  <a:ext cx="463752" cy="46375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311265D5-A4F8-4336-9E84-E9C580CD32C4}"/>
                    </a:ext>
                  </a:extLst>
                </p:cNvPr>
                <p:cNvSpPr/>
                <p:nvPr/>
              </p:nvSpPr>
              <p:spPr>
                <a:xfrm>
                  <a:off x="6019273" y="3741509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FAC7FE5-C185-4C71-9C80-E7E62774FD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273" y="3741509"/>
                  <a:ext cx="463752" cy="46375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xmlns="" id="{FF33CB77-C57F-43EB-90F4-9AA4B1C0343F}"/>
                    </a:ext>
                  </a:extLst>
                </p:cNvPr>
                <p:cNvSpPr/>
                <p:nvPr/>
              </p:nvSpPr>
              <p:spPr>
                <a:xfrm>
                  <a:off x="5708972" y="4491400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8F7553A-B314-4FE3-A15F-4D40987A7E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972" y="4491400"/>
                  <a:ext cx="463752" cy="46375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xmlns="" id="{BACBD4CC-DD67-4300-BD2C-5FB20DAE2704}"/>
                    </a:ext>
                  </a:extLst>
                </p:cNvPr>
                <p:cNvSpPr/>
                <p:nvPr/>
              </p:nvSpPr>
              <p:spPr>
                <a:xfrm>
                  <a:off x="6274576" y="5437742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17451BD-D8EE-4482-886A-C8FD86D7A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576" y="5437742"/>
                  <a:ext cx="463752" cy="46375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xmlns="" id="{F18377CF-A0AC-49C7-ADE7-8BEE90335E09}"/>
                    </a:ext>
                  </a:extLst>
                </p:cNvPr>
                <p:cNvSpPr/>
                <p:nvPr/>
              </p:nvSpPr>
              <p:spPr>
                <a:xfrm>
                  <a:off x="4299690" y="5031193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6D76FED-B142-4242-A15C-4E134053F0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690" y="5031193"/>
                  <a:ext cx="463752" cy="46375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98113ECA-3BE2-4F00-B922-9A1C7593CDF6}"/>
                    </a:ext>
                  </a:extLst>
                </p:cNvPr>
                <p:cNvSpPr/>
                <p:nvPr/>
              </p:nvSpPr>
              <p:spPr>
                <a:xfrm>
                  <a:off x="5708970" y="4474064"/>
                  <a:ext cx="463752" cy="463752"/>
                </a:xfrm>
                <a:prstGeom prst="ellips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 dirty="0"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8113ECA-3BE2-4F00-B922-9A1C7593CD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970" y="4474064"/>
                  <a:ext cx="463752" cy="463752"/>
                </a:xfrm>
                <a:prstGeom prst="ellipse">
                  <a:avLst/>
                </a:prstGeom>
                <a:blipFill>
                  <a:blip r:embed="rId8"/>
                  <a:stretch>
                    <a:fillRect l="-9091" b="-20000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FE5F5A0-E91A-4159-87A1-A0722E41D978}"/>
              </a:ext>
            </a:extLst>
          </p:cNvPr>
          <p:cNvGrpSpPr/>
          <p:nvPr/>
        </p:nvGrpSpPr>
        <p:grpSpPr>
          <a:xfrm>
            <a:off x="2702795" y="3865378"/>
            <a:ext cx="1324405" cy="1173071"/>
            <a:chOff x="4299690" y="3741509"/>
            <a:chExt cx="2438638" cy="2159985"/>
          </a:xfrm>
          <a:solidFill>
            <a:srgbClr val="0070C0"/>
          </a:solidFill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4598A4D-10AA-4BC4-9126-76CB27737B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4495" y="3973386"/>
              <a:ext cx="1386654" cy="374945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D32E7A4-CDD5-498E-B32C-BFDE15731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1570" y="4348331"/>
              <a:ext cx="332926" cy="914738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9B6B898-07BA-465D-831E-A1A43DA52A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0849" y="3973385"/>
              <a:ext cx="310301" cy="749892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6152CAC9-FFAE-4A8B-BD78-73839F6AF408}"/>
                </a:ext>
              </a:extLst>
            </p:cNvPr>
            <p:cNvCxnSpPr>
              <a:cxnSpLocks/>
            </p:cNvCxnSpPr>
            <p:nvPr/>
          </p:nvCxnSpPr>
          <p:spPr>
            <a:xfrm>
              <a:off x="6251148" y="3973385"/>
              <a:ext cx="258583" cy="1700185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37AA5D7-E177-4431-8828-719698AD1144}"/>
                </a:ext>
              </a:extLst>
            </p:cNvPr>
            <p:cNvCxnSpPr>
              <a:cxnSpLocks/>
            </p:cNvCxnSpPr>
            <p:nvPr/>
          </p:nvCxnSpPr>
          <p:spPr>
            <a:xfrm>
              <a:off x="5940849" y="4723277"/>
              <a:ext cx="568883" cy="950294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3DCCB30-1E7A-4EBF-B17E-9802DF670E77}"/>
                </a:ext>
              </a:extLst>
            </p:cNvPr>
            <p:cNvCxnSpPr>
              <a:cxnSpLocks/>
            </p:cNvCxnSpPr>
            <p:nvPr/>
          </p:nvCxnSpPr>
          <p:spPr>
            <a:xfrm>
              <a:off x="4531569" y="5263070"/>
              <a:ext cx="1978162" cy="410501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8629DA2-D2B5-45B2-A09A-44A52CDAB06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496" y="4348331"/>
              <a:ext cx="1076353" cy="37494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0E823CFC-5CDC-4BB3-B9BA-2A143B940F94}"/>
                </a:ext>
              </a:extLst>
            </p:cNvPr>
            <p:cNvCxnSpPr>
              <a:cxnSpLocks/>
            </p:cNvCxnSpPr>
            <p:nvPr/>
          </p:nvCxnSpPr>
          <p:spPr>
            <a:xfrm>
              <a:off x="4864496" y="4348331"/>
              <a:ext cx="1645236" cy="1325240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3976AA7-69E9-4403-A5B7-6C2E6AD77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1568" y="3973386"/>
              <a:ext cx="1719580" cy="1289684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2C09321A-6973-427F-AF45-3AD42CE397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1567" y="4723277"/>
              <a:ext cx="1409282" cy="539792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xmlns="" id="{A02C9591-94E9-456C-AA56-DBFA6729AFA9}"/>
                    </a:ext>
                  </a:extLst>
                </p:cNvPr>
                <p:cNvSpPr/>
                <p:nvPr/>
              </p:nvSpPr>
              <p:spPr>
                <a:xfrm>
                  <a:off x="4632619" y="4116456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02C9591-94E9-456C-AA56-DBFA6729AF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619" y="4116456"/>
                  <a:ext cx="463752" cy="463752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xmlns="" id="{5FF104B2-5E8A-4689-A8D5-A625B6DB1D56}"/>
                    </a:ext>
                  </a:extLst>
                </p:cNvPr>
                <p:cNvSpPr/>
                <p:nvPr/>
              </p:nvSpPr>
              <p:spPr>
                <a:xfrm>
                  <a:off x="6019273" y="3741509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FF104B2-5E8A-4689-A8D5-A625B6DB1D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273" y="3741509"/>
                  <a:ext cx="463752" cy="463752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xmlns="" id="{0707472C-6E00-4629-8AA8-8F8FC27EBF66}"/>
                    </a:ext>
                  </a:extLst>
                </p:cNvPr>
                <p:cNvSpPr/>
                <p:nvPr/>
              </p:nvSpPr>
              <p:spPr>
                <a:xfrm>
                  <a:off x="5708972" y="4491400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707472C-6E00-4629-8AA8-8F8FC27EBF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972" y="4491400"/>
                  <a:ext cx="463752" cy="463752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xmlns="" id="{872117F0-B696-4DC7-BB0F-66F0B67967DE}"/>
                    </a:ext>
                  </a:extLst>
                </p:cNvPr>
                <p:cNvSpPr/>
                <p:nvPr/>
              </p:nvSpPr>
              <p:spPr>
                <a:xfrm>
                  <a:off x="6274576" y="5437742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72117F0-B696-4DC7-BB0F-66F0B6796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576" y="5437742"/>
                  <a:ext cx="463752" cy="463752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xmlns="" id="{77AFDD08-9B51-44DD-B7DC-8088333785E2}"/>
                    </a:ext>
                  </a:extLst>
                </p:cNvPr>
                <p:cNvSpPr/>
                <p:nvPr/>
              </p:nvSpPr>
              <p:spPr>
                <a:xfrm>
                  <a:off x="4299690" y="5031193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7AFDD08-9B51-44DD-B7DC-8088333785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690" y="5031193"/>
                  <a:ext cx="463752" cy="463752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87BBFD1-37A3-4805-9E55-C4998CEFA8BF}"/>
              </a:ext>
            </a:extLst>
          </p:cNvPr>
          <p:cNvGrpSpPr/>
          <p:nvPr/>
        </p:nvGrpSpPr>
        <p:grpSpPr>
          <a:xfrm>
            <a:off x="5328651" y="5494541"/>
            <a:ext cx="1324405" cy="1173071"/>
            <a:chOff x="4299690" y="3741509"/>
            <a:chExt cx="2438638" cy="2159985"/>
          </a:xfrm>
          <a:solidFill>
            <a:srgbClr val="0070C0"/>
          </a:solidFill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BE213D62-ACA6-482B-9385-DED2483A7B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4495" y="3973386"/>
              <a:ext cx="1386654" cy="374945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A7E93C06-0FD2-423E-BD6F-A38E92C2E3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1570" y="4348331"/>
              <a:ext cx="332926" cy="914738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3864E22-22F2-4895-A9D8-4C1E31E59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0849" y="3973385"/>
              <a:ext cx="310301" cy="749892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97627449-0393-4CBC-B2E8-8062A080B07B}"/>
                </a:ext>
              </a:extLst>
            </p:cNvPr>
            <p:cNvCxnSpPr>
              <a:cxnSpLocks/>
            </p:cNvCxnSpPr>
            <p:nvPr/>
          </p:nvCxnSpPr>
          <p:spPr>
            <a:xfrm>
              <a:off x="6251148" y="3973385"/>
              <a:ext cx="258583" cy="1700185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4D09BEE-A4C5-4E9C-8DF3-E7453B813707}"/>
                </a:ext>
              </a:extLst>
            </p:cNvPr>
            <p:cNvCxnSpPr>
              <a:cxnSpLocks/>
            </p:cNvCxnSpPr>
            <p:nvPr/>
          </p:nvCxnSpPr>
          <p:spPr>
            <a:xfrm>
              <a:off x="5940849" y="4723277"/>
              <a:ext cx="568883" cy="950294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F480C149-AE4F-44BB-B1B2-E440DA6C9E27}"/>
                </a:ext>
              </a:extLst>
            </p:cNvPr>
            <p:cNvCxnSpPr>
              <a:cxnSpLocks/>
            </p:cNvCxnSpPr>
            <p:nvPr/>
          </p:nvCxnSpPr>
          <p:spPr>
            <a:xfrm>
              <a:off x="4531569" y="5263070"/>
              <a:ext cx="1978162" cy="410501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028DBFEC-A1BD-46F6-84D5-EF4976C23B3B}"/>
                </a:ext>
              </a:extLst>
            </p:cNvPr>
            <p:cNvCxnSpPr>
              <a:cxnSpLocks/>
            </p:cNvCxnSpPr>
            <p:nvPr/>
          </p:nvCxnSpPr>
          <p:spPr>
            <a:xfrm>
              <a:off x="4864496" y="4348331"/>
              <a:ext cx="1076353" cy="37494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28D63292-48A2-4CE3-91D9-84AEB7C28064}"/>
                </a:ext>
              </a:extLst>
            </p:cNvPr>
            <p:cNvCxnSpPr>
              <a:cxnSpLocks/>
            </p:cNvCxnSpPr>
            <p:nvPr/>
          </p:nvCxnSpPr>
          <p:spPr>
            <a:xfrm>
              <a:off x="4864496" y="4348331"/>
              <a:ext cx="1645236" cy="1325240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1935CAC7-9850-4C7D-85FC-FBFC6FA76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1568" y="3973386"/>
              <a:ext cx="1719580" cy="1289684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A47DBC30-3FD8-4AD3-8F92-AC184DE73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1567" y="4723277"/>
              <a:ext cx="1409282" cy="539792"/>
            </a:xfrm>
            <a:prstGeom prst="line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AE118F9-4594-4833-B212-505B90580B50}"/>
                </a:ext>
              </a:extLst>
            </p:cNvPr>
            <p:cNvSpPr/>
            <p:nvPr/>
          </p:nvSpPr>
          <p:spPr>
            <a:xfrm>
              <a:off x="4632619" y="4116456"/>
              <a:ext cx="463752" cy="46375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200" dirty="0"/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BD28797-4E78-478F-8C20-31DABC3656B3}"/>
                </a:ext>
              </a:extLst>
            </p:cNvPr>
            <p:cNvSpPr/>
            <p:nvPr/>
          </p:nvSpPr>
          <p:spPr>
            <a:xfrm>
              <a:off x="6019273" y="3741509"/>
              <a:ext cx="463752" cy="46375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200" dirty="0"/>
                <a:t>S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0519586D-6111-4FBC-A05B-996152695329}"/>
                </a:ext>
              </a:extLst>
            </p:cNvPr>
            <p:cNvSpPr/>
            <p:nvPr/>
          </p:nvSpPr>
          <p:spPr>
            <a:xfrm>
              <a:off x="5708972" y="4491400"/>
              <a:ext cx="463752" cy="46375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200" dirty="0"/>
                <a:t>S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92684424-B19D-49BB-B915-3B9B73157705}"/>
                </a:ext>
              </a:extLst>
            </p:cNvPr>
            <p:cNvSpPr/>
            <p:nvPr/>
          </p:nvSpPr>
          <p:spPr>
            <a:xfrm>
              <a:off x="6274576" y="5437742"/>
              <a:ext cx="463752" cy="46375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200" dirty="0"/>
                <a:t>B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AAD624E9-1B98-421F-B7E0-7F73238F6DCD}"/>
                </a:ext>
              </a:extLst>
            </p:cNvPr>
            <p:cNvSpPr/>
            <p:nvPr/>
          </p:nvSpPr>
          <p:spPr>
            <a:xfrm>
              <a:off x="4299690" y="5031193"/>
              <a:ext cx="463752" cy="46375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sz="1200" dirty="0"/>
                <a:t>S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A219AFE-D364-423A-8AD6-820FA4B88377}"/>
              </a:ext>
            </a:extLst>
          </p:cNvPr>
          <p:cNvSpPr/>
          <p:nvPr/>
        </p:nvSpPr>
        <p:spPr>
          <a:xfrm>
            <a:off x="7691777" y="5779549"/>
            <a:ext cx="989304" cy="748223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ignal or background </a:t>
            </a:r>
            <a:endParaRPr lang="en-US" sz="1400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29717C90-B7C0-4261-BF53-37CF16F02672}"/>
              </a:ext>
            </a:extLst>
          </p:cNvPr>
          <p:cNvCxnSpPr>
            <a:cxnSpLocks/>
          </p:cNvCxnSpPr>
          <p:nvPr/>
        </p:nvCxnSpPr>
        <p:spPr>
          <a:xfrm>
            <a:off x="1909391" y="4524497"/>
            <a:ext cx="597130" cy="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C6F2273E-DD53-410A-981B-CDB32D648D9D}"/>
              </a:ext>
            </a:extLst>
          </p:cNvPr>
          <p:cNvCxnSpPr>
            <a:cxnSpLocks/>
          </p:cNvCxnSpPr>
          <p:nvPr/>
        </p:nvCxnSpPr>
        <p:spPr>
          <a:xfrm>
            <a:off x="4589052" y="6153660"/>
            <a:ext cx="597130" cy="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625A32B5-5918-4B9E-8AE8-10C7D5358979}"/>
              </a:ext>
            </a:extLst>
          </p:cNvPr>
          <p:cNvCxnSpPr>
            <a:cxnSpLocks/>
          </p:cNvCxnSpPr>
          <p:nvPr/>
        </p:nvCxnSpPr>
        <p:spPr>
          <a:xfrm>
            <a:off x="6854271" y="6153660"/>
            <a:ext cx="597130" cy="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769297" y="3966102"/>
            <a:ext cx="87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encode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71579" y="5585717"/>
            <a:ext cx="598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vote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677953" y="5594883"/>
            <a:ext cx="91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average</a:t>
            </a:r>
            <a:endParaRPr lang="zh-CN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22/35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0718" y="1331890"/>
            <a:ext cx="1812428" cy="377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/>
              <p:cNvSpPr/>
              <p:nvPr/>
            </p:nvSpPr>
            <p:spPr>
              <a:xfrm>
                <a:off x="6130734" y="1324131"/>
                <a:ext cx="449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dirty="0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zh-CN" b="1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734" y="1324131"/>
                <a:ext cx="44916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矩形 79"/>
              <p:cNvSpPr/>
              <p:nvPr/>
            </p:nvSpPr>
            <p:spPr>
              <a:xfrm>
                <a:off x="6135950" y="1713950"/>
                <a:ext cx="2257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0,0,1,0,</m:t>
                    </m:r>
                    <m:r>
                      <a:rPr lang="en-US" altLang="zh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矩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50" y="1713950"/>
                <a:ext cx="2257156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76">
            <a:extLst>
              <a:ext uri="{FF2B5EF4-FFF2-40B4-BE49-F238E27FC236}">
                <a16:creationId xmlns:a16="http://schemas.microsoft.com/office/drawing/2014/main" xmlns="" id="{C6F2273E-DD53-410A-981B-CDB32D648D9D}"/>
              </a:ext>
            </a:extLst>
          </p:cNvPr>
          <p:cNvCxnSpPr>
            <a:cxnSpLocks/>
          </p:cNvCxnSpPr>
          <p:nvPr/>
        </p:nvCxnSpPr>
        <p:spPr>
          <a:xfrm>
            <a:off x="4407240" y="4524497"/>
            <a:ext cx="597130" cy="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4389767" y="3956554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MP</a:t>
            </a:r>
            <a:endParaRPr lang="zh-CN" altLang="en-US" dirty="0"/>
          </a:p>
        </p:txBody>
      </p:sp>
      <p:grpSp>
        <p:nvGrpSpPr>
          <p:cNvPr id="83" name="Group 20">
            <a:extLst>
              <a:ext uri="{FF2B5EF4-FFF2-40B4-BE49-F238E27FC236}">
                <a16:creationId xmlns:a16="http://schemas.microsoft.com/office/drawing/2014/main" xmlns="" id="{C24CCFAD-EB19-4BD5-9583-8AFE9855437A}"/>
              </a:ext>
            </a:extLst>
          </p:cNvPr>
          <p:cNvGrpSpPr/>
          <p:nvPr/>
        </p:nvGrpSpPr>
        <p:grpSpPr>
          <a:xfrm>
            <a:off x="5222052" y="3827919"/>
            <a:ext cx="1415839" cy="1312793"/>
            <a:chOff x="4299690" y="3741509"/>
            <a:chExt cx="2438638" cy="2159985"/>
          </a:xfrm>
          <a:solidFill>
            <a:srgbClr val="0070C0"/>
          </a:solidFill>
        </p:grpSpPr>
        <p:cxnSp>
          <p:nvCxnSpPr>
            <p:cNvPr id="84" name="Straight Connector 29">
              <a:extLst>
                <a:ext uri="{FF2B5EF4-FFF2-40B4-BE49-F238E27FC236}">
                  <a16:creationId xmlns:a16="http://schemas.microsoft.com/office/drawing/2014/main" xmlns="" id="{2DA4ADE8-0DCB-4393-AF60-BDE0DAEBD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1568" y="3973386"/>
              <a:ext cx="1719580" cy="1289684"/>
            </a:xfrm>
            <a:prstGeom prst="line">
              <a:avLst/>
            </a:pr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1">
              <a:extLst>
                <a:ext uri="{FF2B5EF4-FFF2-40B4-BE49-F238E27FC236}">
                  <a16:creationId xmlns:a16="http://schemas.microsoft.com/office/drawing/2014/main" xmlns="" id="{E669492D-DEC8-404C-8680-5B9D1A528F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4495" y="3973386"/>
              <a:ext cx="1386654" cy="374945"/>
            </a:xfrm>
            <a:prstGeom prst="line">
              <a:avLst/>
            </a:pr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2">
              <a:extLst>
                <a:ext uri="{FF2B5EF4-FFF2-40B4-BE49-F238E27FC236}">
                  <a16:creationId xmlns:a16="http://schemas.microsoft.com/office/drawing/2014/main" xmlns="" id="{9ADD4E03-1556-4360-B9E0-BA698ECE34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1570" y="4348331"/>
              <a:ext cx="332926" cy="914738"/>
            </a:xfrm>
            <a:prstGeom prst="line">
              <a:avLst/>
            </a:pr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23">
              <a:extLst>
                <a:ext uri="{FF2B5EF4-FFF2-40B4-BE49-F238E27FC236}">
                  <a16:creationId xmlns:a16="http://schemas.microsoft.com/office/drawing/2014/main" xmlns="" id="{2F684C1A-AC4A-48F0-94BB-6D45FAF755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3110" y="3973385"/>
              <a:ext cx="218040" cy="526928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24">
              <a:extLst>
                <a:ext uri="{FF2B5EF4-FFF2-40B4-BE49-F238E27FC236}">
                  <a16:creationId xmlns:a16="http://schemas.microsoft.com/office/drawing/2014/main" xmlns="" id="{453F596C-A30E-4C2A-9014-CF25C0E73886}"/>
                </a:ext>
              </a:extLst>
            </p:cNvPr>
            <p:cNvCxnSpPr>
              <a:cxnSpLocks/>
            </p:cNvCxnSpPr>
            <p:nvPr/>
          </p:nvCxnSpPr>
          <p:spPr>
            <a:xfrm>
              <a:off x="6251148" y="3973385"/>
              <a:ext cx="258583" cy="1700185"/>
            </a:xfrm>
            <a:prstGeom prst="line">
              <a:avLst/>
            </a:pr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25">
              <a:extLst>
                <a:ext uri="{FF2B5EF4-FFF2-40B4-BE49-F238E27FC236}">
                  <a16:creationId xmlns:a16="http://schemas.microsoft.com/office/drawing/2014/main" xmlns="" id="{30C2BE2B-5D3F-4113-9D46-985599170C55}"/>
                </a:ext>
              </a:extLst>
            </p:cNvPr>
            <p:cNvCxnSpPr>
              <a:cxnSpLocks/>
            </p:cNvCxnSpPr>
            <p:nvPr/>
          </p:nvCxnSpPr>
          <p:spPr>
            <a:xfrm>
              <a:off x="6079658" y="4955152"/>
              <a:ext cx="430074" cy="718419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26">
              <a:extLst>
                <a:ext uri="{FF2B5EF4-FFF2-40B4-BE49-F238E27FC236}">
                  <a16:creationId xmlns:a16="http://schemas.microsoft.com/office/drawing/2014/main" xmlns="" id="{880A596D-1BB9-445E-827A-244674858827}"/>
                </a:ext>
              </a:extLst>
            </p:cNvPr>
            <p:cNvCxnSpPr>
              <a:cxnSpLocks/>
            </p:cNvCxnSpPr>
            <p:nvPr/>
          </p:nvCxnSpPr>
          <p:spPr>
            <a:xfrm>
              <a:off x="4531569" y="5263070"/>
              <a:ext cx="1978162" cy="410501"/>
            </a:xfrm>
            <a:prstGeom prst="line">
              <a:avLst/>
            </a:pr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7">
              <a:extLst>
                <a:ext uri="{FF2B5EF4-FFF2-40B4-BE49-F238E27FC236}">
                  <a16:creationId xmlns:a16="http://schemas.microsoft.com/office/drawing/2014/main" xmlns="" id="{5AE3A4A6-D757-4BAA-B0E9-BB02A6AADB64}"/>
                </a:ext>
              </a:extLst>
            </p:cNvPr>
            <p:cNvCxnSpPr>
              <a:cxnSpLocks/>
            </p:cNvCxnSpPr>
            <p:nvPr/>
          </p:nvCxnSpPr>
          <p:spPr>
            <a:xfrm>
              <a:off x="4864496" y="4348331"/>
              <a:ext cx="844476" cy="294172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8">
              <a:extLst>
                <a:ext uri="{FF2B5EF4-FFF2-40B4-BE49-F238E27FC236}">
                  <a16:creationId xmlns:a16="http://schemas.microsoft.com/office/drawing/2014/main" xmlns="" id="{133000BD-47F8-46E4-B1BC-3A56A504A032}"/>
                </a:ext>
              </a:extLst>
            </p:cNvPr>
            <p:cNvCxnSpPr>
              <a:cxnSpLocks/>
            </p:cNvCxnSpPr>
            <p:nvPr/>
          </p:nvCxnSpPr>
          <p:spPr>
            <a:xfrm>
              <a:off x="4864496" y="4348331"/>
              <a:ext cx="1645236" cy="1325240"/>
            </a:xfrm>
            <a:prstGeom prst="line">
              <a:avLst/>
            </a:pr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30">
              <a:extLst>
                <a:ext uri="{FF2B5EF4-FFF2-40B4-BE49-F238E27FC236}">
                  <a16:creationId xmlns:a16="http://schemas.microsoft.com/office/drawing/2014/main" xmlns="" id="{D7F5F179-8193-4072-9CC0-69AAF66386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1567" y="4814324"/>
              <a:ext cx="1171580" cy="448746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val 31">
                  <a:extLst>
                    <a:ext uri="{FF2B5EF4-FFF2-40B4-BE49-F238E27FC236}">
                      <a16:creationId xmlns:a16="http://schemas.microsoft.com/office/drawing/2014/main" xmlns="" id="{61256E0E-1A61-4520-B701-51F538B89335}"/>
                    </a:ext>
                  </a:extLst>
                </p:cNvPr>
                <p:cNvSpPr/>
                <p:nvPr/>
              </p:nvSpPr>
              <p:spPr>
                <a:xfrm>
                  <a:off x="4632619" y="4116456"/>
                  <a:ext cx="463752" cy="46375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1256E0E-1A61-4520-B701-51F538B89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619" y="4116456"/>
                  <a:ext cx="463752" cy="463752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32">
                  <a:extLst>
                    <a:ext uri="{FF2B5EF4-FFF2-40B4-BE49-F238E27FC236}">
                      <a16:creationId xmlns:a16="http://schemas.microsoft.com/office/drawing/2014/main" xmlns="" id="{E72CC3D8-F094-4FCB-924E-C21F42009479}"/>
                    </a:ext>
                  </a:extLst>
                </p:cNvPr>
                <p:cNvSpPr/>
                <p:nvPr/>
              </p:nvSpPr>
              <p:spPr>
                <a:xfrm>
                  <a:off x="6019273" y="3741509"/>
                  <a:ext cx="463752" cy="46375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5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72CC3D8-F094-4FCB-924E-C21F420094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273" y="3741509"/>
                  <a:ext cx="463752" cy="463752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33">
                  <a:extLst>
                    <a:ext uri="{FF2B5EF4-FFF2-40B4-BE49-F238E27FC236}">
                      <a16:creationId xmlns:a16="http://schemas.microsoft.com/office/drawing/2014/main" xmlns="" id="{EAADEC77-B93E-42F8-9D26-D3628D101D45}"/>
                    </a:ext>
                  </a:extLst>
                </p:cNvPr>
                <p:cNvSpPr/>
                <p:nvPr/>
              </p:nvSpPr>
              <p:spPr>
                <a:xfrm>
                  <a:off x="5708972" y="4491400"/>
                  <a:ext cx="463752" cy="463752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AADEC77-B93E-42F8-9D26-D3628D101D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972" y="4491400"/>
                  <a:ext cx="463752" cy="463752"/>
                </a:xfrm>
                <a:prstGeom prst="ellipse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34">
                  <a:extLst>
                    <a:ext uri="{FF2B5EF4-FFF2-40B4-BE49-F238E27FC236}">
                      <a16:creationId xmlns:a16="http://schemas.microsoft.com/office/drawing/2014/main" xmlns="" id="{73995155-58A8-409A-8508-00CA651112E0}"/>
                    </a:ext>
                  </a:extLst>
                </p:cNvPr>
                <p:cNvSpPr/>
                <p:nvPr/>
              </p:nvSpPr>
              <p:spPr>
                <a:xfrm>
                  <a:off x="6274576" y="5437742"/>
                  <a:ext cx="463752" cy="46375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5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sz="1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3995155-58A8-409A-8508-00CA651112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576" y="5437742"/>
                  <a:ext cx="463752" cy="463752"/>
                </a:xfrm>
                <a:prstGeom prst="ellipse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35">
                  <a:extLst>
                    <a:ext uri="{FF2B5EF4-FFF2-40B4-BE49-F238E27FC236}">
                      <a16:creationId xmlns:a16="http://schemas.microsoft.com/office/drawing/2014/main" xmlns="" id="{3B6CA637-A78C-4F58-A924-CEEED25DF9A6}"/>
                    </a:ext>
                  </a:extLst>
                </p:cNvPr>
                <p:cNvSpPr/>
                <p:nvPr/>
              </p:nvSpPr>
              <p:spPr>
                <a:xfrm>
                  <a:off x="4299690" y="5031193"/>
                  <a:ext cx="463752" cy="46375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B6CA637-A78C-4F58-A924-CEEED25DF9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690" y="5031193"/>
                  <a:ext cx="463752" cy="463752"/>
                </a:xfrm>
                <a:prstGeom prst="ellipse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矩形 8"/>
          <p:cNvSpPr/>
          <p:nvPr/>
        </p:nvSpPr>
        <p:spPr>
          <a:xfrm>
            <a:off x="503067" y="882171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B0F0"/>
                </a:solidFill>
              </a:rPr>
              <a:t>Our Idea</a:t>
            </a:r>
            <a:endParaRPr lang="en-US" altLang="zh-CN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0E8DB-9B69-49BE-836F-59F384DA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04" y="814450"/>
            <a:ext cx="8547315" cy="61901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Graph Classification as </a:t>
            </a:r>
            <a:r>
              <a:rPr lang="en-US" altLang="zh-CN" b="1" dirty="0" smtClean="0">
                <a:solidFill>
                  <a:srgbClr val="FF0000"/>
                </a:solidFill>
              </a:rPr>
              <a:t>Event </a:t>
            </a:r>
            <a:r>
              <a:rPr lang="en-US" altLang="zh-CN" b="1" dirty="0">
                <a:solidFill>
                  <a:srgbClr val="FF0000"/>
                </a:solidFill>
              </a:rPr>
              <a:t>Selection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529D6DC-BC1A-451D-8449-0882235E9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520" y="1660705"/>
                <a:ext cx="4694278" cy="37061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The output value is called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Score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which can be understood as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likeliness of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the event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being </a:t>
                </a:r>
                <a:r>
                  <a:rPr lang="en-US" sz="2000" dirty="0">
                    <a:solidFill>
                      <a:srgbClr val="0070C0"/>
                    </a:solidFill>
                  </a:rPr>
                  <a:t>a signal.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Apply a cut on the </a:t>
                </a:r>
                <a:r>
                  <a:rPr lang="en-US" sz="2000" dirty="0" smtClean="0"/>
                  <a:t>score:</a:t>
                </a:r>
                <a:endParaRPr lang="en-US" sz="2000" dirty="0"/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keep the event.</a:t>
                </a:r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drop the event.</a:t>
                </a:r>
              </a:p>
              <a:p>
                <a:pPr marL="0" indent="0">
                  <a:buNone/>
                </a:pPr>
                <a:r>
                  <a:rPr lang="en-US" sz="2000" dirty="0"/>
                  <a:t>As a result, </a:t>
                </a:r>
                <a:r>
                  <a:rPr lang="en-US" sz="2000" b="1" dirty="0"/>
                  <a:t>most</a:t>
                </a:r>
                <a:r>
                  <a:rPr lang="en-US" sz="2000" dirty="0"/>
                  <a:t> signal events and </a:t>
                </a:r>
                <a:r>
                  <a:rPr lang="en-US" sz="2000" b="1" dirty="0" smtClean="0"/>
                  <a:t>some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background </a:t>
                </a:r>
                <a:r>
                  <a:rPr lang="en-US" sz="2000" dirty="0"/>
                  <a:t>events are selected.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29D6DC-BC1A-451D-8449-0882235E9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520" y="1660705"/>
                <a:ext cx="4694278" cy="3706166"/>
              </a:xfrm>
              <a:blipFill rotWithShape="0">
                <a:blip r:embed="rId2"/>
                <a:stretch>
                  <a:fillRect l="-1429" t="-658" r="-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30EA516-A038-43CF-9016-892601C6C047}"/>
              </a:ext>
            </a:extLst>
          </p:cNvPr>
          <p:cNvGrpSpPr/>
          <p:nvPr/>
        </p:nvGrpSpPr>
        <p:grpSpPr>
          <a:xfrm>
            <a:off x="5097819" y="2722479"/>
            <a:ext cx="3529230" cy="2003226"/>
            <a:chOff x="5978046" y="3377515"/>
            <a:chExt cx="4705638" cy="267096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BC73EB04-CD78-4267-AFA9-191B6260E738}"/>
                </a:ext>
              </a:extLst>
            </p:cNvPr>
            <p:cNvCxnSpPr/>
            <p:nvPr/>
          </p:nvCxnSpPr>
          <p:spPr>
            <a:xfrm>
              <a:off x="6748550" y="5242172"/>
              <a:ext cx="348026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E133B884-8495-4258-B2A7-F48C6DD8A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8550" y="3684921"/>
              <a:ext cx="0" cy="15572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1B0B3E5-9AB7-4A9F-BBCC-59F45011C29A}"/>
                </a:ext>
              </a:extLst>
            </p:cNvPr>
            <p:cNvSpPr/>
            <p:nvPr/>
          </p:nvSpPr>
          <p:spPr>
            <a:xfrm>
              <a:off x="6787342" y="3966385"/>
              <a:ext cx="3186546" cy="1214827"/>
            </a:xfrm>
            <a:custGeom>
              <a:avLst/>
              <a:gdLst>
                <a:gd name="connsiteX0" fmla="*/ 0 w 3186546"/>
                <a:gd name="connsiteY0" fmla="*/ 1190531 h 1212699"/>
                <a:gd name="connsiteX1" fmla="*/ 615142 w 3186546"/>
                <a:gd name="connsiteY1" fmla="*/ 4582 h 1212699"/>
                <a:gd name="connsiteX2" fmla="*/ 1235826 w 3186546"/>
                <a:gd name="connsiteY2" fmla="*/ 797062 h 1212699"/>
                <a:gd name="connsiteX3" fmla="*/ 3186546 w 3186546"/>
                <a:gd name="connsiteY3" fmla="*/ 1212699 h 1212699"/>
                <a:gd name="connsiteX0" fmla="*/ 0 w 3186546"/>
                <a:gd name="connsiteY0" fmla="*/ 1192659 h 1214827"/>
                <a:gd name="connsiteX1" fmla="*/ 615142 w 3186546"/>
                <a:gd name="connsiteY1" fmla="*/ 6710 h 1214827"/>
                <a:gd name="connsiteX2" fmla="*/ 1235826 w 3186546"/>
                <a:gd name="connsiteY2" fmla="*/ 732688 h 1214827"/>
                <a:gd name="connsiteX3" fmla="*/ 3186546 w 3186546"/>
                <a:gd name="connsiteY3" fmla="*/ 1214827 h 121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6546" h="1214827">
                  <a:moveTo>
                    <a:pt x="0" y="1192659"/>
                  </a:moveTo>
                  <a:cubicBezTo>
                    <a:pt x="204585" y="632473"/>
                    <a:pt x="409171" y="83372"/>
                    <a:pt x="615142" y="6710"/>
                  </a:cubicBezTo>
                  <a:cubicBezTo>
                    <a:pt x="821113" y="-69952"/>
                    <a:pt x="807259" y="531335"/>
                    <a:pt x="1235826" y="732688"/>
                  </a:cubicBezTo>
                  <a:cubicBezTo>
                    <a:pt x="1664393" y="934041"/>
                    <a:pt x="2868815" y="1085518"/>
                    <a:pt x="3186546" y="1214827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CDFFCD0-2EB8-4187-812A-D56C7497D249}"/>
                </a:ext>
              </a:extLst>
            </p:cNvPr>
            <p:cNvSpPr/>
            <p:nvPr/>
          </p:nvSpPr>
          <p:spPr>
            <a:xfrm>
              <a:off x="6914803" y="3862149"/>
              <a:ext cx="2992583" cy="1313521"/>
            </a:xfrm>
            <a:custGeom>
              <a:avLst/>
              <a:gdLst>
                <a:gd name="connsiteX0" fmla="*/ 0 w 3064626"/>
                <a:gd name="connsiteY0" fmla="*/ 278307 h 278307"/>
                <a:gd name="connsiteX1" fmla="*/ 1130531 w 3064626"/>
                <a:gd name="connsiteY1" fmla="*/ 250598 h 278307"/>
                <a:gd name="connsiteX2" fmla="*/ 2255520 w 3064626"/>
                <a:gd name="connsiteY2" fmla="*/ 1216 h 278307"/>
                <a:gd name="connsiteX3" fmla="*/ 3064626 w 3064626"/>
                <a:gd name="connsiteY3" fmla="*/ 173012 h 278307"/>
                <a:gd name="connsiteX0" fmla="*/ 0 w 3064626"/>
                <a:gd name="connsiteY0" fmla="*/ 1313521 h 1313521"/>
                <a:gd name="connsiteX1" fmla="*/ 1130531 w 3064626"/>
                <a:gd name="connsiteY1" fmla="*/ 1285812 h 1313521"/>
                <a:gd name="connsiteX2" fmla="*/ 2216727 w 3064626"/>
                <a:gd name="connsiteY2" fmla="*/ 110 h 1313521"/>
                <a:gd name="connsiteX3" fmla="*/ 3064626 w 3064626"/>
                <a:gd name="connsiteY3" fmla="*/ 1208226 h 1313521"/>
                <a:gd name="connsiteX0" fmla="*/ 0 w 3064626"/>
                <a:gd name="connsiteY0" fmla="*/ 1313521 h 1313521"/>
                <a:gd name="connsiteX1" fmla="*/ 1108364 w 3064626"/>
                <a:gd name="connsiteY1" fmla="*/ 1163892 h 1313521"/>
                <a:gd name="connsiteX2" fmla="*/ 2216727 w 3064626"/>
                <a:gd name="connsiteY2" fmla="*/ 110 h 1313521"/>
                <a:gd name="connsiteX3" fmla="*/ 3064626 w 3064626"/>
                <a:gd name="connsiteY3" fmla="*/ 1208226 h 1313521"/>
                <a:gd name="connsiteX0" fmla="*/ 0 w 2992583"/>
                <a:gd name="connsiteY0" fmla="*/ 1313521 h 1313521"/>
                <a:gd name="connsiteX1" fmla="*/ 1108364 w 2992583"/>
                <a:gd name="connsiteY1" fmla="*/ 1163892 h 1313521"/>
                <a:gd name="connsiteX2" fmla="*/ 2216727 w 2992583"/>
                <a:gd name="connsiteY2" fmla="*/ 110 h 1313521"/>
                <a:gd name="connsiteX3" fmla="*/ 2992583 w 2992583"/>
                <a:gd name="connsiteY3" fmla="*/ 1208226 h 131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2583" h="1313521">
                  <a:moveTo>
                    <a:pt x="0" y="1313521"/>
                  </a:moveTo>
                  <a:lnTo>
                    <a:pt x="1108364" y="1163892"/>
                  </a:lnTo>
                  <a:cubicBezTo>
                    <a:pt x="1484284" y="1117710"/>
                    <a:pt x="1894378" y="13041"/>
                    <a:pt x="2216727" y="110"/>
                  </a:cubicBezTo>
                  <a:cubicBezTo>
                    <a:pt x="2539076" y="-12821"/>
                    <a:pt x="2749204" y="1115862"/>
                    <a:pt x="2992583" y="120822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D197180-8816-4EF8-ABAF-77F58E570BF8}"/>
                </a:ext>
              </a:extLst>
            </p:cNvPr>
            <p:cNvSpPr txBox="1"/>
            <p:nvPr/>
          </p:nvSpPr>
          <p:spPr>
            <a:xfrm>
              <a:off x="7241771" y="3574243"/>
              <a:ext cx="2937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1F8FF0A-34D1-444D-B6A6-07445EA5A0FD}"/>
                </a:ext>
              </a:extLst>
            </p:cNvPr>
            <p:cNvSpPr txBox="1"/>
            <p:nvPr/>
          </p:nvSpPr>
          <p:spPr>
            <a:xfrm>
              <a:off x="8950034" y="3377515"/>
              <a:ext cx="2937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355036-E17E-4436-976F-AEDDF932AA46}"/>
                </a:ext>
              </a:extLst>
            </p:cNvPr>
            <p:cNvSpPr txBox="1"/>
            <p:nvPr/>
          </p:nvSpPr>
          <p:spPr>
            <a:xfrm>
              <a:off x="9781302" y="5235462"/>
              <a:ext cx="9023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score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13F1A9C-8AD4-409A-B9D4-574277498F1C}"/>
                </a:ext>
              </a:extLst>
            </p:cNvPr>
            <p:cNvSpPr txBox="1"/>
            <p:nvPr/>
          </p:nvSpPr>
          <p:spPr>
            <a:xfrm>
              <a:off x="8515548" y="5443342"/>
              <a:ext cx="122696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selected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1222087-1724-4979-9241-DD6064041A8D}"/>
                </a:ext>
              </a:extLst>
            </p:cNvPr>
            <p:cNvSpPr txBox="1"/>
            <p:nvPr/>
          </p:nvSpPr>
          <p:spPr>
            <a:xfrm>
              <a:off x="6636033" y="5443342"/>
              <a:ext cx="156447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filtered out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228A868-1519-4FAA-8B82-504F2D814F7C}"/>
                </a:ext>
              </a:extLst>
            </p:cNvPr>
            <p:cNvCxnSpPr/>
            <p:nvPr/>
          </p:nvCxnSpPr>
          <p:spPr>
            <a:xfrm>
              <a:off x="8329352" y="3680448"/>
              <a:ext cx="0" cy="2368035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575B3BC-0582-4B8E-BE4A-D829BA71CCCB}"/>
                </a:ext>
              </a:extLst>
            </p:cNvPr>
            <p:cNvSpPr txBox="1"/>
            <p:nvPr/>
          </p:nvSpPr>
          <p:spPr>
            <a:xfrm rot="16200000">
              <a:off x="5312830" y="4149576"/>
              <a:ext cx="20690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number of events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23/35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662277" y="4697920"/>
                <a:ext cx="474937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77" y="4697920"/>
                <a:ext cx="474937" cy="391261"/>
              </a:xfrm>
              <a:prstGeom prst="rect">
                <a:avLst/>
              </a:prstGeom>
              <a:blipFill rotWithShape="0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9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0E8DB-9B69-49BE-836F-59F384DA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2" y="746964"/>
            <a:ext cx="5073651" cy="61901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Performance </a:t>
            </a:r>
            <a:r>
              <a:rPr lang="en-US" b="1" dirty="0" smtClean="0">
                <a:solidFill>
                  <a:srgbClr val="FF0000"/>
                </a:solidFill>
              </a:rPr>
              <a:t>Index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529D6DC-BC1A-451D-8449-0882235E9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095" y="1771241"/>
                <a:ext cx="7371069" cy="356955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Expected discovery significance </a:t>
                </a:r>
                <a:r>
                  <a:rPr lang="en-US" sz="1800" dirty="0" smtClean="0"/>
                  <a:t>is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960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pPr marL="96012" lvl="1" indent="0">
                  <a:buNone/>
                </a:pPr>
                <a:endParaRPr lang="en-US" sz="1800" dirty="0"/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the number of selected signal and background </a:t>
                </a:r>
                <a:r>
                  <a:rPr lang="en-US" dirty="0" smtClean="0"/>
                  <a:t>events</a:t>
                </a:r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 </a:t>
                </a:r>
                <a:r>
                  <a:rPr lang="en-US" dirty="0"/>
                  <a:t>cross </a:t>
                </a:r>
                <a:r>
                  <a:rPr lang="en-US" dirty="0" smtClean="0"/>
                  <a:t>section</a:t>
                </a:r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:  </a:t>
                </a:r>
                <a:r>
                  <a:rPr lang="en-US" dirty="0" smtClean="0"/>
                  <a:t>integrated </a:t>
                </a:r>
                <a:r>
                  <a:rPr lang="en-US" dirty="0"/>
                  <a:t>luminosity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efficiencies </a:t>
                </a:r>
                <a:r>
                  <a:rPr lang="en-US" dirty="0"/>
                  <a:t>of preselection cuts and </a:t>
                </a:r>
                <a:r>
                  <a:rPr lang="en-US" dirty="0" smtClean="0"/>
                  <a:t>classifier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We define the expected relative discovery significance as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29D6DC-BC1A-451D-8449-0882235E9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5" y="1771241"/>
                <a:ext cx="7371069" cy="3569551"/>
              </a:xfrm>
              <a:blipFill rotWithShape="0">
                <a:blip r:embed="rId2"/>
                <a:stretch>
                  <a:fillRect l="-662" t="-1026" b="-309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24/35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81" y="1894258"/>
            <a:ext cx="7491558" cy="417154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01228" y="1270903"/>
            <a:ext cx="4419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Message Passing Neural Network</a:t>
            </a:r>
          </a:p>
        </p:txBody>
      </p:sp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25/35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3673" y="399532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具体的操作（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6066B-C11A-4FF6-A7A3-E1341C72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91" y="946185"/>
            <a:ext cx="4418870" cy="6190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Neural Network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AA9B188-16A3-48B4-A39B-2B18CFCB80B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565201"/>
                <a:ext cx="4533293" cy="2338853"/>
              </a:xfrm>
            </p:spPr>
            <p:txBody>
              <a:bodyPr>
                <a:noAutofit/>
              </a:bodyPr>
              <a:lstStyle/>
              <a:p>
                <a:pPr lvl="1">
                  <a:lnSpc>
                    <a:spcPts val="1800"/>
                  </a:lnSpc>
                </a:pPr>
                <a:r>
                  <a:rPr lang="en-US" sz="1400" dirty="0"/>
                  <a:t>Use </a:t>
                </a:r>
                <a:r>
                  <a:rPr lang="en-US" sz="1400" b="1" i="1" dirty="0"/>
                  <a:t>one-hot-like</a:t>
                </a:r>
                <a:r>
                  <a:rPr lang="en-US" sz="1400" dirty="0"/>
                  <a:t> encoding for object identity.</a:t>
                </a:r>
              </a:p>
              <a:p>
                <a:pPr lvl="1">
                  <a:lnSpc>
                    <a:spcPts val="1800"/>
                  </a:lnSpc>
                </a:pPr>
                <a:r>
                  <a:rPr lang="en-US" sz="1400" b="1" i="1" dirty="0"/>
                  <a:t>30-dim</a:t>
                </a:r>
                <a:r>
                  <a:rPr lang="en-US" sz="1400" dirty="0"/>
                  <a:t> feature vectors</a:t>
                </a:r>
              </a:p>
              <a:p>
                <a:pPr lvl="1">
                  <a:lnSpc>
                    <a:spcPts val="1800"/>
                  </a:lnSpc>
                </a:pPr>
                <a:r>
                  <a:rPr lang="en-US" sz="1400" b="1" i="1" dirty="0"/>
                  <a:t>Distance</a:t>
                </a:r>
                <a:r>
                  <a:rPr lang="en-US" sz="1400" dirty="0"/>
                  <a:t> measure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400" dirty="0"/>
              </a:p>
              <a:p>
                <a:pPr lvl="1">
                  <a:lnSpc>
                    <a:spcPts val="1800"/>
                  </a:lnSpc>
                </a:pPr>
                <a:r>
                  <a:rPr lang="en-US" sz="1400" dirty="0"/>
                  <a:t>Pair distances are expanded in a Gaussian basis (linearly distributed in [0, 5]) as vectors of length 21.</a:t>
                </a:r>
              </a:p>
              <a:p>
                <a:pPr lvl="1">
                  <a:lnSpc>
                    <a:spcPts val="1800"/>
                  </a:lnSpc>
                </a:pPr>
                <a:r>
                  <a:rPr lang="en-US" sz="1400" dirty="0"/>
                  <a:t>Use separate message and update functions for each iteration.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A9B188-16A3-48B4-A39B-2B18CFCB8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565201"/>
                <a:ext cx="4533293" cy="2338853"/>
              </a:xfrm>
              <a:blipFill rotWithShape="0">
                <a:blip r:embed="rId2"/>
                <a:stretch>
                  <a:fillRect t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A1FD5ADC-02CD-48AA-B393-1DD876EC7A8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33293" y="1452639"/>
                <a:ext cx="4336387" cy="2860245"/>
              </a:xfrm>
            </p:spPr>
            <p:txBody>
              <a:bodyPr>
                <a:noAutofit/>
              </a:bodyPr>
              <a:lstStyle/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sz="14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</a:rPr>
                          <m:t>relu</m:t>
                        </m:r>
                      </m:fName>
                      <m:e>
                        <m:d>
                          <m:d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dirty="0">
                                        <a:latin typeface="Cambria Math" panose="02040503050406030204" pitchFamily="18" charset="0"/>
                                      </a:rPr>
                                      <m:t>onehot</m:t>
                                    </m:r>
                                    <m:d>
                                      <m:dPr>
                                        <m:ctrlPr>
                                          <a:rPr lang="en-US" sz="1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400">
                                            <a:latin typeface="Cambria Math" panose="02040503050406030204" pitchFamily="18" charset="0"/>
                                          </a:rPr>
                                          <m:t>id</m:t>
                                        </m:r>
                                      </m:e>
                                    </m:d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 dirty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14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1400" dirty="0"/>
              </a:p>
              <a:p>
                <a:pPr lvl="1">
                  <a:lnSpc>
                    <a:spcPct val="100000"/>
                  </a:lnSpc>
                </a:pP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dirty="0">
                            <a:latin typeface="Cambria Math" panose="02040503050406030204" pitchFamily="18" charset="0"/>
                          </a:rPr>
                          <m:t>relu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dirty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dirty="0">
                                        <a:latin typeface="Cambria Math" panose="02040503050406030204" pitchFamily="18" charset="0"/>
                                      </a:rPr>
                                      <m:t>pand</m:t>
                                    </m:r>
                                    <m:d>
                                      <m:dPr>
                                        <m:ctrlPr>
                                          <a:rPr lang="en-US" sz="1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 dirty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e>
                                </m:eqArr>
                              </m:e>
                            </m:d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b="1" i="1" dirty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CN" sz="14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sz="1400" dirty="0"/>
              </a:p>
              <a:p>
                <a:pPr lvl="1">
                  <a:lnSpc>
                    <a:spcPct val="100000"/>
                  </a:lnSpc>
                </a:pP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d>
                          <m:dPr>
                            <m:ctrlP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relu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sz="1400" dirty="0"/>
              </a:p>
              <a:p>
                <a:pPr lvl="1">
                  <a:lnSpc>
                    <a:spcPct val="100000"/>
                  </a:lnSpc>
                </a:pP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FD5ADC-02CD-48AA-B393-1DD876EC7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33293" y="1452639"/>
                <a:ext cx="4336387" cy="286024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E0B9A6F-3D11-4DE0-A688-636ED235DC21}"/>
              </a:ext>
            </a:extLst>
          </p:cNvPr>
          <p:cNvSpPr txBox="1">
            <a:spLocks/>
          </p:cNvSpPr>
          <p:nvPr/>
        </p:nvSpPr>
        <p:spPr>
          <a:xfrm>
            <a:off x="496791" y="4616141"/>
            <a:ext cx="5121689" cy="1699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Binary Cross-Entropy (BCE) as loss function.</a:t>
            </a:r>
          </a:p>
          <a:p>
            <a:r>
              <a:rPr lang="en-US" sz="1400" dirty="0" smtClean="0"/>
              <a:t>Calculate gradients using error back-propagation.</a:t>
            </a:r>
          </a:p>
          <a:p>
            <a:r>
              <a:rPr lang="en-US" sz="1400" dirty="0" smtClean="0"/>
              <a:t>Optimize network parameters using Adam algorithm.</a:t>
            </a:r>
          </a:p>
          <a:p>
            <a:r>
              <a:rPr lang="en-US" sz="1400" dirty="0" smtClean="0"/>
              <a:t>Training with mini-batch of examples.</a:t>
            </a:r>
          </a:p>
          <a:p>
            <a:r>
              <a:rPr lang="en-US" sz="1400" dirty="0" smtClean="0"/>
              <a:t>Adopt early stopping to prevent overfitting.</a:t>
            </a:r>
            <a:endParaRPr 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416958" y="3870284"/>
            <a:ext cx="1541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Training</a:t>
            </a:r>
          </a:p>
        </p:txBody>
      </p:sp>
      <p:sp>
        <p:nvSpPr>
          <p:cNvPr id="8" name="矩形 7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26/35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25867" y="4147282"/>
            <a:ext cx="3373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 smtClean="0">
                <a:solidFill>
                  <a:schemeClr val="bg1">
                    <a:lumMod val="65000"/>
                  </a:schemeClr>
                </a:solidFill>
              </a:rPr>
              <a:t>relu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</a:rPr>
              <a:t>: r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</a:rPr>
              <a:t>ectified 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linear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</a:rPr>
              <a:t>unit 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</a:rPr>
              <a:t>(non linear trans)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92674" y="4388122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计算速度快，广泛应用于深度学习中</a:t>
            </a:r>
          </a:p>
        </p:txBody>
      </p:sp>
      <p:sp>
        <p:nvSpPr>
          <p:cNvPr id="10" name="矩形 9"/>
          <p:cNvSpPr/>
          <p:nvPr/>
        </p:nvSpPr>
        <p:spPr>
          <a:xfrm>
            <a:off x="5284938" y="4717194"/>
            <a:ext cx="3424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</a:rPr>
              <a:t>xpand: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</a:rPr>
              <a:t>把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距离展开到多个高斯基底上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</a:rPr>
              <a:t>，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</a:rPr>
              <a:t>               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</a:rPr>
              <a:t>形成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</a:rPr>
              <a:t>一个向量表示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5284938" y="5240414"/>
                <a:ext cx="214879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400" b="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400" b="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: parameters</a:t>
                </a:r>
                <a:endParaRPr lang="zh-CN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938" y="5240414"/>
                <a:ext cx="2148793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5284938" y="5555384"/>
                <a:ext cx="31500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400" b="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CN" altLang="en-US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altLang="zh-CN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: linear transformations </a:t>
                </a:r>
                <a:endParaRPr lang="zh-CN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938" y="5555384"/>
                <a:ext cx="3150030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圆角矩形 12"/>
          <p:cNvSpPr/>
          <p:nvPr/>
        </p:nvSpPr>
        <p:spPr>
          <a:xfrm>
            <a:off x="5217459" y="4162671"/>
            <a:ext cx="3491533" cy="182575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3673" y="399532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具体的操作（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5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03BCB88-4746-471F-842F-59F9491DE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2217" y="1959299"/>
                <a:ext cx="8022407" cy="213025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diagonal region of phase space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) is </a:t>
                </a:r>
                <a:r>
                  <a:rPr lang="en-US" sz="2000" dirty="0" smtClean="0"/>
                  <a:t>hard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hunt</a:t>
                </a:r>
                <a:endParaRPr lang="en-US" sz="20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The momentum transfer from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000" dirty="0"/>
                  <a:t> is small.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The stop signal is kinematically very similar to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dirty="0"/>
                  <a:t> process.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3BCB88-4746-471F-842F-59F9491DE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217" y="1959299"/>
                <a:ext cx="8022407" cy="2130250"/>
              </a:xfrm>
              <a:blipFill rotWithShape="0">
                <a:blip r:embed="rId2"/>
                <a:stretch>
                  <a:fillRect l="-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D81D3A-B807-4A02-BAB7-BA0FC599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484" y="4089549"/>
            <a:ext cx="2352218" cy="18615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5ACFB0D-F980-43D4-9377-66B0A08D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17" y="673240"/>
            <a:ext cx="5596165" cy="61901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Search for </a:t>
            </a:r>
            <a:r>
              <a:rPr lang="en-US" b="1" dirty="0" smtClean="0">
                <a:solidFill>
                  <a:srgbClr val="FF0000"/>
                </a:solidFill>
              </a:rPr>
              <a:t>stop-pair </a:t>
            </a:r>
            <a:r>
              <a:rPr lang="en-US" b="1" dirty="0">
                <a:solidFill>
                  <a:srgbClr val="FF0000"/>
                </a:solidFill>
              </a:rPr>
              <a:t>signal</a:t>
            </a:r>
          </a:p>
        </p:txBody>
      </p:sp>
      <p:sp>
        <p:nvSpPr>
          <p:cNvPr id="5" name="矩形 4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27/35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72" y="4089549"/>
            <a:ext cx="2973886" cy="20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2E2C913-236B-4724-BE2F-0F89FDD11A6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2217" y="1795807"/>
                <a:ext cx="4102376" cy="322345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Generate events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with ATLAS detector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MadGraph5 + Pythia8 + Delphes3 + CheckMate2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Signal events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Background events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E2C913-236B-4724-BE2F-0F89FDD11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2217" y="1795807"/>
                <a:ext cx="4102376" cy="3223453"/>
              </a:xfrm>
              <a:blipFill rotWithShape="0"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B8E13710-B2BD-4F47-ADFC-FA4328199A1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09005" y="1895199"/>
                <a:ext cx="3886200" cy="365072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Object reconstruction</a:t>
                </a:r>
              </a:p>
              <a:p>
                <a:pPr lvl="1"/>
                <a:r>
                  <a:rPr lang="en-US" dirty="0"/>
                  <a:t>Electron and muon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&lt;2.5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Jet</a:t>
                </a:r>
              </a:p>
              <a:p>
                <a:pPr lvl="2"/>
                <a:r>
                  <a:rPr lang="en-US" dirty="0"/>
                  <a:t>Anti-</a:t>
                </a:r>
                <a:r>
                  <a:rPr lang="en-US" dirty="0" err="1"/>
                  <a:t>kt</a:t>
                </a:r>
                <a:r>
                  <a:rPr lang="en-US" dirty="0"/>
                  <a:t> clustering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&gt;25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&lt;2.5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B-tagging</a:t>
                </a:r>
              </a:p>
              <a:p>
                <a:pPr lvl="2"/>
                <a:r>
                  <a:rPr lang="en-US" dirty="0"/>
                  <a:t>80% efficiency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Preselection criteria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>
                        <a:latin typeface="Cambria Math" panose="02040503050406030204" pitchFamily="18" charset="0"/>
                      </a:rPr>
                      <m:t>MET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&gt;150 </m:t>
                    </m:r>
                    <m:r>
                      <m:rPr>
                        <m:nor/>
                      </m:rPr>
                      <a:rPr lang="en-US" altLang="zh-CN" dirty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E13710-B2BD-4F47-ADFC-FA4328199A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09005" y="1895199"/>
                <a:ext cx="3886200" cy="3650727"/>
              </a:xfrm>
              <a:blipFill>
                <a:blip r:embed="rId3"/>
                <a:stretch>
                  <a:fillRect l="-1254" t="-2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xmlns="" id="{D5ACFB0D-F980-43D4-9377-66B0A08D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17" y="673240"/>
            <a:ext cx="5596165" cy="61901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Search for </a:t>
            </a:r>
            <a:r>
              <a:rPr lang="en-US" b="1" dirty="0" smtClean="0">
                <a:solidFill>
                  <a:srgbClr val="FF0000"/>
                </a:solidFill>
              </a:rPr>
              <a:t>stop-pair </a:t>
            </a:r>
            <a:r>
              <a:rPr lang="en-US" b="1" dirty="0">
                <a:solidFill>
                  <a:srgbClr val="FF0000"/>
                </a:solidFill>
              </a:rPr>
              <a:t>signal</a:t>
            </a:r>
          </a:p>
        </p:txBody>
      </p:sp>
      <p:sp>
        <p:nvSpPr>
          <p:cNvPr id="5" name="矩形 4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28/35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5ACFB0D-F980-43D4-9377-66B0A08D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17" y="673240"/>
            <a:ext cx="5596165" cy="61901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Search for </a:t>
            </a:r>
            <a:r>
              <a:rPr lang="en-US" b="1" dirty="0" smtClean="0">
                <a:solidFill>
                  <a:srgbClr val="FF0000"/>
                </a:solidFill>
              </a:rPr>
              <a:t>stop-pair </a:t>
            </a:r>
            <a:r>
              <a:rPr lang="en-US" b="1" dirty="0">
                <a:solidFill>
                  <a:srgbClr val="FF0000"/>
                </a:solidFill>
              </a:rPr>
              <a:t>signal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2" y="2241067"/>
            <a:ext cx="3781425" cy="3190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382" y="2336316"/>
            <a:ext cx="3057525" cy="300037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363278" y="3578087"/>
            <a:ext cx="1272209" cy="2584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26093" y="3208755"/>
            <a:ext cx="1053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</a:rPr>
              <a:t>encoding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EBD81D3A-B807-4A02-BAB7-BA0FC599E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110" y="5575852"/>
            <a:ext cx="1365847" cy="108094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29/35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692" y="5575852"/>
            <a:ext cx="1546215" cy="3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5910">
            <a:off x="2385385" y="3181890"/>
            <a:ext cx="3549088" cy="19963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6705988">
            <a:off x="2542939" y="4427331"/>
            <a:ext cx="356985" cy="6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6705988">
            <a:off x="3434363" y="4427329"/>
            <a:ext cx="356985" cy="6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6705988">
            <a:off x="4259253" y="4427329"/>
            <a:ext cx="356985" cy="6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6705988">
            <a:off x="5405561" y="4506843"/>
            <a:ext cx="356985" cy="6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74185" y="594980"/>
            <a:ext cx="4475986" cy="7894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Introduction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 rot="6705988">
            <a:off x="5403050" y="5328325"/>
            <a:ext cx="356985" cy="630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26458" y="2018391"/>
            <a:ext cx="518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Machine learning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 smtClean="0"/>
              <a:t> -- a </a:t>
            </a:r>
            <a:r>
              <a:rPr lang="en-US" altLang="zh-CN" sz="2400" dirty="0"/>
              <a:t>subset of </a:t>
            </a:r>
            <a:r>
              <a:rPr lang="en-US" altLang="zh-CN" sz="2400" b="1" dirty="0"/>
              <a:t>artificial </a:t>
            </a:r>
            <a:r>
              <a:rPr lang="en-US" altLang="zh-CN" sz="2400" b="1" dirty="0" smtClean="0"/>
              <a:t>intelligence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44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8" y="579064"/>
            <a:ext cx="7967050" cy="42379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81538" y="5353375"/>
            <a:ext cx="668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MR9"/>
              </a:rPr>
              <a:t>An event graph with detailed node features and distance</a:t>
            </a:r>
          </a:p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MR9"/>
              </a:rPr>
              <a:t>matrix, built from a Monte Carlo simulated event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30/35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3652198-BB2C-4914-975A-EC7A2DCB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795" y="1787635"/>
            <a:ext cx="7283196" cy="3659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Training </a:t>
            </a:r>
            <a:r>
              <a:rPr lang="en-US" sz="2000" dirty="0" smtClean="0">
                <a:solidFill>
                  <a:schemeClr val="accent1"/>
                </a:solidFill>
              </a:rPr>
              <a:t>set </a:t>
            </a:r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/>
              <a:t>3</a:t>
            </a:r>
            <a:r>
              <a:rPr lang="en-US" sz="2000" dirty="0" smtClean="0"/>
              <a:t>00,000 </a:t>
            </a:r>
            <a:r>
              <a:rPr lang="en-US" sz="2000" dirty="0"/>
              <a:t>signal events and 3</a:t>
            </a:r>
            <a:r>
              <a:rPr lang="en-US" sz="2000" dirty="0" smtClean="0"/>
              <a:t>00,000 </a:t>
            </a:r>
            <a:r>
              <a:rPr lang="en-US" sz="2000" dirty="0"/>
              <a:t>background events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1"/>
                </a:solidFill>
              </a:rPr>
              <a:t>Validation </a:t>
            </a:r>
            <a:r>
              <a:rPr lang="en-US" sz="2200" dirty="0">
                <a:solidFill>
                  <a:schemeClr val="accent1"/>
                </a:solidFill>
              </a:rPr>
              <a:t>set</a:t>
            </a:r>
          </a:p>
          <a:p>
            <a:pPr lvl="1"/>
            <a:r>
              <a:rPr lang="en-US" sz="2000" dirty="0"/>
              <a:t>1</a:t>
            </a:r>
            <a:r>
              <a:rPr lang="en-US" sz="2000" dirty="0" smtClean="0"/>
              <a:t>00,000 </a:t>
            </a:r>
            <a:r>
              <a:rPr lang="en-US" sz="2000" dirty="0"/>
              <a:t>signal events and 1</a:t>
            </a:r>
            <a:r>
              <a:rPr lang="en-US" sz="2000" dirty="0" smtClean="0"/>
              <a:t>00,000 </a:t>
            </a:r>
            <a:r>
              <a:rPr lang="en-US" sz="2000" dirty="0"/>
              <a:t>background events </a:t>
            </a:r>
            <a:endParaRPr lang="en-US" sz="2000" dirty="0" smtClean="0"/>
          </a:p>
          <a:p>
            <a:pPr marL="0" indent="0">
              <a:buNone/>
            </a:pPr>
            <a:r>
              <a:rPr lang="en-US" altLang="zh-CN" sz="2200" dirty="0" smtClean="0">
                <a:solidFill>
                  <a:schemeClr val="accent1"/>
                </a:solidFill>
              </a:rPr>
              <a:t>Tools</a:t>
            </a:r>
            <a:endParaRPr lang="en-US" altLang="zh-CN" sz="2200" dirty="0">
              <a:solidFill>
                <a:schemeClr val="accent1"/>
              </a:solidFill>
            </a:endParaRPr>
          </a:p>
          <a:p>
            <a:pPr lvl="1"/>
            <a:r>
              <a:rPr lang="en-US" sz="2000" dirty="0"/>
              <a:t>BDT: </a:t>
            </a:r>
            <a:r>
              <a:rPr lang="en-US" sz="2000" dirty="0" err="1"/>
              <a:t>scikit</a:t>
            </a:r>
            <a:r>
              <a:rPr lang="en-US" sz="2000" dirty="0"/>
              <a:t>-learn</a:t>
            </a:r>
          </a:p>
          <a:p>
            <a:pPr lvl="1"/>
            <a:r>
              <a:rPr lang="en-US" sz="2000" dirty="0"/>
              <a:t>NN/DNN/MPNN: pytorch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5ACFB0D-F980-43D4-9377-66B0A08D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17" y="673240"/>
            <a:ext cx="5596165" cy="61901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Search for </a:t>
            </a:r>
            <a:r>
              <a:rPr lang="en-US" b="1" dirty="0" smtClean="0">
                <a:solidFill>
                  <a:srgbClr val="FF0000"/>
                </a:solidFill>
              </a:rPr>
              <a:t>stop-pair </a:t>
            </a:r>
            <a:r>
              <a:rPr lang="en-US" b="1" dirty="0">
                <a:solidFill>
                  <a:srgbClr val="FF0000"/>
                </a:solidFill>
              </a:rPr>
              <a:t>signal</a:t>
            </a:r>
          </a:p>
        </p:txBody>
      </p:sp>
      <p:sp>
        <p:nvSpPr>
          <p:cNvPr id="4" name="矩形 3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31/35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549" y="541179"/>
            <a:ext cx="4785485" cy="4255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415208" y="822242"/>
                <a:ext cx="2216426" cy="721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=508 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=330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208" y="822242"/>
                <a:ext cx="2216426" cy="721031"/>
              </a:xfrm>
              <a:prstGeom prst="rect">
                <a:avLst/>
              </a:prstGeom>
              <a:blipFill rotWithShape="0">
                <a:blip r:embed="rId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28090" y="4975113"/>
                <a:ext cx="7007087" cy="661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CMR9"/>
                  </a:rPr>
                  <a:t>The </a:t>
                </a:r>
                <a:r>
                  <a:rPr lang="en-US" altLang="zh-CN" dirty="0" smtClean="0">
                    <a:latin typeface="CMR9"/>
                  </a:rPr>
                  <a:t>first </a:t>
                </a:r>
                <a:r>
                  <a:rPr lang="en-US" altLang="zh-CN" dirty="0">
                    <a:latin typeface="CMR9"/>
                  </a:rPr>
                  <a:t>two principle components of node </a:t>
                </a:r>
                <a:r>
                  <a:rPr lang="en-US" altLang="zh-CN" dirty="0" smtClean="0">
                    <a:latin typeface="CMR9"/>
                  </a:rPr>
                  <a:t>state 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CN" dirty="0" smtClean="0">
                    <a:latin typeface="CMR9"/>
                  </a:rPr>
                  <a:t> of signal (red</a:t>
                </a:r>
                <a:r>
                  <a:rPr lang="en-US" altLang="zh-CN" dirty="0">
                    <a:latin typeface="CMR9"/>
                  </a:rPr>
                  <a:t>) and background (blue) events.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90" y="4975113"/>
                <a:ext cx="7007087" cy="661463"/>
              </a:xfrm>
              <a:prstGeom prst="rect">
                <a:avLst/>
              </a:prstGeom>
              <a:blipFill rotWithShape="0">
                <a:blip r:embed="rId4"/>
                <a:stretch>
                  <a:fillRect l="-261" t="-5505" b="-10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32/35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33/35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21" y="1246001"/>
            <a:ext cx="5823884" cy="3143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97" y="4477871"/>
            <a:ext cx="6667500" cy="914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12021" y="5446561"/>
            <a:ext cx="5135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 </a:t>
            </a:r>
            <a:r>
              <a:rPr lang="zh-CN" altLang="en-US" sz="2000" dirty="0" smtClean="0"/>
              <a:t>systematical </a:t>
            </a:r>
            <a:r>
              <a:rPr lang="zh-CN" altLang="en-US" sz="2000" dirty="0"/>
              <a:t>uncertainty of </a:t>
            </a:r>
            <a:r>
              <a:rPr lang="zh-CN" altLang="en-US" sz="2000" dirty="0" smtClean="0"/>
              <a:t>backgrounds：</a:t>
            </a:r>
            <a:r>
              <a:rPr lang="en-US" altLang="zh-CN" sz="2000" dirty="0" smtClean="0"/>
              <a:t>10%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903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34/35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61" y="1141343"/>
            <a:ext cx="53816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FFBA5-E0A7-488F-9AB1-FC618FC2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824" y="646095"/>
            <a:ext cx="3636305" cy="6026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6" name="矩形 5"/>
          <p:cNvSpPr/>
          <p:nvPr/>
        </p:nvSpPr>
        <p:spPr>
          <a:xfrm>
            <a:off x="1018862" y="1888972"/>
            <a:ext cx="687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We propose to use 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machine learning for SUSY:</a:t>
            </a:r>
          </a:p>
        </p:txBody>
      </p:sp>
      <p:sp>
        <p:nvSpPr>
          <p:cNvPr id="7" name="矩形 6"/>
          <p:cNvSpPr/>
          <p:nvPr/>
        </p:nvSpPr>
        <p:spPr>
          <a:xfrm>
            <a:off x="1672043" y="4437677"/>
            <a:ext cx="5312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 !</a:t>
            </a:r>
            <a:endParaRPr lang="zh-CN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672043" y="2492319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 smtClean="0">
                    <a:solidFill>
                      <a:srgbClr val="0070C0"/>
                    </a:solidFill>
                    <a:ea typeface="华文新魏" panose="02010800040101010101" pitchFamily="2" charset="-122"/>
                  </a:rPr>
                  <a:t>Machine learning scan in SUSY 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rgbClr val="0070C0"/>
                    </a:solidFill>
                  </a:rPr>
                  <a:t>Graph neural network in </a:t>
                </a:r>
                <a:r>
                  <a:rPr lang="en-US" altLang="zh-CN" sz="2400" b="1" dirty="0" smtClean="0">
                    <a:solidFill>
                      <a:srgbClr val="0070C0"/>
                    </a:solidFill>
                  </a:rPr>
                  <a:t>SUSY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⋯⋯</m:t>
                    </m:r>
                  </m:oMath>
                </a14:m>
                <a:r>
                  <a:rPr lang="en-US" altLang="zh-CN" sz="2400" b="1" dirty="0" smtClean="0">
                    <a:solidFill>
                      <a:srgbClr val="0070C0"/>
                    </a:solidFill>
                  </a:rPr>
                  <a:t> </a:t>
                </a:r>
                <a:endParaRPr lang="en-US" altLang="zh-CN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43" y="2492319"/>
                <a:ext cx="45720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733" b="-2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6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79" y="2420853"/>
            <a:ext cx="5810894" cy="20704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Signal-background discrimination</a:t>
            </a:r>
          </a:p>
          <a:p>
            <a:pPr lvl="1"/>
            <a:r>
              <a:rPr lang="en-US" sz="2400" dirty="0" smtClean="0"/>
              <a:t>Jet tagging</a:t>
            </a:r>
          </a:p>
          <a:p>
            <a:pPr lvl="1"/>
            <a:r>
              <a:rPr lang="en-US" sz="2400" dirty="0" smtClean="0"/>
              <a:t>Pileup mitigation</a:t>
            </a:r>
          </a:p>
        </p:txBody>
      </p:sp>
      <p:sp>
        <p:nvSpPr>
          <p:cNvPr id="4" name="矩形 3"/>
          <p:cNvSpPr/>
          <p:nvPr/>
        </p:nvSpPr>
        <p:spPr>
          <a:xfrm>
            <a:off x="1225049" y="1193902"/>
            <a:ext cx="7016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Several advanced </a:t>
            </a:r>
            <a:r>
              <a:rPr lang="en-US" altLang="zh-CN" sz="2800" b="1" dirty="0"/>
              <a:t>machine learning </a:t>
            </a:r>
            <a:r>
              <a:rPr lang="en-US" altLang="zh-CN" sz="2800" dirty="0"/>
              <a:t>(computer learns from data) and </a:t>
            </a:r>
            <a:r>
              <a:rPr lang="en-US" altLang="zh-CN" sz="2800" b="1" dirty="0"/>
              <a:t>data mining </a:t>
            </a:r>
            <a:r>
              <a:rPr lang="en-US" altLang="zh-CN" sz="2800" dirty="0"/>
              <a:t>(knowledge learning from data) techniques are </a:t>
            </a:r>
            <a:r>
              <a:rPr lang="en-US" altLang="zh-CN" sz="2800" dirty="0" smtClean="0"/>
              <a:t>applied</a:t>
            </a:r>
            <a:endParaRPr lang="en-US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1850478" y="3937257"/>
            <a:ext cx="19399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/>
              <a:t>………</a:t>
            </a:r>
            <a:endParaRPr lang="zh-CN" altLang="en-US" sz="6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EEAC1B-5945-49EA-908A-C68862A8F906}"/>
              </a:ext>
            </a:extLst>
          </p:cNvPr>
          <p:cNvSpPr txBox="1">
            <a:spLocks/>
          </p:cNvSpPr>
          <p:nvPr/>
        </p:nvSpPr>
        <p:spPr>
          <a:xfrm>
            <a:off x="309950" y="369418"/>
            <a:ext cx="5074969" cy="6190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 in </a:t>
            </a:r>
            <a:r>
              <a:rPr lang="en-US" altLang="zh-C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04/35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85" y="299518"/>
            <a:ext cx="6448139" cy="60759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69" y="1404086"/>
            <a:ext cx="8404572" cy="504153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075765" y="2928471"/>
            <a:ext cx="519953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182471" y="2928471"/>
            <a:ext cx="367553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55977" y="5561106"/>
            <a:ext cx="519953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909859" y="5561106"/>
            <a:ext cx="519953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58471" y="5746377"/>
            <a:ext cx="519953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05/35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73561" y="1911945"/>
            <a:ext cx="6356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zh-CN" sz="2000" b="1" dirty="0"/>
              <a:t>Machine </a:t>
            </a:r>
            <a:r>
              <a:rPr lang="en-US" altLang="zh-CN" sz="2000" b="1" dirty="0" smtClean="0"/>
              <a:t>learning </a:t>
            </a:r>
            <a:r>
              <a:rPr lang="en-US" altLang="zh-CN" sz="2000" b="1" dirty="0" smtClean="0"/>
              <a:t>in SUSY parameter space exploration</a:t>
            </a:r>
            <a:endParaRPr lang="en-US" altLang="zh-CN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473561" y="3876856"/>
                <a:ext cx="52555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/>
                  <a:t>Graph neural network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新魏" panose="02010800040101010101" pitchFamily="2" charset="-122"/>
                        <a:cs typeface="Arial" panose="020B0604020202020204" pitchFamily="34" charset="0"/>
                      </a:rPr>
                      <m:t>𝑯</m:t>
                    </m:r>
                    <m:acc>
                      <m:accPr>
                        <m:chr m:val="̅"/>
                        <m:ctrlP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Arial" panose="020B0604020202020204" pitchFamily="34" charset="0"/>
                          </a:rPr>
                          <m:t>𝒕𝒕</m:t>
                        </m:r>
                      </m:e>
                    </m:acc>
                  </m:oMath>
                </a14:m>
                <a:r>
                  <a:rPr lang="en-US" altLang="zh-CN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华文新魏" panose="02010800040101010101" pitchFamily="2" charset="-122"/>
                    <a:cs typeface="Arial" panose="020B0604020202020204" pitchFamily="34" charset="0"/>
                  </a:rPr>
                  <a:t> search at LHC 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561" y="3876856"/>
                <a:ext cx="5255541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044" t="-9091" r="-81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823803" y="4324712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1809.?????    J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. Ren, L. Wu, JMY</a:t>
            </a:r>
          </a:p>
        </p:txBody>
      </p:sp>
      <p:sp>
        <p:nvSpPr>
          <p:cNvPr id="12" name="矩形 11"/>
          <p:cNvSpPr/>
          <p:nvPr/>
        </p:nvSpPr>
        <p:spPr>
          <a:xfrm>
            <a:off x="1481865" y="2912220"/>
            <a:ext cx="4642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/>
              <a:t>G</a:t>
            </a:r>
            <a:r>
              <a:rPr lang="en-US" altLang="zh-CN" sz="2000" b="1" dirty="0" smtClean="0"/>
              <a:t>raph </a:t>
            </a:r>
            <a:r>
              <a:rPr lang="en-US" altLang="zh-CN" sz="2000" b="1" dirty="0"/>
              <a:t>neural </a:t>
            </a:r>
            <a:r>
              <a:rPr lang="en-US" altLang="zh-CN" sz="2000" b="1" dirty="0" smtClean="0"/>
              <a:t>network for </a:t>
            </a:r>
            <a:r>
              <a:rPr lang="en-US" altLang="zh-CN" sz="2000" b="1" dirty="0" smtClean="0"/>
              <a:t>SUSY search</a:t>
            </a:r>
            <a:r>
              <a:rPr lang="en-US" altLang="zh-CN" sz="2000" b="1" dirty="0" smtClean="0">
                <a:ea typeface="华文新魏" panose="02010800040101010101" pitchFamily="2" charset="-122"/>
                <a:cs typeface="Arial" panose="020B0604020202020204" pitchFamily="34" charset="0"/>
              </a:rPr>
              <a:t> </a:t>
            </a:r>
            <a:endParaRPr lang="zh-CN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2823803" y="2312055"/>
            <a:ext cx="395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1708.06615     J. Ren, L. Wu, JMY, J. Zhao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823803" y="3390854"/>
            <a:ext cx="4007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1807.09088      Abdu,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J. Ren, L.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Wu, JMY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5EEAC1B-5945-49EA-908A-C68862A8F906}"/>
              </a:ext>
            </a:extLst>
          </p:cNvPr>
          <p:cNvSpPr txBox="1">
            <a:spLocks/>
          </p:cNvSpPr>
          <p:nvPr/>
        </p:nvSpPr>
        <p:spPr>
          <a:xfrm>
            <a:off x="1194534" y="1048029"/>
            <a:ext cx="2512764" cy="4816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altLang="zh-C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06/35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64" y="1629860"/>
            <a:ext cx="5902809" cy="428914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13239" y="1146496"/>
            <a:ext cx="379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1708.06615    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J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Ren,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Wu, JMY, 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J 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Zhao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5EEAC1B-5945-49EA-908A-C68862A8F906}"/>
              </a:ext>
            </a:extLst>
          </p:cNvPr>
          <p:cNvSpPr txBox="1">
            <a:spLocks/>
          </p:cNvSpPr>
          <p:nvPr/>
        </p:nvSpPr>
        <p:spPr>
          <a:xfrm>
            <a:off x="975872" y="506935"/>
            <a:ext cx="7054945" cy="6190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Machine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 in SUSY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07/35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1" y="1350318"/>
            <a:ext cx="7771388" cy="36391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08/35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6" y="1604153"/>
            <a:ext cx="6453649" cy="484023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A5EEAC1B-5945-49EA-908A-C68862A8F906}"/>
              </a:ext>
            </a:extLst>
          </p:cNvPr>
          <p:cNvSpPr txBox="1">
            <a:spLocks/>
          </p:cNvSpPr>
          <p:nvPr/>
        </p:nvSpPr>
        <p:spPr>
          <a:xfrm>
            <a:off x="468977" y="667592"/>
            <a:ext cx="6289633" cy="8232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anose="02010800040101010101" pitchFamily="2" charset="-122"/>
              </a:rPr>
              <a:t>MSSM </a:t>
            </a:r>
            <a:r>
              <a:rPr lang="en-US" altLang="zh-CN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anose="02010800040101010101" pitchFamily="2" charset="-122"/>
              </a:rPr>
              <a:t>alignment limit  </a:t>
            </a:r>
          </a:p>
        </p:txBody>
      </p:sp>
      <p:sp>
        <p:nvSpPr>
          <p:cNvPr id="5" name="矩形 4"/>
          <p:cNvSpPr/>
          <p:nvPr/>
        </p:nvSpPr>
        <p:spPr>
          <a:xfrm>
            <a:off x="7938699" y="104290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09/35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6654</TotalTime>
  <Words>770</Words>
  <Application>Microsoft Office PowerPoint</Application>
  <PresentationFormat>全屏显示(4:3)</PresentationFormat>
  <Paragraphs>247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Batang</vt:lpstr>
      <vt:lpstr>CMR9</vt:lpstr>
      <vt:lpstr>Segoe UI Black</vt:lpstr>
      <vt:lpstr>等线</vt:lpstr>
      <vt:lpstr>等线 Light</vt:lpstr>
      <vt:lpstr>仿宋</vt:lpstr>
      <vt:lpstr>华文新魏</vt:lpstr>
      <vt:lpstr>新宋体</vt:lpstr>
      <vt:lpstr>Arial</vt:lpstr>
      <vt:lpstr>Calibri</vt:lpstr>
      <vt:lpstr>Cambria Math</vt:lpstr>
      <vt:lpstr>Wingdings</vt:lpstr>
      <vt:lpstr>Office Theme</vt:lpstr>
      <vt:lpstr>Machine Learning  in SUSY Exploration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Methods for Event Selection</vt:lpstr>
      <vt:lpstr>Methods for Event Selection</vt:lpstr>
      <vt:lpstr>Methods for Event Selection</vt:lpstr>
      <vt:lpstr>Methods for Event Selection</vt:lpstr>
      <vt:lpstr>Methods for Event Selection</vt:lpstr>
      <vt:lpstr>Pros and Cons</vt:lpstr>
      <vt:lpstr>Event as Graph</vt:lpstr>
      <vt:lpstr>Graph Classification as Event Selection </vt:lpstr>
      <vt:lpstr>Performance Index</vt:lpstr>
      <vt:lpstr>PowerPoint 演示文稿</vt:lpstr>
      <vt:lpstr>Neural Network Model</vt:lpstr>
      <vt:lpstr>Search for stop-pair signal</vt:lpstr>
      <vt:lpstr>Search for stop-pair signal</vt:lpstr>
      <vt:lpstr>Search for stop-pair signal</vt:lpstr>
      <vt:lpstr>PowerPoint 演示文稿</vt:lpstr>
      <vt:lpstr>Search for stop-pair signal</vt:lpstr>
      <vt:lpstr>PowerPoint 演示文稿</vt:lpstr>
      <vt:lpstr>PowerPoint 演示文稿</vt:lpstr>
      <vt:lpstr>PowerPoint 演示文稿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 Ren</dc:creator>
  <cp:lastModifiedBy>jmyang</cp:lastModifiedBy>
  <cp:revision>400</cp:revision>
  <dcterms:created xsi:type="dcterms:W3CDTF">2017-09-10T03:46:23Z</dcterms:created>
  <dcterms:modified xsi:type="dcterms:W3CDTF">2018-08-23T15:20:12Z</dcterms:modified>
</cp:coreProperties>
</file>