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8" r:id="rId3"/>
    <p:sldId id="329" r:id="rId4"/>
    <p:sldId id="289" r:id="rId5"/>
    <p:sldId id="331" r:id="rId6"/>
    <p:sldId id="321" r:id="rId7"/>
    <p:sldId id="305" r:id="rId8"/>
    <p:sldId id="306" r:id="rId9"/>
    <p:sldId id="308" r:id="rId10"/>
    <p:sldId id="307" r:id="rId11"/>
    <p:sldId id="322" r:id="rId12"/>
    <p:sldId id="330" r:id="rId13"/>
    <p:sldId id="300" r:id="rId14"/>
    <p:sldId id="310" r:id="rId15"/>
    <p:sldId id="312" r:id="rId16"/>
    <p:sldId id="318" r:id="rId17"/>
    <p:sldId id="311" r:id="rId18"/>
    <p:sldId id="303" r:id="rId19"/>
    <p:sldId id="326" r:id="rId20"/>
    <p:sldId id="327" r:id="rId21"/>
    <p:sldId id="275" r:id="rId22"/>
    <p:sldId id="279" r:id="rId23"/>
    <p:sldId id="313" r:id="rId24"/>
    <p:sldId id="314" r:id="rId25"/>
    <p:sldId id="30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CC0000"/>
    <a:srgbClr val="FF6600"/>
    <a:srgbClr val="FFBA3E"/>
    <a:srgbClr val="008000"/>
    <a:srgbClr val="00B300"/>
    <a:srgbClr val="FFD8AF"/>
    <a:srgbClr val="EFEF00"/>
    <a:srgbClr val="DA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9" autoAdjust="0"/>
    <p:restoredTop sz="95204" autoAdjust="0"/>
  </p:normalViewPr>
  <p:slideViewPr>
    <p:cSldViewPr snapToGrid="0" snapToObjects="1">
      <p:cViewPr varScale="1">
        <p:scale>
          <a:sx n="100" d="100"/>
          <a:sy n="100" d="100"/>
        </p:scale>
        <p:origin x="345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2BC20-7C82-014E-9F73-A16B3FBF5CF0}" type="datetime1">
              <a:rPr lang="en-US" smtClean="0"/>
              <a:pPr/>
              <a:t>8/24/2018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F202-661E-AB4A-A47C-00796E2FB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710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19E1-0F94-EE41-8593-587CCBA34A26}" type="datetime1">
              <a:rPr lang="en-US" smtClean="0"/>
              <a:pPr/>
              <a:t>8/24/2018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5813E-5948-D742-98DE-29BF36731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678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48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57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51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2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8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1246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加点实验介绍</a:t>
            </a:r>
          </a:p>
        </p:txBody>
      </p:sp>
    </p:spTree>
    <p:extLst>
      <p:ext uri="{BB962C8B-B14F-4D97-AF65-F5344CB8AC3E}">
        <p14:creationId xmlns:p14="http://schemas.microsoft.com/office/powerpoint/2010/main" val="184622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加个</a:t>
            </a:r>
            <a:r>
              <a:rPr lang="en-US" altLang="zh-CN" dirty="0"/>
              <a:t>solar wind</a:t>
            </a:r>
            <a:r>
              <a:rPr lang="zh-CN" altLang="en-US" dirty="0"/>
              <a:t>的图，</a:t>
            </a:r>
            <a:r>
              <a:rPr lang="en-US" altLang="zh-CN" dirty="0"/>
              <a:t>22</a:t>
            </a:r>
            <a:r>
              <a:rPr lang="zh-CN" altLang="en-US" dirty="0"/>
              <a:t>年周期和</a:t>
            </a:r>
            <a:r>
              <a:rPr lang="en-US" altLang="zh-CN" dirty="0"/>
              <a:t>11</a:t>
            </a:r>
            <a:r>
              <a:rPr lang="zh-CN" altLang="en-US" dirty="0"/>
              <a:t>年周期的图</a:t>
            </a:r>
          </a:p>
        </p:txBody>
      </p:sp>
    </p:spTree>
    <p:extLst>
      <p:ext uri="{BB962C8B-B14F-4D97-AF65-F5344CB8AC3E}">
        <p14:creationId xmlns:p14="http://schemas.microsoft.com/office/powerpoint/2010/main" val="1258993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加个</a:t>
            </a:r>
            <a:r>
              <a:rPr lang="en-US" altLang="zh-CN" dirty="0"/>
              <a:t>solar wind</a:t>
            </a:r>
            <a:r>
              <a:rPr lang="zh-CN" altLang="en-US" dirty="0"/>
              <a:t>的图，</a:t>
            </a:r>
            <a:r>
              <a:rPr lang="en-US" altLang="zh-CN" dirty="0"/>
              <a:t>22</a:t>
            </a:r>
            <a:r>
              <a:rPr lang="zh-CN" altLang="en-US" dirty="0"/>
              <a:t>年周期和</a:t>
            </a:r>
            <a:r>
              <a:rPr lang="en-US" altLang="zh-CN" dirty="0"/>
              <a:t>11</a:t>
            </a:r>
            <a:r>
              <a:rPr lang="zh-CN" altLang="en-US" dirty="0"/>
              <a:t>年周期的图</a:t>
            </a:r>
          </a:p>
        </p:txBody>
      </p:sp>
    </p:spTree>
    <p:extLst>
      <p:ext uri="{BB962C8B-B14F-4D97-AF65-F5344CB8AC3E}">
        <p14:creationId xmlns:p14="http://schemas.microsoft.com/office/powerpoint/2010/main" val="3680688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5813E-5948-D742-98DE-29BF367317C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9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06/01/12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FFEC7EB-FB6C-4744-995A-87E46EDD1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06/01/12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C7EB-FB6C-4744-995A-87E46EDD1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06/01/12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C7EB-FB6C-4744-995A-87E46EDD1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06/01/12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C7EB-FB6C-4744-995A-87E46EDD1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06/01/12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FFEC7EB-FB6C-4744-995A-87E46EDD1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06/01/12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C7EB-FB6C-4744-995A-87E46EDD1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06/01/12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C7EB-FB6C-4744-995A-87E46EDD1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06/01/12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C7EB-FB6C-4744-995A-87E46EDD1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06/01/12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C7EB-FB6C-4744-995A-87E46EDD1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06/01/12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C7EB-FB6C-4744-995A-87E46EDD1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06/01/12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FFEC7EB-FB6C-4744-995A-87E46EDD1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zh-CN"/>
              <a:t>06/01/12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FFEC7EB-FB6C-4744-995A-87E46EDD1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03475"/>
            <a:ext cx="6400800" cy="1112520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吴娟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/>
              <a:t>中国地质大学（武汉）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7923"/>
            <a:ext cx="7772400" cy="2209498"/>
          </a:xfrm>
        </p:spPr>
        <p:txBody>
          <a:bodyPr>
            <a:normAutofit/>
          </a:bodyPr>
          <a:lstStyle/>
          <a:p>
            <a:r>
              <a:rPr lang="en-US" altLang="zh-CN" sz="3800" b="1" dirty="0">
                <a:solidFill>
                  <a:srgbClr val="006633"/>
                </a:solidFill>
                <a:latin typeface="Garamond"/>
                <a:ea typeface="宋体"/>
              </a:rPr>
              <a:t>Using hydrogen and helium isotopes to constrain CR propagation models</a:t>
            </a:r>
            <a:endParaRPr lang="en-US" sz="3200" dirty="0">
              <a:solidFill>
                <a:schemeClr val="tx1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7012" y="5915850"/>
            <a:ext cx="7389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第十五届粒子物理、核物理和宇宙学交叉学科前沿问题研讨会</a:t>
            </a:r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@Dandong   2018/08/21-2018/08/27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0798" y="1996772"/>
            <a:ext cx="7678036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65000"/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rgbClr val="231F20"/>
                </a:solidFill>
                <a:latin typeface="Garamond" panose="02020404030301010803" pitchFamily="18" charset="0"/>
              </a:rPr>
              <a:t>A more physically motivated model: </a:t>
            </a:r>
            <a:r>
              <a:rPr lang="en-US" altLang="zh-CN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proposed in Cholis et al. 2016</a:t>
            </a:r>
          </a:p>
          <a:p>
            <a:pPr>
              <a:buSzPct val="65000"/>
            </a:pP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CM model: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428" y="164856"/>
            <a:ext cx="8191144" cy="844861"/>
          </a:xfrm>
        </p:spPr>
        <p:txBody>
          <a:bodyPr/>
          <a:lstStyle/>
          <a:p>
            <a:r>
              <a:rPr lang="en-US" altLang="zh-CN" b="1" dirty="0">
                <a:latin typeface="Garamond" panose="02020404030301010803" pitchFamily="18" charset="0"/>
              </a:rPr>
              <a:t>Solar modulation</a:t>
            </a:r>
            <a:endParaRPr lang="zh-CN" altLang="en-US" b="1" dirty="0">
              <a:latin typeface="Garamond" panose="02020404030301010803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4143" y="1181388"/>
            <a:ext cx="725537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65000"/>
              <a:buFont typeface="Wingdings" panose="05000000000000000000" pitchFamily="2" charset="2"/>
              <a:buChar char="n"/>
            </a:pPr>
            <a:r>
              <a:rPr lang="en-US" altLang="zh-CN" sz="2000" b="1" dirty="0">
                <a:latin typeface="Garamond" panose="02020404030301010803" pitchFamily="18" charset="0"/>
              </a:rPr>
              <a:t>A most frequent used model: </a:t>
            </a:r>
            <a:r>
              <a:rPr lang="en-US" altLang="zh-CN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the force-field approximation </a:t>
            </a:r>
          </a:p>
          <a:p>
            <a:pPr>
              <a:buSzPct val="65000"/>
            </a:pP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FF model: depend on a potential parameter </a:t>
            </a:r>
            <a:r>
              <a:rPr lang="el-GR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Φ</a:t>
            </a:r>
            <a:endParaRPr lang="zh-CN" altLang="en-US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24" y="3047999"/>
            <a:ext cx="5181722" cy="157113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603104" y="4485554"/>
            <a:ext cx="2950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tilt angle of HCS</a:t>
            </a:r>
            <a:endParaRPr lang="zh-CN" alt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753823" y="3201567"/>
            <a:ext cx="521545" cy="44741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696446" y="2631337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polarity of HMF</a:t>
            </a:r>
            <a:endParaRPr lang="zh-CN" altLang="en-US" dirty="0">
              <a:solidFill>
                <a:srgbClr val="006600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630840" y="2996285"/>
            <a:ext cx="460072" cy="45141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747650" y="2613029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magnitude of HMF</a:t>
            </a:r>
            <a:endParaRPr lang="zh-CN" altLang="en-US" dirty="0">
              <a:solidFill>
                <a:srgbClr val="006600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259240" y="3720894"/>
            <a:ext cx="526208" cy="45141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269411" y="3695016"/>
            <a:ext cx="1871932" cy="9241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891541" y="4603446"/>
            <a:ext cx="2141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with time scale for CR drift</a:t>
            </a:r>
            <a:endParaRPr lang="zh-CN" alt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2631" y="5311349"/>
            <a:ext cx="7678036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65000"/>
            </a:pPr>
            <a:r>
              <a:rPr lang="en-US" altLang="zh-CN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based on solar observations; </a:t>
            </a:r>
          </a:p>
          <a:p>
            <a:pPr>
              <a:buSzPct val="65000"/>
            </a:pPr>
            <a:r>
              <a:rPr lang="en-US" altLang="zh-CN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consider the charge-sign dependency</a:t>
            </a:r>
          </a:p>
          <a:p>
            <a:pPr>
              <a:buSzPct val="65000"/>
            </a:pPr>
            <a:r>
              <a:rPr lang="en-US" altLang="zh-CN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3362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9" grpId="0"/>
      <p:bldP spid="20" grpId="0" animBg="1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3DF08EA-28A2-4FAE-BDAD-1CCE4225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28" y="164857"/>
            <a:ext cx="8191144" cy="744782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Garamond" panose="02020404030301010803" pitchFamily="18" charset="0"/>
              </a:rPr>
              <a:t>charge-sign dependency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5695EA1-FEB9-41D9-AB18-C7C53433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009650"/>
            <a:ext cx="7391400" cy="559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1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0798" y="1996772"/>
            <a:ext cx="7678036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65000"/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rgbClr val="231F20"/>
                </a:solidFill>
                <a:latin typeface="Garamond" panose="02020404030301010803" pitchFamily="18" charset="0"/>
              </a:rPr>
              <a:t>A more physically motivated model: </a:t>
            </a:r>
            <a:r>
              <a:rPr lang="en-US" altLang="zh-CN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proposed in Cholis et al. 2016</a:t>
            </a:r>
          </a:p>
          <a:p>
            <a:pPr>
              <a:buSzPct val="65000"/>
            </a:pP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CM model: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656" y="274638"/>
            <a:ext cx="8191144" cy="844861"/>
          </a:xfrm>
        </p:spPr>
        <p:txBody>
          <a:bodyPr/>
          <a:lstStyle/>
          <a:p>
            <a:r>
              <a:rPr lang="en-US" altLang="zh-CN" b="1" dirty="0">
                <a:latin typeface="Garamond" panose="02020404030301010803" pitchFamily="18" charset="0"/>
              </a:rPr>
              <a:t>Solar modulation</a:t>
            </a:r>
            <a:endParaRPr lang="zh-CN" altLang="en-US" b="1" dirty="0">
              <a:latin typeface="Garamond" panose="02020404030301010803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4143" y="1181388"/>
            <a:ext cx="725537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65000"/>
              <a:buFont typeface="Wingdings" panose="05000000000000000000" pitchFamily="2" charset="2"/>
              <a:buChar char="n"/>
            </a:pPr>
            <a:r>
              <a:rPr lang="en-US" altLang="zh-CN" sz="2000" b="1" dirty="0">
                <a:latin typeface="Garamond" panose="02020404030301010803" pitchFamily="18" charset="0"/>
              </a:rPr>
              <a:t>A most frequent used model: </a:t>
            </a:r>
            <a:r>
              <a:rPr lang="en-US" altLang="zh-CN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the force-field approximation </a:t>
            </a:r>
          </a:p>
          <a:p>
            <a:pPr>
              <a:buSzPct val="65000"/>
            </a:pP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FF model: depend on a potential parameter </a:t>
            </a:r>
            <a:r>
              <a:rPr lang="el-GR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Φ</a:t>
            </a:r>
            <a:endParaRPr lang="zh-CN" altLang="en-US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24" y="3047999"/>
            <a:ext cx="5181722" cy="157113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603104" y="4485554"/>
            <a:ext cx="2950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tilt angle of HCS</a:t>
            </a:r>
            <a:endParaRPr lang="zh-CN" alt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753823" y="3201567"/>
            <a:ext cx="521545" cy="44741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696446" y="2631337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polarity of HMF</a:t>
            </a:r>
            <a:endParaRPr lang="zh-CN" altLang="en-US" dirty="0">
              <a:solidFill>
                <a:srgbClr val="006600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630840" y="2996285"/>
            <a:ext cx="460072" cy="45141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747650" y="2613029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magnitude of HMF</a:t>
            </a:r>
            <a:endParaRPr lang="zh-CN" altLang="en-US" dirty="0">
              <a:solidFill>
                <a:srgbClr val="006600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259240" y="3720894"/>
            <a:ext cx="526208" cy="45141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269411" y="3695016"/>
            <a:ext cx="1871932" cy="9241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891541" y="4603446"/>
            <a:ext cx="2141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with time scale for CR drift</a:t>
            </a:r>
            <a:endParaRPr lang="zh-CN" alt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2631" y="5311349"/>
            <a:ext cx="7678036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65000"/>
            </a:pPr>
            <a:r>
              <a:rPr lang="en-US" altLang="zh-CN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based on solar observations; </a:t>
            </a:r>
          </a:p>
          <a:p>
            <a:pPr>
              <a:buSzPct val="65000"/>
            </a:pPr>
            <a:r>
              <a:rPr lang="en-US" altLang="zh-CN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consider the charge-sign dependency</a:t>
            </a:r>
          </a:p>
          <a:p>
            <a:pPr>
              <a:buSzPct val="65000"/>
            </a:pPr>
            <a:r>
              <a:rPr lang="en-US" altLang="zh-CN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18640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2314E8E-6977-4CD1-9816-F56C65F79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" y="809356"/>
            <a:ext cx="9010650" cy="523928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78998" y="127984"/>
            <a:ext cx="8071378" cy="753457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χ</a:t>
            </a:r>
            <a:r>
              <a:rPr lang="en-US" sz="3600" b="1" baseline="30000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2</a:t>
            </a: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 minimization – GALPROP+FF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423217" y="5768378"/>
            <a:ext cx="6418053" cy="296291"/>
          </a:xfrm>
          <a:prstGeom prst="roundRect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7962184" y="3328990"/>
            <a:ext cx="845389" cy="260771"/>
          </a:xfrm>
          <a:prstGeom prst="ellipse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67420" y="6280030"/>
            <a:ext cx="1966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χ</a:t>
            </a:r>
            <a:r>
              <a:rPr lang="el-GR" altLang="zh-CN" sz="20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2</a:t>
            </a:r>
            <a:r>
              <a:rPr lang="en-US" altLang="zh-CN" sz="20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not good!</a:t>
            </a:r>
            <a:r>
              <a:rPr lang="en-US" altLang="zh-CN" sz="20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  </a:t>
            </a:r>
            <a:endParaRPr lang="zh-CN" alt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79697" y="6280030"/>
            <a:ext cx="3364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No convection is favored!</a:t>
            </a:r>
            <a:r>
              <a:rPr lang="en-US" altLang="zh-CN" sz="20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  </a:t>
            </a:r>
            <a:endParaRPr lang="zh-CN" alt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253488" y="807708"/>
            <a:ext cx="890055" cy="340055"/>
          </a:xfrm>
          <a:prstGeom prst="ellipse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011058" y="809356"/>
            <a:ext cx="890055" cy="338407"/>
          </a:xfrm>
          <a:prstGeom prst="ellipse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412521" y="6281678"/>
            <a:ext cx="3591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Reacceleration fits better!</a:t>
            </a:r>
            <a:endParaRPr lang="zh-CN" altLang="en-US" sz="2000" b="1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F06A95D-8ADE-45A9-9B70-26DFE5B6D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8" y="897112"/>
            <a:ext cx="9024937" cy="506377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78998" y="127984"/>
            <a:ext cx="8071378" cy="753457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χ</a:t>
            </a:r>
            <a:r>
              <a:rPr lang="en-US" sz="3600" b="1" baseline="30000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2</a:t>
            </a: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 minimization – GALPROP+CM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057074" y="5736568"/>
            <a:ext cx="644014" cy="268330"/>
          </a:xfrm>
          <a:prstGeom prst="ellipse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67419" y="6271404"/>
            <a:ext cx="2838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DRC give the best </a:t>
            </a:r>
            <a:r>
              <a:rPr lang="el-GR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χ</a:t>
            </a:r>
            <a:r>
              <a:rPr lang="el-GR" altLang="zh-CN" sz="20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2</a:t>
            </a:r>
            <a:r>
              <a:rPr lang="en-US" altLang="zh-CN" sz="20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  </a:t>
            </a:r>
            <a:endParaRPr lang="zh-CN" alt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54382" y="6285788"/>
            <a:ext cx="470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Kolmogorov-type turbulence is favored</a:t>
            </a:r>
            <a:r>
              <a:rPr lang="en-US" altLang="zh-CN" sz="20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  </a:t>
            </a:r>
            <a:endParaRPr lang="zh-CN" alt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7882479" y="1710730"/>
            <a:ext cx="1099596" cy="303812"/>
          </a:xfrm>
          <a:prstGeom prst="ellipse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E3B1041-4885-4ABC-90F9-99D22622EFFB}"/>
              </a:ext>
            </a:extLst>
          </p:cNvPr>
          <p:cNvSpPr/>
          <p:nvPr/>
        </p:nvSpPr>
        <p:spPr>
          <a:xfrm>
            <a:off x="7962184" y="3214696"/>
            <a:ext cx="845389" cy="260771"/>
          </a:xfrm>
          <a:prstGeom prst="ellipse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185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B9F6EF7-27F9-4CA6-945F-FE6D70C0A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2" y="1211666"/>
            <a:ext cx="4473173" cy="3175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8998" y="199158"/>
            <a:ext cx="8071378" cy="753457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The proton flux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6626" y="4887356"/>
            <a:ext cx="8354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All the models list here can generally fit both the modulated and unmodulated proton fluxes</a:t>
            </a:r>
            <a:endParaRPr lang="zh-CN" altLang="en-US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09382D1-E12B-4867-880D-34C0ADF00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028" y="1221191"/>
            <a:ext cx="4396359" cy="317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0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923588-6057-449D-AECD-97EF636F9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02" y="1352313"/>
            <a:ext cx="4376750" cy="3175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8998" y="232689"/>
            <a:ext cx="8071378" cy="753457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The helium flux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2037" y="4943947"/>
            <a:ext cx="424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DR-FF does not fit PAMELA helium data well</a:t>
            </a:r>
            <a:endParaRPr lang="zh-CN" altLang="en-US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1B6FDB-5370-4E69-A03C-1C3029524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457" y="1352312"/>
            <a:ext cx="4425621" cy="31752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9EF5948-9FB7-4D15-AA57-E57A9904DD47}"/>
              </a:ext>
            </a:extLst>
          </p:cNvPr>
          <p:cNvSpPr txBox="1"/>
          <p:nvPr/>
        </p:nvSpPr>
        <p:spPr>
          <a:xfrm>
            <a:off x="5010035" y="4943947"/>
            <a:ext cx="3679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PDbr</a:t>
            </a: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-CM &amp; DC-CM do not fit Voyager helium data well</a:t>
            </a:r>
          </a:p>
        </p:txBody>
      </p:sp>
    </p:spTree>
    <p:extLst>
      <p:ext uri="{BB962C8B-B14F-4D97-AF65-F5344CB8AC3E}">
        <p14:creationId xmlns:p14="http://schemas.microsoft.com/office/powerpoint/2010/main" val="1302191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C854C8B-BD52-4704-A8FF-D347664AD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3" y="1300035"/>
            <a:ext cx="4425601" cy="31752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8998" y="216258"/>
            <a:ext cx="8071378" cy="753457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The </a:t>
            </a:r>
            <a:r>
              <a:rPr lang="en-US" sz="3600" b="1" baseline="30000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2</a:t>
            </a: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H/</a:t>
            </a:r>
            <a:r>
              <a:rPr lang="en-US" sz="3600" b="1" baseline="30000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4</a:t>
            </a: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He and </a:t>
            </a:r>
            <a:r>
              <a:rPr lang="en-US" sz="3600" b="1" baseline="30000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3</a:t>
            </a:r>
            <a:r>
              <a:rPr lang="en-US" altLang="zh-CN" sz="3600" b="1" dirty="0">
                <a:solidFill>
                  <a:schemeClr val="tx2"/>
                </a:solidFill>
                <a:latin typeface="Garamond" panose="02020404030301010803" pitchFamily="18" charset="0"/>
              </a:rPr>
              <a:t>He/</a:t>
            </a:r>
            <a:r>
              <a:rPr lang="en-US" altLang="zh-CN" sz="3600" b="1" baseline="30000" dirty="0">
                <a:solidFill>
                  <a:schemeClr val="tx2"/>
                </a:solidFill>
                <a:latin typeface="Garamond" panose="02020404030301010803" pitchFamily="18" charset="0"/>
              </a:rPr>
              <a:t>4</a:t>
            </a:r>
            <a:r>
              <a:rPr lang="en-US" altLang="zh-CN" sz="3600" b="1" dirty="0">
                <a:solidFill>
                  <a:schemeClr val="tx2"/>
                </a:solidFill>
                <a:latin typeface="Garamond" panose="02020404030301010803" pitchFamily="18" charset="0"/>
              </a:rPr>
              <a:t>He </a:t>
            </a: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ratios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84EE95B-E75A-4B23-8BA1-098F8369B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371" y="1305508"/>
            <a:ext cx="4365645" cy="31752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1DE8F02-35FF-4EFC-9D51-8663833FBA4A}"/>
              </a:ext>
            </a:extLst>
          </p:cNvPr>
          <p:cNvSpPr txBox="1"/>
          <p:nvPr/>
        </p:nvSpPr>
        <p:spPr>
          <a:xfrm>
            <a:off x="366855" y="4805555"/>
            <a:ext cx="864316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Only DR-CM &amp;DRC-CM can generally reproduce the </a:t>
            </a:r>
            <a:r>
              <a:rPr lang="en-US" altLang="zh-CN" sz="20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H/</a:t>
            </a:r>
            <a:r>
              <a:rPr lang="en-US" altLang="zh-CN" sz="20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4</a:t>
            </a: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He and  </a:t>
            </a:r>
            <a:r>
              <a:rPr lang="en-US" altLang="zh-CN" sz="20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3</a:t>
            </a: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He/</a:t>
            </a:r>
            <a:r>
              <a:rPr lang="en-US" altLang="zh-CN" sz="20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4</a:t>
            </a: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He ratios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H/</a:t>
            </a:r>
            <a:r>
              <a:rPr lang="en-US" altLang="zh-CN" sz="20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4</a:t>
            </a: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He and </a:t>
            </a:r>
            <a:r>
              <a:rPr lang="en-US" altLang="zh-CN" sz="20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3</a:t>
            </a: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He/</a:t>
            </a:r>
            <a:r>
              <a:rPr lang="en-US" altLang="zh-CN" sz="20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4</a:t>
            </a: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He data place strong constraints on CR propagation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54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5714" y="2080459"/>
            <a:ext cx="7961086" cy="30439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Motivation:</a:t>
            </a:r>
          </a:p>
          <a:p>
            <a:pPr marL="457200" indent="-457200">
              <a:buAutoNum type="arabicParenBoth"/>
            </a:pPr>
            <a:r>
              <a:rPr lang="en-US" sz="2000" b="1" dirty="0"/>
              <a:t>Correlations between parameters can be studied</a:t>
            </a:r>
          </a:p>
          <a:p>
            <a:pPr marL="457200" indent="-457200">
              <a:buAutoNum type="arabicParenBoth"/>
            </a:pPr>
            <a:r>
              <a:rPr lang="en-US" sz="2000" b="1" dirty="0"/>
              <a:t>Credible intervals on parameters and on fluxes can be produced efficiently.</a:t>
            </a:r>
          </a:p>
          <a:p>
            <a:pPr marL="457200" indent="-457200">
              <a:buAutoNum type="arabicParenBoth"/>
            </a:pPr>
            <a:r>
              <a:rPr lang="en-US" sz="2000" b="1" dirty="0"/>
              <a:t>Models under studied can be compared by the Bayesian evidences.</a:t>
            </a:r>
          </a:p>
          <a:p>
            <a:pPr>
              <a:buNone/>
            </a:pPr>
            <a:endParaRPr lang="en-US" sz="2162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Studied models:</a:t>
            </a:r>
          </a:p>
          <a:p>
            <a:pPr marL="342900" indent="-342900">
              <a:buNone/>
            </a:pPr>
            <a:r>
              <a:rPr lang="en-US" sz="2000" b="1" dirty="0"/>
              <a:t>      DR-CM and DRC-CM models which can describe the Z&lt;=2 data well as shown in χ</a:t>
            </a:r>
            <a:r>
              <a:rPr lang="en-US" sz="2000" b="1" baseline="30000" dirty="0"/>
              <a:t>2</a:t>
            </a:r>
            <a:r>
              <a:rPr lang="en-US" sz="2000" b="1" dirty="0"/>
              <a:t> study</a:t>
            </a:r>
          </a:p>
        </p:txBody>
      </p:sp>
      <p:pic>
        <p:nvPicPr>
          <p:cNvPr id="7" name="Picture 6" descr="Snapshot 2011-12-14 14-12-28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601" y="934587"/>
            <a:ext cx="4121971" cy="89504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D8DED44-1EC9-41DE-BE10-5CFF093A6221}"/>
              </a:ext>
            </a:extLst>
          </p:cNvPr>
          <p:cNvSpPr txBox="1">
            <a:spLocks/>
          </p:cNvSpPr>
          <p:nvPr/>
        </p:nvSpPr>
        <p:spPr>
          <a:xfrm>
            <a:off x="278998" y="144973"/>
            <a:ext cx="8071378" cy="753457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The Bayesian analysis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0250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8998" y="97343"/>
            <a:ext cx="8071378" cy="753457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The Bayesian analysis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A5ED8CB-2983-47EA-8503-48DF623A84B9}"/>
              </a:ext>
            </a:extLst>
          </p:cNvPr>
          <p:cNvSpPr txBox="1"/>
          <p:nvPr/>
        </p:nvSpPr>
        <p:spPr>
          <a:xfrm>
            <a:off x="4737881" y="311603"/>
            <a:ext cx="3729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: DRC-CM is the best model</a:t>
            </a:r>
            <a:endParaRPr lang="zh-CN" altLang="en-US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2124773-E216-4AA4-91B8-68E790557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36" y="774490"/>
            <a:ext cx="8158420" cy="587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3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AB5F3E-4689-4FAB-964A-42D8DEEC0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541" y="668739"/>
            <a:ext cx="5053854" cy="58730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4F056DD-6A0A-4A72-9D68-BCC689E0B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659073"/>
            <a:ext cx="2667000" cy="37719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9F7D169-4F19-4BEA-8BBC-693FB5BCBEF1}"/>
              </a:ext>
            </a:extLst>
          </p:cNvPr>
          <p:cNvSpPr txBox="1"/>
          <p:nvPr/>
        </p:nvSpPr>
        <p:spPr>
          <a:xfrm>
            <a:off x="571500" y="4703928"/>
            <a:ext cx="2740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Victor Hess discovered cosmic rays in 1912 and won Nobel Prize in 1936.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47355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2BF43A4-9D41-4F95-BA06-1521C9F68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443" y="882778"/>
            <a:ext cx="5572215" cy="410419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8998" y="102106"/>
            <a:ext cx="8071378" cy="753457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The antiproton prediction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D148FF8-A999-48A8-8B89-863A6229DA48}"/>
              </a:ext>
            </a:extLst>
          </p:cNvPr>
          <p:cNvSpPr txBox="1"/>
          <p:nvPr/>
        </p:nvSpPr>
        <p:spPr>
          <a:xfrm>
            <a:off x="366855" y="5088585"/>
            <a:ext cx="8643161" cy="1180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All the DR models underpredict the pbar/p ratio.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Though the antiproton data was not involved in the fitting procedure, the DRC-CM model can </a:t>
            </a:r>
            <a:r>
              <a:rPr lang="en-US" altLang="zh-CN" sz="20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describle</a:t>
            </a: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 the antiproton data well.</a:t>
            </a:r>
            <a:endParaRPr lang="zh-CN" altLang="en-US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20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17" y="310923"/>
            <a:ext cx="7772400" cy="7050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Summary and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5257" y="1233713"/>
            <a:ext cx="8169124" cy="503970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The cosmic </a:t>
            </a:r>
            <a:r>
              <a:rPr lang="en-US" sz="2000" b="1" dirty="0">
                <a:latin typeface="Garamond" panose="02020404030301010803" pitchFamily="18" charset="0"/>
              </a:rPr>
              <a:t>ray propagation models </a:t>
            </a:r>
            <a:r>
              <a:rPr lang="en-US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were tight constrained </a:t>
            </a:r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by using the </a:t>
            </a:r>
            <a:r>
              <a:rPr lang="en-US" sz="2000" b="1" baseline="30000" dirty="0">
                <a:solidFill>
                  <a:schemeClr val="tx2"/>
                </a:solidFill>
                <a:latin typeface="Garamond" panose="02020404030301010803" pitchFamily="18" charset="0"/>
              </a:rPr>
              <a:t>2</a:t>
            </a:r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H/</a:t>
            </a:r>
            <a:r>
              <a:rPr lang="en-US" sz="2000" b="1" baseline="30000" dirty="0">
                <a:solidFill>
                  <a:schemeClr val="tx2"/>
                </a:solidFill>
                <a:latin typeface="Garamond" panose="02020404030301010803" pitchFamily="18" charset="0"/>
              </a:rPr>
              <a:t>4</a:t>
            </a:r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He and </a:t>
            </a:r>
            <a:r>
              <a:rPr lang="en-US" sz="2000" b="1" baseline="30000" dirty="0">
                <a:solidFill>
                  <a:schemeClr val="tx2"/>
                </a:solidFill>
                <a:latin typeface="Garamond" panose="02020404030301010803" pitchFamily="18" charset="0"/>
              </a:rPr>
              <a:t>3</a:t>
            </a:r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He/</a:t>
            </a:r>
            <a:r>
              <a:rPr lang="en-US" sz="2000" b="1" baseline="30000" dirty="0">
                <a:solidFill>
                  <a:schemeClr val="tx2"/>
                </a:solidFill>
                <a:latin typeface="Garamond" panose="02020404030301010803" pitchFamily="18" charset="0"/>
              </a:rPr>
              <a:t>4</a:t>
            </a:r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He data. </a:t>
            </a:r>
          </a:p>
          <a:p>
            <a:endParaRPr lang="en-US" sz="800" b="1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The</a:t>
            </a:r>
            <a:r>
              <a:rPr lang="en-US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 CM solar modulation </a:t>
            </a:r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model can explain the data better than the FF model.</a:t>
            </a:r>
          </a:p>
          <a:p>
            <a:endParaRPr lang="en-US" altLang="zh-CN" sz="800" b="1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r>
              <a:rPr lang="en-US" altLang="zh-CN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The DRC model is the best model to explain the Z&lt;=2 data, especially this model can generally describe the pbar/p ratio not involving in the fitting procedure.</a:t>
            </a:r>
            <a:endParaRPr lang="en-US" sz="2000" b="1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endParaRPr lang="en-US" sz="800" b="1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The </a:t>
            </a: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Kolmogorov-type</a:t>
            </a:r>
            <a:r>
              <a:rPr lang="en-US" altLang="zh-CN" sz="2000" b="1" dirty="0">
                <a:latin typeface="Garamond" panose="02020404030301010803" pitchFamily="18" charset="0"/>
              </a:rPr>
              <a:t> of interstellar magnetic is favored, while the </a:t>
            </a:r>
            <a:r>
              <a:rPr lang="en-US" altLang="zh-CN" sz="2000" b="1" dirty="0" err="1">
                <a:latin typeface="Garamond" panose="02020404030301010803" pitchFamily="18" charset="0"/>
                <a:ea typeface="Lucida Grande"/>
                <a:cs typeface="Lucida Grande"/>
              </a:rPr>
              <a:t>Kraichnan</a:t>
            </a:r>
            <a:r>
              <a:rPr lang="en-US" altLang="zh-CN" sz="2000" b="1" dirty="0">
                <a:latin typeface="Garamond" panose="02020404030301010803" pitchFamily="18" charset="0"/>
                <a:ea typeface="Lucida Grande"/>
                <a:cs typeface="Lucida Grande"/>
              </a:rPr>
              <a:t>-type is excluded.</a:t>
            </a:r>
            <a:r>
              <a:rPr lang="en-US" altLang="zh-CN" sz="2000" b="1" dirty="0">
                <a:latin typeface="Garamond" panose="02020404030301010803" pitchFamily="18" charset="0"/>
              </a:rPr>
              <a:t> </a:t>
            </a:r>
          </a:p>
          <a:p>
            <a:endParaRPr lang="en-US" sz="800" b="1" dirty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AMS-02 measurements cover </a:t>
            </a:r>
            <a:r>
              <a:rPr lang="en-US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a HMF reversal period</a:t>
            </a:r>
            <a:r>
              <a:rPr lang="en-US" sz="2000" b="1" dirty="0">
                <a:latin typeface="Garamond" panose="02020404030301010803" pitchFamily="18" charset="0"/>
              </a:rPr>
              <a:t>, for which the solar modulation should be treat more carefully. These data will be further studied in future.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SPARES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8536" y="51784"/>
            <a:ext cx="8071378" cy="753457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Parameter correlation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A280798-61A1-4EF0-B233-485383084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98" y="851390"/>
            <a:ext cx="8712601" cy="58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40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3281FEC-873D-4EE9-9893-FBDCEEFB9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857251"/>
            <a:ext cx="8867775" cy="5815538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98060" y="61309"/>
            <a:ext cx="8071378" cy="753457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Parameter correlation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389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apshot 2012-05-21 15-49-50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94" y="2247324"/>
            <a:ext cx="8019143" cy="195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632" y="1025098"/>
            <a:ext cx="7961762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Basic mechanisms: diffusion, convection, diffusive reacceleration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2151" y="2059496"/>
            <a:ext cx="146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sources: </a:t>
            </a:r>
            <a:r>
              <a:rPr lang="en-US" dirty="0" err="1">
                <a:solidFill>
                  <a:srgbClr val="FF0000"/>
                </a:solidFill>
              </a:rPr>
              <a:t>SNRs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725" y="1789941"/>
            <a:ext cx="2082974" cy="369332"/>
          </a:xfrm>
          <a:prstGeom prst="rect">
            <a:avLst/>
          </a:prstGeom>
          <a:solidFill>
            <a:srgbClr val="FFDEBE"/>
          </a:solidFill>
        </p:spPr>
        <p:txBody>
          <a:bodyPr wrap="square">
            <a:spAutoFit/>
          </a:bodyPr>
          <a:lstStyle/>
          <a:p>
            <a:r>
              <a:rPr lang="en-US" altLang="zh-CN" dirty="0" err="1"/>
              <a:t>q</a:t>
            </a:r>
            <a:r>
              <a:rPr lang="en-US" altLang="zh-CN" baseline="-25000" dirty="0" err="1"/>
              <a:t>A</a:t>
            </a:r>
            <a:r>
              <a:rPr lang="en-US" altLang="zh-CN" dirty="0"/>
              <a:t>(p)=N</a:t>
            </a:r>
            <a:r>
              <a:rPr lang="en-US" altLang="zh-CN" baseline="-25000" dirty="0"/>
              <a:t>A</a:t>
            </a:r>
            <a:r>
              <a:rPr lang="en-US" altLang="zh-CN" dirty="0"/>
              <a:t>(ρ</a:t>
            </a:r>
            <a:r>
              <a:rPr lang="en-US" dirty="0"/>
              <a:t>/</a:t>
            </a:r>
            <a:r>
              <a:rPr lang="en-US" altLang="zh-CN" dirty="0" err="1"/>
              <a:t>ρ</a:t>
            </a:r>
            <a:r>
              <a:rPr lang="en-US" altLang="zh-CN" baseline="-25000" dirty="0" err="1"/>
              <a:t>br</a:t>
            </a:r>
            <a:r>
              <a:rPr lang="en-US" dirty="0"/>
              <a:t>)</a:t>
            </a:r>
            <a:r>
              <a:rPr lang="en-US" baseline="30000" dirty="0"/>
              <a:t>-ν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902724" y="1822950"/>
            <a:ext cx="180000" cy="184666"/>
          </a:xfrm>
          <a:prstGeom prst="ellipse">
            <a:avLst/>
          </a:prstGeom>
          <a:noFill/>
          <a:ln w="19050" cap="rnd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56899" y="1819392"/>
            <a:ext cx="294272" cy="294987"/>
          </a:xfrm>
          <a:prstGeom prst="ellipse">
            <a:avLst/>
          </a:prstGeom>
          <a:noFill/>
          <a:ln w="19050" cap="rnd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09992" y="2053904"/>
            <a:ext cx="118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convection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7079" y="1761366"/>
            <a:ext cx="2356046" cy="369332"/>
          </a:xfrm>
          <a:prstGeom prst="rect">
            <a:avLst/>
          </a:prstGeom>
          <a:solidFill>
            <a:srgbClr val="FFDEBE"/>
          </a:solidFill>
        </p:spPr>
        <p:txBody>
          <a:bodyPr wrap="none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(</a:t>
            </a:r>
            <a:r>
              <a:rPr lang="en-US" dirty="0" err="1"/>
              <a:t>z</a:t>
            </a:r>
            <a:r>
              <a:rPr lang="en-US" dirty="0"/>
              <a:t>) = V (0) + </a:t>
            </a:r>
            <a:r>
              <a:rPr lang="en-US" dirty="0" err="1"/>
              <a:t>z</a:t>
            </a:r>
            <a:r>
              <a:rPr lang="en-US" dirty="0"/>
              <a:t>*</a:t>
            </a:r>
            <a:r>
              <a:rPr lang="en-US" dirty="0" err="1"/>
              <a:t>dV/dz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8288152" y="1835221"/>
            <a:ext cx="588689" cy="291425"/>
          </a:xfrm>
          <a:prstGeom prst="ellipse">
            <a:avLst/>
          </a:prstGeom>
          <a:noFill/>
          <a:ln w="19050" cap="rnd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30598" y="4169845"/>
            <a:ext cx="241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diffusive reacceleration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32403" y="4561063"/>
            <a:ext cx="1362873" cy="369332"/>
          </a:xfrm>
          <a:prstGeom prst="rect">
            <a:avLst/>
          </a:prstGeom>
          <a:solidFill>
            <a:srgbClr val="FFDEBE"/>
          </a:solidFill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pp</a:t>
            </a:r>
            <a:r>
              <a:rPr lang="en-US" dirty="0"/>
              <a:t>D</a:t>
            </a:r>
            <a:r>
              <a:rPr lang="en-US" baseline="-25000" dirty="0"/>
              <a:t>xx</a:t>
            </a:r>
            <a:r>
              <a:rPr lang="en-US" dirty="0"/>
              <a:t>~p</a:t>
            </a:r>
            <a:r>
              <a:rPr lang="en-US" baseline="30000" dirty="0"/>
              <a:t>2</a:t>
            </a:r>
            <a:r>
              <a:rPr lang="en-US" dirty="0"/>
              <a:t>v</a:t>
            </a:r>
            <a:r>
              <a:rPr lang="en-US" baseline="-25000" dirty="0"/>
              <a:t>A</a:t>
            </a:r>
            <a:r>
              <a:rPr lang="en-US" baseline="30000" dirty="0"/>
              <a:t>2 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725349" y="4705365"/>
            <a:ext cx="216000" cy="216000"/>
          </a:xfrm>
          <a:prstGeom prst="ellipse">
            <a:avLst/>
          </a:prstGeom>
          <a:noFill/>
          <a:ln w="19050" cap="rnd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24889" y="4169845"/>
            <a:ext cx="18620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energy losses: ionization, Coulomb scattering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20856" y="4179434"/>
            <a:ext cx="1527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adiabatic loss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08146" y="4179636"/>
            <a:ext cx="19942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dirty="0">
                <a:solidFill>
                  <a:srgbClr val="FF0000"/>
                </a:solidFill>
              </a:rPr>
              <a:t>nuclear destruction &amp;</a:t>
            </a:r>
          </a:p>
          <a:p>
            <a:pPr marL="514350" indent="-514350"/>
            <a:r>
              <a:rPr lang="en-US" dirty="0">
                <a:solidFill>
                  <a:srgbClr val="FF0000"/>
                </a:solidFill>
              </a:rPr>
              <a:t>radioactive decay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55985" y="1597346"/>
            <a:ext cx="1676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spallation and decay of heavier nuclei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29455" y="2070223"/>
            <a:ext cx="99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diffusion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91182" y="1760507"/>
            <a:ext cx="1980000" cy="338554"/>
          </a:xfrm>
          <a:prstGeom prst="rect">
            <a:avLst/>
          </a:prstGeom>
          <a:solidFill>
            <a:srgbClr val="FFDEBE"/>
          </a:solidFill>
        </p:spPr>
        <p:txBody>
          <a:bodyPr wrap="square">
            <a:spAutoFit/>
          </a:bodyPr>
          <a:lstStyle/>
          <a:p>
            <a:r>
              <a:rPr lang="en-US" sz="1600" dirty="0" err="1"/>
              <a:t>D</a:t>
            </a:r>
            <a:r>
              <a:rPr lang="en-US" sz="1600" baseline="-25000" dirty="0" err="1"/>
              <a:t>xx</a:t>
            </a:r>
            <a:r>
              <a:rPr lang="en-US" sz="1600" dirty="0"/>
              <a:t>=D</a:t>
            </a:r>
            <a:r>
              <a:rPr lang="en-US" sz="1600" baseline="-25000" dirty="0"/>
              <a:t>0</a:t>
            </a:r>
            <a:r>
              <a:rPr lang="en-US" sz="1600" dirty="0" err="1"/>
              <a:t>β</a:t>
            </a:r>
            <a:r>
              <a:rPr lang="en-US" sz="1600" dirty="0"/>
              <a:t> (</a:t>
            </a:r>
            <a:r>
              <a:rPr lang="en-US" altLang="zh-CN" sz="1600" dirty="0"/>
              <a:t>ρ</a:t>
            </a:r>
            <a:r>
              <a:rPr lang="en-US" sz="1600" dirty="0"/>
              <a:t>/</a:t>
            </a:r>
            <a:r>
              <a:rPr lang="en-US" altLang="zh-CN" sz="1600" dirty="0"/>
              <a:t>ρ</a:t>
            </a:r>
            <a:r>
              <a:rPr lang="en-US" sz="1600" baseline="-25000" dirty="0"/>
              <a:t>0</a:t>
            </a:r>
            <a:r>
              <a:rPr lang="en-US" sz="1600" dirty="0"/>
              <a:t>)</a:t>
            </a:r>
            <a:r>
              <a:rPr lang="en-US" sz="1600" baseline="30000" dirty="0"/>
              <a:t>δ </a:t>
            </a:r>
            <a:endParaRPr lang="en-US" sz="1600" dirty="0"/>
          </a:p>
        </p:txBody>
      </p:sp>
      <p:sp>
        <p:nvSpPr>
          <p:cNvPr id="25" name="Oval 24"/>
          <p:cNvSpPr/>
          <p:nvPr/>
        </p:nvSpPr>
        <p:spPr>
          <a:xfrm>
            <a:off x="6189627" y="1805868"/>
            <a:ext cx="207581" cy="184666"/>
          </a:xfrm>
          <a:prstGeom prst="ellipse">
            <a:avLst/>
          </a:prstGeom>
          <a:noFill/>
          <a:ln w="19050" cap="rnd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48030" y="1817218"/>
            <a:ext cx="245134" cy="288000"/>
          </a:xfrm>
          <a:prstGeom prst="ellipse">
            <a:avLst/>
          </a:prstGeom>
          <a:noFill/>
          <a:ln w="19050" cap="rnd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81632" y="120931"/>
            <a:ext cx="8205168" cy="753457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Propagation equation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6024" y="5418106"/>
            <a:ext cx="79471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parameters under study: D</a:t>
            </a:r>
            <a:r>
              <a:rPr lang="en-US" sz="2000" b="1" baseline="-25000" dirty="0">
                <a:solidFill>
                  <a:srgbClr val="FF0000"/>
                </a:solidFill>
              </a:rPr>
              <a:t>0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δ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dV/dz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</a:rPr>
              <a:t>A</a:t>
            </a:r>
            <a:r>
              <a:rPr lang="en-US" sz="2000" b="1" dirty="0">
                <a:solidFill>
                  <a:srgbClr val="FF0000"/>
                </a:solidFill>
              </a:rPr>
              <a:t>, ν,N</a:t>
            </a:r>
            <a:r>
              <a:rPr lang="en-US" sz="2000" b="1" baseline="-25000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8562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abs_cr_so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28" y="1349708"/>
            <a:ext cx="6968943" cy="4678723"/>
          </a:xfrm>
          <a:prstGeom prst="rect">
            <a:avLst/>
          </a:prstGeom>
          <a:noFill/>
        </p:spPr>
      </p:pic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9" y="85455"/>
            <a:ext cx="4492906" cy="817889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Garamond" panose="02020404030301010803" pitchFamily="18" charset="0"/>
              </a:rPr>
              <a:t>The CR composition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95289" y="967570"/>
            <a:ext cx="46361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2400" b="1" dirty="0" err="1">
                <a:solidFill>
                  <a:srgbClr val="0000FF"/>
                </a:solidFill>
                <a:latin typeface="Garamond" panose="02020404030301010803" pitchFamily="18" charset="0"/>
              </a:rPr>
              <a:t>Primaries+Secondaries</a:t>
            </a:r>
            <a:endParaRPr lang="en-US" altLang="zh-CN" sz="2400" b="1" dirty="0">
              <a:solidFill>
                <a:srgbClr val="0000FF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4ADA162D-A7EC-4391-8CBE-7C416074FD3B}"/>
              </a:ext>
            </a:extLst>
          </p:cNvPr>
          <p:cNvSpPr/>
          <p:nvPr/>
        </p:nvSpPr>
        <p:spPr>
          <a:xfrm>
            <a:off x="2533934" y="3994245"/>
            <a:ext cx="946245" cy="1087271"/>
          </a:xfrm>
          <a:prstGeom prst="ellipse">
            <a:avLst/>
          </a:prstGeom>
          <a:noFill/>
          <a:ln w="25400" cap="sq" cmpd="sng">
            <a:solidFill>
              <a:srgbClr val="0066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1277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9047" y="120812"/>
            <a:ext cx="8071378" cy="753457"/>
          </a:xfrm>
        </p:spPr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3600" b="1" dirty="0">
                <a:latin typeface="Garamond" panose="02020404030301010803" pitchFamily="18" charset="0"/>
              </a:rPr>
              <a:t>A picture of CR propagation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5824" y="1028095"/>
            <a:ext cx="8936736" cy="5144105"/>
            <a:chOff x="115824" y="1028095"/>
            <a:chExt cx="8936736" cy="5144105"/>
          </a:xfrm>
        </p:grpSpPr>
        <p:pic>
          <p:nvPicPr>
            <p:cNvPr id="16" name="Picture 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5824" y="1028095"/>
              <a:ext cx="8936736" cy="514410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223" y="3247401"/>
              <a:ext cx="990599" cy="629318"/>
            </a:xfrm>
            <a:prstGeom prst="rect">
              <a:avLst/>
            </a:prstGeom>
          </p:spPr>
        </p:pic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 rot="20756565">
              <a:off x="6116665" y="4102632"/>
              <a:ext cx="431800" cy="157213"/>
            </a:xfrm>
            <a:prstGeom prst="rightArrow">
              <a:avLst>
                <a:gd name="adj1" fmla="val 50000"/>
                <a:gd name="adj2" fmla="val 75556"/>
              </a:avLst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V="1">
              <a:off x="6658744" y="3786454"/>
              <a:ext cx="1223963" cy="31617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页脚占位符 7"/>
          <p:cNvSpPr txBox="1">
            <a:spLocks noGrp="1"/>
          </p:cNvSpPr>
          <p:nvPr/>
        </p:nvSpPr>
        <p:spPr bwMode="auto">
          <a:xfrm>
            <a:off x="8239822" y="3106552"/>
            <a:ext cx="716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DAMPE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3048151-0EA0-4B4C-8127-22191C07E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9" y="85455"/>
            <a:ext cx="4492906" cy="817889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Garamond" panose="02020404030301010803" pitchFamily="18" charset="0"/>
              </a:rPr>
              <a:t>Positron excess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6DC30EB-6F5D-48FA-8C1F-A3CD2DC4A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702" y="1231106"/>
            <a:ext cx="5905622" cy="469106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95A0018-5009-4109-A4B9-49E4DE67E3D6}"/>
              </a:ext>
            </a:extLst>
          </p:cNvPr>
          <p:cNvSpPr txBox="1"/>
          <p:nvPr/>
        </p:nvSpPr>
        <p:spPr>
          <a:xfrm>
            <a:off x="2403909" y="6065265"/>
            <a:ext cx="497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Taken from Coutu, </a:t>
            </a:r>
            <a:r>
              <a:rPr lang="en-US" altLang="zh-CN" b="1" dirty="0" err="1"/>
              <a:t>Physics:Viewpoint</a:t>
            </a:r>
            <a:r>
              <a:rPr lang="en-US" altLang="zh-CN" b="1" dirty="0"/>
              <a:t> 6, 40 (2013)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92261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5200" y="1028095"/>
            <a:ext cx="8935200" cy="5144400"/>
            <a:chOff x="115200" y="1028095"/>
            <a:chExt cx="8935200" cy="5144400"/>
          </a:xfrm>
        </p:grpSpPr>
        <p:pic>
          <p:nvPicPr>
            <p:cNvPr id="7" name="Picture 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5200" y="1028095"/>
              <a:ext cx="8935200" cy="5144400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223" y="3247401"/>
              <a:ext cx="990599" cy="629318"/>
            </a:xfrm>
            <a:prstGeom prst="rect">
              <a:avLst/>
            </a:prstGeom>
          </p:spPr>
        </p:pic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20756565">
              <a:off x="6116665" y="4102632"/>
              <a:ext cx="431800" cy="157213"/>
            </a:xfrm>
            <a:prstGeom prst="rightArrow">
              <a:avLst>
                <a:gd name="adj1" fmla="val 50000"/>
                <a:gd name="adj2" fmla="val 75556"/>
              </a:avLst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6658744" y="3786454"/>
              <a:ext cx="1223963" cy="31617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" name="页脚占位符 7"/>
          <p:cNvSpPr txBox="1">
            <a:spLocks noGrp="1"/>
          </p:cNvSpPr>
          <p:nvPr/>
        </p:nvSpPr>
        <p:spPr bwMode="auto">
          <a:xfrm>
            <a:off x="8239822" y="3106552"/>
            <a:ext cx="716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DAMPE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9047" y="120812"/>
            <a:ext cx="8071378" cy="753457"/>
          </a:xfrm>
        </p:spPr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3600" b="1" dirty="0">
                <a:latin typeface="Garamond" panose="02020404030301010803" pitchFamily="18" charset="0"/>
              </a:rPr>
              <a:t>A picture of CR propagation</a:t>
            </a:r>
          </a:p>
        </p:txBody>
      </p:sp>
    </p:spTree>
    <p:extLst>
      <p:ext uri="{BB962C8B-B14F-4D97-AF65-F5344CB8AC3E}">
        <p14:creationId xmlns:p14="http://schemas.microsoft.com/office/powerpoint/2010/main" val="413850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CCFB96F-B982-44F4-8D2D-20E2405275AA}"/>
              </a:ext>
            </a:extLst>
          </p:cNvPr>
          <p:cNvGrpSpPr/>
          <p:nvPr/>
        </p:nvGrpSpPr>
        <p:grpSpPr>
          <a:xfrm>
            <a:off x="4167614" y="2152682"/>
            <a:ext cx="4581097" cy="3442658"/>
            <a:chOff x="4167614" y="2316456"/>
            <a:chExt cx="4581097" cy="344265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3CFEFDE-B336-41C0-99E3-8E5A8026F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7614" y="2316456"/>
              <a:ext cx="4581097" cy="3442658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5E35BC7-3563-4525-94F5-EABF1753F33E}"/>
                </a:ext>
              </a:extLst>
            </p:cNvPr>
            <p:cNvSpPr/>
            <p:nvPr/>
          </p:nvSpPr>
          <p:spPr>
            <a:xfrm>
              <a:off x="6483644" y="2498254"/>
              <a:ext cx="22102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dirty="0"/>
                <a:t>PhysRevLett.117.231102</a:t>
              </a:r>
            </a:p>
          </p:txBody>
        </p:sp>
      </p:grp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9" y="85455"/>
            <a:ext cx="4492906" cy="817889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Garamond" panose="02020404030301010803" pitchFamily="18" charset="0"/>
              </a:rPr>
              <a:t>The S/P ratios</a:t>
            </a: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441806" y="2115555"/>
            <a:ext cx="4001515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Tx/>
              <a:buAutoNum type="alphaLcParenR"/>
            </a:pPr>
            <a:r>
              <a:rPr lang="en-US" altLang="zh-CN" sz="2000" b="1" dirty="0">
                <a:latin typeface="Garamond" panose="02020404030301010803" pitchFamily="18" charset="0"/>
              </a:rPr>
              <a:t>The diffusion reacceleration model can naturally explain the peak around 1 GeV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Tx/>
              <a:buAutoNum type="alphaLcParenR"/>
            </a:pPr>
            <a:r>
              <a:rPr lang="en-US" altLang="zh-CN" sz="2000" b="1" dirty="0">
                <a:latin typeface="Garamond" panose="02020404030301010803" pitchFamily="18" charset="0"/>
              </a:rPr>
              <a:t>Difficulties: </a:t>
            </a:r>
            <a:r>
              <a:rPr lang="en-US" altLang="zh-CN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antiproton </a:t>
            </a:r>
            <a:r>
              <a:rPr lang="en-US" altLang="zh-CN" sz="20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discrepency</a:t>
            </a:r>
            <a:endParaRPr lang="en-US" altLang="zh-CN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Tx/>
              <a:buAutoNum type="alphaLcParenR"/>
            </a:pPr>
            <a:r>
              <a:rPr lang="en-US" altLang="zh-CN" sz="2000" b="1" dirty="0" err="1">
                <a:latin typeface="Garamond" panose="02020404030301010803" pitchFamily="18" charset="0"/>
              </a:rPr>
              <a:t>Johannesson</a:t>
            </a:r>
            <a:r>
              <a:rPr lang="en-US" altLang="zh-CN" sz="2000" b="1" dirty="0">
                <a:latin typeface="Garamond" panose="02020404030301010803" pitchFamily="18" charset="0"/>
              </a:rPr>
              <a:t> et al. 2016:</a:t>
            </a:r>
            <a:r>
              <a:rPr lang="en-US" altLang="zh-CN" sz="2000" b="1" dirty="0">
                <a:solidFill>
                  <a:srgbClr val="CC0000"/>
                </a:solidFill>
                <a:latin typeface="Garamond" panose="02020404030301010803" pitchFamily="18" charset="0"/>
              </a:rPr>
              <a:t> </a:t>
            </a:r>
            <a:r>
              <a:rPr lang="en-US" altLang="zh-CN" sz="2000" b="1" i="1" dirty="0">
                <a:latin typeface="Garamond" panose="02020404030301010803" pitchFamily="18" charset="0"/>
              </a:rPr>
              <a:t>Z </a:t>
            </a:r>
            <a:r>
              <a:rPr lang="en-US" altLang="zh-CN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≤</a:t>
            </a:r>
            <a:r>
              <a:rPr lang="en-US" altLang="zh-CN" sz="2000" b="1" dirty="0">
                <a:latin typeface="Garamond" panose="02020404030301010803" pitchFamily="18" charset="0"/>
              </a:rPr>
              <a:t> 2 CR species (p, </a:t>
            </a:r>
            <a:r>
              <a:rPr lang="en-US" altLang="zh-CN" sz="2000" b="1" dirty="0" err="1">
                <a:latin typeface="Garamond" panose="02020404030301010803" pitchFamily="18" charset="0"/>
              </a:rPr>
              <a:t>pbar</a:t>
            </a:r>
            <a:r>
              <a:rPr lang="en-US" altLang="zh-CN" sz="2000" b="1" dirty="0">
                <a:latin typeface="Garamond" panose="02020404030301010803" pitchFamily="18" charset="0"/>
              </a:rPr>
              <a:t>, He) might suffer different propagation mechanisms as heavier elements (Be, B, C, N, O)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9E89ED9-4392-4D2B-AB97-A448DDD5480F}"/>
              </a:ext>
            </a:extLst>
          </p:cNvPr>
          <p:cNvSpPr/>
          <p:nvPr/>
        </p:nvSpPr>
        <p:spPr>
          <a:xfrm>
            <a:off x="395289" y="905306"/>
            <a:ext cx="8577781" cy="1180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accent5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CN" sz="2000" b="1" dirty="0">
                <a:latin typeface="Garamond" panose="02020404030301010803" pitchFamily="18" charset="0"/>
                <a:sym typeface="Wingdings"/>
              </a:rPr>
              <a:t>  S/P ratios infer</a:t>
            </a:r>
            <a:r>
              <a:rPr lang="en-US" altLang="zh-CN" sz="2000" b="1" dirty="0">
                <a:latin typeface="Garamond" panose="02020404030301010803" pitchFamily="18" charset="0"/>
              </a:rPr>
              <a:t> the CR propagation mechanisms</a:t>
            </a:r>
          </a:p>
          <a:p>
            <a:pPr>
              <a:lnSpc>
                <a:spcPct val="120000"/>
              </a:lnSpc>
              <a:buClr>
                <a:schemeClr val="accent5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CN" sz="2000" b="1" dirty="0">
                <a:latin typeface="Garamond" panose="02020404030301010803" pitchFamily="18" charset="0"/>
              </a:rPr>
              <a:t>  S/P+P allow a simultaneous scan on both transport and source parameters</a:t>
            </a:r>
          </a:p>
          <a:p>
            <a:pPr>
              <a:lnSpc>
                <a:spcPct val="120000"/>
              </a:lnSpc>
              <a:buClr>
                <a:schemeClr val="accent5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  The most commonly used one is the B/C ratio</a:t>
            </a:r>
            <a:r>
              <a:rPr lang="en-US" altLang="zh-CN" sz="2000" b="1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E6028CF4-26F7-4B2F-B476-B4ECF6072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60" y="5633775"/>
            <a:ext cx="574675" cy="215900"/>
          </a:xfrm>
          <a:prstGeom prst="rightArrow">
            <a:avLst>
              <a:gd name="adj1" fmla="val 50000"/>
              <a:gd name="adj2" fmla="val 66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EB38DFCF-2362-4E70-9EE6-C0C51AFC1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038" y="5495732"/>
            <a:ext cx="75996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it is very important and necessary to use S/P other than B/C, such as  </a:t>
            </a:r>
            <a:r>
              <a:rPr lang="en-US" altLang="zh-CN" sz="2000" b="1" baseline="30000" dirty="0">
                <a:solidFill>
                  <a:srgbClr val="0000FF"/>
                </a:solidFill>
                <a:latin typeface="Garamond" panose="02020404030301010803" pitchFamily="18" charset="0"/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H/</a:t>
            </a:r>
            <a:r>
              <a:rPr lang="en-US" altLang="zh-CN" sz="2000" b="1" baseline="30000" dirty="0">
                <a:solidFill>
                  <a:srgbClr val="0000FF"/>
                </a:solidFill>
                <a:latin typeface="Garamond" panose="02020404030301010803" pitchFamily="18" charset="0"/>
              </a:rPr>
              <a:t>4</a:t>
            </a:r>
            <a:r>
              <a:rPr lang="en-US" altLang="zh-CN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He and </a:t>
            </a:r>
            <a:r>
              <a:rPr lang="en-US" altLang="zh-CN" sz="2000" b="1" baseline="30000" dirty="0">
                <a:solidFill>
                  <a:srgbClr val="0000FF"/>
                </a:solidFill>
                <a:latin typeface="Garamond" panose="02020404030301010803" pitchFamily="18" charset="0"/>
              </a:rPr>
              <a:t>3</a:t>
            </a:r>
            <a:r>
              <a:rPr lang="en-US" altLang="zh-CN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He/</a:t>
            </a:r>
            <a:r>
              <a:rPr lang="en-US" altLang="zh-CN" sz="2000" b="1" baseline="30000" dirty="0">
                <a:solidFill>
                  <a:srgbClr val="0000FF"/>
                </a:solidFill>
                <a:latin typeface="Garamond" panose="02020404030301010803" pitchFamily="18" charset="0"/>
              </a:rPr>
              <a:t>4</a:t>
            </a:r>
            <a:r>
              <a:rPr lang="en-US" altLang="zh-CN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He to investigate CR propagation processes.</a:t>
            </a:r>
          </a:p>
        </p:txBody>
      </p:sp>
    </p:spTree>
    <p:extLst>
      <p:ext uri="{BB962C8B-B14F-4D97-AF65-F5344CB8AC3E}">
        <p14:creationId xmlns:p14="http://schemas.microsoft.com/office/powerpoint/2010/main" val="15452996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5" y="3726608"/>
            <a:ext cx="4471659" cy="3090706"/>
          </a:xfrm>
          <a:prstGeom prst="rect">
            <a:avLst/>
          </a:prstGeom>
        </p:spPr>
      </p:pic>
      <p:pic>
        <p:nvPicPr>
          <p:cNvPr id="249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666890" y="825787"/>
            <a:ext cx="4459855" cy="5678527"/>
          </a:xfrm>
          <a:prstGeom prst="rect">
            <a:avLst/>
          </a:prstGeom>
        </p:spPr>
      </p:pic>
      <p:sp>
        <p:nvSpPr>
          <p:cNvPr id="250" name="CustomShape 1"/>
          <p:cNvSpPr/>
          <p:nvPr/>
        </p:nvSpPr>
        <p:spPr>
          <a:xfrm>
            <a:off x="6021303" y="1918380"/>
            <a:ext cx="869279" cy="387998"/>
          </a:xfrm>
          <a:prstGeom prst="rect">
            <a:avLst/>
          </a:prstGeom>
        </p:spPr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6251848" y="3271727"/>
            <a:ext cx="1277468" cy="364469"/>
          </a:xfrm>
          <a:prstGeom prst="rect">
            <a:avLst/>
          </a:prstGeom>
        </p:spPr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CustomShape 5"/>
          <p:cNvSpPr/>
          <p:nvPr/>
        </p:nvSpPr>
        <p:spPr>
          <a:xfrm>
            <a:off x="5468668" y="1094122"/>
            <a:ext cx="3356151" cy="576423"/>
          </a:xfrm>
          <a:prstGeom prst="rect">
            <a:avLst/>
          </a:prstGeom>
        </p:spPr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Adriani</a:t>
            </a: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Science, 332, 69, 2011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stomShape 4"/>
          <p:cNvSpPr/>
          <p:nvPr/>
        </p:nvSpPr>
        <p:spPr>
          <a:xfrm>
            <a:off x="1047367" y="3896863"/>
            <a:ext cx="3142194" cy="373213"/>
          </a:xfrm>
          <a:prstGeom prst="rect">
            <a:avLst/>
          </a:prstGeom>
        </p:spPr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Adriani</a:t>
            </a: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818, 68 2016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" y="733223"/>
            <a:ext cx="4544521" cy="3114140"/>
          </a:xfrm>
          <a:prstGeom prst="rect">
            <a:avLst/>
          </a:prstGeom>
        </p:spPr>
      </p:pic>
      <p:sp>
        <p:nvSpPr>
          <p:cNvPr id="253" name="CustomShape 4"/>
          <p:cNvSpPr/>
          <p:nvPr/>
        </p:nvSpPr>
        <p:spPr>
          <a:xfrm>
            <a:off x="1662246" y="948738"/>
            <a:ext cx="3142194" cy="373213"/>
          </a:xfrm>
          <a:prstGeom prst="rect">
            <a:avLst/>
          </a:prstGeom>
        </p:spPr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Adriani</a:t>
            </a: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818, 68 2016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4672" y="67184"/>
            <a:ext cx="5905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Garamond" panose="02020404030301010803" pitchFamily="18" charset="0"/>
              </a:rPr>
              <a:t>Data observed on Earth</a:t>
            </a:r>
            <a:endParaRPr lang="zh-CN" altLang="en-US" sz="4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74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0" y="1249677"/>
            <a:ext cx="8531525" cy="457211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4672" y="239710"/>
            <a:ext cx="8389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Garamond" panose="02020404030301010803" pitchFamily="18" charset="0"/>
              </a:rPr>
              <a:t>Data measured out of Solar System</a:t>
            </a:r>
            <a:endParaRPr lang="zh-CN" altLang="en-US" sz="4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009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2066</TotalTime>
  <Words>842</Words>
  <Application>Microsoft Office PowerPoint</Application>
  <PresentationFormat>全屏显示(4:3)</PresentationFormat>
  <Paragraphs>115</Paragraphs>
  <Slides>25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Abadi MT Condensed Light</vt:lpstr>
      <vt:lpstr>Arial Unicode MS</vt:lpstr>
      <vt:lpstr>Lucida Grande</vt:lpstr>
      <vt:lpstr>宋体</vt:lpstr>
      <vt:lpstr>幼圆</vt:lpstr>
      <vt:lpstr>Arial</vt:lpstr>
      <vt:lpstr>Calibri</vt:lpstr>
      <vt:lpstr>Franklin Gothic Book</vt:lpstr>
      <vt:lpstr>Garamond</vt:lpstr>
      <vt:lpstr>Perpetua</vt:lpstr>
      <vt:lpstr>Times New Roman</vt:lpstr>
      <vt:lpstr>Wingdings</vt:lpstr>
      <vt:lpstr>Wingdings 2</vt:lpstr>
      <vt:lpstr>Equity</vt:lpstr>
      <vt:lpstr>Using hydrogen and helium isotopes to constrain CR propagation models</vt:lpstr>
      <vt:lpstr>PowerPoint 演示文稿</vt:lpstr>
      <vt:lpstr>The CR composition</vt:lpstr>
      <vt:lpstr> A picture of CR propagation</vt:lpstr>
      <vt:lpstr>Positron excess</vt:lpstr>
      <vt:lpstr> A picture of CR propagation</vt:lpstr>
      <vt:lpstr>The S/P ratios</vt:lpstr>
      <vt:lpstr>PowerPoint 演示文稿</vt:lpstr>
      <vt:lpstr>PowerPoint 演示文稿</vt:lpstr>
      <vt:lpstr>Solar modulation</vt:lpstr>
      <vt:lpstr>charge-sign dependency</vt:lpstr>
      <vt:lpstr>Solar modulation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and outlook</vt:lpstr>
      <vt:lpstr>PowerPoint 演示文稿</vt:lpstr>
      <vt:lpstr>PowerPoint 演示文稿</vt:lpstr>
      <vt:lpstr>PowerPoint 演示文稿</vt:lpstr>
      <vt:lpstr>PowerPoint 演示文稿</vt:lpstr>
    </vt:vector>
  </TitlesOfParts>
  <Company>PAP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of cosmic ray antiprotons with PAMELA  and studies of propagation models</dc:title>
  <dc:creator>Juan</dc:creator>
  <cp:lastModifiedBy>亦可</cp:lastModifiedBy>
  <cp:revision>491</cp:revision>
  <cp:lastPrinted>2012-05-30T14:03:53Z</cp:lastPrinted>
  <dcterms:created xsi:type="dcterms:W3CDTF">2012-05-31T19:00:52Z</dcterms:created>
  <dcterms:modified xsi:type="dcterms:W3CDTF">2018-08-24T01:51:50Z</dcterms:modified>
</cp:coreProperties>
</file>