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319" r:id="rId4"/>
    <p:sldId id="259" r:id="rId5"/>
    <p:sldId id="308" r:id="rId6"/>
    <p:sldId id="312" r:id="rId7"/>
    <p:sldId id="313" r:id="rId8"/>
    <p:sldId id="314" r:id="rId9"/>
    <p:sldId id="315" r:id="rId10"/>
    <p:sldId id="316" r:id="rId11"/>
    <p:sldId id="309" r:id="rId12"/>
    <p:sldId id="320" r:id="rId13"/>
    <p:sldId id="310" r:id="rId14"/>
    <p:sldId id="311" r:id="rId15"/>
    <p:sldId id="302" r:id="rId16"/>
    <p:sldId id="301" r:id="rId17"/>
    <p:sldId id="288" r:id="rId18"/>
    <p:sldId id="275" r:id="rId19"/>
    <p:sldId id="276" r:id="rId20"/>
    <p:sldId id="277" r:id="rId21"/>
    <p:sldId id="321" r:id="rId22"/>
    <p:sldId id="337" r:id="rId23"/>
    <p:sldId id="338" r:id="rId24"/>
    <p:sldId id="339" r:id="rId25"/>
    <p:sldId id="336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3" r:id="rId35"/>
    <p:sldId id="303" r:id="rId36"/>
    <p:sldId id="332" r:id="rId37"/>
    <p:sldId id="330" r:id="rId38"/>
    <p:sldId id="331" r:id="rId39"/>
    <p:sldId id="334" r:id="rId40"/>
    <p:sldId id="335" r:id="rId41"/>
    <p:sldId id="287" r:id="rId42"/>
    <p:sldId id="263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09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13394-1657-490C-B099-7651B5CAFB1D}" type="datetimeFigureOut">
              <a:rPr lang="zh-CN" altLang="en-US" smtClean="0"/>
              <a:t>2018/8/25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48533-CA8D-44DE-9539-A8923D035C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68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8533-CA8D-44DE-9539-A8923D035CE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02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80128E1-9307-470A-90D3-BEADBE5DA8BE}" type="datetime1">
              <a:rPr lang="en-US" altLang="zh-CN" smtClean="0"/>
              <a:pPr/>
              <a:t>8/25/2018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EF1CAB0-BF39-46A9-ADBD-CD0BF6B8725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dell\AppData\Roaming\Tencent\Users\94031040\QQ\WinTemp\RichOle\7CW_%A3J(L$NYMN7)%GKZW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83568" y="1772816"/>
            <a:ext cx="77841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divergent volume </a:t>
            </a:r>
          </a:p>
          <a:p>
            <a:pPr algn="ctr"/>
            <a:r>
              <a:rPr lang="en-US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 black hole </a:t>
            </a:r>
          </a:p>
          <a:p>
            <a:pPr algn="ctr"/>
            <a:r>
              <a:rPr lang="en-US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implicates no firewall </a:t>
            </a:r>
          </a:p>
        </p:txBody>
      </p:sp>
      <p:sp>
        <p:nvSpPr>
          <p:cNvPr id="11" name="矩形 10"/>
          <p:cNvSpPr/>
          <p:nvPr/>
        </p:nvSpPr>
        <p:spPr>
          <a:xfrm>
            <a:off x="3409669" y="4581128"/>
            <a:ext cx="21996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张   保   成</a:t>
            </a:r>
            <a:endParaRPr lang="zh-CN" altLang="en-U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5661248"/>
            <a:ext cx="7221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B0F0"/>
                </a:solidFill>
              </a:rPr>
              <a:t>2018</a:t>
            </a:r>
            <a:r>
              <a:rPr lang="zh-CN" altLang="en-US" dirty="0" smtClean="0">
                <a:solidFill>
                  <a:srgbClr val="00B0F0"/>
                </a:solidFill>
              </a:rPr>
              <a:t>年粒子物理、核物理和宇宙学交叉学科前沿问题研讨会</a:t>
            </a:r>
            <a:r>
              <a:rPr lang="en-US" altLang="zh-CN" dirty="0" smtClean="0">
                <a:solidFill>
                  <a:srgbClr val="00B0F0"/>
                </a:solidFill>
              </a:rPr>
              <a:t>   </a:t>
            </a:r>
            <a:r>
              <a:rPr lang="zh-CN" altLang="en-US" dirty="0" smtClean="0">
                <a:solidFill>
                  <a:srgbClr val="00B0F0"/>
                </a:solidFill>
              </a:rPr>
              <a:t>辽宁丹东</a:t>
            </a:r>
          </a:p>
          <a:p>
            <a:endParaRPr lang="zh-CN" alt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Physical picture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2000" y="1000108"/>
            <a:ext cx="1245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 smtClean="0"/>
              <a:t>……</a:t>
            </a:r>
            <a:endParaRPr lang="zh-CN" altLang="en-US" sz="6000" dirty="0"/>
          </a:p>
        </p:txBody>
      </p:sp>
      <p:sp>
        <p:nvSpPr>
          <p:cNvPr id="8" name="椭圆 7"/>
          <p:cNvSpPr/>
          <p:nvPr/>
        </p:nvSpPr>
        <p:spPr>
          <a:xfrm>
            <a:off x="214282" y="1214422"/>
            <a:ext cx="1785950" cy="8572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Number of microstates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14282" y="2500306"/>
            <a:ext cx="1785950" cy="8572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Define a microstate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六角星 11"/>
          <p:cNvSpPr/>
          <p:nvPr/>
        </p:nvSpPr>
        <p:spPr>
          <a:xfrm>
            <a:off x="3428992" y="2857496"/>
            <a:ext cx="142876" cy="142876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角星 12"/>
          <p:cNvSpPr/>
          <p:nvPr/>
        </p:nvSpPr>
        <p:spPr>
          <a:xfrm>
            <a:off x="4071934" y="3000372"/>
            <a:ext cx="133352" cy="20479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角星 13"/>
          <p:cNvSpPr/>
          <p:nvPr/>
        </p:nvSpPr>
        <p:spPr>
          <a:xfrm>
            <a:off x="3428992" y="3143248"/>
            <a:ext cx="133352" cy="20479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角星 14"/>
          <p:cNvSpPr/>
          <p:nvPr/>
        </p:nvSpPr>
        <p:spPr>
          <a:xfrm>
            <a:off x="4357686" y="2714620"/>
            <a:ext cx="133352" cy="20479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角星 15"/>
          <p:cNvSpPr/>
          <p:nvPr/>
        </p:nvSpPr>
        <p:spPr>
          <a:xfrm>
            <a:off x="3357554" y="2500306"/>
            <a:ext cx="133352" cy="20479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角星 16"/>
          <p:cNvSpPr/>
          <p:nvPr/>
        </p:nvSpPr>
        <p:spPr>
          <a:xfrm>
            <a:off x="3786182" y="2714620"/>
            <a:ext cx="133352" cy="20479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六角星 17"/>
          <p:cNvSpPr/>
          <p:nvPr/>
        </p:nvSpPr>
        <p:spPr>
          <a:xfrm>
            <a:off x="4929190" y="2786058"/>
            <a:ext cx="133352" cy="20479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1" y="2714620"/>
            <a:ext cx="300039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圆角矩形 19"/>
          <p:cNvSpPr/>
          <p:nvPr/>
        </p:nvSpPr>
        <p:spPr>
          <a:xfrm>
            <a:off x="7215206" y="1285860"/>
            <a:ext cx="1571636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7537450" y="1524000"/>
          <a:ext cx="1009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736560" imgH="203040" progId="Equation.DSMT4">
                  <p:embed/>
                </p:oleObj>
              </mc:Choice>
              <mc:Fallback>
                <p:oleObj name="Equation" r:id="rId4" imgW="7365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450" y="1524000"/>
                        <a:ext cx="10096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571876"/>
            <a:ext cx="37861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4071942"/>
            <a:ext cx="389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5301208"/>
            <a:ext cx="25717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/>
          <p:nvPr/>
        </p:nvSpPr>
        <p:spPr>
          <a:xfrm>
            <a:off x="428596" y="4500570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zh-CN" sz="2000" dirty="0" err="1" smtClean="0">
                <a:solidFill>
                  <a:schemeClr val="accent4">
                    <a:lumMod val="75000"/>
                  </a:schemeClr>
                </a:solidFill>
              </a:rPr>
              <a:t>Microcanonical</a:t>
            </a:r>
            <a:r>
              <a:rPr lang="en-CA" altLang="zh-CN" sz="2000" dirty="0" smtClean="0">
                <a:solidFill>
                  <a:schemeClr val="accent4">
                    <a:lumMod val="75000"/>
                  </a:schemeClr>
                </a:solidFill>
              </a:rPr>
              <a:t> ensemble: all microstates of an isolated system are equally likely, </a:t>
            </a:r>
            <a:r>
              <a:rPr lang="en-US" altLang="zh-CN" sz="2000" dirty="0" smtClean="0">
                <a:solidFill>
                  <a:schemeClr val="accent4">
                    <a:lumMod val="75000"/>
                  </a:schemeClr>
                </a:solidFill>
              </a:rPr>
              <a:t>so </a:t>
            </a:r>
            <a:r>
              <a:rPr lang="en-CA" altLang="zh-CN" sz="2000" dirty="0" smtClean="0">
                <a:solidFill>
                  <a:schemeClr val="accent4">
                    <a:lumMod val="75000"/>
                  </a:schemeClr>
                </a:solidFill>
              </a:rPr>
              <a:t>the number of microstates of black hole are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11560" y="5805264"/>
            <a:ext cx="7786742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00B0F0"/>
                </a:solidFill>
                <a:latin typeface="Verdana" pitchFamily="34" charset="0"/>
              </a:rPr>
              <a:t>Thus non-thermal spectrum accords with quantum interpretation</a:t>
            </a:r>
            <a:r>
              <a:rPr lang="zh-CN" altLang="en-US" dirty="0" smtClean="0">
                <a:solidFill>
                  <a:srgbClr val="00B0F0"/>
                </a:solidFill>
                <a:latin typeface="Verdana" pitchFamily="34" charset="0"/>
              </a:rPr>
              <a:t>！</a:t>
            </a:r>
            <a:endParaRPr lang="en-US" altLang="zh-CN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143108" y="1142984"/>
            <a:ext cx="1000132" cy="1000132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286116" y="1142984"/>
            <a:ext cx="1000132" cy="1000132"/>
          </a:xfrm>
          <a:prstGeom prst="ellipse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929322" y="1214422"/>
            <a:ext cx="1000132" cy="1000132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214546" y="2428868"/>
            <a:ext cx="1000132" cy="1000132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六角星 30"/>
          <p:cNvSpPr/>
          <p:nvPr/>
        </p:nvSpPr>
        <p:spPr>
          <a:xfrm>
            <a:off x="4643438" y="2928934"/>
            <a:ext cx="133352" cy="20479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六角星 31"/>
          <p:cNvSpPr/>
          <p:nvPr/>
        </p:nvSpPr>
        <p:spPr>
          <a:xfrm>
            <a:off x="5286380" y="2928934"/>
            <a:ext cx="133352" cy="20479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971600" y="6381328"/>
            <a:ext cx="3563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B. Zhang </a:t>
            </a:r>
            <a:r>
              <a:rPr lang="en-US" altLang="zh-CN" i="1" dirty="0" smtClean="0">
                <a:solidFill>
                  <a:srgbClr val="00B050"/>
                </a:solidFill>
              </a:rPr>
              <a:t>et al., </a:t>
            </a:r>
            <a:r>
              <a:rPr lang="en-US" altLang="zh-CN" dirty="0" smtClean="0">
                <a:solidFill>
                  <a:srgbClr val="00B050"/>
                </a:solidFill>
              </a:rPr>
              <a:t>GRG 43, 797 (2011) 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94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When the radiation could begin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3504" y="1500174"/>
            <a:ext cx="3429024" cy="250033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altLang="zh-CN" sz="2400" dirty="0" smtClean="0"/>
              <a:t>     In semi-classical limit, the formation process is essentially complete long before the evaporation turn on.</a:t>
            </a:r>
            <a:endParaRPr lang="zh-CN" alt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4589331" cy="438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715008" y="3786190"/>
            <a:ext cx="2892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Hawking, Perry, and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Strominger</a:t>
            </a:r>
            <a:r>
              <a:rPr lang="en-US" altLang="zh-CN" sz="1600" dirty="0" smtClean="0">
                <a:solidFill>
                  <a:srgbClr val="0070C0"/>
                </a:solidFill>
              </a:rPr>
              <a:t>, </a:t>
            </a:r>
          </a:p>
          <a:p>
            <a:r>
              <a:rPr lang="en-US" altLang="zh-CN" sz="1600" dirty="0" smtClean="0">
                <a:solidFill>
                  <a:srgbClr val="0070C0"/>
                </a:solidFill>
              </a:rPr>
              <a:t>PRL 116, 231301 (2016)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2976" y="5500702"/>
            <a:ext cx="542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smtClean="0">
                <a:solidFill>
                  <a:srgbClr val="00B0F0"/>
                </a:solidFill>
              </a:rPr>
              <a:t>A potential problem </a:t>
            </a:r>
            <a:r>
              <a:rPr lang="en-US" altLang="zh-CN" dirty="0" smtClean="0"/>
              <a:t>is that when a black hole forms but the radiation does not begin, where the information should stay in? </a:t>
            </a:r>
            <a:endParaRPr lang="zh-CN" altLang="en-US" dirty="0"/>
          </a:p>
        </p:txBody>
      </p:sp>
      <p:pic>
        <p:nvPicPr>
          <p:cNvPr id="7" name="Picture 3" descr="X)%E1$UL]$[G9NAIKQI7K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786322"/>
            <a:ext cx="1728788" cy="172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6000" b="1" dirty="0" smtClean="0">
                <a:solidFill>
                  <a:schemeClr val="accent6">
                    <a:lumMod val="75000"/>
                  </a:schemeClr>
                </a:solidFill>
              </a:rPr>
              <a:t>Black hole interior</a:t>
            </a:r>
            <a:endParaRPr lang="zh-CN" alt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6834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Black hole interior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285860"/>
            <a:ext cx="7472386" cy="484030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800" dirty="0" smtClean="0"/>
              <a:t>There exists a transformation that </a:t>
            </a:r>
            <a:r>
              <a:rPr lang="en-US" altLang="zh-CN" sz="2800" dirty="0" err="1" smtClean="0"/>
              <a:t>tranferrs</a:t>
            </a:r>
            <a:r>
              <a:rPr lang="en-US" altLang="zh-CN" sz="2800" dirty="0" smtClean="0"/>
              <a:t> the inside metric of a Schwarzschild BH into that similar to collapsing universe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800" dirty="0" smtClean="0"/>
              <a:t>That black hole radiation can be considered as equilibrium state implies that a volume can exist thermodynamically and mathematically.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496"/>
            <a:ext cx="3571900" cy="4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357562"/>
            <a:ext cx="3929090" cy="42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1214414" y="3357562"/>
            <a:ext cx="1402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FRW metric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1714480" y="6215082"/>
            <a:ext cx="404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en-US" altLang="zh-CN" sz="1400" dirty="0" smtClean="0">
                <a:solidFill>
                  <a:srgbClr val="0070C0"/>
                </a:solidFill>
              </a:rPr>
              <a:t>S. M. Carroll, et al, J. High Energy Phys. 11 (2009) 094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Volume of black holes</a:t>
            </a:r>
            <a:endParaRPr lang="zh-CN" altLang="en-US" sz="40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4414" y="1142984"/>
            <a:ext cx="6858048" cy="464347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There are some slicing invariant definition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altLang="zh-CN" sz="24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altLang="zh-CN" sz="24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altLang="zh-CN" sz="24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altLang="zh-CN" sz="24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Recently, an interesting definition for collapsed BH: The volume inside a two-sphere S is the volume of the largest </a:t>
            </a:r>
            <a:r>
              <a:rPr lang="en-US" altLang="zh-CN" sz="2400" dirty="0" err="1" smtClean="0"/>
              <a:t>spacelike</a:t>
            </a:r>
            <a:r>
              <a:rPr lang="en-US" altLang="zh-CN" sz="2400" dirty="0" smtClean="0"/>
              <a:t> spherically-symmetric surface bounded by S. Its expression (CR volume)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endParaRPr lang="en-US" altLang="zh-CN" sz="2400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3429024" cy="69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85926"/>
            <a:ext cx="2466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2357422" y="2714620"/>
            <a:ext cx="4714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altLang="zh-CN" sz="1400" dirty="0" smtClean="0">
                <a:solidFill>
                  <a:srgbClr val="0070C0"/>
                </a:solidFill>
              </a:rPr>
              <a:t>M. K. Parikh, Phys. Rev. D 73, 124021 (2006) and others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072074"/>
            <a:ext cx="2371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2214546" y="5786454"/>
            <a:ext cx="4714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altLang="zh-CN" sz="1400" dirty="0" smtClean="0">
                <a:solidFill>
                  <a:srgbClr val="0070C0"/>
                </a:solidFill>
              </a:rPr>
              <a:t>M. Christodoulou and C. </a:t>
            </a:r>
            <a:r>
              <a:rPr lang="en-US" altLang="zh-CN" sz="1400" dirty="0" err="1" smtClean="0">
                <a:solidFill>
                  <a:srgbClr val="0070C0"/>
                </a:solidFill>
              </a:rPr>
              <a:t>Rovelli</a:t>
            </a:r>
            <a:r>
              <a:rPr lang="en-US" altLang="zh-CN" sz="1400" dirty="0" smtClean="0">
                <a:solidFill>
                  <a:srgbClr val="0070C0"/>
                </a:solidFill>
              </a:rPr>
              <a:t>, Phys. Rev. D 91, 064046 (2015)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3283" y="5091887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CR Volume</a:t>
            </a:r>
            <a:endParaRPr lang="zh-CN" altLang="en-US" sz="40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28" y="1142985"/>
            <a:ext cx="6072230" cy="450059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u"/>
            </a:pPr>
            <a:r>
              <a:rPr lang="en-US" altLang="zh-CN" sz="2400" dirty="0" smtClean="0"/>
              <a:t>The volume for collapsing black holes</a:t>
            </a:r>
          </a:p>
          <a:p>
            <a:pPr>
              <a:buClr>
                <a:srgbClr val="0070C0"/>
              </a:buClr>
              <a:buFont typeface="Wingdings" pitchFamily="2" charset="2"/>
              <a:buChar char="n"/>
            </a:pPr>
            <a:endParaRPr lang="en-US" altLang="zh-CN" sz="2400" dirty="0" smtClean="0"/>
          </a:p>
          <a:p>
            <a:pPr>
              <a:buClr>
                <a:srgbClr val="0070C0"/>
              </a:buClr>
              <a:buFont typeface="Wingdings" pitchFamily="2" charset="2"/>
              <a:buChar char="n"/>
            </a:pPr>
            <a:endParaRPr lang="en-US" altLang="zh-CN" sz="2400" dirty="0" smtClean="0"/>
          </a:p>
          <a:p>
            <a:pPr algn="just">
              <a:buClr>
                <a:srgbClr val="0070C0"/>
              </a:buClr>
              <a:buFont typeface="Wingdings" pitchFamily="2" charset="2"/>
              <a:buChar char="n"/>
            </a:pPr>
            <a:r>
              <a:rPr lang="en-US" altLang="zh-CN" sz="2800" dirty="0" smtClean="0"/>
              <a:t>For Schwarzschild black holes, it is a very large volume, so is there enough degrees of freedom in such space for the interpretation of BH entropy?</a:t>
            </a:r>
          </a:p>
          <a:p>
            <a:pPr>
              <a:buNone/>
            </a:pPr>
            <a:endParaRPr lang="en-US" altLang="zh-CN" sz="2400" dirty="0" smtClean="0"/>
          </a:p>
          <a:p>
            <a:endParaRPr lang="en-US" altLang="zh-CN" sz="24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14488"/>
            <a:ext cx="2371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231901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sz="60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altLang="zh-CN" sz="6000" b="1" dirty="0" smtClean="0">
                <a:solidFill>
                  <a:schemeClr val="accent6">
                    <a:lumMod val="75000"/>
                  </a:schemeClr>
                </a:solidFill>
              </a:rPr>
              <a:t>ntropy associated with the interior</a:t>
            </a:r>
            <a:endParaRPr lang="zh-CN" alt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3978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Asymptotic static 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428728" y="1142984"/>
            <a:ext cx="6543692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inner metric which is not static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it possible to describe quantum states inside?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 it makes sense for entropy in the volume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5357850" cy="32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组合 5"/>
          <p:cNvGrpSpPr/>
          <p:nvPr/>
        </p:nvGrpSpPr>
        <p:grpSpPr>
          <a:xfrm>
            <a:off x="2428860" y="3500438"/>
            <a:ext cx="4005279" cy="785818"/>
            <a:chOff x="2214546" y="4429132"/>
            <a:chExt cx="4005279" cy="785818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5984" y="4429132"/>
              <a:ext cx="785818" cy="288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14546" y="4857760"/>
              <a:ext cx="860503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4643446"/>
              <a:ext cx="16478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右箭头 9"/>
            <p:cNvSpPr/>
            <p:nvPr/>
          </p:nvSpPr>
          <p:spPr>
            <a:xfrm>
              <a:off x="3643306" y="4714884"/>
              <a:ext cx="500066" cy="14287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Entropy in the volume</a:t>
            </a:r>
            <a:endParaRPr lang="zh-CN" altLang="en-US" sz="40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5054617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Due to uncertainty relation, one quantum state corresponds to a “cell” of volume, so the number of quantum states in the phase space labeled by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 Consider scalar fields, a constraint from Klein-Gordon Eq.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The number of quantum states with energy less than E is </a:t>
            </a:r>
            <a:endParaRPr lang="zh-CN" altLang="en-US" sz="2400" dirty="0"/>
          </a:p>
        </p:txBody>
      </p:sp>
      <p:grpSp>
        <p:nvGrpSpPr>
          <p:cNvPr id="6" name="组合 5"/>
          <p:cNvGrpSpPr/>
          <p:nvPr/>
        </p:nvGrpSpPr>
        <p:grpSpPr>
          <a:xfrm>
            <a:off x="4000496" y="1928802"/>
            <a:ext cx="2257432" cy="352425"/>
            <a:chOff x="3786182" y="1928802"/>
            <a:chExt cx="2257432" cy="352425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6182" y="1928802"/>
              <a:ext cx="9334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1928802"/>
              <a:ext cx="12573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357430"/>
            <a:ext cx="215956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643314"/>
            <a:ext cx="5953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组合 10"/>
          <p:cNvGrpSpPr/>
          <p:nvPr/>
        </p:nvGrpSpPr>
        <p:grpSpPr>
          <a:xfrm>
            <a:off x="1357290" y="5072074"/>
            <a:ext cx="6076982" cy="876300"/>
            <a:chOff x="1357290" y="5000636"/>
            <a:chExt cx="6076982" cy="876300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57290" y="5000636"/>
              <a:ext cx="45339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583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29322" y="5000636"/>
              <a:ext cx="15049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Entropy in the volume</a:t>
            </a:r>
            <a:endParaRPr lang="zh-CN" altLang="en-US" sz="40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28794" y="1214422"/>
            <a:ext cx="5686436" cy="4983179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n"/>
            </a:pPr>
            <a:r>
              <a:rPr lang="en-US" altLang="zh-CN" sz="2400" dirty="0" smtClean="0"/>
              <a:t>Ignore the exotic feature of CR volume, and the free energy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>
              <a:buClr>
                <a:srgbClr val="0070C0"/>
              </a:buClr>
              <a:buFont typeface="Wingdings" pitchFamily="2" charset="2"/>
              <a:buChar char="n"/>
            </a:pPr>
            <a:r>
              <a:rPr lang="en-US" altLang="zh-CN" sz="2400" dirty="0" smtClean="0"/>
              <a:t>Then the entropy is obtained as</a:t>
            </a:r>
            <a:endParaRPr lang="zh-CN" altLang="en-US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143116"/>
            <a:ext cx="2790830" cy="23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286388"/>
            <a:ext cx="2809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0013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Outline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1680" y="1556792"/>
            <a:ext cx="6696744" cy="407196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dirty="0" smtClean="0"/>
              <a:t> Information loss paradox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altLang="zh-CN" sz="26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dirty="0" smtClean="0"/>
              <a:t>Black hole interior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altLang="zh-CN" sz="26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dirty="0" smtClean="0"/>
              <a:t> Entropy associated with interior</a:t>
            </a:r>
          </a:p>
          <a:p>
            <a:endParaRPr lang="en-US" altLang="zh-CN" sz="24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dirty="0" smtClean="0"/>
              <a:t> No firewall for infinite interior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Entropy in the volume</a:t>
            </a:r>
            <a:endParaRPr lang="zh-CN" altLang="en-US" sz="40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0100" y="1000108"/>
            <a:ext cx="6929486" cy="574126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u"/>
            </a:pPr>
            <a:r>
              <a:rPr lang="en-US" altLang="zh-CN" sz="2400" dirty="0" smtClean="0"/>
              <a:t>The volume for Schwarzschild black holes</a:t>
            </a:r>
          </a:p>
          <a:p>
            <a:endParaRPr lang="en-US" altLang="zh-CN" sz="2400" dirty="0" smtClean="0"/>
          </a:p>
          <a:p>
            <a:endParaRPr lang="en-US" altLang="zh-CN" sz="12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The loss mass rate and Stefan-Boltzmann law</a:t>
            </a:r>
          </a:p>
          <a:p>
            <a:endParaRPr lang="en-US" altLang="zh-CN" sz="2400" dirty="0" smtClean="0"/>
          </a:p>
          <a:p>
            <a:endParaRPr lang="en-US" altLang="zh-CN" sz="12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For a black hole with mass M, we have</a:t>
            </a:r>
          </a:p>
          <a:p>
            <a:endParaRPr lang="en-US" altLang="zh-CN" sz="24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Thus the entropy is</a:t>
            </a:r>
          </a:p>
          <a:p>
            <a:endParaRPr lang="en-US" altLang="zh-CN" sz="2400" dirty="0" smtClean="0"/>
          </a:p>
          <a:p>
            <a:endParaRPr lang="en-US" altLang="zh-CN" sz="1600" dirty="0" smtClean="0"/>
          </a:p>
          <a:p>
            <a:pPr>
              <a:buClr>
                <a:srgbClr val="00B0F0"/>
              </a:buClr>
              <a:buFont typeface="Wingdings" pitchFamily="2" charset="2"/>
              <a:buChar char="p"/>
            </a:pPr>
            <a:r>
              <a:rPr lang="en-US" altLang="zh-CN" sz="2400" dirty="0" smtClean="0">
                <a:solidFill>
                  <a:srgbClr val="FF0000"/>
                </a:solidFill>
              </a:rPr>
              <a:t>It is surprised that the entropy associated with the CR volume is proportional to the surface area!</a:t>
            </a:r>
          </a:p>
          <a:p>
            <a:pPr>
              <a:buClr>
                <a:srgbClr val="00B0F0"/>
              </a:buClr>
              <a:buFont typeface="Wingdings" pitchFamily="2" charset="2"/>
              <a:buChar char="p"/>
            </a:pPr>
            <a:r>
              <a:rPr lang="en-US" altLang="zh-CN" sz="2400" b="1" dirty="0" smtClean="0">
                <a:solidFill>
                  <a:srgbClr val="7030A0"/>
                </a:solidFill>
              </a:rPr>
              <a:t>No sufficient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d.o.f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for black hole entropy!</a:t>
            </a:r>
          </a:p>
          <a:p>
            <a:endParaRPr lang="zh-CN" altLang="en-US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00174"/>
            <a:ext cx="2162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500306"/>
            <a:ext cx="2586044" cy="6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643314"/>
            <a:ext cx="1076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509120"/>
            <a:ext cx="3286148" cy="69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1331640" y="6525344"/>
            <a:ext cx="6215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 smtClean="0">
                <a:solidFill>
                  <a:srgbClr val="00B050"/>
                </a:solidFill>
              </a:rPr>
              <a:t>B.Zhang</a:t>
            </a:r>
            <a:r>
              <a:rPr lang="en-US" altLang="zh-CN" sz="1600" dirty="0" smtClean="0">
                <a:solidFill>
                  <a:srgbClr val="00B050"/>
                </a:solidFill>
              </a:rPr>
              <a:t>, Phys</a:t>
            </a:r>
            <a:r>
              <a:rPr lang="en-US" altLang="zh-CN" sz="1600" dirty="0">
                <a:solidFill>
                  <a:srgbClr val="00B050"/>
                </a:solidFill>
              </a:rPr>
              <a:t>. Rev. D 92, 081501(R) (2015</a:t>
            </a:r>
            <a:r>
              <a:rPr lang="en-US" altLang="zh-CN" sz="1600" dirty="0" smtClean="0">
                <a:solidFill>
                  <a:srgbClr val="00B050"/>
                </a:solidFill>
              </a:rPr>
              <a:t>); </a:t>
            </a:r>
            <a:r>
              <a:rPr lang="en-US" altLang="zh-CN" sz="1600" dirty="0">
                <a:solidFill>
                  <a:srgbClr val="00B050"/>
                </a:solidFill>
              </a:rPr>
              <a:t>Phys. </a:t>
            </a:r>
            <a:r>
              <a:rPr lang="en-US" altLang="zh-CN" sz="1600" dirty="0" err="1">
                <a:solidFill>
                  <a:srgbClr val="00B050"/>
                </a:solidFill>
              </a:rPr>
              <a:t>Lett</a:t>
            </a:r>
            <a:r>
              <a:rPr lang="en-US" altLang="zh-CN" sz="1600" dirty="0">
                <a:solidFill>
                  <a:srgbClr val="00B050"/>
                </a:solidFill>
              </a:rPr>
              <a:t>. B 773, 644 (2017)</a:t>
            </a:r>
            <a:endParaRPr lang="zh-CN" altLang="en-US" sz="1600" dirty="0">
              <a:solidFill>
                <a:srgbClr val="00B050"/>
              </a:solidFill>
            </a:endParaRPr>
          </a:p>
          <a:p>
            <a:endParaRPr lang="en-US" altLang="zh-CN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6834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Final stage of evaporation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5543560" cy="4911741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The earlier estimation depends on Stefan-Boltzmann law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1000" dirty="0" smtClean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It was shown that SB law holds so long as the mass of black hole is much greater than Planck mass. </a:t>
            </a:r>
          </a:p>
          <a:p>
            <a:endParaRPr lang="en-US" altLang="zh-CN" sz="1000" dirty="0" smtClean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Thus need to investigate the final stage of evaporation, which can be described well in the </a:t>
            </a:r>
            <a:r>
              <a:rPr lang="en-US" altLang="zh-CN" sz="2400" dirty="0" err="1" smtClean="0"/>
              <a:t>noncommutative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spacetime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3116"/>
            <a:ext cx="2586044" cy="6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MCj04290850000[1]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253170" y="3429000"/>
            <a:ext cx="2890830" cy="328930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5715016"/>
            <a:ext cx="199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A simple history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8647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1930s, </a:t>
            </a:r>
            <a:r>
              <a:rPr lang="en-US" altLang="zh-CN" sz="2400" dirty="0" smtClean="0">
                <a:solidFill>
                  <a:srgbClr val="FF0000"/>
                </a:solidFill>
              </a:rPr>
              <a:t>Heisenberg</a:t>
            </a:r>
            <a:r>
              <a:rPr lang="en-US" altLang="zh-CN" sz="2400" dirty="0" smtClean="0"/>
              <a:t> put forward this thought </a:t>
            </a:r>
            <a:r>
              <a:rPr lang="en-US" altLang="zh-CN" sz="2400" dirty="0" smtClean="0">
                <a:solidFill>
                  <a:srgbClr val="00B050"/>
                </a:solidFill>
              </a:rPr>
              <a:t>at first</a:t>
            </a:r>
            <a:r>
              <a:rPr lang="en-US" altLang="zh-CN" sz="2400" dirty="0" smtClean="0"/>
              <a:t>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altLang="zh-CN" sz="8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Then,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Peierls</a:t>
            </a:r>
            <a:r>
              <a:rPr lang="en-US" altLang="zh-CN" sz="2400" dirty="0" smtClean="0"/>
              <a:t> tried to applied it to </a:t>
            </a:r>
            <a:r>
              <a:rPr lang="en-US" altLang="zh-CN" sz="2400" dirty="0" smtClean="0">
                <a:solidFill>
                  <a:srgbClr val="00B050"/>
                </a:solidFill>
              </a:rPr>
              <a:t>Landau energy level</a:t>
            </a:r>
            <a:r>
              <a:rPr lang="en-US" altLang="zh-CN" sz="2400" dirty="0" smtClean="0"/>
              <a:t>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altLang="zh-CN" sz="8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In 1947, </a:t>
            </a:r>
            <a:r>
              <a:rPr lang="en-US" altLang="zh-CN" sz="2400" dirty="0" smtClean="0">
                <a:solidFill>
                  <a:srgbClr val="FF0000"/>
                </a:solidFill>
              </a:rPr>
              <a:t>Snyder</a:t>
            </a:r>
            <a:r>
              <a:rPr lang="en-US" altLang="zh-CN" sz="2400" dirty="0" smtClean="0"/>
              <a:t> constructed the </a:t>
            </a:r>
            <a:r>
              <a:rPr lang="en-US" altLang="zh-CN" sz="2400" dirty="0" smtClean="0">
                <a:solidFill>
                  <a:srgbClr val="00B050"/>
                </a:solidFill>
              </a:rPr>
              <a:t>first</a:t>
            </a:r>
            <a:r>
              <a:rPr lang="en-US" altLang="zh-CN" sz="2400" dirty="0" smtClean="0"/>
              <a:t> example explicitly.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altLang="zh-CN" sz="8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In 1947 later, </a:t>
            </a:r>
            <a:r>
              <a:rPr lang="en-US" altLang="zh-CN" sz="2400" dirty="0" smtClean="0">
                <a:solidFill>
                  <a:srgbClr val="FF0000"/>
                </a:solidFill>
              </a:rPr>
              <a:t>Yang</a:t>
            </a:r>
            <a:r>
              <a:rPr lang="en-US" altLang="zh-CN" sz="2400" dirty="0" smtClean="0"/>
              <a:t> extended </a:t>
            </a:r>
            <a:r>
              <a:rPr lang="en-US" altLang="zh-CN" sz="2400" dirty="0" smtClean="0">
                <a:solidFill>
                  <a:srgbClr val="FF0000"/>
                </a:solidFill>
              </a:rPr>
              <a:t>Snyder</a:t>
            </a:r>
            <a:r>
              <a:rPr lang="en-US" altLang="zh-CN" sz="2400" dirty="0" smtClean="0"/>
              <a:t>’s work.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altLang="zh-CN" sz="8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In 1948, </a:t>
            </a:r>
            <a:r>
              <a:rPr lang="en-US" altLang="zh-CN" sz="2400" dirty="0" smtClean="0">
                <a:solidFill>
                  <a:srgbClr val="FF0000"/>
                </a:solidFill>
              </a:rPr>
              <a:t>Moyal</a:t>
            </a:r>
            <a:r>
              <a:rPr lang="en-US" altLang="zh-CN" sz="2400" dirty="0" smtClean="0"/>
              <a:t> found the </a:t>
            </a:r>
            <a:r>
              <a:rPr lang="en-US" altLang="zh-CN" sz="2400" dirty="0" smtClean="0">
                <a:solidFill>
                  <a:srgbClr val="7030A0"/>
                </a:solidFill>
              </a:rPr>
              <a:t>Moyal product</a:t>
            </a:r>
            <a:r>
              <a:rPr lang="en-US" altLang="zh-CN" sz="2400" dirty="0" smtClean="0"/>
              <a:t>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altLang="zh-CN" sz="8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Until 1980s, SNC was again paid attention due to France’s Mathematicians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Connes</a:t>
            </a:r>
            <a:r>
              <a:rPr lang="en-US" altLang="zh-CN" sz="2400" dirty="0" smtClean="0"/>
              <a:t> et al.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altLang="zh-CN" sz="8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In 1986, </a:t>
            </a:r>
            <a:r>
              <a:rPr lang="en-US" altLang="zh-CN" sz="2400" dirty="0" smtClean="0">
                <a:solidFill>
                  <a:srgbClr val="FF0000"/>
                </a:solidFill>
              </a:rPr>
              <a:t>Witten</a:t>
            </a:r>
            <a:r>
              <a:rPr lang="en-US" altLang="zh-CN" sz="2400" dirty="0" smtClean="0"/>
              <a:t> linked SNC with </a:t>
            </a:r>
            <a:r>
              <a:rPr lang="en-US" altLang="zh-CN" sz="2400" dirty="0" smtClean="0">
                <a:solidFill>
                  <a:srgbClr val="00B050"/>
                </a:solidFill>
              </a:rPr>
              <a:t>string theory</a:t>
            </a:r>
            <a:r>
              <a:rPr lang="en-US" altLang="zh-CN" sz="2400" dirty="0" smtClean="0"/>
              <a:t>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altLang="zh-CN" sz="8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In 1989,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Seiberg</a:t>
            </a:r>
            <a:r>
              <a:rPr lang="en-US" altLang="zh-CN" sz="2400" dirty="0" smtClean="0">
                <a:solidFill>
                  <a:srgbClr val="FF0000"/>
                </a:solidFill>
              </a:rPr>
              <a:t>-Witten</a:t>
            </a:r>
            <a:r>
              <a:rPr lang="en-US" altLang="zh-CN" sz="2400" dirty="0" smtClean="0"/>
              <a:t> map was put forward. Since then, SNC entered into different fields of physics, including </a:t>
            </a:r>
            <a:r>
              <a:rPr lang="en-US" altLang="zh-CN" sz="2400" dirty="0" smtClean="0">
                <a:solidFill>
                  <a:srgbClr val="00B050"/>
                </a:solidFill>
              </a:rPr>
              <a:t>black hole</a:t>
            </a:r>
            <a:r>
              <a:rPr lang="en-US" altLang="zh-CN" sz="2400" dirty="0" smtClean="0"/>
              <a:t>, </a:t>
            </a:r>
            <a:r>
              <a:rPr lang="en-US" altLang="zh-CN" sz="2400" dirty="0" smtClean="0">
                <a:solidFill>
                  <a:srgbClr val="00B050"/>
                </a:solidFill>
              </a:rPr>
              <a:t>condensed matter</a:t>
            </a:r>
            <a:r>
              <a:rPr lang="en-US" altLang="zh-CN" sz="2400" dirty="0" smtClean="0"/>
              <a:t>, </a:t>
            </a:r>
            <a:r>
              <a:rPr lang="en-US" altLang="zh-CN" sz="2400" dirty="0" smtClean="0">
                <a:solidFill>
                  <a:srgbClr val="00B050"/>
                </a:solidFill>
              </a:rPr>
              <a:t>high-energy physics</a:t>
            </a:r>
            <a:r>
              <a:rPr lang="en-US" altLang="zh-CN" sz="2400" dirty="0" smtClean="0"/>
              <a:t>, </a:t>
            </a:r>
            <a:r>
              <a:rPr lang="en-US" altLang="zh-CN" sz="2400" dirty="0" smtClean="0">
                <a:solidFill>
                  <a:srgbClr val="00B050"/>
                </a:solidFill>
              </a:rPr>
              <a:t>QM</a:t>
            </a:r>
            <a:r>
              <a:rPr lang="en-US" altLang="zh-CN" sz="2400" dirty="0" smtClean="0"/>
              <a:t>, et al.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341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85795"/>
            <a:ext cx="7686700" cy="435771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altLang="zh-CN" sz="2800" dirty="0" smtClean="0"/>
              <a:t>    There are </a:t>
            </a:r>
            <a:r>
              <a:rPr lang="en-US" altLang="zh-CN" sz="2800" dirty="0" smtClean="0">
                <a:solidFill>
                  <a:srgbClr val="7030A0"/>
                </a:solidFill>
              </a:rPr>
              <a:t>many proposals </a:t>
            </a:r>
            <a:r>
              <a:rPr lang="en-US" altLang="zh-CN" sz="2800" dirty="0" smtClean="0"/>
              <a:t>for how this may be achieved, </a:t>
            </a:r>
            <a:r>
              <a:rPr lang="en-US" altLang="zh-CN" sz="2800" dirty="0" smtClean="0">
                <a:solidFill>
                  <a:srgbClr val="FF0000"/>
                </a:solidFill>
              </a:rPr>
              <a:t>none</a:t>
            </a:r>
            <a:r>
              <a:rPr lang="en-US" altLang="zh-CN" sz="2800" dirty="0" smtClean="0"/>
              <a:t> of which are entirely conclusive. Of course, much of the issue concerns the magnitude of the effects of </a:t>
            </a:r>
            <a:r>
              <a:rPr lang="en-US" altLang="zh-CN" sz="2800" dirty="0" err="1" smtClean="0"/>
              <a:t>noncommutativity</a:t>
            </a:r>
            <a:r>
              <a:rPr lang="en-US" altLang="zh-CN" sz="2800" dirty="0" smtClean="0"/>
              <a:t>, and </a:t>
            </a:r>
            <a:r>
              <a:rPr lang="en-US" altLang="zh-CN" sz="2800" b="1" dirty="0" smtClean="0">
                <a:solidFill>
                  <a:srgbClr val="00B050"/>
                </a:solidFill>
              </a:rPr>
              <a:t>the hope </a:t>
            </a:r>
            <a:r>
              <a:rPr lang="en-US" altLang="zh-CN" sz="2800" dirty="0" smtClean="0"/>
              <a:t>is that </a:t>
            </a:r>
            <a:r>
              <a:rPr lang="en-US" altLang="zh-CN" sz="2800" dirty="0" smtClean="0">
                <a:solidFill>
                  <a:srgbClr val="FF0000"/>
                </a:solidFill>
              </a:rPr>
              <a:t>there exist physical processes</a:t>
            </a:r>
            <a:r>
              <a:rPr lang="en-US" altLang="zh-CN" sz="2800" dirty="0" smtClean="0"/>
              <a:t> for which the effective scale of </a:t>
            </a:r>
            <a:r>
              <a:rPr lang="en-US" altLang="zh-CN" sz="2800" dirty="0" err="1" smtClean="0"/>
              <a:t>noncommutativity</a:t>
            </a:r>
            <a:r>
              <a:rPr lang="en-US" altLang="zh-CN" sz="2800" dirty="0" smtClean="0"/>
              <a:t> lies within the present day experimental energy range.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758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329510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Experimental constraint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u"/>
            </a:pPr>
            <a:r>
              <a:rPr lang="en-US" altLang="zh-CN" sz="2400" dirty="0" smtClean="0"/>
              <a:t> In some estimates for violations of Lorentz invariance, the NC parameter is constrained in the range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>
              <a:buClr>
                <a:srgbClr val="00B0F0"/>
              </a:buClr>
              <a:buFont typeface="Wingdings" pitchFamily="2" charset="2"/>
              <a:buChar char="u"/>
            </a:pPr>
            <a:r>
              <a:rPr lang="en-US" altLang="zh-CN" sz="2400" dirty="0" smtClean="0"/>
              <a:t> NC parameter is constrained by observational data from </a:t>
            </a:r>
            <a:r>
              <a:rPr lang="en-US" altLang="zh-CN" sz="2400" dirty="0" err="1" smtClean="0"/>
              <a:t>blazars</a:t>
            </a:r>
            <a:r>
              <a:rPr lang="en-US" altLang="zh-CN" sz="2400" dirty="0" smtClean="0"/>
              <a:t> or cosmic microwave background radiation</a:t>
            </a:r>
            <a:endParaRPr lang="zh-CN" altLang="en-US" sz="2400" dirty="0" smtClean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500306"/>
            <a:ext cx="2143140" cy="73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786050" y="3357562"/>
            <a:ext cx="3038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Phys. Rev.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Lett</a:t>
            </a:r>
            <a:r>
              <a:rPr lang="en-US" altLang="zh-CN" sz="1600" dirty="0" smtClean="0">
                <a:solidFill>
                  <a:srgbClr val="0070C0"/>
                </a:solidFill>
              </a:rPr>
              <a:t>. 87, 141601 (2001).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grpSp>
        <p:nvGrpSpPr>
          <p:cNvPr id="8" name="组合 9"/>
          <p:cNvGrpSpPr/>
          <p:nvPr/>
        </p:nvGrpSpPr>
        <p:grpSpPr>
          <a:xfrm>
            <a:off x="2143108" y="4714884"/>
            <a:ext cx="4221110" cy="897982"/>
            <a:chOff x="1835696" y="5085184"/>
            <a:chExt cx="4221110" cy="89798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5085184"/>
              <a:ext cx="864096" cy="897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9792" y="5229200"/>
              <a:ext cx="335701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矩形 10"/>
          <p:cNvSpPr/>
          <p:nvPr/>
        </p:nvSpPr>
        <p:spPr>
          <a:xfrm>
            <a:off x="1428728" y="5643578"/>
            <a:ext cx="5988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J. High Energy Phys. 0401, 037 (2004); Phys. Rev. D 79, 063004 (2009).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Noncommutativity in gravity</a:t>
            </a:r>
            <a:endParaRPr lang="zh-CN" altLang="en-US" sz="40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857232"/>
            <a:ext cx="8072494" cy="5054617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Einstein field equation,</a:t>
            </a:r>
          </a:p>
          <a:p>
            <a:endParaRPr lang="en-US" altLang="zh-CN" sz="2400" dirty="0" smtClean="0"/>
          </a:p>
          <a:p>
            <a:pPr algn="just"/>
            <a:endParaRPr lang="en-US" altLang="zh-CN" sz="2400" dirty="0" smtClean="0"/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Solving this equation with matter of mass M, but its position </a:t>
            </a:r>
            <a:r>
              <a:rPr lang="en-US" altLang="zh-CN" sz="2400" dirty="0" smtClean="0">
                <a:solidFill>
                  <a:srgbClr val="7030A0"/>
                </a:solidFill>
              </a:rPr>
              <a:t>Dirac-delta function </a:t>
            </a:r>
            <a:r>
              <a:rPr lang="en-US" altLang="zh-CN" sz="2400" dirty="0" smtClean="0"/>
              <a:t>is replaced everywhere with a </a:t>
            </a:r>
            <a:r>
              <a:rPr lang="en-US" altLang="zh-CN" sz="2400" dirty="0" smtClean="0">
                <a:solidFill>
                  <a:srgbClr val="7030A0"/>
                </a:solidFill>
              </a:rPr>
              <a:t>Gaussian distribution</a:t>
            </a:r>
            <a:r>
              <a:rPr lang="en-US" altLang="zh-CN" sz="2400" dirty="0" smtClean="0"/>
              <a:t>, and thus, one can choose the 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mass density </a:t>
            </a:r>
            <a:r>
              <a:rPr lang="en-US" altLang="zh-CN" sz="2400" dirty="0" smtClean="0"/>
              <a:t>of a static, spherically symmetric, smeared, particle-like gravitational source as,</a:t>
            </a:r>
          </a:p>
          <a:p>
            <a:pPr algn="just"/>
            <a:endParaRPr lang="en-US" altLang="zh-CN" sz="2400" dirty="0" smtClean="0"/>
          </a:p>
          <a:p>
            <a:pPr algn="just"/>
            <a:endParaRPr lang="en-US" altLang="zh-CN" sz="1600" dirty="0" smtClean="0"/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This shows that </a:t>
            </a:r>
            <a:r>
              <a:rPr lang="en-US" altLang="zh-CN" sz="2400" dirty="0" smtClean="0">
                <a:solidFill>
                  <a:srgbClr val="00B050"/>
                </a:solidFill>
              </a:rPr>
              <a:t>the energy-momentum tensor </a:t>
            </a:r>
            <a:r>
              <a:rPr lang="en-US" altLang="zh-CN" sz="2400" dirty="0" smtClean="0"/>
              <a:t>is taken as</a:t>
            </a:r>
            <a:endParaRPr lang="zh-CN" altLang="en-US" sz="2400" dirty="0"/>
          </a:p>
        </p:txBody>
      </p:sp>
      <p:grpSp>
        <p:nvGrpSpPr>
          <p:cNvPr id="4" name="组合 5"/>
          <p:cNvGrpSpPr/>
          <p:nvPr/>
        </p:nvGrpSpPr>
        <p:grpSpPr>
          <a:xfrm>
            <a:off x="1714480" y="1428736"/>
            <a:ext cx="1928826" cy="642942"/>
            <a:chOff x="1785918" y="1285860"/>
            <a:chExt cx="1571628" cy="523875"/>
          </a:xfrm>
        </p:grpSpPr>
        <p:pic>
          <p:nvPicPr>
            <p:cNvPr id="36865" name="Picture 1" descr="C:\Users\dell\AppData\Roaming\Tencent\Users\94031040\QQ\WinTemp\RichOle\${YALD`EI18JDQT)3WO3WLJ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5918" y="1357298"/>
              <a:ext cx="447675" cy="314325"/>
            </a:xfrm>
            <a:prstGeom prst="rect">
              <a:avLst/>
            </a:prstGeom>
            <a:noFill/>
          </p:spPr>
        </p:pic>
        <p:pic>
          <p:nvPicPr>
            <p:cNvPr id="36866" name="Picture 2" descr="C:\Users\dell\AppData\Roaming\Tencent\Users\94031040\QQ\WinTemp\RichOle\B_M0MS0I7ECSTP4O~`ZW2VU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14546" y="1285860"/>
              <a:ext cx="1143000" cy="523875"/>
            </a:xfrm>
            <a:prstGeom prst="rect">
              <a:avLst/>
            </a:prstGeom>
            <a:noFill/>
          </p:spPr>
        </p:pic>
      </p:grpSp>
      <p:pic>
        <p:nvPicPr>
          <p:cNvPr id="36867" name="Picture 3" descr="C:\Users\dell\AppData\Roaming\Tencent\Users\94031040\QQ\WinTemp\RichOle\`DC%N(H{S]LAD4ZORB{X`V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500174"/>
            <a:ext cx="2643206" cy="400866"/>
          </a:xfrm>
          <a:prstGeom prst="rect">
            <a:avLst/>
          </a:prstGeom>
          <a:noFill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071942"/>
            <a:ext cx="37624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357826"/>
            <a:ext cx="393060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5929330"/>
            <a:ext cx="1485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5929330"/>
            <a:ext cx="2867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2928926" y="6519446"/>
            <a:ext cx="3262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S.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Ansoldi</a:t>
            </a:r>
            <a:r>
              <a:rPr lang="en-US" altLang="zh-CN" sz="1600" dirty="0" smtClean="0">
                <a:solidFill>
                  <a:srgbClr val="0070C0"/>
                </a:solidFill>
              </a:rPr>
              <a:t>, et al, PLB 645, 261 (2007).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90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NC black holes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Solving the Einstein equation with the description above,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10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The horizon is calculated at 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10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Compared with the </a:t>
            </a:r>
            <a:r>
              <a:rPr lang="en-US" altLang="zh-CN" sz="2400" dirty="0" smtClean="0">
                <a:solidFill>
                  <a:srgbClr val="00B050"/>
                </a:solidFill>
              </a:rPr>
              <a:t>Schwarzschild black holes</a:t>
            </a:r>
            <a:r>
              <a:rPr lang="en-US" altLang="zh-CN" sz="2400" dirty="0" smtClean="0"/>
              <a:t>,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>
              <a:buNone/>
            </a:pPr>
            <a:r>
              <a:rPr lang="en-US" altLang="zh-CN" sz="2400" dirty="0" smtClean="0"/>
              <a:t>     which is </a:t>
            </a:r>
            <a:r>
              <a:rPr lang="en-US" altLang="zh-CN" sz="2400" dirty="0" smtClean="0">
                <a:solidFill>
                  <a:srgbClr val="00B050"/>
                </a:solidFill>
              </a:rPr>
              <a:t>the commutative limit </a:t>
            </a:r>
            <a:r>
              <a:rPr lang="en-US" altLang="zh-CN" sz="2400" dirty="0" smtClean="0"/>
              <a:t>of the NC solution.</a:t>
            </a:r>
            <a:endParaRPr lang="zh-CN" altLang="en-US" sz="2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286544" cy="51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14554"/>
            <a:ext cx="3286148" cy="87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214554"/>
            <a:ext cx="2868330" cy="7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571876"/>
            <a:ext cx="3500462" cy="85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5143512"/>
            <a:ext cx="5500726" cy="7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2928926" y="6519446"/>
            <a:ext cx="3262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S.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Ansoldi</a:t>
            </a:r>
            <a:r>
              <a:rPr lang="en-US" altLang="zh-CN" sz="1600" dirty="0" smtClean="0">
                <a:solidFill>
                  <a:srgbClr val="0070C0"/>
                </a:solidFill>
              </a:rPr>
              <a:t>, et al, PLB 645, 261 (2007).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Mass in evaporation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5286388"/>
            <a:ext cx="8229600" cy="1339841"/>
          </a:xfrm>
        </p:spPr>
        <p:txBody>
          <a:bodyPr/>
          <a:lstStyle/>
          <a:p>
            <a:pPr>
              <a:buClr>
                <a:srgbClr val="00B0F0"/>
              </a:buClr>
              <a:buFont typeface="Wingdings" pitchFamily="2" charset="2"/>
              <a:buChar char="p"/>
            </a:pPr>
            <a:r>
              <a:rPr lang="en-US" altLang="zh-CN" dirty="0" smtClean="0"/>
              <a:t>  </a:t>
            </a:r>
            <a:r>
              <a:rPr lang="en-US" altLang="zh-CN" dirty="0" smtClean="0">
                <a:solidFill>
                  <a:srgbClr val="FF0000"/>
                </a:solidFill>
              </a:rPr>
              <a:t>The ending point occurs </a:t>
            </a:r>
            <a:r>
              <a:rPr lang="en-US" altLang="zh-CN" dirty="0" smtClean="0"/>
              <a:t>in </a:t>
            </a:r>
            <a:endParaRPr lang="zh-CN" alt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5924568" cy="368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357298"/>
            <a:ext cx="2133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373216"/>
            <a:ext cx="166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3000364" y="6286520"/>
            <a:ext cx="339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Y. S.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Myung</a:t>
            </a:r>
            <a:r>
              <a:rPr lang="en-US" altLang="zh-CN" sz="1600" dirty="0" smtClean="0">
                <a:solidFill>
                  <a:srgbClr val="0070C0"/>
                </a:solidFill>
              </a:rPr>
              <a:t>, et al, JHEP 02, 012 (2007).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78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Entropy in evaporation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5786454"/>
            <a:ext cx="8229600" cy="554023"/>
          </a:xfrm>
        </p:spPr>
        <p:txBody>
          <a:bodyPr>
            <a:normAutofit lnSpcReduction="10000"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p"/>
            </a:pP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No conflict for NC black holes in the end.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5910274" cy="74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857364"/>
            <a:ext cx="5491179" cy="36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2857488" y="6357958"/>
            <a:ext cx="339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Y. S.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Myung</a:t>
            </a:r>
            <a:r>
              <a:rPr lang="en-US" altLang="zh-CN" sz="1600" dirty="0" smtClean="0">
                <a:solidFill>
                  <a:srgbClr val="0070C0"/>
                </a:solidFill>
              </a:rPr>
              <a:t>, et al, JHEP 02, 012 (2007).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NC black holes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500174"/>
            <a:ext cx="7972452" cy="4525963"/>
          </a:xfrm>
        </p:spPr>
        <p:txBody>
          <a:bodyPr/>
          <a:lstStyle/>
          <a:p>
            <a:pPr algn="just">
              <a:buNone/>
            </a:pPr>
            <a:r>
              <a:rPr lang="en-US" altLang="zh-CN" dirty="0" smtClean="0"/>
              <a:t>    All those above showed that NC black hole can provide a nice description for the final stage of evaporation, and in what follows, I will see what changes it can bring for the discussion of black hole volume.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206680" cy="1470025"/>
          </a:xfrm>
        </p:spPr>
        <p:txBody>
          <a:bodyPr>
            <a:noAutofit/>
          </a:bodyPr>
          <a:lstStyle/>
          <a:p>
            <a:r>
              <a:rPr lang="en-US" altLang="zh-CN" sz="6000" b="1" dirty="0" smtClean="0">
                <a:solidFill>
                  <a:schemeClr val="accent6">
                    <a:lumMod val="75000"/>
                  </a:schemeClr>
                </a:solidFill>
              </a:rPr>
              <a:t>Information loss paradox</a:t>
            </a:r>
            <a:endParaRPr lang="zh-CN" alt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NC black hole entropy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911741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800" dirty="0" smtClean="0"/>
              <a:t>Since only spatial NC is considered, the statistics in phase space is similar to earlier ones,</a:t>
            </a:r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en-US" altLang="zh-CN" sz="10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800" dirty="0" smtClean="0"/>
              <a:t>Standard statistical method gives the entropy</a:t>
            </a:r>
          </a:p>
          <a:p>
            <a:endParaRPr lang="en-US" altLang="zh-CN" sz="2800" dirty="0" smtClean="0"/>
          </a:p>
          <a:p>
            <a:endParaRPr lang="en-US" altLang="zh-CN" sz="10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800" dirty="0" smtClean="0"/>
              <a:t>In what follows, we divide the evaporation into two stages</a:t>
            </a:r>
            <a:endParaRPr lang="zh-CN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1476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000240"/>
            <a:ext cx="1466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000240"/>
            <a:ext cx="28765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071810"/>
            <a:ext cx="18954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4357694"/>
            <a:ext cx="4252921" cy="230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First stage of evaporation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5643578"/>
            <a:ext cx="8229600" cy="10540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800" dirty="0" smtClean="0">
                <a:solidFill>
                  <a:srgbClr val="FF0000"/>
                </a:solidFill>
              </a:rPr>
              <a:t>Still the entropy associated with NC volume cannot interpret NCBH entropy!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4" name="组合 5"/>
          <p:cNvGrpSpPr/>
          <p:nvPr/>
        </p:nvGrpSpPr>
        <p:grpSpPr>
          <a:xfrm>
            <a:off x="857224" y="1071546"/>
            <a:ext cx="7143795" cy="1000132"/>
            <a:chOff x="857224" y="1142984"/>
            <a:chExt cx="7143795" cy="100013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24" y="1142984"/>
              <a:ext cx="538087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3636" y="1357298"/>
              <a:ext cx="1857383" cy="59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143116"/>
            <a:ext cx="5424504" cy="345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3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First stage of evaporation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800" dirty="0" smtClean="0"/>
              <a:t>Back reaction is considered with </a:t>
            </a:r>
            <a:r>
              <a:rPr lang="en-US" altLang="zh-CN" sz="2800" dirty="0" err="1" smtClean="0"/>
              <a:t>Vaidya</a:t>
            </a:r>
            <a:r>
              <a:rPr lang="en-US" altLang="zh-CN" sz="2800" dirty="0" smtClean="0"/>
              <a:t> metric, and the volume is modified</a:t>
            </a:r>
          </a:p>
          <a:p>
            <a:endParaRPr lang="en-US" altLang="zh-CN" sz="2800" dirty="0" smtClean="0"/>
          </a:p>
          <a:p>
            <a:endParaRPr lang="en-US" altLang="zh-CN" sz="10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800" dirty="0" smtClean="0"/>
              <a:t>The entropy is presented in the picture</a:t>
            </a:r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p"/>
            </a:pPr>
            <a:r>
              <a:rPr lang="en-US" altLang="zh-CN" sz="2800" dirty="0" smtClean="0">
                <a:solidFill>
                  <a:srgbClr val="FF0000"/>
                </a:solidFill>
              </a:rPr>
              <a:t>Back reaction doesn’t change the earlier conclusion!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34861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71678"/>
            <a:ext cx="1038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143248"/>
            <a:ext cx="4700600" cy="298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Second stage of evaporation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4414" y="4357694"/>
            <a:ext cx="5429288" cy="642942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CN" sz="2800" dirty="0" smtClean="0">
                <a:solidFill>
                  <a:srgbClr val="00B0F0"/>
                </a:solidFill>
              </a:rPr>
              <a:t>With the modified parameters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00108"/>
            <a:ext cx="628654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072074"/>
            <a:ext cx="1943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072074"/>
            <a:ext cx="1524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857760"/>
            <a:ext cx="2019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5526272"/>
            <a:ext cx="3467110" cy="9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5793241"/>
            <a:ext cx="1666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4283968" y="6474822"/>
            <a:ext cx="4264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 smtClean="0">
                <a:solidFill>
                  <a:srgbClr val="00B050"/>
                </a:solidFill>
              </a:rPr>
              <a:t>B.Zhang</a:t>
            </a:r>
            <a:r>
              <a:rPr lang="en-US" altLang="zh-CN" sz="1600" dirty="0" smtClean="0">
                <a:solidFill>
                  <a:srgbClr val="00B050"/>
                </a:solidFill>
              </a:rPr>
              <a:t> and L. You, Phys</a:t>
            </a:r>
            <a:r>
              <a:rPr lang="en-US" altLang="zh-CN" sz="1600" dirty="0">
                <a:solidFill>
                  <a:srgbClr val="00B050"/>
                </a:solidFill>
              </a:rPr>
              <a:t>. </a:t>
            </a:r>
            <a:r>
              <a:rPr lang="en-US" altLang="zh-CN" sz="1600" dirty="0" err="1">
                <a:solidFill>
                  <a:srgbClr val="00B050"/>
                </a:solidFill>
              </a:rPr>
              <a:t>Lett</a:t>
            </a:r>
            <a:r>
              <a:rPr lang="en-US" altLang="zh-CN" sz="1600" dirty="0">
                <a:solidFill>
                  <a:srgbClr val="00B050"/>
                </a:solidFill>
              </a:rPr>
              <a:t>. B 765, 226 (2017</a:t>
            </a:r>
            <a:r>
              <a:rPr lang="en-US" altLang="zh-CN" sz="1600" dirty="0" smtClean="0">
                <a:solidFill>
                  <a:srgbClr val="00B050"/>
                </a:solidFill>
              </a:rPr>
              <a:t>)</a:t>
            </a:r>
            <a:endParaRPr lang="en-US" altLang="zh-CN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Clr>
                <a:srgbClr val="00B0F0"/>
              </a:buClr>
              <a:buFont typeface="Wingdings" pitchFamily="2" charset="2"/>
              <a:buChar char="p"/>
            </a:pPr>
            <a:r>
              <a:rPr lang="en-US" altLang="zh-CN" dirty="0" smtClean="0"/>
              <a:t> Actually, the insufficient </a:t>
            </a:r>
            <a:r>
              <a:rPr lang="en-US" altLang="zh-CN" dirty="0" err="1" smtClean="0"/>
              <a:t>d.o.f</a:t>
            </a:r>
            <a:r>
              <a:rPr lang="en-US" altLang="zh-CN" dirty="0" smtClean="0"/>
              <a:t>. for the semi-classical consideration or  excessive </a:t>
            </a:r>
            <a:r>
              <a:rPr lang="en-US" altLang="zh-CN" dirty="0" err="1" smtClean="0"/>
              <a:t>d.o.f</a:t>
            </a:r>
            <a:r>
              <a:rPr lang="en-US" altLang="zh-CN" dirty="0" smtClean="0"/>
              <a:t>. for the case with spatial </a:t>
            </a:r>
            <a:r>
              <a:rPr lang="en-US" altLang="zh-CN" dirty="0" err="1" smtClean="0"/>
              <a:t>noncommutativity</a:t>
            </a:r>
            <a:r>
              <a:rPr lang="en-US" altLang="zh-CN" dirty="0" smtClean="0"/>
              <a:t> shows that </a:t>
            </a:r>
            <a:r>
              <a:rPr lang="en-US" altLang="zh-CN" dirty="0" smtClean="0">
                <a:solidFill>
                  <a:srgbClr val="FF0000"/>
                </a:solidFill>
              </a:rPr>
              <a:t>the black hole entropy is not dependent on black hole interior.</a:t>
            </a:r>
          </a:p>
          <a:p>
            <a:endParaRPr lang="en-US" altLang="zh-CN" dirty="0" smtClean="0"/>
          </a:p>
          <a:p>
            <a:pPr>
              <a:buClr>
                <a:srgbClr val="00B0F0"/>
              </a:buClr>
              <a:buFont typeface="Wingdings" pitchFamily="2" charset="2"/>
              <a:buChar char="p"/>
            </a:pPr>
            <a:r>
              <a:rPr lang="en-US" altLang="zh-CN" dirty="0" smtClean="0"/>
              <a:t> But is it helpful to relieve the black hole information loss paradox? </a:t>
            </a:r>
          </a:p>
          <a:p>
            <a:endParaRPr lang="zh-CN" altLang="en-US" dirty="0"/>
          </a:p>
        </p:txBody>
      </p:sp>
      <p:pic>
        <p:nvPicPr>
          <p:cNvPr id="4" name="Picture 3" descr="X)%E1$UL]$[G9NAIKQI7K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653136"/>
            <a:ext cx="1728788" cy="172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6000" b="1" dirty="0" smtClean="0">
                <a:solidFill>
                  <a:schemeClr val="accent6">
                    <a:lumMod val="75000"/>
                  </a:schemeClr>
                </a:solidFill>
              </a:rPr>
              <a:t>No firewall for </a:t>
            </a:r>
            <a:br>
              <a:rPr lang="en-US" altLang="zh-CN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sz="6000" b="1" dirty="0" smtClean="0">
                <a:solidFill>
                  <a:schemeClr val="accent6">
                    <a:lumMod val="75000"/>
                  </a:schemeClr>
                </a:solidFill>
              </a:rPr>
              <a:t>infinite interior</a:t>
            </a:r>
            <a:endParaRPr lang="zh-CN" alt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Information loss revisited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641379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dirty="0" smtClean="0"/>
              <a:t>Entanglement/quantum correlations should exist near the black hole that is vacuum;</a:t>
            </a:r>
          </a:p>
          <a:p>
            <a:endParaRPr lang="en-US" altLang="zh-CN" sz="20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dirty="0" smtClean="0"/>
              <a:t>Black hole radiations should basically be thermal at least for semi-classical theory</a:t>
            </a:r>
          </a:p>
          <a:p>
            <a:endParaRPr lang="en-US" altLang="zh-CN" sz="20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dirty="0" smtClean="0"/>
              <a:t>To some extent, the information loss paradox derives from the conflict of the two properties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001419"/>
          </a:xfrm>
        </p:spPr>
        <p:txBody>
          <a:bodyPr/>
          <a:lstStyle/>
          <a:p>
            <a:pPr>
              <a:buClr>
                <a:srgbClr val="00B0F0"/>
              </a:buClr>
              <a:buFont typeface="Wingdings" pitchFamily="2" charset="2"/>
              <a:buChar char="p"/>
            </a:pPr>
            <a:r>
              <a:rPr lang="en-US" altLang="zh-CN" dirty="0" smtClean="0"/>
              <a:t> The information is not lost but no any exotic phenomena occurs with a set of postulates:</a:t>
            </a:r>
          </a:p>
          <a:p>
            <a:endParaRPr lang="en-US" altLang="zh-CN" sz="1800" dirty="0" smtClean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CN" dirty="0" smtClean="0"/>
              <a:t> P1—Unitarity of black hole evaporation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US" altLang="zh-CN" sz="800" dirty="0" smtClean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CN" dirty="0" smtClean="0"/>
              <a:t> P2—Validity of effective field theory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US" altLang="zh-CN" sz="800" dirty="0" smtClean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CN" dirty="0" smtClean="0"/>
              <a:t> P3—Microscopic black hole entropy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endParaRPr lang="en-US" altLang="zh-CN" sz="800" dirty="0" smtClean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CN" dirty="0" smtClean="0"/>
              <a:t> P4—Equivalence principle</a:t>
            </a: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Black hole </a:t>
            </a:r>
            <a:r>
              <a:rPr lang="en-US" altLang="zh-CN" sz="4000" dirty="0" err="1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complementarity</a:t>
            </a:r>
            <a:endParaRPr lang="zh-CN" altLang="en-US" sz="40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9632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L. Susskind, et al, Phys. Rev. D 48 (1993) 3743.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Firewall suggestion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908720"/>
            <a:ext cx="7499176" cy="4896544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p"/>
            </a:pPr>
            <a:r>
              <a:rPr lang="en-US" altLang="zh-CN" sz="2800" dirty="0" smtClean="0"/>
              <a:t>P1, P2, P3 are consistent with P4 by violating</a:t>
            </a:r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en-US" altLang="zh-CN" sz="800" dirty="0" smtClean="0"/>
          </a:p>
          <a:p>
            <a:pPr>
              <a:buNone/>
            </a:pPr>
            <a:r>
              <a:rPr lang="en-US" altLang="zh-CN" sz="2800" dirty="0" smtClean="0"/>
              <a:t>    where A is earlier Hawking radiation, B is the present outgoing Hawking radiation and C is its interior partner</a:t>
            </a:r>
          </a:p>
          <a:p>
            <a:endParaRPr lang="en-US" altLang="zh-CN" sz="800" dirty="0" smtClean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CN" sz="2800" dirty="0" smtClean="0"/>
              <a:t>The thermal radiation implies 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CN" sz="2800" dirty="0" smtClean="0"/>
              <a:t>P1, P2, P3 implies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CN" sz="2800" dirty="0" smtClean="0"/>
              <a:t>P4 implies                or </a:t>
            </a:r>
          </a:p>
          <a:p>
            <a:pPr>
              <a:buClr>
                <a:srgbClr val="00B0F0"/>
              </a:buClr>
              <a:buFont typeface="Wingdings" pitchFamily="2" charset="2"/>
              <a:buChar char="p"/>
            </a:pPr>
            <a:r>
              <a:rPr lang="en-US" altLang="zh-CN" sz="2800" dirty="0" smtClean="0"/>
              <a:t>The violation means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3867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645024"/>
            <a:ext cx="936104" cy="36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149080"/>
            <a:ext cx="1324647" cy="38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725144"/>
            <a:ext cx="1080120" cy="33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25144"/>
            <a:ext cx="1435993" cy="35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157192"/>
            <a:ext cx="2238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179512" y="5733256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AMPS suggested the horizon should be a firewall but not a vacuum!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55776" y="6357958"/>
            <a:ext cx="33683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A.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Almheiri</a:t>
            </a:r>
            <a:r>
              <a:rPr lang="en-US" altLang="zh-CN" sz="1600" dirty="0" smtClean="0">
                <a:solidFill>
                  <a:srgbClr val="0070C0"/>
                </a:solidFill>
              </a:rPr>
              <a:t>, et al, JHEP 02, 062 (2013).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No firewall is needed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968552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CN" dirty="0" smtClean="0"/>
              <a:t>Firewall suggestion required that GR should be modified at a fundamental level, so this is also called firewall paradox.</a:t>
            </a:r>
          </a:p>
          <a:p>
            <a:endParaRPr lang="en-US" altLang="zh-CN" sz="1400" dirty="0" smtClean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CN" dirty="0" smtClean="0"/>
              <a:t>Such evolution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n-US" altLang="zh-CN" dirty="0" smtClean="0"/>
              <a:t>Only if the interior is large enough, no firewall is needed to preserve the </a:t>
            </a:r>
            <a:r>
              <a:rPr lang="en-US" altLang="zh-CN" dirty="0" err="1" smtClean="0"/>
              <a:t>unitarity</a:t>
            </a:r>
            <a:r>
              <a:rPr lang="en-US" altLang="zh-CN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645024"/>
            <a:ext cx="5328592" cy="101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A black hole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928662" y="5143512"/>
            <a:ext cx="7162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B050"/>
                </a:solidFill>
              </a:rPr>
              <a:t>A </a:t>
            </a:r>
            <a:r>
              <a:rPr lang="en-US" altLang="zh-CN" i="1" dirty="0">
                <a:solidFill>
                  <a:srgbClr val="00B050"/>
                </a:solidFill>
              </a:rPr>
              <a:t>black hole</a:t>
            </a:r>
            <a:r>
              <a:rPr lang="en-US" altLang="zh-CN" dirty="0">
                <a:solidFill>
                  <a:srgbClr val="00B050"/>
                </a:solidFill>
              </a:rPr>
              <a:t> </a:t>
            </a:r>
            <a:r>
              <a:rPr lang="en-US" altLang="zh-CN" dirty="0"/>
              <a:t>is often defined as an object whose gravity so strong that the light can not escape. </a:t>
            </a:r>
            <a:r>
              <a:rPr lang="en-US" altLang="zh-CN" dirty="0" smtClean="0"/>
              <a:t>This is a classical description.</a:t>
            </a:r>
            <a:endParaRPr lang="en-US" altLang="zh-CN" dirty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19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Comments for remnants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dirty="0" smtClean="0"/>
              <a:t>Remnants with infinite </a:t>
            </a:r>
            <a:r>
              <a:rPr lang="en-US" altLang="zh-CN" dirty="0" err="1" smtClean="0"/>
              <a:t>d.o.f</a:t>
            </a:r>
            <a:r>
              <a:rPr lang="en-US" altLang="zh-CN" dirty="0" smtClean="0"/>
              <a:t>.</a:t>
            </a:r>
          </a:p>
          <a:p>
            <a:endParaRPr lang="en-US" altLang="zh-CN" sz="20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800" dirty="0" smtClean="0"/>
              <a:t>If the black holes don’t have infinite </a:t>
            </a:r>
            <a:r>
              <a:rPr lang="en-US" altLang="zh-CN" sz="2800" dirty="0" err="1" smtClean="0"/>
              <a:t>d.o.f</a:t>
            </a:r>
            <a:r>
              <a:rPr lang="en-US" altLang="zh-CN" sz="2800" dirty="0" smtClean="0"/>
              <a:t> in their interior, how to realize the unitary evolution?</a:t>
            </a:r>
          </a:p>
          <a:p>
            <a:endParaRPr lang="en-US" altLang="zh-CN" sz="20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800" dirty="0" smtClean="0"/>
              <a:t>If the remnants drop into the black hole, what happened if it is finite for its interior?</a:t>
            </a:r>
          </a:p>
          <a:p>
            <a:endParaRPr lang="en-US" altLang="zh-CN" sz="20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800" dirty="0" smtClean="0"/>
              <a:t>So, infinite interior for black hole is necessary if the remnant should be left at the end.</a:t>
            </a:r>
          </a:p>
        </p:txBody>
      </p:sp>
      <p:sp>
        <p:nvSpPr>
          <p:cNvPr id="4" name="矩形 3"/>
          <p:cNvSpPr/>
          <p:nvPr/>
        </p:nvSpPr>
        <p:spPr>
          <a:xfrm>
            <a:off x="1043608" y="609329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Review for remnant see P. Chen, et al, Physics Reports 603 (2015) 1–45.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Summary and discussion</a:t>
            </a:r>
            <a:endParaRPr lang="zh-CN" altLang="en-US" sz="40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071546"/>
            <a:ext cx="7358114" cy="5072098"/>
          </a:xfrm>
        </p:spPr>
        <p:txBody>
          <a:bodyPr>
            <a:normAutofit/>
          </a:bodyPr>
          <a:lstStyle/>
          <a:p>
            <a:pPr algn="just">
              <a:buClr>
                <a:srgbClr val="0070C0"/>
              </a:buClr>
              <a:buFont typeface="Wingdings" pitchFamily="2" charset="2"/>
              <a:buChar char="u"/>
            </a:pPr>
            <a:r>
              <a:rPr lang="en-US" altLang="zh-CN" sz="2400" dirty="0" smtClean="0"/>
              <a:t>The investigation of black hole interior is helpful to understand the origin of black hole entropy.</a:t>
            </a:r>
          </a:p>
          <a:p>
            <a:pPr algn="just"/>
            <a:endParaRPr lang="en-US" altLang="zh-CN" sz="2400" dirty="0" smtClean="0"/>
          </a:p>
          <a:p>
            <a:pPr algn="just">
              <a:buClr>
                <a:srgbClr val="0070C0"/>
              </a:buClr>
              <a:buFont typeface="Wingdings" pitchFamily="2" charset="2"/>
              <a:buChar char="u"/>
            </a:pPr>
            <a:r>
              <a:rPr lang="en-US" altLang="zh-CN" sz="2400" dirty="0" smtClean="0"/>
              <a:t>Infinite black hole interior is helpful to understand information loss </a:t>
            </a:r>
            <a:r>
              <a:rPr lang="en-US" altLang="zh-CN" sz="2400" dirty="0" smtClean="0"/>
              <a:t>problem.  Compare with </a:t>
            </a:r>
            <a:r>
              <a:rPr lang="en-US" altLang="zh-CN" sz="2400" dirty="0" err="1" smtClean="0"/>
              <a:t>AdS</a:t>
            </a:r>
            <a:r>
              <a:rPr lang="en-US" altLang="zh-CN" sz="2400" dirty="0" smtClean="0"/>
              <a:t>/CFT?</a:t>
            </a:r>
            <a:endParaRPr lang="en-US" altLang="zh-CN" sz="2400" dirty="0" smtClean="0"/>
          </a:p>
          <a:p>
            <a:pPr algn="just"/>
            <a:endParaRPr lang="en-US" altLang="zh-CN" sz="2400" dirty="0" smtClean="0"/>
          </a:p>
          <a:p>
            <a:pPr algn="just">
              <a:buClr>
                <a:srgbClr val="0070C0"/>
              </a:buClr>
              <a:buFont typeface="Wingdings" pitchFamily="2" charset="2"/>
              <a:buChar char="u"/>
            </a:pPr>
            <a:r>
              <a:rPr lang="en-US" altLang="zh-CN" sz="2400" dirty="0" smtClean="0"/>
              <a:t>Furthermore, what is the information and its relation to statistical interpretation for black hole entropy</a:t>
            </a:r>
            <a:r>
              <a:rPr lang="en-US" altLang="zh-CN" sz="2400" dirty="0"/>
              <a:t>?</a:t>
            </a:r>
            <a:endParaRPr lang="en-US" altLang="zh-CN" sz="2400" dirty="0" smtClean="0"/>
          </a:p>
          <a:p>
            <a:pPr algn="just"/>
            <a:endParaRPr lang="en-US" altLang="zh-CN" sz="2400" dirty="0" smtClean="0"/>
          </a:p>
          <a:p>
            <a:pPr algn="just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zh-CN" sz="2400" dirty="0" smtClean="0"/>
              <a:t>Although the recent suggestion that the information should be stored at the horizon by Hawking, </a:t>
            </a:r>
            <a:r>
              <a:rPr lang="en-US" altLang="zh-CN" sz="2400" i="1" dirty="0" smtClean="0"/>
              <a:t>et al</a:t>
            </a:r>
            <a:r>
              <a:rPr lang="en-US" altLang="zh-CN" sz="2400" dirty="0" smtClean="0"/>
              <a:t>, it is still not closed for this problem.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0AEB-CD69-4AF0-8F73-1A856C924862}" type="slidenum">
              <a:rPr lang="zh-CN" altLang="en-US"/>
              <a:pPr/>
              <a:t>42</a:t>
            </a:fld>
            <a:endParaRPr lang="zh-CN" alt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0418" name="矩形 2"/>
          <p:cNvSpPr>
            <a:spLocks noChangeArrowheads="1"/>
          </p:cNvSpPr>
          <p:nvPr/>
        </p:nvSpPr>
        <p:spPr bwMode="auto">
          <a:xfrm>
            <a:off x="2122488" y="1123950"/>
            <a:ext cx="51863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宋体" pitchFamily="2" charset="-122"/>
              </a:rPr>
              <a:t>Thank you!</a:t>
            </a:r>
            <a:endParaRPr lang="zh-CN" altLang="en-US" sz="4800" dirty="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60419" name="Picture 3" descr="(BD]K6]ZP}V)E_]HYJ`O~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688" y="2347913"/>
            <a:ext cx="5834062" cy="397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Black hole radiation</a:t>
            </a:r>
            <a:endParaRPr lang="zh-CN" altLang="en-US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071563"/>
            <a:ext cx="22606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429000"/>
            <a:ext cx="18796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矩形 5"/>
          <p:cNvSpPr>
            <a:spLocks noChangeArrowheads="1"/>
          </p:cNvSpPr>
          <p:nvPr/>
        </p:nvSpPr>
        <p:spPr bwMode="auto">
          <a:xfrm>
            <a:off x="928662" y="2857496"/>
            <a:ext cx="196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Classical black hole</a:t>
            </a:r>
            <a:endParaRPr lang="zh-CN" altLang="en-US" dirty="0"/>
          </a:p>
        </p:txBody>
      </p:sp>
      <p:sp>
        <p:nvSpPr>
          <p:cNvPr id="7174" name="矩形 6"/>
          <p:cNvSpPr>
            <a:spLocks noChangeArrowheads="1"/>
          </p:cNvSpPr>
          <p:nvPr/>
        </p:nvSpPr>
        <p:spPr bwMode="auto">
          <a:xfrm>
            <a:off x="857224" y="5357826"/>
            <a:ext cx="2081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Quantum black hole</a:t>
            </a:r>
            <a:endParaRPr lang="zh-CN" altLang="en-US" dirty="0"/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1214438"/>
            <a:ext cx="4500587" cy="385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矩形 8"/>
          <p:cNvSpPr>
            <a:spLocks noChangeArrowheads="1"/>
          </p:cNvSpPr>
          <p:nvPr/>
        </p:nvSpPr>
        <p:spPr bwMode="auto">
          <a:xfrm>
            <a:off x="4714876" y="5357826"/>
            <a:ext cx="2078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Physical explanation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143108" y="5929330"/>
            <a:ext cx="5583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This picture leads to some severe problems!</a:t>
            </a:r>
            <a:endParaRPr lang="zh-CN" altLang="en-US" sz="28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188640"/>
            <a:ext cx="8229600" cy="796925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Information loss paradox 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99592" y="1196752"/>
            <a:ext cx="7429552" cy="4752528"/>
          </a:xfrm>
        </p:spPr>
        <p:txBody>
          <a:bodyPr>
            <a:noAutofit/>
          </a:bodyPr>
          <a:lstStyle/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dirty="0" smtClean="0"/>
              <a:t>Irrespective of what initial state a black hole starts with before collapsing, it will evolves eventually into a thermal state after being completely exhausted into emitted radiations.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endParaRPr lang="en-US" altLang="zh-CN" dirty="0" smtClean="0"/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dirty="0" err="1" smtClean="0"/>
              <a:t>Fuzzballs</a:t>
            </a:r>
            <a:r>
              <a:rPr lang="en-US" altLang="zh-CN" dirty="0" smtClean="0"/>
              <a:t>; Firewalls; Remnants; </a:t>
            </a:r>
            <a:r>
              <a:rPr lang="en-US" altLang="zh-CN" dirty="0" err="1" smtClean="0"/>
              <a:t>AdS</a:t>
            </a:r>
            <a:r>
              <a:rPr lang="en-US" altLang="zh-CN" dirty="0" smtClean="0"/>
              <a:t>/CFT; </a:t>
            </a:r>
          </a:p>
          <a:p>
            <a:pPr algn="just">
              <a:buClr>
                <a:srgbClr val="0070C0"/>
              </a:buClr>
              <a:buNone/>
            </a:pPr>
            <a:r>
              <a:rPr lang="en-US" altLang="zh-CN" dirty="0" smtClean="0"/>
              <a:t>    Baby universe; Final State Projection; ……</a:t>
            </a:r>
          </a:p>
          <a:p>
            <a:pPr>
              <a:buFont typeface="Wingdings" pitchFamily="2" charset="2"/>
              <a:buChar char="Ø"/>
            </a:pPr>
            <a:endParaRPr lang="en-US" altLang="zh-CN" sz="10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2976" y="6357958"/>
            <a:ext cx="708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 smtClean="0">
                <a:solidFill>
                  <a:srgbClr val="0070C0"/>
                </a:solidFill>
                <a:latin typeface="Verdana" pitchFamily="34" charset="0"/>
              </a:rPr>
              <a:t>S</a:t>
            </a:r>
            <a:r>
              <a:rPr lang="en-US" altLang="zh-CN" sz="1400" dirty="0">
                <a:solidFill>
                  <a:srgbClr val="0070C0"/>
                </a:solidFill>
                <a:latin typeface="Verdana" pitchFamily="34" charset="0"/>
              </a:rPr>
              <a:t>. W. Hawking, Phys. Rev. D </a:t>
            </a:r>
            <a:r>
              <a:rPr lang="en-US" altLang="zh-CN" sz="1400" b="1" dirty="0">
                <a:solidFill>
                  <a:srgbClr val="0070C0"/>
                </a:solidFill>
                <a:latin typeface="Verdana" pitchFamily="34" charset="0"/>
              </a:rPr>
              <a:t>14</a:t>
            </a:r>
            <a:r>
              <a:rPr lang="en-US" altLang="zh-CN" sz="1400" dirty="0">
                <a:solidFill>
                  <a:srgbClr val="0070C0"/>
                </a:solidFill>
                <a:latin typeface="Verdana" pitchFamily="34" charset="0"/>
              </a:rPr>
              <a:t>, 2460 (1976</a:t>
            </a:r>
            <a:r>
              <a:rPr lang="en-US" altLang="zh-CN" sz="1400" dirty="0" smtClean="0">
                <a:solidFill>
                  <a:srgbClr val="0070C0"/>
                </a:solidFill>
                <a:latin typeface="Verdana" pitchFamily="34" charset="0"/>
              </a:rPr>
              <a:t>).</a:t>
            </a:r>
            <a:endParaRPr lang="en-US" altLang="zh-CN" sz="1400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Hawking radiation as tunneling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344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953000"/>
            <a:ext cx="56499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8"/>
          <p:cNvSpPr>
            <a:spLocks noChangeArrowheads="1"/>
          </p:cNvSpPr>
          <p:nvPr/>
        </p:nvSpPr>
        <p:spPr bwMode="auto">
          <a:xfrm>
            <a:off x="5105400" y="6096000"/>
            <a:ext cx="2362200" cy="476272"/>
          </a:xfrm>
          <a:prstGeom prst="wedgeEllipseCallout">
            <a:avLst>
              <a:gd name="adj1" fmla="val -50338"/>
              <a:gd name="adj2" fmla="val -118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CA" altLang="zh-CN" sz="1000" b="1" dirty="0">
                <a:solidFill>
                  <a:srgbClr val="FFFF00"/>
                </a:solidFill>
                <a:latin typeface="Verdana" pitchFamily="34" charset="0"/>
              </a:rPr>
              <a:t>Departing from thermal spectra!</a:t>
            </a:r>
            <a:endParaRPr lang="en-US" altLang="zh-CN" sz="1000" b="1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58" y="142852"/>
            <a:ext cx="8540750" cy="857232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The non-thermal spectrum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71546"/>
            <a:ext cx="56499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928662" y="2285992"/>
            <a:ext cx="766289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Font typeface="Wingdings" pitchFamily="2" charset="2"/>
              <a:buChar char="Ø"/>
              <a:defRPr/>
            </a:pPr>
            <a:r>
              <a:rPr lang="en-US" altLang="zh-CN" sz="2400" dirty="0"/>
              <a:t> It recovered </a:t>
            </a:r>
            <a:r>
              <a:rPr lang="en-US" altLang="zh-CN" sz="2400" dirty="0" err="1"/>
              <a:t>Hawking’s</a:t>
            </a:r>
            <a:r>
              <a:rPr lang="en-US" altLang="zh-CN" sz="2400" dirty="0"/>
              <a:t> original result in leading order </a:t>
            </a:r>
          </a:p>
          <a:p>
            <a:pPr>
              <a:defRPr/>
            </a:pPr>
            <a:r>
              <a:rPr lang="en-US" altLang="zh-CN" sz="2400" dirty="0"/>
              <a:t>    and gave a consistent temperature expression.</a:t>
            </a:r>
          </a:p>
          <a:p>
            <a:pPr>
              <a:defRPr/>
            </a:pPr>
            <a:endParaRPr lang="en-US" altLang="zh-CN" sz="1100" kern="0" dirty="0">
              <a:latin typeface="+mn-lt"/>
              <a:ea typeface="+mn-ea"/>
            </a:endParaRPr>
          </a:p>
          <a:p>
            <a:pPr>
              <a:defRPr/>
            </a:pPr>
            <a:endParaRPr lang="en-US" altLang="zh-CN" sz="1100" kern="0" dirty="0">
              <a:latin typeface="+mn-lt"/>
              <a:ea typeface="+mn-ea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Ø"/>
              <a:defRPr/>
            </a:pPr>
            <a:r>
              <a:rPr lang="en-US" altLang="zh-CN" sz="2400" dirty="0"/>
              <a:t> It gave a direct relation between tunneling </a:t>
            </a:r>
          </a:p>
          <a:p>
            <a:pPr>
              <a:defRPr/>
            </a:pPr>
            <a:r>
              <a:rPr lang="en-US" altLang="zh-CN" sz="2400" dirty="0"/>
              <a:t>    probability and black hole entropy. It implies the </a:t>
            </a:r>
          </a:p>
          <a:p>
            <a:pPr>
              <a:defRPr/>
            </a:pPr>
            <a:r>
              <a:rPr lang="en-US" altLang="zh-CN" sz="2400" dirty="0"/>
              <a:t>    relation between tunneling and thermodynamics.</a:t>
            </a:r>
            <a:endParaRPr lang="en-US" altLang="zh-CN" sz="2400" kern="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endParaRPr lang="en-US" altLang="zh-CN" sz="1100" kern="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endParaRPr lang="en-US" altLang="zh-CN" sz="1100" kern="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en-US" altLang="zh-CN" sz="2400" kern="0" dirty="0">
                <a:solidFill>
                  <a:srgbClr val="00B0F0"/>
                </a:solidFill>
                <a:latin typeface="+mn-lt"/>
                <a:ea typeface="+mn-ea"/>
              </a:rPr>
              <a:t>The non-thermal spectrum open the window to discuss the possibility of information-carrying correlation.</a:t>
            </a:r>
            <a:endParaRPr lang="en-US" altLang="zh-CN" sz="3200" kern="0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sp>
        <p:nvSpPr>
          <p:cNvPr id="11269" name="矩形 4"/>
          <p:cNvSpPr>
            <a:spLocks noChangeArrowheads="1"/>
          </p:cNvSpPr>
          <p:nvPr/>
        </p:nvSpPr>
        <p:spPr bwMode="auto">
          <a:xfrm>
            <a:off x="1208112" y="44196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 dirty="0">
                <a:solidFill>
                  <a:srgbClr val="00B050"/>
                </a:solidFill>
              </a:rPr>
              <a:t>B. Zhang </a:t>
            </a:r>
            <a:r>
              <a:rPr lang="en-US" altLang="zh-CN" sz="1200" b="1" i="1" dirty="0">
                <a:solidFill>
                  <a:srgbClr val="00B050"/>
                </a:solidFill>
              </a:rPr>
              <a:t>et al., </a:t>
            </a:r>
            <a:r>
              <a:rPr lang="en-US" altLang="zh-CN" sz="1200" b="1" dirty="0">
                <a:solidFill>
                  <a:srgbClr val="00B050"/>
                </a:solidFill>
              </a:rPr>
              <a:t>Phys. </a:t>
            </a:r>
            <a:r>
              <a:rPr lang="en-US" altLang="zh-CN" sz="1200" b="1" dirty="0" err="1">
                <a:solidFill>
                  <a:srgbClr val="00B050"/>
                </a:solidFill>
              </a:rPr>
              <a:t>Lett</a:t>
            </a:r>
            <a:r>
              <a:rPr lang="en-US" altLang="zh-CN" sz="1200" b="1" dirty="0">
                <a:solidFill>
                  <a:srgbClr val="00B050"/>
                </a:solidFill>
              </a:rPr>
              <a:t>. B 665, 260 (2008)</a:t>
            </a:r>
            <a:r>
              <a:rPr lang="zh-CN" altLang="en-US" sz="1200" b="1" dirty="0">
                <a:solidFill>
                  <a:srgbClr val="00B050"/>
                </a:solidFill>
              </a:rPr>
              <a:t>；</a:t>
            </a:r>
            <a:r>
              <a:rPr lang="en-US" altLang="zh-CN" sz="1200" b="1" dirty="0">
                <a:solidFill>
                  <a:srgbClr val="00B050"/>
                </a:solidFill>
              </a:rPr>
              <a:t>B. Zhang </a:t>
            </a:r>
            <a:r>
              <a:rPr lang="en-US" altLang="zh-CN" sz="1200" b="1" i="1" dirty="0">
                <a:solidFill>
                  <a:srgbClr val="00B050"/>
                </a:solidFill>
              </a:rPr>
              <a:t>et al., </a:t>
            </a:r>
            <a:r>
              <a:rPr lang="en-US" altLang="zh-CN" sz="1200" b="1" dirty="0">
                <a:solidFill>
                  <a:srgbClr val="00B050"/>
                </a:solidFill>
              </a:rPr>
              <a:t>EPJC 68 561 (2010) </a:t>
            </a:r>
            <a:endParaRPr lang="zh-CN" altLang="en-US" sz="1200" b="1" dirty="0">
              <a:solidFill>
                <a:srgbClr val="00B050"/>
              </a:solidFill>
            </a:endParaRPr>
          </a:p>
          <a:p>
            <a:endParaRPr lang="zh-CN" altLang="en-US" sz="1200" dirty="0"/>
          </a:p>
        </p:txBody>
      </p:sp>
      <p:sp>
        <p:nvSpPr>
          <p:cNvPr id="11270" name="矩形 7"/>
          <p:cNvSpPr>
            <a:spLocks noChangeArrowheads="1"/>
          </p:cNvSpPr>
          <p:nvPr/>
        </p:nvSpPr>
        <p:spPr bwMode="auto">
          <a:xfrm>
            <a:off x="1219200" y="2971800"/>
            <a:ext cx="24765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B050"/>
                </a:solidFill>
              </a:rPr>
              <a:t>B. Zhang, </a:t>
            </a:r>
            <a:r>
              <a:rPr lang="en-US" altLang="zh-CN" sz="1200" b="1" i="1" dirty="0">
                <a:solidFill>
                  <a:srgbClr val="00B050"/>
                </a:solidFill>
              </a:rPr>
              <a:t>et al., </a:t>
            </a:r>
            <a:r>
              <a:rPr lang="en-US" altLang="zh-CN" sz="1200" b="1" dirty="0">
                <a:solidFill>
                  <a:srgbClr val="00B050"/>
                </a:solidFill>
              </a:rPr>
              <a:t>PLB 671, 310 (2009)</a:t>
            </a:r>
            <a:endParaRPr lang="zh-CN" altLang="en-US" sz="1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A non-thermal spectrum 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34" y="1142984"/>
            <a:ext cx="8229600" cy="48403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Is there correlation existed in the non-thermal spectrum?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altLang="zh-CN" sz="3000" dirty="0" smtClean="0"/>
          </a:p>
          <a:p>
            <a:pPr>
              <a:lnSpc>
                <a:spcPct val="90000"/>
              </a:lnSpc>
              <a:buNone/>
            </a:pPr>
            <a:endParaRPr lang="en-US" altLang="zh-CN" sz="1200" dirty="0" smtClean="0"/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Could the correlation carry away information about the in-fallen matter?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altLang="zh-CN" sz="30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altLang="zh-CN" sz="12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altLang="zh-CN" sz="3000" dirty="0" smtClean="0"/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altLang="zh-CN" sz="2400" dirty="0" smtClean="0"/>
              <a:t>Could the correlation cancel the entropy increase or the entropy is conserved in the radiation process? 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5857916" cy="38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4"/>
          <p:cNvGrpSpPr/>
          <p:nvPr/>
        </p:nvGrpSpPr>
        <p:grpSpPr>
          <a:xfrm>
            <a:off x="2214546" y="3000372"/>
            <a:ext cx="4500594" cy="1214446"/>
            <a:chOff x="914400" y="3505200"/>
            <a:chExt cx="5397500" cy="1600200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505200"/>
              <a:ext cx="5397500" cy="119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62200" y="4648200"/>
              <a:ext cx="15684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5072074"/>
            <a:ext cx="322623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71802" y="5572140"/>
            <a:ext cx="1643074" cy="357190"/>
            <a:chOff x="1728" y="2976"/>
            <a:chExt cx="2304" cy="57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28" y="2976"/>
              <a:ext cx="68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20" y="2976"/>
              <a:ext cx="1612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矩形 11"/>
          <p:cNvSpPr/>
          <p:nvPr/>
        </p:nvSpPr>
        <p:spPr>
          <a:xfrm>
            <a:off x="395536" y="6165304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00B050"/>
                </a:solidFill>
              </a:rPr>
              <a:t>B. Zhang </a:t>
            </a:r>
            <a:r>
              <a:rPr lang="en-US" altLang="zh-CN" sz="1400" i="1" dirty="0" smtClean="0">
                <a:solidFill>
                  <a:srgbClr val="00B050"/>
                </a:solidFill>
              </a:rPr>
              <a:t>et al., </a:t>
            </a:r>
            <a:r>
              <a:rPr lang="en-US" altLang="zh-CN" sz="1400" dirty="0" smtClean="0">
                <a:solidFill>
                  <a:srgbClr val="00B050"/>
                </a:solidFill>
              </a:rPr>
              <a:t>PLB 675, 98 (2009); Annals of Physics 326 350 (2011); EPL 94, 20002 (2011); PRD 87, 044006 (2013); </a:t>
            </a:r>
          </a:p>
          <a:p>
            <a:r>
              <a:rPr lang="en-US" altLang="zh-CN" sz="1400" dirty="0" smtClean="0">
                <a:solidFill>
                  <a:srgbClr val="00B050"/>
                </a:solidFill>
              </a:rPr>
              <a:t>B. Zhang </a:t>
            </a:r>
            <a:r>
              <a:rPr lang="en-US" altLang="zh-CN" sz="1400" i="1" dirty="0" smtClean="0">
                <a:solidFill>
                  <a:srgbClr val="00B050"/>
                </a:solidFill>
              </a:rPr>
              <a:t>et al., </a:t>
            </a:r>
            <a:r>
              <a:rPr lang="en-US" altLang="zh-CN" sz="1400" dirty="0" smtClean="0">
                <a:solidFill>
                  <a:srgbClr val="00B050"/>
                </a:solidFill>
              </a:rPr>
              <a:t>IJMPD 22, 1341014 (2013); </a:t>
            </a:r>
            <a:r>
              <a:rPr lang="en-US" altLang="zh-CN" sz="1400" b="1" dirty="0" smtClean="0">
                <a:solidFill>
                  <a:srgbClr val="00B050"/>
                </a:solidFill>
              </a:rPr>
              <a:t>First Prize in 2013 Easy Competition of Gravity Research Foundation 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1941</Words>
  <Application>Microsoft Office PowerPoint</Application>
  <PresentationFormat>全屏显示(4:3)</PresentationFormat>
  <Paragraphs>282</Paragraphs>
  <Slides>42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4" baseType="lpstr">
      <vt:lpstr>Office 主题</vt:lpstr>
      <vt:lpstr>Equation</vt:lpstr>
      <vt:lpstr>PowerPoint 演示文稿</vt:lpstr>
      <vt:lpstr>Outline</vt:lpstr>
      <vt:lpstr>Information loss paradox</vt:lpstr>
      <vt:lpstr>A black hole</vt:lpstr>
      <vt:lpstr>Black hole radiation</vt:lpstr>
      <vt:lpstr>Information loss paradox </vt:lpstr>
      <vt:lpstr>Hawking radiation as tunneling</vt:lpstr>
      <vt:lpstr>The non-thermal spectrum</vt:lpstr>
      <vt:lpstr>A non-thermal spectrum </vt:lpstr>
      <vt:lpstr>Physical picture</vt:lpstr>
      <vt:lpstr>When the radiation could begin</vt:lpstr>
      <vt:lpstr>Black hole interior</vt:lpstr>
      <vt:lpstr>Black hole interior</vt:lpstr>
      <vt:lpstr>Volume of black holes</vt:lpstr>
      <vt:lpstr>CR Volume</vt:lpstr>
      <vt:lpstr>Entropy associated with the interior</vt:lpstr>
      <vt:lpstr>Asymptotic static </vt:lpstr>
      <vt:lpstr>Entropy in the volume</vt:lpstr>
      <vt:lpstr>Entropy in the volume</vt:lpstr>
      <vt:lpstr>Entropy in the volume</vt:lpstr>
      <vt:lpstr>Final stage of evaporation</vt:lpstr>
      <vt:lpstr>A simple history</vt:lpstr>
      <vt:lpstr>PowerPoint 演示文稿</vt:lpstr>
      <vt:lpstr>Experimental constraint</vt:lpstr>
      <vt:lpstr>Noncommutativity in gravity</vt:lpstr>
      <vt:lpstr>NC black holes</vt:lpstr>
      <vt:lpstr>Mass in evaporation</vt:lpstr>
      <vt:lpstr>Entropy in evaporation</vt:lpstr>
      <vt:lpstr>NC black holes</vt:lpstr>
      <vt:lpstr>NC black hole entropy</vt:lpstr>
      <vt:lpstr>First stage of evaporation</vt:lpstr>
      <vt:lpstr>First stage of evaporation</vt:lpstr>
      <vt:lpstr>Second stage of evaporation</vt:lpstr>
      <vt:lpstr>PowerPoint 演示文稿</vt:lpstr>
      <vt:lpstr>No firewall for  infinite interior</vt:lpstr>
      <vt:lpstr>Information loss revisited</vt:lpstr>
      <vt:lpstr>Black hole complementarity</vt:lpstr>
      <vt:lpstr>Firewall suggestion</vt:lpstr>
      <vt:lpstr>No firewall is needed</vt:lpstr>
      <vt:lpstr>Comments for remnants</vt:lpstr>
      <vt:lpstr>Summary and discussion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Entropy in the interior of a black hole and thermodynamics</dc:title>
  <dc:creator>Zhangbc</dc:creator>
  <cp:lastModifiedBy>Windows 用户</cp:lastModifiedBy>
  <cp:revision>203</cp:revision>
  <dcterms:created xsi:type="dcterms:W3CDTF">2015-12-22T11:23:06Z</dcterms:created>
  <dcterms:modified xsi:type="dcterms:W3CDTF">2018-08-25T14:07:44Z</dcterms:modified>
</cp:coreProperties>
</file>