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407" r:id="rId2"/>
    <p:sldId id="453" r:id="rId3"/>
    <p:sldId id="450" r:id="rId4"/>
    <p:sldId id="448" r:id="rId5"/>
    <p:sldId id="460" r:id="rId6"/>
    <p:sldId id="444" r:id="rId7"/>
    <p:sldId id="438" r:id="rId8"/>
    <p:sldId id="454" r:id="rId9"/>
    <p:sldId id="455" r:id="rId10"/>
    <p:sldId id="457" r:id="rId11"/>
    <p:sldId id="458" r:id="rId12"/>
  </p:sldIdLst>
  <p:sldSz cx="9144000" cy="6858000" type="screen4x3"/>
  <p:notesSz cx="6797675" cy="992822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0DF1"/>
    <a:srgbClr val="2E1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49"/>
    <p:restoredTop sz="93093"/>
  </p:normalViewPr>
  <p:slideViewPr>
    <p:cSldViewPr>
      <p:cViewPr varScale="1">
        <p:scale>
          <a:sx n="102" d="100"/>
          <a:sy n="102" d="100"/>
        </p:scale>
        <p:origin x="171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1989CB-1A8D-FF4B-A61E-5501F189FDD4}" type="datetimeFigureOut">
              <a:rPr kumimoji="1" lang="zh-CN" altLang="en-US" smtClean="0"/>
              <a:t>2018/2/12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3C3DDD-F2A8-C142-AADB-548E4C65D28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467618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BE6508-2458-4940-A066-53EAA9172520}" type="datetimeFigureOut">
              <a:rPr lang="zh-CN" altLang="en-US" smtClean="0"/>
              <a:pPr/>
              <a:t>2018/2/12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A78A85-7224-425D-981A-C06FE5B7B59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36285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78A85-7224-425D-981A-C06FE5B7B59F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2443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78A85-7224-425D-981A-C06FE5B7B59F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64820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78A85-7224-425D-981A-C06FE5B7B59F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3162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1D00D5-E1FF-C94D-8776-951D9C63B8E1}" type="datetime1">
              <a:rPr lang="en-US" altLang="zh-CN" smtClean="0">
                <a:solidFill>
                  <a:srgbClr val="000000"/>
                </a:solidFill>
              </a:rPr>
              <a:t>2/12/18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3918D8-AB4A-6943-BDAE-7764C99701A5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934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B4E197-989D-CA42-9D0F-7DD81C2FEE6E}" type="datetime1">
              <a:rPr lang="en-US" altLang="zh-CN" smtClean="0">
                <a:solidFill>
                  <a:srgbClr val="000000"/>
                </a:solidFill>
              </a:rPr>
              <a:t>2/12/18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0F2886-CE03-8B46-B385-A6EB44A18EE4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995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59276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59276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1A6706-AC8A-704C-A29B-ED2C7E1F15E7}" type="datetime1">
              <a:rPr lang="en-US" altLang="zh-CN" smtClean="0">
                <a:solidFill>
                  <a:srgbClr val="000000"/>
                </a:solidFill>
              </a:rPr>
              <a:t>2/12/18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A23335-D25C-C84A-8D00-C9E39681D47E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430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B56140-B028-BA4E-B944-AF6D351FF56C}" type="datetime1">
              <a:rPr lang="en-US" altLang="zh-CN" smtClean="0">
                <a:solidFill>
                  <a:srgbClr val="000000"/>
                </a:solidFill>
              </a:rPr>
              <a:t>2/12/18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61E19-A0A3-2B41-B7C8-C15FB20DBD7C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116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D88FF4-D9A4-FC49-879B-56B593FEE17A}" type="datetime1">
              <a:rPr lang="en-US" altLang="zh-CN" smtClean="0">
                <a:solidFill>
                  <a:srgbClr val="000000"/>
                </a:solidFill>
              </a:rPr>
              <a:t>2/12/18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0CE1D8-1560-7C48-AE5B-C885CC9DCABF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052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69E327-0FAE-7C4D-8C6D-1BF85CAC4CB8}" type="datetime1">
              <a:rPr lang="en-US" altLang="zh-CN" smtClean="0">
                <a:solidFill>
                  <a:srgbClr val="000000"/>
                </a:solidFill>
              </a:rPr>
              <a:t>2/12/18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BF6380-C30C-5548-A782-2453EE50F101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397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83682F-E8AA-9648-A120-D1A6826EAFD4}" type="datetime1">
              <a:rPr lang="en-US" altLang="zh-CN" smtClean="0">
                <a:solidFill>
                  <a:srgbClr val="000000"/>
                </a:solidFill>
              </a:rPr>
              <a:t>2/12/18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501C01-4DD1-3446-B924-9DFBD4A8E08D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495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ABD414-0730-4E4F-B8CC-C6F52FA1C002}" type="datetime1">
              <a:rPr lang="en-US" altLang="zh-CN" smtClean="0">
                <a:solidFill>
                  <a:srgbClr val="000000"/>
                </a:solidFill>
              </a:rPr>
              <a:t>2/12/18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D67571-1D3A-1A40-9CCA-F2B18EC18667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362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552E8B-8E08-514B-B449-515ABEF623F6}" type="datetime1">
              <a:rPr lang="en-US" altLang="zh-CN" smtClean="0">
                <a:solidFill>
                  <a:srgbClr val="000000"/>
                </a:solidFill>
              </a:rPr>
              <a:t>2/12/18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DBDEEA-6CD3-8F4C-AF18-70ADDC6CC4CC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57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E74650-5BA7-AA4D-A11D-559D5D1CA1CD}" type="datetime1">
              <a:rPr lang="en-US" altLang="zh-CN" smtClean="0">
                <a:solidFill>
                  <a:srgbClr val="000000"/>
                </a:solidFill>
              </a:rPr>
              <a:t>2/12/18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B8C661-00E1-6C4B-96FB-8901F09D6D1B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345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将图片拖动到占位符，或单击添加图标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78C4A6-A98F-D746-A4EB-2FD8525BEA45}" type="datetime1">
              <a:rPr lang="en-US" altLang="zh-CN" smtClean="0">
                <a:solidFill>
                  <a:srgbClr val="000000"/>
                </a:solidFill>
              </a:rPr>
              <a:t>2/12/18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363411-5073-FA42-93D8-55141F3655B4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548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755650" y="5876925"/>
            <a:ext cx="7704138" cy="0"/>
          </a:xfrm>
          <a:prstGeom prst="line">
            <a:avLst/>
          </a:prstGeom>
          <a:noFill/>
          <a:ln w="508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  <a:cs typeface="宋体" charset="0"/>
            </a:endParaRPr>
          </a:p>
        </p:txBody>
      </p:sp>
      <p:pic>
        <p:nvPicPr>
          <p:cNvPr id="7171" name="Picture 10" descr="symbol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5994400"/>
            <a:ext cx="2441575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7" descr="logo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809625"/>
            <a:ext cx="1008063" cy="67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8509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414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Calibri" charset="0"/>
                <a:ea typeface="仿宋_GB2312" charset="0"/>
                <a:cs typeface="仿宋_GB2312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12ED1B3-F6EA-CF4E-B76E-3AE3C3ECEC30}" type="datetime1">
              <a:rPr lang="en-US" altLang="zh-CN" smtClean="0">
                <a:solidFill>
                  <a:srgbClr val="000000"/>
                </a:solidFill>
              </a:rPr>
              <a:t>2/12/18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charset="0"/>
                <a:ea typeface="仿宋_GB2312" charset="0"/>
                <a:cs typeface="仿宋_GB2312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1622E53-BCDD-8544-B567-C7CEEE17C6AC}" type="slidenum">
              <a:rPr lang="zh-CN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57238" y="1196975"/>
            <a:ext cx="7127875" cy="0"/>
          </a:xfrm>
          <a:prstGeom prst="line">
            <a:avLst/>
          </a:prstGeom>
          <a:noFill/>
          <a:ln w="508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  <a:cs typeface="宋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683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+mj-lt"/>
          <a:ea typeface="+mj-ea"/>
          <a:cs typeface="楷体_GB2312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Comic Sans MS" pitchFamily="66" charset="0"/>
          <a:ea typeface="楷体_GB2312" pitchFamily="49" charset="-122"/>
          <a:cs typeface="楷体_GB231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Comic Sans MS" pitchFamily="66" charset="0"/>
          <a:ea typeface="楷体_GB2312" pitchFamily="49" charset="-122"/>
          <a:cs typeface="楷体_GB231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Comic Sans MS" pitchFamily="66" charset="0"/>
          <a:ea typeface="楷体_GB2312" pitchFamily="49" charset="-122"/>
          <a:cs typeface="楷体_GB231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Comic Sans MS" pitchFamily="66" charset="0"/>
          <a:ea typeface="楷体_GB2312" pitchFamily="49" charset="-122"/>
          <a:cs typeface="楷体_GB231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Comic Sans MS" pitchFamily="66" charset="0"/>
          <a:ea typeface="楷体_GB2312" pitchFamily="49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Comic Sans MS" pitchFamily="66" charset="0"/>
          <a:ea typeface="楷体_GB2312" pitchFamily="49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Comic Sans MS" pitchFamily="66" charset="0"/>
          <a:ea typeface="楷体_GB2312" pitchFamily="49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Comic Sans MS" pitchFamily="66" charset="0"/>
          <a:ea typeface="楷体_GB2312" pitchFamily="49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 b="1">
          <a:solidFill>
            <a:srgbClr val="3333CC"/>
          </a:solidFill>
          <a:latin typeface="+mn-lt"/>
          <a:ea typeface="+mn-ea"/>
          <a:cs typeface="仿宋_GB2312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b="1">
          <a:solidFill>
            <a:srgbClr val="660033"/>
          </a:solidFill>
          <a:latin typeface="+mn-lt"/>
          <a:ea typeface="宋体" pitchFamily="2" charset="-122"/>
          <a:cs typeface="宋体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rgbClr val="000066"/>
          </a:solidFill>
          <a:latin typeface="+mn-lt"/>
          <a:ea typeface="宋体" pitchFamily="2" charset="-122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b="1">
          <a:solidFill>
            <a:srgbClr val="006600"/>
          </a:solidFill>
          <a:latin typeface="+mn-lt"/>
          <a:ea typeface="宋体" pitchFamily="2" charset="-122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宋体" pitchFamily="2" charset="-122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宋体" pitchFamily="2" charset="-122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宋体" pitchFamily="2" charset="-122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宋体" pitchFamily="2" charset="-122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宋体" pitchFamily="2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371600"/>
            <a:ext cx="9285288" cy="19272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WW</a:t>
            </a:r>
            <a:r>
              <a:rPr lang="en-US" dirty="0"/>
              <a:t> </a:t>
            </a:r>
            <a:r>
              <a:rPr lang="en-US" dirty="0" smtClean="0"/>
              <a:t>Threshold scan </a:t>
            </a:r>
            <a:r>
              <a:rPr lang="en-US" dirty="0" smtClean="0"/>
              <a:t>runs and Z pole runs</a:t>
            </a:r>
            <a:br>
              <a:rPr lang="en-US" dirty="0" smtClean="0"/>
            </a:br>
            <a:r>
              <a:rPr lang="en-US" dirty="0" smtClean="0"/>
              <a:t>in CEPC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dirty="0" smtClean="0"/>
              <a:t>Zhijun Liang</a:t>
            </a:r>
            <a:endParaRPr lang="en-US" dirty="0" smtClean="0"/>
          </a:p>
          <a:p>
            <a:pPr eaLnBrk="1" hangingPunct="1">
              <a:defRPr/>
            </a:pPr>
            <a:endParaRPr lang="en-US" u="sng" dirty="0"/>
          </a:p>
          <a:p>
            <a:pPr lvl="0">
              <a:defRPr/>
            </a:pPr>
            <a:r>
              <a:rPr lang="en-US" altLang="zh-CN" kern="1200" dirty="0" smtClean="0">
                <a:solidFill>
                  <a:prstClr val="black"/>
                </a:solidFill>
                <a:ea typeface="宋体"/>
              </a:rPr>
              <a:t>IHEP,CAS </a:t>
            </a:r>
            <a:endParaRPr lang="en-US" altLang="zh-CN" kern="1200" dirty="0">
              <a:solidFill>
                <a:prstClr val="black"/>
              </a:solidFill>
              <a:ea typeface="宋体"/>
            </a:endParaRPr>
          </a:p>
          <a:p>
            <a:pPr eaLnBrk="1" hangingPunct="1">
              <a:defRPr/>
            </a:pPr>
            <a:endParaRPr lang="en-US" u="sng" dirty="0"/>
          </a:p>
        </p:txBody>
      </p:sp>
      <p:sp>
        <p:nvSpPr>
          <p:cNvPr id="1536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96D7041-1717-2C46-870E-95A69A64408E}" type="slidenum">
              <a:rPr lang="en-US" altLang="x-none" sz="14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x-none"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4640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1143001" y="71875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 sz="1350"/>
          </a:p>
        </p:txBody>
      </p:sp>
      <p:sp>
        <p:nvSpPr>
          <p:cNvPr id="2" name="文本框 1"/>
          <p:cNvSpPr txBox="1"/>
          <p:nvPr/>
        </p:nvSpPr>
        <p:spPr>
          <a:xfrm>
            <a:off x="1871700" y="5157192"/>
            <a:ext cx="588665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en-US" altLang="zh-CN" sz="21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zh-C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Vs. </a:t>
            </a:r>
            <a:r>
              <a:rPr lang="en-US" altLang="zh-C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coupling  </a:t>
            </a:r>
            <a:r>
              <a:rPr lang="en-US" altLang="zh-C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@ Z</a:t>
            </a:r>
            <a:endParaRPr lang="zh-CN" alt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883494" y="306968"/>
            <a:ext cx="729081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en-US" altLang="zh-CN" sz="3000" b="1" dirty="0">
                <a:solidFill>
                  <a:srgbClr val="C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Start from detector solenoid 3.0T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05526" y="5481228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Limitation of the luminosity improvement by reducing the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β</a:t>
            </a:r>
            <a:r>
              <a:rPr lang="en-US" altLang="zh-CN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endParaRPr lang="zh-CN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1671" y="1669678"/>
            <a:ext cx="5854457" cy="358775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732579" y="1201026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rgbClr val="C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From </a:t>
            </a:r>
            <a:r>
              <a:rPr lang="en-US" b="1" dirty="0" err="1">
                <a:solidFill>
                  <a:srgbClr val="C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Chenghui</a:t>
            </a:r>
            <a:endParaRPr lang="en-US" b="1" dirty="0">
              <a:solidFill>
                <a:srgbClr val="C00000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085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146"/>
    </mc:Choice>
    <mc:Fallback xmlns="">
      <p:transition spd="slow" advTm="33146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1143001" y="71875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 sz="1350"/>
          </a:p>
        </p:txBody>
      </p:sp>
      <p:sp>
        <p:nvSpPr>
          <p:cNvPr id="7" name="文本框 6"/>
          <p:cNvSpPr txBox="1"/>
          <p:nvPr/>
        </p:nvSpPr>
        <p:spPr>
          <a:xfrm>
            <a:off x="785919" y="5391794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For </a:t>
            </a:r>
            <a:r>
              <a:rPr lang="en-US" altLang="zh-CN" b="1" dirty="0">
                <a:solidFill>
                  <a:srgbClr val="2105ED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the 2Cell cavity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operation, if the coupling lose control 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  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</a:t>
            </a:r>
            <a:r>
              <a:rPr lang="en-US" altLang="zh-CN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0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/2 ~ L</a:t>
            </a:r>
            <a:r>
              <a:rPr lang="en-US" altLang="zh-CN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0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/4</a:t>
            </a:r>
            <a:endParaRPr lang="zh-CN" alt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871700" y="5078399"/>
            <a:ext cx="588665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Coupling Vs. Luminosity @ Z</a:t>
            </a:r>
            <a:endParaRPr lang="zh-CN" alt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6081" y="1714056"/>
            <a:ext cx="5670630" cy="3443365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4193958" y="2258834"/>
            <a:ext cx="297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Coupling=1.7%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+ 0.3~0.5%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287377" y="3258582"/>
            <a:ext cx="2052228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Large beam size </a:t>
            </a:r>
          </a:p>
          <a:p>
            <a:pPr algn="ctr"/>
            <a:r>
              <a:rPr lang="en-US" altLang="zh-CN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 </a:t>
            </a:r>
          </a:p>
          <a:p>
            <a:pPr algn="ctr"/>
            <a:r>
              <a:rPr lang="en-US" altLang="zh-CN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serious bunch lengthening</a:t>
            </a:r>
            <a:endParaRPr lang="zh-CN" altLang="en-US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直接箭头连接符 5"/>
          <p:cNvCxnSpPr/>
          <p:nvPr/>
        </p:nvCxnSpPr>
        <p:spPr>
          <a:xfrm>
            <a:off x="4734018" y="2918477"/>
            <a:ext cx="1106718" cy="71920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1315005" y="1138762"/>
            <a:ext cx="729081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en-US" altLang="zh-CN" sz="3000" b="1" dirty="0">
                <a:solidFill>
                  <a:srgbClr val="C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Start from detector solenoid 3.0T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319882" y="3237286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rgbClr val="C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From </a:t>
            </a:r>
            <a:r>
              <a:rPr lang="en-US" b="1" dirty="0" err="1">
                <a:solidFill>
                  <a:srgbClr val="C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Chenghui</a:t>
            </a:r>
            <a:endParaRPr lang="en-US" b="1" dirty="0">
              <a:solidFill>
                <a:srgbClr val="C00000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073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251"/>
    </mc:Choice>
    <mc:Fallback xmlns="">
      <p:transition spd="slow" advTm="2625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discussion about CEPC Z pole running . </a:t>
            </a:r>
          </a:p>
          <a:p>
            <a:pPr lvl="1"/>
            <a:r>
              <a:rPr lang="en-US" dirty="0"/>
              <a:t>http://</a:t>
            </a:r>
            <a:r>
              <a:rPr lang="en-US" dirty="0" err="1"/>
              <a:t>indico.ihep.ac.cn</a:t>
            </a:r>
            <a:r>
              <a:rPr lang="en-US" dirty="0"/>
              <a:t>/event/7709/</a:t>
            </a:r>
            <a:endParaRPr lang="en-US" dirty="0" smtClean="0"/>
          </a:p>
          <a:p>
            <a:pPr lvl="1"/>
            <a:r>
              <a:rPr lang="en-US" dirty="0" smtClean="0"/>
              <a:t>Two possibility: </a:t>
            </a:r>
          </a:p>
          <a:p>
            <a:pPr lvl="2"/>
            <a:r>
              <a:rPr lang="en-US" dirty="0" smtClean="0"/>
              <a:t>L=1.6 X 10</a:t>
            </a:r>
            <a:r>
              <a:rPr lang="en-US" baseline="30000" dirty="0" smtClean="0"/>
              <a:t>35</a:t>
            </a:r>
            <a:r>
              <a:rPr lang="en-US" dirty="0" smtClean="0"/>
              <a:t> </a:t>
            </a:r>
            <a:r>
              <a:rPr lang="en-US" dirty="0"/>
              <a:t>cm</a:t>
            </a:r>
            <a:r>
              <a:rPr lang="en-US" baseline="30000" dirty="0"/>
              <a:t>-2</a:t>
            </a:r>
            <a:r>
              <a:rPr lang="en-US" dirty="0"/>
              <a:t>s</a:t>
            </a:r>
            <a:r>
              <a:rPr lang="en-US" baseline="30000" dirty="0"/>
              <a:t>-1</a:t>
            </a:r>
            <a:r>
              <a:rPr lang="en-US" dirty="0"/>
              <a:t>, </a:t>
            </a:r>
            <a:r>
              <a:rPr lang="en-US" altLang="zh-CN" dirty="0"/>
              <a:t>solenoid </a:t>
            </a:r>
            <a:r>
              <a:rPr lang="en-US" altLang="zh-CN" dirty="0"/>
              <a:t>field = 3T </a:t>
            </a:r>
          </a:p>
          <a:p>
            <a:pPr lvl="2"/>
            <a:r>
              <a:rPr lang="en-US" dirty="0"/>
              <a:t>L=3.2 </a:t>
            </a:r>
            <a:r>
              <a:rPr lang="en-US" dirty="0"/>
              <a:t>X 1035 cm</a:t>
            </a:r>
            <a:r>
              <a:rPr lang="en-US" baseline="30000" dirty="0"/>
              <a:t>-2</a:t>
            </a:r>
            <a:r>
              <a:rPr lang="en-US" dirty="0"/>
              <a:t>s</a:t>
            </a:r>
            <a:r>
              <a:rPr lang="en-US" baseline="30000" dirty="0"/>
              <a:t>-1</a:t>
            </a:r>
            <a:r>
              <a:rPr lang="en-US" dirty="0"/>
              <a:t>, </a:t>
            </a:r>
            <a:r>
              <a:rPr lang="en-US" altLang="zh-CN" dirty="0"/>
              <a:t>solenoid field = </a:t>
            </a:r>
            <a:r>
              <a:rPr lang="en-US" altLang="zh-CN" dirty="0"/>
              <a:t>2T </a:t>
            </a:r>
            <a:endParaRPr lang="en-US" altLang="zh-CN" dirty="0"/>
          </a:p>
          <a:p>
            <a:pPr lvl="2"/>
            <a:r>
              <a:rPr lang="en-US" dirty="0" smtClean="0"/>
              <a:t>Two year running proposed by accelerator team</a:t>
            </a:r>
          </a:p>
          <a:p>
            <a:r>
              <a:rPr lang="en-US" dirty="0" smtClean="0"/>
              <a:t>WW threshold scan </a:t>
            </a:r>
          </a:p>
          <a:p>
            <a:pPr lvl="1"/>
            <a:r>
              <a:rPr lang="en-US" dirty="0" smtClean="0"/>
              <a:t>Proposal from </a:t>
            </a:r>
            <a:r>
              <a:rPr lang="en-US" dirty="0"/>
              <a:t>accelerator team</a:t>
            </a:r>
          </a:p>
          <a:p>
            <a:pPr lvl="1"/>
            <a:r>
              <a:rPr lang="en-US" dirty="0" smtClean="0"/>
              <a:t>One year running, Total luminosity 3.2 ab</a:t>
            </a:r>
            <a:r>
              <a:rPr lang="en-US" baseline="30000" dirty="0" smtClean="0"/>
              <a:t>-1 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1E19-A0A3-2B41-B7C8-C15FB20DBD7C}" type="slidenum">
              <a:rPr lang="zh-CN" altLang="en-US" smtClean="0">
                <a:solidFill>
                  <a:srgbClr val="000000"/>
                </a:solidFill>
              </a:rPr>
              <a:pPr/>
              <a:t>2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835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WW threshold scan Vs luminosity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048" y="1196752"/>
            <a:ext cx="8942952" cy="4525962"/>
          </a:xfrm>
        </p:spPr>
        <p:txBody>
          <a:bodyPr/>
          <a:lstStyle/>
          <a:p>
            <a:r>
              <a:rPr lang="en-US" sz="1600" dirty="0" smtClean="0"/>
              <a:t>WW threshold scan need to scan 3~5 mass points </a:t>
            </a:r>
          </a:p>
          <a:p>
            <a:pPr lvl="1"/>
            <a:r>
              <a:rPr lang="en-US" sz="1600" dirty="0" smtClean="0"/>
              <a:t>Especially need to cover 158.5GeV, 161.2GeV, 162.4 GeV  </a:t>
            </a:r>
          </a:p>
          <a:p>
            <a:r>
              <a:rPr lang="en-US" sz="1600" dirty="0" smtClean="0"/>
              <a:t>In CEPC Pre-CDR, we assume 0.5ab</a:t>
            </a:r>
            <a:r>
              <a:rPr lang="en-US" sz="1600" baseline="30000" dirty="0" smtClean="0"/>
              <a:t>-1</a:t>
            </a:r>
            <a:r>
              <a:rPr lang="en-US" sz="1600" dirty="0" smtClean="0"/>
              <a:t> for W threshold scan</a:t>
            </a:r>
          </a:p>
          <a:p>
            <a:pPr lvl="1"/>
            <a:r>
              <a:rPr lang="en-US" sz="1600" dirty="0"/>
              <a:t>W width measurement is </a:t>
            </a:r>
            <a:r>
              <a:rPr lang="en-US" sz="1600" dirty="0" smtClean="0"/>
              <a:t>totally limited </a:t>
            </a:r>
            <a:r>
              <a:rPr lang="en-US" sz="1600" dirty="0"/>
              <a:t>by </a:t>
            </a:r>
            <a:r>
              <a:rPr lang="en-US" sz="1600" dirty="0" smtClean="0"/>
              <a:t>statistics</a:t>
            </a:r>
          </a:p>
          <a:p>
            <a:pPr lvl="1"/>
            <a:r>
              <a:rPr lang="en-US" sz="1600" dirty="0" smtClean="0"/>
              <a:t>W mass measurement suffers a bit from statistics </a:t>
            </a:r>
          </a:p>
          <a:p>
            <a:r>
              <a:rPr lang="en-US" sz="1600" dirty="0" smtClean="0"/>
              <a:t>Assume we run one year WW threshold to collect 3.2 ab</a:t>
            </a:r>
            <a:r>
              <a:rPr lang="en-US" sz="1600" baseline="30000" dirty="0" smtClean="0"/>
              <a:t>-1 </a:t>
            </a:r>
            <a:r>
              <a:rPr lang="en-US" sz="1600" dirty="0" smtClean="0"/>
              <a:t>data. </a:t>
            </a:r>
          </a:p>
          <a:p>
            <a:pPr lvl="1"/>
            <a:r>
              <a:rPr lang="en-US" sz="1600" dirty="0"/>
              <a:t>W width measurement is still limited by statistics, but much better than </a:t>
            </a:r>
            <a:r>
              <a:rPr lang="en-US" sz="1600" dirty="0" smtClean="0"/>
              <a:t>pre-CDR</a:t>
            </a:r>
          </a:p>
          <a:p>
            <a:r>
              <a:rPr lang="en-US" sz="1600" dirty="0" smtClean="0"/>
              <a:t>If running for two years with 6.4 fb</a:t>
            </a:r>
            <a:r>
              <a:rPr lang="en-US" sz="1600" baseline="30000" dirty="0" smtClean="0"/>
              <a:t>-1 </a:t>
            </a:r>
          </a:p>
          <a:p>
            <a:pPr lvl="1"/>
            <a:r>
              <a:rPr lang="en-US" sz="1600" dirty="0"/>
              <a:t>W width measurement is </a:t>
            </a:r>
            <a:r>
              <a:rPr lang="en-US" sz="1600" dirty="0" smtClean="0"/>
              <a:t>not limited </a:t>
            </a:r>
            <a:r>
              <a:rPr lang="en-US" sz="1600" dirty="0"/>
              <a:t>by </a:t>
            </a:r>
            <a:r>
              <a:rPr lang="en-US" sz="1600" dirty="0" smtClean="0"/>
              <a:t>statistics any more</a:t>
            </a:r>
          </a:p>
          <a:p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1E19-A0A3-2B41-B7C8-C15FB20DBD7C}" type="slidenum">
              <a:rPr lang="zh-CN" altLang="en-US" smtClean="0">
                <a:solidFill>
                  <a:srgbClr val="000000"/>
                </a:solidFill>
              </a:rPr>
              <a:pPr/>
              <a:t>3</a:t>
            </a:fld>
            <a:endParaRPr lang="en-US" altLang="zh-CN">
              <a:solidFill>
                <a:srgbClr val="000000"/>
              </a:solidFill>
            </a:endParaRPr>
          </a:p>
        </p:txBody>
      </p:sp>
      <p:graphicFrame>
        <p:nvGraphicFramePr>
          <p:cNvPr id="5" name="内容占位符 6"/>
          <p:cNvGraphicFramePr>
            <a:graphicFrameLocks/>
          </p:cNvGraphicFramePr>
          <p:nvPr>
            <p:extLst/>
          </p:nvPr>
        </p:nvGraphicFramePr>
        <p:xfrm>
          <a:off x="-1" y="3999831"/>
          <a:ext cx="9144001" cy="2761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5483"/>
                <a:gridCol w="1191117"/>
                <a:gridCol w="1563340"/>
                <a:gridCol w="1693458"/>
                <a:gridCol w="1815396"/>
                <a:gridCol w="1715207"/>
              </a:tblGrid>
              <a:tr h="846101"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rgbClr val="FF0000"/>
                          </a:solidFill>
                        </a:rPr>
                        <a:t>Observable</a:t>
                      </a:r>
                      <a:endParaRPr lang="zh-CN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rgbClr val="FF0000"/>
                          </a:solidFill>
                        </a:rPr>
                        <a:t>Systematics</a:t>
                      </a:r>
                      <a:endParaRPr lang="zh-CN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aseline="0" dirty="0" smtClean="0">
                          <a:solidFill>
                            <a:srgbClr val="FF0000"/>
                          </a:solidFill>
                        </a:rPr>
                        <a:t>  </a:t>
                      </a:r>
                      <a:r>
                        <a:rPr lang="en-US" altLang="zh-CN" sz="1600" dirty="0" smtClean="0">
                          <a:solidFill>
                            <a:srgbClr val="FF0000"/>
                          </a:solidFill>
                        </a:rPr>
                        <a:t>L=0.5 ab</a:t>
                      </a:r>
                      <a:r>
                        <a:rPr lang="en-US" altLang="zh-CN" sz="1600" baseline="30000" dirty="0" smtClean="0">
                          <a:solidFill>
                            <a:srgbClr val="FF0000"/>
                          </a:solidFill>
                        </a:rPr>
                        <a:t>-1</a:t>
                      </a:r>
                      <a:r>
                        <a:rPr lang="en-US" altLang="zh-CN" sz="16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r>
                        <a:rPr lang="en-US" altLang="zh-CN" sz="1600" dirty="0" smtClean="0">
                          <a:solidFill>
                            <a:srgbClr val="FF0000"/>
                          </a:solidFill>
                        </a:rPr>
                        <a:t>(3 points scan,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aseline="0" dirty="0" smtClean="0">
                          <a:solidFill>
                            <a:srgbClr val="FF0000"/>
                          </a:solidFill>
                        </a:rPr>
                        <a:t> 0.16 </a:t>
                      </a:r>
                      <a:r>
                        <a:rPr lang="en-US" altLang="zh-CN" sz="1600" dirty="0" smtClean="0">
                          <a:solidFill>
                            <a:srgbClr val="FF0000"/>
                          </a:solidFill>
                        </a:rPr>
                        <a:t>ab</a:t>
                      </a:r>
                      <a:r>
                        <a:rPr lang="en-US" altLang="zh-CN" sz="1600" baseline="30000" dirty="0" smtClean="0">
                          <a:solidFill>
                            <a:srgbClr val="FF0000"/>
                          </a:solidFill>
                        </a:rPr>
                        <a:t>-1</a:t>
                      </a:r>
                      <a:r>
                        <a:rPr lang="en-US" altLang="zh-CN" sz="1600" dirty="0" smtClean="0">
                          <a:solidFill>
                            <a:srgbClr val="FF0000"/>
                          </a:solidFill>
                        </a:rPr>
                        <a:t>  per run)</a:t>
                      </a:r>
                    </a:p>
                    <a:p>
                      <a:endParaRPr lang="en-US" altLang="zh-CN" sz="1600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en-US" altLang="zh-CN" sz="16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>
                          <a:solidFill>
                            <a:srgbClr val="FF0000"/>
                          </a:solidFill>
                        </a:rPr>
                        <a:t>L=3.2 ab</a:t>
                      </a:r>
                      <a:r>
                        <a:rPr lang="en-US" altLang="zh-CN" sz="1600" baseline="30000" dirty="0" smtClean="0">
                          <a:solidFill>
                            <a:srgbClr val="FF0000"/>
                          </a:solidFill>
                        </a:rPr>
                        <a:t>-1</a:t>
                      </a:r>
                      <a:endParaRPr lang="zh-CN" altLang="en-US" sz="1600" baseline="3000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altLang="zh-CN" sz="1600" dirty="0" smtClean="0">
                          <a:solidFill>
                            <a:srgbClr val="FF0000"/>
                          </a:solidFill>
                        </a:rPr>
                        <a:t>(3 points scan,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aseline="0" dirty="0" smtClean="0">
                          <a:solidFill>
                            <a:srgbClr val="FF0000"/>
                          </a:solidFill>
                        </a:rPr>
                        <a:t> 1 </a:t>
                      </a:r>
                      <a:r>
                        <a:rPr lang="en-US" altLang="zh-CN" sz="1600" dirty="0" smtClean="0">
                          <a:solidFill>
                            <a:srgbClr val="FF0000"/>
                          </a:solidFill>
                        </a:rPr>
                        <a:t>ab</a:t>
                      </a:r>
                      <a:r>
                        <a:rPr lang="en-US" altLang="zh-CN" sz="1600" baseline="30000" dirty="0" smtClean="0">
                          <a:solidFill>
                            <a:srgbClr val="FF0000"/>
                          </a:solidFill>
                        </a:rPr>
                        <a:t>-1</a:t>
                      </a:r>
                      <a:r>
                        <a:rPr lang="en-US" altLang="zh-CN" sz="1600" dirty="0" smtClean="0">
                          <a:solidFill>
                            <a:srgbClr val="FF0000"/>
                          </a:solidFill>
                        </a:rPr>
                        <a:t>  per run)</a:t>
                      </a:r>
                    </a:p>
                    <a:p>
                      <a:endParaRPr lang="zh-CN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>
                          <a:solidFill>
                            <a:srgbClr val="FF0000"/>
                          </a:solidFill>
                        </a:rPr>
                        <a:t>L=6.4 ab</a:t>
                      </a:r>
                      <a:r>
                        <a:rPr lang="en-US" altLang="zh-CN" sz="1600" baseline="30000" dirty="0" smtClean="0">
                          <a:solidFill>
                            <a:srgbClr val="FF0000"/>
                          </a:solidFill>
                        </a:rPr>
                        <a:t>-1</a:t>
                      </a:r>
                      <a:endParaRPr lang="zh-CN" altLang="en-US" sz="1600" baseline="3000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altLang="zh-CN" sz="1600" dirty="0" smtClean="0">
                          <a:solidFill>
                            <a:srgbClr val="FF0000"/>
                          </a:solidFill>
                        </a:rPr>
                        <a:t>(3 points scan,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aseline="0" dirty="0" smtClean="0">
                          <a:solidFill>
                            <a:srgbClr val="FF0000"/>
                          </a:solidFill>
                        </a:rPr>
                        <a:t> 2 </a:t>
                      </a:r>
                      <a:r>
                        <a:rPr lang="en-US" altLang="zh-CN" sz="1600" dirty="0" smtClean="0">
                          <a:solidFill>
                            <a:srgbClr val="FF0000"/>
                          </a:solidFill>
                        </a:rPr>
                        <a:t>ab</a:t>
                      </a:r>
                      <a:r>
                        <a:rPr lang="en-US" altLang="zh-CN" sz="1600" baseline="30000" dirty="0" smtClean="0">
                          <a:solidFill>
                            <a:srgbClr val="FF0000"/>
                          </a:solidFill>
                        </a:rPr>
                        <a:t>-1</a:t>
                      </a:r>
                      <a:r>
                        <a:rPr lang="en-US" altLang="zh-CN" sz="1600" dirty="0" smtClean="0">
                          <a:solidFill>
                            <a:srgbClr val="FF0000"/>
                          </a:solidFill>
                        </a:rPr>
                        <a:t>  per run)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>
                          <a:solidFill>
                            <a:srgbClr val="FF0000"/>
                          </a:solidFill>
                        </a:rPr>
                        <a:t>Major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aseline="0" dirty="0" smtClean="0">
                          <a:solidFill>
                            <a:srgbClr val="FF0000"/>
                          </a:solidFill>
                        </a:rPr>
                        <a:t> uncertainty </a:t>
                      </a:r>
                      <a:endParaRPr lang="zh-CN" altLang="en-US" sz="1600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zh-CN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124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M</a:t>
                      </a:r>
                      <a:r>
                        <a:rPr lang="en-US" altLang="zh-CN" sz="1600" baseline="-25000" dirty="0" smtClean="0"/>
                        <a:t>w </a:t>
                      </a:r>
                      <a:endParaRPr lang="zh-CN" altLang="en-US" sz="16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rgbClr val="FF0000"/>
                          </a:solidFill>
                        </a:rPr>
                        <a:t>2 MeV </a:t>
                      </a:r>
                      <a:endParaRPr lang="zh-CN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 2 MeV 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0.8 MeV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0.6 MeV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E beam </a:t>
                      </a:r>
                      <a:r>
                        <a:rPr lang="en-US" altLang="zh-CN" sz="1600" dirty="0" err="1" smtClean="0"/>
                        <a:t>cali</a:t>
                      </a:r>
                      <a:r>
                        <a:rPr lang="en-US" altLang="zh-CN" sz="1600" dirty="0" smtClean="0"/>
                        <a:t>. </a:t>
                      </a:r>
                    </a:p>
                    <a:p>
                      <a:r>
                        <a:rPr lang="en-US" altLang="zh-CN" sz="1600" dirty="0" smtClean="0">
                          <a:solidFill>
                            <a:srgbClr val="C00000"/>
                          </a:solidFill>
                        </a:rPr>
                        <a:t>ΔE &lt;</a:t>
                      </a:r>
                      <a:r>
                        <a:rPr lang="en-US" altLang="zh-CN" sz="1600" baseline="0" dirty="0" smtClean="0">
                          <a:solidFill>
                            <a:srgbClr val="C00000"/>
                          </a:solidFill>
                        </a:rPr>
                        <a:t> 1 MeV </a:t>
                      </a:r>
                      <a:endParaRPr lang="zh-CN" alt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5947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>
                          <a:latin typeface="Symbol" charset="2"/>
                          <a:cs typeface="Symbol" charset="2"/>
                        </a:rPr>
                        <a:t>G</a:t>
                      </a:r>
                      <a:r>
                        <a:rPr lang="en-US" altLang="zh-CN" sz="1600" baseline="-25000" dirty="0" smtClean="0">
                          <a:latin typeface="+mn-lt"/>
                          <a:cs typeface="+mn-cs"/>
                        </a:rPr>
                        <a:t>W</a:t>
                      </a:r>
                      <a:endParaRPr lang="zh-CN" altLang="en-US" sz="1600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altLang="zh-CN" sz="1600" baseline="0" dirty="0" smtClean="0">
                          <a:solidFill>
                            <a:srgbClr val="FF0000"/>
                          </a:solidFill>
                        </a:rPr>
                        <a:t> MeV </a:t>
                      </a:r>
                      <a:endParaRPr lang="zh-CN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6 MeV 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 2.4 MeV 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 1.7 MeV 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rgbClr val="C00000"/>
                          </a:solidFill>
                        </a:rPr>
                        <a:t>Statistics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513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92556" y="206542"/>
            <a:ext cx="803026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900"/>
              </a:spcBef>
              <a:spcAft>
                <a:spcPts val="900"/>
              </a:spcAft>
            </a:pPr>
            <a:r>
              <a:rPr lang="en-US" altLang="zh-CN" sz="3000" b="1" smtClean="0">
                <a:solidFill>
                  <a:srgbClr val="C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The parameters of CEPC</a:t>
            </a:r>
            <a:endParaRPr lang="en-US" altLang="zh-CN" sz="3000" b="1" dirty="0">
              <a:solidFill>
                <a:srgbClr val="C00000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/>
          </p:nvPr>
        </p:nvGraphicFramePr>
        <p:xfrm>
          <a:off x="1655676" y="1475638"/>
          <a:ext cx="4904022" cy="4705226"/>
        </p:xfrm>
        <a:graphic>
          <a:graphicData uri="http://schemas.openxmlformats.org/drawingml/2006/table">
            <a:tbl>
              <a:tblPr firstRow="1" bandRow="1"/>
              <a:tblGrid>
                <a:gridCol w="1890210"/>
                <a:gridCol w="972108"/>
                <a:gridCol w="1134126"/>
                <a:gridCol w="907578"/>
              </a:tblGrid>
              <a:tr h="216023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 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i="1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Higgs</a:t>
                      </a: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i="1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</a:t>
                      </a: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i="1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Z</a:t>
                      </a:r>
                      <a:endParaRPr lang="zh-CN" altLang="zh-CN" sz="900" b="1" i="1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Number of IPs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marL="27305" algn="ctr" fontAlgn="ctr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3716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Energy (</a:t>
                      </a:r>
                      <a:r>
                        <a:rPr lang="en-US" sz="900" kern="100" dirty="0" err="1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GeV</a:t>
                      </a:r>
                      <a:r>
                        <a:rPr lang="en-US" sz="9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)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b="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900" b="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b="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80</a:t>
                      </a:r>
                      <a:endParaRPr lang="zh-CN" sz="900" b="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45.5</a:t>
                      </a:r>
                      <a:endParaRPr lang="zh-CN" sz="9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Circumference (km)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marL="27305" algn="ctr" fontAlgn="ctr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3716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SR loss/turn (</a:t>
                      </a:r>
                      <a:r>
                        <a:rPr lang="en-US" sz="900" kern="100" dirty="0" err="1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GeV</a:t>
                      </a:r>
                      <a:r>
                        <a:rPr lang="en-US" sz="9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)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1.73</a:t>
                      </a:r>
                      <a:endParaRPr lang="zh-CN" altLang="en-US" sz="9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0.34</a:t>
                      </a:r>
                      <a:endParaRPr lang="zh-CN" altLang="en-US" sz="9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0.036</a:t>
                      </a:r>
                      <a:endParaRPr lang="zh-CN" altLang="en-US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Half crossing angle (</a:t>
                      </a:r>
                      <a:r>
                        <a:rPr lang="en-US" altLang="zh-CN" sz="900" kern="100" dirty="0" err="1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mrad</a:t>
                      </a:r>
                      <a:r>
                        <a:rPr lang="en-US" altLang="zh-CN" sz="9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)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27305" algn="ctr" fontAlgn="ctr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16.5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3716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900" kern="100" dirty="0" err="1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Piwinski</a:t>
                      </a:r>
                      <a:r>
                        <a:rPr lang="en-US" altLang="zh-CN" sz="9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angle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2.58</a:t>
                      </a:r>
                      <a:endParaRPr lang="zh-CN" altLang="en-US" sz="9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7.74</a:t>
                      </a:r>
                      <a:endParaRPr lang="zh-CN" altLang="en-US" sz="9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23.8</a:t>
                      </a:r>
                      <a:endParaRPr lang="zh-CN" altLang="en-US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900" i="1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900" i="1" kern="100" baseline="-250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9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/bunch (</a:t>
                      </a:r>
                      <a:r>
                        <a:rPr lang="en-US" sz="9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900" kern="100" baseline="300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9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)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15</a:t>
                      </a:r>
                      <a:endParaRPr lang="zh-CN" sz="9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15</a:t>
                      </a:r>
                      <a:endParaRPr lang="zh-CN" sz="9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8.0</a:t>
                      </a:r>
                      <a:endParaRPr lang="zh-CN" sz="9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Bunch </a:t>
                      </a:r>
                      <a:r>
                        <a:rPr lang="en-US" sz="9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number (bunch s</a:t>
                      </a:r>
                      <a:r>
                        <a:rPr lang="en-US" altLang="zh-CN" sz="9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pacing</a:t>
                      </a:r>
                      <a:r>
                        <a:rPr lang="en-US" sz="9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)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242 (0.68us)</a:t>
                      </a:r>
                      <a:endParaRPr lang="zh-CN" sz="9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kern="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1220 </a:t>
                      </a:r>
                      <a:r>
                        <a:rPr lang="en-US" altLang="zh-CN" sz="9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(0.27us)</a:t>
                      </a:r>
                      <a:endParaRPr lang="zh-CN" sz="9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12000 (25ns+10%gap)</a:t>
                      </a:r>
                      <a:endParaRPr lang="zh-CN" altLang="zh-CN" sz="9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Beam current (mA)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17.4</a:t>
                      </a:r>
                      <a:endParaRPr lang="zh-CN" sz="900" b="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87.9</a:t>
                      </a:r>
                      <a:endParaRPr lang="zh-CN" sz="900" b="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altLang="zh-CN" sz="9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461</a:t>
                      </a:r>
                      <a:endParaRPr lang="zh-CN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SR power /beam (MW)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30</a:t>
                      </a:r>
                      <a:endParaRPr lang="zh-CN" altLang="en-US" sz="9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30</a:t>
                      </a:r>
                      <a:endParaRPr lang="zh-CN" altLang="en-US" sz="9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16.5</a:t>
                      </a:r>
                      <a:endParaRPr lang="zh-CN" sz="9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Bending radius (km)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 fontAlgn="ctr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10.6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3716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Momentum compaction (10</a:t>
                      </a:r>
                      <a:r>
                        <a:rPr lang="en-US" sz="900" kern="100" baseline="300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-5</a:t>
                      </a:r>
                      <a:r>
                        <a:rPr lang="en-US" sz="9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)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 fontAlgn="ctr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1.11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3716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900" i="1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  <a:sym typeface="Symbol"/>
                        </a:rPr>
                        <a:t></a:t>
                      </a:r>
                      <a:r>
                        <a:rPr lang="en-US" sz="900" i="1" kern="100" baseline="-250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IP</a:t>
                      </a:r>
                      <a:r>
                        <a:rPr lang="en-US" sz="9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 x/y (m)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0.36/0.0015</a:t>
                      </a:r>
                      <a:endParaRPr lang="zh-CN" altLang="zh-CN" sz="900" b="0" kern="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0.36/0.0015</a:t>
                      </a:r>
                      <a:endParaRPr lang="zh-CN" altLang="zh-CN" sz="900" b="0" kern="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0.2/0.0015</a:t>
                      </a:r>
                      <a:endParaRPr lang="zh-CN" altLang="zh-CN" sz="900" b="0" kern="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900" kern="100" dirty="0" err="1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Emittance</a:t>
                      </a:r>
                      <a:r>
                        <a:rPr lang="en-US" sz="9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  x/y (nm)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1.21/0.0031</a:t>
                      </a:r>
                      <a:endParaRPr lang="zh-CN" altLang="zh-CN" sz="900" b="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0.54/0.0016</a:t>
                      </a:r>
                      <a:endParaRPr lang="zh-CN" altLang="zh-CN" sz="900" b="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0.17/0.004</a:t>
                      </a:r>
                      <a:endParaRPr lang="zh-CN" altLang="zh-CN" sz="900" b="0" kern="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Transverse  </a:t>
                      </a:r>
                      <a:r>
                        <a:rPr lang="en-US" sz="900" i="1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  <a:sym typeface="Symbol"/>
                        </a:rPr>
                        <a:t></a:t>
                      </a:r>
                      <a:r>
                        <a:rPr lang="en-US" sz="900" i="1" kern="100" baseline="-250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IP</a:t>
                      </a:r>
                      <a:r>
                        <a:rPr lang="en-US" sz="9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 (um)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20.9/0.068</a:t>
                      </a:r>
                      <a:endParaRPr lang="zh-CN" altLang="zh-CN" sz="900" b="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13.9/0.049</a:t>
                      </a:r>
                      <a:endParaRPr lang="zh-CN" altLang="zh-CN" sz="900" b="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5.9/0.078</a:t>
                      </a:r>
                      <a:endParaRPr lang="zh-CN" altLang="zh-CN" sz="900" b="0" kern="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i="1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  <a:sym typeface="Symbol"/>
                        </a:rPr>
                        <a:t></a:t>
                      </a:r>
                      <a:r>
                        <a:rPr lang="en-US" sz="900" i="1" kern="100" baseline="-250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900" i="0" kern="100" baseline="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altLang="zh-CN" sz="900" i="1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Symbol"/>
                        </a:rPr>
                        <a:t></a:t>
                      </a:r>
                      <a:r>
                        <a:rPr lang="en-US" altLang="zh-CN" sz="900" i="1" kern="100" baseline="-250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n-US" altLang="zh-CN" sz="9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/IP</a:t>
                      </a:r>
                      <a:endParaRPr lang="zh-CN" altLang="zh-CN" sz="9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0.031/0.109</a:t>
                      </a:r>
                      <a:endParaRPr lang="zh-CN" altLang="zh-CN" sz="900" b="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0.013/0.12</a:t>
                      </a:r>
                      <a:endParaRPr lang="zh-CN" altLang="zh-CN" sz="900" b="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0.0041/0.056</a:t>
                      </a:r>
                      <a:endParaRPr lang="zh-CN" altLang="en-US" sz="9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900" i="1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US" sz="900" i="1" kern="100" baseline="-250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RF </a:t>
                      </a:r>
                      <a:r>
                        <a:rPr lang="en-US" sz="9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(GV)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2.17</a:t>
                      </a:r>
                      <a:endParaRPr lang="zh-CN" altLang="en-US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0.47</a:t>
                      </a:r>
                      <a:endParaRPr lang="zh-CN" altLang="en-US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</a:t>
                      </a:r>
                      <a:endParaRPr lang="zh-CN" altLang="en-US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900" i="1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f </a:t>
                      </a:r>
                      <a:r>
                        <a:rPr lang="en-US" sz="900" i="1" kern="100" baseline="-250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RF</a:t>
                      </a:r>
                      <a:r>
                        <a:rPr lang="en-US" sz="9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 (MHz</a:t>
                      </a:r>
                      <a:r>
                        <a:rPr lang="en-US" sz="9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)  (harmonic)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 </a:t>
                      </a:r>
                      <a:r>
                        <a:rPr lang="en-US" sz="9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(216816)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3716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900" i="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  <a:sym typeface="Symbol"/>
                        </a:rPr>
                        <a:t>Nature</a:t>
                      </a:r>
                      <a:r>
                        <a:rPr lang="en-US" sz="900" i="1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  <a:sym typeface="Symbol"/>
                        </a:rPr>
                        <a:t> </a:t>
                      </a: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bunch length </a:t>
                      </a:r>
                      <a:r>
                        <a:rPr lang="en-US" sz="900" i="1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  <a:sym typeface="Symbol"/>
                        </a:rPr>
                        <a:t></a:t>
                      </a:r>
                      <a:r>
                        <a:rPr lang="en-US" sz="900" i="1" kern="100" baseline="-250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en-US" sz="9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 (mm)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2.72</a:t>
                      </a:r>
                      <a:endParaRPr lang="zh-CN" altLang="en-US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tabLst/>
                      </a:pPr>
                      <a:r>
                        <a:rPr lang="en-US" altLang="zh-CN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2.98</a:t>
                      </a:r>
                      <a:endParaRPr lang="zh-CN" altLang="en-US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2.42</a:t>
                      </a:r>
                      <a:endParaRPr lang="zh-CN" altLang="en-US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Bunch length </a:t>
                      </a:r>
                      <a:r>
                        <a:rPr lang="en-US" altLang="zh-CN" sz="900" i="1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Symbol"/>
                        </a:rPr>
                        <a:t></a:t>
                      </a:r>
                      <a:r>
                        <a:rPr lang="en-US" altLang="zh-CN" sz="900" i="1" kern="100" baseline="-250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en-US" altLang="zh-CN" sz="9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(mm)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3.26</a:t>
                      </a:r>
                      <a:endParaRPr lang="zh-CN" altLang="en-US" sz="9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6.53</a:t>
                      </a:r>
                      <a:endParaRPr lang="zh-CN" altLang="en-US" sz="9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8.5</a:t>
                      </a:r>
                      <a:endParaRPr lang="zh-CN" altLang="en-US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HOM power</a:t>
                      </a:r>
                      <a:r>
                        <a:rPr lang="en-US" altLang="zh-CN" sz="900" kern="100" baseline="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/cavity (kw)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0.54 (2cell)</a:t>
                      </a:r>
                      <a:endParaRPr lang="zh-CN" altLang="en-US" sz="9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0.87(2cell)</a:t>
                      </a:r>
                      <a:endParaRPr lang="zh-CN" altLang="en-US" sz="9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1.94</a:t>
                      </a:r>
                      <a:r>
                        <a:rPr lang="en-US" altLang="zh-CN" sz="9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(2cell)</a:t>
                      </a: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Energy spread (%)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</a:t>
                      </a:r>
                      <a:endParaRPr lang="zh-CN" altLang="en-US" sz="9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0.066</a:t>
                      </a:r>
                      <a:endParaRPr lang="zh-CN" altLang="en-US" sz="9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0.038</a:t>
                      </a:r>
                      <a:endParaRPr lang="zh-CN" altLang="en-US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Energy acceptance </a:t>
                      </a:r>
                      <a:r>
                        <a:rPr lang="en-US" sz="9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requirement (%)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1.35</a:t>
                      </a:r>
                      <a:endParaRPr lang="zh-CN" altLang="en-US" sz="9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Energy acceptance by</a:t>
                      </a:r>
                      <a:r>
                        <a:rPr lang="en-US" altLang="zh-CN" sz="900" kern="1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RF </a:t>
                      </a:r>
                      <a:r>
                        <a:rPr lang="en-US" altLang="zh-CN" sz="9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(%)</a:t>
                      </a:r>
                      <a:endParaRPr lang="zh-CN" altLang="zh-CN" sz="9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2.06</a:t>
                      </a:r>
                      <a:endParaRPr lang="zh-CN" altLang="en-US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1.47</a:t>
                      </a:r>
                      <a:endParaRPr lang="zh-CN" altLang="en-US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</a:t>
                      </a:r>
                      <a:endParaRPr lang="zh-CN" altLang="en-US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900" i="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Photon number </a:t>
                      </a:r>
                      <a:r>
                        <a:rPr lang="en-US" altLang="zh-CN" sz="9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due to</a:t>
                      </a:r>
                      <a:r>
                        <a:rPr lang="en-US" altLang="zh-CN" sz="900" kern="100" baseline="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900" kern="100" dirty="0" err="1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beamstrahlung</a:t>
                      </a:r>
                      <a:r>
                        <a:rPr lang="en-US" altLang="zh-CN" sz="900" kern="100" baseline="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 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b="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0.29</a:t>
                      </a:r>
                      <a:endParaRPr lang="zh-CN" sz="900" b="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b="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0.44</a:t>
                      </a:r>
                      <a:endParaRPr lang="zh-CN" sz="900" b="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0.55</a:t>
                      </a:r>
                      <a:endParaRPr lang="zh-CN" sz="9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Lifetime _simulation</a:t>
                      </a:r>
                      <a:r>
                        <a:rPr lang="en-US" sz="900" kern="100" baseline="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(min)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b="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900" b="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5963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Lifetime</a:t>
                      </a:r>
                      <a:r>
                        <a:rPr lang="en-US" altLang="zh-CN" sz="900" kern="100" baseline="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 (hour)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0.67 (40 min)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4</a:t>
                      </a:r>
                      <a:endParaRPr lang="zh-CN" altLang="en-US" sz="900" dirty="0"/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900" i="1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sz="9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 (hour glass)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0.89</a:t>
                      </a:r>
                      <a:endParaRPr lang="zh-CN" altLang="en-US" sz="9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0.94</a:t>
                      </a:r>
                      <a:endParaRPr lang="zh-CN" altLang="en-US" sz="9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0.99</a:t>
                      </a:r>
                      <a:endParaRPr lang="zh-CN" altLang="en-US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900" i="1" kern="100" dirty="0" err="1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US" sz="900" i="1" kern="100" baseline="-25000" dirty="0" err="1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max</a:t>
                      </a:r>
                      <a:r>
                        <a:rPr lang="en-US" sz="9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/IP (10</a:t>
                      </a:r>
                      <a:r>
                        <a:rPr lang="en-US" sz="900" kern="100" baseline="300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34</a:t>
                      </a:r>
                      <a:r>
                        <a:rPr lang="en-US" sz="9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cm</a:t>
                      </a:r>
                      <a:r>
                        <a:rPr lang="en-US" sz="900" kern="100" baseline="300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-2</a:t>
                      </a:r>
                      <a:r>
                        <a:rPr lang="en-US" sz="9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900" kern="100" baseline="300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-1</a:t>
                      </a:r>
                      <a:r>
                        <a:rPr lang="en-US" sz="9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)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2.93</a:t>
                      </a:r>
                      <a:endParaRPr lang="zh-CN" sz="900" b="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11.5</a:t>
                      </a:r>
                      <a:endParaRPr lang="zh-CN" sz="900" b="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16.6</a:t>
                      </a:r>
                      <a:endParaRPr lang="zh-CN" sz="9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5" name="直接箭头连接符 4"/>
          <p:cNvCxnSpPr/>
          <p:nvPr/>
        </p:nvCxnSpPr>
        <p:spPr>
          <a:xfrm flipV="1">
            <a:off x="6570222" y="3374994"/>
            <a:ext cx="486054" cy="16201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7077391" y="3155921"/>
            <a:ext cx="8640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500" b="1" dirty="0">
                <a:solidFill>
                  <a:srgbClr val="2105E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0.2/0.001</a:t>
            </a:r>
            <a:endParaRPr lang="zh-CN" altLang="en-US" sz="1500" b="1" dirty="0">
              <a:solidFill>
                <a:srgbClr val="2105E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直接箭头连接符 11"/>
          <p:cNvCxnSpPr/>
          <p:nvPr/>
        </p:nvCxnSpPr>
        <p:spPr>
          <a:xfrm>
            <a:off x="6570222" y="3699030"/>
            <a:ext cx="507169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7079381" y="3548989"/>
            <a:ext cx="175909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500" b="1" dirty="0">
                <a:solidFill>
                  <a:srgbClr val="2105E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0.17/0.0015</a:t>
            </a:r>
            <a:endParaRPr lang="zh-CN" altLang="en-US" sz="1500" b="1" dirty="0">
              <a:solidFill>
                <a:srgbClr val="2105E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直接箭头连接符 14"/>
          <p:cNvCxnSpPr/>
          <p:nvPr/>
        </p:nvCxnSpPr>
        <p:spPr>
          <a:xfrm flipV="1">
            <a:off x="6570222" y="5748427"/>
            <a:ext cx="486054" cy="16201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/>
        </p:nvSpPr>
        <p:spPr>
          <a:xfrm>
            <a:off x="7077391" y="5529354"/>
            <a:ext cx="8640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500" b="1" dirty="0">
                <a:solidFill>
                  <a:srgbClr val="2105E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endParaRPr lang="zh-CN" altLang="en-US" sz="1500" b="1" dirty="0">
              <a:solidFill>
                <a:srgbClr val="2105E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6985824" y="2532937"/>
            <a:ext cx="104722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3T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2T</a:t>
            </a:r>
            <a:endParaRPr lang="zh-CN" altLang="en-US" sz="2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484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754"/>
    </mc:Choice>
    <mc:Fallback xmlns="">
      <p:transition spd="slow" advTm="90754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 pole electroweak physics Vs </a:t>
            </a:r>
            <a:r>
              <a:rPr lang="en-US" dirty="0" err="1" smtClean="0"/>
              <a:t>lumiosity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568" y="1136262"/>
            <a:ext cx="8229600" cy="4525962"/>
          </a:xfrm>
        </p:spPr>
        <p:txBody>
          <a:bodyPr/>
          <a:lstStyle/>
          <a:p>
            <a:r>
              <a:rPr lang="en-US" sz="2000" dirty="0" smtClean="0"/>
              <a:t>Assuming Z pole runs last for 180 days, Z cross section 60 </a:t>
            </a:r>
            <a:r>
              <a:rPr lang="en-US" sz="2000" dirty="0" err="1" smtClean="0"/>
              <a:t>nb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L=1e</a:t>
            </a:r>
            <a:r>
              <a:rPr lang="en-US" sz="2000" baseline="30000" dirty="0" smtClean="0"/>
              <a:t>34</a:t>
            </a:r>
            <a:r>
              <a:rPr lang="en-US" sz="2000" dirty="0" smtClean="0"/>
              <a:t>,  about 10</a:t>
            </a:r>
            <a:r>
              <a:rPr lang="en-US" sz="2000" baseline="30000" dirty="0" smtClean="0"/>
              <a:t>10</a:t>
            </a:r>
            <a:r>
              <a:rPr lang="en-US" sz="2000" dirty="0"/>
              <a:t> </a:t>
            </a:r>
            <a:r>
              <a:rPr lang="en-US" sz="2000" dirty="0" smtClean="0"/>
              <a:t> Z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1E19-A0A3-2B41-B7C8-C15FB20DBD7C}" type="slidenum">
              <a:rPr lang="zh-CN" altLang="en-US" smtClean="0">
                <a:solidFill>
                  <a:srgbClr val="000000"/>
                </a:solidFill>
              </a:rPr>
              <a:pPr/>
              <a:t>5</a:t>
            </a:fld>
            <a:endParaRPr lang="en-US" altLang="zh-CN">
              <a:solidFill>
                <a:srgbClr val="000000"/>
              </a:solidFill>
            </a:endParaRPr>
          </a:p>
        </p:txBody>
      </p:sp>
      <p:graphicFrame>
        <p:nvGraphicFramePr>
          <p:cNvPr id="5" name="内容占位符 6"/>
          <p:cNvGraphicFramePr>
            <a:graphicFrameLocks/>
          </p:cNvGraphicFramePr>
          <p:nvPr>
            <p:extLst/>
          </p:nvPr>
        </p:nvGraphicFramePr>
        <p:xfrm>
          <a:off x="309568" y="1873453"/>
          <a:ext cx="8460434" cy="3238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9748"/>
                <a:gridCol w="1388564"/>
                <a:gridCol w="1238096"/>
                <a:gridCol w="1224136"/>
                <a:gridCol w="1371515"/>
                <a:gridCol w="1818375"/>
              </a:tblGrid>
              <a:tr h="562389"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rgbClr val="FF0000"/>
                          </a:solidFill>
                        </a:rPr>
                        <a:t>Observable</a:t>
                      </a:r>
                      <a:endParaRPr lang="zh-CN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rgbClr val="FF0000"/>
                          </a:solidFill>
                        </a:rPr>
                        <a:t>Systematics</a:t>
                      </a:r>
                      <a:endParaRPr lang="zh-CN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rgbClr val="FF0000"/>
                          </a:solidFill>
                        </a:rPr>
                        <a:t>L=1e</a:t>
                      </a:r>
                      <a:r>
                        <a:rPr lang="en-US" altLang="zh-CN" sz="1600" baseline="30000" dirty="0" smtClean="0">
                          <a:solidFill>
                            <a:srgbClr val="FF0000"/>
                          </a:solidFill>
                        </a:rPr>
                        <a:t>34</a:t>
                      </a:r>
                      <a:r>
                        <a:rPr lang="en-US" altLang="zh-CN" sz="16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r>
                        <a:rPr lang="en-US" altLang="zh-CN" sz="1600" dirty="0" smtClean="0">
                          <a:solidFill>
                            <a:srgbClr val="FF0000"/>
                          </a:solidFill>
                        </a:rPr>
                        <a:t>(stat </a:t>
                      </a:r>
                      <a:r>
                        <a:rPr lang="en-US" altLang="zh-CN" sz="1600" dirty="0" err="1" smtClean="0">
                          <a:solidFill>
                            <a:srgbClr val="FF0000"/>
                          </a:solidFill>
                        </a:rPr>
                        <a:t>unc</a:t>
                      </a:r>
                      <a:r>
                        <a:rPr lang="en-US" altLang="zh-CN" sz="1600" dirty="0" smtClean="0">
                          <a:solidFill>
                            <a:srgbClr val="FF0000"/>
                          </a:solidFill>
                        </a:rPr>
                        <a:t>.)</a:t>
                      </a:r>
                      <a:endParaRPr lang="zh-CN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rgbClr val="FF0000"/>
                          </a:solidFill>
                        </a:rPr>
                        <a:t>3T, L=1.6e</a:t>
                      </a:r>
                      <a:r>
                        <a:rPr lang="en-US" altLang="zh-CN" sz="1600" baseline="30000" dirty="0" smtClean="0">
                          <a:solidFill>
                            <a:srgbClr val="FF0000"/>
                          </a:solidFill>
                        </a:rPr>
                        <a:t>35  </a:t>
                      </a:r>
                    </a:p>
                    <a:p>
                      <a:r>
                        <a:rPr lang="en-US" altLang="zh-CN" sz="1600" dirty="0" smtClean="0">
                          <a:solidFill>
                            <a:srgbClr val="FF0000"/>
                          </a:solidFill>
                        </a:rPr>
                        <a:t>(stat </a:t>
                      </a:r>
                      <a:r>
                        <a:rPr lang="en-US" altLang="zh-CN" sz="1600" dirty="0" err="1" smtClean="0">
                          <a:solidFill>
                            <a:srgbClr val="FF0000"/>
                          </a:solidFill>
                        </a:rPr>
                        <a:t>unc</a:t>
                      </a:r>
                      <a:r>
                        <a:rPr lang="en-US" altLang="zh-CN" sz="1600" dirty="0" smtClean="0">
                          <a:solidFill>
                            <a:srgbClr val="FF0000"/>
                          </a:solidFill>
                        </a:rPr>
                        <a:t>.)</a:t>
                      </a:r>
                      <a:endParaRPr lang="zh-CN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>
                          <a:solidFill>
                            <a:srgbClr val="FF0000"/>
                          </a:solidFill>
                        </a:rPr>
                        <a:t> L=3.2e</a:t>
                      </a:r>
                      <a:r>
                        <a:rPr lang="en-US" altLang="zh-CN" sz="1600" baseline="30000" dirty="0" smtClean="0">
                          <a:solidFill>
                            <a:srgbClr val="FF0000"/>
                          </a:solidFill>
                        </a:rPr>
                        <a:t>35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>
                          <a:solidFill>
                            <a:srgbClr val="FF0000"/>
                          </a:solidFill>
                        </a:rPr>
                        <a:t>(stat </a:t>
                      </a:r>
                      <a:r>
                        <a:rPr lang="en-US" altLang="zh-CN" sz="1600" dirty="0" err="1" smtClean="0">
                          <a:solidFill>
                            <a:srgbClr val="FF0000"/>
                          </a:solidFill>
                        </a:rPr>
                        <a:t>unc</a:t>
                      </a:r>
                      <a:r>
                        <a:rPr lang="en-US" altLang="zh-CN" sz="1600" dirty="0" smtClean="0">
                          <a:solidFill>
                            <a:srgbClr val="FF0000"/>
                          </a:solidFill>
                        </a:rPr>
                        <a:t>.)</a:t>
                      </a:r>
                      <a:endParaRPr lang="zh-CN" altLang="en-US" sz="16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rgbClr val="FF0000"/>
                          </a:solidFill>
                        </a:rPr>
                        <a:t>Key </a:t>
                      </a:r>
                      <a:endParaRPr lang="zh-CN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623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err="1" smtClean="0"/>
                        <a:t>M</a:t>
                      </a:r>
                      <a:r>
                        <a:rPr lang="en-US" altLang="zh-CN" sz="1600" baseline="-25000" dirty="0" err="1" smtClean="0"/>
                        <a:t>z</a:t>
                      </a:r>
                      <a:r>
                        <a:rPr lang="en-US" altLang="zh-CN" sz="1600" baseline="-25000" dirty="0" smtClean="0"/>
                        <a:t>. </a:t>
                      </a:r>
                      <a:r>
                        <a:rPr lang="en-US" altLang="zh-CN" sz="1600" dirty="0" smtClean="0">
                          <a:latin typeface="Symbol" charset="2"/>
                          <a:cs typeface="Symbol" charset="2"/>
                        </a:rPr>
                        <a:t>G</a:t>
                      </a:r>
                      <a:r>
                        <a:rPr lang="en-US" altLang="zh-CN" sz="1600" baseline="-25000" dirty="0" smtClean="0"/>
                        <a:t>Z</a:t>
                      </a:r>
                      <a:endParaRPr lang="zh-CN" altLang="en-US" sz="1600" baseline="-25000" dirty="0" smtClean="0"/>
                    </a:p>
                    <a:p>
                      <a:endParaRPr lang="zh-CN" altLang="en-US" sz="16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rgbClr val="FF0000"/>
                          </a:solidFill>
                        </a:rPr>
                        <a:t>0.5 MeV </a:t>
                      </a:r>
                      <a:endParaRPr lang="zh-CN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 0.2MeV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0.05 MeV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0.035 MeV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E beam </a:t>
                      </a:r>
                      <a:r>
                        <a:rPr lang="en-US" altLang="zh-CN" sz="1600" dirty="0" err="1" smtClean="0"/>
                        <a:t>cali</a:t>
                      </a:r>
                      <a:r>
                        <a:rPr lang="en-US" altLang="zh-CN" sz="1600" dirty="0" smtClean="0"/>
                        <a:t>. </a:t>
                      </a:r>
                    </a:p>
                    <a:p>
                      <a:r>
                        <a:rPr lang="en-US" altLang="zh-CN" sz="1600" dirty="0" smtClean="0">
                          <a:solidFill>
                            <a:srgbClr val="C00000"/>
                          </a:solidFill>
                        </a:rPr>
                        <a:t>ΔE &lt;</a:t>
                      </a:r>
                      <a:r>
                        <a:rPr lang="en-US" altLang="zh-CN" sz="16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altLang="zh-CN" sz="1600" dirty="0" smtClean="0">
                          <a:solidFill>
                            <a:srgbClr val="C00000"/>
                          </a:solidFill>
                        </a:rPr>
                        <a:t>500keV</a:t>
                      </a:r>
                      <a:endParaRPr lang="zh-CN" alt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5623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R</a:t>
                      </a:r>
                      <a:r>
                        <a:rPr lang="en-US" altLang="zh-CN" sz="1600" baseline="-25000" dirty="0" smtClean="0"/>
                        <a:t> l </a:t>
                      </a:r>
                      <a:r>
                        <a:rPr lang="en-US" altLang="zh-CN" sz="1600" baseline="0" dirty="0" smtClean="0"/>
                        <a:t>=</a:t>
                      </a:r>
                      <a:r>
                        <a:rPr lang="en-US" altLang="zh-CN" sz="1600" dirty="0" err="1" smtClean="0">
                          <a:latin typeface="Symbol" charset="2"/>
                          <a:cs typeface="Symbol" charset="2"/>
                        </a:rPr>
                        <a:t>G</a:t>
                      </a:r>
                      <a:r>
                        <a:rPr lang="en-US" altLang="zh-CN" sz="1600" baseline="-25000" dirty="0" err="1" smtClean="0">
                          <a:latin typeface="+mn-lt"/>
                          <a:cs typeface="+mn-cs"/>
                        </a:rPr>
                        <a:t>h</a:t>
                      </a:r>
                      <a:r>
                        <a:rPr lang="en-US" altLang="zh-CN" sz="1600" baseline="0" dirty="0" smtClean="0">
                          <a:latin typeface="+mn-lt"/>
                          <a:cs typeface="+mn-cs"/>
                        </a:rPr>
                        <a:t>/</a:t>
                      </a:r>
                      <a:r>
                        <a:rPr lang="en-US" altLang="zh-CN" sz="1600" dirty="0" err="1" smtClean="0">
                          <a:latin typeface="Symbol" charset="2"/>
                          <a:cs typeface="Symbol" charset="2"/>
                        </a:rPr>
                        <a:t>G</a:t>
                      </a:r>
                      <a:r>
                        <a:rPr lang="en-US" altLang="zh-CN" sz="1600" baseline="-25000" dirty="0" err="1" smtClean="0">
                          <a:latin typeface="+mn-lt"/>
                          <a:cs typeface="+mn-cs"/>
                        </a:rPr>
                        <a:t>l</a:t>
                      </a:r>
                      <a:endParaRPr lang="zh-CN" altLang="en-US" sz="1600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rgbClr val="FF0000"/>
                          </a:solidFill>
                        </a:rPr>
                        <a:t>0.01%</a:t>
                      </a:r>
                      <a:endParaRPr lang="zh-CN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 0.01%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 0.0025%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 0.0018%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rgbClr val="C00000"/>
                          </a:solidFill>
                        </a:rPr>
                        <a:t>Statistics </a:t>
                      </a:r>
                      <a:endParaRPr lang="zh-CN" alt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562389">
                <a:tc>
                  <a:txBody>
                    <a:bodyPr/>
                    <a:lstStyle/>
                    <a:p>
                      <a:r>
                        <a:rPr lang="en-US" altLang="zh-CN" sz="1600" dirty="0" err="1" smtClean="0"/>
                        <a:t>R</a:t>
                      </a:r>
                      <a:r>
                        <a:rPr lang="en-US" altLang="zh-CN" sz="1600" baseline="-25000" dirty="0" err="1" smtClean="0"/>
                        <a:t>b</a:t>
                      </a:r>
                      <a:endParaRPr lang="zh-CN" altLang="en-US" sz="16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rgbClr val="FF0000"/>
                          </a:solidFill>
                        </a:rPr>
                        <a:t>0.05%</a:t>
                      </a:r>
                      <a:endParaRPr lang="zh-CN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 0.04%</a:t>
                      </a:r>
                      <a:endParaRPr lang="zh-CN" altLang="en-US" sz="1600" dirty="0" smtClean="0"/>
                    </a:p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0.01% 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0.007%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rgbClr val="C00000"/>
                          </a:solidFill>
                        </a:rPr>
                        <a:t>Statistics</a:t>
                      </a:r>
                      <a:r>
                        <a:rPr lang="en-US" altLang="zh-CN" sz="16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altLang="zh-CN" sz="1600" baseline="0" dirty="0" smtClean="0"/>
                        <a:t>+ small </a:t>
                      </a:r>
                      <a:r>
                        <a:rPr lang="en-US" altLang="zh-CN" sz="1600" baseline="0" dirty="0" err="1" smtClean="0"/>
                        <a:t>Rin</a:t>
                      </a:r>
                      <a:endParaRPr lang="zh-CN" altLang="en-US" sz="1600" dirty="0"/>
                    </a:p>
                  </a:txBody>
                  <a:tcPr/>
                </a:tc>
              </a:tr>
              <a:tr h="360126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A</a:t>
                      </a:r>
                      <a:r>
                        <a:rPr lang="en-US" altLang="zh-CN" sz="1600" baseline="-25000" dirty="0" smtClean="0"/>
                        <a:t>LR</a:t>
                      </a:r>
                      <a:endParaRPr lang="zh-CN" altLang="en-US" sz="16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rgbClr val="FF0000"/>
                          </a:solidFill>
                        </a:rPr>
                        <a:t> NA </a:t>
                      </a:r>
                      <a:endParaRPr lang="zh-CN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NA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 NA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 NA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rgbClr val="C00000"/>
                          </a:solidFill>
                        </a:rPr>
                        <a:t>Beam polarization</a:t>
                      </a:r>
                      <a:endParaRPr lang="zh-CN" alt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562389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A</a:t>
                      </a:r>
                      <a:r>
                        <a:rPr lang="en-US" altLang="zh-CN" sz="1600" baseline="-25000" dirty="0" smtClean="0"/>
                        <a:t>FB </a:t>
                      </a:r>
                      <a:r>
                        <a:rPr lang="en-US" altLang="zh-CN" sz="1600" baseline="30000" dirty="0" err="1" smtClean="0"/>
                        <a:t>lept</a:t>
                      </a:r>
                      <a:r>
                        <a:rPr lang="en-US" altLang="zh-CN" sz="1600" baseline="30000" dirty="0" smtClean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rgbClr val="FF0000"/>
                          </a:solidFill>
                        </a:rPr>
                        <a:t>0.1%</a:t>
                      </a:r>
                      <a:endParaRPr lang="zh-CN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 0.08%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0.02%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 0.014%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Forward acceptance </a:t>
                      </a:r>
                      <a:endParaRPr lang="zh-CN" altLang="en-US" sz="16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5080716"/>
            <a:ext cx="9144000" cy="175432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kumimoji="1" lang="en-US" altLang="zh-CN" dirty="0" smtClean="0">
                <a:solidFill>
                  <a:srgbClr val="FF0000"/>
                </a:solidFill>
              </a:rPr>
              <a:t>From 1e</a:t>
            </a:r>
            <a:r>
              <a:rPr kumimoji="1" lang="en-US" altLang="zh-CN" baseline="30000" dirty="0" smtClean="0">
                <a:solidFill>
                  <a:srgbClr val="FF0000"/>
                </a:solidFill>
              </a:rPr>
              <a:t>34</a:t>
            </a:r>
            <a:r>
              <a:rPr kumimoji="1" lang="en-US" altLang="zh-CN" dirty="0" smtClean="0">
                <a:solidFill>
                  <a:srgbClr val="FF0000"/>
                </a:solidFill>
              </a:rPr>
              <a:t> to 1.6e</a:t>
            </a:r>
            <a:r>
              <a:rPr kumimoji="1" lang="en-US" altLang="zh-CN" baseline="30000" dirty="0" smtClean="0">
                <a:solidFill>
                  <a:srgbClr val="FF0000"/>
                </a:solidFill>
              </a:rPr>
              <a:t>35</a:t>
            </a:r>
            <a:r>
              <a:rPr kumimoji="1" lang="en-US" altLang="zh-CN" dirty="0" smtClean="0">
                <a:solidFill>
                  <a:srgbClr val="FF0000"/>
                </a:solidFill>
              </a:rPr>
              <a:t> </a:t>
            </a:r>
            <a:r>
              <a:rPr kumimoji="1" lang="en-US" altLang="zh-CN" dirty="0" smtClean="0">
                <a:solidFill>
                  <a:srgbClr val="0000FF"/>
                </a:solidFill>
              </a:rPr>
              <a:t>, large improvement in stat. uncertainty </a:t>
            </a:r>
            <a:endParaRPr kumimoji="1" lang="en-US" altLang="zh-CN" baseline="30000" dirty="0" smtClean="0">
              <a:solidFill>
                <a:srgbClr val="0000FF"/>
              </a:solidFill>
            </a:endParaRPr>
          </a:p>
          <a:p>
            <a:pPr marL="285750" indent="-285750">
              <a:buFont typeface="Wingdings" charset="2"/>
              <a:buChar char="Ø"/>
            </a:pPr>
            <a:r>
              <a:rPr kumimoji="1" lang="en-US" altLang="zh-CN" dirty="0" smtClean="0">
                <a:solidFill>
                  <a:srgbClr val="FF0000"/>
                </a:solidFill>
              </a:rPr>
              <a:t>From 1.6e</a:t>
            </a:r>
            <a:r>
              <a:rPr kumimoji="1" lang="en-US" altLang="zh-CN" baseline="30000" dirty="0" smtClean="0">
                <a:solidFill>
                  <a:srgbClr val="FF0000"/>
                </a:solidFill>
              </a:rPr>
              <a:t>35</a:t>
            </a:r>
            <a:r>
              <a:rPr kumimoji="1" lang="en-US" altLang="zh-CN" dirty="0" smtClean="0">
                <a:solidFill>
                  <a:srgbClr val="FF0000"/>
                </a:solidFill>
              </a:rPr>
              <a:t> to 3.2 e</a:t>
            </a:r>
            <a:r>
              <a:rPr kumimoji="1" lang="en-US" altLang="zh-CN" baseline="30000" dirty="0" smtClean="0">
                <a:solidFill>
                  <a:srgbClr val="FF0000"/>
                </a:solidFill>
              </a:rPr>
              <a:t>35</a:t>
            </a:r>
            <a:r>
              <a:rPr kumimoji="1" lang="en-US" altLang="zh-CN" dirty="0" smtClean="0">
                <a:solidFill>
                  <a:srgbClr val="FF0000"/>
                </a:solidFill>
              </a:rPr>
              <a:t> </a:t>
            </a:r>
            <a:r>
              <a:rPr kumimoji="1" lang="en-US" altLang="zh-CN" dirty="0" smtClean="0">
                <a:solidFill>
                  <a:srgbClr val="0000FF"/>
                </a:solidFill>
              </a:rPr>
              <a:t>, improvement is not big</a:t>
            </a:r>
          </a:p>
          <a:p>
            <a:pPr marL="285750" indent="-285750">
              <a:buFont typeface="Wingdings" charset="2"/>
              <a:buChar char="Ø"/>
            </a:pPr>
            <a:r>
              <a:rPr kumimoji="1" lang="en-US" altLang="zh-CN" dirty="0">
                <a:solidFill>
                  <a:srgbClr val="0000FF"/>
                </a:solidFill>
              </a:rPr>
              <a:t>From 3T to 2T, Momentum resolution degraded to 50%, higher </a:t>
            </a:r>
            <a:r>
              <a:rPr kumimoji="1" lang="en-US" altLang="zh-CN" dirty="0" err="1" smtClean="0">
                <a:solidFill>
                  <a:srgbClr val="0000FF"/>
                </a:solidFill>
              </a:rPr>
              <a:t>BkG.</a:t>
            </a:r>
            <a:r>
              <a:rPr kumimoji="1" lang="en-US" altLang="zh-CN" dirty="0" smtClean="0">
                <a:solidFill>
                  <a:srgbClr val="0000FF"/>
                </a:solidFill>
              </a:rPr>
              <a:t> (no major impact )</a:t>
            </a:r>
          </a:p>
          <a:p>
            <a:pPr marL="285750" indent="-285750">
              <a:buFont typeface="Wingdings" charset="2"/>
              <a:buChar char="Ø"/>
            </a:pPr>
            <a:r>
              <a:rPr kumimoji="1" lang="en-US" altLang="zh-CN" dirty="0" smtClean="0">
                <a:solidFill>
                  <a:srgbClr val="0000FF"/>
                </a:solidFill>
              </a:rPr>
              <a:t>Key </a:t>
            </a:r>
            <a:r>
              <a:rPr kumimoji="1" lang="en-US" altLang="zh-CN" dirty="0">
                <a:solidFill>
                  <a:srgbClr val="0000FF"/>
                </a:solidFill>
              </a:rPr>
              <a:t>issue for Z pole physics, beam momentum systematics need to be smaller than </a:t>
            </a:r>
            <a:r>
              <a:rPr kumimoji="1" lang="en-US" altLang="zh-CN" dirty="0" smtClean="0">
                <a:solidFill>
                  <a:srgbClr val="FF0000"/>
                </a:solidFill>
              </a:rPr>
              <a:t>500keV</a:t>
            </a:r>
          </a:p>
          <a:p>
            <a:pPr marL="285750" indent="-285750">
              <a:buFont typeface="Wingdings" charset="2"/>
              <a:buChar char="Ø"/>
            </a:pPr>
            <a:r>
              <a:rPr kumimoji="1" lang="en-US" altLang="zh-CN" dirty="0">
                <a:solidFill>
                  <a:srgbClr val="0000FF"/>
                </a:solidFill>
              </a:rPr>
              <a:t>Beam polarization is needed for beam momentum measurement and  ALR</a:t>
            </a:r>
            <a:endParaRPr kumimoji="1" lang="zh-CN" altLang="en-US" dirty="0">
              <a:solidFill>
                <a:srgbClr val="0000FF"/>
              </a:solidFill>
            </a:endParaRPr>
          </a:p>
          <a:p>
            <a:r>
              <a:rPr kumimoji="1" lang="en-US" altLang="zh-CN" dirty="0" smtClean="0">
                <a:solidFill>
                  <a:srgbClr val="0000FF"/>
                </a:solidFill>
              </a:rPr>
              <a:t> </a:t>
            </a:r>
            <a:endParaRPr kumimoji="1" lang="en-US" altLang="zh-CN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120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1E19-A0A3-2B41-B7C8-C15FB20DBD7C}" type="slidenum">
              <a:rPr lang="zh-CN" altLang="en-US" smtClean="0">
                <a:solidFill>
                  <a:srgbClr val="000000"/>
                </a:solidFill>
              </a:rPr>
              <a:pPr/>
              <a:t>6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136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 section Vs W mass or W width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1E19-A0A3-2B41-B7C8-C15FB20DBD7C}" type="slidenum">
              <a:rPr lang="zh-CN" altLang="en-US" smtClean="0">
                <a:solidFill>
                  <a:srgbClr val="000000"/>
                </a:solidFill>
              </a:rPr>
              <a:pPr/>
              <a:t>7</a:t>
            </a:fld>
            <a:endParaRPr lang="en-US" altLang="zh-CN">
              <a:solidFill>
                <a:srgbClr val="0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41438"/>
            <a:ext cx="8003232" cy="4609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522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 mass stat uncertainty</a:t>
            </a:r>
            <a:br>
              <a:rPr lang="en-US" dirty="0" smtClean="0"/>
            </a:br>
            <a:r>
              <a:rPr lang="en-US" dirty="0" smtClean="0"/>
              <a:t>single energy point (500 fb</a:t>
            </a:r>
            <a:r>
              <a:rPr lang="en-US" baseline="30000" dirty="0" smtClean="0"/>
              <a:t>-1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1E19-A0A3-2B41-B7C8-C15FB20DBD7C}" type="slidenum">
              <a:rPr lang="zh-CN" altLang="en-US" smtClean="0">
                <a:solidFill>
                  <a:srgbClr val="000000"/>
                </a:solidFill>
              </a:rPr>
              <a:pPr/>
              <a:t>8</a:t>
            </a:fld>
            <a:endParaRPr lang="en-US" altLang="zh-CN">
              <a:solidFill>
                <a:srgbClr val="0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241623"/>
            <a:ext cx="6491197" cy="472559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496768" y="3059668"/>
            <a:ext cx="22966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/>
              <a:t>From </a:t>
            </a:r>
            <a:r>
              <a:rPr lang="en-US" dirty="0" err="1" smtClean="0"/>
              <a:t>Peixun</a:t>
            </a:r>
            <a:r>
              <a:rPr lang="en-US" dirty="0" smtClean="0"/>
              <a:t> and Gang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830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 </a:t>
            </a:r>
            <a:r>
              <a:rPr lang="en-US" dirty="0" smtClean="0"/>
              <a:t>width stat </a:t>
            </a:r>
            <a:r>
              <a:rPr lang="en-US" dirty="0"/>
              <a:t>uncertainty</a:t>
            </a:r>
            <a:br>
              <a:rPr lang="en-US" dirty="0"/>
            </a:br>
            <a:r>
              <a:rPr lang="en-US" dirty="0"/>
              <a:t>single energy point (500 fb</a:t>
            </a:r>
            <a:r>
              <a:rPr lang="en-US" baseline="30000" dirty="0"/>
              <a:t>-1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1E19-A0A3-2B41-B7C8-C15FB20DBD7C}" type="slidenum">
              <a:rPr lang="zh-CN" altLang="en-US" smtClean="0">
                <a:solidFill>
                  <a:srgbClr val="000000"/>
                </a:solidFill>
              </a:rPr>
              <a:pPr/>
              <a:t>9</a:t>
            </a:fld>
            <a:endParaRPr lang="en-US" altLang="zh-CN">
              <a:solidFill>
                <a:srgbClr val="0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341438"/>
            <a:ext cx="6262571" cy="508185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210362" y="3244334"/>
            <a:ext cx="7232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width</a:t>
            </a:r>
          </a:p>
        </p:txBody>
      </p:sp>
      <p:sp>
        <p:nvSpPr>
          <p:cNvPr id="7" name="Rectangle 6"/>
          <p:cNvSpPr/>
          <p:nvPr/>
        </p:nvSpPr>
        <p:spPr>
          <a:xfrm>
            <a:off x="6496768" y="3059668"/>
            <a:ext cx="22966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/>
              <a:t>From </a:t>
            </a:r>
            <a:r>
              <a:rPr lang="en-US" dirty="0" err="1" smtClean="0"/>
              <a:t>Peixun</a:t>
            </a:r>
            <a:r>
              <a:rPr lang="en-US" dirty="0" smtClean="0"/>
              <a:t> and Gang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220152"/>
      </p:ext>
    </p:extLst>
  </p:cSld>
  <p:clrMapOvr>
    <a:masterClrMapping/>
  </p:clrMapOvr>
</p:sld>
</file>

<file path=ppt/theme/theme1.xml><?xml version="1.0" encoding="utf-8"?>
<a:theme xmlns:a="http://schemas.openxmlformats.org/drawingml/2006/main" name="默认主题">
  <a:themeElements>
    <a:clrScheme name="defaul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定义 1">
      <a:majorFont>
        <a:latin typeface="Comic Sans MS"/>
        <a:ea typeface="楷体_GB2312"/>
        <a:cs typeface=""/>
      </a:majorFont>
      <a:minorFont>
        <a:latin typeface="Calibri"/>
        <a:ea typeface="仿宋_GB2312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39543</TotalTime>
  <Words>780</Words>
  <Application>Microsoft Macintosh PowerPoint</Application>
  <PresentationFormat>On-screen Show (4:3)</PresentationFormat>
  <Paragraphs>242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Calibri</vt:lpstr>
      <vt:lpstr>Comic Sans MS</vt:lpstr>
      <vt:lpstr>ＭＳ Ｐゴシック</vt:lpstr>
      <vt:lpstr>Symbol</vt:lpstr>
      <vt:lpstr>Times New Roman</vt:lpstr>
      <vt:lpstr>Wingdings</vt:lpstr>
      <vt:lpstr>仿宋_GB2312</vt:lpstr>
      <vt:lpstr>宋体</vt:lpstr>
      <vt:lpstr>楷体_GB2312</vt:lpstr>
      <vt:lpstr>Arial</vt:lpstr>
      <vt:lpstr>默认主题</vt:lpstr>
      <vt:lpstr>WW Threshold scan runs and Z pole runs in CEPC</vt:lpstr>
      <vt:lpstr>Introduction </vt:lpstr>
      <vt:lpstr>WW threshold scan Vs luminosity </vt:lpstr>
      <vt:lpstr>PowerPoint Presentation</vt:lpstr>
      <vt:lpstr>Z pole electroweak physics Vs lumiosity </vt:lpstr>
      <vt:lpstr>backup</vt:lpstr>
      <vt:lpstr>Cross section Vs W mass or W width</vt:lpstr>
      <vt:lpstr>W mass stat uncertainty single energy point (500 fb-1)</vt:lpstr>
      <vt:lpstr>W width stat uncertainty single energy point (500 fb-1)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on pretzel scheme</dc:title>
  <dc:creator>aloha</dc:creator>
  <cp:lastModifiedBy>zhijun liang</cp:lastModifiedBy>
  <cp:revision>673</cp:revision>
  <cp:lastPrinted>2018-02-09T16:00:51Z</cp:lastPrinted>
  <dcterms:modified xsi:type="dcterms:W3CDTF">2018-02-12T12:26:29Z</dcterms:modified>
</cp:coreProperties>
</file>