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59" r:id="rId4"/>
    <p:sldId id="261" r:id="rId5"/>
    <p:sldId id="262" r:id="rId6"/>
    <p:sldId id="260" r:id="rId7"/>
    <p:sldId id="275" r:id="rId8"/>
    <p:sldId id="278" r:id="rId9"/>
    <p:sldId id="269" r:id="rId10"/>
    <p:sldId id="277" r:id="rId11"/>
    <p:sldId id="263" r:id="rId12"/>
    <p:sldId id="280" r:id="rId13"/>
    <p:sldId id="264" r:id="rId14"/>
    <p:sldId id="270" r:id="rId15"/>
    <p:sldId id="271" r:id="rId16"/>
    <p:sldId id="279" r:id="rId17"/>
    <p:sldId id="266" r:id="rId18"/>
    <p:sldId id="272" r:id="rId19"/>
    <p:sldId id="276" r:id="rId20"/>
    <p:sldId id="258" r:id="rId21"/>
    <p:sldId id="257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8"/>
    <p:restoredTop sz="94541"/>
  </p:normalViewPr>
  <p:slideViewPr>
    <p:cSldViewPr snapToGrid="0" snapToObjects="1">
      <p:cViewPr>
        <p:scale>
          <a:sx n="83" d="100"/>
          <a:sy n="83" d="100"/>
        </p:scale>
        <p:origin x="2192" y="10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D2AC6-C335-D145-8C35-E69496A2B6DA}" type="datetimeFigureOut">
              <a:rPr lang="en-US" smtClean="0"/>
              <a:t>8/18/18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286C-C32F-1D45-826F-67418237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286C-C32F-1D45-826F-674182375B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7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26D2-A56A-A348-BBEF-F78E0FA60D4B}" type="datetime1">
              <a:rPr lang="en-US" smtClean="0"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580-8998-F84B-8D14-7056EC803985}" type="datetime1">
              <a:rPr lang="en-US" smtClean="0"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2475-D4FE-514E-96B0-C641C8B057D6}" type="datetime1">
              <a:rPr lang="en-US" smtClean="0"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F5B-3728-BC42-A08E-3291C10ED7BF}" type="datetime1">
              <a:rPr lang="en-US" smtClean="0"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83A0-8C40-E748-B514-BC6B75982865}" type="datetime1">
              <a:rPr lang="en-US" smtClean="0"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1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E7EA-125F-5749-B483-656066893CE5}" type="datetime1">
              <a:rPr lang="en-US" smtClean="0"/>
              <a:t>8/18/18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5C5-EEA6-904F-8E4F-B98222E31613}" type="datetime1">
              <a:rPr lang="en-US" smtClean="0"/>
              <a:t>8/18/18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44F3-C22E-384A-AB7C-B54C817F0E04}" type="datetime1">
              <a:rPr lang="en-US" smtClean="0"/>
              <a:t>8/18/18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7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BE8A-7B03-7747-B824-A2913FCC3C84}" type="datetime1">
              <a:rPr lang="en-US" smtClean="0"/>
              <a:t>8/18/18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B0F2-0E74-D448-8CE7-5C750BD0A97E}" type="datetime1">
              <a:rPr lang="en-US" smtClean="0"/>
              <a:t>8/18/18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0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99A6-ECDD-0C4F-B396-032ED2E9049D}" type="datetime1">
              <a:rPr lang="en-US" smtClean="0"/>
              <a:t>8/18/18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7E9D-79CB-3542-8B13-614B851148F8}" type="datetime1">
              <a:rPr lang="en-US" smtClean="0"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4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ico.cern.ch/event/443017/session/1/contribution/3/attachments/1158507/1667223/ATLASReport_Polifka_LHCC230915Final.pdf" TargetMode="Externa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Observation of VBF Higgs with the ATLAS </a:t>
            </a:r>
            <a:r>
              <a:rPr lang="en-US" altLang="zh-CN" dirty="0" smtClean="0"/>
              <a:t>Detector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4891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err="1" smtClean="0"/>
              <a:t>Yquan</a:t>
            </a:r>
            <a:r>
              <a:rPr lang="en-US" altLang="zh-CN" dirty="0" smtClean="0"/>
              <a:t> Fang (</a:t>
            </a:r>
            <a:r>
              <a:rPr lang="zh-CN" altLang="en-US" dirty="0" smtClean="0"/>
              <a:t>方亚泉</a:t>
            </a:r>
            <a:r>
              <a:rPr lang="en-US" altLang="zh-CN" dirty="0"/>
              <a:t>)</a:t>
            </a:r>
            <a:endParaRPr lang="en-US" altLang="zh-CN" dirty="0" smtClean="0"/>
          </a:p>
          <a:p>
            <a:r>
              <a:rPr lang="en-US" altLang="zh-CN" dirty="0" smtClean="0"/>
              <a:t>Institute of High Energy Physics, Beijing</a:t>
            </a:r>
            <a:endParaRPr lang="en-US" altLang="zh-CN" dirty="0" smtClean="0"/>
          </a:p>
          <a:p>
            <a:r>
              <a:rPr lang="en-US" dirty="0" smtClean="0"/>
              <a:t>18-21 August, 2018</a:t>
            </a:r>
          </a:p>
          <a:p>
            <a:r>
              <a:rPr lang="en-US" altLang="zh-CN" dirty="0" smtClean="0"/>
              <a:t>13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</a:t>
            </a:r>
            <a:r>
              <a:rPr lang="en-US" altLang="zh-CN" dirty="0"/>
              <a:t>Physics Working Group </a:t>
            </a:r>
            <a:r>
              <a:rPr lang="en-US" altLang="zh-CN" dirty="0" smtClean="0"/>
              <a:t>Workshop</a:t>
            </a:r>
          </a:p>
          <a:p>
            <a:r>
              <a:rPr lang="en-US" altLang="zh-CN" dirty="0" err="1" smtClean="0"/>
              <a:t>Nankai</a:t>
            </a:r>
            <a:r>
              <a:rPr lang="en-US" altLang="zh-CN" dirty="0" smtClean="0"/>
              <a:t> University</a:t>
            </a:r>
            <a:endParaRPr lang="en-US" altLang="zh-CN" dirty="0"/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829800" cy="850106"/>
          </a:xfrm>
        </p:spPr>
        <p:txBody>
          <a:bodyPr>
            <a:normAutofit fontScale="90000"/>
          </a:bodyPr>
          <a:lstStyle/>
          <a:p>
            <a:r>
              <a:rPr lang="en-US" altLang="zh-CN" sz="3200" dirty="0"/>
              <a:t>Combination between ATLAS and CMS for VBF </a:t>
            </a:r>
            <a:r>
              <a:rPr lang="en-US" altLang="zh-CN" sz="3200" dirty="0" smtClean="0"/>
              <a:t>search </a:t>
            </a:r>
            <a:r>
              <a:rPr lang="en-US" altLang="zh-CN" sz="3200" smtClean="0"/>
              <a:t>with RUN1 data</a:t>
            </a:r>
            <a:endParaRPr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096" y="4941169"/>
            <a:ext cx="8697144" cy="161704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The combined significance for VBF Higgs is </a:t>
            </a:r>
            <a:r>
              <a:rPr lang="en-US" altLang="zh-CN" b="1" dirty="0" smtClean="0">
                <a:solidFill>
                  <a:srgbClr val="C00000"/>
                </a:solidFill>
              </a:rPr>
              <a:t>5.4</a:t>
            </a:r>
            <a:r>
              <a:rPr lang="en-US" altLang="zh-CN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</a:p>
          <a:p>
            <a:pPr lvl="1"/>
            <a:r>
              <a:rPr lang="en-US" altLang="zh-CN" dirty="0" smtClean="0"/>
              <a:t>Highlighted RUN1 result at LHCC on Sep </a:t>
            </a:r>
            <a:r>
              <a:rPr lang="en-US" altLang="zh-CN" dirty="0" smtClean="0"/>
              <a:t>24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,2015.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sz="1800" b="1" dirty="0">
                <a:hlinkClick r:id="rId2"/>
              </a:rPr>
              <a:t>http://indico.cern.ch/event/443017/session/1/contribution/3/attachments/1158507/1667223/ATLASReport_Polifka_LHCC230915Final.pdf</a:t>
            </a:r>
            <a:endParaRPr lang="en-US" altLang="zh-CN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6849-31B9-43AE-937E-ABBDDB3FE667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1265" name="Picture 1" descr="C:\Users\Administrator\AppData\Roaming\Tencent\Users\2632170\QQ\WinTemp\RichOle\QM1CB~3)$J_J@8D_KO(L@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268760"/>
            <a:ext cx="835597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88810" y="692697"/>
            <a:ext cx="2330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ATLAS-CONF-2015-044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CMS-PAS-HIG-15-002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3" y="84858"/>
            <a:ext cx="8481927" cy="715241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ATLAS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RUN2 VBF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H-&gt;</a:t>
            </a:r>
            <a:r>
              <a:rPr lang="en-US" altLang="zh-CN" sz="3600" dirty="0" smtClean="0">
                <a:latin typeface="Symbol" charset="2"/>
                <a:ea typeface="Symbol" charset="2"/>
                <a:cs typeface="Symbol" charset="2"/>
              </a:rPr>
              <a:t>gg </a:t>
            </a:r>
            <a:r>
              <a:rPr lang="en-US" altLang="zh-CN" sz="3600" dirty="0" smtClean="0">
                <a:latin typeface="+mn-lt"/>
                <a:ea typeface="Symbol" charset="2"/>
                <a:cs typeface="Symbol" charset="2"/>
              </a:rPr>
              <a:t>results (36.1 fb</a:t>
            </a:r>
            <a:r>
              <a:rPr lang="en-US" altLang="zh-CN" sz="3600" baseline="30000" dirty="0" smtClean="0">
                <a:latin typeface="+mn-lt"/>
                <a:ea typeface="Symbol" charset="2"/>
                <a:cs typeface="Symbol" charset="2"/>
              </a:rPr>
              <a:t>-1</a:t>
            </a:r>
            <a:r>
              <a:rPr lang="en-US" altLang="zh-CN" sz="3600" dirty="0" smtClean="0">
                <a:latin typeface="+mn-lt"/>
                <a:ea typeface="Symbol" charset="2"/>
                <a:cs typeface="Symbol" charset="2"/>
              </a:rPr>
              <a:t>)</a:t>
            </a:r>
            <a:r>
              <a:rPr lang="en-US" altLang="zh-CN" sz="3600" dirty="0" smtClean="0">
                <a:latin typeface="Symbol" charset="2"/>
                <a:ea typeface="Symbol" charset="2"/>
                <a:cs typeface="Symbol" charset="2"/>
              </a:rPr>
              <a:t> </a:t>
            </a:r>
            <a:endParaRPr lang="en-US" sz="3600" dirty="0"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1" y="1018632"/>
            <a:ext cx="3297473" cy="316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31" y="2736677"/>
            <a:ext cx="4313375" cy="3027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6" y="1211185"/>
            <a:ext cx="4191000" cy="143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08" y="442479"/>
            <a:ext cx="4134557" cy="52775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67326" y="4459607"/>
            <a:ext cx="124766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n"/>
            </a:pPr>
            <a:r>
              <a:rPr lang="en-US" altLang="zh-CN" sz="2400" b="1" dirty="0" smtClean="0">
                <a:solidFill>
                  <a:srgbClr val="C00000"/>
                </a:solidFill>
              </a:rPr>
              <a:t>First observation of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~5</a:t>
            </a:r>
            <a:r>
              <a:rPr lang="en-US" sz="2400" b="1" dirty="0" smtClean="0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s </a:t>
            </a:r>
            <a:r>
              <a:rPr lang="en-US" sz="2400" b="1" dirty="0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VBF signal from one</a:t>
            </a:r>
          </a:p>
          <a:p>
            <a:r>
              <a:rPr lang="en-US" altLang="zh-CN" sz="2400" b="1" dirty="0" smtClean="0">
                <a:solidFill>
                  <a:srgbClr val="C00000"/>
                </a:solidFill>
              </a:rPr>
              <a:t> experiment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。</a:t>
            </a:r>
            <a:endParaRPr lang="en-US" sz="2400" b="1" dirty="0" smtClean="0">
              <a:solidFill>
                <a:srgbClr val="C00000"/>
              </a:solidFill>
              <a:latin typeface="Symbol" charset="2"/>
              <a:ea typeface="Symbol" charset="2"/>
              <a:cs typeface="Symbol" charset="2"/>
            </a:endParaRPr>
          </a:p>
          <a:p>
            <a:pPr marL="342900" indent="-342900">
              <a:buFont typeface="Wingdings" charset="2"/>
              <a:buChar char="n"/>
            </a:pPr>
            <a:r>
              <a:rPr lang="en-US" sz="2400" b="1" dirty="0" smtClean="0">
                <a:solidFill>
                  <a:srgbClr val="C00000"/>
                </a:solidFill>
              </a:rPr>
              <a:t>The signal strength is ~2XSM, which is still consistent with SM prediction within uncertainties.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charset="2"/>
              <a:buChar char="n"/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Submitted to P.R.D. </a:t>
            </a:r>
            <a:r>
              <a:rPr lang="en-US" altLang="zh-CN" sz="2400" dirty="0" smtClean="0"/>
              <a:t>(</a:t>
            </a:r>
            <a:r>
              <a:rPr lang="en-US" altLang="zh-CN" sz="2400" dirty="0"/>
              <a:t>arXiv:1802.04146) 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cxnSp>
        <p:nvCxnSpPr>
          <p:cNvPr id="5" name="直线箭头连接符 4"/>
          <p:cNvCxnSpPr/>
          <p:nvPr/>
        </p:nvCxnSpPr>
        <p:spPr>
          <a:xfrm flipV="1">
            <a:off x="3191495" y="1888494"/>
            <a:ext cx="3875387" cy="2849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 flipV="1">
            <a:off x="2816983" y="4366619"/>
            <a:ext cx="2637868" cy="1119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3" y="84858"/>
            <a:ext cx="8481927" cy="715241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ATLAS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RUN2 VBF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H-&gt;</a:t>
            </a:r>
            <a:r>
              <a:rPr lang="en-US" altLang="zh-CN" sz="3600" dirty="0" smtClean="0">
                <a:latin typeface="Symbol" charset="2"/>
                <a:ea typeface="Symbol" charset="2"/>
                <a:cs typeface="Symbol" charset="2"/>
              </a:rPr>
              <a:t>gg </a:t>
            </a:r>
            <a:r>
              <a:rPr lang="en-US" altLang="zh-CN" sz="3600" dirty="0" smtClean="0">
                <a:latin typeface="+mn-lt"/>
                <a:ea typeface="Symbol" charset="2"/>
                <a:cs typeface="Symbol" charset="2"/>
              </a:rPr>
              <a:t>results (79.8 fb</a:t>
            </a:r>
            <a:r>
              <a:rPr lang="en-US" altLang="zh-CN" sz="3600" baseline="30000" dirty="0" smtClean="0">
                <a:latin typeface="+mn-lt"/>
                <a:ea typeface="Symbol" charset="2"/>
                <a:cs typeface="Symbol" charset="2"/>
              </a:rPr>
              <a:t>-1</a:t>
            </a:r>
            <a:r>
              <a:rPr lang="en-US" altLang="zh-CN" sz="3600" dirty="0" smtClean="0">
                <a:latin typeface="+mn-lt"/>
                <a:ea typeface="Symbol" charset="2"/>
                <a:cs typeface="Symbol" charset="2"/>
              </a:rPr>
              <a:t>)</a:t>
            </a:r>
            <a:r>
              <a:rPr lang="en-US" altLang="zh-CN" sz="3600" dirty="0" smtClean="0">
                <a:latin typeface="Symbol" charset="2"/>
                <a:ea typeface="Symbol" charset="2"/>
                <a:cs typeface="Symbol" charset="2"/>
              </a:rPr>
              <a:t> </a:t>
            </a:r>
            <a:endParaRPr lang="en-US" sz="36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895" y="5589525"/>
            <a:ext cx="1047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n"/>
            </a:pPr>
            <a:r>
              <a:rPr lang="en-US" sz="2400" b="1" dirty="0" smtClean="0">
                <a:solidFill>
                  <a:srgbClr val="C00000"/>
                </a:solidFill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signal strength </a:t>
            </a:r>
            <a:r>
              <a:rPr lang="en-US" sz="2400" b="1" dirty="0" smtClean="0">
                <a:solidFill>
                  <a:srgbClr val="C00000"/>
                </a:solidFill>
              </a:rPr>
              <a:t> is well </a:t>
            </a:r>
            <a:r>
              <a:rPr lang="en-US" sz="2400" b="1" dirty="0" smtClean="0">
                <a:solidFill>
                  <a:srgbClr val="C00000"/>
                </a:solidFill>
              </a:rPr>
              <a:t>consistent with SM prediction within </a:t>
            </a:r>
            <a:r>
              <a:rPr lang="en-US" sz="2400" b="1" dirty="0" smtClean="0">
                <a:solidFill>
                  <a:srgbClr val="C00000"/>
                </a:solidFill>
              </a:rPr>
              <a:t>uncertainties</a:t>
            </a:r>
            <a:endParaRPr lang="en-US" altLang="zh-CN" sz="2400" b="1" dirty="0" smtClean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59" y="1294057"/>
            <a:ext cx="5182466" cy="3742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4" y="1015088"/>
            <a:ext cx="4603981" cy="42858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41044" y="635431"/>
            <a:ext cx="23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ATLAS-CONF-2018-028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54490" cy="1325563"/>
          </a:xfrm>
        </p:spPr>
        <p:txBody>
          <a:bodyPr/>
          <a:lstStyle/>
          <a:p>
            <a:r>
              <a:rPr lang="en-US" altLang="zh-CN" dirty="0" smtClean="0"/>
              <a:t>ATLAS</a:t>
            </a:r>
            <a:r>
              <a:rPr lang="zh-CN" altLang="en-US" dirty="0" smtClean="0"/>
              <a:t> </a:t>
            </a:r>
            <a:r>
              <a:rPr lang="en-US" altLang="zh-CN" dirty="0" smtClean="0"/>
              <a:t>VBF</a:t>
            </a:r>
            <a:r>
              <a:rPr lang="zh-CN" altLang="en-US" dirty="0" smtClean="0"/>
              <a:t> </a:t>
            </a:r>
            <a:r>
              <a:rPr lang="en-US" altLang="zh-CN" dirty="0" smtClean="0"/>
              <a:t>H-&gt;</a:t>
            </a:r>
            <a:r>
              <a:rPr lang="en-US" altLang="zh-CN" dirty="0" smtClean="0">
                <a:latin typeface="Symbol" charset="2"/>
                <a:ea typeface="Symbol" charset="2"/>
                <a:cs typeface="Symbol" charset="2"/>
              </a:rPr>
              <a:t>ZZ</a:t>
            </a:r>
            <a:r>
              <a:rPr lang="en-US" altLang="zh-CN" baseline="30000" dirty="0" smtClean="0">
                <a:latin typeface="Symbol" charset="2"/>
                <a:ea typeface="Symbol" charset="2"/>
                <a:cs typeface="Symbol" charset="2"/>
              </a:rPr>
              <a:t>*</a:t>
            </a:r>
            <a:endParaRPr lang="en-US" baseline="300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465" y="5933141"/>
            <a:ext cx="10367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VBF is around 2.5XSM prediction for ATLAS VBF H-&gt;ZZ which is still consistent with SM prediction considering</a:t>
            </a:r>
          </a:p>
          <a:p>
            <a:r>
              <a:rPr lang="en-US" dirty="0" smtClean="0"/>
              <a:t> the larger statistical uncertainty.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3" y="1678564"/>
            <a:ext cx="5040403" cy="4006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46" y="3087356"/>
            <a:ext cx="4822881" cy="2787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21" y="0"/>
            <a:ext cx="3311301" cy="32737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5373807"/>
            <a:ext cx="23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ATLAS-CONF-2018-018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55467" y="-26743"/>
            <a:ext cx="856773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VBF</a:t>
            </a:r>
            <a:r>
              <a:rPr lang="zh-CN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H-&gt;</a:t>
            </a:r>
            <a:r>
              <a:rPr lang="en-US" altLang="zh-CN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bb,</a:t>
            </a:r>
            <a:r>
              <a:rPr lang="en-US" altLang="zh-CN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Symbol" charset="2"/>
                <a:cs typeface="Symbol" charset="2"/>
              </a:rPr>
              <a:t>tt</a:t>
            </a:r>
            <a:endParaRPr lang="en-US" altLang="zh-TW" sz="3600" b="1" dirty="0">
              <a:solidFill>
                <a:srgbClr val="C0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712" y="598615"/>
            <a:ext cx="11862983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The analyses of VBF H-&gt;bb are divided into two categories (tagging or non-tagging photon)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The tagging of one photon is </a:t>
            </a:r>
            <a:r>
              <a:rPr lang="en-US" altLang="zh-CN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efficent</a:t>
            </a:r>
            <a:r>
              <a:rPr lang="en-US" altLang="zh-CN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to suppress QCD </a:t>
            </a:r>
            <a:r>
              <a:rPr lang="en-US" altLang="zh-CN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backgroud</a:t>
            </a:r>
            <a:r>
              <a:rPr lang="en-US" altLang="zh-CN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.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3391" y="2136983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595655"/>
                </a:solidFill>
                <a:latin typeface="PT Sans" charset="-52"/>
              </a:rPr>
              <a:t>CERN-EP-2018-140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220" y="2378052"/>
            <a:ext cx="3229978" cy="3173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63" y="2448498"/>
            <a:ext cx="4410171" cy="32950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1566" y="1675318"/>
            <a:ext cx="3428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The signal strength for VBF</a:t>
            </a:r>
            <a:r>
              <a:rPr lang="zh-CN" altLang="en-US" b="1" dirty="0" smtClean="0"/>
              <a:t> </a:t>
            </a:r>
            <a:r>
              <a:rPr lang="en-US" altLang="zh-CN" b="1" dirty="0"/>
              <a:t>H-&gt;bb</a:t>
            </a:r>
            <a:r>
              <a:rPr lang="zh-CN" altLang="en-US" b="1" dirty="0"/>
              <a:t> </a:t>
            </a:r>
            <a:endParaRPr lang="en-US" altLang="zh-CN" b="1" dirty="0" smtClean="0"/>
          </a:p>
          <a:p>
            <a:r>
              <a:rPr lang="en-US" altLang="zh-CN" b="1" dirty="0"/>
              <a:t>a</a:t>
            </a:r>
            <a:r>
              <a:rPr lang="en-US" altLang="zh-CN" b="1" dirty="0" smtClean="0"/>
              <a:t>nalyses</a:t>
            </a:r>
            <a:endParaRPr lang="en-US" altLang="zh-CN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861" y="1261460"/>
            <a:ext cx="2681587" cy="16638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68266" y="1724078"/>
            <a:ext cx="2259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/>
              <a:t>M</a:t>
            </a:r>
            <a:r>
              <a:rPr lang="en-US" altLang="zh-CN" b="1" baseline="-25000" dirty="0" err="1" smtClean="0"/>
              <a:t>bb</a:t>
            </a:r>
            <a:r>
              <a:rPr lang="en-US" altLang="zh-CN" b="1" dirty="0" smtClean="0"/>
              <a:t> mass distribution</a:t>
            </a:r>
            <a:endParaRPr lang="en-US" altLang="zh-CN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550" y="5966252"/>
            <a:ext cx="1065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The observed signal strength for VBF H-&gt;bb is ~3XSM, which is still consistent with SM within the error bar.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For the VBF H-&gt;</a:t>
            </a:r>
            <a:r>
              <a:rPr lang="en-US" b="1" dirty="0" err="1" smtClean="0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tt</a:t>
            </a:r>
            <a:r>
              <a:rPr lang="en-US" b="1" dirty="0" smtClean="0">
                <a:solidFill>
                  <a:srgbClr val="C00000"/>
                </a:solidFill>
              </a:rPr>
              <a:t>, the observed signal strength is slightly higher than the SM prediction. 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98" y="3095629"/>
            <a:ext cx="3554243" cy="23712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246248" y="5346233"/>
            <a:ext cx="2510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595655"/>
                </a:solidFill>
                <a:latin typeface="PT Sans" charset="-52"/>
              </a:rPr>
              <a:t>ATLAS-CONF-2018-021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88858" cy="1325563"/>
          </a:xfrm>
        </p:spPr>
        <p:txBody>
          <a:bodyPr/>
          <a:lstStyle/>
          <a:p>
            <a:r>
              <a:rPr lang="en-US" altLang="zh-CN" dirty="0" smtClean="0"/>
              <a:t>ATLAS</a:t>
            </a:r>
            <a:r>
              <a:rPr lang="zh-CN" altLang="en-US" dirty="0" smtClean="0"/>
              <a:t> </a:t>
            </a:r>
            <a:r>
              <a:rPr lang="en-US" altLang="zh-CN" dirty="0" smtClean="0"/>
              <a:t>VBF</a:t>
            </a:r>
            <a:r>
              <a:rPr lang="zh-CN" altLang="en-US" dirty="0" smtClean="0"/>
              <a:t> </a:t>
            </a:r>
            <a:r>
              <a:rPr lang="en-US" altLang="zh-CN" dirty="0" smtClean="0"/>
              <a:t>H-&gt;</a:t>
            </a:r>
            <a:r>
              <a:rPr lang="en-US" altLang="zh-CN" dirty="0" smtClean="0">
                <a:latin typeface="+mn-lt"/>
                <a:ea typeface="Symbol" charset="2"/>
                <a:cs typeface="Symbol" charset="2"/>
              </a:rPr>
              <a:t>WW*</a:t>
            </a:r>
            <a:endParaRPr lang="en-US" dirty="0">
              <a:latin typeface="+mn-lt"/>
              <a:ea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465" y="5933141"/>
            <a:ext cx="8685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VBF is around 0.6XSM prediction which is still consistent with SM prediction considering</a:t>
            </a:r>
          </a:p>
          <a:p>
            <a:r>
              <a:rPr lang="en-US" dirty="0" smtClean="0"/>
              <a:t> the large statistical uncertainty.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63665" y="4898868"/>
            <a:ext cx="23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ATLAS-CONF-2018-004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5" y="1690688"/>
            <a:ext cx="4638298" cy="328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23" y="5038040"/>
            <a:ext cx="5016500" cy="80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52" y="563074"/>
            <a:ext cx="4046571" cy="39946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298983" y="1813302"/>
            <a:ext cx="697424" cy="2479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905"/>
          </a:xfrm>
        </p:spPr>
        <p:txBody>
          <a:bodyPr/>
          <a:lstStyle/>
          <a:p>
            <a:r>
              <a:rPr lang="en-US" dirty="0" smtClean="0"/>
              <a:t>Combination of different channels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8567" y="5683183"/>
            <a:ext cx="923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Combining 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dirty="0" smtClean="0"/>
              <a:t>, ZZ, WW, one can achieve 5.3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dirty="0" smtClean="0"/>
              <a:t>/6.5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dirty="0" smtClean="0"/>
              <a:t> </a:t>
            </a:r>
            <a:r>
              <a:rPr lang="en-US" dirty="0"/>
              <a:t>(observed/expected)</a:t>
            </a:r>
            <a:r>
              <a:rPr lang="en-US" dirty="0" smtClean="0"/>
              <a:t>  for VBF Higgs.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The dominant contribution is form 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dirty="0" smtClean="0"/>
              <a:t>.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The result is well consistent with SM prediction.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" y="1091353"/>
            <a:ext cx="5690242" cy="4362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77" y="1276299"/>
            <a:ext cx="6488624" cy="37451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189776" y="2820692"/>
            <a:ext cx="759417" cy="4649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14481" y="712922"/>
            <a:ext cx="23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ATLAS-CONF-2018-031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91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778" y="1257301"/>
            <a:ext cx="11560444" cy="5167312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The analyses VBF Higgs have obvious event signatures and can be studied with MVA method. </a:t>
            </a:r>
          </a:p>
          <a:p>
            <a:r>
              <a:rPr lang="en-US" sz="3600" dirty="0" smtClean="0"/>
              <a:t>ATLAS H-&gt;</a:t>
            </a:r>
            <a:r>
              <a:rPr lang="en-US" sz="3600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sz="3600" dirty="0" smtClean="0"/>
              <a:t> first observed 4.9</a:t>
            </a:r>
            <a:r>
              <a:rPr lang="en-US" sz="3600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3600" dirty="0" smtClean="0"/>
              <a:t> VBF signal with 36 fb</a:t>
            </a:r>
            <a:r>
              <a:rPr lang="en-US" sz="3600" baseline="30000" dirty="0" smtClean="0"/>
              <a:t>-1</a:t>
            </a:r>
            <a:r>
              <a:rPr lang="en-US" sz="3600" dirty="0" smtClean="0"/>
              <a:t> RUN2 data. </a:t>
            </a:r>
          </a:p>
          <a:p>
            <a:r>
              <a:rPr lang="en-US" sz="4000" dirty="0" smtClean="0"/>
              <a:t>Results </a:t>
            </a:r>
            <a:r>
              <a:rPr lang="en-US" sz="4000" dirty="0" smtClean="0"/>
              <a:t>from  the channels (H-&gt;ZZ*,WW*,</a:t>
            </a:r>
            <a:r>
              <a:rPr lang="en-US" sz="4000" dirty="0" err="1" smtClean="0">
                <a:latin typeface="Symbol" charset="2"/>
                <a:ea typeface="Symbol" charset="2"/>
                <a:cs typeface="Symbol" charset="2"/>
              </a:rPr>
              <a:t>tt</a:t>
            </a:r>
            <a:r>
              <a:rPr lang="en-US" sz="4000" dirty="0" smtClean="0"/>
              <a:t>, bb) have been shown. </a:t>
            </a:r>
          </a:p>
          <a:p>
            <a:r>
              <a:rPr lang="en-US" sz="3600" dirty="0" smtClean="0"/>
              <a:t>The combined </a:t>
            </a:r>
            <a:r>
              <a:rPr lang="en-US" sz="3600" dirty="0" smtClean="0"/>
              <a:t>result achieve 5.3</a:t>
            </a:r>
            <a:r>
              <a:rPr lang="en-US" sz="3600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3600" dirty="0" smtClean="0"/>
              <a:t>/6.5</a:t>
            </a:r>
            <a:r>
              <a:rPr lang="en-US" sz="3600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3600" dirty="0" smtClean="0"/>
              <a:t> (observed/expected)</a:t>
            </a:r>
          </a:p>
          <a:p>
            <a:pPr lvl="1"/>
            <a:r>
              <a:rPr lang="en-US" sz="3200" dirty="0"/>
              <a:t>H-&gt;</a:t>
            </a:r>
            <a:r>
              <a:rPr lang="en-US" sz="3200" dirty="0" smtClean="0">
                <a:latin typeface="Symbol" charset="2"/>
                <a:ea typeface="Symbol" charset="2"/>
                <a:cs typeface="Symbol" charset="2"/>
              </a:rPr>
              <a:t>gg </a:t>
            </a:r>
            <a:r>
              <a:rPr lang="en-US" sz="3200" dirty="0" smtClean="0"/>
              <a:t>makes a leading contribution. </a:t>
            </a:r>
          </a:p>
          <a:p>
            <a:pPr lvl="1"/>
            <a:r>
              <a:rPr lang="en-US" sz="3200" dirty="0" smtClean="0"/>
              <a:t>Chinese colleagues (</a:t>
            </a:r>
            <a:r>
              <a:rPr lang="en-US" sz="3200" dirty="0" err="1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sz="3200" dirty="0" err="1" smtClean="0"/>
              <a:t>,WW</a:t>
            </a:r>
            <a:r>
              <a:rPr lang="en-US" sz="3200" dirty="0" smtClean="0"/>
              <a:t>*,bb)play leading roles in the observation of VBF Higgs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61" y="2736365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51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20725"/>
          </a:xfrm>
        </p:spPr>
        <p:txBody>
          <a:bodyPr/>
          <a:lstStyle/>
          <a:p>
            <a:r>
              <a:rPr lang="en-US" altLang="zh-CN" dirty="0"/>
              <a:t>correlation to </a:t>
            </a:r>
            <a:r>
              <a:rPr lang="en-US" altLang="zh-CN" dirty="0" err="1" smtClean="0"/>
              <a:t>m</a:t>
            </a:r>
            <a:r>
              <a:rPr lang="en-US" altLang="zh-CN" baseline="-25000" dirty="0" err="1"/>
              <a:t>H</a:t>
            </a:r>
            <a:endParaRPr lang="en-US" altLang="zh-CN" baseline="-25000" dirty="0"/>
          </a:p>
        </p:txBody>
      </p:sp>
      <p:sp>
        <p:nvSpPr>
          <p:cNvPr id="9218" name="内容占位符 2"/>
          <p:cNvSpPr>
            <a:spLocks noGrp="1" noChangeArrowheads="1"/>
          </p:cNvSpPr>
          <p:nvPr>
            <p:ph idx="1"/>
          </p:nvPr>
        </p:nvSpPr>
        <p:spPr>
          <a:xfrm>
            <a:off x="1563201" y="937702"/>
            <a:ext cx="8229600" cy="6119813"/>
          </a:xfrm>
        </p:spPr>
        <p:txBody>
          <a:bodyPr/>
          <a:lstStyle/>
          <a:p>
            <a:r>
              <a:rPr lang="en-US" altLang="zh-CN" dirty="0"/>
              <a:t>the used variables should not be correlated to </a:t>
            </a:r>
            <a:r>
              <a:rPr lang="en-US" altLang="zh-CN" dirty="0" err="1">
                <a:sym typeface="Arial" charset="0"/>
              </a:rPr>
              <a:t>m</a:t>
            </a:r>
            <a:r>
              <a:rPr lang="en-US" altLang="zh-CN" baseline="-25000" dirty="0" err="1">
                <a:sym typeface="Arial" charset="0"/>
              </a:rPr>
              <a:t>γγ</a:t>
            </a:r>
            <a:endParaRPr lang="en-US" altLang="zh-CN" baseline="-25000" dirty="0">
              <a:sym typeface="Arial" charset="0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9220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82" y="1646392"/>
            <a:ext cx="9367838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Introduction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206" y="2080648"/>
            <a:ext cx="3886200" cy="14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5091" y="2004448"/>
            <a:ext cx="452082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4006" y="3376049"/>
            <a:ext cx="646967" cy="17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7606" y="3376048"/>
            <a:ext cx="29940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3"/>
          <p:cNvSpPr txBox="1"/>
          <p:nvPr/>
        </p:nvSpPr>
        <p:spPr>
          <a:xfrm>
            <a:off x="506223" y="363091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Gluon-gluon </a:t>
            </a:r>
            <a:r>
              <a:rPr kumimoji="1" lang="en-US" altLang="zh-CN" dirty="0" smtClean="0"/>
              <a:t>fusion </a:t>
            </a:r>
            <a:endParaRPr kumimoji="1" lang="zh-CN" altLang="en-US" dirty="0"/>
          </a:p>
        </p:txBody>
      </p:sp>
      <p:sp>
        <p:nvSpPr>
          <p:cNvPr id="8" name="文本框 4"/>
          <p:cNvSpPr txBox="1"/>
          <p:nvPr/>
        </p:nvSpPr>
        <p:spPr>
          <a:xfrm>
            <a:off x="2733916" y="3603471"/>
            <a:ext cx="26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Vector Boson Fusion (VBF)</a:t>
            </a:r>
            <a:endParaRPr kumimoji="1" lang="zh-CN" altLang="en-US" dirty="0"/>
          </a:p>
        </p:txBody>
      </p:sp>
      <p:sp>
        <p:nvSpPr>
          <p:cNvPr id="9" name="文本框 6"/>
          <p:cNvSpPr txBox="1"/>
          <p:nvPr/>
        </p:nvSpPr>
        <p:spPr>
          <a:xfrm>
            <a:off x="8167606" y="374991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ttH</a:t>
            </a:r>
            <a:endParaRPr kumimoji="1" lang="zh-CN" altLang="en-US" dirty="0"/>
          </a:p>
        </p:txBody>
      </p:sp>
      <p:sp>
        <p:nvSpPr>
          <p:cNvPr id="10" name="文本框 7"/>
          <p:cNvSpPr txBox="1"/>
          <p:nvPr/>
        </p:nvSpPr>
        <p:spPr>
          <a:xfrm>
            <a:off x="5930758" y="362731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W/ZH</a:t>
            </a:r>
            <a:endParaRPr kumimoji="1"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6223" y="4146482"/>
            <a:ext cx="10621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After the Higgs discovery,  it is important to study the Higgs property according to          its production, decays, coupling, spin</a:t>
            </a:r>
            <a:r>
              <a:rPr lang="mr-IN" sz="2400" dirty="0" smtClean="0"/>
              <a:t>…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VBF provides us an opportunity to understand: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400" dirty="0" smtClean="0"/>
              <a:t>Higgs production mode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400" dirty="0" smtClean="0"/>
              <a:t>Electro-weak production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400" dirty="0" smtClean="0"/>
              <a:t>Search for new physics. </a:t>
            </a:r>
          </a:p>
          <a:p>
            <a:pPr marL="742950" lvl="1" indent="-285750">
              <a:buFont typeface="Wingdings" charset="2"/>
              <a:buChar char="Ø"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43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CMS  VBF 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 </a:t>
            </a:r>
            <a:r>
              <a:rPr lang="en-US" dirty="0" smtClean="0"/>
              <a:t>strategy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0129"/>
            <a:ext cx="6262609" cy="2871338"/>
          </a:xfrm>
        </p:spPr>
      </p:pic>
      <p:cxnSp>
        <p:nvCxnSpPr>
          <p:cNvPr id="6" name="Straight Connector 5"/>
          <p:cNvCxnSpPr/>
          <p:nvPr/>
        </p:nvCxnSpPr>
        <p:spPr>
          <a:xfrm>
            <a:off x="2004466" y="2032807"/>
            <a:ext cx="2533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09317" y="1073773"/>
            <a:ext cx="44826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800" dirty="0" smtClean="0"/>
              <a:t>BDT training 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VBF Higgs vs </a:t>
            </a:r>
            <a:r>
              <a:rPr lang="en-US" sz="2400" dirty="0" err="1" smtClean="0"/>
              <a:t>ggH+jets</a:t>
            </a:r>
            <a:endParaRPr lang="en-US" sz="24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Divided into 3 cats.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/>
              <a:t>Validated with Z-&gt;</a:t>
            </a:r>
            <a:r>
              <a:rPr lang="en-US" sz="2800" dirty="0" err="1" smtClean="0"/>
              <a:t>ee</a:t>
            </a:r>
            <a:r>
              <a:rPr lang="en-US" sz="2800" dirty="0" smtClean="0"/>
              <a:t> events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934" y="3640107"/>
            <a:ext cx="3454400" cy="3162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9" y="5588000"/>
            <a:ext cx="6540500" cy="93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9" y="4563586"/>
            <a:ext cx="6540500" cy="1041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170" y="4221467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Selections: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33603" cy="1325563"/>
          </a:xfrm>
        </p:spPr>
        <p:txBody>
          <a:bodyPr/>
          <a:lstStyle/>
          <a:p>
            <a:r>
              <a:rPr lang="en-US" altLang="zh-CN" dirty="0" smtClean="0"/>
              <a:t>CMS</a:t>
            </a:r>
            <a:r>
              <a:rPr lang="zh-CN" altLang="en-US" dirty="0" smtClean="0"/>
              <a:t> </a:t>
            </a:r>
            <a:r>
              <a:rPr lang="en-US" altLang="zh-CN" dirty="0" smtClean="0"/>
              <a:t>VBF</a:t>
            </a:r>
            <a:r>
              <a:rPr lang="zh-CN" altLang="en-US" dirty="0" smtClean="0"/>
              <a:t> </a:t>
            </a:r>
            <a:r>
              <a:rPr lang="en-US" altLang="zh-CN" dirty="0" smtClean="0"/>
              <a:t>H-&gt;</a:t>
            </a:r>
            <a:r>
              <a:rPr lang="en-US" altLang="zh-CN" dirty="0" smtClean="0">
                <a:latin typeface="Symbol" charset="2"/>
                <a:ea typeface="Symbol" charset="2"/>
                <a:cs typeface="Symbol" charset="2"/>
              </a:rPr>
              <a:t>gg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19" y="66522"/>
            <a:ext cx="6006396" cy="5967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272" y="4811842"/>
            <a:ext cx="5355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Observed (expected) Significance </a:t>
            </a:r>
            <a:r>
              <a:rPr lang="en-US" sz="2800" smtClean="0"/>
              <a:t>= </a:t>
            </a:r>
          </a:p>
          <a:p>
            <a:r>
              <a:rPr lang="en-US" sz="2800" dirty="0" smtClean="0"/>
              <a:t>1.1</a:t>
            </a:r>
            <a:r>
              <a:rPr lang="en-US" sz="2800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2800" dirty="0" smtClean="0"/>
              <a:t>/1.9</a:t>
            </a:r>
            <a:r>
              <a:rPr lang="en-US" sz="2800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2" y="1690688"/>
            <a:ext cx="3527477" cy="2719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680" y="3151895"/>
            <a:ext cx="3050671" cy="330019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54490" cy="1325563"/>
          </a:xfrm>
        </p:spPr>
        <p:txBody>
          <a:bodyPr/>
          <a:lstStyle/>
          <a:p>
            <a:r>
              <a:rPr lang="en-US" altLang="zh-CN" dirty="0" smtClean="0"/>
              <a:t>CMS</a:t>
            </a:r>
            <a:r>
              <a:rPr lang="zh-CN" altLang="en-US" dirty="0" smtClean="0"/>
              <a:t> </a:t>
            </a:r>
            <a:r>
              <a:rPr lang="en-US" altLang="zh-CN" dirty="0" smtClean="0"/>
              <a:t>VBF</a:t>
            </a:r>
            <a:r>
              <a:rPr lang="zh-CN" altLang="en-US" dirty="0" smtClean="0"/>
              <a:t> </a:t>
            </a:r>
            <a:r>
              <a:rPr lang="en-US" altLang="zh-CN" dirty="0" smtClean="0"/>
              <a:t>H-&gt;</a:t>
            </a:r>
            <a:r>
              <a:rPr lang="en-US" altLang="zh-CN" dirty="0" smtClean="0">
                <a:latin typeface="Symbol" charset="2"/>
                <a:ea typeface="Symbol" charset="2"/>
                <a:cs typeface="Symbol" charset="2"/>
              </a:rPr>
              <a:t>ZZ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36" y="0"/>
            <a:ext cx="4835144" cy="31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368800" cy="407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90" y="2982034"/>
            <a:ext cx="5174900" cy="38759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883403" y="-26988"/>
            <a:ext cx="10988299" cy="881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1" lang="en-US" altLang="zh-CN" dirty="0" smtClean="0">
                <a:cs typeface="宋体" charset="-122"/>
              </a:rPr>
              <a:t>Event signature of Vector </a:t>
            </a:r>
            <a:r>
              <a:rPr kumimoji="1" lang="en-US" altLang="zh-CN" smtClean="0">
                <a:cs typeface="宋体" charset="-122"/>
              </a:rPr>
              <a:t>Boson Fusion (VBF) </a:t>
            </a:r>
            <a:r>
              <a:rPr kumimoji="1" lang="en-US" altLang="zh-CN" dirty="0" smtClean="0">
                <a:cs typeface="宋体" charset="-122"/>
              </a:rPr>
              <a:t>Higgs</a:t>
            </a:r>
            <a:endParaRPr kumimoji="1" lang="zh-CN" altLang="en-US" dirty="0">
              <a:cs typeface="宋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52575" y="847726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kumimoji="1" lang="en-US" altLang="zh-CN" dirty="0">
                <a:solidFill>
                  <a:srgbClr val="C00000"/>
                </a:solidFill>
                <a:cs typeface="宋体" charset="-122"/>
              </a:rPr>
              <a:t>Two forward highly boosted </a:t>
            </a:r>
            <a:r>
              <a:rPr kumimoji="1" lang="en-US" altLang="zh-CN" dirty="0" smtClean="0">
                <a:solidFill>
                  <a:srgbClr val="C00000"/>
                </a:solidFill>
                <a:cs typeface="宋体" charset="-122"/>
              </a:rPr>
              <a:t>jets. </a:t>
            </a:r>
            <a:endParaRPr kumimoji="1" lang="en-US" altLang="zh-CN" dirty="0">
              <a:solidFill>
                <a:srgbClr val="C00000"/>
              </a:solidFill>
              <a:cs typeface="宋体" charset="-122"/>
            </a:endParaRPr>
          </a:p>
          <a:p>
            <a:pPr lvl="1" eaLnBrk="1" hangingPunct="1"/>
            <a:r>
              <a:rPr kumimoji="1" lang="en-US" altLang="zh-CN" dirty="0">
                <a:cs typeface="宋体" charset="-122"/>
              </a:rPr>
              <a:t>High invariant mass  of the di-jet </a:t>
            </a:r>
            <a:r>
              <a:rPr kumimoji="1" lang="en-US" altLang="zh-CN" dirty="0" err="1">
                <a:cs typeface="宋体" charset="-122"/>
              </a:rPr>
              <a:t>M</a:t>
            </a:r>
            <a:r>
              <a:rPr kumimoji="1" lang="en-US" altLang="zh-CN" baseline="-25000" dirty="0" err="1">
                <a:cs typeface="宋体" charset="-122"/>
              </a:rPr>
              <a:t>jj</a:t>
            </a:r>
            <a:r>
              <a:rPr kumimoji="1" lang="en-US" altLang="zh-CN" dirty="0">
                <a:cs typeface="宋体" charset="-122"/>
              </a:rPr>
              <a:t>,  </a:t>
            </a:r>
          </a:p>
          <a:p>
            <a:pPr eaLnBrk="1" hangingPunct="1"/>
            <a:r>
              <a:rPr kumimoji="1" lang="en-US" altLang="zh-CN" dirty="0">
                <a:solidFill>
                  <a:srgbClr val="C00000"/>
                </a:solidFill>
                <a:cs typeface="宋体" charset="-122"/>
              </a:rPr>
              <a:t>No much jet activities in the </a:t>
            </a:r>
          </a:p>
          <a:p>
            <a:pPr eaLnBrk="1" hangingPunct="1">
              <a:buFontTx/>
              <a:buNone/>
            </a:pPr>
            <a:r>
              <a:rPr kumimoji="1" lang="en-US" altLang="zh-CN" dirty="0">
                <a:solidFill>
                  <a:srgbClr val="C00000"/>
                </a:solidFill>
                <a:cs typeface="宋体" charset="-122"/>
              </a:rPr>
              <a:t>center region of the detector. </a:t>
            </a:r>
          </a:p>
          <a:p>
            <a:pPr lvl="1" eaLnBrk="1" hangingPunct="1"/>
            <a:r>
              <a:rPr kumimoji="1" lang="en-US" altLang="zh-CN" dirty="0">
                <a:cs typeface="宋体" charset="-122"/>
              </a:rPr>
              <a:t>Central jet veto…</a:t>
            </a:r>
          </a:p>
          <a:p>
            <a:pPr eaLnBrk="1" hangingPunct="1"/>
            <a:r>
              <a:rPr kumimoji="1" lang="en-US" altLang="zh-CN" dirty="0">
                <a:cs typeface="宋体" charset="-122"/>
              </a:rPr>
              <a:t>feasible to play </a:t>
            </a:r>
          </a:p>
          <a:p>
            <a:pPr eaLnBrk="1" hangingPunct="1">
              <a:buFontTx/>
              <a:buNone/>
            </a:pPr>
            <a:r>
              <a:rPr kumimoji="1" lang="en-US" altLang="zh-CN" dirty="0">
                <a:cs typeface="宋体" charset="-122"/>
              </a:rPr>
              <a:t>with Multivariate </a:t>
            </a:r>
          </a:p>
          <a:p>
            <a:pPr eaLnBrk="1" hangingPunct="1">
              <a:buFontTx/>
              <a:buNone/>
            </a:pPr>
            <a:r>
              <a:rPr kumimoji="1" lang="en-US" altLang="zh-CN" dirty="0">
                <a:cs typeface="宋体" charset="-122"/>
              </a:rPr>
              <a:t>analysis (MVA).</a:t>
            </a:r>
          </a:p>
        </p:txBody>
      </p:sp>
      <p:grpSp>
        <p:nvGrpSpPr>
          <p:cNvPr id="20483" name="Group 17"/>
          <p:cNvGrpSpPr>
            <a:grpSpLocks/>
          </p:cNvGrpSpPr>
          <p:nvPr/>
        </p:nvGrpSpPr>
        <p:grpSpPr bwMode="auto">
          <a:xfrm>
            <a:off x="6377552" y="1182580"/>
            <a:ext cx="3843337" cy="2757237"/>
            <a:chOff x="2016" y="1680"/>
            <a:chExt cx="3610" cy="2351"/>
          </a:xfrm>
        </p:grpSpPr>
        <p:sp>
          <p:nvSpPr>
            <p:cNvPr id="20489" name="Rectangle 18"/>
            <p:cNvSpPr>
              <a:spLocks noChangeArrowheads="1"/>
            </p:cNvSpPr>
            <p:nvPr/>
          </p:nvSpPr>
          <p:spPr bwMode="auto">
            <a:xfrm>
              <a:off x="2626" y="2704"/>
              <a:ext cx="37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9pPr>
            </a:lstStyle>
            <a:p>
              <a:pPr eaLnBrk="1" hangingPunct="1"/>
              <a:r>
                <a:rPr lang="en-US" altLang="ja-JP" sz="3200" b="1">
                  <a:latin typeface="Symbol" charset="2"/>
                </a:rPr>
                <a:t>f</a:t>
              </a:r>
            </a:p>
          </p:txBody>
        </p:sp>
        <p:sp>
          <p:nvSpPr>
            <p:cNvPr id="20490" name="Text Box 19"/>
            <p:cNvSpPr txBox="1">
              <a:spLocks noChangeArrowheads="1"/>
            </p:cNvSpPr>
            <p:nvPr/>
          </p:nvSpPr>
          <p:spPr bwMode="auto">
            <a:xfrm>
              <a:off x="4099" y="3532"/>
              <a:ext cx="56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Symbol" charset="2"/>
                  <a:ea typeface="Arial" charset="0"/>
                  <a:cs typeface="Arial" charset="0"/>
                </a:rPr>
                <a:t>h</a:t>
              </a:r>
            </a:p>
          </p:txBody>
        </p:sp>
        <p:grpSp>
          <p:nvGrpSpPr>
            <p:cNvPr id="20491" name="Group 20"/>
            <p:cNvGrpSpPr>
              <a:grpSpLocks/>
            </p:cNvGrpSpPr>
            <p:nvPr/>
          </p:nvGrpSpPr>
          <p:grpSpPr bwMode="auto">
            <a:xfrm>
              <a:off x="3027" y="1989"/>
              <a:ext cx="2599" cy="1707"/>
              <a:chOff x="3027" y="2037"/>
              <a:chExt cx="2599" cy="1707"/>
            </a:xfrm>
          </p:grpSpPr>
          <p:sp>
            <p:nvSpPr>
              <p:cNvPr id="20494" name="Rectangle 21"/>
              <p:cNvSpPr>
                <a:spLocks noChangeArrowheads="1"/>
              </p:cNvSpPr>
              <p:nvPr/>
            </p:nvSpPr>
            <p:spPr bwMode="auto">
              <a:xfrm>
                <a:off x="3027" y="2286"/>
                <a:ext cx="2599" cy="134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5" name="Oval 22"/>
              <p:cNvSpPr>
                <a:spLocks noChangeArrowheads="1"/>
              </p:cNvSpPr>
              <p:nvPr/>
            </p:nvSpPr>
            <p:spPr bwMode="auto">
              <a:xfrm>
                <a:off x="3140" y="2435"/>
                <a:ext cx="339" cy="29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6" name="Oval 23"/>
              <p:cNvSpPr>
                <a:spLocks noChangeArrowheads="1"/>
              </p:cNvSpPr>
              <p:nvPr/>
            </p:nvSpPr>
            <p:spPr bwMode="auto">
              <a:xfrm>
                <a:off x="5174" y="3181"/>
                <a:ext cx="339" cy="29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7" name="Rectangle 24"/>
              <p:cNvSpPr>
                <a:spLocks noChangeArrowheads="1"/>
              </p:cNvSpPr>
              <p:nvPr/>
            </p:nvSpPr>
            <p:spPr bwMode="auto">
              <a:xfrm>
                <a:off x="3479" y="2286"/>
                <a:ext cx="1695" cy="134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8" name="Line 25"/>
              <p:cNvSpPr>
                <a:spLocks noChangeShapeType="1"/>
              </p:cNvSpPr>
              <p:nvPr/>
            </p:nvSpPr>
            <p:spPr bwMode="auto">
              <a:xfrm>
                <a:off x="4327" y="2286"/>
                <a:ext cx="0" cy="134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Oval 26"/>
              <p:cNvSpPr>
                <a:spLocks noChangeArrowheads="1"/>
              </p:cNvSpPr>
              <p:nvPr/>
            </p:nvSpPr>
            <p:spPr bwMode="auto">
              <a:xfrm>
                <a:off x="3931" y="3280"/>
                <a:ext cx="113" cy="9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0" name="Oval 27"/>
              <p:cNvSpPr>
                <a:spLocks noChangeArrowheads="1"/>
              </p:cNvSpPr>
              <p:nvPr/>
            </p:nvSpPr>
            <p:spPr bwMode="auto">
              <a:xfrm>
                <a:off x="4609" y="2634"/>
                <a:ext cx="113" cy="9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1" name="Line 28"/>
              <p:cNvSpPr>
                <a:spLocks noChangeShapeType="1"/>
              </p:cNvSpPr>
              <p:nvPr/>
            </p:nvSpPr>
            <p:spPr bwMode="auto">
              <a:xfrm flipH="1">
                <a:off x="3310" y="2037"/>
                <a:ext cx="1186" cy="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" name="Line 29"/>
              <p:cNvSpPr>
                <a:spLocks noChangeShapeType="1"/>
              </p:cNvSpPr>
              <p:nvPr/>
            </p:nvSpPr>
            <p:spPr bwMode="auto">
              <a:xfrm>
                <a:off x="4496" y="2037"/>
                <a:ext cx="791" cy="12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Line 30"/>
              <p:cNvSpPr>
                <a:spLocks noChangeShapeType="1"/>
              </p:cNvSpPr>
              <p:nvPr/>
            </p:nvSpPr>
            <p:spPr bwMode="auto">
              <a:xfrm flipV="1">
                <a:off x="3744" y="3380"/>
                <a:ext cx="187" cy="3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4" name="Line 31"/>
              <p:cNvSpPr>
                <a:spLocks noChangeShapeType="1"/>
              </p:cNvSpPr>
              <p:nvPr/>
            </p:nvSpPr>
            <p:spPr bwMode="auto">
              <a:xfrm flipV="1">
                <a:off x="3744" y="2733"/>
                <a:ext cx="922" cy="10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2" name="Text Box 32"/>
            <p:cNvSpPr txBox="1">
              <a:spLocks noChangeArrowheads="1"/>
            </p:cNvSpPr>
            <p:nvPr/>
          </p:nvSpPr>
          <p:spPr bwMode="auto">
            <a:xfrm>
              <a:off x="3647" y="1680"/>
              <a:ext cx="153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b="1">
                  <a:ea typeface="Arial" charset="0"/>
                  <a:cs typeface="Arial" charset="0"/>
                </a:rPr>
                <a:t>Forward jets</a:t>
              </a:r>
            </a:p>
          </p:txBody>
        </p:sp>
        <p:sp>
          <p:nvSpPr>
            <p:cNvPr id="20493" name="Text Box 33"/>
            <p:cNvSpPr txBox="1">
              <a:spLocks noChangeArrowheads="1"/>
            </p:cNvSpPr>
            <p:nvPr/>
          </p:nvSpPr>
          <p:spPr bwMode="auto">
            <a:xfrm>
              <a:off x="2016" y="3648"/>
              <a:ext cx="221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500" b="1">
                  <a:ea typeface="Arial" charset="0"/>
                  <a:cs typeface="Arial" charset="0"/>
                </a:rPr>
                <a:t>Higgs Decay</a:t>
              </a:r>
            </a:p>
          </p:txBody>
        </p:sp>
      </p:grpSp>
      <p:pic>
        <p:nvPicPr>
          <p:cNvPr id="20484" name="图片 20" descr="Screen Shot 2014-03-26 at 上午12.2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3827464"/>
            <a:ext cx="30321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21" descr="Screen Shot 2014-03-26 at 上午12.30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786189"/>
            <a:ext cx="307340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C:\Users\ajor\Documents\Work\Higgs\MyWork\2013-08-02\plots\vbf_pro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011739"/>
            <a:ext cx="29225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35115" y="618283"/>
            <a:ext cx="519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Wisconsin </a:t>
            </a:r>
            <a:r>
              <a:rPr lang="en-US" dirty="0" err="1" smtClean="0"/>
              <a:t>Pheno</a:t>
            </a:r>
            <a:r>
              <a:rPr lang="en-US" dirty="0" smtClean="0"/>
              <a:t>. Group: </a:t>
            </a:r>
          </a:p>
          <a:p>
            <a:r>
              <a:rPr lang="en-US" dirty="0" smtClean="0"/>
              <a:t>T. Han, D.L. Rainwater, D.</a:t>
            </a:r>
            <a:r>
              <a:rPr lang="en-US" dirty="0"/>
              <a:t> </a:t>
            </a:r>
            <a:r>
              <a:rPr lang="en-US" dirty="0" err="1" smtClean="0"/>
              <a:t>Zeppenfeld</a:t>
            </a:r>
            <a:r>
              <a:rPr lang="mr-IN" dirty="0" smtClean="0"/>
              <a:t>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2"/>
          <p:cNvSpPr txBox="1">
            <a:spLocks noChangeArrowheads="1"/>
          </p:cNvSpPr>
          <p:nvPr/>
        </p:nvSpPr>
        <p:spPr bwMode="auto">
          <a:xfrm>
            <a:off x="1671638" y="3049588"/>
            <a:ext cx="96821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CN" dirty="0"/>
              <a:t>Separation power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zh-CN" dirty="0"/>
              <a:t>two forward jet → large </a:t>
            </a:r>
            <a:r>
              <a:rPr lang="en-US" altLang="zh-CN" dirty="0" err="1"/>
              <a:t>Δη</a:t>
            </a:r>
            <a:r>
              <a:rPr lang="en-US" altLang="zh-CN" baseline="-25000" dirty="0" err="1">
                <a:latin typeface="Times New Roman" charset="0"/>
              </a:rPr>
              <a:t>jj</a:t>
            </a:r>
            <a:endParaRPr lang="en-US" altLang="zh-CN" baseline="-25000" dirty="0">
              <a:latin typeface="Times New Roman" charset="0"/>
            </a:endParaRPr>
          </a:p>
          <a:p>
            <a:pPr lvl="1" eaLnBrk="1" hangingPunct="1">
              <a:buFont typeface="Wingdings" charset="2"/>
              <a:buChar char="Ø"/>
            </a:pPr>
            <a:r>
              <a:rPr lang="en-US" altLang="zh-CN" dirty="0"/>
              <a:t>high </a:t>
            </a:r>
            <a:r>
              <a:rPr lang="en-US" altLang="zh-CN" dirty="0" err="1"/>
              <a:t>pT</a:t>
            </a:r>
            <a:r>
              <a:rPr lang="en-US" altLang="zh-CN" dirty="0"/>
              <a:t> and large </a:t>
            </a:r>
            <a:r>
              <a:rPr lang="en-US" altLang="zh-CN" dirty="0" err="1">
                <a:sym typeface="Arial" charset="0"/>
              </a:rPr>
              <a:t>Δη</a:t>
            </a:r>
            <a:r>
              <a:rPr lang="en-US" altLang="zh-CN" baseline="-25000" dirty="0" err="1">
                <a:sym typeface="Arial" charset="0"/>
              </a:rPr>
              <a:t>jj</a:t>
            </a:r>
            <a:r>
              <a:rPr lang="en-US" altLang="zh-CN" dirty="0">
                <a:sym typeface="Arial" charset="0"/>
              </a:rPr>
              <a:t> → large </a:t>
            </a:r>
            <a:r>
              <a:rPr lang="en-US" altLang="zh-CN" dirty="0" err="1">
                <a:sym typeface="Arial" charset="0"/>
              </a:rPr>
              <a:t>m</a:t>
            </a:r>
            <a:r>
              <a:rPr lang="en-US" altLang="zh-CN" baseline="-25000" dirty="0" err="1">
                <a:sym typeface="Arial" charset="0"/>
              </a:rPr>
              <a:t>jj</a:t>
            </a:r>
            <a:endParaRPr lang="en-US" altLang="zh-CN" baseline="-25000" dirty="0">
              <a:sym typeface="Arial" charset="0"/>
            </a:endParaRPr>
          </a:p>
          <a:p>
            <a:pPr lvl="1" eaLnBrk="1" hangingPunct="1">
              <a:buFont typeface="Wingdings" charset="2"/>
              <a:buChar char="Ø"/>
            </a:pPr>
            <a:r>
              <a:rPr lang="en-US" altLang="zh-CN" dirty="0">
                <a:sym typeface="Arial" charset="0"/>
              </a:rPr>
              <a:t>central </a:t>
            </a:r>
            <a:r>
              <a:rPr lang="en-US" altLang="zh-CN" dirty="0" err="1">
                <a:sym typeface="Arial" charset="0"/>
              </a:rPr>
              <a:t>diphoton</a:t>
            </a:r>
            <a:r>
              <a:rPr lang="en-US" altLang="zh-CN" dirty="0">
                <a:sym typeface="Arial" charset="0"/>
              </a:rPr>
              <a:t> and forward </a:t>
            </a:r>
            <a:r>
              <a:rPr lang="en-US" altLang="zh-CN" dirty="0" err="1">
                <a:sym typeface="Arial" charset="0"/>
              </a:rPr>
              <a:t>dijet</a:t>
            </a:r>
            <a:r>
              <a:rPr lang="en-US" altLang="zh-CN" dirty="0">
                <a:sym typeface="Arial" charset="0"/>
              </a:rPr>
              <a:t> → large </a:t>
            </a:r>
            <a:r>
              <a:rPr lang="en-US" altLang="zh-CN" dirty="0" err="1">
                <a:sym typeface="Arial" charset="0"/>
              </a:rPr>
              <a:t>ΔR</a:t>
            </a:r>
            <a:r>
              <a:rPr lang="en-US" altLang="zh-CN" baseline="30000" dirty="0" err="1">
                <a:sym typeface="Arial" charset="0"/>
              </a:rPr>
              <a:t>min</a:t>
            </a:r>
            <a:r>
              <a:rPr lang="en-US" altLang="zh-CN" baseline="-25000" dirty="0" err="1">
                <a:sym typeface="Arial" charset="0"/>
              </a:rPr>
              <a:t>γ,j</a:t>
            </a:r>
            <a:r>
              <a:rPr lang="en-US" altLang="zh-CN" dirty="0" smtClean="0">
                <a:sym typeface="Arial" charset="0"/>
              </a:rPr>
              <a:t>, low </a:t>
            </a:r>
            <a:r>
              <a:rPr lang="en-US" altLang="zh-CN" dirty="0" err="1" smtClean="0">
                <a:sym typeface="Arial" charset="0"/>
              </a:rPr>
              <a:t>η</a:t>
            </a:r>
            <a:r>
              <a:rPr lang="en-US" altLang="zh-CN" baseline="30000" dirty="0" err="1" smtClean="0">
                <a:sym typeface="Arial" charset="0"/>
              </a:rPr>
              <a:t>Zepp</a:t>
            </a:r>
            <a:r>
              <a:rPr lang="en-US" altLang="zh-CN" dirty="0" smtClean="0">
                <a:sym typeface="Arial" charset="0"/>
              </a:rPr>
              <a:t> </a:t>
            </a:r>
            <a:endParaRPr lang="en-US" altLang="zh-CN" dirty="0">
              <a:sym typeface="Arial" charset="0"/>
            </a:endParaRPr>
          </a:p>
          <a:p>
            <a:pPr lvl="1" eaLnBrk="1" hangingPunct="1">
              <a:buFont typeface="Wingdings" charset="2"/>
              <a:buChar char="Ø"/>
            </a:pPr>
            <a:r>
              <a:rPr lang="en-US" altLang="zh-CN" dirty="0">
                <a:sym typeface="Arial" charset="0"/>
              </a:rPr>
              <a:t>two balance high </a:t>
            </a:r>
            <a:r>
              <a:rPr lang="en-US" altLang="zh-CN" dirty="0" err="1">
                <a:sym typeface="Arial" charset="0"/>
              </a:rPr>
              <a:t>pT</a:t>
            </a:r>
            <a:r>
              <a:rPr lang="en-US" altLang="zh-CN" dirty="0">
                <a:sym typeface="Arial" charset="0"/>
              </a:rPr>
              <a:t> jet → high </a:t>
            </a:r>
            <a:r>
              <a:rPr lang="en-US" altLang="zh-CN" dirty="0" err="1">
                <a:sym typeface="Arial" charset="0"/>
              </a:rPr>
              <a:t>pTt</a:t>
            </a:r>
            <a:r>
              <a:rPr lang="en-US" altLang="zh-CN" dirty="0">
                <a:sym typeface="Arial" charset="0"/>
              </a:rPr>
              <a:t> </a:t>
            </a:r>
          </a:p>
        </p:txBody>
      </p:sp>
      <p:sp>
        <p:nvSpPr>
          <p:cNvPr id="25602" name="标题 1"/>
          <p:cNvSpPr>
            <a:spLocks noGrp="1" noChangeArrowheads="1"/>
          </p:cNvSpPr>
          <p:nvPr>
            <p:ph type="title"/>
          </p:nvPr>
        </p:nvSpPr>
        <p:spPr>
          <a:xfrm>
            <a:off x="545691" y="1"/>
            <a:ext cx="11646310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dirty="0" smtClean="0">
                <a:cs typeface="宋体" charset="-122"/>
              </a:rPr>
              <a:t>Example: </a:t>
            </a:r>
            <a:r>
              <a:rPr lang="en-US" altLang="zh-CN" sz="3200" dirty="0">
                <a:cs typeface="宋体" charset="-122"/>
              </a:rPr>
              <a:t>d</a:t>
            </a:r>
            <a:r>
              <a:rPr lang="en-US" altLang="zh-CN" sz="3200" dirty="0" smtClean="0">
                <a:cs typeface="宋体" charset="-122"/>
              </a:rPr>
              <a:t>iscriminating </a:t>
            </a:r>
            <a:r>
              <a:rPr lang="en-US" altLang="zh-CN" sz="3200" dirty="0">
                <a:cs typeface="宋体" charset="-122"/>
              </a:rPr>
              <a:t>variables used </a:t>
            </a:r>
            <a:r>
              <a:rPr lang="en-US" altLang="zh-CN" sz="3200" dirty="0" smtClean="0">
                <a:cs typeface="宋体" charset="-122"/>
              </a:rPr>
              <a:t>in ATLAS for H-&gt;</a:t>
            </a:r>
            <a:r>
              <a:rPr lang="en-US" altLang="zh-CN" sz="3200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altLang="zh-CN" sz="3200" dirty="0" smtClean="0">
                <a:cs typeface="宋体" charset="-122"/>
              </a:rPr>
              <a:t> analysis</a:t>
            </a:r>
            <a:endParaRPr lang="en-US" altLang="zh-CN" sz="3200" dirty="0">
              <a:cs typeface="宋体" charset="-122"/>
            </a:endParaRPr>
          </a:p>
        </p:txBody>
      </p:sp>
      <p:sp>
        <p:nvSpPr>
          <p:cNvPr id="25603" name="内容占位符 2"/>
          <p:cNvSpPr>
            <a:spLocks noGrp="1" noChangeArrowheads="1"/>
          </p:cNvSpPr>
          <p:nvPr>
            <p:ph idx="1"/>
          </p:nvPr>
        </p:nvSpPr>
        <p:spPr>
          <a:xfrm>
            <a:off x="1981200" y="720726"/>
            <a:ext cx="8229600" cy="2327275"/>
          </a:xfrm>
        </p:spPr>
        <p:txBody>
          <a:bodyPr/>
          <a:lstStyle/>
          <a:p>
            <a:pPr eaLnBrk="1" hangingPunct="1"/>
            <a:r>
              <a:rPr lang="en-US" altLang="zh-CN" dirty="0">
                <a:cs typeface="宋体" charset="-122"/>
              </a:rPr>
              <a:t>variables used </a:t>
            </a:r>
          </a:p>
          <a:p>
            <a:pPr eaLnBrk="1" hangingPunct="1"/>
            <a:endParaRPr lang="en-US" altLang="zh-CN" dirty="0">
              <a:cs typeface="宋体" charset="-122"/>
            </a:endParaRPr>
          </a:p>
          <a:p>
            <a:pPr eaLnBrk="1" hangingPunct="1"/>
            <a:endParaRPr lang="en-US" altLang="zh-CN" dirty="0">
              <a:cs typeface="宋体" charset="-122"/>
            </a:endParaRPr>
          </a:p>
          <a:p>
            <a:pPr eaLnBrk="1" hangingPunct="1"/>
            <a:endParaRPr lang="en-US" altLang="zh-CN" dirty="0">
              <a:cs typeface="宋体" charset="-122"/>
            </a:endParaRPr>
          </a:p>
          <a:p>
            <a:pPr eaLnBrk="1" hangingPunct="1"/>
            <a:endParaRPr lang="en-US" altLang="zh-CN" dirty="0">
              <a:cs typeface="宋体" charset="-122"/>
            </a:endParaRPr>
          </a:p>
          <a:p>
            <a:pPr eaLnBrk="1" hangingPunct="1"/>
            <a:endParaRPr lang="en-US" altLang="zh-CN" dirty="0">
              <a:cs typeface="宋体" charset="-122"/>
            </a:endParaRPr>
          </a:p>
        </p:txBody>
      </p:sp>
      <p:pic>
        <p:nvPicPr>
          <p:cNvPr id="25605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1" y="1177926"/>
            <a:ext cx="90519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6" y="2787650"/>
            <a:ext cx="44418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4968876"/>
            <a:ext cx="6477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 noChangeArrowheads="1"/>
          </p:cNvSpPr>
          <p:nvPr>
            <p:ph type="title"/>
          </p:nvPr>
        </p:nvSpPr>
        <p:spPr>
          <a:xfrm>
            <a:off x="1524000" y="-14662"/>
            <a:ext cx="917758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>
                <a:cs typeface="宋体" charset="-122"/>
              </a:rPr>
              <a:t>Distributions </a:t>
            </a:r>
            <a:r>
              <a:rPr lang="en-US" altLang="zh-CN">
                <a:cs typeface="宋体" charset="-122"/>
              </a:rPr>
              <a:t>of </a:t>
            </a:r>
            <a:r>
              <a:rPr lang="en-US" altLang="zh-CN" smtClean="0">
                <a:cs typeface="宋体" charset="-122"/>
              </a:rPr>
              <a:t>the discriminating </a:t>
            </a:r>
            <a:r>
              <a:rPr lang="en-US" altLang="zh-CN" dirty="0" smtClean="0">
                <a:cs typeface="宋体" charset="-122"/>
              </a:rPr>
              <a:t>variables</a:t>
            </a:r>
            <a:endParaRPr lang="en-US" altLang="zh-CN" dirty="0">
              <a:cs typeface="宋体" charset="-122"/>
            </a:endParaRPr>
          </a:p>
        </p:txBody>
      </p:sp>
      <p:sp>
        <p:nvSpPr>
          <p:cNvPr id="26626" name="内容占位符 2"/>
          <p:cNvSpPr>
            <a:spLocks noGrp="1" noChangeArrowheads="1"/>
          </p:cNvSpPr>
          <p:nvPr>
            <p:ph idx="1"/>
          </p:nvPr>
        </p:nvSpPr>
        <p:spPr>
          <a:xfrm>
            <a:off x="1981200" y="720726"/>
            <a:ext cx="8229600" cy="6119813"/>
          </a:xfrm>
        </p:spPr>
        <p:txBody>
          <a:bodyPr/>
          <a:lstStyle/>
          <a:p>
            <a:pPr eaLnBrk="1" hangingPunct="1"/>
            <a:r>
              <a:rPr lang="en-US" altLang="zh-CN" dirty="0">
                <a:cs typeface="宋体" charset="-122"/>
              </a:rPr>
              <a:t>data sideband (</a:t>
            </a:r>
            <a:r>
              <a:rPr lang="en-US" altLang="zh-CN" dirty="0" err="1">
                <a:cs typeface="宋体" charset="-122"/>
              </a:rPr>
              <a:t>exculde</a:t>
            </a:r>
            <a:r>
              <a:rPr lang="en-US" altLang="zh-CN" dirty="0">
                <a:cs typeface="宋体" charset="-122"/>
              </a:rPr>
              <a:t> 120-130GeV ) is consistent with </a:t>
            </a:r>
            <a:r>
              <a:rPr lang="en-US" altLang="zh-CN" dirty="0" err="1">
                <a:cs typeface="宋体" charset="-122"/>
              </a:rPr>
              <a:t>γγ+γj+jj</a:t>
            </a:r>
            <a:r>
              <a:rPr lang="en-US" altLang="zh-CN" dirty="0">
                <a:cs typeface="宋体" charset="-122"/>
              </a:rPr>
              <a:t> background</a:t>
            </a:r>
          </a:p>
          <a:p>
            <a:pPr eaLnBrk="1" hangingPunct="1"/>
            <a:r>
              <a:rPr lang="en-US" altLang="zh-CN" dirty="0">
                <a:cs typeface="宋体" charset="-122"/>
              </a:rPr>
              <a:t>these variables show good separation power</a:t>
            </a:r>
          </a:p>
          <a:p>
            <a:pPr eaLnBrk="1" hangingPunct="1"/>
            <a:r>
              <a:rPr lang="en-US" altLang="zh-CN" dirty="0">
                <a:cs typeface="宋体" charset="-122"/>
              </a:rPr>
              <a:t>they are </a:t>
            </a:r>
            <a:r>
              <a:rPr lang="en-US" altLang="zh-CN" dirty="0" smtClean="0">
                <a:cs typeface="宋体" charset="-122"/>
              </a:rPr>
              <a:t>used </a:t>
            </a:r>
            <a:r>
              <a:rPr lang="en-US" altLang="zh-CN" dirty="0">
                <a:cs typeface="宋体" charset="-122"/>
              </a:rPr>
              <a:t>in category optimization</a:t>
            </a:r>
          </a:p>
        </p:txBody>
      </p:sp>
      <p:pic>
        <p:nvPicPr>
          <p:cNvPr id="26628" name="图片 5" descr="13fb_valid_sideband_m_j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60700"/>
            <a:ext cx="270033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6" descr="13fb_valid_sideband_pTt_y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59339"/>
            <a:ext cx="270033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7" descr="13fb_valid_sideband_jj_DeltaE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060700"/>
            <a:ext cx="269875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8" descr="13fb_valid_sideband_Dphi_yy_j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3060700"/>
            <a:ext cx="2700337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图片 9" descr="13fb_valid_sideband_y_j_DeltaR_m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4859339"/>
            <a:ext cx="26987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10" descr="13fb_valid_sideband_Zep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4859339"/>
            <a:ext cx="270033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87314"/>
            <a:ext cx="9503044" cy="492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1" lang="en-US" altLang="zh-CN" dirty="0" smtClean="0"/>
              <a:t>MVA </a:t>
            </a:r>
            <a:r>
              <a:rPr kumimoji="1" lang="en-US" altLang="zh-CN" smtClean="0"/>
              <a:t>method: Training/optimization </a:t>
            </a:r>
            <a:r>
              <a:rPr kumimoji="1" lang="en-US" altLang="zh-CN" dirty="0" smtClean="0"/>
              <a:t>the MVA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6050" y="777875"/>
            <a:ext cx="8229600" cy="55895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kumimoji="1" lang="en-US" altLang="zh-CN" sz="2000">
                <a:cs typeface="宋体" charset="-122"/>
              </a:rPr>
              <a:t>[120,130] GeV window is blinded during the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cs typeface="宋体" charset="-122"/>
              </a:rPr>
              <a:t>     process for data.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altLang="zh-CN" sz="2000">
                <a:cs typeface="宋体" charset="-122"/>
              </a:rPr>
              <a:t>Signal : VBF 125 GeV.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altLang="zh-CN" sz="2000">
                <a:cs typeface="宋体" charset="-122"/>
              </a:rPr>
              <a:t>Background :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zh-CN" altLang="en-US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ϒϒ</a:t>
            </a: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 : SHERPA Monte-Carlo normalized to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    4 fb</a:t>
            </a:r>
            <a:r>
              <a:rPr kumimoji="1" lang="en-US" altLang="zh-CN" sz="2000" baseline="30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-1</a:t>
            </a: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zh-CN" altLang="en-US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ϒ</a:t>
            </a: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jet+jets : data with at least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    one photon not isolated. 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The components are normalized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to the fraction from data-driven method. 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Other samples such as revIso,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 MC+revID, sideband were tried as well.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 The performances are worse than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  the first one. 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For the optimization, both sideband fit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    from data and MC+revIso are tested. 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MC+revIso is used as the baseline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  (no bias)</a:t>
            </a:r>
            <a:endParaRPr kumimoji="1" lang="zh-CN" altLang="en-US" sz="2000">
              <a:cs typeface="宋体" charset="-122"/>
            </a:endParaRPr>
          </a:p>
        </p:txBody>
      </p:sp>
      <p:pic>
        <p:nvPicPr>
          <p:cNvPr id="24579" name="图片 3" descr="屏幕快照 2013-03-02 下午6.21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777875"/>
            <a:ext cx="33845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4" descr="屏幕快照 2013-03-02 下午6.24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6" y="3662363"/>
            <a:ext cx="327501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本框 5"/>
          <p:cNvSpPr txBox="1">
            <a:spLocks noChangeArrowheads="1"/>
          </p:cNvSpPr>
          <p:nvPr/>
        </p:nvSpPr>
        <p:spPr bwMode="auto">
          <a:xfrm>
            <a:off x="8639175" y="1897063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eaLnBrk="1" hangingPunct="1"/>
            <a:r>
              <a:rPr kumimoji="1" lang="en-US" altLang="zh-CN" sz="1800">
                <a:solidFill>
                  <a:srgbClr val="FF0000"/>
                </a:solidFill>
              </a:rPr>
              <a:t>example</a:t>
            </a:r>
            <a:endParaRPr kumimoji="1" lang="zh-CN" altLang="en-US" sz="1800">
              <a:solidFill>
                <a:srgbClr val="FF0000"/>
              </a:solidFill>
            </a:endParaRPr>
          </a:p>
        </p:txBody>
      </p:sp>
      <p:sp>
        <p:nvSpPr>
          <p:cNvPr id="24582" name="文本框 6"/>
          <p:cNvSpPr txBox="1">
            <a:spLocks noChangeArrowheads="1"/>
          </p:cNvSpPr>
          <p:nvPr/>
        </p:nvSpPr>
        <p:spPr bwMode="auto">
          <a:xfrm>
            <a:off x="8147050" y="4344988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eaLnBrk="1" hangingPunct="1"/>
            <a:r>
              <a:rPr kumimoji="1" lang="en-US" altLang="zh-CN" sz="1800">
                <a:solidFill>
                  <a:srgbClr val="FF0000"/>
                </a:solidFill>
              </a:rPr>
              <a:t>example</a:t>
            </a:r>
            <a:endParaRPr kumimoji="1" lang="zh-CN" altLang="en-US" sz="1800">
              <a:solidFill>
                <a:srgbClr val="FF0000"/>
              </a:solidFill>
            </a:endParaRPr>
          </a:p>
        </p:txBody>
      </p:sp>
      <p:pic>
        <p:nvPicPr>
          <p:cNvPr id="24583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107113"/>
            <a:ext cx="6778626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135"/>
            <a:ext cx="10515600" cy="1325563"/>
          </a:xfrm>
        </p:spPr>
        <p:txBody>
          <a:bodyPr/>
          <a:lstStyle/>
          <a:p>
            <a:r>
              <a:rPr lang="en-US" smtClean="0"/>
              <a:t>Selection on BDT response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7</a:t>
            </a:fld>
            <a:endParaRPr lang="en-US"/>
          </a:p>
        </p:txBody>
      </p:sp>
      <p:pic>
        <p:nvPicPr>
          <p:cNvPr id="4" name="图片 9" descr="Screen Shot 2013-09-09 at 下午11.10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69" y="1723034"/>
            <a:ext cx="5037944" cy="345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5541503"/>
            <a:ext cx="9824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altLang="zh-CN" dirty="0">
                <a:latin typeface="Comic Sans MS" charset="0"/>
                <a:cs typeface="Comic Sans MS" charset="0"/>
              </a:rPr>
              <a:t>MVA can maximize the discriminating power of the signal from the </a:t>
            </a:r>
            <a:r>
              <a:rPr lang="en-US" altLang="zh-CN" dirty="0" smtClean="0">
                <a:latin typeface="Comic Sans MS" charset="0"/>
                <a:cs typeface="Comic Sans MS" charset="0"/>
              </a:rPr>
              <a:t>backgrounds</a:t>
            </a:r>
          </a:p>
          <a:p>
            <a:pPr marL="285750" indent="-285750">
              <a:buFont typeface="Wingdings" charset="2"/>
              <a:buChar char="Ø"/>
            </a:pPr>
            <a:r>
              <a:rPr lang="en-US" altLang="zh-CN" dirty="0" smtClean="0">
                <a:latin typeface="Comic Sans MS" charset="0"/>
                <a:cs typeface="Comic Sans MS" charset="0"/>
              </a:rPr>
              <a:t>Improvement </a:t>
            </a:r>
            <a:r>
              <a:rPr lang="en-US" altLang="zh-CN" dirty="0">
                <a:latin typeface="Comic Sans MS" charset="0"/>
                <a:cs typeface="Comic Sans MS" charset="0"/>
              </a:rPr>
              <a:t>is above 10-20% </a:t>
            </a:r>
            <a:r>
              <a:rPr lang="en-US" altLang="zh-CN" dirty="0" err="1">
                <a:latin typeface="Comic Sans MS" charset="0"/>
                <a:cs typeface="Comic Sans MS" charset="0"/>
              </a:rPr>
              <a:t>w.r.t</a:t>
            </a:r>
            <a:r>
              <a:rPr lang="en-US" altLang="zh-CN" dirty="0">
                <a:latin typeface="Comic Sans MS" charset="0"/>
                <a:cs typeface="Comic Sans MS" charset="0"/>
              </a:rPr>
              <a:t> cut based one. </a:t>
            </a:r>
          </a:p>
        </p:txBody>
      </p:sp>
      <p:pic>
        <p:nvPicPr>
          <p:cNvPr id="6" name="图片 5" descr="Screen Shot 2013-07-09 at 上午11.18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8" y="1790580"/>
            <a:ext cx="4171950" cy="313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2" y="-208311"/>
            <a:ext cx="12522629" cy="1325563"/>
          </a:xfrm>
        </p:spPr>
        <p:txBody>
          <a:bodyPr/>
          <a:lstStyle/>
          <a:p>
            <a:r>
              <a:rPr lang="en-US" altLang="zh-CN" smtClean="0"/>
              <a:t>Contribution of VBF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production for Higgs discovery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81" y="968918"/>
            <a:ext cx="5956990" cy="427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472" y="5338583"/>
            <a:ext cx="11281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For the di-photon channel, ATLAS includes VBF Higgs process for the result on July 4, 2012.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The improvement of the signal significance  is  from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s </a:t>
            </a:r>
            <a:r>
              <a:rPr lang="en-US" dirty="0" smtClean="0"/>
              <a:t> to 4.4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dirty="0"/>
              <a:t> </a:t>
            </a:r>
            <a:r>
              <a:rPr lang="en-US" dirty="0" smtClean="0"/>
              <a:t>(from </a:t>
            </a:r>
            <a:r>
              <a:rPr lang="en-US" dirty="0" smtClean="0">
                <a:solidFill>
                  <a:srgbClr val="FF0000"/>
                </a:solidFill>
              </a:rPr>
              <a:t>red curve</a:t>
            </a:r>
            <a:r>
              <a:rPr lang="en-US" dirty="0" smtClean="0"/>
              <a:t> to black curve for the right plot)</a:t>
            </a:r>
          </a:p>
          <a:p>
            <a:r>
              <a:rPr lang="en-US" dirty="0" smtClean="0"/>
              <a:t>Together with ZZ channel, we can </a:t>
            </a:r>
            <a:r>
              <a:rPr lang="en-US" dirty="0" err="1" smtClean="0"/>
              <a:t>achive</a:t>
            </a:r>
            <a:r>
              <a:rPr lang="en-US" dirty="0" smtClean="0"/>
              <a:t> 5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2" descr="https://atlas.web.cern.ch/Atlas/GROUPS/PHYSICS/CONFNOTES/ATLAS-CONF-2012-093/fig_03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715" y="1231067"/>
            <a:ext cx="4847107" cy="3750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01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"/>
          <p:cNvSpPr>
            <a:spLocks noGrp="1"/>
          </p:cNvSpPr>
          <p:nvPr>
            <p:ph type="title"/>
          </p:nvPr>
        </p:nvSpPr>
        <p:spPr>
          <a:xfrm>
            <a:off x="2438401" y="69851"/>
            <a:ext cx="7313613" cy="868363"/>
          </a:xfrm>
        </p:spPr>
        <p:txBody>
          <a:bodyPr>
            <a:normAutofit/>
          </a:bodyPr>
          <a:lstStyle/>
          <a:p>
            <a:r>
              <a:rPr lang="en-US" altLang="zh-CN" dirty="0"/>
              <a:t>ATLAS RUN1 results</a:t>
            </a:r>
            <a:endParaRPr lang="zh-CN" altLang="en-US" dirty="0"/>
          </a:p>
        </p:txBody>
      </p:sp>
      <p:pic>
        <p:nvPicPr>
          <p:cNvPr id="48130" name="图片 4" descr="Screen Shot 2013-09-10 at 下午5.1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9" y="1638300"/>
            <a:ext cx="43910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图片 3" descr="Screen Shot 2013-09-11 at 下午11.53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1" y="1638300"/>
            <a:ext cx="427196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文本框 5"/>
          <p:cNvSpPr txBox="1">
            <a:spLocks noChangeArrowheads="1"/>
          </p:cNvSpPr>
          <p:nvPr/>
        </p:nvSpPr>
        <p:spPr bwMode="auto">
          <a:xfrm>
            <a:off x="7200901" y="2341564"/>
            <a:ext cx="178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oudy Old Style" charset="0"/>
                <a:ea typeface="宋体" charset="0"/>
                <a:cs typeface="宋体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oudy Old Style" charset="0"/>
                <a:ea typeface="宋体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oudy Old Style" charset="0"/>
                <a:ea typeface="宋体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oudy Old Style" charset="0"/>
                <a:ea typeface="宋体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oudy Old Style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oudy Old Style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oudy Old Style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oudy Old Style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oudy Old Style" charset="0"/>
                <a:ea typeface="宋体" charset="0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3.3σevidence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8133" name="矩形 2"/>
          <p:cNvSpPr>
            <a:spLocks noChangeArrowheads="1"/>
          </p:cNvSpPr>
          <p:nvPr/>
        </p:nvSpPr>
        <p:spPr bwMode="auto">
          <a:xfrm>
            <a:off x="801662" y="4972381"/>
            <a:ext cx="10587090" cy="138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altLang="zh-CN" sz="2800" dirty="0">
                <a:cs typeface="宋体" charset="-122"/>
              </a:rPr>
              <a:t> 3.3σ VBF Higgs evidence has been seen with ATLAS </a:t>
            </a:r>
            <a:r>
              <a:rPr lang="en-US" altLang="zh-CN" sz="2800" dirty="0" smtClean="0">
                <a:cs typeface="宋体" charset="-122"/>
              </a:rPr>
              <a:t>detector.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altLang="zh-CN" sz="2800" dirty="0" smtClean="0">
                <a:cs typeface="宋体" charset="-122"/>
              </a:rPr>
              <a:t>The </a:t>
            </a:r>
            <a:r>
              <a:rPr lang="en-US" altLang="zh-CN" sz="2800" dirty="0">
                <a:cs typeface="宋体" charset="-122"/>
              </a:rPr>
              <a:t>most </a:t>
            </a:r>
            <a:r>
              <a:rPr lang="en-US" altLang="zh-CN" sz="2800" dirty="0" smtClean="0">
                <a:cs typeface="宋体" charset="-122"/>
              </a:rPr>
              <a:t>important </a:t>
            </a:r>
            <a:r>
              <a:rPr lang="en-US" altLang="zh-CN" sz="2800" dirty="0">
                <a:cs typeface="宋体" charset="-122"/>
              </a:rPr>
              <a:t>contribution to the 125.5 GeV VBF Higgs is from H</a:t>
            </a:r>
            <a:r>
              <a:rPr lang="en-US" altLang="zh-CN" sz="2800" dirty="0">
                <a:cs typeface="宋体" charset="-122"/>
                <a:sym typeface="Wingdings" charset="0"/>
              </a:rPr>
              <a:t> </a:t>
            </a:r>
            <a:r>
              <a:rPr lang="en-US" altLang="zh-CN" sz="2800" dirty="0">
                <a:latin typeface="Symbol" charset="2"/>
                <a:ea typeface="Symbol" charset="2"/>
                <a:cs typeface="Symbol" charset="2"/>
                <a:sym typeface="Wingdings" charset="0"/>
              </a:rPr>
              <a:t>gg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1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3779</TotalTime>
  <Words>926</Words>
  <Application>Microsoft Macintosh PowerPoint</Application>
  <PresentationFormat>Widescreen</PresentationFormat>
  <Paragraphs>163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Calibri</vt:lpstr>
      <vt:lpstr>Calibri Light</vt:lpstr>
      <vt:lpstr>Comic Sans MS</vt:lpstr>
      <vt:lpstr>DengXian</vt:lpstr>
      <vt:lpstr>DengXian Light</vt:lpstr>
      <vt:lpstr>Goudy Old Style</vt:lpstr>
      <vt:lpstr>Lucida Grande</vt:lpstr>
      <vt:lpstr>Mangal</vt:lpstr>
      <vt:lpstr>PT Sans</vt:lpstr>
      <vt:lpstr>Symbol</vt:lpstr>
      <vt:lpstr>Times New Roman</vt:lpstr>
      <vt:lpstr>Wingdings</vt:lpstr>
      <vt:lpstr>宋体</vt:lpstr>
      <vt:lpstr>微软雅黑</vt:lpstr>
      <vt:lpstr>Arial</vt:lpstr>
      <vt:lpstr>Office Theme</vt:lpstr>
      <vt:lpstr>Observation of VBF Higgs with the ATLAS Detector</vt:lpstr>
      <vt:lpstr>  Introduction</vt:lpstr>
      <vt:lpstr>Event signature of Vector Boson Fusion (VBF) Higgs</vt:lpstr>
      <vt:lpstr>Example: discriminating variables used in ATLAS for H-&gt;gg analysis</vt:lpstr>
      <vt:lpstr>Distributions of the discriminating variables</vt:lpstr>
      <vt:lpstr>MVA method: Training/optimization the MVA</vt:lpstr>
      <vt:lpstr>Selection on BDT response</vt:lpstr>
      <vt:lpstr>Contribution of VBF production for Higgs discovery</vt:lpstr>
      <vt:lpstr>ATLAS RUN1 results</vt:lpstr>
      <vt:lpstr>Combination between ATLAS and CMS for VBF search with RUN1 data</vt:lpstr>
      <vt:lpstr>ATLAS RUN2 VBF H-&gt;gg results (36.1 fb-1) </vt:lpstr>
      <vt:lpstr>ATLAS RUN2 VBF H-&gt;gg results (79.8 fb-1) </vt:lpstr>
      <vt:lpstr>ATLAS VBF H-&gt;ZZ*</vt:lpstr>
      <vt:lpstr>PowerPoint Presentation</vt:lpstr>
      <vt:lpstr>ATLAS VBF H-&gt;WW*</vt:lpstr>
      <vt:lpstr>Combination of different channels</vt:lpstr>
      <vt:lpstr>Conclusion</vt:lpstr>
      <vt:lpstr>                 backup slides</vt:lpstr>
      <vt:lpstr>correlation to mH</vt:lpstr>
      <vt:lpstr>    CMS  VBF H-&gt;gg strategy</vt:lpstr>
      <vt:lpstr>CMS VBF H-&gt;gg</vt:lpstr>
      <vt:lpstr>CMS VBF H-&gt;ZZ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VBF Higgs at LHC</dc:title>
  <dc:creator>fangyq@ihep.ac.cn</dc:creator>
  <cp:lastModifiedBy>fangyq@ihep.ac.cn</cp:lastModifiedBy>
  <cp:revision>84</cp:revision>
  <dcterms:created xsi:type="dcterms:W3CDTF">2018-03-31T21:20:14Z</dcterms:created>
  <dcterms:modified xsi:type="dcterms:W3CDTF">2018-08-20T00:07:49Z</dcterms:modified>
</cp:coreProperties>
</file>