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55" r:id="rId2"/>
    <p:sldMasterId id="2147483915" r:id="rId3"/>
    <p:sldMasterId id="2147483989" r:id="rId4"/>
    <p:sldMasterId id="2147484077" r:id="rId5"/>
  </p:sldMasterIdLst>
  <p:notesMasterIdLst>
    <p:notesMasterId r:id="rId71"/>
  </p:notesMasterIdLst>
  <p:handoutMasterIdLst>
    <p:handoutMasterId r:id="rId72"/>
  </p:handoutMasterIdLst>
  <p:sldIdLst>
    <p:sldId id="1121" r:id="rId6"/>
    <p:sldId id="666" r:id="rId7"/>
    <p:sldId id="1138" r:id="rId8"/>
    <p:sldId id="1139" r:id="rId9"/>
    <p:sldId id="1140" r:id="rId10"/>
    <p:sldId id="1141" r:id="rId11"/>
    <p:sldId id="1147" r:id="rId12"/>
    <p:sldId id="1146" r:id="rId13"/>
    <p:sldId id="1142" r:id="rId14"/>
    <p:sldId id="1143" r:id="rId15"/>
    <p:sldId id="1145" r:id="rId16"/>
    <p:sldId id="1137" r:id="rId17"/>
    <p:sldId id="1148" r:id="rId18"/>
    <p:sldId id="1149" r:id="rId19"/>
    <p:sldId id="1150" r:id="rId20"/>
    <p:sldId id="1184" r:id="rId21"/>
    <p:sldId id="1200" r:id="rId22"/>
    <p:sldId id="1201" r:id="rId23"/>
    <p:sldId id="1185" r:id="rId24"/>
    <p:sldId id="1202" r:id="rId25"/>
    <p:sldId id="1203" r:id="rId26"/>
    <p:sldId id="1183" r:id="rId27"/>
    <p:sldId id="1165" r:id="rId28"/>
    <p:sldId id="1167" r:id="rId29"/>
    <p:sldId id="1168" r:id="rId30"/>
    <p:sldId id="1169" r:id="rId31"/>
    <p:sldId id="1179" r:id="rId32"/>
    <p:sldId id="1154" r:id="rId33"/>
    <p:sldId id="1155" r:id="rId34"/>
    <p:sldId id="1157" r:id="rId35"/>
    <p:sldId id="1158" r:id="rId36"/>
    <p:sldId id="1159" r:id="rId37"/>
    <p:sldId id="1160" r:id="rId38"/>
    <p:sldId id="1161" r:id="rId39"/>
    <p:sldId id="1162" r:id="rId40"/>
    <p:sldId id="1163" r:id="rId41"/>
    <p:sldId id="1164" r:id="rId42"/>
    <p:sldId id="1181" r:id="rId43"/>
    <p:sldId id="1153" r:id="rId44"/>
    <p:sldId id="1108" r:id="rId45"/>
    <p:sldId id="1182" r:id="rId46"/>
    <p:sldId id="1186" r:id="rId47"/>
    <p:sldId id="772" r:id="rId48"/>
    <p:sldId id="1191" r:id="rId49"/>
    <p:sldId id="1192" r:id="rId50"/>
    <p:sldId id="1193" r:id="rId51"/>
    <p:sldId id="1194" r:id="rId52"/>
    <p:sldId id="1195" r:id="rId53"/>
    <p:sldId id="1196" r:id="rId54"/>
    <p:sldId id="1197" r:id="rId55"/>
    <p:sldId id="1198" r:id="rId56"/>
    <p:sldId id="1199" r:id="rId57"/>
    <p:sldId id="1045" r:id="rId58"/>
    <p:sldId id="1050" r:id="rId59"/>
    <p:sldId id="1170" r:id="rId60"/>
    <p:sldId id="1171" r:id="rId61"/>
    <p:sldId id="1172" r:id="rId62"/>
    <p:sldId id="1173" r:id="rId63"/>
    <p:sldId id="1174" r:id="rId64"/>
    <p:sldId id="1175" r:id="rId65"/>
    <p:sldId id="1176" r:id="rId66"/>
    <p:sldId id="1177" r:id="rId67"/>
    <p:sldId id="1178" r:id="rId68"/>
    <p:sldId id="1180" r:id="rId69"/>
    <p:sldId id="1187" r:id="rId70"/>
  </p:sldIdLst>
  <p:sldSz cx="9144000" cy="6858000" type="screen4x3"/>
  <p:notesSz cx="7099300" cy="10234613"/>
  <p:defaultTextStyle>
    <a:defPPr>
      <a:defRPr lang="zh-CN"/>
    </a:defPPr>
    <a:lvl1pPr algn="ctr" rtl="0" fontAlgn="base">
      <a:spcBef>
        <a:spcPct val="20000"/>
      </a:spcBef>
      <a:spcAft>
        <a:spcPct val="0"/>
      </a:spcAft>
      <a:defRPr sz="2800" kern="1200">
        <a:solidFill>
          <a:srgbClr val="0000FF"/>
        </a:solidFill>
        <a:latin typeface="Comic Sans MS" pitchFamily="66" charset="0"/>
        <a:ea typeface="宋体" charset="-122"/>
        <a:cs typeface="+mn-cs"/>
      </a:defRPr>
    </a:lvl1pPr>
    <a:lvl2pPr marL="457200" algn="ctr" rtl="0" fontAlgn="base">
      <a:spcBef>
        <a:spcPct val="20000"/>
      </a:spcBef>
      <a:spcAft>
        <a:spcPct val="0"/>
      </a:spcAft>
      <a:defRPr sz="2800" kern="1200">
        <a:solidFill>
          <a:srgbClr val="0000FF"/>
        </a:solidFill>
        <a:latin typeface="Comic Sans MS" pitchFamily="66" charset="0"/>
        <a:ea typeface="宋体" charset="-122"/>
        <a:cs typeface="+mn-cs"/>
      </a:defRPr>
    </a:lvl2pPr>
    <a:lvl3pPr marL="914400" algn="ctr" rtl="0" fontAlgn="base">
      <a:spcBef>
        <a:spcPct val="20000"/>
      </a:spcBef>
      <a:spcAft>
        <a:spcPct val="0"/>
      </a:spcAft>
      <a:defRPr sz="2800" kern="1200">
        <a:solidFill>
          <a:srgbClr val="0000FF"/>
        </a:solidFill>
        <a:latin typeface="Comic Sans MS" pitchFamily="66" charset="0"/>
        <a:ea typeface="宋体" charset="-122"/>
        <a:cs typeface="+mn-cs"/>
      </a:defRPr>
    </a:lvl3pPr>
    <a:lvl4pPr marL="1371600" algn="ctr" rtl="0" fontAlgn="base">
      <a:spcBef>
        <a:spcPct val="20000"/>
      </a:spcBef>
      <a:spcAft>
        <a:spcPct val="0"/>
      </a:spcAft>
      <a:defRPr sz="2800" kern="1200">
        <a:solidFill>
          <a:srgbClr val="0000FF"/>
        </a:solidFill>
        <a:latin typeface="Comic Sans MS" pitchFamily="66" charset="0"/>
        <a:ea typeface="宋体" charset="-122"/>
        <a:cs typeface="+mn-cs"/>
      </a:defRPr>
    </a:lvl4pPr>
    <a:lvl5pPr marL="1828800" algn="ctr" rtl="0" fontAlgn="base">
      <a:spcBef>
        <a:spcPct val="20000"/>
      </a:spcBef>
      <a:spcAft>
        <a:spcPct val="0"/>
      </a:spcAft>
      <a:defRPr sz="2800" kern="1200">
        <a:solidFill>
          <a:srgbClr val="0000FF"/>
        </a:solidFill>
        <a:latin typeface="Comic Sans MS" pitchFamily="66" charset="0"/>
        <a:ea typeface="宋体" charset="-122"/>
        <a:cs typeface="+mn-cs"/>
      </a:defRPr>
    </a:lvl5pPr>
    <a:lvl6pPr marL="2286000" algn="l" defTabSz="914400" rtl="0" eaLnBrk="1" latinLnBrk="0" hangingPunct="1">
      <a:defRPr sz="2800" kern="1200">
        <a:solidFill>
          <a:srgbClr val="0000FF"/>
        </a:solidFill>
        <a:latin typeface="Comic Sans MS" pitchFamily="66" charset="0"/>
        <a:ea typeface="宋体" charset="-122"/>
        <a:cs typeface="+mn-cs"/>
      </a:defRPr>
    </a:lvl6pPr>
    <a:lvl7pPr marL="2743200" algn="l" defTabSz="914400" rtl="0" eaLnBrk="1" latinLnBrk="0" hangingPunct="1">
      <a:defRPr sz="2800" kern="1200">
        <a:solidFill>
          <a:srgbClr val="0000FF"/>
        </a:solidFill>
        <a:latin typeface="Comic Sans MS" pitchFamily="66" charset="0"/>
        <a:ea typeface="宋体" charset="-122"/>
        <a:cs typeface="+mn-cs"/>
      </a:defRPr>
    </a:lvl7pPr>
    <a:lvl8pPr marL="3200400" algn="l" defTabSz="914400" rtl="0" eaLnBrk="1" latinLnBrk="0" hangingPunct="1">
      <a:defRPr sz="2800" kern="1200">
        <a:solidFill>
          <a:srgbClr val="0000FF"/>
        </a:solidFill>
        <a:latin typeface="Comic Sans MS" pitchFamily="66" charset="0"/>
        <a:ea typeface="宋体" charset="-122"/>
        <a:cs typeface="+mn-cs"/>
      </a:defRPr>
    </a:lvl8pPr>
    <a:lvl9pPr marL="3657600" algn="l" defTabSz="914400" rtl="0" eaLnBrk="1" latinLnBrk="0" hangingPunct="1">
      <a:defRPr sz="2800" kern="1200">
        <a:solidFill>
          <a:srgbClr val="0000FF"/>
        </a:solidFill>
        <a:latin typeface="Comic Sans MS" pitchFamily="66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99"/>
    <a:srgbClr val="FFFFFF"/>
    <a:srgbClr val="85E7C0"/>
    <a:srgbClr val="F1F3F3"/>
    <a:srgbClr val="FF0000"/>
    <a:srgbClr val="FFE22C"/>
    <a:srgbClr val="000066"/>
    <a:srgbClr val="0000CC"/>
    <a:srgbClr val="76C9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0" autoAdjust="0"/>
    <p:restoredTop sz="73791" autoAdjust="0"/>
  </p:normalViewPr>
  <p:slideViewPr>
    <p:cSldViewPr showGuides="1">
      <p:cViewPr varScale="1">
        <p:scale>
          <a:sx n="105" d="100"/>
          <a:sy n="105" d="100"/>
        </p:scale>
        <p:origin x="390" y="3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26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C5C205-EE95-4AD8-8A98-0FEA9B8239BB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971D7885-B1E1-4D12-B793-CAD6D5BD2435}">
      <dgm:prSet phldrT="[文本]"/>
      <dgm:spPr>
        <a:solidFill>
          <a:srgbClr val="FFFF00"/>
        </a:solidFill>
      </dgm:spPr>
      <dgm:t>
        <a:bodyPr/>
        <a:lstStyle/>
        <a:p>
          <a:r>
            <a:rPr lang="en-US" altLang="zh-CN" dirty="0">
              <a:solidFill>
                <a:srgbClr val="000066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rPr>
            <a:t>Y(4220)</a:t>
          </a:r>
          <a:endParaRPr lang="zh-CN" altLang="en-US" dirty="0"/>
        </a:p>
      </dgm:t>
    </dgm:pt>
    <dgm:pt modelId="{1D026C7E-2B71-4DD3-980A-360ED92C02F8}" type="parTrans" cxnId="{B8F80107-6DF6-47F6-ACB6-E17124A297FC}">
      <dgm:prSet/>
      <dgm:spPr/>
      <dgm:t>
        <a:bodyPr/>
        <a:lstStyle/>
        <a:p>
          <a:endParaRPr lang="zh-CN" altLang="en-US"/>
        </a:p>
      </dgm:t>
    </dgm:pt>
    <dgm:pt modelId="{7A56BA76-FBEC-4738-BC54-DC954F877D15}" type="sibTrans" cxnId="{B8F80107-6DF6-47F6-ACB6-E17124A297FC}">
      <dgm:prSet/>
      <dgm:spPr/>
      <dgm:t>
        <a:bodyPr/>
        <a:lstStyle/>
        <a:p>
          <a:endParaRPr lang="zh-CN" altLang="en-US"/>
        </a:p>
      </dgm:t>
    </dgm:pt>
    <dgm:pt modelId="{3C503B64-203B-4077-95EF-F59EB115EDD0}">
      <dgm:prSet phldrT="[文本]"/>
      <dgm:spPr>
        <a:solidFill>
          <a:srgbClr val="FFFF00"/>
        </a:solidFill>
      </dgm:spPr>
      <dgm:t>
        <a:bodyPr/>
        <a:lstStyle/>
        <a:p>
          <a:r>
            <a:rPr lang="en-US" altLang="zh-CN" dirty="0" err="1">
              <a:solidFill>
                <a:srgbClr val="000066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  <a:sym typeface="Wingdings" pitchFamily="2" charset="2"/>
            </a:rPr>
            <a:t>Z</a:t>
          </a:r>
          <a:r>
            <a:rPr lang="en-US" altLang="zh-CN" baseline="-25000" dirty="0" err="1">
              <a:solidFill>
                <a:srgbClr val="000066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  <a:sym typeface="Wingdings" pitchFamily="2" charset="2"/>
            </a:rPr>
            <a:t>c</a:t>
          </a:r>
          <a:r>
            <a:rPr lang="en-US" altLang="zh-CN" dirty="0">
              <a:solidFill>
                <a:srgbClr val="000066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  <a:sym typeface="Wingdings" pitchFamily="2" charset="2"/>
            </a:rPr>
            <a:t>(3900)</a:t>
          </a:r>
          <a:endParaRPr lang="zh-CN" altLang="en-US" dirty="0"/>
        </a:p>
      </dgm:t>
    </dgm:pt>
    <dgm:pt modelId="{B0B25295-3799-4087-ABBC-C9D996CE4CF9}" type="parTrans" cxnId="{2E0E6075-EA1C-4F43-BBF4-F379A9290C20}">
      <dgm:prSet/>
      <dgm:spPr/>
      <dgm:t>
        <a:bodyPr/>
        <a:lstStyle/>
        <a:p>
          <a:endParaRPr lang="zh-CN" altLang="en-US"/>
        </a:p>
      </dgm:t>
    </dgm:pt>
    <dgm:pt modelId="{1E532BD0-5E41-4A63-A8CF-6687B0B00E59}" type="sibTrans" cxnId="{2E0E6075-EA1C-4F43-BBF4-F379A9290C20}">
      <dgm:prSet/>
      <dgm:spPr/>
      <dgm:t>
        <a:bodyPr/>
        <a:lstStyle/>
        <a:p>
          <a:endParaRPr lang="zh-CN" altLang="en-US"/>
        </a:p>
      </dgm:t>
    </dgm:pt>
    <dgm:pt modelId="{A0071238-DCD6-49EF-A225-30064B5418B9}">
      <dgm:prSet phldrT="[文本]"/>
      <dgm:spPr>
        <a:solidFill>
          <a:srgbClr val="FFFF00"/>
        </a:solidFill>
      </dgm:spPr>
      <dgm:t>
        <a:bodyPr/>
        <a:lstStyle/>
        <a:p>
          <a:r>
            <a:rPr lang="en-US" altLang="zh-CN" dirty="0">
              <a:solidFill>
                <a:srgbClr val="000066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  <a:sym typeface="Symbol"/>
            </a:rPr>
            <a:t>X(3872)</a:t>
          </a:r>
          <a:endParaRPr lang="zh-CN" altLang="en-US" dirty="0"/>
        </a:p>
      </dgm:t>
    </dgm:pt>
    <dgm:pt modelId="{7160B565-306B-4ECF-A7F1-899673D0C431}" type="parTrans" cxnId="{AE1D9CB6-8262-4A7B-A043-4132C5AED6AF}">
      <dgm:prSet/>
      <dgm:spPr/>
      <dgm:t>
        <a:bodyPr/>
        <a:lstStyle/>
        <a:p>
          <a:endParaRPr lang="zh-CN" altLang="en-US"/>
        </a:p>
      </dgm:t>
    </dgm:pt>
    <dgm:pt modelId="{33E7C645-28AF-47F3-9A74-FE6A16C74EB2}" type="sibTrans" cxnId="{AE1D9CB6-8262-4A7B-A043-4132C5AED6AF}">
      <dgm:prSet/>
      <dgm:spPr/>
      <dgm:t>
        <a:bodyPr/>
        <a:lstStyle/>
        <a:p>
          <a:endParaRPr lang="zh-CN" altLang="en-US"/>
        </a:p>
      </dgm:t>
    </dgm:pt>
    <dgm:pt modelId="{75534716-E431-4E8A-90B5-34FF55AA0640}" type="pres">
      <dgm:prSet presAssocID="{CFC5C205-EE95-4AD8-8A98-0FEA9B8239BB}" presName="Name0" presStyleCnt="0">
        <dgm:presLayoutVars>
          <dgm:dir/>
          <dgm:resizeHandles val="exact"/>
        </dgm:presLayoutVars>
      </dgm:prSet>
      <dgm:spPr/>
    </dgm:pt>
    <dgm:pt modelId="{7E29B2DE-E2C4-472D-BB64-1147B2D869E3}" type="pres">
      <dgm:prSet presAssocID="{971D7885-B1E1-4D12-B793-CAD6D5BD2435}" presName="node" presStyleLbl="node1" presStyleIdx="0" presStyleCnt="3">
        <dgm:presLayoutVars>
          <dgm:bulletEnabled val="1"/>
        </dgm:presLayoutVars>
      </dgm:prSet>
      <dgm:spPr/>
    </dgm:pt>
    <dgm:pt modelId="{7DBC14DD-12FF-4C96-8603-933FB4C57282}" type="pres">
      <dgm:prSet presAssocID="{7A56BA76-FBEC-4738-BC54-DC954F877D15}" presName="sibTrans" presStyleLbl="sibTrans2D1" presStyleIdx="0" presStyleCnt="3"/>
      <dgm:spPr/>
    </dgm:pt>
    <dgm:pt modelId="{D6E4DC73-7DD2-4064-9654-31526DBA7C4B}" type="pres">
      <dgm:prSet presAssocID="{7A56BA76-FBEC-4738-BC54-DC954F877D15}" presName="connectorText" presStyleLbl="sibTrans2D1" presStyleIdx="0" presStyleCnt="3"/>
      <dgm:spPr/>
    </dgm:pt>
    <dgm:pt modelId="{33A6289E-9600-4A84-A510-2A240811D789}" type="pres">
      <dgm:prSet presAssocID="{3C503B64-203B-4077-95EF-F59EB115EDD0}" presName="node" presStyleLbl="node1" presStyleIdx="1" presStyleCnt="3">
        <dgm:presLayoutVars>
          <dgm:bulletEnabled val="1"/>
        </dgm:presLayoutVars>
      </dgm:prSet>
      <dgm:spPr/>
    </dgm:pt>
    <dgm:pt modelId="{05AF7BA2-1502-44E2-99D9-ACC535FF41CE}" type="pres">
      <dgm:prSet presAssocID="{1E532BD0-5E41-4A63-A8CF-6687B0B00E59}" presName="sibTrans" presStyleLbl="sibTrans2D1" presStyleIdx="1" presStyleCnt="3"/>
      <dgm:spPr/>
    </dgm:pt>
    <dgm:pt modelId="{BFEE257F-05E2-4251-84EC-34556F7F5711}" type="pres">
      <dgm:prSet presAssocID="{1E532BD0-5E41-4A63-A8CF-6687B0B00E59}" presName="connectorText" presStyleLbl="sibTrans2D1" presStyleIdx="1" presStyleCnt="3"/>
      <dgm:spPr/>
    </dgm:pt>
    <dgm:pt modelId="{B2884270-B9DB-45AA-97F1-BF1B6CBA43D7}" type="pres">
      <dgm:prSet presAssocID="{A0071238-DCD6-49EF-A225-30064B5418B9}" presName="node" presStyleLbl="node1" presStyleIdx="2" presStyleCnt="3">
        <dgm:presLayoutVars>
          <dgm:bulletEnabled val="1"/>
        </dgm:presLayoutVars>
      </dgm:prSet>
      <dgm:spPr/>
    </dgm:pt>
    <dgm:pt modelId="{3B73711D-D1BD-4379-B57D-B9DEE597E432}" type="pres">
      <dgm:prSet presAssocID="{33E7C645-28AF-47F3-9A74-FE6A16C74EB2}" presName="sibTrans" presStyleLbl="sibTrans2D1" presStyleIdx="2" presStyleCnt="3"/>
      <dgm:spPr/>
    </dgm:pt>
    <dgm:pt modelId="{26FC723A-AAFB-45F6-8FC3-B40FDE5B974E}" type="pres">
      <dgm:prSet presAssocID="{33E7C645-28AF-47F3-9A74-FE6A16C74EB2}" presName="connectorText" presStyleLbl="sibTrans2D1" presStyleIdx="2" presStyleCnt="3"/>
      <dgm:spPr/>
    </dgm:pt>
  </dgm:ptLst>
  <dgm:cxnLst>
    <dgm:cxn modelId="{B8F80107-6DF6-47F6-ACB6-E17124A297FC}" srcId="{CFC5C205-EE95-4AD8-8A98-0FEA9B8239BB}" destId="{971D7885-B1E1-4D12-B793-CAD6D5BD2435}" srcOrd="0" destOrd="0" parTransId="{1D026C7E-2B71-4DD3-980A-360ED92C02F8}" sibTransId="{7A56BA76-FBEC-4738-BC54-DC954F877D15}"/>
    <dgm:cxn modelId="{591BF526-C1E8-4138-94D2-CC4E3C68339F}" type="presOf" srcId="{7A56BA76-FBEC-4738-BC54-DC954F877D15}" destId="{7DBC14DD-12FF-4C96-8603-933FB4C57282}" srcOrd="0" destOrd="0" presId="urn:microsoft.com/office/officeart/2005/8/layout/cycle7"/>
    <dgm:cxn modelId="{ECE80469-D107-4C18-8CF3-432C737E834D}" type="presOf" srcId="{7A56BA76-FBEC-4738-BC54-DC954F877D15}" destId="{D6E4DC73-7DD2-4064-9654-31526DBA7C4B}" srcOrd="1" destOrd="0" presId="urn:microsoft.com/office/officeart/2005/8/layout/cycle7"/>
    <dgm:cxn modelId="{2E0E6075-EA1C-4F43-BBF4-F379A9290C20}" srcId="{CFC5C205-EE95-4AD8-8A98-0FEA9B8239BB}" destId="{3C503B64-203B-4077-95EF-F59EB115EDD0}" srcOrd="1" destOrd="0" parTransId="{B0B25295-3799-4087-ABBC-C9D996CE4CF9}" sibTransId="{1E532BD0-5E41-4A63-A8CF-6687B0B00E59}"/>
    <dgm:cxn modelId="{CD50C577-4D50-46C0-B2E6-C8BEFFB1DE5D}" type="presOf" srcId="{CFC5C205-EE95-4AD8-8A98-0FEA9B8239BB}" destId="{75534716-E431-4E8A-90B5-34FF55AA0640}" srcOrd="0" destOrd="0" presId="urn:microsoft.com/office/officeart/2005/8/layout/cycle7"/>
    <dgm:cxn modelId="{7FFE698B-2C99-444E-9A1C-DB1264FBAD0F}" type="presOf" srcId="{1E532BD0-5E41-4A63-A8CF-6687B0B00E59}" destId="{BFEE257F-05E2-4251-84EC-34556F7F5711}" srcOrd="1" destOrd="0" presId="urn:microsoft.com/office/officeart/2005/8/layout/cycle7"/>
    <dgm:cxn modelId="{4C30F29C-D68B-4A57-AFBA-229C23F12D1F}" type="presOf" srcId="{1E532BD0-5E41-4A63-A8CF-6687B0B00E59}" destId="{05AF7BA2-1502-44E2-99D9-ACC535FF41CE}" srcOrd="0" destOrd="0" presId="urn:microsoft.com/office/officeart/2005/8/layout/cycle7"/>
    <dgm:cxn modelId="{FA27E8A1-6522-400E-A94A-2277BE2F1927}" type="presOf" srcId="{A0071238-DCD6-49EF-A225-30064B5418B9}" destId="{B2884270-B9DB-45AA-97F1-BF1B6CBA43D7}" srcOrd="0" destOrd="0" presId="urn:microsoft.com/office/officeart/2005/8/layout/cycle7"/>
    <dgm:cxn modelId="{AE1D9CB6-8262-4A7B-A043-4132C5AED6AF}" srcId="{CFC5C205-EE95-4AD8-8A98-0FEA9B8239BB}" destId="{A0071238-DCD6-49EF-A225-30064B5418B9}" srcOrd="2" destOrd="0" parTransId="{7160B565-306B-4ECF-A7F1-899673D0C431}" sibTransId="{33E7C645-28AF-47F3-9A74-FE6A16C74EB2}"/>
    <dgm:cxn modelId="{4CF092CB-38C6-40F2-97AE-FA32501A1EBB}" type="presOf" srcId="{3C503B64-203B-4077-95EF-F59EB115EDD0}" destId="{33A6289E-9600-4A84-A510-2A240811D789}" srcOrd="0" destOrd="0" presId="urn:microsoft.com/office/officeart/2005/8/layout/cycle7"/>
    <dgm:cxn modelId="{1282DFE7-DC81-4D76-911F-5C443206FBD6}" type="presOf" srcId="{33E7C645-28AF-47F3-9A74-FE6A16C74EB2}" destId="{26FC723A-AAFB-45F6-8FC3-B40FDE5B974E}" srcOrd="1" destOrd="0" presId="urn:microsoft.com/office/officeart/2005/8/layout/cycle7"/>
    <dgm:cxn modelId="{663534E9-0CA0-4B93-8073-41CC2549FE4D}" type="presOf" srcId="{33E7C645-28AF-47F3-9A74-FE6A16C74EB2}" destId="{3B73711D-D1BD-4379-B57D-B9DEE597E432}" srcOrd="0" destOrd="0" presId="urn:microsoft.com/office/officeart/2005/8/layout/cycle7"/>
    <dgm:cxn modelId="{9D1CABFC-F3E8-4876-9BAE-359010C49330}" type="presOf" srcId="{971D7885-B1E1-4D12-B793-CAD6D5BD2435}" destId="{7E29B2DE-E2C4-472D-BB64-1147B2D869E3}" srcOrd="0" destOrd="0" presId="urn:microsoft.com/office/officeart/2005/8/layout/cycle7"/>
    <dgm:cxn modelId="{4F99232A-67D7-4C15-BF25-1509EC27165E}" type="presParOf" srcId="{75534716-E431-4E8A-90B5-34FF55AA0640}" destId="{7E29B2DE-E2C4-472D-BB64-1147B2D869E3}" srcOrd="0" destOrd="0" presId="urn:microsoft.com/office/officeart/2005/8/layout/cycle7"/>
    <dgm:cxn modelId="{BFA7AF01-6872-4F2C-95A8-8D0105C89F43}" type="presParOf" srcId="{75534716-E431-4E8A-90B5-34FF55AA0640}" destId="{7DBC14DD-12FF-4C96-8603-933FB4C57282}" srcOrd="1" destOrd="0" presId="urn:microsoft.com/office/officeart/2005/8/layout/cycle7"/>
    <dgm:cxn modelId="{249B218B-F5C8-4200-A414-C727C09C3381}" type="presParOf" srcId="{7DBC14DD-12FF-4C96-8603-933FB4C57282}" destId="{D6E4DC73-7DD2-4064-9654-31526DBA7C4B}" srcOrd="0" destOrd="0" presId="urn:microsoft.com/office/officeart/2005/8/layout/cycle7"/>
    <dgm:cxn modelId="{4A914551-1106-43EC-B067-3A95DB68028A}" type="presParOf" srcId="{75534716-E431-4E8A-90B5-34FF55AA0640}" destId="{33A6289E-9600-4A84-A510-2A240811D789}" srcOrd="2" destOrd="0" presId="urn:microsoft.com/office/officeart/2005/8/layout/cycle7"/>
    <dgm:cxn modelId="{6995D2BF-F723-4981-9940-E2E45D8D660C}" type="presParOf" srcId="{75534716-E431-4E8A-90B5-34FF55AA0640}" destId="{05AF7BA2-1502-44E2-99D9-ACC535FF41CE}" srcOrd="3" destOrd="0" presId="urn:microsoft.com/office/officeart/2005/8/layout/cycle7"/>
    <dgm:cxn modelId="{0F4689F5-3951-4B41-88FC-C50798D6054D}" type="presParOf" srcId="{05AF7BA2-1502-44E2-99D9-ACC535FF41CE}" destId="{BFEE257F-05E2-4251-84EC-34556F7F5711}" srcOrd="0" destOrd="0" presId="urn:microsoft.com/office/officeart/2005/8/layout/cycle7"/>
    <dgm:cxn modelId="{41A878B2-9B8D-44B4-BF24-CF589FFA4DBE}" type="presParOf" srcId="{75534716-E431-4E8A-90B5-34FF55AA0640}" destId="{B2884270-B9DB-45AA-97F1-BF1B6CBA43D7}" srcOrd="4" destOrd="0" presId="urn:microsoft.com/office/officeart/2005/8/layout/cycle7"/>
    <dgm:cxn modelId="{0530305F-5533-4401-9F86-497E2B129143}" type="presParOf" srcId="{75534716-E431-4E8A-90B5-34FF55AA0640}" destId="{3B73711D-D1BD-4379-B57D-B9DEE597E432}" srcOrd="5" destOrd="0" presId="urn:microsoft.com/office/officeart/2005/8/layout/cycle7"/>
    <dgm:cxn modelId="{F16725A7-CC5A-423A-9967-22459FC5BE26}" type="presParOf" srcId="{3B73711D-D1BD-4379-B57D-B9DEE597E432}" destId="{26FC723A-AAFB-45F6-8FC3-B40FDE5B974E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29B2DE-E2C4-472D-BB64-1147B2D869E3}">
      <dsp:nvSpPr>
        <dsp:cNvPr id="0" name=""/>
        <dsp:cNvSpPr/>
      </dsp:nvSpPr>
      <dsp:spPr>
        <a:xfrm>
          <a:off x="1504107" y="34691"/>
          <a:ext cx="1820016" cy="910008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300" kern="1200" dirty="0">
              <a:solidFill>
                <a:srgbClr val="000066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rPr>
            <a:t>Y(4220)</a:t>
          </a:r>
          <a:endParaRPr lang="zh-CN" altLang="en-US" sz="3300" kern="1200" dirty="0"/>
        </a:p>
      </dsp:txBody>
      <dsp:txXfrm>
        <a:off x="1530760" y="61344"/>
        <a:ext cx="1766710" cy="856702"/>
      </dsp:txXfrm>
    </dsp:sp>
    <dsp:sp modelId="{7DBC14DD-12FF-4C96-8603-933FB4C57282}">
      <dsp:nvSpPr>
        <dsp:cNvPr id="0" name=""/>
        <dsp:cNvSpPr/>
      </dsp:nvSpPr>
      <dsp:spPr>
        <a:xfrm rot="3600000">
          <a:off x="2691190" y="1632173"/>
          <a:ext cx="948958" cy="31850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400" kern="1200"/>
        </a:p>
      </dsp:txBody>
      <dsp:txXfrm>
        <a:off x="2786741" y="1695873"/>
        <a:ext cx="757856" cy="191102"/>
      </dsp:txXfrm>
    </dsp:sp>
    <dsp:sp modelId="{33A6289E-9600-4A84-A510-2A240811D789}">
      <dsp:nvSpPr>
        <dsp:cNvPr id="0" name=""/>
        <dsp:cNvSpPr/>
      </dsp:nvSpPr>
      <dsp:spPr>
        <a:xfrm>
          <a:off x="3007214" y="2638149"/>
          <a:ext cx="1820016" cy="910008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300" kern="1200" dirty="0" err="1">
              <a:solidFill>
                <a:srgbClr val="000066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  <a:sym typeface="Wingdings" pitchFamily="2" charset="2"/>
            </a:rPr>
            <a:t>Z</a:t>
          </a:r>
          <a:r>
            <a:rPr lang="en-US" altLang="zh-CN" sz="3300" kern="1200" baseline="-25000" dirty="0" err="1">
              <a:solidFill>
                <a:srgbClr val="000066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  <a:sym typeface="Wingdings" pitchFamily="2" charset="2"/>
            </a:rPr>
            <a:t>c</a:t>
          </a:r>
          <a:r>
            <a:rPr lang="en-US" altLang="zh-CN" sz="3300" kern="1200" dirty="0">
              <a:solidFill>
                <a:srgbClr val="000066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  <a:sym typeface="Wingdings" pitchFamily="2" charset="2"/>
            </a:rPr>
            <a:t>(3900)</a:t>
          </a:r>
          <a:endParaRPr lang="zh-CN" altLang="en-US" sz="3300" kern="1200" dirty="0"/>
        </a:p>
      </dsp:txBody>
      <dsp:txXfrm>
        <a:off x="3033867" y="2664802"/>
        <a:ext cx="1766710" cy="856702"/>
      </dsp:txXfrm>
    </dsp:sp>
    <dsp:sp modelId="{05AF7BA2-1502-44E2-99D9-ACC535FF41CE}">
      <dsp:nvSpPr>
        <dsp:cNvPr id="0" name=""/>
        <dsp:cNvSpPr/>
      </dsp:nvSpPr>
      <dsp:spPr>
        <a:xfrm rot="10800000">
          <a:off x="1939636" y="2933902"/>
          <a:ext cx="948958" cy="31850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400" kern="1200"/>
        </a:p>
      </dsp:txBody>
      <dsp:txXfrm rot="10800000">
        <a:off x="2035187" y="2997602"/>
        <a:ext cx="757856" cy="191102"/>
      </dsp:txXfrm>
    </dsp:sp>
    <dsp:sp modelId="{B2884270-B9DB-45AA-97F1-BF1B6CBA43D7}">
      <dsp:nvSpPr>
        <dsp:cNvPr id="0" name=""/>
        <dsp:cNvSpPr/>
      </dsp:nvSpPr>
      <dsp:spPr>
        <a:xfrm>
          <a:off x="999" y="2638149"/>
          <a:ext cx="1820016" cy="910008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300" kern="1200" dirty="0">
              <a:solidFill>
                <a:srgbClr val="000066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  <a:sym typeface="Symbol"/>
            </a:rPr>
            <a:t>X(3872)</a:t>
          </a:r>
          <a:endParaRPr lang="zh-CN" altLang="en-US" sz="3300" kern="1200" dirty="0"/>
        </a:p>
      </dsp:txBody>
      <dsp:txXfrm>
        <a:off x="27652" y="2664802"/>
        <a:ext cx="1766710" cy="856702"/>
      </dsp:txXfrm>
    </dsp:sp>
    <dsp:sp modelId="{3B73711D-D1BD-4379-B57D-B9DEE597E432}">
      <dsp:nvSpPr>
        <dsp:cNvPr id="0" name=""/>
        <dsp:cNvSpPr/>
      </dsp:nvSpPr>
      <dsp:spPr>
        <a:xfrm rot="18000000">
          <a:off x="1188082" y="1632173"/>
          <a:ext cx="948958" cy="31850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400" kern="1200"/>
        </a:p>
      </dsp:txBody>
      <dsp:txXfrm>
        <a:off x="1283633" y="1695873"/>
        <a:ext cx="757856" cy="1911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 defTabSz="990600">
              <a:spcBef>
                <a:spcPct val="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altLang="zh-CN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spcBef>
                <a:spcPct val="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altLang="zh-CN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 defTabSz="990600">
              <a:spcBef>
                <a:spcPct val="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altLang="zh-CN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spcBef>
                <a:spcPct val="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3F234C7E-13C3-4AD3-B034-C8FB8A762CD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71599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 defTabSz="990600">
              <a:spcBef>
                <a:spcPct val="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altLang="zh-CN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spcBef>
                <a:spcPct val="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altLang="zh-CN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 defTabSz="990600">
              <a:spcBef>
                <a:spcPct val="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altLang="zh-CN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spcBef>
                <a:spcPct val="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D054B38D-FE7C-4DD5-9CA6-9848BF06D6D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654131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 sz="2200" b="1">
                <a:solidFill>
                  <a:schemeClr val="tx2"/>
                </a:solidFill>
                <a:latin typeface="Times New Roman" pitchFamily="18" charset="0"/>
                <a:ea typeface="楷体_GB2312" pitchFamily="49" charset="-122"/>
              </a:defRPr>
            </a:lvl1pPr>
            <a:lvl2pPr marL="804763" indent="-309524" eaLnBrk="0" hangingPunct="0">
              <a:defRPr sz="2200" b="1">
                <a:solidFill>
                  <a:schemeClr val="tx2"/>
                </a:solidFill>
                <a:latin typeface="Times New Roman" pitchFamily="18" charset="0"/>
                <a:ea typeface="楷体_GB2312" pitchFamily="49" charset="-122"/>
              </a:defRPr>
            </a:lvl2pPr>
            <a:lvl3pPr marL="1238098" indent="-247620" eaLnBrk="0" hangingPunct="0">
              <a:defRPr sz="2200" b="1">
                <a:solidFill>
                  <a:schemeClr val="tx2"/>
                </a:solidFill>
                <a:latin typeface="Times New Roman" pitchFamily="18" charset="0"/>
                <a:ea typeface="楷体_GB2312" pitchFamily="49" charset="-122"/>
              </a:defRPr>
            </a:lvl3pPr>
            <a:lvl4pPr marL="1733337" indent="-247620" eaLnBrk="0" hangingPunct="0">
              <a:defRPr sz="2200" b="1">
                <a:solidFill>
                  <a:schemeClr val="tx2"/>
                </a:solidFill>
                <a:latin typeface="Times New Roman" pitchFamily="18" charset="0"/>
                <a:ea typeface="楷体_GB2312" pitchFamily="49" charset="-122"/>
              </a:defRPr>
            </a:lvl4pPr>
            <a:lvl5pPr marL="2228576" indent="-247620" eaLnBrk="0" hangingPunct="0">
              <a:defRPr sz="2200" b="1">
                <a:solidFill>
                  <a:schemeClr val="tx2"/>
                </a:solidFill>
                <a:latin typeface="Times New Roman" pitchFamily="18" charset="0"/>
                <a:ea typeface="楷体_GB2312" pitchFamily="49" charset="-122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Times New Roman" pitchFamily="18" charset="0"/>
                <a:ea typeface="楷体_GB2312" pitchFamily="49" charset="-122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Times New Roman" pitchFamily="18" charset="0"/>
                <a:ea typeface="楷体_GB2312" pitchFamily="49" charset="-122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Times New Roman" pitchFamily="18" charset="0"/>
                <a:ea typeface="楷体_GB2312" pitchFamily="49" charset="-122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Times New Roman" pitchFamily="18" charset="0"/>
                <a:ea typeface="楷体_GB2312" pitchFamily="49" charset="-122"/>
              </a:defRPr>
            </a:lvl9pPr>
          </a:lstStyle>
          <a:p>
            <a:pPr eaLnBrk="1" hangingPunct="1">
              <a:defRPr/>
            </a:pPr>
            <a:fld id="{78258E8F-E9CE-4DCC-B5C8-F6D5FE191F69}" type="slidenum">
              <a:rPr lang="zh-CN" altLang="en-US" sz="1300" b="0">
                <a:solidFill>
                  <a:schemeClr val="tx1"/>
                </a:solidFill>
                <a:latin typeface="Arial" pitchFamily="34" charset="0"/>
                <a:ea typeface="宋体" pitchFamily="2" charset="-122"/>
              </a:rPr>
              <a:pPr eaLnBrk="1" hangingPunct="1">
                <a:defRPr/>
              </a:pPr>
              <a:t>1</a:t>
            </a:fld>
            <a:endParaRPr lang="en-US" altLang="zh-CN" sz="1300" b="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914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hape 488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12800" y="860425"/>
            <a:ext cx="5722938" cy="4294188"/>
          </a:xfrm>
          <a:ln/>
        </p:spPr>
      </p:sp>
      <p:sp>
        <p:nvSpPr>
          <p:cNvPr id="68611" name="Shape 489"/>
          <p:cNvSpPr>
            <a:spLocks noGrp="1"/>
          </p:cNvSpPr>
          <p:nvPr>
            <p:ph type="body" sz="quarter" idx="1"/>
          </p:nvPr>
        </p:nvSpPr>
        <p:spPr>
          <a:noFill/>
        </p:spPr>
        <p:txBody>
          <a:bodyPr/>
          <a:lstStyle/>
          <a:p>
            <a:pPr defTabSz="495239">
              <a:lnSpc>
                <a:spcPct val="125000"/>
              </a:lnSpc>
            </a:pPr>
            <a:r>
              <a:rPr lang="zh-CN" altLang="zh-CN" sz="2600">
                <a:latin typeface="Avenir Roman"/>
                <a:ea typeface="Avenir Roman"/>
                <a:cs typeface="Avenir Roman"/>
                <a:sym typeface="Avenir Roman"/>
              </a:rPr>
              <a:t>The plot on the right shows the luminosity profile of  SuperKEKB, assuming the same commissioning time to reach nominal luminosity as in KEKB, 9 months/year of running time and 20 days/month of physics operations.</a:t>
            </a:r>
          </a:p>
          <a:p>
            <a:pPr defTabSz="495239">
              <a:lnSpc>
                <a:spcPct val="125000"/>
              </a:lnSpc>
            </a:pPr>
            <a:r>
              <a:rPr lang="zh-CN" altLang="zh-CN" sz="2600">
                <a:latin typeface="Avenir Roman"/>
                <a:ea typeface="Avenir Roman"/>
                <a:cs typeface="Avenir Roman"/>
                <a:sym typeface="Avenir Roman"/>
              </a:rPr>
              <a:t>With this assumption the goal of 50 ab-1 will be reached in the year 2025.</a:t>
            </a:r>
          </a:p>
        </p:txBody>
      </p:sp>
    </p:spTree>
    <p:extLst>
      <p:ext uri="{BB962C8B-B14F-4D97-AF65-F5344CB8AC3E}">
        <p14:creationId xmlns:p14="http://schemas.microsoft.com/office/powerpoint/2010/main" val="1541587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kumimoji="1" sz="24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defTabSz="990600" eaLnBrk="0" hangingPunct="0">
              <a:defRPr kumimoji="1" sz="24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defTabSz="990600" eaLnBrk="0" hangingPunct="0">
              <a:defRPr kumimoji="1" sz="24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defTabSz="990600" eaLnBrk="0" hangingPunct="0">
              <a:defRPr kumimoji="1" sz="24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defTabSz="990600" eaLnBrk="0" hangingPunct="0">
              <a:defRPr kumimoji="1" sz="24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/>
            <a:fld id="{0D2D0EB1-F2DB-4CF7-9E24-EC8FD96DD626}" type="slidenum">
              <a:rPr lang="en-US" altLang="zh-CN" sz="1300" i="0" smtClean="0"/>
              <a:pPr eaLnBrk="1" hangingPunct="1"/>
              <a:t>43</a:t>
            </a:fld>
            <a:endParaRPr lang="en-US" altLang="zh-CN" sz="1300" i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211217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15362" name="文本占位符 2"/>
          <p:cNvSpPr>
            <a:spLocks noGrp="1"/>
          </p:cNvSpPr>
          <p:nvPr>
            <p:ph type="body"/>
          </p:nvPr>
        </p:nvSpPr>
        <p:spPr/>
        <p:txBody>
          <a:bodyPr lIns="99048" tIns="49524" rIns="99048" bIns="49524" anchor="t"/>
          <a:lstStyle/>
          <a:p>
            <a:pPr lvl="0"/>
            <a:endParaRPr lang="zh-CN" altLang="en-US"/>
          </a:p>
        </p:txBody>
      </p:sp>
      <p:sp>
        <p:nvSpPr>
          <p:cNvPr id="1536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  <a:noFill/>
          <a:ln w="9525">
            <a:noFill/>
          </a:ln>
        </p:spPr>
        <p:txBody>
          <a:bodyPr lIns="99048" tIns="49524" rIns="99048" bIns="49524" anchor="b"/>
          <a:lstStyle/>
          <a:p>
            <a:fld id="{9A0DB2DC-4C9A-4742-B13C-FB6460FD3503}" type="slidenum">
              <a:rPr lang="zh-CN" altLang="en-US"/>
              <a:pPr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4105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992188" y="768350"/>
            <a:ext cx="5114925" cy="3836988"/>
          </a:xfrm>
          <a:ln>
            <a:miter lim="800000"/>
          </a:ln>
        </p:spPr>
      </p:sp>
      <p:sp>
        <p:nvSpPr>
          <p:cNvPr id="19458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9459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D495CEAA-492F-4BAB-91BE-92A3B1F854C9}" type="slidenum">
              <a:rPr lang="zh-CN" altLang="en-US"/>
              <a:pPr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9530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992188" y="768350"/>
            <a:ext cx="5114925" cy="3836988"/>
          </a:xfrm>
          <a:ln>
            <a:miter lim="800000"/>
          </a:ln>
        </p:spPr>
      </p:sp>
      <p:sp>
        <p:nvSpPr>
          <p:cNvPr id="19458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9459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D495CEAA-492F-4BAB-91BE-92A3B1F854C9}" type="slidenum">
              <a:rPr lang="zh-CN" altLang="en-US"/>
              <a:pPr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3350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938FF0-25FB-4935-B527-2D1ABB81FA35}" type="slidenum">
              <a:rPr lang="en-US" altLang="zh-CN"/>
              <a:pPr/>
              <a:t>58</a:t>
            </a:fld>
            <a:endParaRPr lang="en-US" altLang="zh-CN"/>
          </a:p>
        </p:txBody>
      </p:sp>
      <p:sp>
        <p:nvSpPr>
          <p:cNvPr id="50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9038" tIns="49520" rIns="99038" bIns="49520"/>
          <a:lstStyle/>
          <a:p>
            <a:r>
              <a:rPr lang="en-US" altLang="zh-CN" dirty="0"/>
              <a:t>BESIII observed</a:t>
            </a:r>
            <a:r>
              <a:rPr lang="en-US" altLang="zh-CN" baseline="0" dirty="0"/>
              <a:t> the production of </a:t>
            </a:r>
            <a:r>
              <a:rPr lang="en-US" altLang="zh-CN" baseline="0" dirty="0" err="1"/>
              <a:t>pi+pi-h_c</a:t>
            </a:r>
            <a:r>
              <a:rPr lang="en-US" altLang="zh-CN" baseline="0" dirty="0"/>
              <a:t> with the data samples at a few energy points. Here, </a:t>
            </a:r>
            <a:r>
              <a:rPr lang="en-US" altLang="zh-CN" baseline="0" dirty="0" err="1"/>
              <a:t>hc</a:t>
            </a:r>
            <a:r>
              <a:rPr lang="en-US" altLang="zh-CN" baseline="0" dirty="0"/>
              <a:t> is reconstructed with its E1 transition to </a:t>
            </a:r>
            <a:r>
              <a:rPr lang="en-US" altLang="zh-CN" baseline="0" dirty="0" err="1"/>
              <a:t>eta_c</a:t>
            </a:r>
            <a:r>
              <a:rPr lang="en-US" altLang="zh-CN" baseline="0" dirty="0"/>
              <a:t>, and </a:t>
            </a:r>
            <a:r>
              <a:rPr lang="en-US" altLang="zh-CN" baseline="0" dirty="0" err="1"/>
              <a:t>eta_c</a:t>
            </a:r>
            <a:r>
              <a:rPr lang="en-US" altLang="zh-CN" baseline="0" dirty="0"/>
              <a:t> is reconstructed with its 16 </a:t>
            </a:r>
            <a:r>
              <a:rPr lang="en-US" altLang="zh-CN" baseline="0" dirty="0" err="1"/>
              <a:t>hadronic</a:t>
            </a:r>
            <a:r>
              <a:rPr lang="en-US" altLang="zh-CN" baseline="0" dirty="0"/>
              <a:t> decay modes. From the plot we can see very clear </a:t>
            </a:r>
            <a:r>
              <a:rPr lang="en-US" altLang="zh-CN" baseline="0" dirty="0" err="1"/>
              <a:t>eta_c</a:t>
            </a:r>
            <a:r>
              <a:rPr lang="en-US" altLang="zh-CN" baseline="0" dirty="0"/>
              <a:t> signal in the invariant mass of the </a:t>
            </a:r>
            <a:r>
              <a:rPr lang="en-US" altLang="zh-CN" baseline="0" dirty="0" err="1"/>
              <a:t>hadronic</a:t>
            </a:r>
            <a:r>
              <a:rPr lang="en-US" altLang="zh-CN" baseline="0" dirty="0"/>
              <a:t> system, and very clear </a:t>
            </a:r>
            <a:r>
              <a:rPr lang="en-US" altLang="zh-CN" baseline="0" dirty="0" err="1"/>
              <a:t>h_c</a:t>
            </a:r>
            <a:r>
              <a:rPr lang="en-US" altLang="zh-CN" baseline="0" dirty="0"/>
              <a:t> signal at gamma and </a:t>
            </a:r>
            <a:r>
              <a:rPr lang="en-US" altLang="zh-CN" baseline="0" dirty="0" err="1"/>
              <a:t>eta_c</a:t>
            </a:r>
            <a:r>
              <a:rPr lang="en-US" altLang="zh-CN" baseline="0" dirty="0"/>
              <a:t> invariant mass. If we select only the events in the </a:t>
            </a:r>
            <a:r>
              <a:rPr lang="en-US" altLang="zh-CN" baseline="0" dirty="0" err="1"/>
              <a:t>eta_c</a:t>
            </a:r>
            <a:r>
              <a:rPr lang="en-US" altLang="zh-CN" baseline="0" dirty="0"/>
              <a:t> mass region, we get …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5474847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Here</a:t>
            </a:r>
            <a:r>
              <a:rPr lang="en-US" altLang="zh-CN" baseline="0" dirty="0"/>
              <a:t> we show the </a:t>
            </a:r>
            <a:r>
              <a:rPr lang="en-US" altLang="zh-CN" baseline="0" dirty="0" err="1"/>
              <a:t>Dalitz</a:t>
            </a:r>
            <a:r>
              <a:rPr lang="en-US" altLang="zh-CN" baseline="0" dirty="0"/>
              <a:t> plot of the 1600 </a:t>
            </a:r>
            <a:r>
              <a:rPr lang="en-US" altLang="zh-CN" baseline="0" dirty="0" err="1"/>
              <a:t>pi+pi-J</a:t>
            </a:r>
            <a:r>
              <a:rPr lang="en-US" altLang="zh-CN" baseline="0" dirty="0"/>
              <a:t>/psi events selected at 4.26 </a:t>
            </a:r>
            <a:r>
              <a:rPr lang="en-US" altLang="zh-CN" baseline="0" dirty="0" err="1"/>
              <a:t>GeV</a:t>
            </a:r>
            <a:r>
              <a:rPr lang="en-US" altLang="zh-CN" baseline="0" dirty="0"/>
              <a:t> in the 525 inverse </a:t>
            </a:r>
            <a:r>
              <a:rPr lang="en-US" altLang="zh-CN" baseline="0" dirty="0" err="1"/>
              <a:t>pico</a:t>
            </a:r>
            <a:r>
              <a:rPr lang="en-US" altLang="zh-CN" baseline="0" dirty="0"/>
              <a:t> barn BESIII data. We can see very clear bands in </a:t>
            </a:r>
            <a:r>
              <a:rPr lang="en-US" altLang="zh-CN" baseline="0" dirty="0" err="1"/>
              <a:t>pipi</a:t>
            </a:r>
            <a:r>
              <a:rPr lang="en-US" altLang="zh-CN" baseline="0" dirty="0"/>
              <a:t> and </a:t>
            </a:r>
            <a:r>
              <a:rPr lang="en-US" altLang="zh-CN" baseline="0" dirty="0" err="1"/>
              <a:t>piJ</a:t>
            </a:r>
            <a:r>
              <a:rPr lang="en-US" altLang="zh-CN" baseline="0" dirty="0"/>
              <a:t>/psi invariant masses, which are the known </a:t>
            </a:r>
            <a:r>
              <a:rPr lang="en-US" altLang="zh-CN" baseline="0" dirty="0" err="1"/>
              <a:t>pipi</a:t>
            </a:r>
            <a:r>
              <a:rPr lang="en-US" altLang="zh-CN" baseline="0" dirty="0"/>
              <a:t> resonances such as sigma, f0(980), and a structure in </a:t>
            </a:r>
            <a:r>
              <a:rPr lang="en-US" altLang="zh-CN" baseline="0" dirty="0" err="1"/>
              <a:t>piJ</a:t>
            </a:r>
            <a:r>
              <a:rPr lang="en-US" altLang="zh-CN" baseline="0" dirty="0"/>
              <a:t>/psi, at 3900 MeV. In fact there is another peak in the </a:t>
            </a:r>
            <a:r>
              <a:rPr lang="en-US" altLang="zh-CN" baseline="0" dirty="0" err="1"/>
              <a:t>piJ</a:t>
            </a:r>
            <a:r>
              <a:rPr lang="en-US" altLang="zh-CN" baseline="0" dirty="0"/>
              <a:t>/psi invariant mass distribution, from the MC study, we know it is the reflection of the same </a:t>
            </a:r>
            <a:r>
              <a:rPr lang="en-US" altLang="zh-CN" baseline="0" dirty="0" err="1"/>
              <a:t>Zc</a:t>
            </a:r>
            <a:r>
              <a:rPr lang="en-US" altLang="zh-CN" baseline="0" dirty="0"/>
              <a:t> state in a wrong </a:t>
            </a:r>
            <a:r>
              <a:rPr lang="en-US" altLang="zh-CN" baseline="0" dirty="0" err="1"/>
              <a:t>piJ</a:t>
            </a:r>
            <a:r>
              <a:rPr lang="en-US" altLang="zh-CN" baseline="0" dirty="0"/>
              <a:t>/psi combination.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54B38D-FE7C-4DD5-9CA6-9848BF06D6DD}" type="slidenum">
              <a:rPr lang="en-US" altLang="zh-CN" smtClean="0"/>
              <a:pPr/>
              <a:t>61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628184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549A3-8CD4-4978-B773-03EA2B0DAE85}" type="slidenum">
              <a:rPr lang="zh-CN" altLang="en-US" smtClean="0">
                <a:solidFill>
                  <a:prstClr val="black"/>
                </a:solidFill>
              </a:rPr>
              <a:pPr/>
              <a:t>64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614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talk,</a:t>
            </a:r>
            <a:r>
              <a:rPr lang="en-US" baseline="0" dirty="0"/>
              <a:t> we present the most recent study of the X(3872) from Y(4260) </a:t>
            </a:r>
            <a:r>
              <a:rPr lang="en-US" baseline="0" dirty="0" err="1"/>
              <a:t>radiative</a:t>
            </a:r>
            <a:r>
              <a:rPr lang="en-US" baseline="0" dirty="0"/>
              <a:t> decay, the Y states from Initial state radiation and from electron positron collision, as well as the charged Z states.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54B38D-FE7C-4DD5-9CA6-9848BF06D6DD}" type="slidenum">
              <a:rPr lang="en-US" altLang="zh-CN" smtClean="0"/>
              <a:pPr/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12624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 txBox="1">
            <a:spLocks noGrp="1" noChangeArrowheads="1"/>
          </p:cNvSpPr>
          <p:nvPr/>
        </p:nvSpPr>
        <p:spPr bwMode="auto">
          <a:xfrm>
            <a:off x="4021138" y="9721851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28" tIns="49515" rIns="99028" bIns="49515" anchor="b"/>
          <a:lstStyle>
            <a:lvl1pPr defTabSz="990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defTabSz="990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defTabSz="990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defTabSz="990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defTabSz="990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r" eaLnBrk="1" hangingPunct="1"/>
            <a:fld id="{E40B0EB4-1187-42B4-B698-8803FC3198B9}" type="slidenum">
              <a:rPr lang="zh-CN" altLang="en-US" sz="1300">
                <a:solidFill>
                  <a:srgbClr val="000000"/>
                </a:solidFill>
                <a:latin typeface="Arial" pitchFamily="34" charset="0"/>
              </a:rPr>
              <a:pPr algn="r" eaLnBrk="1" hangingPunct="1"/>
              <a:t>10</a:t>
            </a:fld>
            <a:endParaRPr lang="en-US" altLang="zh-CN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4" y="4860926"/>
            <a:ext cx="5680075" cy="4605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28" tIns="49515" rIns="99028" bIns="49515"/>
          <a:lstStyle/>
          <a:p>
            <a:endParaRPr lang="zh-CN" altLang="zh-CN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X(3872) was</a:t>
            </a:r>
            <a:r>
              <a:rPr lang="en-US" baseline="0" dirty="0"/>
              <a:t> first observed by Belle ten years ago, then confirmed by other experiments[CDF, D0 </a:t>
            </a:r>
            <a:r>
              <a:rPr lang="en-US" baseline="0" dirty="0" err="1"/>
              <a:t>BaBar</a:t>
            </a:r>
            <a:r>
              <a:rPr lang="en-US" baseline="0" dirty="0"/>
              <a:t>], its mass is very close to neutral DD* threshold and its width is very narrow. Since its observation, it has stimulated special interests on its nature. In both Belle and </a:t>
            </a:r>
            <a:r>
              <a:rPr lang="en-US" baseline="0" dirty="0" err="1"/>
              <a:t>BaBar</a:t>
            </a:r>
            <a:r>
              <a:rPr lang="en-US" baseline="0" dirty="0"/>
              <a:t>, its decay to gamma </a:t>
            </a:r>
            <a:r>
              <a:rPr lang="en-US" baseline="0" dirty="0" err="1"/>
              <a:t>Jpsi</a:t>
            </a:r>
            <a:r>
              <a:rPr lang="en-US" baseline="0" dirty="0"/>
              <a:t> has been observed, which supports it being a C-even state. The angular distribution study from CDF and most recently from </a:t>
            </a:r>
            <a:r>
              <a:rPr lang="en-US" baseline="0" dirty="0" err="1"/>
              <a:t>LHCb</a:t>
            </a:r>
            <a:r>
              <a:rPr lang="en-US" baseline="0" dirty="0"/>
              <a:t> determined it being a 1++ state. In the theoretical side, it was interpreted as a good candidate for a  </a:t>
            </a:r>
            <a:r>
              <a:rPr lang="en-US" baseline="0" dirty="0" err="1"/>
              <a:t>hadronic</a:t>
            </a:r>
            <a:r>
              <a:rPr lang="en-US" baseline="0" dirty="0"/>
              <a:t> molecule or a </a:t>
            </a:r>
            <a:r>
              <a:rPr lang="en-US" baseline="0" dirty="0" err="1"/>
              <a:t>tatrequark</a:t>
            </a:r>
            <a:r>
              <a:rPr lang="en-US" baseline="0" dirty="0"/>
              <a:t> state. Currently, X(3872) was only observed in B decays, proton proton collision. Since its quantum number is determined to be 1++, it could be produced trough </a:t>
            </a:r>
            <a:r>
              <a:rPr lang="en-US" baseline="0" dirty="0" err="1"/>
              <a:t>radiative</a:t>
            </a:r>
            <a:r>
              <a:rPr lang="en-US" baseline="0" dirty="0"/>
              <a:t> transition of a vector </a:t>
            </a:r>
            <a:r>
              <a:rPr lang="en-US" baseline="0" dirty="0" err="1"/>
              <a:t>charmonium</a:t>
            </a:r>
            <a:r>
              <a:rPr lang="en-US" baseline="0" dirty="0"/>
              <a:t> or </a:t>
            </a:r>
            <a:r>
              <a:rPr lang="en-US" baseline="0" dirty="0" err="1"/>
              <a:t>charmonium</a:t>
            </a:r>
            <a:r>
              <a:rPr lang="en-US" baseline="0" dirty="0"/>
              <a:t>-like states, such as excited psi or Y states.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54B38D-FE7C-4DD5-9CA6-9848BF06D6DD}" type="slidenum">
              <a:rPr lang="en-US" altLang="zh-CN" smtClean="0">
                <a:solidFill>
                  <a:srgbClr val="000000"/>
                </a:solidFill>
              </a:rPr>
              <a:pPr/>
              <a:t>13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03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pipijpsi</a:t>
            </a:r>
            <a:r>
              <a:rPr lang="en-US" baseline="0" dirty="0"/>
              <a:t> mass distribution summed over all the energy points is fitted to extract the mass and signal yields of the X(3872). The X(3872) signal is described by a MC simulated signal shape convolving a Gaussian function which represents the difference between data and MC, while the background events are described by a linear function. The mass resolution difference between data and MC simulation, the absolute mass and the cross section calibration are obtained using the ISR </a:t>
            </a:r>
            <a:r>
              <a:rPr lang="en-US" baseline="0" dirty="0" err="1"/>
              <a:t>psip</a:t>
            </a:r>
            <a:r>
              <a:rPr lang="en-US" baseline="0" dirty="0"/>
              <a:t> signal. The fit yields 20 X(3872) signal events with a mass consistent with the PDG value. The statistical significance of X(3872) is estimated to be 6.3 Gaussian standard deviation.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54B38D-FE7C-4DD5-9CA6-9848BF06D6DD}" type="slidenum">
              <a:rPr lang="en-US" altLang="zh-CN" smtClean="0">
                <a:solidFill>
                  <a:srgbClr val="000000"/>
                </a:solidFill>
              </a:rPr>
              <a:pPr/>
              <a:t>14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116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the</a:t>
            </a:r>
            <a:r>
              <a:rPr lang="en-US" baseline="0" dirty="0"/>
              <a:t> signal events observed, the Born cross section times the branching fraction of X(3872) decays into </a:t>
            </a:r>
            <a:r>
              <a:rPr lang="en-US" baseline="0" dirty="0" err="1"/>
              <a:t>pipijpsi</a:t>
            </a:r>
            <a:r>
              <a:rPr lang="en-US" baseline="0" dirty="0"/>
              <a:t> are calculated as listed in this table. For 4009 data and 4360 data, since the signals are not significant, upper limits on the production rates at 90% confidence level are set. The observation suggests that the X(3872) might be from the </a:t>
            </a:r>
            <a:r>
              <a:rPr lang="en-US" baseline="0" dirty="0" err="1"/>
              <a:t>radiative</a:t>
            </a:r>
            <a:r>
              <a:rPr lang="en-US" baseline="0" dirty="0"/>
              <a:t> transition  of the Y(4260). Combining the cross section of electron positron goes to pi pi </a:t>
            </a:r>
            <a:r>
              <a:rPr lang="en-US" baseline="0" dirty="0" err="1"/>
              <a:t>jpsi</a:t>
            </a:r>
            <a:r>
              <a:rPr lang="en-US" baseline="0" dirty="0"/>
              <a:t> measured by BESIII and take the branching fraction of X(3872) decays to pi pi </a:t>
            </a:r>
            <a:r>
              <a:rPr lang="en-US" baseline="0" dirty="0" err="1"/>
              <a:t>jpsi</a:t>
            </a:r>
            <a:r>
              <a:rPr lang="en-US" baseline="0" dirty="0"/>
              <a:t> as 5 percent, the cross section ratio of Y(4260) decays into gamma X(3872) to Y(4260) decays into </a:t>
            </a:r>
            <a:r>
              <a:rPr lang="en-US" baseline="0" dirty="0" err="1"/>
              <a:t>pipijpsi</a:t>
            </a:r>
            <a:r>
              <a:rPr lang="en-US" baseline="0" dirty="0"/>
              <a:t> is about 11 percent, which is a relatively large transition ratio.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54B38D-FE7C-4DD5-9CA6-9848BF06D6DD}" type="slidenum">
              <a:rPr lang="en-US" altLang="zh-CN" smtClean="0">
                <a:solidFill>
                  <a:srgbClr val="000000"/>
                </a:solidFill>
              </a:rPr>
              <a:pPr/>
              <a:t>15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825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4471AB-A437-4FDC-A31C-34F13ADB7559}" type="slidenum">
              <a:rPr lang="en-US" altLang="zh-CN"/>
              <a:pPr/>
              <a:t>24</a:t>
            </a:fld>
            <a:endParaRPr lang="en-US" altLang="zh-CN"/>
          </a:p>
        </p:txBody>
      </p:sp>
      <p:sp>
        <p:nvSpPr>
          <p:cNvPr id="512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12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</p:spPr>
        <p:txBody>
          <a:bodyPr lIns="95482" tIns="47740" rIns="95482" bIns="47740"/>
          <a:lstStyle/>
          <a:p>
            <a:r>
              <a:rPr lang="en-US" altLang="zh-CN" dirty="0"/>
              <a:t>Recently,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BaBar</a:t>
            </a:r>
            <a:r>
              <a:rPr lang="en-US" altLang="zh-CN" baseline="0" dirty="0"/>
              <a:t> updated their analysis of ISR pi pi </a:t>
            </a:r>
            <a:r>
              <a:rPr lang="en-US" altLang="zh-CN" baseline="0" dirty="0" err="1"/>
              <a:t>psip</a:t>
            </a:r>
            <a:r>
              <a:rPr lang="en-US" altLang="zh-CN" baseline="0" dirty="0"/>
              <a:t> with the full data sample, and confirmed the existence of the Y(4660), while the the update of the ISR pi pi </a:t>
            </a:r>
            <a:r>
              <a:rPr lang="en-US" altLang="zh-CN" baseline="0" dirty="0" err="1"/>
              <a:t>jpsi</a:t>
            </a:r>
            <a:r>
              <a:rPr lang="en-US" altLang="zh-CN" baseline="0" dirty="0"/>
              <a:t> analysis from both Belle and </a:t>
            </a:r>
            <a:r>
              <a:rPr lang="en-US" altLang="zh-CN" baseline="0" dirty="0" err="1"/>
              <a:t>BaBar</a:t>
            </a:r>
            <a:r>
              <a:rPr lang="en-US" altLang="zh-CN" baseline="0" dirty="0"/>
              <a:t> experiments still show difference around the 4008 mass region. The data taken at BESIII and the line-shape study using the pi pi </a:t>
            </a:r>
            <a:r>
              <a:rPr lang="en-US" altLang="zh-CN" baseline="0" dirty="0" err="1"/>
              <a:t>jpsi</a:t>
            </a:r>
            <a:r>
              <a:rPr lang="en-US" altLang="zh-CN" baseline="0" dirty="0"/>
              <a:t> final states may help to clarify this discrepancy between the two B-factories. </a:t>
            </a:r>
          </a:p>
          <a:p>
            <a:endParaRPr lang="en-US" altLang="zh-CN" baseline="0" dirty="0"/>
          </a:p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69946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938FF0-25FB-4935-B527-2D1ABB81FA35}" type="slidenum">
              <a:rPr lang="en-US" altLang="zh-CN">
                <a:solidFill>
                  <a:srgbClr val="000000"/>
                </a:solidFill>
              </a:rPr>
              <a:pPr/>
              <a:t>30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0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9038" tIns="49520" rIns="99038" bIns="49520"/>
          <a:lstStyle/>
          <a:p>
            <a:r>
              <a:rPr lang="en-US" altLang="zh-CN" dirty="0"/>
              <a:t>BESIII observed</a:t>
            </a:r>
            <a:r>
              <a:rPr lang="en-US" altLang="zh-CN" baseline="0" dirty="0"/>
              <a:t> the production of </a:t>
            </a:r>
            <a:r>
              <a:rPr lang="en-US" altLang="zh-CN" baseline="0" dirty="0" err="1"/>
              <a:t>pi+pi-h_c</a:t>
            </a:r>
            <a:r>
              <a:rPr lang="en-US" altLang="zh-CN" baseline="0" dirty="0"/>
              <a:t> with the data samples at a few energy points. Here, </a:t>
            </a:r>
            <a:r>
              <a:rPr lang="en-US" altLang="zh-CN" baseline="0" dirty="0" err="1"/>
              <a:t>hc</a:t>
            </a:r>
            <a:r>
              <a:rPr lang="en-US" altLang="zh-CN" baseline="0" dirty="0"/>
              <a:t> is reconstructed with its E1 transition to </a:t>
            </a:r>
            <a:r>
              <a:rPr lang="en-US" altLang="zh-CN" baseline="0" dirty="0" err="1"/>
              <a:t>eta_c</a:t>
            </a:r>
            <a:r>
              <a:rPr lang="en-US" altLang="zh-CN" baseline="0" dirty="0"/>
              <a:t>, and </a:t>
            </a:r>
            <a:r>
              <a:rPr lang="en-US" altLang="zh-CN" baseline="0" dirty="0" err="1"/>
              <a:t>eta_c</a:t>
            </a:r>
            <a:r>
              <a:rPr lang="en-US" altLang="zh-CN" baseline="0" dirty="0"/>
              <a:t> is reconstructed with its 16 </a:t>
            </a:r>
            <a:r>
              <a:rPr lang="en-US" altLang="zh-CN" baseline="0" dirty="0" err="1"/>
              <a:t>hadronic</a:t>
            </a:r>
            <a:r>
              <a:rPr lang="en-US" altLang="zh-CN" baseline="0" dirty="0"/>
              <a:t> decay modes. From the plot we can see very clear </a:t>
            </a:r>
            <a:r>
              <a:rPr lang="en-US" altLang="zh-CN" baseline="0" dirty="0" err="1"/>
              <a:t>eta_c</a:t>
            </a:r>
            <a:r>
              <a:rPr lang="en-US" altLang="zh-CN" baseline="0" dirty="0"/>
              <a:t> signal in the invariant mass of the </a:t>
            </a:r>
            <a:r>
              <a:rPr lang="en-US" altLang="zh-CN" baseline="0" dirty="0" err="1"/>
              <a:t>hadronic</a:t>
            </a:r>
            <a:r>
              <a:rPr lang="en-US" altLang="zh-CN" baseline="0" dirty="0"/>
              <a:t> system, and very clear </a:t>
            </a:r>
            <a:r>
              <a:rPr lang="en-US" altLang="zh-CN" baseline="0" dirty="0" err="1"/>
              <a:t>h_c</a:t>
            </a:r>
            <a:r>
              <a:rPr lang="en-US" altLang="zh-CN" baseline="0" dirty="0"/>
              <a:t> signal at gamma and </a:t>
            </a:r>
            <a:r>
              <a:rPr lang="en-US" altLang="zh-CN" baseline="0" dirty="0" err="1"/>
              <a:t>eta_c</a:t>
            </a:r>
            <a:r>
              <a:rPr lang="en-US" altLang="zh-CN" baseline="0" dirty="0"/>
              <a:t> invariant mass. If we select only the events in the </a:t>
            </a:r>
            <a:r>
              <a:rPr lang="en-US" altLang="zh-CN" baseline="0" dirty="0" err="1"/>
              <a:t>eta_c</a:t>
            </a:r>
            <a:r>
              <a:rPr lang="en-US" altLang="zh-CN" baseline="0" dirty="0"/>
              <a:t> mass region, we get …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2506506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54B38D-FE7C-4DD5-9CA6-9848BF06D6DD}" type="slidenum">
              <a:rPr lang="en-US" altLang="zh-CN" smtClean="0"/>
              <a:pPr/>
              <a:t>38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19964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293E7C-3DD1-404D-B44E-F4963D189CC2}" type="datetime1">
              <a:rPr lang="zh-CN" altLang="en-US" smtClean="0"/>
              <a:t>2018/8/29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694FC-EEF9-451B-9330-AA6E309CB40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78665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FF14BB-C540-4B55-B993-E6E1133611D2}" type="datetime1">
              <a:rPr lang="zh-CN" altLang="en-US" smtClean="0"/>
              <a:t>2018/8/29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5B4DD-7C37-41DB-AB7E-B5FA624681F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2827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0758773-E79A-4F94-91FD-7757D18A450E}" type="datetime1">
              <a:rPr lang="zh-CN" altLang="en-US" smtClean="0"/>
              <a:t>2018/8/29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B11157-A38C-4540-89FA-03E465C5FFF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24629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9500CAC-981C-45BD-ADF5-9E8F0EAF528B}" type="datetime1">
              <a:rPr lang="zh-CN" altLang="en-US" smtClean="0"/>
              <a:t>2018/8/29</a:t>
            </a:fld>
            <a:endParaRPr lang="en-US" altLang="zh-CN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D5926FF-BC3A-4333-95DD-663B820E49E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67818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标题和文本在内容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BD07F21-0813-4243-8664-9503798E8F7C}" type="datetime1">
              <a:rPr lang="zh-CN" altLang="en-US" smtClean="0"/>
              <a:t>2018/8/29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2F1FFF5-426D-4012-A415-B7CB4FE49E9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6613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86F91F2-3798-460E-8056-85058905BE8D}" type="datetime1">
              <a:rPr lang="zh-CN" altLang="en-US" smtClean="0"/>
              <a:t>2018/8/29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CFF2E37-E262-4BF5-B725-D65C3B2DBE7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24176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1949CEE-7730-4CCE-B422-E2A5B2E42ED2}" type="datetime1">
              <a:rPr lang="zh-CN" altLang="en-US" smtClean="0"/>
              <a:t>2018/8/29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5F2A0BF-32BE-4332-A2D5-644524DD34F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83783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C4746-AE80-4579-954D-3CDED8438F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July 7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9350F-F486-4932-B272-D0A0FC8D1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Dmitri Denisov | DØ Heavy Flavor Results</a:t>
            </a:r>
            <a:endParaRPr lang="en-US" b="1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58A558-7AFC-4B47-BEB7-A4F9075AC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CC66D4-1B7E-42D3-9F6F-44AB189D4AB6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5122" name="Picture 2" descr="http://www-d0.fnal.gov/Spokes/d0_private/D0_logos/logo-white-small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392294" y="33396"/>
            <a:ext cx="751706" cy="398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6467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标题文本</a:t>
            </a:r>
          </a:p>
        </p:txBody>
      </p:sp>
      <p:sp>
        <p:nvSpPr>
          <p:cNvPr id="3" name="幻灯片编号"/>
          <p:cNvSpPr txBox="1">
            <a:spLocks noGrp="1"/>
          </p:cNvSpPr>
          <p:nvPr>
            <p:ph type="sldNum" sz="quarter" idx="10"/>
          </p:nvPr>
        </p:nvSpPr>
        <p:spPr>
          <a:xfrm>
            <a:off x="8547100" y="6313488"/>
            <a:ext cx="252413" cy="249237"/>
          </a:xfrm>
        </p:spPr>
        <p:txBody>
          <a:bodyPr/>
          <a:lstStyle>
            <a:lvl1pPr>
              <a:defRPr kumimoj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412C810-7042-40B2-8D7B-31A0DB27AA03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7754607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FF5ED-1AD8-48D8-8427-55FC94BFF05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2018/8/29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7273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365125"/>
          </a:xfrm>
        </p:spPr>
        <p:txBody>
          <a:bodyPr/>
          <a:lstStyle>
            <a:lvl1pPr>
              <a:defRPr sz="2000" b="0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830888" y="6520259"/>
            <a:ext cx="2133600" cy="365125"/>
          </a:xfrm>
        </p:spPr>
        <p:txBody>
          <a:bodyPr/>
          <a:lstStyle>
            <a:lvl1pPr>
              <a:defRPr sz="2000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654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CD94C5-D10D-4765-B844-D4C9882009CC}" type="datetime1">
              <a:rPr lang="zh-CN" altLang="en-US" smtClean="0"/>
              <a:t>2018/8/29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D8B87-08BC-42F3-B36E-78BE42C5C8B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696270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C436-C93F-433E-A17D-1ABAC22431E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2018/8/29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51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0BABD-49A5-479B-AFB0-EFEA32E9E0A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2018/8/29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0989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A35C5-DD04-4C19-918F-F59AFDA486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2018/8/29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1127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82701-A3D4-4028-B399-7CB2A6918AF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2018/8/29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1611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448251"/>
            <a:ext cx="2895600" cy="365125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758880" y="6448251"/>
            <a:ext cx="2133600" cy="365125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4021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51509-66C0-449B-9149-E8531C1F6A0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2018/8/29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974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D75AB-DC58-4B02-9070-13AB8E2E4E5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2018/8/29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0965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FA768-5109-478E-9737-DD28BD9B92E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2018/8/29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8731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E3384-BD8F-4FF6-9299-E3CFC08D648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2018/8/29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9903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C4746-AE80-4579-954D-3CDED8438F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July 7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9350F-F486-4932-B272-D0A0FC8D1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Dmitri Denisov | DØ Heavy Flavor Results</a:t>
            </a:r>
            <a:endParaRPr lang="en-US" b="1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58A558-7AFC-4B47-BEB7-A4F9075AC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CC66D4-1B7E-42D3-9F6F-44AB189D4AB6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5122" name="Picture 2" descr="http://www-d0.fnal.gov/Spokes/d0_private/D0_logos/logo-white-small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392294" y="33396"/>
            <a:ext cx="751706" cy="398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792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B6B73A-F880-4B48-9848-F6FB4B26151B}" type="datetime1">
              <a:rPr lang="zh-CN" altLang="en-US" smtClean="0"/>
              <a:t>2018/8/29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C68F6-8CB3-4759-B330-C702D868121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25348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1263316"/>
          </a:xfrm>
          <a:prstGeom prst="rect">
            <a:avLst/>
          </a:prstGeom>
          <a:solidFill>
            <a:srgbClr val="37A0F3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6537960"/>
            <a:ext cx="9144000" cy="320040"/>
          </a:xfrm>
          <a:prstGeom prst="rect">
            <a:avLst/>
          </a:prstGeom>
          <a:solidFill>
            <a:srgbClr val="37A0F3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13" name="日期占位符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F83F-4B83-480F-89B1-C1533FD03D5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2018/8/29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2"/>
          </p:nvPr>
        </p:nvSpPr>
        <p:spPr>
          <a:xfrm>
            <a:off x="7246620" y="6537960"/>
            <a:ext cx="1863090" cy="320040"/>
          </a:xfrm>
        </p:spPr>
        <p:txBody>
          <a:bodyPr/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fld id="{B4890E27-1C42-4B6B-9AAD-A49BE2DD42CD}" type="slidenum">
              <a:rPr lang="zh-CN" altLang="en-US" smtClean="0">
                <a:solidFill>
                  <a:prstClr val="white"/>
                </a:solidFill>
              </a:rPr>
              <a:pPr/>
              <a:t>‹#›</a:t>
            </a:fld>
            <a:endParaRPr lang="zh-CN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9262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1552075"/>
            <a:ext cx="9144000" cy="1732547"/>
          </a:xfrm>
          <a:prstGeom prst="rect">
            <a:avLst/>
          </a:prstGeom>
          <a:solidFill>
            <a:srgbClr val="5DB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3284623"/>
            <a:ext cx="9144000" cy="1684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1422935"/>
            <a:ext cx="9144000" cy="144379"/>
          </a:xfrm>
          <a:prstGeom prst="rect">
            <a:avLst/>
          </a:prstGeom>
          <a:solidFill>
            <a:srgbClr val="5DB2F5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8055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C1FB6-9139-4BF1-942D-41E12CA0E83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2018/8/29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90E27-1C42-4B6B-9AAD-A49BE2DD42C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2975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69E24-E3A7-4E21-9EC0-BF46D32834C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2018/8/29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90E27-1C42-4B6B-9AAD-A49BE2DD42C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5325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7AF00-41C7-4BBD-8FDC-3D22A0A49A1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2018/8/29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90E27-1C42-4B6B-9AAD-A49BE2DD42C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9641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92D5-C862-4AE8-82D7-F580BD51002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2018/8/29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90E27-1C42-4B6B-9AAD-A49BE2DD42C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696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D3CD5-9EB5-4F00-BE84-7CC31766BDC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2018/8/29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90E27-1C42-4B6B-9AAD-A49BE2DD42C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357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88C43-A00F-4AFB-B2F8-AD03C01E69A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2018/8/29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90E27-1C42-4B6B-9AAD-A49BE2DD42C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59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5AAA-258D-4341-BCE3-68EC2BE71CA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2018/8/29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90E27-1C42-4B6B-9AAD-A49BE2DD42C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4233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6F7BE-301F-4B66-8F63-85E0A504288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2018/8/29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90E27-1C42-4B6B-9AAD-A49BE2DD42C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465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92D744-1C2E-4AAB-9528-50951024B768}" type="datetime1">
              <a:rPr lang="zh-CN" altLang="en-US" smtClean="0"/>
              <a:t>2018/8/29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A96BE7-8C8E-4574-9C4B-8CA01F3DBA8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72945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55F19-EA66-4661-905D-251B04DF3B0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2018/8/29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90E27-1C42-4B6B-9AAD-A49BE2DD42C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022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6D7B-C526-4337-A7DE-A921760DF54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2018/8/29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AB924-50BF-49FF-970F-117FA6CCBBF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5183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F1CB6C3-C822-485D-869E-5F865A4B4CF9}" type="datetime1">
              <a:rPr lang="zh-CN" altLang="en-US" smtClean="0">
                <a:solidFill>
                  <a:srgbClr val="000000"/>
                </a:solidFill>
              </a:rPr>
              <a:t>2018/8/29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694FC-EEF9-451B-9330-AA6E309CB407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2446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E94FF2-3D37-4727-B450-B2BDC05AC5BD}" type="datetime1">
              <a:rPr lang="zh-CN" altLang="en-US" smtClean="0">
                <a:solidFill>
                  <a:srgbClr val="000000"/>
                </a:solidFill>
              </a:rPr>
              <a:t>2018/8/29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D8B87-08BC-42F3-B36E-78BE42C5C8BE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5795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00A7B2-26C2-4C66-A151-95E849D829EF}" type="datetime1">
              <a:rPr lang="zh-CN" altLang="en-US" smtClean="0">
                <a:solidFill>
                  <a:srgbClr val="000000"/>
                </a:solidFill>
              </a:rPr>
              <a:t>2018/8/29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C68F6-8CB3-4759-B330-C702D8681218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5822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04E270-1886-4D96-9255-771CED8BC9F0}" type="datetime1">
              <a:rPr lang="zh-CN" altLang="en-US" smtClean="0">
                <a:solidFill>
                  <a:srgbClr val="000000"/>
                </a:solidFill>
              </a:rPr>
              <a:t>2018/8/29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A96BE7-8C8E-4574-9C4B-8CA01F3DBA87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6053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9CB1EC-B632-4FEA-889A-C8A9C2DC6EAB}" type="datetime1">
              <a:rPr lang="zh-CN" altLang="en-US" smtClean="0">
                <a:solidFill>
                  <a:srgbClr val="000000"/>
                </a:solidFill>
              </a:rPr>
              <a:t>2018/8/29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297076-EB20-4D89-A581-D1EA3DCE1E72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0126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22A834-CB15-4E98-BB5D-EED95E6809A6}" type="datetime1">
              <a:rPr lang="zh-CN" altLang="en-US" smtClean="0">
                <a:solidFill>
                  <a:srgbClr val="000000"/>
                </a:solidFill>
              </a:rPr>
              <a:t>2018/8/29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B27C3-D61C-4257-AB62-CFBA9F60C70D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9826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061F96-52DE-4AB6-A8DA-9A7C2519E64E}" type="datetime1">
              <a:rPr lang="zh-CN" altLang="en-US" smtClean="0">
                <a:solidFill>
                  <a:srgbClr val="000000"/>
                </a:solidFill>
              </a:rPr>
              <a:t>2018/8/29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B4F7F0-3FA4-47D4-87B5-61EA0B82FFEF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1624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CFACA87-26F8-4184-94D0-BBB1EA669062}" type="datetime1">
              <a:rPr lang="zh-CN" altLang="en-US" smtClean="0">
                <a:solidFill>
                  <a:srgbClr val="000000"/>
                </a:solidFill>
              </a:rPr>
              <a:t>2018/8/29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AC62AB-788D-461F-9B98-A11DE6E2B308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672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80517F-BE0B-420E-B85B-C47E2FA49E6A}" type="datetime1">
              <a:rPr lang="zh-CN" altLang="en-US" smtClean="0"/>
              <a:t>2018/8/29</a:t>
            </a:fld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297076-EB20-4D89-A581-D1EA3DCE1E7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013058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3A65BC-D7B0-4A71-A889-BB0578238442}" type="datetime1">
              <a:rPr lang="zh-CN" altLang="en-US" smtClean="0">
                <a:solidFill>
                  <a:srgbClr val="000000"/>
                </a:solidFill>
              </a:rPr>
              <a:t>2018/8/29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53B7EF-1DB8-4074-9A41-FA3D5788517F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9577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9EDA06-50D6-4843-A623-D8CDDAC488CD}" type="datetime1">
              <a:rPr lang="zh-CN" altLang="en-US" smtClean="0">
                <a:solidFill>
                  <a:srgbClr val="000000"/>
                </a:solidFill>
              </a:rPr>
              <a:t>2018/8/29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5B4DD-7C37-41DB-AB7E-B5FA624681FB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3360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BBABDA-D831-4A64-B58F-2A3219C449E9}" type="datetime1">
              <a:rPr lang="zh-CN" altLang="en-US" smtClean="0">
                <a:solidFill>
                  <a:srgbClr val="000000"/>
                </a:solidFill>
              </a:rPr>
              <a:t>2018/8/29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B11157-A38C-4540-89FA-03E465C5FFFF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1635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F2B095B-B033-4D1E-8729-5245ABFFF990}" type="datetime1">
              <a:rPr lang="zh-CN" altLang="en-US" smtClean="0">
                <a:solidFill>
                  <a:srgbClr val="000000"/>
                </a:solidFill>
              </a:rPr>
              <a:t>2018/8/29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D5926FF-BC3A-4333-95DD-663B820E49E4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7700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标题和文本在内容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3A4BF3E-8416-4615-AC12-0BFDDD0D7F2A}" type="datetime1">
              <a:rPr lang="zh-CN" altLang="en-US" smtClean="0">
                <a:solidFill>
                  <a:srgbClr val="000000"/>
                </a:solidFill>
              </a:rPr>
              <a:t>2018/8/29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2F1FFF5-426D-4012-A415-B7CB4FE49E93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2548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C63BD3E-D1A6-45CC-9033-A628510170B7}" type="datetime1">
              <a:rPr lang="zh-CN" altLang="en-US" smtClean="0">
                <a:solidFill>
                  <a:srgbClr val="000000"/>
                </a:solidFill>
              </a:rPr>
              <a:t>2018/8/29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CFF2E37-E262-4BF5-B725-D65C3B2DBE74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9960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BB6DD4D-445C-4C52-9633-493E4FE31F58}" type="datetime1">
              <a:rPr lang="zh-CN" altLang="en-US" smtClean="0">
                <a:solidFill>
                  <a:srgbClr val="000000"/>
                </a:solidFill>
              </a:rPr>
              <a:t>2018/8/29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5F2A0BF-32BE-4332-A2D5-644524DD34F4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0851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DB189D-A7E7-4E5B-8132-753095E7C11F}" type="datetime1">
              <a:rPr lang="zh-CN" altLang="en-US" smtClean="0">
                <a:solidFill>
                  <a:srgbClr val="000000"/>
                </a:solidFill>
              </a:rPr>
              <a:t>2018/8/29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694FC-EEF9-451B-9330-AA6E309CB407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931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BAA014-955B-4193-A3EC-B111EDFC9873}" type="datetime1">
              <a:rPr lang="zh-CN" altLang="en-US" smtClean="0">
                <a:solidFill>
                  <a:srgbClr val="000000"/>
                </a:solidFill>
              </a:rPr>
              <a:t>2018/8/29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D8B87-08BC-42F3-B36E-78BE42C5C8BE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7926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B61651-3FB0-487E-B774-D91A85BE57EE}" type="datetime1">
              <a:rPr lang="zh-CN" altLang="en-US" smtClean="0">
                <a:solidFill>
                  <a:srgbClr val="000000"/>
                </a:solidFill>
              </a:rPr>
              <a:t>2018/8/29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C68F6-8CB3-4759-B330-C702D8681218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11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7E0BEF-B01A-49DB-B367-F1A0EA15D0C3}" type="datetime1">
              <a:rPr lang="zh-CN" altLang="en-US" smtClean="0"/>
              <a:t>2018/8/29</a:t>
            </a:fld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B27C3-D61C-4257-AB62-CFBA9F60C70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060926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0632E5-CA31-4517-A595-A71274763E6F}" type="datetime1">
              <a:rPr lang="zh-CN" altLang="en-US" smtClean="0">
                <a:solidFill>
                  <a:srgbClr val="000000"/>
                </a:solidFill>
              </a:rPr>
              <a:t>2018/8/29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A96BE7-8C8E-4574-9C4B-8CA01F3DBA87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2741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E64C65-D2E8-4362-A43F-FF9882860F18}" type="datetime1">
              <a:rPr lang="zh-CN" altLang="en-US" smtClean="0">
                <a:solidFill>
                  <a:srgbClr val="000000"/>
                </a:solidFill>
              </a:rPr>
              <a:t>2018/8/29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297076-EB20-4D89-A581-D1EA3DCE1E72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8767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09D1AEE-9BB8-4FDA-AEB2-A45347F86DF4}" type="datetime1">
              <a:rPr lang="zh-CN" altLang="en-US" smtClean="0">
                <a:solidFill>
                  <a:srgbClr val="000000"/>
                </a:solidFill>
              </a:rPr>
              <a:t>2018/8/29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B27C3-D61C-4257-AB62-CFBA9F60C70D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0779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91DDF5-0A17-4262-89C3-9EEF129140A4}" type="datetime1">
              <a:rPr lang="zh-CN" altLang="en-US" smtClean="0">
                <a:solidFill>
                  <a:srgbClr val="000000"/>
                </a:solidFill>
              </a:rPr>
              <a:t>2018/8/29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B4F7F0-3FA4-47D4-87B5-61EA0B82FFEF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223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71A2E4-5DD0-4590-AD45-97FF9392BB0D}" type="datetime1">
              <a:rPr lang="zh-CN" altLang="en-US" smtClean="0">
                <a:solidFill>
                  <a:srgbClr val="000000"/>
                </a:solidFill>
              </a:rPr>
              <a:t>2018/8/29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AC62AB-788D-461F-9B98-A11DE6E2B308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8188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A3795D-1CAD-45E7-BC23-C3D3F8A63E18}" type="datetime1">
              <a:rPr lang="zh-CN" altLang="en-US" smtClean="0">
                <a:solidFill>
                  <a:srgbClr val="000000"/>
                </a:solidFill>
              </a:rPr>
              <a:t>2018/8/29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53B7EF-1DB8-4074-9A41-FA3D5788517F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588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02F830-A69F-4750-8A72-8996539C33BC}" type="datetime1">
              <a:rPr lang="zh-CN" altLang="en-US" smtClean="0">
                <a:solidFill>
                  <a:srgbClr val="000000"/>
                </a:solidFill>
              </a:rPr>
              <a:t>2018/8/29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5B4DD-7C37-41DB-AB7E-B5FA624681FB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2639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9FAEA8-8523-46F3-8417-7F086F97E12B}" type="datetime1">
              <a:rPr lang="zh-CN" altLang="en-US" smtClean="0">
                <a:solidFill>
                  <a:srgbClr val="000000"/>
                </a:solidFill>
              </a:rPr>
              <a:t>2018/8/29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B11157-A38C-4540-89FA-03E465C5FFFF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9698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CB4FC40-9DB1-41E9-8587-673F1A0BA0C3}" type="datetime1">
              <a:rPr lang="zh-CN" altLang="en-US" smtClean="0">
                <a:solidFill>
                  <a:srgbClr val="000000"/>
                </a:solidFill>
              </a:rPr>
              <a:t>2018/8/29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D5926FF-BC3A-4333-95DD-663B820E49E4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6487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标题和文本在内容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EA3B51D-FBA7-488A-A4DB-01B1D7119551}" type="datetime1">
              <a:rPr lang="zh-CN" altLang="en-US" smtClean="0">
                <a:solidFill>
                  <a:srgbClr val="000000"/>
                </a:solidFill>
              </a:rPr>
              <a:t>2018/8/29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2F1FFF5-426D-4012-A415-B7CB4FE49E93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230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99ED45-9944-41F6-8D15-E5C3FEA521D9}" type="datetime1">
              <a:rPr lang="zh-CN" altLang="en-US" smtClean="0"/>
              <a:t>2018/8/29</a:t>
            </a:fld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B4F7F0-3FA4-47D4-87B5-61EA0B82FFE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329840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6F21433-1395-4BB3-93B6-6AA8C2167EF0}" type="datetime1">
              <a:rPr lang="zh-CN" altLang="en-US" smtClean="0">
                <a:solidFill>
                  <a:srgbClr val="000000"/>
                </a:solidFill>
              </a:rPr>
              <a:t>2018/8/29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CFF2E37-E262-4BF5-B725-D65C3B2DBE74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630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9CF6610-A5A4-47A8-BDE6-DFE783731814}" type="datetime1">
              <a:rPr lang="zh-CN" altLang="en-US" smtClean="0">
                <a:solidFill>
                  <a:srgbClr val="000000"/>
                </a:solidFill>
              </a:rPr>
              <a:t>2018/8/29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5F2A0BF-32BE-4332-A2D5-644524DD34F4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981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DE6FE4-AC7B-4C84-A5DE-A9048E481C01}" type="datetime1">
              <a:rPr lang="zh-CN" altLang="en-US" smtClean="0"/>
              <a:t>2018/8/29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AC62AB-788D-461F-9B98-A11DE6E2B30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02852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68A46A-B03C-40B3-8748-7994E6BF9CDF}" type="datetime1">
              <a:rPr lang="zh-CN" altLang="en-US" smtClean="0"/>
              <a:t>2018/8/29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53B7EF-1DB8-4074-9A41-FA3D5788517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94823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1" sz="1400">
                <a:solidFill>
                  <a:schemeClr val="tx1"/>
                </a:solidFill>
                <a:latin typeface="+mn-lt"/>
              </a:defRPr>
            </a:lvl1pPr>
          </a:lstStyle>
          <a:p>
            <a:fld id="{30D3F255-5388-4F4C-9E02-32810EC7C2D1}" type="datetime1">
              <a:rPr lang="zh-CN" altLang="en-US" smtClean="0"/>
              <a:t>2018/8/29</a:t>
            </a:fld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kumimoji="1"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1" sz="1400">
                <a:solidFill>
                  <a:schemeClr val="tx1"/>
                </a:solidFill>
                <a:latin typeface="+mn-lt"/>
              </a:defRPr>
            </a:lvl1pPr>
          </a:lstStyle>
          <a:p>
            <a:fld id="{50D9A9EE-4E3F-4109-8360-8FA3BC947842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  <p:sldLayoutId id="2147483673" r:id="rId13"/>
    <p:sldLayoutId id="2147483674" r:id="rId14"/>
    <p:sldLayoutId id="2147483675" r:id="rId15"/>
    <p:sldLayoutId id="2147484174" r:id="rId16"/>
    <p:sldLayoutId id="2147484175" r:id="rId17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E7F03ED-8EF2-41F2-A893-1E1551642C97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2018/8/29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15920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4176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BBE4695-ECBB-4E5A-ABE4-C69782290557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/>
              </a:rPr>
              <a:t>2018/8/29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4890E27-1C42-4B6B-9AAD-A49BE2DD42C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97314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927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1" sz="1400">
                <a:solidFill>
                  <a:schemeClr val="tx1"/>
                </a:solidFill>
                <a:latin typeface="+mn-lt"/>
              </a:defRPr>
            </a:lvl1pPr>
          </a:lstStyle>
          <a:p>
            <a:fld id="{446137ED-4C11-44F8-B1CD-7E8F62DC9BBA}" type="datetime1">
              <a:rPr lang="zh-CN" altLang="en-US" smtClean="0">
                <a:solidFill>
                  <a:srgbClr val="000000"/>
                </a:solidFill>
              </a:rPr>
              <a:t>2018/8/29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kumimoji="1"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1" sz="1400">
                <a:solidFill>
                  <a:schemeClr val="tx1"/>
                </a:solidFill>
                <a:latin typeface="+mn-lt"/>
              </a:defRPr>
            </a:lvl1pPr>
          </a:lstStyle>
          <a:p>
            <a:fld id="{50D9A9EE-4E3F-4109-8360-8FA3BC947842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196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  <p:sldLayoutId id="2147484002" r:id="rId13"/>
    <p:sldLayoutId id="2147484003" r:id="rId14"/>
    <p:sldLayoutId id="2147484004" r:id="rId15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1" sz="1400">
                <a:solidFill>
                  <a:schemeClr val="tx1"/>
                </a:solidFill>
                <a:latin typeface="+mn-lt"/>
              </a:defRPr>
            </a:lvl1pPr>
          </a:lstStyle>
          <a:p>
            <a:fld id="{164D679A-6300-42A9-917B-24EA925CF28E}" type="datetime1">
              <a:rPr lang="zh-CN" altLang="en-US" smtClean="0">
                <a:solidFill>
                  <a:srgbClr val="000000"/>
                </a:solidFill>
              </a:rPr>
              <a:t>2018/8/29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kumimoji="1"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1" sz="1400">
                <a:solidFill>
                  <a:schemeClr val="tx1"/>
                </a:solidFill>
                <a:latin typeface="+mn-lt"/>
              </a:defRPr>
            </a:lvl1pPr>
          </a:lstStyle>
          <a:p>
            <a:fld id="{50D9A9EE-4E3F-4109-8360-8FA3BC947842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01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  <p:sldLayoutId id="2147484089" r:id="rId12"/>
    <p:sldLayoutId id="2147484090" r:id="rId13"/>
    <p:sldLayoutId id="2147484091" r:id="rId14"/>
    <p:sldLayoutId id="2147484092" r:id="rId15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70.png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0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7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101.png"/><Relationship Id="rId4" Type="http://schemas.microsoft.com/office/2007/relationships/hdphoto" Target="../media/hdphoto4.wdp"/><Relationship Id="rId9" Type="http://schemas.openxmlformats.org/officeDocument/2006/relationships/image" Target="../media/image10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3.tiff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0.png"/><Relationship Id="rId5" Type="http://schemas.openxmlformats.org/officeDocument/2006/relationships/image" Target="../media/image95.png"/><Relationship Id="rId4" Type="http://schemas.openxmlformats.org/officeDocument/2006/relationships/image" Target="../media/image9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9.png"/><Relationship Id="rId2" Type="http://schemas.openxmlformats.org/officeDocument/2006/relationships/image" Target="../media/image6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7" Type="http://schemas.openxmlformats.org/officeDocument/2006/relationships/image" Target="../media/image71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6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550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1.png"/><Relationship Id="rId5" Type="http://schemas.openxmlformats.org/officeDocument/2006/relationships/image" Target="../media/image740.png"/><Relationship Id="rId4" Type="http://schemas.openxmlformats.org/officeDocument/2006/relationships/image" Target="../media/image73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810.png"/><Relationship Id="rId7" Type="http://schemas.openxmlformats.org/officeDocument/2006/relationships/image" Target="../media/image11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0.png"/><Relationship Id="rId5" Type="http://schemas.openxmlformats.org/officeDocument/2006/relationships/image" Target="../media/image770.png"/><Relationship Id="rId4" Type="http://schemas.openxmlformats.org/officeDocument/2006/relationships/image" Target="../media/image1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5.jpeg"/><Relationship Id="rId5" Type="http://schemas.openxmlformats.org/officeDocument/2006/relationships/image" Target="../media/image124.png"/><Relationship Id="rId4" Type="http://schemas.openxmlformats.org/officeDocument/2006/relationships/image" Target="../media/image12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13" Type="http://schemas.openxmlformats.org/officeDocument/2006/relationships/image" Target="../media/image95.png"/><Relationship Id="rId3" Type="http://schemas.openxmlformats.org/officeDocument/2006/relationships/image" Target="../media/image1.png"/><Relationship Id="rId7" Type="http://schemas.openxmlformats.org/officeDocument/2006/relationships/image" Target="../media/image510.png"/><Relationship Id="rId12" Type="http://schemas.openxmlformats.org/officeDocument/2006/relationships/image" Target="../media/image10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image" Target="../media/image950.png"/><Relationship Id="rId5" Type="http://schemas.openxmlformats.org/officeDocument/2006/relationships/image" Target="../media/image311.png"/><Relationship Id="rId10" Type="http://schemas.openxmlformats.org/officeDocument/2006/relationships/image" Target="../media/image146.png"/><Relationship Id="rId4" Type="http://schemas.openxmlformats.org/officeDocument/2006/relationships/image" Target="../media/image144.png"/><Relationship Id="rId9" Type="http://schemas.openxmlformats.org/officeDocument/2006/relationships/image" Target="../media/image7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0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7" Type="http://schemas.openxmlformats.org/officeDocument/2006/relationships/image" Target="../media/image154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26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13" Type="http://schemas.openxmlformats.org/officeDocument/2006/relationships/image" Target="../media/image95.png"/><Relationship Id="rId3" Type="http://schemas.openxmlformats.org/officeDocument/2006/relationships/notesSlide" Target="../notesSlides/notesSlide13.xml"/><Relationship Id="rId12" Type="http://schemas.openxmlformats.org/officeDocument/2006/relationships/image" Target="../media/image15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40.png"/><Relationship Id="rId5" Type="http://schemas.openxmlformats.org/officeDocument/2006/relationships/image" Target="../media/image155.wmf"/><Relationship Id="rId10" Type="http://schemas.openxmlformats.org/officeDocument/2006/relationships/image" Target="../media/image157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56.png"/><Relationship Id="rId14" Type="http://schemas.openxmlformats.org/officeDocument/2006/relationships/image" Target="../media/image159.png"/></Relationships>
</file>

<file path=ppt/slides/_rels/slide4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2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80.png"/><Relationship Id="rId12" Type="http://schemas.openxmlformats.org/officeDocument/2006/relationships/image" Target="../media/image16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60.png"/><Relationship Id="rId5" Type="http://schemas.openxmlformats.org/officeDocument/2006/relationships/image" Target="../media/image155.wmf"/><Relationship Id="rId10" Type="http://schemas.openxmlformats.org/officeDocument/2006/relationships/image" Target="../media/image910.png"/><Relationship Id="rId4" Type="http://schemas.openxmlformats.org/officeDocument/2006/relationships/oleObject" Target="../embeddings/oleObject3.bin"/><Relationship Id="rId14" Type="http://schemas.openxmlformats.org/officeDocument/2006/relationships/image" Target="../media/image151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163.png"/><Relationship Id="rId7" Type="http://schemas.openxmlformats.org/officeDocument/2006/relationships/image" Target="../media/image95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0.png"/><Relationship Id="rId13" Type="http://schemas.openxmlformats.org/officeDocument/2006/relationships/image" Target="../media/image91.png"/><Relationship Id="rId3" Type="http://schemas.openxmlformats.org/officeDocument/2006/relationships/image" Target="../media/image168.tiff"/><Relationship Id="rId7" Type="http://schemas.openxmlformats.org/officeDocument/2006/relationships/image" Target="../media/image170.tiff"/><Relationship Id="rId12" Type="http://schemas.openxmlformats.org/officeDocument/2006/relationships/image" Target="../media/image1560.png"/><Relationship Id="rId2" Type="http://schemas.openxmlformats.org/officeDocument/2006/relationships/image" Target="../media/image16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tiff"/><Relationship Id="rId11" Type="http://schemas.openxmlformats.org/officeDocument/2006/relationships/image" Target="../media/image1550.png"/><Relationship Id="rId5" Type="http://schemas.openxmlformats.org/officeDocument/2006/relationships/image" Target="../media/image1490.png"/><Relationship Id="rId10" Type="http://schemas.openxmlformats.org/officeDocument/2006/relationships/image" Target="../media/image172.png"/><Relationship Id="rId4" Type="http://schemas.openxmlformats.org/officeDocument/2006/relationships/image" Target="../media/image1480.png"/><Relationship Id="rId9" Type="http://schemas.openxmlformats.org/officeDocument/2006/relationships/image" Target="../media/image17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650.png"/><Relationship Id="rId3" Type="http://schemas.openxmlformats.org/officeDocument/2006/relationships/image" Target="../media/image1580.png"/><Relationship Id="rId7" Type="http://schemas.openxmlformats.org/officeDocument/2006/relationships/image" Target="../media/image443.png"/><Relationship Id="rId12" Type="http://schemas.openxmlformats.org/officeDocument/2006/relationships/image" Target="../media/image1640.png"/><Relationship Id="rId2" Type="http://schemas.openxmlformats.org/officeDocument/2006/relationships/image" Target="../media/image1570.png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1.png"/><Relationship Id="rId11" Type="http://schemas.openxmlformats.org/officeDocument/2006/relationships/image" Target="../media/image1630.png"/><Relationship Id="rId5" Type="http://schemas.openxmlformats.org/officeDocument/2006/relationships/image" Target="../media/image510.png"/><Relationship Id="rId15" Type="http://schemas.openxmlformats.org/officeDocument/2006/relationships/image" Target="../media/image167.png"/><Relationship Id="rId10" Type="http://schemas.openxmlformats.org/officeDocument/2006/relationships/image" Target="../media/image1620.png"/><Relationship Id="rId4" Type="http://schemas.openxmlformats.org/officeDocument/2006/relationships/image" Target="../media/image1590.png"/><Relationship Id="rId9" Type="http://schemas.openxmlformats.org/officeDocument/2006/relationships/image" Target="../media/image174.png"/><Relationship Id="rId14" Type="http://schemas.openxmlformats.org/officeDocument/2006/relationships/image" Target="../media/image17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5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1.jpeg"/><Relationship Id="rId4" Type="http://schemas.openxmlformats.org/officeDocument/2006/relationships/image" Target="../media/image56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jpeg"/><Relationship Id="rId5" Type="http://schemas.openxmlformats.org/officeDocument/2006/relationships/image" Target="../media/image179.png"/><Relationship Id="rId4" Type="http://schemas.openxmlformats.org/officeDocument/2006/relationships/image" Target="../media/image59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1.jpeg"/><Relationship Id="rId4" Type="http://schemas.openxmlformats.org/officeDocument/2006/relationships/image" Target="../media/image182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未标题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9312" y="3356992"/>
            <a:ext cx="8784976" cy="792088"/>
          </a:xfrm>
        </p:spPr>
        <p:txBody>
          <a:bodyPr>
            <a:normAutofit/>
          </a:bodyPr>
          <a:lstStyle/>
          <a:p>
            <a:pPr eaLnBrk="1" hangingPunct="1">
              <a:spcAft>
                <a:spcPts val="600"/>
              </a:spcAft>
            </a:pPr>
            <a:r>
              <a:rPr kumimoji="1"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Chengping</a:t>
            </a:r>
            <a:r>
              <a:rPr kumimoji="1"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Shen</a:t>
            </a:r>
            <a:endParaRPr kumimoji="1" lang="zh-CN" alt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标题 1"/>
          <p:cNvSpPr txBox="1">
            <a:spLocks/>
          </p:cNvSpPr>
          <p:nvPr/>
        </p:nvSpPr>
        <p:spPr bwMode="auto">
          <a:xfrm>
            <a:off x="-108520" y="5013176"/>
            <a:ext cx="943304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4016" y="1844824"/>
            <a:ext cx="89644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+mj-lt"/>
              </a:rPr>
              <a:t>Heavy quark spectroscopy</a:t>
            </a:r>
            <a:endParaRPr lang="zh-CN" altLang="en-US" sz="44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7473DE2E-937D-4A51-80E4-46743170FE1D}"/>
              </a:ext>
            </a:extLst>
          </p:cNvPr>
          <p:cNvSpPr txBox="1">
            <a:spLocks/>
          </p:cNvSpPr>
          <p:nvPr/>
        </p:nvSpPr>
        <p:spPr bwMode="auto">
          <a:xfrm>
            <a:off x="43880" y="5165576"/>
            <a:ext cx="943304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第五届手征有效场论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吉林大学，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日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2018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167163"/>
      </p:ext>
    </p:extLst>
  </p:cSld>
  <p:clrMapOvr>
    <a:masterClrMapping/>
  </p:clrMapOvr>
  <p:transition advTm="10842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44450"/>
            <a:ext cx="7772400" cy="720725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Too many models !</a:t>
            </a:r>
          </a:p>
        </p:txBody>
      </p:sp>
      <p:sp>
        <p:nvSpPr>
          <p:cNvPr id="148483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09624"/>
            <a:ext cx="8245798" cy="5571703"/>
          </a:xfrm>
        </p:spPr>
        <p:txBody>
          <a:bodyPr>
            <a:noAutofit/>
          </a:bodyPr>
          <a:lstStyle/>
          <a:p>
            <a:pPr lvl="1">
              <a:lnSpc>
                <a:spcPct val="90000"/>
              </a:lnSpc>
            </a:pPr>
            <a:r>
              <a:rPr lang="en-US" altLang="zh-CN" sz="3000" dirty="0">
                <a:sym typeface="Wingdings" pitchFamily="2" charset="2"/>
              </a:rPr>
              <a:t>Theory 1: screened potential</a:t>
            </a:r>
          </a:p>
          <a:p>
            <a:pPr lvl="1">
              <a:lnSpc>
                <a:spcPct val="90000"/>
              </a:lnSpc>
            </a:pPr>
            <a:r>
              <a:rPr lang="en-US" altLang="zh-CN" sz="3000" dirty="0">
                <a:sym typeface="Wingdings" pitchFamily="2" charset="2"/>
              </a:rPr>
              <a:t>Theory 2: hybrids with excited gluons</a:t>
            </a:r>
          </a:p>
          <a:p>
            <a:pPr lvl="1">
              <a:lnSpc>
                <a:spcPct val="90000"/>
              </a:lnSpc>
            </a:pPr>
            <a:r>
              <a:rPr lang="en-US" altLang="zh-CN" sz="3000" dirty="0">
                <a:sym typeface="Wingdings" pitchFamily="2" charset="2"/>
              </a:rPr>
              <a:t>Theory 3: </a:t>
            </a:r>
            <a:r>
              <a:rPr lang="en-US" altLang="zh-CN" sz="3000" dirty="0" err="1">
                <a:sym typeface="Wingdings" pitchFamily="2" charset="2"/>
              </a:rPr>
              <a:t>tetraquark</a:t>
            </a:r>
            <a:r>
              <a:rPr lang="en-US" altLang="zh-CN" sz="3000" dirty="0">
                <a:sym typeface="Wingdings" pitchFamily="2" charset="2"/>
              </a:rPr>
              <a:t> states</a:t>
            </a:r>
          </a:p>
          <a:p>
            <a:pPr lvl="1">
              <a:lnSpc>
                <a:spcPct val="90000"/>
              </a:lnSpc>
            </a:pPr>
            <a:r>
              <a:rPr lang="en-US" altLang="zh-CN" sz="3000" dirty="0">
                <a:sym typeface="Wingdings" pitchFamily="2" charset="2"/>
              </a:rPr>
              <a:t>Theory 4: meson molecules</a:t>
            </a:r>
          </a:p>
          <a:p>
            <a:pPr lvl="1">
              <a:lnSpc>
                <a:spcPct val="90000"/>
              </a:lnSpc>
            </a:pPr>
            <a:r>
              <a:rPr lang="en-US" altLang="zh-CN" sz="3000" dirty="0">
                <a:sym typeface="Wingdings" pitchFamily="2" charset="2"/>
              </a:rPr>
              <a:t>Theory 5: cusps effect</a:t>
            </a:r>
          </a:p>
          <a:p>
            <a:pPr lvl="1">
              <a:lnSpc>
                <a:spcPct val="90000"/>
              </a:lnSpc>
            </a:pPr>
            <a:r>
              <a:rPr lang="en-US" altLang="zh-CN" sz="3000" dirty="0">
                <a:sym typeface="Wingdings" pitchFamily="2" charset="2"/>
              </a:rPr>
              <a:t>Theory 6: final state interaction</a:t>
            </a:r>
          </a:p>
          <a:p>
            <a:pPr lvl="1">
              <a:lnSpc>
                <a:spcPct val="90000"/>
              </a:lnSpc>
            </a:pPr>
            <a:r>
              <a:rPr lang="en-US" altLang="zh-CN" sz="3000" dirty="0">
                <a:sym typeface="Wingdings" pitchFamily="2" charset="2"/>
              </a:rPr>
              <a:t>Theory 7: coupled-channel effect</a:t>
            </a:r>
          </a:p>
          <a:p>
            <a:pPr lvl="1">
              <a:lnSpc>
                <a:spcPct val="90000"/>
              </a:lnSpc>
            </a:pPr>
            <a:r>
              <a:rPr lang="en-US" altLang="zh-CN" sz="3000" dirty="0">
                <a:sym typeface="Wingdings" pitchFamily="2" charset="2"/>
              </a:rPr>
              <a:t>Theory 8: mixing of normal </a:t>
            </a:r>
            <a:r>
              <a:rPr lang="en-US" altLang="zh-CN" sz="3000" dirty="0" err="1">
                <a:sym typeface="Wingdings" pitchFamily="2" charset="2"/>
              </a:rPr>
              <a:t>quarkonium</a:t>
            </a:r>
            <a:r>
              <a:rPr lang="en-US" altLang="zh-CN" sz="3000" dirty="0">
                <a:sym typeface="Wingdings" pitchFamily="2" charset="2"/>
              </a:rPr>
              <a:t> and exotics </a:t>
            </a:r>
          </a:p>
          <a:p>
            <a:pPr lvl="1">
              <a:lnSpc>
                <a:spcPct val="90000"/>
              </a:lnSpc>
            </a:pPr>
            <a:r>
              <a:rPr lang="en-US" altLang="zh-CN" sz="3000" dirty="0">
                <a:sym typeface="Wingdings" pitchFamily="2" charset="2"/>
              </a:rPr>
              <a:t>Theory 9: mixture of all these effects</a:t>
            </a:r>
          </a:p>
          <a:p>
            <a:pPr lvl="1">
              <a:lnSpc>
                <a:spcPct val="90000"/>
              </a:lnSpc>
            </a:pPr>
            <a:r>
              <a:rPr lang="en-US" altLang="zh-CN" sz="3000" dirty="0">
                <a:sym typeface="Wingdings" pitchFamily="2" charset="2"/>
              </a:rPr>
              <a:t>Theories … 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10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2050" name="Picture 2" descr="C:\work\ppt-图标\学术相关\IMG_09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895" y="116632"/>
            <a:ext cx="1872208" cy="254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323528" y="6207695"/>
            <a:ext cx="8820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400" dirty="0">
                <a:solidFill>
                  <a:srgbClr val="FF0000"/>
                </a:solidFill>
              </a:rPr>
              <a:t>We need clear features to identify exotic hadronic states !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164" y="2917469"/>
            <a:ext cx="2563300" cy="130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041" y="4774408"/>
            <a:ext cx="2335215" cy="119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118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1628800"/>
            <a:ext cx="8640960" cy="352839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000000"/>
                </a:solidFill>
                <a:latin typeface="Arial Unicode MS"/>
                <a:cs typeface="Arial Unicode MS"/>
              </a:rPr>
              <a:t>The X state</a:t>
            </a:r>
            <a:endParaRPr lang="zh-CN" altLang="en-US" sz="3600" dirty="0">
              <a:solidFill>
                <a:srgbClr val="FF0000"/>
              </a:solidFill>
              <a:latin typeface="Arial Unicode MS"/>
              <a:cs typeface="Arial Unicode MS"/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11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203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-27384"/>
            <a:ext cx="7772400" cy="576064"/>
          </a:xfrm>
        </p:spPr>
        <p:txBody>
          <a:bodyPr/>
          <a:lstStyle/>
          <a:p>
            <a:r>
              <a:rPr lang="en-US" altLang="zh-CN" sz="3000" dirty="0">
                <a:solidFill>
                  <a:srgbClr val="C00000"/>
                </a:solidFill>
              </a:rPr>
              <a:t>X(18??) at BESIII</a:t>
            </a:r>
            <a:endParaRPr lang="zh-CN" altLang="en-US" sz="3000" dirty="0">
              <a:solidFill>
                <a:srgbClr val="C00000"/>
              </a:solidFill>
            </a:endParaRPr>
          </a:p>
        </p:txBody>
      </p:sp>
      <p:pic>
        <p:nvPicPr>
          <p:cNvPr id="553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496944" cy="633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Documents and Settings\songweimin\桌面\BES3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021" y="1700808"/>
            <a:ext cx="1398131" cy="61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12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109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15541"/>
            <a:ext cx="7772400" cy="865187"/>
          </a:xfrm>
        </p:spPr>
        <p:txBody>
          <a:bodyPr/>
          <a:lstStyle/>
          <a:p>
            <a:pPr eaLnBrk="1" hangingPunct="1"/>
            <a:r>
              <a:rPr lang="en-US" altLang="zh-CN" dirty="0">
                <a:solidFill>
                  <a:srgbClr val="000066"/>
                </a:solidFill>
                <a:latin typeface="Arial Unicode MS"/>
                <a:cs typeface="Arial Unicode MS"/>
              </a:rPr>
              <a:t>What is the X(3872)?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363" y="989319"/>
            <a:ext cx="2879675" cy="2079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834" y="1053802"/>
            <a:ext cx="8856662" cy="5759574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zh-CN" sz="2800" dirty="0">
                <a:solidFill>
                  <a:srgbClr val="0000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Mass: Very close to</a:t>
            </a:r>
            <a:r>
              <a:rPr lang="en-US" altLang="zh-CN" sz="2800" dirty="0">
                <a:solidFill>
                  <a:srgbClr val="0000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/>
              </a:rPr>
              <a:t> </a:t>
            </a:r>
            <a:r>
              <a:rPr lang="en-US" altLang="zh-CN" sz="2800" dirty="0">
                <a:solidFill>
                  <a:srgbClr val="0000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</a:t>
            </a:r>
            <a:r>
              <a:rPr lang="en-US" altLang="zh-CN" sz="2800" baseline="30000" dirty="0">
                <a:solidFill>
                  <a:srgbClr val="0000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0</a:t>
            </a:r>
            <a:r>
              <a:rPr lang="en-US" altLang="zh-CN" sz="2800" dirty="0">
                <a:solidFill>
                  <a:srgbClr val="0000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</a:t>
            </a:r>
            <a:r>
              <a:rPr lang="en-US" altLang="zh-CN" sz="2800" baseline="30000" dirty="0">
                <a:solidFill>
                  <a:srgbClr val="0000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*0</a:t>
            </a:r>
            <a:r>
              <a:rPr lang="en-US" altLang="zh-CN" sz="2800" dirty="0">
                <a:solidFill>
                  <a:srgbClr val="0000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threshold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zh-CN" sz="2800" dirty="0">
                <a:solidFill>
                  <a:srgbClr val="0000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Width: Very narrow, &lt; 1.2 MeV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zh-CN" sz="28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J</a:t>
            </a:r>
            <a:r>
              <a:rPr lang="en-US" altLang="zh-CN" sz="2800" baseline="300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PC</a:t>
            </a:r>
            <a:r>
              <a:rPr lang="en-US" altLang="zh-CN" sz="28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=1</a:t>
            </a:r>
            <a:r>
              <a:rPr lang="en-US" altLang="zh-CN" sz="2800" baseline="300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++</a:t>
            </a:r>
            <a:r>
              <a:rPr lang="en-US" altLang="zh-CN" sz="28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zh-CN" sz="2800" dirty="0">
                <a:solidFill>
                  <a:srgbClr val="0000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Production </a:t>
            </a:r>
          </a:p>
          <a:p>
            <a:pPr lvl="1"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zh-CN" sz="2400" dirty="0">
                <a:solidFill>
                  <a:srgbClr val="0000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</a:t>
            </a:r>
            <a:r>
              <a:rPr lang="en-US" altLang="zh-CN" sz="24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/>
              </a:rPr>
              <a:t> </a:t>
            </a:r>
            <a:r>
              <a:rPr lang="en-US" altLang="zh-CN" sz="24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anose="05050102010706020507" pitchFamily="18" charset="2"/>
              </a:rPr>
              <a:t></a:t>
            </a:r>
            <a:r>
              <a:rPr lang="en-US" altLang="zh-CN" sz="2400" dirty="0">
                <a:solidFill>
                  <a:srgbClr val="0000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pp/pp collision – rate similar to </a:t>
            </a:r>
            <a:r>
              <a:rPr lang="en-US" altLang="zh-CN" sz="2400" dirty="0" err="1">
                <a:solidFill>
                  <a:srgbClr val="0000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charmonia</a:t>
            </a:r>
            <a:endParaRPr lang="en-US" altLang="zh-CN" sz="2400" dirty="0">
              <a:solidFill>
                <a:srgbClr val="0000CC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lvl="1"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zh-CN" sz="2400" dirty="0">
                <a:solidFill>
                  <a:srgbClr val="0000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 B decays – KX similar to</a:t>
            </a:r>
            <a:r>
              <a:rPr lang="en-US" altLang="zh-CN" sz="2400" dirty="0">
                <a:solidFill>
                  <a:srgbClr val="0000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/>
              </a:rPr>
              <a:t> </a:t>
            </a:r>
            <a:r>
              <a:rPr lang="en-US" altLang="zh-CN" sz="2400" dirty="0">
                <a:solidFill>
                  <a:srgbClr val="0000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anose="05050102010706020507" pitchFamily="18" charset="2"/>
              </a:rPr>
              <a:t></a:t>
            </a:r>
            <a:r>
              <a:rPr lang="en-US" altLang="zh-CN" sz="2400" dirty="0">
                <a:solidFill>
                  <a:srgbClr val="0000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cc, K*X smaller than</a:t>
            </a:r>
            <a:r>
              <a:rPr lang="en-US" altLang="zh-CN" sz="2400" dirty="0">
                <a:solidFill>
                  <a:srgbClr val="0000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/>
              </a:rPr>
              <a:t> </a:t>
            </a:r>
            <a:r>
              <a:rPr lang="en-US" altLang="zh-CN" sz="2400" dirty="0">
                <a:solidFill>
                  <a:srgbClr val="0000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anose="05050102010706020507" pitchFamily="18" charset="2"/>
              </a:rPr>
              <a:t></a:t>
            </a:r>
            <a:r>
              <a:rPr lang="en-US" altLang="zh-CN" sz="2400" dirty="0">
                <a:solidFill>
                  <a:srgbClr val="0000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cc</a:t>
            </a:r>
          </a:p>
          <a:p>
            <a:pPr lvl="1"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zh-CN" sz="24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Y(4260)</a:t>
            </a:r>
            <a:r>
              <a:rPr lang="en-US" altLang="zh-CN" sz="24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Wingdings" pitchFamily="2" charset="2"/>
              </a:rPr>
              <a:t></a:t>
            </a:r>
            <a:r>
              <a:rPr lang="en-US" altLang="zh-CN" sz="24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/>
              </a:rPr>
              <a:t>+X(3872)</a:t>
            </a:r>
            <a:endParaRPr lang="en-US" altLang="zh-CN" sz="2400" dirty="0">
              <a:solidFill>
                <a:srgbClr val="CC0000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zh-CN" sz="2800" dirty="0">
                <a:solidFill>
                  <a:srgbClr val="0000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Decay BR: open charm ~ 50%, </a:t>
            </a:r>
            <a:r>
              <a:rPr lang="en-US" altLang="zh-CN" sz="2800" dirty="0" err="1">
                <a:solidFill>
                  <a:srgbClr val="0000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charmonium~O</a:t>
            </a:r>
            <a:r>
              <a:rPr lang="en-US" altLang="zh-CN" sz="2800" dirty="0">
                <a:solidFill>
                  <a:srgbClr val="0000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(%)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zh-CN" sz="28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Nature   (very likely exotic)</a:t>
            </a:r>
          </a:p>
          <a:p>
            <a:pPr lvl="1"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zh-CN" sz="24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Loosely</a:t>
            </a:r>
            <a:r>
              <a:rPr lang="en-US" altLang="zh-CN" sz="24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/>
              </a:rPr>
              <a:t> </a:t>
            </a:r>
            <a:r>
              <a:rPr lang="en-US" altLang="zh-CN" sz="24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anose="05050102010706020507" pitchFamily="18" charset="2"/>
              </a:rPr>
              <a:t></a:t>
            </a:r>
            <a:r>
              <a:rPr lang="en-US" altLang="zh-CN" sz="24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</a:t>
            </a:r>
            <a:r>
              <a:rPr lang="en-US" altLang="zh-CN" sz="2400" baseline="300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0</a:t>
            </a:r>
            <a:r>
              <a:rPr lang="en-US" altLang="zh-CN" sz="24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</a:t>
            </a:r>
            <a:r>
              <a:rPr lang="en-US" altLang="zh-CN" sz="2400" baseline="300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*0</a:t>
            </a:r>
            <a:r>
              <a:rPr lang="en-US" altLang="zh-CN" sz="24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bound state (like deuteron)?</a:t>
            </a:r>
          </a:p>
          <a:p>
            <a:pPr lvl="1"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zh-CN" sz="24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Mixture of excited </a:t>
            </a:r>
            <a:r>
              <a:rPr lang="en-US" altLang="zh-CN" sz="24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</a:t>
            </a:r>
            <a:r>
              <a:rPr lang="en-US" altLang="zh-CN" sz="2400" baseline="-250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c1</a:t>
            </a:r>
            <a:r>
              <a:rPr lang="en-US" altLang="zh-CN" sz="24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 and</a:t>
            </a:r>
            <a:r>
              <a:rPr lang="en-US" altLang="zh-CN" sz="24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/>
              </a:rPr>
              <a:t> </a:t>
            </a:r>
            <a:r>
              <a:rPr lang="en-US" altLang="zh-CN" sz="24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anose="05050102010706020507" pitchFamily="18" charset="2"/>
              </a:rPr>
              <a:t></a:t>
            </a:r>
            <a:r>
              <a:rPr lang="en-US" altLang="zh-CN" sz="24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</a:t>
            </a:r>
            <a:r>
              <a:rPr lang="en-US" altLang="zh-CN" sz="2400" baseline="300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0</a:t>
            </a:r>
            <a:r>
              <a:rPr lang="en-US" altLang="zh-CN" sz="24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</a:t>
            </a:r>
            <a:r>
              <a:rPr lang="en-US" altLang="zh-CN" sz="2400" baseline="300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*0</a:t>
            </a:r>
            <a:r>
              <a:rPr lang="en-US" altLang="zh-CN" sz="24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bound state?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6660232" y="3019655"/>
            <a:ext cx="2250920" cy="265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Clr>
                <a:srgbClr val="00CC99"/>
              </a:buClr>
              <a:buFont typeface="Wingdings" pitchFamily="2" charset="2"/>
              <a:buNone/>
            </a:pPr>
            <a:r>
              <a:rPr lang="pl-PL" altLang="zh-CN" sz="1400" dirty="0">
                <a:solidFill>
                  <a:srgbClr val="CC0000"/>
                </a:solidFill>
              </a:rPr>
              <a:t>M(</a:t>
            </a:r>
            <a:r>
              <a:rPr lang="pl-PL" altLang="zh-CN" sz="1400" dirty="0">
                <a:solidFill>
                  <a:srgbClr val="CC0000"/>
                </a:solidFill>
                <a:latin typeface="Symbol" pitchFamily="18" charset="2"/>
                <a:sym typeface="Symbol" pitchFamily="18" charset="2"/>
              </a:rPr>
              <a:t></a:t>
            </a:r>
            <a:r>
              <a:rPr lang="pl-PL" altLang="zh-CN" sz="1400" dirty="0">
                <a:solidFill>
                  <a:srgbClr val="CC0000"/>
                </a:solidFill>
              </a:rPr>
              <a:t>J/</a:t>
            </a:r>
            <a:r>
              <a:rPr lang="pl-PL" altLang="zh-CN" sz="1400" dirty="0">
                <a:solidFill>
                  <a:srgbClr val="CC0000"/>
                </a:solidFill>
                <a:latin typeface="Symbol" pitchFamily="18" charset="2"/>
                <a:sym typeface="Symbol" pitchFamily="18" charset="2"/>
              </a:rPr>
              <a:t></a:t>
            </a:r>
            <a:r>
              <a:rPr lang="pl-PL" altLang="zh-CN" sz="1400" dirty="0">
                <a:solidFill>
                  <a:srgbClr val="CC0000"/>
                </a:solidFill>
              </a:rPr>
              <a:t>) –M(J/</a:t>
            </a:r>
            <a:r>
              <a:rPr lang="pl-PL" altLang="zh-CN" sz="1400" dirty="0">
                <a:solidFill>
                  <a:srgbClr val="CC0000"/>
                </a:solidFill>
                <a:latin typeface="Symbol" pitchFamily="18" charset="2"/>
                <a:sym typeface="Symbol" pitchFamily="18" charset="2"/>
              </a:rPr>
              <a:t></a:t>
            </a:r>
            <a:r>
              <a:rPr lang="pl-PL" altLang="zh-CN" sz="1400" dirty="0">
                <a:solidFill>
                  <a:srgbClr val="CC0000"/>
                </a:solidFill>
              </a:rPr>
              <a:t>) [GeV]</a:t>
            </a:r>
            <a:endParaRPr lang="en-US" sz="1400" baseline="30000" dirty="0">
              <a:solidFill>
                <a:srgbClr val="CC0000"/>
              </a:solidFill>
              <a:sym typeface="Symbol" pitchFamily="18" charset="2"/>
            </a:endParaRPr>
          </a:p>
        </p:txBody>
      </p:sp>
      <p:cxnSp>
        <p:nvCxnSpPr>
          <p:cNvPr id="3" name="直接箭头连接符 2"/>
          <p:cNvCxnSpPr/>
          <p:nvPr/>
        </p:nvCxnSpPr>
        <p:spPr bwMode="auto">
          <a:xfrm flipH="1">
            <a:off x="7596336" y="1628800"/>
            <a:ext cx="288032" cy="648072"/>
          </a:xfrm>
          <a:prstGeom prst="straightConnector1">
            <a:avLst/>
          </a:prstGeom>
          <a:noFill/>
          <a:ln w="38100" cap="flat" cmpd="sng" algn="ctr">
            <a:solidFill>
              <a:srgbClr val="D60093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</a:extLst>
        </p:spPr>
      </p:cxn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7596336" y="879877"/>
            <a:ext cx="1490880" cy="748923"/>
          </a:xfrm>
          <a:prstGeom prst="rect">
            <a:avLst/>
          </a:prstGeom>
          <a:solidFill>
            <a:srgbClr val="FCCAFF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Bef>
                <a:spcPct val="50000"/>
              </a:spcBef>
              <a:buClr>
                <a:srgbClr val="00CC99"/>
              </a:buClr>
              <a:buFont typeface="Wingdings" pitchFamily="2" charset="2"/>
              <a:buNone/>
            </a:pPr>
            <a:r>
              <a:rPr lang="en-US" altLang="zh-CN" sz="2000" dirty="0">
                <a:solidFill>
                  <a:srgbClr val="660066"/>
                </a:solidFill>
                <a:latin typeface="Arial Unicode MS"/>
                <a:cs typeface="Arial Unicode MS"/>
              </a:rPr>
              <a:t>Belle, 2003</a:t>
            </a:r>
          </a:p>
          <a:p>
            <a:pPr algn="r">
              <a:lnSpc>
                <a:spcPct val="80000"/>
              </a:lnSpc>
              <a:spcBef>
                <a:spcPct val="50000"/>
              </a:spcBef>
              <a:buClr>
                <a:srgbClr val="00CC99"/>
              </a:buClr>
              <a:buFont typeface="Wingdings" pitchFamily="2" charset="2"/>
              <a:buNone/>
            </a:pPr>
            <a:r>
              <a:rPr lang="en-US" altLang="zh-CN" sz="2000" dirty="0">
                <a:solidFill>
                  <a:srgbClr val="660066"/>
                </a:solidFill>
                <a:latin typeface="Arial Unicode MS"/>
                <a:cs typeface="Arial Unicode MS"/>
              </a:rPr>
              <a:t>140 fb</a:t>
            </a:r>
            <a:r>
              <a:rPr lang="en-US" altLang="zh-CN" sz="2000" baseline="30000" dirty="0">
                <a:solidFill>
                  <a:srgbClr val="660066"/>
                </a:solidFill>
                <a:latin typeface="Arial Unicode MS"/>
                <a:cs typeface="Arial Unicode MS"/>
              </a:rPr>
              <a:t>-1</a:t>
            </a:r>
            <a:endParaRPr lang="en-US" sz="2000" baseline="30000" dirty="0">
              <a:solidFill>
                <a:srgbClr val="660066"/>
              </a:solidFill>
              <a:latin typeface="Arial Unicode MS"/>
              <a:cs typeface="Arial Unicode MS"/>
              <a:sym typeface="Symbol" pitchFamily="18" charset="2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3836754" y="1124744"/>
            <a:ext cx="216024" cy="0"/>
          </a:xfrm>
          <a:prstGeom prst="line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</a:extLst>
        </p:spPr>
      </p:cxnSp>
      <p:cxnSp>
        <p:nvCxnSpPr>
          <p:cNvPr id="11" name="Straight Connector 6"/>
          <p:cNvCxnSpPr/>
          <p:nvPr/>
        </p:nvCxnSpPr>
        <p:spPr bwMode="auto">
          <a:xfrm>
            <a:off x="1475656" y="3356992"/>
            <a:ext cx="216024" cy="0"/>
          </a:xfrm>
          <a:prstGeom prst="line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</a:extLst>
        </p:spPr>
      </p:cxnSp>
      <p:sp>
        <p:nvSpPr>
          <p:cNvPr id="12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13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951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87624" y="44624"/>
            <a:ext cx="7920880" cy="864096"/>
          </a:xfrm>
        </p:spPr>
        <p:txBody>
          <a:bodyPr/>
          <a:lstStyle/>
          <a:p>
            <a:r>
              <a:rPr lang="en-US" altLang="zh-CN" sz="4000" dirty="0">
                <a:solidFill>
                  <a:srgbClr val="0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Observation of </a:t>
            </a:r>
            <a:r>
              <a:rPr lang="en-US" altLang="zh-CN" sz="4000" b="1" dirty="0" err="1">
                <a:solidFill>
                  <a:srgbClr val="0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</a:t>
            </a:r>
            <a:r>
              <a:rPr lang="en-US" altLang="zh-CN" sz="4000" b="1" baseline="30000" dirty="0" err="1">
                <a:solidFill>
                  <a:srgbClr val="0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+</a:t>
            </a:r>
            <a:r>
              <a:rPr lang="en-US" altLang="zh-CN" sz="4000" b="1" dirty="0" err="1">
                <a:solidFill>
                  <a:srgbClr val="0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</a:t>
            </a:r>
            <a:r>
              <a:rPr lang="en-US" altLang="zh-CN" sz="4000" b="1" baseline="30000" dirty="0">
                <a:solidFill>
                  <a:srgbClr val="0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- </a:t>
            </a:r>
            <a:r>
              <a:rPr lang="en-US" altLang="zh-CN" sz="4000" dirty="0">
                <a:solidFill>
                  <a:srgbClr val="0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Wingdings" pitchFamily="2" charset="2"/>
              </a:rPr>
              <a:t></a:t>
            </a:r>
            <a:r>
              <a:rPr lang="en-US" altLang="zh-CN" sz="4000" dirty="0">
                <a:solidFill>
                  <a:srgbClr val="0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/>
              </a:rPr>
              <a:t>X(3872)</a:t>
            </a:r>
            <a:endParaRPr lang="zh-CN" altLang="en-US" sz="3200" dirty="0">
              <a:solidFill>
                <a:srgbClr val="000000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350690" y="4365104"/>
            <a:ext cx="8685806" cy="208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sto MT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sto MT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sto MT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sto MT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sto MT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itchFamily="18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 altLang="zh-C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ISR ’ signal is used for mass, and mass resolution calibration.</a:t>
            </a:r>
          </a:p>
          <a:p>
            <a:pPr algn="l" eaLnBrk="1" hangingPunct="1"/>
            <a:r>
              <a:rPr lang="en-US" altLang="zh-C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N=1818;  M=0.340.04 MeV; </a:t>
            </a:r>
            <a:r>
              <a:rPr lang="en-US" altLang="zh-CN" sz="2400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M</a:t>
            </a:r>
            <a:r>
              <a:rPr lang="en-US" altLang="zh-C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=1.14 0.07 MeV</a:t>
            </a:r>
          </a:p>
          <a:p>
            <a:pPr algn="l" eaLnBrk="1" hangingPunct="1"/>
            <a:endParaRPr lang="en-US" altLang="zh-CN" sz="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Symbol"/>
            </a:endParaRPr>
          </a:p>
          <a:p>
            <a:pPr algn="l" eaLnBrk="1" hangingPunct="1"/>
            <a:r>
              <a:rPr lang="en-US" altLang="zh-C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N(X(3872))  =  20.14.5              </a:t>
            </a:r>
            <a:r>
              <a:rPr lang="en-US" altLang="zh-CN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6.3</a:t>
            </a:r>
            <a:r>
              <a:rPr lang="en-US" altLang="zh-CN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en-US" altLang="zh-CN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endParaRPr lang="en-US" altLang="zh-CN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/>
            <a:r>
              <a:rPr lang="en-US" altLang="zh-C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M(X(3872)) = 3871.9</a:t>
            </a:r>
            <a:r>
              <a:rPr lang="en-US" altLang="zh-C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0.70.2 MeV    </a:t>
            </a:r>
            <a:r>
              <a:rPr lang="en-US" altLang="zh-C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[PDG: 3871.68 0.17 MeV]</a:t>
            </a:r>
          </a:p>
        </p:txBody>
      </p:sp>
      <p:sp>
        <p:nvSpPr>
          <p:cNvPr id="12" name="矩形 11"/>
          <p:cNvSpPr/>
          <p:nvPr/>
        </p:nvSpPr>
        <p:spPr>
          <a:xfrm>
            <a:off x="5868144" y="5439133"/>
            <a:ext cx="2940267" cy="40011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zh-CN" sz="2000" dirty="0">
                <a:solidFill>
                  <a:srgbClr val="7030A0"/>
                </a:solidFill>
                <a:latin typeface="Arial Unicode MS"/>
                <a:ea typeface="宋体" pitchFamily="2" charset="-122"/>
                <a:cs typeface="Arial Unicode MS"/>
                <a:sym typeface="Symbol" pitchFamily="18" charset="2"/>
              </a:rPr>
              <a:t>PRL 112, 092001 (2014)</a:t>
            </a:r>
            <a:endParaRPr lang="zh-CN" altLang="en-US" sz="2000" dirty="0">
              <a:solidFill>
                <a:srgbClr val="7030A0"/>
              </a:solidFill>
              <a:latin typeface="Arial Unicode MS"/>
              <a:ea typeface="宋体" pitchFamily="2" charset="-122"/>
              <a:cs typeface="Arial Unicode MS"/>
            </a:endParaRPr>
          </a:p>
        </p:txBody>
      </p:sp>
      <p:pic>
        <p:nvPicPr>
          <p:cNvPr id="548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504" y="1115310"/>
            <a:ext cx="4427984" cy="324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88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87162"/>
            <a:ext cx="4431491" cy="3177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Documents and Settings\songweimin\桌面\BES3_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9" y="6694"/>
            <a:ext cx="1398131" cy="61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14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550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81943"/>
            <a:ext cx="6448509" cy="447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96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4" t="63890" r="10584"/>
          <a:stretch/>
        </p:blipFill>
        <p:spPr bwMode="auto">
          <a:xfrm>
            <a:off x="395537" y="5671594"/>
            <a:ext cx="7764616" cy="1069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87624" y="44624"/>
            <a:ext cx="7920880" cy="864096"/>
          </a:xfrm>
        </p:spPr>
        <p:txBody>
          <a:bodyPr/>
          <a:lstStyle/>
          <a:p>
            <a:r>
              <a:rPr lang="en-US" altLang="zh-CN" sz="3600" dirty="0">
                <a:solidFill>
                  <a:schemeClr val="tx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Observation of </a:t>
            </a:r>
            <a:r>
              <a:rPr lang="en-US" altLang="zh-CN" sz="3600" b="1" dirty="0">
                <a:solidFill>
                  <a:schemeClr val="tx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Y(4260)</a:t>
            </a:r>
            <a:r>
              <a:rPr lang="en-US" altLang="zh-CN" sz="3600" dirty="0">
                <a:solidFill>
                  <a:schemeClr val="tx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Wingdings" pitchFamily="2" charset="2"/>
              </a:rPr>
              <a:t></a:t>
            </a:r>
            <a:r>
              <a:rPr lang="en-US" altLang="zh-CN" sz="3600" dirty="0">
                <a:solidFill>
                  <a:schemeClr val="tx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/>
              </a:rPr>
              <a:t>X(3872)</a:t>
            </a:r>
            <a:endParaRPr lang="zh-CN" altLang="en-US" sz="3600" dirty="0">
              <a:solidFill>
                <a:schemeClr val="tx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62977" y="6165304"/>
            <a:ext cx="763351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10%</a:t>
            </a:r>
            <a:endParaRPr lang="zh-CN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4384260" y="951111"/>
            <a:ext cx="3558988" cy="46166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zh-CN" sz="2400" dirty="0">
                <a:solidFill>
                  <a:srgbClr val="7030A0"/>
                </a:solidFill>
                <a:latin typeface="Arial Unicode MS"/>
                <a:ea typeface="宋体" pitchFamily="2" charset="-122"/>
                <a:cs typeface="Arial Unicode MS"/>
                <a:sym typeface="Symbol" pitchFamily="18" charset="2"/>
              </a:rPr>
              <a:t>PRL 112, 092001 (2014)</a:t>
            </a:r>
            <a:endParaRPr lang="zh-CN" altLang="en-US" sz="2400" dirty="0">
              <a:solidFill>
                <a:srgbClr val="7030A0"/>
              </a:solidFill>
              <a:latin typeface="Arial Unicode MS"/>
              <a:ea typeface="宋体" pitchFamily="2" charset="-122"/>
              <a:cs typeface="Arial Unicode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44208" y="2525965"/>
            <a:ext cx="2650084" cy="1791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 new Y(4260) </a:t>
            </a:r>
          </a:p>
          <a:p>
            <a:pPr algn="l"/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      decay mode</a:t>
            </a:r>
          </a:p>
          <a:p>
            <a:pPr algn="l"/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 new X(3872) </a:t>
            </a:r>
          </a:p>
          <a:p>
            <a:pPr algn="l"/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 production mode</a:t>
            </a:r>
            <a:endParaRPr lang="zh-CN" altLang="en-US" sz="24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8" name="Picture 2" descr="C:\Documents and Settings\songweimin\桌面\BES3_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9" y="6694"/>
            <a:ext cx="1398131" cy="61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15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38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标题 1"/>
              <p:cNvSpPr txBox="1">
                <a:spLocks/>
              </p:cNvSpPr>
              <p:nvPr/>
            </p:nvSpPr>
            <p:spPr bwMode="auto">
              <a:xfrm>
                <a:off x="1187624" y="44624"/>
                <a:ext cx="7920880" cy="8640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kumimoji="1" sz="44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ctr" rtl="0" fontAlgn="base">
                  <a:spcBef>
                    <a:spcPct val="0"/>
                  </a:spcBef>
                  <a:spcAft>
                    <a:spcPct val="0"/>
                  </a:spcAft>
                  <a:defRPr kumimoji="1" sz="4400">
                    <a:solidFill>
                      <a:schemeClr val="tx2"/>
                    </a:solidFill>
                    <a:latin typeface="Times New Roman" pitchFamily="18" charset="0"/>
                    <a:ea typeface="宋体" charset="-122"/>
                  </a:defRPr>
                </a:lvl2pPr>
                <a:lvl3pPr algn="ctr" rtl="0" fontAlgn="base">
                  <a:spcBef>
                    <a:spcPct val="0"/>
                  </a:spcBef>
                  <a:spcAft>
                    <a:spcPct val="0"/>
                  </a:spcAft>
                  <a:defRPr kumimoji="1" sz="4400">
                    <a:solidFill>
                      <a:schemeClr val="tx2"/>
                    </a:solidFill>
                    <a:latin typeface="Times New Roman" pitchFamily="18" charset="0"/>
                    <a:ea typeface="宋体" charset="-122"/>
                  </a:defRPr>
                </a:lvl3pPr>
                <a:lvl4pPr algn="ctr" rtl="0" fontAlgn="base">
                  <a:spcBef>
                    <a:spcPct val="0"/>
                  </a:spcBef>
                  <a:spcAft>
                    <a:spcPct val="0"/>
                  </a:spcAft>
                  <a:defRPr kumimoji="1" sz="4400">
                    <a:solidFill>
                      <a:schemeClr val="tx2"/>
                    </a:solidFill>
                    <a:latin typeface="Times New Roman" pitchFamily="18" charset="0"/>
                    <a:ea typeface="宋体" charset="-122"/>
                  </a:defRPr>
                </a:lvl4pPr>
                <a:lvl5pPr algn="ctr" rtl="0" fontAlgn="base">
                  <a:spcBef>
                    <a:spcPct val="0"/>
                  </a:spcBef>
                  <a:spcAft>
                    <a:spcPct val="0"/>
                  </a:spcAft>
                  <a:defRPr kumimoji="1" sz="4400">
                    <a:solidFill>
                      <a:schemeClr val="tx2"/>
                    </a:solidFill>
                    <a:latin typeface="Times New Roman" pitchFamily="18" charset="0"/>
                    <a:ea typeface="宋体" charset="-122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kumimoji="1" sz="4400">
                    <a:solidFill>
                      <a:schemeClr val="tx2"/>
                    </a:solidFill>
                    <a:latin typeface="Times New Roman" pitchFamily="18" charset="0"/>
                    <a:ea typeface="宋体" charset="-122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kumimoji="1" sz="4400">
                    <a:solidFill>
                      <a:schemeClr val="tx2"/>
                    </a:solidFill>
                    <a:latin typeface="Times New Roman" pitchFamily="18" charset="0"/>
                    <a:ea typeface="宋体" charset="-122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kumimoji="1" sz="4400">
                    <a:solidFill>
                      <a:schemeClr val="tx2"/>
                    </a:solidFill>
                    <a:latin typeface="Times New Roman" pitchFamily="18" charset="0"/>
                    <a:ea typeface="宋体" charset="-122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kumimoji="1" sz="4400">
                    <a:solidFill>
                      <a:schemeClr val="tx2"/>
                    </a:solidFill>
                    <a:latin typeface="Times New Roman" pitchFamily="18" charset="0"/>
                    <a:ea typeface="宋体" charset="-122"/>
                  </a:defRPr>
                </a:lvl9pPr>
              </a:lstStyle>
              <a:p>
                <a:r>
                  <a:rPr lang="en-US" altLang="zh-CN" sz="3600" kern="0" dirty="0">
                    <a:solidFill>
                      <a:schemeClr val="tx1"/>
                    </a:solidFill>
                    <a:ea typeface="Arial Unicode MS" pitchFamily="34" charset="-122"/>
                    <a:cs typeface="Arial Unicode MS" pitchFamily="34" charset="-122"/>
                  </a:rPr>
                  <a:t>Search for X(3872)</a:t>
                </a:r>
                <a:r>
                  <a:rPr lang="en-US" altLang="zh-CN" sz="3600" kern="0" dirty="0">
                    <a:solidFill>
                      <a:schemeClr val="tx1"/>
                    </a:solidFill>
                    <a:ea typeface="Arial Unicode MS" pitchFamily="34" charset="-122"/>
                    <a:cs typeface="Arial Unicode MS" pitchFamily="34" charset="-122"/>
                    <a:sym typeface="Wingdings" pitchFamily="2" charset="2"/>
                  </a:rPr>
                  <a:t></a:t>
                </a:r>
                <a14:m>
                  <m:oMath xmlns:m="http://schemas.openxmlformats.org/officeDocument/2006/math">
                    <m:r>
                      <a:rPr lang="en-US" altLang="zh-CN" sz="3600" b="0" i="1" kern="0" smtClean="0">
                        <a:solidFill>
                          <a:schemeClr val="tx1"/>
                        </a:solidFill>
                        <a:latin typeface="Cambria Math"/>
                        <a:ea typeface="Arial Unicode MS" pitchFamily="34" charset="-122"/>
                        <a:cs typeface="Arial Unicode MS" pitchFamily="34" charset="-122"/>
                        <a:sym typeface="Wingdings" pitchFamily="2" charset="2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altLang="zh-CN" sz="360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 Unicode MS" pitchFamily="34" charset="-122"/>
                            <a:cs typeface="Arial Unicode MS" pitchFamily="34" charset="-122"/>
                            <a:sym typeface="Wingdings" pitchFamily="2" charset="2"/>
                          </a:rPr>
                        </m:ctrlPr>
                      </m:accPr>
                      <m:e>
                        <m:r>
                          <a:rPr lang="en-US" altLang="zh-CN" sz="3600" b="0" i="1" kern="0" smtClean="0">
                            <a:solidFill>
                              <a:schemeClr val="tx1"/>
                            </a:solidFill>
                            <a:latin typeface="Cambria Math"/>
                            <a:ea typeface="Arial Unicode MS" pitchFamily="34" charset="-122"/>
                            <a:cs typeface="Arial Unicode MS" pitchFamily="34" charset="-122"/>
                            <a:sym typeface="Wingdings" pitchFamily="2" charset="2"/>
                          </a:rPr>
                          <m:t>𝑝</m:t>
                        </m:r>
                      </m:e>
                    </m:acc>
                  </m:oMath>
                </a14:m>
                <a:r>
                  <a:rPr lang="zh-CN" altLang="en-US" sz="3600" kern="0" dirty="0">
                    <a:solidFill>
                      <a:schemeClr val="tx1"/>
                    </a:solidFill>
                    <a:ea typeface="Arial Unicode MS" pitchFamily="34" charset="-122"/>
                    <a:cs typeface="Arial Unicode MS" pitchFamily="34" charset="-122"/>
                  </a:rPr>
                  <a:t> </a:t>
                </a:r>
                <a:r>
                  <a:rPr lang="en-US" altLang="zh-CN" sz="3600" kern="0" dirty="0">
                    <a:solidFill>
                      <a:schemeClr val="tx1"/>
                    </a:solidFill>
                    <a:ea typeface="Arial Unicode MS" pitchFamily="34" charset="-122"/>
                    <a:cs typeface="Arial Unicode MS" pitchFamily="34" charset="-122"/>
                  </a:rPr>
                  <a:t>and </a:t>
                </a:r>
                <a14:m>
                  <m:oMath xmlns:m="http://schemas.openxmlformats.org/officeDocument/2006/math">
                    <m:r>
                      <a:rPr lang="zh-CN" altLang="en-US" sz="3600" b="0" i="1" kern="0" smtClean="0">
                        <a:solidFill>
                          <a:schemeClr val="tx1"/>
                        </a:solidFill>
                        <a:latin typeface="Cambria Math"/>
                        <a:ea typeface="Arial Unicode MS" pitchFamily="34" charset="-122"/>
                        <a:cs typeface="Arial Unicode MS" pitchFamily="34" charset="-122"/>
                      </a:rPr>
                      <m:t>𝜑𝜑</m:t>
                    </m:r>
                  </m:oMath>
                </a14:m>
                <a:endParaRPr lang="zh-CN" altLang="en-US" sz="3600" kern="0" dirty="0">
                  <a:solidFill>
                    <a:schemeClr val="tx1"/>
                  </a:solidFill>
                  <a:ea typeface="Arial Unicode MS" pitchFamily="34" charset="-122"/>
                  <a:cs typeface="Arial Unicode MS" pitchFamily="34" charset="-122"/>
                </a:endParaRPr>
              </a:p>
            </p:txBody>
          </p:sp>
        </mc:Choice>
        <mc:Fallback xmlns="">
          <p:sp>
            <p:nvSpPr>
              <p:cNvPr id="5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44624"/>
                <a:ext cx="7920880" cy="864096"/>
              </a:xfrm>
              <a:prstGeom prst="rect">
                <a:avLst/>
              </a:prstGeom>
              <a:blipFill rotWithShape="1">
                <a:blip r:embed="rId2"/>
                <a:stretch>
                  <a:fillRect b="-1408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55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912029"/>
            <a:ext cx="4896543" cy="290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50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" y="1174461"/>
            <a:ext cx="4771578" cy="24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50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8840"/>
            <a:ext cx="5902796" cy="355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50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90" y="3612368"/>
            <a:ext cx="4786858" cy="3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03529" y="1340768"/>
            <a:ext cx="37449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>
                <a:latin typeface="+mj-lt"/>
              </a:rPr>
              <a:t>Upper limits at 95%(90%) C.L.</a:t>
            </a:r>
            <a:endParaRPr lang="zh-CN" altLang="en-US" sz="2200" dirty="0">
              <a:latin typeface="+mj-lt"/>
            </a:endParaRPr>
          </a:p>
        </p:txBody>
      </p:sp>
      <p:pic>
        <p:nvPicPr>
          <p:cNvPr id="55501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960" y="1772816"/>
            <a:ext cx="3446512" cy="28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501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838" y="2060848"/>
            <a:ext cx="1647626" cy="31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501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396343"/>
            <a:ext cx="3456384" cy="31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501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57" y="2693524"/>
            <a:ext cx="1645915" cy="26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5019" name="Picture 11" descr="C:\Users\chengping\AppData\Roaming\Tencent\Users\40314727\QQ\WinTemp\RichOle\_B0%YW(U@{TR`OJI{Z6K[N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673" y="3939933"/>
            <a:ext cx="3499791" cy="59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16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925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标题 1"/>
              <p:cNvSpPr txBox="1">
                <a:spLocks/>
              </p:cNvSpPr>
              <p:nvPr/>
            </p:nvSpPr>
            <p:spPr bwMode="auto">
              <a:xfrm>
                <a:off x="899592" y="44624"/>
                <a:ext cx="7920880" cy="8640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kumimoji="1" sz="44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ctr" rtl="0" fontAlgn="base">
                  <a:spcBef>
                    <a:spcPct val="0"/>
                  </a:spcBef>
                  <a:spcAft>
                    <a:spcPct val="0"/>
                  </a:spcAft>
                  <a:defRPr kumimoji="1" sz="4400">
                    <a:solidFill>
                      <a:schemeClr val="tx2"/>
                    </a:solidFill>
                    <a:latin typeface="Times New Roman" pitchFamily="18" charset="0"/>
                    <a:ea typeface="宋体" charset="-122"/>
                  </a:defRPr>
                </a:lvl2pPr>
                <a:lvl3pPr algn="ctr" rtl="0" fontAlgn="base">
                  <a:spcBef>
                    <a:spcPct val="0"/>
                  </a:spcBef>
                  <a:spcAft>
                    <a:spcPct val="0"/>
                  </a:spcAft>
                  <a:defRPr kumimoji="1" sz="4400">
                    <a:solidFill>
                      <a:schemeClr val="tx2"/>
                    </a:solidFill>
                    <a:latin typeface="Times New Roman" pitchFamily="18" charset="0"/>
                    <a:ea typeface="宋体" charset="-122"/>
                  </a:defRPr>
                </a:lvl3pPr>
                <a:lvl4pPr algn="ctr" rtl="0" fontAlgn="base">
                  <a:spcBef>
                    <a:spcPct val="0"/>
                  </a:spcBef>
                  <a:spcAft>
                    <a:spcPct val="0"/>
                  </a:spcAft>
                  <a:defRPr kumimoji="1" sz="4400">
                    <a:solidFill>
                      <a:schemeClr val="tx2"/>
                    </a:solidFill>
                    <a:latin typeface="Times New Roman" pitchFamily="18" charset="0"/>
                    <a:ea typeface="宋体" charset="-122"/>
                  </a:defRPr>
                </a:lvl4pPr>
                <a:lvl5pPr algn="ctr" rtl="0" fontAlgn="base">
                  <a:spcBef>
                    <a:spcPct val="0"/>
                  </a:spcBef>
                  <a:spcAft>
                    <a:spcPct val="0"/>
                  </a:spcAft>
                  <a:defRPr kumimoji="1" sz="4400">
                    <a:solidFill>
                      <a:schemeClr val="tx2"/>
                    </a:solidFill>
                    <a:latin typeface="Times New Roman" pitchFamily="18" charset="0"/>
                    <a:ea typeface="宋体" charset="-122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kumimoji="1" sz="4400">
                    <a:solidFill>
                      <a:schemeClr val="tx2"/>
                    </a:solidFill>
                    <a:latin typeface="Times New Roman" pitchFamily="18" charset="0"/>
                    <a:ea typeface="宋体" charset="-122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kumimoji="1" sz="4400">
                    <a:solidFill>
                      <a:schemeClr val="tx2"/>
                    </a:solidFill>
                    <a:latin typeface="Times New Roman" pitchFamily="18" charset="0"/>
                    <a:ea typeface="宋体" charset="-122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kumimoji="1" sz="4400">
                    <a:solidFill>
                      <a:schemeClr val="tx2"/>
                    </a:solidFill>
                    <a:latin typeface="Times New Roman" pitchFamily="18" charset="0"/>
                    <a:ea typeface="宋体" charset="-122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kumimoji="1" sz="4400">
                    <a:solidFill>
                      <a:schemeClr val="tx2"/>
                    </a:solidFill>
                    <a:latin typeface="Times New Roman" pitchFamily="18" charset="0"/>
                    <a:ea typeface="宋体" charset="-122"/>
                  </a:defRPr>
                </a:lvl9pPr>
              </a:lstStyle>
              <a:p>
                <a:r>
                  <a:rPr lang="en-US" altLang="zh-CN" sz="3200" kern="0" dirty="0">
                    <a:solidFill>
                      <a:schemeClr val="tx1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Observation of X(3872)</a:t>
                </a:r>
                <a:r>
                  <a:rPr lang="en-US" altLang="zh-CN" sz="3200" kern="0" dirty="0">
                    <a:solidFill>
                      <a:schemeClr val="tx1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  <a:sym typeface="Wingdings" pitchFamily="2" charset="2"/>
                  </a:rPr>
                  <a:t>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 Unicode MS" pitchFamily="34" charset="-122"/>
                            <a:cs typeface="Arial Unicode MS" pitchFamily="34" charset="-122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zh-CN" altLang="en-US" sz="3200" i="1" kern="0" smtClean="0">
                            <a:solidFill>
                              <a:schemeClr val="tx1"/>
                            </a:solidFill>
                            <a:latin typeface="Cambria Math"/>
                            <a:ea typeface="Arial Unicode MS" pitchFamily="34" charset="-122"/>
                            <a:cs typeface="Arial Unicode MS" pitchFamily="34" charset="-122"/>
                            <a:sym typeface="Wingdings" pitchFamily="2" charset="2"/>
                          </a:rPr>
                          <m:t>𝜋</m:t>
                        </m:r>
                      </m:e>
                      <m:sup>
                        <m:r>
                          <a:rPr lang="en-US" altLang="zh-CN" sz="3200" b="0" i="1" kern="0" smtClean="0">
                            <a:solidFill>
                              <a:schemeClr val="tx1"/>
                            </a:solidFill>
                            <a:latin typeface="Cambria Math"/>
                            <a:ea typeface="Arial Unicode MS" pitchFamily="34" charset="-122"/>
                            <a:cs typeface="Arial Unicode MS" pitchFamily="34" charset="-122"/>
                            <a:sym typeface="Wingdings" pitchFamily="2" charset="2"/>
                          </a:rPr>
                          <m:t>0</m:t>
                        </m:r>
                      </m:sup>
                    </m:sSup>
                    <m:sSub>
                      <m:sSubPr>
                        <m:ctrlPr>
                          <a:rPr lang="en-US" altLang="zh-CN" sz="320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 Unicode MS" pitchFamily="34" charset="-122"/>
                            <a:cs typeface="Arial Unicode MS" pitchFamily="34" charset="-122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zh-CN" altLang="en-US" sz="3200" i="1" kern="0" smtClean="0">
                            <a:solidFill>
                              <a:schemeClr val="tx1"/>
                            </a:solidFill>
                            <a:latin typeface="Cambria Math"/>
                            <a:ea typeface="Arial Unicode MS" pitchFamily="34" charset="-122"/>
                            <a:cs typeface="Arial Unicode MS" pitchFamily="34" charset="-122"/>
                            <a:sym typeface="Wingdings" pitchFamily="2" charset="2"/>
                          </a:rPr>
                          <m:t>𝜒</m:t>
                        </m:r>
                      </m:e>
                      <m:sub>
                        <m:r>
                          <a:rPr lang="en-US" altLang="zh-CN" sz="3200" b="0" i="1" kern="0" smtClean="0">
                            <a:solidFill>
                              <a:schemeClr val="tx1"/>
                            </a:solidFill>
                            <a:latin typeface="Cambria Math"/>
                            <a:ea typeface="Arial Unicode MS" pitchFamily="34" charset="-122"/>
                            <a:cs typeface="Arial Unicode MS" pitchFamily="34" charset="-122"/>
                            <a:sym typeface="Wingdings" pitchFamily="2" charset="2"/>
                          </a:rPr>
                          <m:t>𝑐</m:t>
                        </m:r>
                        <m:r>
                          <a:rPr lang="en-US" altLang="zh-CN" sz="3200" b="0" i="1" kern="0" smtClean="0">
                            <a:solidFill>
                              <a:schemeClr val="tx1"/>
                            </a:solidFill>
                            <a:latin typeface="Cambria Math"/>
                            <a:ea typeface="Arial Unicode MS" pitchFamily="34" charset="-122"/>
                            <a:cs typeface="Arial Unicode MS" pitchFamily="34" charset="-122"/>
                            <a:sym typeface="Wingdings" pitchFamily="2" charset="2"/>
                          </a:rPr>
                          <m:t>1</m:t>
                        </m:r>
                      </m:sub>
                    </m:sSub>
                  </m:oMath>
                </a14:m>
                <a:endParaRPr lang="zh-CN" altLang="en-US" sz="3200" kern="0" dirty="0">
                  <a:solidFill>
                    <a:schemeClr val="tx1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</mc:Choice>
        <mc:Fallback xmlns="">
          <p:sp>
            <p:nvSpPr>
              <p:cNvPr id="5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44624"/>
                <a:ext cx="7920880" cy="864096"/>
              </a:xfrm>
              <a:prstGeom prst="rect">
                <a:avLst/>
              </a:prstGeom>
              <a:blipFill rotWithShape="1">
                <a:blip r:embed="rId2"/>
                <a:stretch>
                  <a:fillRect b="-704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56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" y="908720"/>
            <a:ext cx="5271335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60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085" y="908721"/>
            <a:ext cx="3537387" cy="259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60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489573"/>
            <a:ext cx="19812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603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807" y="1628800"/>
            <a:ext cx="1237481" cy="353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604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29000"/>
            <a:ext cx="4417184" cy="933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604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365104"/>
            <a:ext cx="4624764" cy="97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6044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312" y="1268760"/>
            <a:ext cx="807144" cy="29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6046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085" y="3776425"/>
            <a:ext cx="3681403" cy="30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6047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" y="5445224"/>
            <a:ext cx="5602225" cy="1231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563321"/>
            <a:ext cx="2133600" cy="294679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17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3" name="爆炸形 1 14">
            <a:extLst>
              <a:ext uri="{FF2B5EF4-FFF2-40B4-BE49-F238E27FC236}">
                <a16:creationId xmlns:a16="http://schemas.microsoft.com/office/drawing/2014/main" id="{A8FFBAB0-BA3E-40AA-81F4-B83CFDAB0693}"/>
              </a:ext>
            </a:extLst>
          </p:cNvPr>
          <p:cNvSpPr/>
          <p:nvPr/>
        </p:nvSpPr>
        <p:spPr>
          <a:xfrm>
            <a:off x="7884973" y="65607"/>
            <a:ext cx="1206539" cy="107521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rgbClr val="FF0000"/>
                </a:solidFill>
              </a:rPr>
              <a:t>New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850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552" y="722631"/>
            <a:ext cx="5184576" cy="72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标题 1"/>
              <p:cNvSpPr txBox="1">
                <a:spLocks/>
              </p:cNvSpPr>
              <p:nvPr/>
            </p:nvSpPr>
            <p:spPr bwMode="auto">
              <a:xfrm>
                <a:off x="899592" y="44624"/>
                <a:ext cx="7920880" cy="6480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kumimoji="1" sz="44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ctr" rtl="0" fontAlgn="base">
                  <a:spcBef>
                    <a:spcPct val="0"/>
                  </a:spcBef>
                  <a:spcAft>
                    <a:spcPct val="0"/>
                  </a:spcAft>
                  <a:defRPr kumimoji="1" sz="4400">
                    <a:solidFill>
                      <a:schemeClr val="tx2"/>
                    </a:solidFill>
                    <a:latin typeface="Times New Roman" pitchFamily="18" charset="0"/>
                    <a:ea typeface="宋体" charset="-122"/>
                  </a:defRPr>
                </a:lvl2pPr>
                <a:lvl3pPr algn="ctr" rtl="0" fontAlgn="base">
                  <a:spcBef>
                    <a:spcPct val="0"/>
                  </a:spcBef>
                  <a:spcAft>
                    <a:spcPct val="0"/>
                  </a:spcAft>
                  <a:defRPr kumimoji="1" sz="4400">
                    <a:solidFill>
                      <a:schemeClr val="tx2"/>
                    </a:solidFill>
                    <a:latin typeface="Times New Roman" pitchFamily="18" charset="0"/>
                    <a:ea typeface="宋体" charset="-122"/>
                  </a:defRPr>
                </a:lvl3pPr>
                <a:lvl4pPr algn="ctr" rtl="0" fontAlgn="base">
                  <a:spcBef>
                    <a:spcPct val="0"/>
                  </a:spcBef>
                  <a:spcAft>
                    <a:spcPct val="0"/>
                  </a:spcAft>
                  <a:defRPr kumimoji="1" sz="4400">
                    <a:solidFill>
                      <a:schemeClr val="tx2"/>
                    </a:solidFill>
                    <a:latin typeface="Times New Roman" pitchFamily="18" charset="0"/>
                    <a:ea typeface="宋体" charset="-122"/>
                  </a:defRPr>
                </a:lvl4pPr>
                <a:lvl5pPr algn="ctr" rtl="0" fontAlgn="base">
                  <a:spcBef>
                    <a:spcPct val="0"/>
                  </a:spcBef>
                  <a:spcAft>
                    <a:spcPct val="0"/>
                  </a:spcAft>
                  <a:defRPr kumimoji="1" sz="4400">
                    <a:solidFill>
                      <a:schemeClr val="tx2"/>
                    </a:solidFill>
                    <a:latin typeface="Times New Roman" pitchFamily="18" charset="0"/>
                    <a:ea typeface="宋体" charset="-122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kumimoji="1" sz="4400">
                    <a:solidFill>
                      <a:schemeClr val="tx2"/>
                    </a:solidFill>
                    <a:latin typeface="Times New Roman" pitchFamily="18" charset="0"/>
                    <a:ea typeface="宋体" charset="-122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kumimoji="1" sz="4400">
                    <a:solidFill>
                      <a:schemeClr val="tx2"/>
                    </a:solidFill>
                    <a:latin typeface="Times New Roman" pitchFamily="18" charset="0"/>
                    <a:ea typeface="宋体" charset="-122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kumimoji="1" sz="4400">
                    <a:solidFill>
                      <a:schemeClr val="tx2"/>
                    </a:solidFill>
                    <a:latin typeface="Times New Roman" pitchFamily="18" charset="0"/>
                    <a:ea typeface="宋体" charset="-122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kumimoji="1" sz="4400">
                    <a:solidFill>
                      <a:schemeClr val="tx2"/>
                    </a:solidFill>
                    <a:latin typeface="Times New Roman" pitchFamily="18" charset="0"/>
                    <a:ea typeface="宋体" charset="-122"/>
                  </a:defRPr>
                </a:lvl9pPr>
              </a:lstStyle>
              <a:p>
                <a:r>
                  <a:rPr lang="en-US" altLang="zh-CN" sz="3200" kern="0" dirty="0">
                    <a:solidFill>
                      <a:schemeClr val="tx1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Observation of X(3872)</a:t>
                </a:r>
                <a:r>
                  <a:rPr lang="en-US" altLang="zh-CN" sz="3200" kern="0" dirty="0">
                    <a:solidFill>
                      <a:schemeClr val="tx1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  <a:sym typeface="Wingdings" pitchFamily="2" charset="2"/>
                  </a:rPr>
                  <a:t>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 Unicode MS" pitchFamily="34" charset="-122"/>
                            <a:cs typeface="Arial Unicode MS" pitchFamily="34" charset="-122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zh-CN" altLang="en-US" sz="3200" i="1" kern="0" smtClean="0">
                            <a:solidFill>
                              <a:schemeClr val="tx1"/>
                            </a:solidFill>
                            <a:latin typeface="Cambria Math"/>
                            <a:ea typeface="Arial Unicode MS" pitchFamily="34" charset="-122"/>
                            <a:cs typeface="Arial Unicode MS" pitchFamily="34" charset="-122"/>
                            <a:sym typeface="Wingdings" pitchFamily="2" charset="2"/>
                          </a:rPr>
                          <m:t>𝜋</m:t>
                        </m:r>
                      </m:e>
                      <m:sup>
                        <m:r>
                          <a:rPr lang="en-US" altLang="zh-CN" sz="3200" b="0" i="1" kern="0" smtClean="0">
                            <a:solidFill>
                              <a:schemeClr val="tx1"/>
                            </a:solidFill>
                            <a:latin typeface="Cambria Math"/>
                            <a:ea typeface="Arial Unicode MS" pitchFamily="34" charset="-122"/>
                            <a:cs typeface="Arial Unicode MS" pitchFamily="34" charset="-122"/>
                            <a:sym typeface="Wingdings" pitchFamily="2" charset="2"/>
                          </a:rPr>
                          <m:t>0</m:t>
                        </m:r>
                      </m:sup>
                    </m:sSup>
                    <m:sSub>
                      <m:sSubPr>
                        <m:ctrlPr>
                          <a:rPr lang="en-US" altLang="zh-CN" sz="320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 Unicode MS" pitchFamily="34" charset="-122"/>
                            <a:cs typeface="Arial Unicode MS" pitchFamily="34" charset="-122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zh-CN" altLang="en-US" sz="3200" i="1" kern="0" smtClean="0">
                            <a:solidFill>
                              <a:schemeClr val="tx1"/>
                            </a:solidFill>
                            <a:latin typeface="Cambria Math"/>
                            <a:ea typeface="Arial Unicode MS" pitchFamily="34" charset="-122"/>
                            <a:cs typeface="Arial Unicode MS" pitchFamily="34" charset="-122"/>
                            <a:sym typeface="Wingdings" pitchFamily="2" charset="2"/>
                          </a:rPr>
                          <m:t>𝜒</m:t>
                        </m:r>
                      </m:e>
                      <m:sub>
                        <m:r>
                          <a:rPr lang="en-US" altLang="zh-CN" sz="3200" b="0" i="1" kern="0" smtClean="0">
                            <a:solidFill>
                              <a:schemeClr val="tx1"/>
                            </a:solidFill>
                            <a:latin typeface="Cambria Math"/>
                            <a:ea typeface="Arial Unicode MS" pitchFamily="34" charset="-122"/>
                            <a:cs typeface="Arial Unicode MS" pitchFamily="34" charset="-122"/>
                            <a:sym typeface="Wingdings" pitchFamily="2" charset="2"/>
                          </a:rPr>
                          <m:t>𝑐</m:t>
                        </m:r>
                        <m:r>
                          <a:rPr lang="en-US" altLang="zh-CN" sz="3200" b="0" i="1" kern="0" smtClean="0">
                            <a:solidFill>
                              <a:schemeClr val="tx1"/>
                            </a:solidFill>
                            <a:latin typeface="Cambria Math"/>
                            <a:ea typeface="Arial Unicode MS" pitchFamily="34" charset="-122"/>
                            <a:cs typeface="Arial Unicode MS" pitchFamily="34" charset="-122"/>
                            <a:sym typeface="Wingdings" pitchFamily="2" charset="2"/>
                          </a:rPr>
                          <m:t>1</m:t>
                        </m:r>
                      </m:sub>
                    </m:sSub>
                  </m:oMath>
                </a14:m>
                <a:endParaRPr lang="zh-CN" altLang="en-US" sz="3200" kern="0" dirty="0">
                  <a:solidFill>
                    <a:schemeClr val="tx1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</mc:Choice>
        <mc:Fallback xmlns="">
          <p:sp>
            <p:nvSpPr>
              <p:cNvPr id="7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44624"/>
                <a:ext cx="7920880" cy="648072"/>
              </a:xfrm>
              <a:prstGeom prst="rect">
                <a:avLst/>
              </a:prstGeom>
              <a:blipFill rotWithShape="1">
                <a:blip r:embed="rId3"/>
                <a:stretch>
                  <a:fillRect t="-7477" b="-2523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570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3024336" cy="6297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70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36712"/>
            <a:ext cx="1485131" cy="2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706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354359"/>
            <a:ext cx="572641" cy="362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706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89983"/>
            <a:ext cx="792088" cy="272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706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84784"/>
            <a:ext cx="469582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7066" name="Picture 10" descr="C:\work\ppt-图标\Logo_小图标\png_icon_209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874096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3851920" y="4869448"/>
            <a:ext cx="4823026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ts val="600"/>
              </a:spcBef>
            </a:pPr>
            <a:endParaRPr lang="en-US" altLang="zh-CN" sz="2000" dirty="0">
              <a:solidFill>
                <a:srgbClr val="CC0000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lvl="1" algn="l"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zh-CN" sz="20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Loosely</a:t>
            </a:r>
            <a:r>
              <a:rPr lang="en-US" altLang="zh-CN" sz="20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/>
              </a:rPr>
              <a:t> </a:t>
            </a:r>
            <a:r>
              <a:rPr lang="en-US" altLang="zh-CN" sz="20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anose="05050102010706020507" pitchFamily="18" charset="2"/>
              </a:rPr>
              <a:t></a:t>
            </a:r>
            <a:r>
              <a:rPr lang="en-US" altLang="zh-CN" sz="20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</a:t>
            </a:r>
            <a:r>
              <a:rPr lang="en-US" altLang="zh-CN" sz="2000" baseline="300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0</a:t>
            </a:r>
            <a:r>
              <a:rPr lang="en-US" altLang="zh-CN" sz="20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</a:t>
            </a:r>
            <a:r>
              <a:rPr lang="en-US" altLang="zh-CN" sz="2000" baseline="300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*0</a:t>
            </a:r>
            <a:r>
              <a:rPr lang="en-US" altLang="zh-CN" sz="20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bound state ?</a:t>
            </a:r>
          </a:p>
          <a:p>
            <a:pPr lvl="1" algn="l"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zh-CN" sz="20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Mixture of excited </a:t>
            </a:r>
            <a:r>
              <a:rPr lang="en-US" altLang="zh-CN" sz="20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</a:t>
            </a:r>
            <a:r>
              <a:rPr lang="en-US" altLang="zh-CN" sz="2000" baseline="-250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c1</a:t>
            </a:r>
            <a:r>
              <a:rPr lang="en-US" altLang="zh-CN" sz="20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 and</a:t>
            </a:r>
            <a:r>
              <a:rPr lang="en-US" altLang="zh-CN" sz="20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/>
              </a:rPr>
              <a:t> </a:t>
            </a:r>
            <a:r>
              <a:rPr lang="en-US" altLang="zh-CN" sz="20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anose="05050102010706020507" pitchFamily="18" charset="2"/>
              </a:rPr>
              <a:t></a:t>
            </a:r>
            <a:r>
              <a:rPr lang="en-US" altLang="zh-CN" sz="20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</a:t>
            </a:r>
            <a:r>
              <a:rPr lang="en-US" altLang="zh-CN" sz="2000" baseline="300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0</a:t>
            </a:r>
            <a:r>
              <a:rPr lang="en-US" altLang="zh-CN" sz="20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</a:t>
            </a:r>
            <a:r>
              <a:rPr lang="en-US" altLang="zh-CN" sz="2000" baseline="300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*0</a:t>
            </a:r>
            <a:r>
              <a:rPr lang="en-US" altLang="zh-CN" sz="20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bound state?</a:t>
            </a:r>
          </a:p>
          <a:p>
            <a:pPr lvl="1" algn="l"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zh-CN" sz="2000" dirty="0" err="1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Tetraquark</a:t>
            </a:r>
            <a:r>
              <a:rPr lang="en-US" altLang="zh-CN" sz="2000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state ?</a:t>
            </a:r>
          </a:p>
        </p:txBody>
      </p:sp>
      <p:pic>
        <p:nvPicPr>
          <p:cNvPr id="55398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552" y="4221088"/>
            <a:ext cx="45243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353589" y="3068960"/>
                <a:ext cx="5322867" cy="1170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>
                    <a:latin typeface="+mj-lt"/>
                    <a:ea typeface="Cambria Math"/>
                  </a:rPr>
                  <a:t>3.2%[PDG]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latin typeface="Cambria Math"/>
                        <a:ea typeface="Cambria Math"/>
                      </a:rPr>
                      <m:t>&lt;</m:t>
                    </m:r>
                    <m:r>
                      <a:rPr lang="en-US" altLang="zh-CN" sz="2000" b="0" i="1" smtClean="0">
                        <a:latin typeface="Cambria Math"/>
                        <a:ea typeface="Cambria Math"/>
                      </a:rPr>
                      <m:t>𝐵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/>
                            <a:ea typeface="Cambria Math"/>
                          </a:rPr>
                          <m:t>𝑋</m:t>
                        </m:r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CN" sz="2000" b="0" i="1" smtClean="0">
                                <a:latin typeface="Cambria Math"/>
                                <a:ea typeface="Cambria Math"/>
                              </a:rPr>
                              <m:t>3872</m:t>
                            </m:r>
                          </m:e>
                        </m:d>
                        <m:r>
                          <a:rPr lang="en-US" altLang="zh-CN" sz="2000" b="0" i="1" smtClean="0">
                            <a:latin typeface="Cambria Math"/>
                            <a:ea typeface="Cambria Math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zh-CN" altLang="en-US" sz="2000" b="0" i="1" smtClean="0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/>
                                <a:ea typeface="Cambria Math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zh-CN" altLang="en-US" sz="2000" b="0" i="1" smtClean="0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/>
                                <a:ea typeface="Cambria Math"/>
                              </a:rPr>
                              <m:t>−</m:t>
                            </m:r>
                          </m:sup>
                        </m:sSup>
                        <m:f>
                          <m:fPr>
                            <m:type m:val="lin"/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altLang="zh-CN" sz="2000" b="0" i="1" smtClean="0">
                                <a:latin typeface="Cambria Math"/>
                                <a:ea typeface="Cambria Math"/>
                              </a:rPr>
                              <m:t>𝐽</m:t>
                            </m:r>
                          </m:num>
                          <m:den>
                            <m:r>
                              <a:rPr lang="zh-CN" altLang="en-US" sz="2000" b="0" i="1" smtClean="0">
                                <a:latin typeface="Cambria Math"/>
                                <a:ea typeface="Cambria Math"/>
                              </a:rPr>
                              <m:t>𝜓</m:t>
                            </m:r>
                          </m:den>
                        </m:f>
                      </m:e>
                    </m:d>
                    <m:r>
                      <a:rPr lang="en-US" altLang="zh-CN" sz="2000" b="0" i="1" smtClean="0">
                        <a:latin typeface="Cambria Math"/>
                        <a:ea typeface="Cambria Math"/>
                      </a:rPr>
                      <m:t>&lt;6.4%</m:t>
                    </m:r>
                  </m:oMath>
                </a14:m>
                <a:endParaRPr lang="en-US" altLang="zh-CN" sz="2000" b="0" dirty="0">
                  <a:latin typeface="+mj-lt"/>
                  <a:ea typeface="Cambria Math"/>
                </a:endParaRPr>
              </a:p>
              <a:p>
                <a:r>
                  <a:rPr lang="en-US" altLang="zh-CN" sz="2000" dirty="0">
                    <a:latin typeface="+mj-lt"/>
                  </a:rPr>
                  <a:t>Then we have:</a:t>
                </a:r>
              </a:p>
              <a:p>
                <a:r>
                  <a:rPr lang="en-US" altLang="zh-CN" sz="2000" dirty="0">
                    <a:latin typeface="+mj-lt"/>
                  </a:rPr>
                  <a:t>B(X(3872)</a:t>
                </a:r>
                <a:r>
                  <a:rPr lang="en-US" altLang="zh-CN" sz="20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zh-CN" altLang="en-US" sz="2000" i="1" smtClean="0"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sup>
                    </m:sSup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zh-CN" altLang="en-US" sz="2000" i="1" smtClean="0">
                            <a:latin typeface="Cambria Math"/>
                            <a:ea typeface="Cambria Math"/>
                          </a:rPr>
                          <m:t>𝜒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/>
                            <a:ea typeface="Cambria Math"/>
                          </a:rPr>
                          <m:t>𝑐</m:t>
                        </m:r>
                        <m:r>
                          <a:rPr lang="en-US" altLang="zh-CN" sz="2000" b="0" i="1" smtClean="0"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+mj-lt"/>
                  </a:rPr>
                  <a:t>)~(3-6)% </a:t>
                </a:r>
                <a:endParaRPr lang="zh-CN" alt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589" y="3068960"/>
                <a:ext cx="5322867" cy="1170385"/>
              </a:xfrm>
              <a:prstGeom prst="rect">
                <a:avLst/>
              </a:prstGeom>
              <a:blipFill rotWithShape="1">
                <a:blip r:embed="rId11"/>
                <a:stretch>
                  <a:fillRect l="-802" t="-39583" b="-57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53988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896698"/>
            <a:ext cx="4861917" cy="332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563321"/>
            <a:ext cx="2133600" cy="294679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18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6" name="爆炸形 1 14">
            <a:extLst>
              <a:ext uri="{FF2B5EF4-FFF2-40B4-BE49-F238E27FC236}">
                <a16:creationId xmlns:a16="http://schemas.microsoft.com/office/drawing/2014/main" id="{BF67E045-E64F-4163-A952-EF68B5618F05}"/>
              </a:ext>
            </a:extLst>
          </p:cNvPr>
          <p:cNvSpPr/>
          <p:nvPr/>
        </p:nvSpPr>
        <p:spPr>
          <a:xfrm>
            <a:off x="7884973" y="-99392"/>
            <a:ext cx="1206539" cy="107521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rgbClr val="FF0000"/>
                </a:solidFill>
              </a:rPr>
              <a:t>New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67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D8B87-08BC-42F3-B36E-78BE42C5C8BE}" type="slidenum">
              <a:rPr lang="en-US" altLang="zh-CN" smtClean="0"/>
              <a:pPr/>
              <a:t>19</a:t>
            </a:fld>
            <a:endParaRPr lang="en-US" altLang="zh-CN"/>
          </a:p>
        </p:txBody>
      </p:sp>
      <p:sp>
        <p:nvSpPr>
          <p:cNvPr id="5" name="标题 1"/>
          <p:cNvSpPr txBox="1">
            <a:spLocks/>
          </p:cNvSpPr>
          <p:nvPr/>
        </p:nvSpPr>
        <p:spPr bwMode="auto">
          <a:xfrm>
            <a:off x="899592" y="44624"/>
            <a:ext cx="792088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r>
              <a:rPr lang="en-US" altLang="zh-CN" sz="3200" kern="0" dirty="0">
                <a:solidFill>
                  <a:schemeClr val="tx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X(5568) – puzzle ?</a:t>
            </a:r>
            <a:endParaRPr lang="zh-CN" altLang="en-US" sz="3200" kern="0" dirty="0">
              <a:solidFill>
                <a:schemeClr val="tx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5560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1377"/>
            <a:ext cx="9108331" cy="237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60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136940"/>
            <a:ext cx="1512168" cy="23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604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713" y="2204864"/>
            <a:ext cx="2697319" cy="208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604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768" y="5760797"/>
            <a:ext cx="1460376" cy="188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604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15" y="4665954"/>
            <a:ext cx="1455613" cy="20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0904" y="429309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dirty="0">
                <a:solidFill>
                  <a:schemeClr val="tx1"/>
                </a:solidFill>
                <a:latin typeface="+mj-lt"/>
              </a:rPr>
              <a:t>CDF</a:t>
            </a:r>
            <a:endParaRPr lang="zh-CN" altLang="en-US" sz="1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5604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357861"/>
            <a:ext cx="4762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616660" y="429309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dirty="0">
                <a:solidFill>
                  <a:schemeClr val="tx1"/>
                </a:solidFill>
                <a:latin typeface="+mj-lt"/>
              </a:rPr>
              <a:t>CMS</a:t>
            </a:r>
            <a:endParaRPr lang="zh-CN" altLang="en-US" sz="1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0962" y="2673787"/>
            <a:ext cx="145103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>
                <a:latin typeface="+mj-lt"/>
              </a:rPr>
              <a:t>PRL120,202006</a:t>
            </a:r>
            <a:endParaRPr lang="zh-CN" altLang="en-US" sz="1500" dirty="0">
              <a:latin typeface="+mj-lt"/>
            </a:endParaRPr>
          </a:p>
        </p:txBody>
      </p:sp>
      <p:pic>
        <p:nvPicPr>
          <p:cNvPr id="556045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2" y="768486"/>
            <a:ext cx="6054824" cy="12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132856"/>
            <a:ext cx="3744416" cy="2392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366217" y="4293096"/>
            <a:ext cx="936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dirty="0">
                <a:solidFill>
                  <a:schemeClr val="tx1"/>
                </a:solidFill>
                <a:latin typeface="+mj-lt"/>
              </a:rPr>
              <a:t>ATLAS</a:t>
            </a:r>
            <a:endParaRPr lang="zh-CN" altLang="en-US" sz="1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56046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217" y="560553"/>
            <a:ext cx="2493069" cy="157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6047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55" y="2330656"/>
            <a:ext cx="2011858" cy="87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6048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007618"/>
            <a:ext cx="723132" cy="277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4"/>
          <p:cNvSpPr txBox="1">
            <a:spLocks/>
          </p:cNvSpPr>
          <p:nvPr/>
        </p:nvSpPr>
        <p:spPr bwMode="auto">
          <a:xfrm>
            <a:off x="7010400" y="6563321"/>
            <a:ext cx="2133600" cy="294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+mn-lt"/>
                <a:ea typeface="宋体" charset="-122"/>
                <a:cs typeface="+mn-cs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mtClean="0">
                <a:latin typeface="Arial Black" pitchFamily="34" charset="0"/>
              </a:rPr>
              <a:pPr algn="r"/>
              <a:t>19</a:t>
            </a:fld>
            <a:endParaRPr lang="en-U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661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6632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zh-CN" dirty="0">
                <a:solidFill>
                  <a:srgbClr val="000000"/>
                </a:solidFill>
                <a:latin typeface="Arial Unicode MS"/>
                <a:cs typeface="Arial Unicode MS"/>
              </a:rPr>
              <a:t>Outline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1124744"/>
            <a:ext cx="7774632" cy="5733256"/>
          </a:xfrm>
        </p:spPr>
        <p:txBody>
          <a:bodyPr/>
          <a:lstStyle/>
          <a:p>
            <a:pPr eaLnBrk="1" hangingPunct="1">
              <a:spcBef>
                <a:spcPts val="1800"/>
              </a:spcBef>
              <a:spcAft>
                <a:spcPts val="600"/>
              </a:spcAft>
            </a:pPr>
            <a:r>
              <a:rPr lang="en-US" altLang="zh-CN" sz="2800" dirty="0">
                <a:solidFill>
                  <a:srgbClr val="0000FF"/>
                </a:solidFill>
                <a:latin typeface="Arial Unicode MS"/>
                <a:cs typeface="Arial Unicode MS"/>
              </a:rPr>
              <a:t>Challenges in Hadron Spectroscopy</a:t>
            </a:r>
          </a:p>
          <a:p>
            <a:pPr eaLnBrk="1" hangingPunct="1">
              <a:spcBef>
                <a:spcPts val="1800"/>
              </a:spcBef>
              <a:spcAft>
                <a:spcPts val="600"/>
              </a:spcAft>
            </a:pPr>
            <a:r>
              <a:rPr lang="en-US" altLang="zh-CN" sz="2800" dirty="0">
                <a:solidFill>
                  <a:srgbClr val="0000FF"/>
                </a:solidFill>
                <a:latin typeface="Arial Unicode MS"/>
                <a:cs typeface="Arial Unicode MS"/>
              </a:rPr>
              <a:t>XYZ states</a:t>
            </a:r>
          </a:p>
          <a:p>
            <a:pPr lvl="1">
              <a:spcBef>
                <a:spcPts val="1800"/>
              </a:spcBef>
              <a:spcAft>
                <a:spcPts val="600"/>
              </a:spcAft>
            </a:pPr>
            <a:r>
              <a:rPr lang="en-US" altLang="zh-CN" dirty="0">
                <a:solidFill>
                  <a:srgbClr val="FF0000"/>
                </a:solidFill>
                <a:latin typeface="Arial Unicode MS"/>
                <a:cs typeface="Arial Unicode MS"/>
              </a:rPr>
              <a:t>The X states — whatever is leftover</a:t>
            </a:r>
          </a:p>
          <a:p>
            <a:pPr lvl="1">
              <a:spcBef>
                <a:spcPts val="1800"/>
              </a:spcBef>
              <a:spcAft>
                <a:spcPts val="600"/>
              </a:spcAft>
            </a:pPr>
            <a:r>
              <a:rPr lang="en-US" altLang="zh-CN" dirty="0">
                <a:solidFill>
                  <a:srgbClr val="FF0000"/>
                </a:solidFill>
                <a:latin typeface="Arial Unicode MS"/>
                <a:cs typeface="Arial Unicode MS"/>
              </a:rPr>
              <a:t>The Y states — J</a:t>
            </a:r>
            <a:r>
              <a:rPr lang="en-US" altLang="zh-CN" baseline="30000" dirty="0">
                <a:solidFill>
                  <a:srgbClr val="FF0000"/>
                </a:solidFill>
                <a:latin typeface="Arial Unicode MS"/>
                <a:cs typeface="Arial Unicode MS"/>
              </a:rPr>
              <a:t>PC</a:t>
            </a:r>
            <a:r>
              <a:rPr lang="en-US" altLang="zh-CN" dirty="0">
                <a:solidFill>
                  <a:srgbClr val="FF0000"/>
                </a:solidFill>
                <a:latin typeface="Arial Unicode MS"/>
                <a:cs typeface="Arial Unicode MS"/>
              </a:rPr>
              <a:t>=1</a:t>
            </a:r>
            <a:r>
              <a:rPr lang="en-US" altLang="zh-CN" baseline="30000" dirty="0">
                <a:solidFill>
                  <a:srgbClr val="FF0000"/>
                </a:solidFill>
                <a:latin typeface="Arial Unicode MS"/>
                <a:cs typeface="Arial Unicode MS"/>
                <a:sym typeface="Symbol" panose="05050102010706020507" pitchFamily="18" charset="2"/>
              </a:rPr>
              <a:t>--</a:t>
            </a:r>
            <a:endParaRPr lang="en-US" altLang="zh-CN" baseline="30000" dirty="0">
              <a:solidFill>
                <a:srgbClr val="FF0000"/>
              </a:solidFill>
              <a:latin typeface="Arial Unicode MS"/>
              <a:cs typeface="Arial Unicode MS"/>
            </a:endParaRPr>
          </a:p>
          <a:p>
            <a:pPr lvl="1">
              <a:spcBef>
                <a:spcPts val="1800"/>
              </a:spcBef>
              <a:spcAft>
                <a:spcPts val="600"/>
              </a:spcAft>
            </a:pPr>
            <a:r>
              <a:rPr lang="en-US" altLang="zh-CN" dirty="0">
                <a:solidFill>
                  <a:srgbClr val="FF0000"/>
                </a:solidFill>
                <a:latin typeface="Arial Unicode MS"/>
                <a:cs typeface="Arial Unicode MS"/>
              </a:rPr>
              <a:t>The </a:t>
            </a:r>
            <a:r>
              <a:rPr lang="en-US" altLang="zh-CN" dirty="0" err="1">
                <a:solidFill>
                  <a:srgbClr val="FF0000"/>
                </a:solidFill>
                <a:latin typeface="Arial Unicode MS"/>
                <a:cs typeface="Arial Unicode MS"/>
              </a:rPr>
              <a:t>Z</a:t>
            </a:r>
            <a:r>
              <a:rPr lang="en-US" altLang="zh-CN" baseline="-25000" dirty="0" err="1">
                <a:solidFill>
                  <a:srgbClr val="FF0000"/>
                </a:solidFill>
                <a:latin typeface="Arial Unicode MS"/>
                <a:cs typeface="Arial Unicode MS"/>
              </a:rPr>
              <a:t>c</a:t>
            </a:r>
            <a:r>
              <a:rPr lang="en-US" altLang="zh-CN" dirty="0">
                <a:solidFill>
                  <a:srgbClr val="FF0000"/>
                </a:solidFill>
                <a:latin typeface="Arial Unicode MS"/>
                <a:cs typeface="Arial Unicode MS"/>
              </a:rPr>
              <a:t> states — I=1 &amp; decays </a:t>
            </a:r>
            <a:r>
              <a:rPr lang="en-US" altLang="zh-CN" dirty="0" err="1">
                <a:solidFill>
                  <a:srgbClr val="FF0000"/>
                </a:solidFill>
                <a:latin typeface="Arial Unicode MS"/>
                <a:cs typeface="Arial Unicode MS"/>
              </a:rPr>
              <a:t>into</a:t>
            </a:r>
            <a:r>
              <a:rPr lang="en-US" altLang="zh-CN" dirty="0" err="1">
                <a:solidFill>
                  <a:srgbClr val="FF0000"/>
                </a:solidFill>
                <a:latin typeface="Arial Unicode MS"/>
                <a:cs typeface="Arial Unicode MS"/>
                <a:sym typeface="Symbol" panose="05050102010706020507" pitchFamily="18" charset="2"/>
              </a:rPr>
              <a:t></a:t>
            </a:r>
            <a:r>
              <a:rPr lang="en-US" altLang="zh-CN" dirty="0" err="1">
                <a:solidFill>
                  <a:srgbClr val="FF0000"/>
                </a:solidFill>
                <a:latin typeface="Arial Unicode MS"/>
                <a:cs typeface="Arial Unicode MS"/>
              </a:rPr>
              <a:t>cc</a:t>
            </a:r>
            <a:endParaRPr lang="en-US" altLang="zh-CN" dirty="0">
              <a:solidFill>
                <a:srgbClr val="FF0000"/>
              </a:solidFill>
              <a:latin typeface="Arial Unicode MS"/>
              <a:cs typeface="Arial Unicode MS"/>
            </a:endParaRP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US" altLang="zh-CN" sz="2800" dirty="0">
                <a:solidFill>
                  <a:srgbClr val="0000FF"/>
                </a:solidFill>
                <a:latin typeface="Arial Unicode MS"/>
                <a:cs typeface="Arial Unicode MS"/>
              </a:rPr>
              <a:t>Upgrade and prospects</a:t>
            </a:r>
          </a:p>
          <a:p>
            <a:pPr eaLnBrk="1" hangingPunct="1">
              <a:spcBef>
                <a:spcPts val="1800"/>
              </a:spcBef>
              <a:spcAft>
                <a:spcPts val="600"/>
              </a:spcAft>
            </a:pPr>
            <a:r>
              <a:rPr lang="en-US" altLang="zh-CN" sz="2800" dirty="0">
                <a:solidFill>
                  <a:srgbClr val="0000FF"/>
                </a:solidFill>
                <a:latin typeface="Arial Unicode MS"/>
                <a:cs typeface="Arial Unicode MS"/>
              </a:rPr>
              <a:t>Summary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2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2171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 descr="Screen Shot 2016-08-25 at 4.36.20 AM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481" y="548680"/>
            <a:ext cx="2290763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3" descr="Screen Shot 2016-08-25 at 4.35.07 AM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00" y="778868"/>
            <a:ext cx="2325688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1" descr="Screen Shot 2016-08-25 at 4.28.43 AM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9343"/>
            <a:ext cx="21336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955064D-3AAF-8A43-9AE4-38851A29B890}" type="slidenum">
              <a:rPr lang="en-US" altLang="en-US" sz="1200">
                <a:solidFill>
                  <a:srgbClr val="898989"/>
                </a:solidFill>
                <a:latin typeface="Cambria" charset="0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200">
              <a:solidFill>
                <a:srgbClr val="898989"/>
              </a:solidFill>
              <a:latin typeface="Cambria" charset="0"/>
            </a:endParaRPr>
          </a:p>
        </p:txBody>
      </p:sp>
      <p:sp>
        <p:nvSpPr>
          <p:cNvPr id="31749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11430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sz="3600" b="1" i="1" dirty="0">
                <a:solidFill>
                  <a:srgbClr val="0000FF"/>
                </a:solidFill>
                <a:latin typeface="Times New Roman" charset="0"/>
                <a:ea typeface="ＭＳ Ｐゴシック" charset="-128"/>
              </a:rPr>
              <a:t>    The Story of </a:t>
            </a:r>
            <a:r>
              <a:rPr lang="en-US" altLang="zh-CN" sz="3600" b="1" i="1" dirty="0">
                <a:solidFill>
                  <a:srgbClr val="0000FF"/>
                </a:solidFill>
                <a:latin typeface="Times New Roman" charset="0"/>
                <a:ea typeface="ＭＳ Ｐゴシック" charset="-128"/>
              </a:rPr>
              <a:t>X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charset="0"/>
                <a:ea typeface="ＭＳ Ｐゴシック" charset="-128"/>
              </a:rPr>
              <a:t>(4140)—(2009-2011)</a:t>
            </a:r>
            <a:endParaRPr lang="en-US" altLang="en-US" sz="3600" b="1" i="1" dirty="0">
              <a:solidFill>
                <a:srgbClr val="0000FF"/>
              </a:solidFill>
              <a:latin typeface="Times New Roman" charset="0"/>
              <a:ea typeface="ＭＳ Ｐゴシック" charset="-128"/>
              <a:sym typeface="Symbol" charset="2"/>
            </a:endParaRPr>
          </a:p>
        </p:txBody>
      </p:sp>
      <p:sp>
        <p:nvSpPr>
          <p:cNvPr id="31750" name="TextBox 10"/>
          <p:cNvSpPr txBox="1">
            <a:spLocks noChangeArrowheads="1"/>
          </p:cNvSpPr>
          <p:nvPr/>
        </p:nvSpPr>
        <p:spPr bwMode="auto">
          <a:xfrm>
            <a:off x="271924" y="712615"/>
            <a:ext cx="177277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100">
                <a:solidFill>
                  <a:srgbClr val="0000FF"/>
                </a:solidFill>
                <a:latin typeface="Arial" charset="0"/>
              </a:rPr>
              <a:t>PRL102</a:t>
            </a:r>
            <a:r>
              <a:rPr lang="en-US" altLang="en-US" sz="1100" dirty="0">
                <a:solidFill>
                  <a:srgbClr val="0000FF"/>
                </a:solidFill>
                <a:latin typeface="Arial" charset="0"/>
              </a:rPr>
              <a:t>, 242002  (</a:t>
            </a:r>
            <a:r>
              <a:rPr lang="en-US" altLang="en-US" sz="1100">
                <a:solidFill>
                  <a:srgbClr val="0000FF"/>
                </a:solidFill>
                <a:latin typeface="Arial" charset="0"/>
              </a:rPr>
              <a:t>2009)</a:t>
            </a:r>
            <a:endParaRPr lang="en-US" altLang="en-US" sz="11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1753" name="TextBox 10"/>
          <p:cNvSpPr txBox="1">
            <a:spLocks noChangeArrowheads="1"/>
          </p:cNvSpPr>
          <p:nvPr/>
        </p:nvSpPr>
        <p:spPr bwMode="auto">
          <a:xfrm>
            <a:off x="2411760" y="784623"/>
            <a:ext cx="197682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FF"/>
                </a:solidFill>
                <a:latin typeface="Arial" charset="0"/>
              </a:rPr>
              <a:t>MPRA 32, 1750139  (2017)</a:t>
            </a:r>
            <a:r>
              <a:rPr lang="en-US" altLang="en-US" sz="1100" i="0" dirty="0">
                <a:solidFill>
                  <a:srgbClr val="0000FF"/>
                </a:solidFill>
                <a:latin typeface="Arial" charset="0"/>
              </a:rPr>
              <a:t>  </a:t>
            </a:r>
          </a:p>
        </p:txBody>
      </p:sp>
      <p:grpSp>
        <p:nvGrpSpPr>
          <p:cNvPr id="31754" name="Group 8"/>
          <p:cNvGrpSpPr>
            <a:grpSpLocks/>
          </p:cNvGrpSpPr>
          <p:nvPr/>
        </p:nvGrpSpPr>
        <p:grpSpPr bwMode="auto">
          <a:xfrm>
            <a:off x="6553200" y="855068"/>
            <a:ext cx="2609850" cy="2640013"/>
            <a:chOff x="6553200" y="685800"/>
            <a:chExt cx="2609850" cy="2639060"/>
          </a:xfrm>
        </p:grpSpPr>
        <p:pic>
          <p:nvPicPr>
            <p:cNvPr id="31761" name="Picture 5" descr="Screen Shot 2016-08-25 at 5.25.46 AM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685800"/>
              <a:ext cx="2609850" cy="2427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2" name="Picture 7" descr="Screen Shot 2016-08-25 at 5.26.07 A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6305" y="3073400"/>
              <a:ext cx="1428750" cy="251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4724400" y="6553200"/>
            <a:ext cx="19812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343400" y="997943"/>
            <a:ext cx="762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686872" y="712615"/>
            <a:ext cx="24216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1200" dirty="0">
                <a:latin typeface="Arial" charset="0"/>
              </a:rPr>
              <a:t>PRD 85  091103 (2012)</a:t>
            </a:r>
            <a:endParaRPr lang="en-US" sz="1200" dirty="0">
              <a:latin typeface="Arial" charset="0"/>
            </a:endParaRPr>
          </a:p>
        </p:txBody>
      </p:sp>
      <p:sp>
        <p:nvSpPr>
          <p:cNvPr id="21" name="TextBox 31"/>
          <p:cNvSpPr txBox="1">
            <a:spLocks noChangeArrowheads="1"/>
          </p:cNvSpPr>
          <p:nvPr/>
        </p:nvSpPr>
        <p:spPr bwMode="auto">
          <a:xfrm>
            <a:off x="251520" y="960637"/>
            <a:ext cx="1371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Cambria" charset="0"/>
              </a:rPr>
              <a:t>CDF</a:t>
            </a:r>
            <a:endParaRPr lang="en-US" altLang="en-US" sz="2000" dirty="0">
              <a:solidFill>
                <a:srgbClr val="0000FF"/>
              </a:solidFill>
              <a:latin typeface="Cambria" charset="0"/>
            </a:endParaRPr>
          </a:p>
        </p:txBody>
      </p:sp>
      <p:sp>
        <p:nvSpPr>
          <p:cNvPr id="23" name="TextBox 31"/>
          <p:cNvSpPr txBox="1">
            <a:spLocks noChangeArrowheads="1"/>
          </p:cNvSpPr>
          <p:nvPr/>
        </p:nvSpPr>
        <p:spPr bwMode="auto">
          <a:xfrm>
            <a:off x="2480320" y="1000647"/>
            <a:ext cx="1371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Cambria" charset="0"/>
              </a:rPr>
              <a:t>CDF</a:t>
            </a:r>
            <a:endParaRPr lang="en-US" altLang="en-US" sz="2000" dirty="0">
              <a:solidFill>
                <a:srgbClr val="0000FF"/>
              </a:solidFill>
              <a:latin typeface="Cambria" charset="0"/>
            </a:endParaRPr>
          </a:p>
        </p:txBody>
      </p:sp>
      <p:sp>
        <p:nvSpPr>
          <p:cNvPr id="24" name="TextBox 31"/>
          <p:cNvSpPr txBox="1">
            <a:spLocks noChangeArrowheads="1"/>
          </p:cNvSpPr>
          <p:nvPr/>
        </p:nvSpPr>
        <p:spPr bwMode="auto">
          <a:xfrm>
            <a:off x="4784576" y="960637"/>
            <a:ext cx="1371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Cambria" charset="0"/>
              </a:rPr>
              <a:t>Belle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107504" y="3645024"/>
            <a:ext cx="8835456" cy="1363974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altLang="zh-CN" sz="1800" kern="0" dirty="0">
                <a:solidFill>
                  <a:srgbClr val="0000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CDF (2009) found evidence of Y(4140), now called X(4140)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altLang="zh-CN" sz="1800" kern="0" dirty="0">
                <a:solidFill>
                  <a:srgbClr val="0000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Belle (2010) cannot confirm or deny the existence of X(4140)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altLang="zh-CN" sz="1800" kern="0" dirty="0" err="1">
                <a:solidFill>
                  <a:srgbClr val="0000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LHCb</a:t>
            </a:r>
            <a:r>
              <a:rPr lang="en-US" altLang="zh-CN" sz="1800" kern="0" dirty="0">
                <a:solidFill>
                  <a:srgbClr val="0000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(2011) confirms neither of the structures, 2.4sigma disagreement with CDF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altLang="zh-CN" sz="1800" kern="0" dirty="0">
                <a:solidFill>
                  <a:srgbClr val="0000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Belle found evidence of X(4350) in </a:t>
            </a:r>
            <a:r>
              <a:rPr lang="en-US" altLang="zh-CN" sz="1800" kern="0" dirty="0" err="1">
                <a:solidFill>
                  <a:srgbClr val="0000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ˠˠ</a:t>
            </a:r>
            <a:r>
              <a:rPr lang="en-US" altLang="zh-CN" sz="1800" kern="0" dirty="0">
                <a:solidFill>
                  <a:srgbClr val="0000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process</a:t>
            </a:r>
          </a:p>
        </p:txBody>
      </p:sp>
      <p:pic>
        <p:nvPicPr>
          <p:cNvPr id="1026" name="Picture 2" descr="http://inspirehep.net/record/839934/files/fig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472" y="4864996"/>
            <a:ext cx="2871936" cy="191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31"/>
          <p:cNvSpPr txBox="1">
            <a:spLocks noChangeArrowheads="1"/>
          </p:cNvSpPr>
          <p:nvPr/>
        </p:nvSpPr>
        <p:spPr bwMode="auto">
          <a:xfrm>
            <a:off x="6800800" y="4869160"/>
            <a:ext cx="1371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Cambria" charset="0"/>
              </a:rPr>
              <a:t>Belle</a:t>
            </a:r>
          </a:p>
        </p:txBody>
      </p:sp>
      <p:sp>
        <p:nvSpPr>
          <p:cNvPr id="28" name="TextBox 10"/>
          <p:cNvSpPr txBox="1">
            <a:spLocks noChangeArrowheads="1"/>
          </p:cNvSpPr>
          <p:nvPr/>
        </p:nvSpPr>
        <p:spPr bwMode="auto">
          <a:xfrm>
            <a:off x="6516216" y="5255622"/>
            <a:ext cx="177277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100" dirty="0">
                <a:solidFill>
                  <a:srgbClr val="0000FF"/>
                </a:solidFill>
                <a:latin typeface="Arial" charset="0"/>
              </a:rPr>
              <a:t>PRL104, 112004  (2010)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BE0F4553-A8B0-479C-91BA-A5EBA1DD1CB7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3321"/>
            <a:ext cx="2133600" cy="294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+mn-lt"/>
                <a:ea typeface="宋体" charset="-122"/>
                <a:cs typeface="+mn-cs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mtClean="0">
                <a:latin typeface="Arial Black" pitchFamily="34" charset="0"/>
              </a:rPr>
              <a:pPr algn="r"/>
              <a:t>20</a:t>
            </a:fld>
            <a:endParaRPr lang="en-U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630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034" name="Picture 2" descr="http://inspirehep.net/record/1472310/files/newbase_JpsiPhi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616" y="2780928"/>
            <a:ext cx="4831904" cy="341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6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6962D37-400A-B74B-8833-F749A6620BF3}" type="slidenum">
              <a:rPr lang="en-US" altLang="en-US" sz="1200">
                <a:solidFill>
                  <a:srgbClr val="898989"/>
                </a:solidFill>
                <a:latin typeface="Cambria" charset="0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200">
              <a:solidFill>
                <a:srgbClr val="898989"/>
              </a:solidFill>
              <a:latin typeface="Cambria" charset="0"/>
            </a:endParaRP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11430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sz="3600" b="1" i="1" dirty="0">
                <a:solidFill>
                  <a:srgbClr val="0000FF"/>
                </a:solidFill>
                <a:latin typeface="Times New Roman" charset="0"/>
                <a:ea typeface="ＭＳ Ｐゴシック" charset="-128"/>
              </a:rPr>
              <a:t>    The Story of X(4140)—(2012-2016)</a:t>
            </a:r>
            <a:endParaRPr lang="en-US" altLang="en-US" sz="3600" b="1" i="1" dirty="0">
              <a:solidFill>
                <a:srgbClr val="0000FF"/>
              </a:solidFill>
              <a:latin typeface="Times New Roman" charset="0"/>
              <a:ea typeface="ＭＳ Ｐゴシック" charset="-128"/>
              <a:sym typeface="Symbol" charset="2"/>
            </a:endParaRPr>
          </a:p>
        </p:txBody>
      </p:sp>
      <p:sp>
        <p:nvSpPr>
          <p:cNvPr id="32771" name="TextBox 10"/>
          <p:cNvSpPr txBox="1">
            <a:spLocks noChangeArrowheads="1"/>
          </p:cNvSpPr>
          <p:nvPr/>
        </p:nvSpPr>
        <p:spPr bwMode="auto">
          <a:xfrm>
            <a:off x="533400" y="701675"/>
            <a:ext cx="14811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0">
                <a:solidFill>
                  <a:srgbClr val="3366FF"/>
                </a:solidFill>
                <a:latin typeface="Times" charset="0"/>
              </a:rPr>
              <a:t>CDF: Y(4140)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0">
                <a:solidFill>
                  <a:srgbClr val="3366FF"/>
                </a:solidFill>
                <a:latin typeface="Times" charset="0"/>
              </a:rPr>
              <a:t>Local: 5.3σ?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0">
                <a:solidFill>
                  <a:srgbClr val="3366FF"/>
                </a:solidFill>
                <a:latin typeface="Times" charset="0"/>
              </a:rPr>
              <a:t>Global: 4.3σ </a:t>
            </a:r>
            <a:r>
              <a:rPr lang="en-US" altLang="en-US" sz="1200" i="0">
                <a:solidFill>
                  <a:srgbClr val="3366FF"/>
                </a:solidFill>
                <a:latin typeface="Times" charset="0"/>
                <a:sym typeface="Wingdings" charset="2"/>
              </a:rPr>
              <a:t> 3.8σ</a:t>
            </a:r>
            <a:r>
              <a:rPr lang="en-US" altLang="en-US" sz="1200" i="0">
                <a:solidFill>
                  <a:srgbClr val="3366FF"/>
                </a:solidFill>
                <a:latin typeface="Times" charset="0"/>
              </a:rPr>
              <a:t> </a:t>
            </a:r>
          </a:p>
        </p:txBody>
      </p: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rot="5400000">
            <a:off x="594518" y="1364457"/>
            <a:ext cx="411163" cy="3048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2774" name="Picture 30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2646363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4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625475"/>
            <a:ext cx="252095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7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49275"/>
            <a:ext cx="252095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8" descr="Screen Shot 2015-04-04 at 5.34.24 PM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19400"/>
            <a:ext cx="26416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9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895600"/>
            <a:ext cx="2800350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713" y="728663"/>
            <a:ext cx="7508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1" name="TextBox 10"/>
          <p:cNvSpPr txBox="1">
            <a:spLocks noChangeArrowheads="1"/>
          </p:cNvSpPr>
          <p:nvPr/>
        </p:nvSpPr>
        <p:spPr bwMode="auto">
          <a:xfrm>
            <a:off x="1219200" y="2971800"/>
            <a:ext cx="5603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i="0">
                <a:solidFill>
                  <a:srgbClr val="0000FF"/>
                </a:solidFill>
                <a:latin typeface="Times" charset="0"/>
              </a:rPr>
              <a:t>BES </a:t>
            </a:r>
          </a:p>
        </p:txBody>
      </p:sp>
      <p:sp>
        <p:nvSpPr>
          <p:cNvPr id="32786" name="TextBox 31"/>
          <p:cNvSpPr txBox="1">
            <a:spLocks noChangeArrowheads="1"/>
          </p:cNvSpPr>
          <p:nvPr/>
        </p:nvSpPr>
        <p:spPr bwMode="auto">
          <a:xfrm>
            <a:off x="4600575" y="3823292"/>
            <a:ext cx="1371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Cambria" charset="0"/>
              </a:rPr>
              <a:t>D0</a:t>
            </a:r>
            <a:endParaRPr lang="en-US" altLang="en-US" sz="2000" dirty="0">
              <a:solidFill>
                <a:srgbClr val="0000FF"/>
              </a:solidFill>
              <a:latin typeface="Cambria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935142"/>
            <a:ext cx="176433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1100" dirty="0">
                <a:latin typeface="Arial" charset="0"/>
              </a:rPr>
              <a:t>PLB 734 261 (2014)</a:t>
            </a:r>
            <a:endParaRPr lang="en-US" sz="1100" dirty="0"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59671" y="980728"/>
            <a:ext cx="18764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1100" dirty="0">
                <a:latin typeface="Arial" charset="0"/>
              </a:rPr>
              <a:t>PRD 89, 012004 (2014)</a:t>
            </a:r>
            <a:endParaRPr lang="en-US" sz="1100" dirty="0">
              <a:latin typeface="Arial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588224" y="1007150"/>
            <a:ext cx="18764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1100" dirty="0">
                <a:latin typeface="Arial" charset="0"/>
              </a:rPr>
              <a:t>PRD 91, 012003 (2015)</a:t>
            </a:r>
            <a:endParaRPr lang="en-US" sz="1100" dirty="0"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99592" y="3311406"/>
            <a:ext cx="18764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1100" dirty="0">
                <a:latin typeface="Arial" charset="0"/>
              </a:rPr>
              <a:t>PRD 91, 032002 (2015)</a:t>
            </a:r>
            <a:endParaRPr lang="en-US" sz="1100" dirty="0"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4242" y="4391526"/>
            <a:ext cx="168988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100" dirty="0">
                <a:latin typeface="Arial" charset="0"/>
              </a:rPr>
              <a:t>PRL115:232001 (2015) </a:t>
            </a:r>
            <a:endParaRPr lang="en-US" sz="1100" dirty="0"/>
          </a:p>
        </p:txBody>
      </p:sp>
      <p:sp>
        <p:nvSpPr>
          <p:cNvPr id="26" name="Rectangle 25"/>
          <p:cNvSpPr/>
          <p:nvPr/>
        </p:nvSpPr>
        <p:spPr>
          <a:xfrm>
            <a:off x="7130586" y="2735342"/>
            <a:ext cx="168988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100" dirty="0">
                <a:latin typeface="Arial" charset="0"/>
              </a:rPr>
              <a:t>PRL118:022003 (2017) </a:t>
            </a:r>
            <a:endParaRPr lang="en-US" sz="1100" dirty="0"/>
          </a:p>
        </p:txBody>
      </p:sp>
      <p:sp>
        <p:nvSpPr>
          <p:cNvPr id="27" name="TextBox 31"/>
          <p:cNvSpPr txBox="1">
            <a:spLocks noChangeArrowheads="1"/>
          </p:cNvSpPr>
          <p:nvPr/>
        </p:nvSpPr>
        <p:spPr bwMode="auto">
          <a:xfrm>
            <a:off x="6872808" y="2996952"/>
            <a:ext cx="1371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solidFill>
                  <a:srgbClr val="0000FF"/>
                </a:solidFill>
                <a:latin typeface="Cambria" charset="0"/>
              </a:rPr>
              <a:t>LHCb</a:t>
            </a:r>
            <a:endParaRPr lang="en-US" altLang="en-US" sz="2000" dirty="0">
              <a:solidFill>
                <a:srgbClr val="0000FF"/>
              </a:solidFill>
              <a:latin typeface="Cambria" charset="0"/>
            </a:endParaRPr>
          </a:p>
        </p:txBody>
      </p:sp>
      <p:sp>
        <p:nvSpPr>
          <p:cNvPr id="28" name="TextBox 31"/>
          <p:cNvSpPr txBox="1">
            <a:spLocks noChangeArrowheads="1"/>
          </p:cNvSpPr>
          <p:nvPr/>
        </p:nvSpPr>
        <p:spPr bwMode="auto">
          <a:xfrm>
            <a:off x="251520" y="620688"/>
            <a:ext cx="1371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Cambria" charset="0"/>
              </a:rPr>
              <a:t>CMS</a:t>
            </a: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35496" y="5373216"/>
            <a:ext cx="9001000" cy="1224136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altLang="zh-CN" sz="1800" kern="0" dirty="0">
                <a:solidFill>
                  <a:srgbClr val="0000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CMS, D0, </a:t>
            </a:r>
            <a:r>
              <a:rPr lang="en-US" altLang="zh-CN" sz="1800" kern="0" dirty="0" err="1">
                <a:solidFill>
                  <a:srgbClr val="0000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LHCb</a:t>
            </a:r>
            <a:r>
              <a:rPr lang="en-US" altLang="zh-CN" sz="1800" kern="0" dirty="0">
                <a:solidFill>
                  <a:srgbClr val="0000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finally confirm the existence of X(4140) with  &gt;5sigma significance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altLang="zh-CN" sz="1800" kern="0" dirty="0" err="1">
                <a:solidFill>
                  <a:srgbClr val="0000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LHCb</a:t>
            </a:r>
            <a:r>
              <a:rPr lang="en-US" altLang="zh-CN" sz="1800" kern="0" dirty="0">
                <a:solidFill>
                  <a:srgbClr val="0000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also confirms the existence of Y(4274) with &gt;5sigma significance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altLang="zh-CN" sz="1800" kern="0" dirty="0" err="1">
                <a:solidFill>
                  <a:srgbClr val="0000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LHCb</a:t>
            </a:r>
            <a:r>
              <a:rPr lang="en-US" altLang="zh-CN" sz="1800" kern="0" dirty="0">
                <a:solidFill>
                  <a:srgbClr val="0000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found two more structures: X(4500) &amp; X(4700)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3F30D8FB-EE15-4D12-BBAB-CF371111C3F0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3321"/>
            <a:ext cx="2133600" cy="294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+mn-lt"/>
                <a:ea typeface="宋体" charset="-122"/>
                <a:cs typeface="+mn-cs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mtClean="0">
                <a:latin typeface="Arial Black" pitchFamily="34" charset="0"/>
              </a:rPr>
              <a:pPr algn="r"/>
              <a:t>21</a:t>
            </a:fld>
            <a:endParaRPr lang="en-U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956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685800" y="44624"/>
                <a:ext cx="7772400" cy="731168"/>
              </a:xfrm>
            </p:spPr>
            <p:txBody>
              <a:bodyPr/>
              <a:lstStyle/>
              <a:p>
                <a:r>
                  <a:rPr lang="en-US" altLang="zh-CN" sz="3800" dirty="0"/>
                  <a:t>Search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800" b="0" i="1" smtClean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CN" sz="3800" b="0" i="1" smtClean="0">
                            <a:latin typeface="Cambria Math"/>
                          </a:rPr>
                          <m:t>𝑏𝑏</m:t>
                        </m:r>
                        <m:acc>
                          <m:accPr>
                            <m:chr m:val="̅"/>
                            <m:ctrlPr>
                              <a:rPr lang="en-US" altLang="zh-CN" sz="3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3800" b="0" i="1" smtClean="0">
                                <a:latin typeface="Cambria Math"/>
                              </a:rPr>
                              <m:t>𝑏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altLang="zh-CN" sz="3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3800" b="0" i="1" smtClean="0">
                                <a:latin typeface="Cambria Math"/>
                              </a:rPr>
                              <m:t>𝑏</m:t>
                            </m:r>
                          </m:e>
                        </m:acc>
                      </m:sub>
                    </m:sSub>
                  </m:oMath>
                </a14:m>
                <a:endParaRPr lang="zh-CN" altLang="en-US" sz="3800" dirty="0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85800" y="44624"/>
                <a:ext cx="7772400" cy="731168"/>
              </a:xfrm>
              <a:blipFill rotWithShape="1">
                <a:blip r:embed="rId2"/>
                <a:stretch>
                  <a:fillRect t="-9167" b="-291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D8B87-08BC-42F3-B36E-78BE42C5C8BE}" type="slidenum">
              <a:rPr lang="en-US" altLang="zh-CN" smtClean="0"/>
              <a:pPr/>
              <a:t>22</a:t>
            </a:fld>
            <a:endParaRPr lang="en-US" altLang="zh-CN"/>
          </a:p>
        </p:txBody>
      </p:sp>
      <p:pic>
        <p:nvPicPr>
          <p:cNvPr id="553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0" y="836712"/>
            <a:ext cx="9129049" cy="5724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9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0" y="6462446"/>
            <a:ext cx="8321948" cy="350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653136"/>
            <a:ext cx="720080" cy="49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98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48" y="6462445"/>
            <a:ext cx="539551" cy="37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7010400" y="6563321"/>
            <a:ext cx="2133600" cy="294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+mn-lt"/>
                <a:ea typeface="宋体" charset="-122"/>
                <a:cs typeface="+mn-cs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mtClean="0">
                <a:latin typeface="Arial Black" pitchFamily="34" charset="0"/>
              </a:rPr>
              <a:pPr algn="r"/>
              <a:t>22</a:t>
            </a:fld>
            <a:endParaRPr lang="en-US" dirty="0"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63208" y="1851443"/>
            <a:ext cx="3501280" cy="929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CMS has observed double upsilons </a:t>
            </a:r>
          </a:p>
          <a:p>
            <a:r>
              <a:rPr lang="en-US" sz="1600" dirty="0"/>
              <a:t>(JHEP 1705 013 (2017)</a:t>
            </a:r>
          </a:p>
          <a:p>
            <a:r>
              <a:rPr lang="en-US" sz="1600" dirty="0"/>
              <a:t>should check mass spectrum? </a:t>
            </a:r>
          </a:p>
        </p:txBody>
      </p:sp>
    </p:spTree>
    <p:extLst>
      <p:ext uri="{BB962C8B-B14F-4D97-AF65-F5344CB8AC3E}">
        <p14:creationId xmlns:p14="http://schemas.microsoft.com/office/powerpoint/2010/main" val="4182955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249" y="4472765"/>
            <a:ext cx="4102223" cy="209899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5576" y="908720"/>
            <a:ext cx="7704856" cy="309634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000000"/>
                </a:solidFill>
                <a:latin typeface="Arial Unicode MS"/>
                <a:cs typeface="Arial Unicode MS"/>
              </a:rPr>
              <a:t>The Y states</a:t>
            </a:r>
            <a:br>
              <a:rPr lang="en-US" altLang="zh-CN" sz="3200" dirty="0">
                <a:solidFill>
                  <a:srgbClr val="000000"/>
                </a:solidFill>
                <a:latin typeface="Arial Unicode MS"/>
                <a:cs typeface="Arial Unicode MS"/>
              </a:rPr>
            </a:br>
            <a:r>
              <a:rPr lang="en-US" altLang="zh-CN" sz="3200" dirty="0">
                <a:solidFill>
                  <a:srgbClr val="000000"/>
                </a:solidFill>
                <a:latin typeface="Arial Unicode MS"/>
                <a:cs typeface="Arial Unicode MS"/>
              </a:rPr>
              <a:t>measurements of more final states for the Y and </a:t>
            </a:r>
            <a:r>
              <a:rPr lang="en-US" altLang="zh-CN" sz="3200" dirty="0">
                <a:solidFill>
                  <a:srgbClr val="000000"/>
                </a:solidFill>
                <a:latin typeface="Arial Unicode MS"/>
                <a:cs typeface="Arial Unicode MS"/>
                <a:sym typeface="Symbol"/>
              </a:rPr>
              <a:t> states</a:t>
            </a:r>
            <a:endParaRPr lang="zh-CN" altLang="en-US" sz="3600" dirty="0">
              <a:solidFill>
                <a:srgbClr val="FF0000"/>
              </a:solidFill>
              <a:latin typeface="Arial Unicode MS"/>
              <a:cs typeface="Arial Unicode MS"/>
            </a:endParaRPr>
          </a:p>
        </p:txBody>
      </p:sp>
      <p:grpSp>
        <p:nvGrpSpPr>
          <p:cNvPr id="12" name="Group 10"/>
          <p:cNvGrpSpPr>
            <a:grpSpLocks noChangeAspect="1"/>
          </p:cNvGrpSpPr>
          <p:nvPr/>
        </p:nvGrpSpPr>
        <p:grpSpPr bwMode="auto">
          <a:xfrm>
            <a:off x="366185" y="4472972"/>
            <a:ext cx="4061799" cy="2080434"/>
            <a:chOff x="144" y="3120"/>
            <a:chExt cx="1968" cy="1008"/>
          </a:xfrm>
        </p:grpSpPr>
        <p:sp>
          <p:nvSpPr>
            <p:cNvPr id="13" name="AutoShape 9"/>
            <p:cNvSpPr>
              <a:spLocks noChangeAspect="1" noChangeArrowheads="1" noTextEdit="1"/>
            </p:cNvSpPr>
            <p:nvPr/>
          </p:nvSpPr>
          <p:spPr bwMode="auto">
            <a:xfrm>
              <a:off x="144" y="3120"/>
              <a:ext cx="1968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144" y="3120"/>
              <a:ext cx="1968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549900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3120"/>
              <a:ext cx="1968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144" y="3120"/>
              <a:ext cx="1968" cy="100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18" name="Picture 7" descr="Belle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969877"/>
            <a:ext cx="946200" cy="73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38"/>
          <a:stretch>
            <a:fillRect/>
          </a:stretch>
        </p:blipFill>
        <p:spPr bwMode="auto">
          <a:xfrm>
            <a:off x="2629544" y="3933891"/>
            <a:ext cx="6604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C:\Documents and Settings\songweimin\桌面\BES3_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294" y="4086561"/>
            <a:ext cx="1398131" cy="61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4"/>
          <p:cNvSpPr txBox="1">
            <a:spLocks/>
          </p:cNvSpPr>
          <p:nvPr/>
        </p:nvSpPr>
        <p:spPr bwMode="auto">
          <a:xfrm>
            <a:off x="7010400" y="6563321"/>
            <a:ext cx="2133600" cy="294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+mn-lt"/>
                <a:ea typeface="宋体" charset="-122"/>
                <a:cs typeface="+mn-cs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mtClean="0">
                <a:latin typeface="Arial Black" pitchFamily="34" charset="0"/>
              </a:rPr>
              <a:pPr algn="r"/>
              <a:t>23</a:t>
            </a:fld>
            <a:endParaRPr lang="en-U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618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364" name="Picture 4" descr="C:\Users\YuanCZ\AppData\Local\Temp\Rar$DI10.008\UnblindedSpectrumBelle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753" y="692696"/>
            <a:ext cx="4698751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736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67" y="961760"/>
            <a:ext cx="4173709" cy="289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91" y="3850692"/>
            <a:ext cx="4221247" cy="296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0981" name="Rectangle 5"/>
          <p:cNvSpPr>
            <a:spLocks noGrp="1" noChangeArrowheads="1"/>
          </p:cNvSpPr>
          <p:nvPr>
            <p:ph type="title"/>
          </p:nvPr>
        </p:nvSpPr>
        <p:spPr>
          <a:xfrm>
            <a:off x="107950" y="116557"/>
            <a:ext cx="4318000" cy="792163"/>
          </a:xfrm>
        </p:spPr>
        <p:txBody>
          <a:bodyPr/>
          <a:lstStyle/>
          <a:p>
            <a:r>
              <a:rPr lang="en-US" altLang="zh-CN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The Y</a:t>
            </a:r>
            <a:r>
              <a:rPr lang="en-US" altLang="zh-CN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 states</a:t>
            </a:r>
            <a:endParaRPr lang="en-US" altLang="zh-CN" dirty="0">
              <a:solidFill>
                <a:srgbClr val="000066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510986" name="Picture 10" descr="Belle-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22" y="1052736"/>
            <a:ext cx="679450" cy="52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0995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38"/>
          <a:stretch>
            <a:fillRect/>
          </a:stretch>
        </p:blipFill>
        <p:spPr bwMode="auto">
          <a:xfrm>
            <a:off x="827584" y="4147989"/>
            <a:ext cx="6604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0"/>
          <p:cNvSpPr/>
          <p:nvPr/>
        </p:nvSpPr>
        <p:spPr>
          <a:xfrm>
            <a:off x="2411760" y="2350621"/>
            <a:ext cx="1836110" cy="646331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zh-CN" sz="1800" dirty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PRL110,252002 </a:t>
            </a:r>
          </a:p>
          <a:p>
            <a:pPr algn="l">
              <a:spcBef>
                <a:spcPts val="0"/>
              </a:spcBef>
            </a:pPr>
            <a:r>
              <a:rPr lang="en-US" altLang="zh-CN" sz="1800" dirty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967/</a:t>
            </a:r>
            <a:r>
              <a:rPr lang="en-US" altLang="zh-CN" sz="1800" dirty="0" err="1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fb</a:t>
            </a:r>
            <a:endParaRPr lang="zh-CN" altLang="en-US" sz="1800" dirty="0">
              <a:solidFill>
                <a:srgbClr val="7030A0"/>
              </a:solidFill>
              <a:latin typeface="Arial Unicode MS"/>
              <a:cs typeface="Arial Unicode MS"/>
            </a:endParaRPr>
          </a:p>
        </p:txBody>
      </p:sp>
      <p:sp>
        <p:nvSpPr>
          <p:cNvPr id="15" name="矩形 10"/>
          <p:cNvSpPr/>
          <p:nvPr/>
        </p:nvSpPr>
        <p:spPr>
          <a:xfrm>
            <a:off x="2267744" y="4438853"/>
            <a:ext cx="1763185" cy="646331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zh-CN" sz="1800" dirty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PRD86,051102 </a:t>
            </a:r>
          </a:p>
          <a:p>
            <a:pPr algn="l">
              <a:spcBef>
                <a:spcPts val="0"/>
              </a:spcBef>
            </a:pPr>
            <a:r>
              <a:rPr lang="en-US" altLang="zh-CN" sz="1800" dirty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454/</a:t>
            </a:r>
            <a:r>
              <a:rPr lang="en-US" altLang="zh-CN" sz="1800" dirty="0" err="1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fb</a:t>
            </a:r>
            <a:endParaRPr lang="zh-CN" altLang="en-US" sz="1800" dirty="0">
              <a:solidFill>
                <a:srgbClr val="7030A0"/>
              </a:solidFill>
              <a:latin typeface="Arial Unicode MS"/>
              <a:cs typeface="Arial Unicode MS"/>
            </a:endParaRPr>
          </a:p>
        </p:txBody>
      </p:sp>
      <p:sp>
        <p:nvSpPr>
          <p:cNvPr id="16" name="矩形 10"/>
          <p:cNvSpPr/>
          <p:nvPr/>
        </p:nvSpPr>
        <p:spPr>
          <a:xfrm>
            <a:off x="5508104" y="44624"/>
            <a:ext cx="3384376" cy="646331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zh-CN" sz="1800" dirty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Belle: PRL99,142002, 670/</a:t>
            </a:r>
            <a:r>
              <a:rPr lang="en-US" altLang="zh-CN" sz="1800" dirty="0" err="1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fb</a:t>
            </a:r>
            <a:endParaRPr lang="en-US" altLang="zh-CN" sz="1800" dirty="0">
              <a:solidFill>
                <a:srgbClr val="7030A0"/>
              </a:solidFill>
              <a:latin typeface="Arial Unicode MS"/>
              <a:cs typeface="Arial Unicode MS"/>
              <a:sym typeface="Symbol" pitchFamily="18" charset="2"/>
            </a:endParaRPr>
          </a:p>
          <a:p>
            <a:pPr algn="l">
              <a:spcBef>
                <a:spcPts val="0"/>
              </a:spcBef>
            </a:pPr>
            <a:r>
              <a:rPr lang="en-US" altLang="zh-CN" sz="1800" dirty="0" err="1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BaBar</a:t>
            </a:r>
            <a:r>
              <a:rPr lang="en-US" altLang="zh-CN" sz="1800" dirty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: PRD89, 111103, 520/fb</a:t>
            </a:r>
            <a:endParaRPr lang="zh-CN" altLang="en-US" sz="1800" dirty="0">
              <a:solidFill>
                <a:srgbClr val="7030A0"/>
              </a:solidFill>
              <a:latin typeface="Arial Unicode MS"/>
              <a:cs typeface="Arial Unicode MS"/>
            </a:endParaRPr>
          </a:p>
        </p:txBody>
      </p:sp>
      <p:grpSp>
        <p:nvGrpSpPr>
          <p:cNvPr id="13" name="Group 3"/>
          <p:cNvGrpSpPr/>
          <p:nvPr/>
        </p:nvGrpSpPr>
        <p:grpSpPr>
          <a:xfrm>
            <a:off x="4788024" y="3717032"/>
            <a:ext cx="4131344" cy="2448272"/>
            <a:chOff x="1562100" y="1916832"/>
            <a:chExt cx="6007100" cy="3134320"/>
          </a:xfrm>
        </p:grpSpPr>
        <p:pic>
          <p:nvPicPr>
            <p:cNvPr id="17" name="Picture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62100" y="1916832"/>
              <a:ext cx="6007100" cy="2971800"/>
            </a:xfrm>
            <a:prstGeom prst="rect">
              <a:avLst/>
            </a:prstGeom>
          </p:spPr>
        </p:pic>
        <p:pic>
          <p:nvPicPr>
            <p:cNvPr id="18" name="Picture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696" y="4797152"/>
              <a:ext cx="5651500" cy="254000"/>
            </a:xfrm>
            <a:prstGeom prst="rect">
              <a:avLst/>
            </a:prstGeom>
          </p:spPr>
        </p:pic>
      </p:grp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6444208" y="6170873"/>
            <a:ext cx="1248826" cy="374461"/>
          </a:xfrm>
          <a:prstGeom prst="rect">
            <a:avLst/>
          </a:prstGeom>
          <a:solidFill>
            <a:srgbClr val="FCCAFF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2000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M(</a:t>
            </a:r>
            <a:r>
              <a:rPr lang="en-US" altLang="zh-CN" sz="2000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</a:t>
            </a:r>
            <a:r>
              <a:rPr lang="en-US" altLang="zh-CN" sz="2000" baseline="-25000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c</a:t>
            </a:r>
            <a:r>
              <a:rPr lang="en-US" altLang="zh-CN" sz="2000" baseline="30000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+</a:t>
            </a:r>
            <a:r>
              <a:rPr lang="en-US" altLang="zh-CN" sz="2000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</a:t>
            </a:r>
            <a:r>
              <a:rPr lang="en-US" altLang="zh-CN" sz="2000" baseline="-25000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c</a:t>
            </a:r>
            <a:r>
              <a:rPr lang="en-US" altLang="zh-CN" sz="2000" baseline="30000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-</a:t>
            </a:r>
            <a:r>
              <a:rPr lang="en-US" altLang="zh-CN" sz="2000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)</a:t>
            </a:r>
          </a:p>
        </p:txBody>
      </p:sp>
      <p:sp>
        <p:nvSpPr>
          <p:cNvPr id="20" name="矩形 10"/>
          <p:cNvSpPr/>
          <p:nvPr/>
        </p:nvSpPr>
        <p:spPr>
          <a:xfrm>
            <a:off x="6998608" y="3861048"/>
            <a:ext cx="1853242" cy="646331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zh-CN" sz="1800" dirty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PRL101,172001 </a:t>
            </a:r>
          </a:p>
          <a:p>
            <a:pPr algn="l">
              <a:spcBef>
                <a:spcPts val="0"/>
              </a:spcBef>
            </a:pPr>
            <a:r>
              <a:rPr lang="en-US" altLang="zh-CN" sz="1800" dirty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695/</a:t>
            </a:r>
            <a:r>
              <a:rPr lang="en-US" altLang="zh-CN" sz="1800" dirty="0" err="1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fb</a:t>
            </a:r>
            <a:endParaRPr lang="zh-CN" altLang="en-US" sz="1800" dirty="0">
              <a:solidFill>
                <a:srgbClr val="7030A0"/>
              </a:solidFill>
              <a:latin typeface="Arial Unicode MS"/>
              <a:cs typeface="Arial Unicode MS"/>
            </a:endParaRPr>
          </a:p>
        </p:txBody>
      </p:sp>
      <p:pic>
        <p:nvPicPr>
          <p:cNvPr id="21" name="Picture 16" descr="Belle-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921482"/>
            <a:ext cx="679450" cy="52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24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787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 txBox="1">
            <a:spLocks/>
          </p:cNvSpPr>
          <p:nvPr/>
        </p:nvSpPr>
        <p:spPr>
          <a:xfrm>
            <a:off x="7010400" y="6590705"/>
            <a:ext cx="2133600" cy="294679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25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1388182" y="116632"/>
                <a:ext cx="7504298" cy="984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9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Search for  Y</a:t>
                </a:r>
                <a14:m>
                  <m:oMath xmlns:m="http://schemas.openxmlformats.org/officeDocument/2006/math">
                    <m:r>
                      <a:rPr lang="en-US" altLang="zh-CN" sz="2900" b="1" i="0" smtClean="0">
                        <a:solidFill>
                          <a:srgbClr val="C00000"/>
                        </a:solidFill>
                        <a:latin typeface="Cambria Math"/>
                      </a:rPr>
                      <m:t>(</m:t>
                    </m:r>
                    <m:r>
                      <a:rPr lang="en-US" altLang="zh-CN" sz="2900" b="1" i="0" smtClean="0">
                        <a:solidFill>
                          <a:srgbClr val="C00000"/>
                        </a:solidFill>
                        <a:latin typeface="Cambria Math"/>
                      </a:rPr>
                      <m:t>𝟒𝟔𝟔𝟎</m:t>
                    </m:r>
                    <m:r>
                      <a:rPr lang="en-US" altLang="zh-CN" sz="2900" b="1" i="0" smtClean="0">
                        <a:solidFill>
                          <a:srgbClr val="C00000"/>
                        </a:solidFill>
                        <a:latin typeface="Cambria Math"/>
                      </a:rPr>
                      <m:t>)</m:t>
                    </m:r>
                    <m:r>
                      <a:rPr lang="en-US" altLang="zh-CN" sz="2900" b="1" i="1" smtClean="0">
                        <a:solidFill>
                          <a:srgbClr val="C00000"/>
                        </a:solidFill>
                        <a:latin typeface="Cambria Math"/>
                      </a:rPr>
                      <m:t>  </m:t>
                    </m:r>
                  </m:oMath>
                </a14:m>
                <a:r>
                  <a:rPr lang="en-US" altLang="zh-CN" sz="29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its spin part  in 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9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9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altLang="zh-CN" sz="29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29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29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9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9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bSup>
                        <m:sSubSupPr>
                          <m:ctrlPr>
                            <a:rPr lang="en-US" altLang="zh-CN" sz="29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l-GR" altLang="zh-CN" sz="29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𝜦</m:t>
                          </m:r>
                        </m:e>
                        <m:sub>
                          <m:r>
                            <a:rPr lang="en-US" altLang="zh-CN" sz="29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lang="en-US" altLang="zh-CN" sz="29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9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en-US" altLang="zh-CN" sz="29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l-GR" altLang="zh-CN" sz="29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𝜦</m:t>
                              </m:r>
                            </m:e>
                          </m:acc>
                        </m:e>
                        <m:sub>
                          <m:r>
                            <a:rPr lang="en-US" altLang="zh-CN" sz="29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lang="en-US" altLang="zh-CN" sz="29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US" altLang="zh-CN" sz="2900" b="1" i="1" smtClean="0">
                          <a:solidFill>
                            <a:srgbClr val="C00000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CN" sz="2900" b="1" i="0" smtClean="0">
                          <a:solidFill>
                            <a:srgbClr val="C00000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𝐚𝐭</m:t>
                      </m:r>
                      <m:r>
                        <a:rPr lang="en-US" altLang="zh-CN" sz="2900" b="1" i="0" smtClean="0">
                          <a:solidFill>
                            <a:srgbClr val="C00000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CN" sz="2900" b="1" i="0" smtClean="0">
                          <a:solidFill>
                            <a:srgbClr val="C00000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𝐁𝐞𝐥𝐥𝐞</m:t>
                      </m:r>
                    </m:oMath>
                  </m:oMathPara>
                </a14:m>
                <a:endParaRPr lang="zh-CN" altLang="en-US" sz="29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8182" y="116632"/>
                <a:ext cx="7504298" cy="984885"/>
              </a:xfrm>
              <a:prstGeom prst="rect">
                <a:avLst/>
              </a:prstGeom>
              <a:blipFill rotWithShape="1">
                <a:blip r:embed="rId2"/>
                <a:stretch>
                  <a:fillRect l="-1787" t="-67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822426"/>
            <a:ext cx="6309362" cy="269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2"/>
              <p:cNvSpPr txBox="1">
                <a:spLocks noChangeArrowheads="1"/>
              </p:cNvSpPr>
              <p:nvPr/>
            </p:nvSpPr>
            <p:spPr bwMode="auto">
              <a:xfrm>
                <a:off x="251520" y="5439604"/>
                <a:ext cx="8788400" cy="14457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 Y(4660) and its spin partner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𝑌</m:t>
                        </m:r>
                      </m:e>
                      <m:sub>
                        <m:r>
                          <a:rPr lang="zh-CN" altLang="en-US" sz="2000" i="1" smtClean="0">
                            <a:latin typeface="Cambria Math"/>
                            <a:cs typeface="Times New Roman" panose="02020603050405020304" pitchFamily="18" charset="0"/>
                          </a:rPr>
                          <m:t>𝜂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were observed. in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invariant mass distribution </a:t>
                </a:r>
                <a:endParaRPr lang="en-US" altLang="zh-CN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90% C.L. upper limits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000" b="0" i="1" smtClean="0">
                        <a:latin typeface="Cambria Math"/>
                        <a:ea typeface="Cambria Math" panose="02040503050406030204" pitchFamily="18" charset="0"/>
                      </a:rPr>
                      <m:t>𝑌</m:t>
                    </m:r>
                    <m:r>
                      <a:rPr lang="en-US" altLang="zh-CN" sz="2000" b="0" i="1" smtClean="0">
                        <a:latin typeface="Cambria Math"/>
                        <a:ea typeface="Cambria Math" panose="02040503050406030204" pitchFamily="18" charset="0"/>
                      </a:rPr>
                      <m:t>(4660)→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/>
                            <a:cs typeface="Times New Roman" panose="02020603050405020304" pitchFamily="18" charset="0"/>
                          </a:rPr>
                          <m:t>𝑌</m:t>
                        </m:r>
                      </m:e>
                      <m:sub>
                        <m:r>
                          <a:rPr lang="zh-CN" altLang="en-US" sz="2000" i="1">
                            <a:latin typeface="Cambria Math"/>
                            <a:cs typeface="Times New Roman" panose="02020603050405020304" pitchFamily="18" charset="0"/>
                          </a:rPr>
                          <m:t>𝜂</m:t>
                        </m:r>
                      </m:sub>
                    </m:sSub>
                    <m:r>
                      <a:rPr lang="en-US" altLang="zh-CN" sz="2000" i="1">
                        <a:latin typeface="Cambria Math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1.2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2000" i="1" dirty="0" smtClean="0"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dirty="0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b="0" i="1" dirty="0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−4</m:t>
                        </m:r>
                      </m:sup>
                    </m:sSup>
                    <m:r>
                      <a:rPr lang="en-US" altLang="zh-CN" sz="2000" b="0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000" b="0" i="0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and</m:t>
                    </m:r>
                    <m:r>
                      <a:rPr lang="en-US" altLang="zh-CN" sz="2000" b="0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  2.0</m:t>
                    </m:r>
                    <m:sSup>
                      <m:sSup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i="1" dirty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×10</m:t>
                        </m:r>
                      </m:e>
                      <m:sup>
                        <m:r>
                          <a:rPr lang="en-US" altLang="zh-CN" sz="2000" i="1" dirty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altLang="zh-CN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520" y="5439604"/>
                <a:ext cx="8788400" cy="1445780"/>
              </a:xfrm>
              <a:prstGeom prst="rect">
                <a:avLst/>
              </a:prstGeom>
              <a:blipFill rotWithShape="1">
                <a:blip r:embed="rId4"/>
                <a:stretch>
                  <a:fillRect l="-555" t="-2110" b="-675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/>
        </p:nvSpPr>
        <p:spPr>
          <a:xfrm>
            <a:off x="4427984" y="2699628"/>
            <a:ext cx="2088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altLang="zh-CN" sz="1800" dirty="0">
                <a:latin typeface="+mj-lt"/>
              </a:rPr>
              <a:t>E</a:t>
            </a:r>
            <a:r>
              <a:rPr lang="en-US" altLang="zh-CN" sz="1800" dirty="0">
                <a:latin typeface="+mj-lt"/>
              </a:rPr>
              <a:t>P</a:t>
            </a:r>
            <a:r>
              <a:rPr lang="fr-FR" altLang="zh-CN" sz="1800" dirty="0">
                <a:latin typeface="+mj-lt"/>
              </a:rPr>
              <a:t>JC 78, 252 (2018)</a:t>
            </a:r>
            <a:endParaRPr lang="zh-CN" altLang="en-US" sz="1800" dirty="0">
              <a:latin typeface="+mj-lt"/>
            </a:endParaRPr>
          </a:p>
        </p:txBody>
      </p:sp>
      <p:pic>
        <p:nvPicPr>
          <p:cNvPr id="10" name="Picture 9" descr="Belle-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04" y="275456"/>
            <a:ext cx="653810" cy="57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2"/>
              <p:cNvSpPr txBox="1">
                <a:spLocks noChangeArrowheads="1"/>
              </p:cNvSpPr>
              <p:nvPr/>
            </p:nvSpPr>
            <p:spPr bwMode="auto">
              <a:xfrm>
                <a:off x="320104" y="1141829"/>
                <a:ext cx="8788400" cy="18551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Belle reported a structure, called X(4630), in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</m:e>
                      <m:sub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invariant mass distribution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𝐼𝑆𝑅</m:t>
                        </m:r>
                      </m:sub>
                    </m:sSub>
                    <m:sSubSup>
                      <m:sSubSupPr>
                        <m:ctrlP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</m:e>
                      <m:sub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2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altLang="zh-CN" sz="1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PRL 101, 172001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Also, some theory explained that Y(4660) has a large partial decay width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</m:e>
                      <m:sub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it’s spin partner Y(4616) is predicted. </a:t>
                </a:r>
                <a:r>
                  <a:rPr lang="en-US" altLang="zh-CN" sz="1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PRD 82, 094008;  PRL102, 242004</a:t>
                </a:r>
              </a:p>
            </p:txBody>
          </p:sp>
        </mc:Choice>
        <mc:Fallback xmlns="">
          <p:sp>
            <p:nvSpPr>
              <p:cNvPr id="11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0104" y="1141829"/>
                <a:ext cx="8788400" cy="1855123"/>
              </a:xfrm>
              <a:prstGeom prst="rect">
                <a:avLst/>
              </a:prstGeom>
              <a:blipFill rotWithShape="1">
                <a:blip r:embed="rId6"/>
                <a:stretch>
                  <a:fillRect l="-833" t="-1967" r="-1041" b="-98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53986" name="Picture 2" descr="C:\work\已发表的论文\Xic(2930)0\10052_0078_003_2018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742" y="2708920"/>
            <a:ext cx="1947730" cy="258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847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5863"/>
            <a:ext cx="8229600" cy="731830"/>
          </a:xfrm>
          <a:noFill/>
        </p:spPr>
        <p:txBody>
          <a:bodyPr>
            <a:normAutofit fontScale="90000"/>
          </a:bodyPr>
          <a:lstStyle/>
          <a:p>
            <a:r>
              <a:rPr lang="de-DE" dirty="0">
                <a:solidFill>
                  <a:srgbClr val="0000CC"/>
                </a:solidFill>
              </a:rPr>
              <a:t>e</a:t>
            </a:r>
            <a:r>
              <a:rPr lang="de-DE" baseline="30000" dirty="0">
                <a:solidFill>
                  <a:srgbClr val="0000CC"/>
                </a:solidFill>
              </a:rPr>
              <a:t>+</a:t>
            </a:r>
            <a:r>
              <a:rPr lang="de-DE" dirty="0">
                <a:solidFill>
                  <a:srgbClr val="0000CC"/>
                </a:solidFill>
              </a:rPr>
              <a:t>e</a:t>
            </a:r>
            <a:r>
              <a:rPr lang="de-DE" baseline="30000" dirty="0">
                <a:solidFill>
                  <a:srgbClr val="0000CC"/>
                </a:solidFill>
                <a:latin typeface="Symbol" panose="05050102010706020507" pitchFamily="18" charset="2"/>
              </a:rPr>
              <a:t>-</a:t>
            </a:r>
            <a:r>
              <a:rPr lang="de-DE" dirty="0">
                <a:solidFill>
                  <a:srgbClr val="0000CC"/>
                </a:solidFill>
                <a:sym typeface="Wingdings" panose="05000000000000000000" pitchFamily="2" charset="2"/>
              </a:rPr>
              <a:t></a:t>
            </a:r>
            <a:r>
              <a:rPr lang="de-DE" dirty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de-DE" baseline="30000" dirty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+</a:t>
            </a:r>
            <a:r>
              <a:rPr lang="de-DE" dirty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de-DE" baseline="30000" dirty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lang="de-DE" dirty="0">
                <a:solidFill>
                  <a:srgbClr val="0000CC"/>
                </a:solidFill>
                <a:sym typeface="Wingdings" panose="05000000000000000000" pitchFamily="2" charset="2"/>
              </a:rPr>
              <a:t>J/</a:t>
            </a:r>
            <a:r>
              <a:rPr lang="de-DE" dirty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y</a:t>
            </a:r>
            <a:r>
              <a:rPr lang="de-DE" dirty="0">
                <a:solidFill>
                  <a:srgbClr val="0000CC"/>
                </a:solidFill>
                <a:sym typeface="Wingdings" panose="05000000000000000000" pitchFamily="2" charset="2"/>
              </a:rPr>
              <a:t> cross section</a:t>
            </a:r>
            <a:endParaRPr lang="de-DE" dirty="0">
              <a:solidFill>
                <a:srgbClr val="0000CC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88" y="908720"/>
            <a:ext cx="8893721" cy="2875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43400" y="3789040"/>
            <a:ext cx="8943955" cy="1565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defTabSz="4572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1800" dirty="0">
                <a:latin typeface="Calibri"/>
                <a:ea typeface="+mn-ea"/>
              </a:rPr>
              <a:t>Most precise cross section measurment to date from BESIII</a:t>
            </a:r>
          </a:p>
          <a:p>
            <a:pPr marL="285750" indent="-285750" algn="l" defTabSz="4572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1800" dirty="0">
                <a:latin typeface="Calibri"/>
                <a:ea typeface="+mn-ea"/>
              </a:rPr>
              <a:t>Fit I =|BW</a:t>
            </a:r>
            <a:r>
              <a:rPr lang="de-DE" sz="1800" baseline="-25000" dirty="0">
                <a:latin typeface="Calibri"/>
                <a:ea typeface="+mn-ea"/>
              </a:rPr>
              <a:t>1</a:t>
            </a:r>
            <a:r>
              <a:rPr lang="de-DE" sz="1800" dirty="0">
                <a:latin typeface="Calibri"/>
                <a:ea typeface="+mn-ea"/>
              </a:rPr>
              <a:t>+BW</a:t>
            </a:r>
            <a:r>
              <a:rPr lang="de-DE" sz="1800" baseline="-25000" dirty="0">
                <a:latin typeface="Calibri"/>
                <a:ea typeface="+mn-ea"/>
              </a:rPr>
              <a:t>2</a:t>
            </a:r>
            <a:r>
              <a:rPr lang="de-DE" sz="1800" dirty="0">
                <a:latin typeface="Calibri"/>
                <a:ea typeface="+mn-ea"/>
              </a:rPr>
              <a:t>*e</a:t>
            </a:r>
            <a:r>
              <a:rPr lang="de-DE" sz="1800" baseline="30000" dirty="0">
                <a:latin typeface="Calibri"/>
                <a:ea typeface="+mn-ea"/>
              </a:rPr>
              <a:t>i</a:t>
            </a:r>
            <a:r>
              <a:rPr lang="de-DE" sz="1800" baseline="30000" dirty="0">
                <a:latin typeface="Symbol" panose="05050102010706020507" pitchFamily="18" charset="2"/>
                <a:ea typeface="+mn-ea"/>
              </a:rPr>
              <a:t>f2</a:t>
            </a:r>
            <a:r>
              <a:rPr lang="de-DE" sz="1800" dirty="0">
                <a:latin typeface="Calibri"/>
                <a:ea typeface="+mn-ea"/>
              </a:rPr>
              <a:t>+BW</a:t>
            </a:r>
            <a:r>
              <a:rPr lang="de-DE" sz="1800" baseline="-25000" dirty="0">
                <a:latin typeface="Calibri"/>
                <a:ea typeface="+mn-ea"/>
              </a:rPr>
              <a:t>3</a:t>
            </a:r>
            <a:r>
              <a:rPr lang="de-DE" sz="1800" dirty="0">
                <a:latin typeface="Calibri"/>
                <a:ea typeface="+mn-ea"/>
              </a:rPr>
              <a:t>*e</a:t>
            </a:r>
            <a:r>
              <a:rPr lang="de-DE" sz="1800" baseline="30000" dirty="0">
                <a:latin typeface="Calibri"/>
                <a:ea typeface="+mn-ea"/>
              </a:rPr>
              <a:t>i</a:t>
            </a:r>
            <a:r>
              <a:rPr lang="de-DE" sz="1800" baseline="30000" dirty="0">
                <a:latin typeface="Symbol" panose="05050102010706020507" pitchFamily="18" charset="2"/>
                <a:ea typeface="+mn-ea"/>
              </a:rPr>
              <a:t>f3</a:t>
            </a:r>
            <a:r>
              <a:rPr lang="de-DE" sz="1800" dirty="0">
                <a:latin typeface="Calibri"/>
                <a:ea typeface="+mn-ea"/>
              </a:rPr>
              <a:t>|</a:t>
            </a:r>
            <a:r>
              <a:rPr lang="de-DE" sz="1800" baseline="30000" dirty="0">
                <a:latin typeface="Calibri"/>
                <a:ea typeface="+mn-ea"/>
              </a:rPr>
              <a:t>2</a:t>
            </a:r>
            <a:r>
              <a:rPr lang="de-DE" sz="1800" dirty="0">
                <a:latin typeface="Calibri"/>
                <a:ea typeface="+mn-ea"/>
              </a:rPr>
              <a:t>  or Fit II =|exp+BW</a:t>
            </a:r>
            <a:r>
              <a:rPr lang="de-DE" sz="1800" baseline="-25000" dirty="0">
                <a:latin typeface="Calibri"/>
                <a:ea typeface="+mn-ea"/>
              </a:rPr>
              <a:t>2</a:t>
            </a:r>
            <a:r>
              <a:rPr lang="de-DE" sz="1800" dirty="0">
                <a:latin typeface="Calibri"/>
                <a:ea typeface="+mn-ea"/>
              </a:rPr>
              <a:t>*e</a:t>
            </a:r>
            <a:r>
              <a:rPr lang="de-DE" sz="1800" baseline="30000" dirty="0">
                <a:latin typeface="Calibri"/>
                <a:ea typeface="+mn-ea"/>
              </a:rPr>
              <a:t>i</a:t>
            </a:r>
            <a:r>
              <a:rPr lang="de-DE" sz="1800" baseline="30000" dirty="0">
                <a:latin typeface="Symbol" panose="05050102010706020507" pitchFamily="18" charset="2"/>
                <a:ea typeface="+mn-ea"/>
              </a:rPr>
              <a:t>f2</a:t>
            </a:r>
            <a:r>
              <a:rPr lang="de-DE" sz="1800" dirty="0">
                <a:latin typeface="Calibri"/>
                <a:ea typeface="+mn-ea"/>
              </a:rPr>
              <a:t>+BW</a:t>
            </a:r>
            <a:r>
              <a:rPr lang="de-DE" sz="1800" baseline="-25000" dirty="0">
                <a:latin typeface="Calibri"/>
                <a:ea typeface="+mn-ea"/>
              </a:rPr>
              <a:t>3</a:t>
            </a:r>
            <a:r>
              <a:rPr lang="de-DE" sz="1800" dirty="0">
                <a:latin typeface="Calibri"/>
                <a:ea typeface="+mn-ea"/>
              </a:rPr>
              <a:t>*e</a:t>
            </a:r>
            <a:r>
              <a:rPr lang="de-DE" sz="1800" baseline="30000" dirty="0">
                <a:latin typeface="Calibri"/>
                <a:ea typeface="+mn-ea"/>
              </a:rPr>
              <a:t>i</a:t>
            </a:r>
            <a:r>
              <a:rPr lang="de-DE" sz="1800" baseline="30000" dirty="0">
                <a:latin typeface="Symbol" panose="05050102010706020507" pitchFamily="18" charset="2"/>
                <a:ea typeface="+mn-ea"/>
              </a:rPr>
              <a:t>f3</a:t>
            </a:r>
            <a:r>
              <a:rPr lang="de-DE" sz="1800" dirty="0">
                <a:latin typeface="Calibri"/>
                <a:ea typeface="+mn-ea"/>
              </a:rPr>
              <a:t>|</a:t>
            </a:r>
            <a:r>
              <a:rPr lang="de-DE" sz="1800" baseline="30000" dirty="0">
                <a:latin typeface="Calibri"/>
                <a:ea typeface="+mn-ea"/>
              </a:rPr>
              <a:t>2  </a:t>
            </a:r>
            <a:r>
              <a:rPr lang="de-DE" sz="1800" dirty="0">
                <a:latin typeface="Calibri"/>
                <a:ea typeface="+mn-ea"/>
              </a:rPr>
              <a:t>(other fits ruled out)</a:t>
            </a:r>
            <a:endParaRPr lang="de-DE" sz="1800" baseline="30000" dirty="0">
              <a:latin typeface="Calibri"/>
              <a:ea typeface="+mn-ea"/>
            </a:endParaRPr>
          </a:p>
          <a:p>
            <a:pPr marL="285750" indent="-285750" algn="l" defTabSz="4572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400" dirty="0">
                <a:latin typeface="Calibri"/>
                <a:ea typeface="+mn-ea"/>
              </a:rPr>
              <a:t>M = 4222.0±3.1±1.4 MeV (</a:t>
            </a:r>
            <a:r>
              <a:rPr lang="de-DE" sz="2400" dirty="0">
                <a:solidFill>
                  <a:srgbClr val="FF0000"/>
                </a:solidFill>
                <a:latin typeface="Calibri"/>
                <a:ea typeface="+mn-ea"/>
              </a:rPr>
              <a:t>lower</a:t>
            </a:r>
            <a:r>
              <a:rPr lang="de-DE" sz="2400" dirty="0">
                <a:latin typeface="Calibri"/>
                <a:ea typeface="+mn-ea"/>
              </a:rPr>
              <a:t>)</a:t>
            </a:r>
          </a:p>
          <a:p>
            <a:pPr marL="285750" indent="-285750" algn="l" defTabSz="4572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400" dirty="0">
                <a:latin typeface="Symbol" panose="05050102010706020507" pitchFamily="18" charset="2"/>
                <a:ea typeface="+mn-ea"/>
              </a:rPr>
              <a:t>G</a:t>
            </a:r>
            <a:r>
              <a:rPr lang="de-DE" sz="2400" dirty="0">
                <a:latin typeface="Calibri"/>
                <a:ea typeface="+mn-ea"/>
              </a:rPr>
              <a:t> = 44.1±4.3±2.0 MeV (</a:t>
            </a:r>
            <a:r>
              <a:rPr lang="de-DE" sz="2400" dirty="0">
                <a:solidFill>
                  <a:srgbClr val="FF0000"/>
                </a:solidFill>
                <a:latin typeface="Calibri"/>
                <a:ea typeface="+mn-ea"/>
              </a:rPr>
              <a:t>narrower</a:t>
            </a:r>
            <a:r>
              <a:rPr lang="de-DE" sz="2400" dirty="0">
                <a:latin typeface="Calibri"/>
                <a:ea typeface="+mn-ea"/>
              </a:rPr>
              <a:t>)</a:t>
            </a:r>
          </a:p>
        </p:txBody>
      </p:sp>
      <p:pic>
        <p:nvPicPr>
          <p:cNvPr id="5" name="Picture 4" descr="BES3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282" y="1155912"/>
            <a:ext cx="766597" cy="359330"/>
          </a:xfrm>
          <a:prstGeom prst="rect">
            <a:avLst/>
          </a:prstGeom>
        </p:spPr>
      </p:pic>
      <p:pic>
        <p:nvPicPr>
          <p:cNvPr id="13" name="Picture 4" descr="BES3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862" y="1155912"/>
            <a:ext cx="766597" cy="35933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3356206" y="1665488"/>
            <a:ext cx="10545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srgbClr val="FF0000"/>
                </a:solidFill>
                <a:latin typeface="Calibri"/>
                <a:ea typeface="+mn-ea"/>
              </a:rPr>
              <a:t>8.2 fb</a:t>
            </a:r>
            <a:r>
              <a:rPr lang="de-DE" sz="1800" baseline="30000" dirty="0">
                <a:solidFill>
                  <a:srgbClr val="FF0000"/>
                </a:solidFill>
                <a:latin typeface="Calibri"/>
                <a:ea typeface="+mn-ea"/>
              </a:rPr>
              <a:t>−1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srgbClr val="FF0000"/>
                </a:solidFill>
                <a:latin typeface="Calibri"/>
                <a:ea typeface="+mn-ea"/>
              </a:rPr>
              <a:t>19 </a:t>
            </a:r>
            <a:r>
              <a:rPr lang="de-DE" sz="1800" dirty="0" err="1">
                <a:solidFill>
                  <a:srgbClr val="FF0000"/>
                </a:solidFill>
                <a:latin typeface="Calibri"/>
                <a:ea typeface="+mn-ea"/>
              </a:rPr>
              <a:t>points</a:t>
            </a:r>
            <a:endParaRPr lang="de-DE" sz="1800" dirty="0">
              <a:solidFill>
                <a:srgbClr val="FF0000"/>
              </a:solidFill>
              <a:latin typeface="Calibri"/>
              <a:ea typeface="+mn-ea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7649115" y="1593386"/>
            <a:ext cx="11716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srgbClr val="FF0000"/>
                </a:solidFill>
                <a:latin typeface="Calibri"/>
                <a:ea typeface="+mn-ea"/>
              </a:rPr>
              <a:t>0.8 fb</a:t>
            </a:r>
            <a:r>
              <a:rPr lang="de-DE" sz="1800" baseline="30000" dirty="0">
                <a:solidFill>
                  <a:srgbClr val="FF0000"/>
                </a:solidFill>
                <a:latin typeface="Calibri"/>
                <a:ea typeface="+mn-ea"/>
              </a:rPr>
              <a:t>−1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srgbClr val="FF0000"/>
                </a:solidFill>
                <a:latin typeface="Calibri"/>
                <a:ea typeface="+mn-ea"/>
              </a:rPr>
              <a:t>103 </a:t>
            </a:r>
            <a:r>
              <a:rPr lang="de-DE" sz="1800" dirty="0" err="1">
                <a:solidFill>
                  <a:srgbClr val="FF0000"/>
                </a:solidFill>
                <a:latin typeface="Calibri"/>
                <a:ea typeface="+mn-ea"/>
              </a:rPr>
              <a:t>points</a:t>
            </a:r>
            <a:endParaRPr lang="de-DE" sz="1800" dirty="0">
              <a:solidFill>
                <a:srgbClr val="FF0000"/>
              </a:solidFill>
              <a:latin typeface="Calibri"/>
              <a:ea typeface="+mn-ea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332088" y="633204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PRL118, 092001 (2017)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792465" y="1110064"/>
            <a:ext cx="647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2000" dirty="0" err="1">
                <a:solidFill>
                  <a:prstClr val="black"/>
                </a:solidFill>
                <a:latin typeface="Calibri"/>
                <a:ea typeface="+mn-ea"/>
              </a:rPr>
              <a:t>data</a:t>
            </a:r>
            <a:endParaRPr lang="de-DE" sz="2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277292" y="1119620"/>
            <a:ext cx="647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2000" dirty="0" err="1">
                <a:solidFill>
                  <a:prstClr val="black"/>
                </a:solidFill>
                <a:latin typeface="Calibri"/>
                <a:ea typeface="+mn-ea"/>
              </a:rPr>
              <a:t>data</a:t>
            </a:r>
            <a:endParaRPr lang="de-DE" sz="2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3029447" y="6058953"/>
            <a:ext cx="437322" cy="1782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2961085" y="6406837"/>
            <a:ext cx="437322" cy="1782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58663" y="5445224"/>
            <a:ext cx="75153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altLang="zh-CN" sz="2400" dirty="0">
                <a:latin typeface="Calibri"/>
              </a:rPr>
              <a:t>A 2nd resonance Y</a:t>
            </a:r>
            <a:r>
              <a:rPr lang="de-DE" altLang="zh-CN" sz="2400" baseline="-25000" dirty="0">
                <a:latin typeface="Calibri"/>
              </a:rPr>
              <a:t>2</a:t>
            </a:r>
            <a:r>
              <a:rPr lang="de-DE" altLang="zh-CN" sz="2400" dirty="0">
                <a:latin typeface="Calibri"/>
              </a:rPr>
              <a:t> with M=</a:t>
            </a:r>
            <a:r>
              <a:rPr lang="de-DE" altLang="zh-CN" sz="2400" dirty="0">
                <a:solidFill>
                  <a:srgbClr val="FF0000"/>
                </a:solidFill>
                <a:latin typeface="Calibri"/>
              </a:rPr>
              <a:t>4320.0±10.4±7.0</a:t>
            </a:r>
            <a:r>
              <a:rPr lang="de-DE" altLang="zh-CN" sz="2400" dirty="0">
                <a:latin typeface="Calibri"/>
              </a:rPr>
              <a:t> MeV/c</a:t>
            </a:r>
            <a:r>
              <a:rPr lang="de-DE" altLang="zh-CN" sz="2400" baseline="30000" dirty="0">
                <a:latin typeface="Calibri"/>
              </a:rPr>
              <a:t>2</a:t>
            </a:r>
            <a:r>
              <a:rPr lang="de-DE" altLang="zh-CN" sz="2400" dirty="0">
                <a:latin typeface="Calibri"/>
              </a:rPr>
              <a:t> 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altLang="zh-CN" sz="2400" dirty="0">
                <a:latin typeface="Calibri"/>
              </a:rPr>
              <a:t>                                                   </a:t>
            </a:r>
            <a:r>
              <a:rPr lang="de-DE" altLang="zh-CN" sz="2400" dirty="0">
                <a:latin typeface="Symbol" panose="05050102010706020507" pitchFamily="18" charset="2"/>
              </a:rPr>
              <a:t>G</a:t>
            </a:r>
            <a:r>
              <a:rPr lang="de-DE" altLang="zh-CN" sz="2400" dirty="0">
                <a:latin typeface="Calibri"/>
              </a:rPr>
              <a:t>=</a:t>
            </a:r>
            <a:r>
              <a:rPr lang="de-DE" altLang="zh-CN" sz="2400" dirty="0">
                <a:solidFill>
                  <a:srgbClr val="FF0000"/>
                </a:solidFill>
                <a:latin typeface="Calibri"/>
              </a:rPr>
              <a:t>101.4</a:t>
            </a:r>
            <a:r>
              <a:rPr lang="de-DE" altLang="zh-CN" sz="2400" baseline="30000" dirty="0">
                <a:solidFill>
                  <a:srgbClr val="FF0000"/>
                </a:solidFill>
                <a:latin typeface="Calibri"/>
              </a:rPr>
              <a:t>+25.3</a:t>
            </a:r>
            <a:r>
              <a:rPr lang="de-DE" altLang="zh-CN" sz="2400" baseline="-25000" dirty="0">
                <a:solidFill>
                  <a:srgbClr val="FF0000"/>
                </a:solidFill>
                <a:latin typeface="Calibri"/>
              </a:rPr>
              <a:t>-19.7</a:t>
            </a:r>
            <a:r>
              <a:rPr lang="de-DE" altLang="zh-CN" sz="2400" dirty="0">
                <a:solidFill>
                  <a:srgbClr val="FF0000"/>
                </a:solidFill>
                <a:latin typeface="Calibri"/>
              </a:rPr>
              <a:t>±10.2</a:t>
            </a:r>
            <a:r>
              <a:rPr lang="de-DE" altLang="zh-CN" sz="2400" dirty="0">
                <a:latin typeface="Calibri"/>
              </a:rPr>
              <a:t> MeV</a:t>
            </a:r>
            <a:endParaRPr lang="de-DE" altLang="zh-CN" sz="2400" dirty="0">
              <a:solidFill>
                <a:srgbClr val="FF0000"/>
              </a:solidFill>
              <a:latin typeface="Calibri"/>
            </a:endParaRPr>
          </a:p>
          <a:p>
            <a:pPr marL="285750" indent="-285750" algn="l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altLang="zh-CN" sz="2400" dirty="0">
                <a:latin typeface="Calibri"/>
              </a:rPr>
              <a:t>Observed for the </a:t>
            </a:r>
            <a:r>
              <a:rPr lang="de-DE" altLang="zh-CN" sz="2400" dirty="0">
                <a:solidFill>
                  <a:srgbClr val="FF0000"/>
                </a:solidFill>
                <a:latin typeface="Calibri"/>
              </a:rPr>
              <a:t>first time</a:t>
            </a:r>
            <a:r>
              <a:rPr lang="de-DE" altLang="zh-CN" sz="2400" dirty="0">
                <a:latin typeface="Calibri"/>
              </a:rPr>
              <a:t>, significance &gt;</a:t>
            </a:r>
            <a:r>
              <a:rPr lang="de-DE" altLang="zh-CN" sz="2400" dirty="0">
                <a:solidFill>
                  <a:srgbClr val="FF0000"/>
                </a:solidFill>
                <a:latin typeface="Calibri"/>
              </a:rPr>
              <a:t> 7.6</a:t>
            </a:r>
            <a:r>
              <a:rPr lang="de-DE" altLang="zh-CN" sz="2400" dirty="0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</a:p>
        </p:txBody>
      </p:sp>
      <p:pic>
        <p:nvPicPr>
          <p:cNvPr id="16" name="Picture 2" descr="C:\Documents and Settings\songweimin\桌面\BES3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9" y="44624"/>
            <a:ext cx="1398131" cy="61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26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0506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23106"/>
          </a:xfrm>
        </p:spPr>
        <p:txBody>
          <a:bodyPr/>
          <a:lstStyle/>
          <a:p>
            <a:r>
              <a:rPr lang="en-US" altLang="zh-CN" sz="4000" dirty="0">
                <a:solidFill>
                  <a:srgbClr val="000066"/>
                </a:solidFill>
              </a:rPr>
              <a:t>Y(4260)</a:t>
            </a:r>
            <a:r>
              <a:rPr lang="en-US" altLang="zh-CN" sz="4000" dirty="0">
                <a:solidFill>
                  <a:srgbClr val="000066"/>
                </a:solidFill>
                <a:sym typeface="Wingdings" panose="05000000000000000000" pitchFamily="2" charset="2"/>
              </a:rPr>
              <a:t></a:t>
            </a:r>
            <a:r>
              <a:rPr lang="en-US" altLang="zh-CN" sz="4000" dirty="0">
                <a:solidFill>
                  <a:srgbClr val="000066"/>
                </a:solidFill>
              </a:rPr>
              <a:t>Y(4220): what is it? </a:t>
            </a:r>
            <a:endParaRPr lang="zh-CN" altLang="en-US" sz="4000" dirty="0">
              <a:solidFill>
                <a:srgbClr val="00006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165390" y="4747093"/>
                <a:ext cx="5198698" cy="1274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Y(4220) appeared in </a:t>
                </a:r>
                <a14:m>
                  <m:oMath xmlns:m="http://schemas.openxmlformats.org/officeDocument/2006/math">
                    <m:r>
                      <a:rPr lang="zh-CN" alt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sSub>
                      <m:sSubPr>
                        <m:ctrlP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en-US" altLang="zh-CN" sz="2400" b="0" i="1" smtClean="0">
                        <a:solidFill>
                          <a:srgbClr val="0000FF"/>
                        </a:solidFill>
                        <a:latin typeface="Cambria Math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</m:t>
                    </m:r>
                  </m:oMath>
                </a14:m>
                <a:r>
                  <a:rPr lang="en-US" altLang="zh-CN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</m:t>
                    </m:r>
                    <m:r>
                      <a:rPr lang="en-US" altLang="zh-CN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′</m:t>
                    </m:r>
                  </m:oMath>
                </a14:m>
                <a:r>
                  <a:rPr lang="en-US" altLang="zh-CN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b>
                      <m:sSubPr>
                        <m:ctrlP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∗−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altLang="zh-CN" sz="2400" dirty="0">
                  <a:solidFill>
                    <a:srgbClr val="0000FF"/>
                  </a:solidFill>
                  <a:latin typeface="Times New Roman" panose="02020603050405020304" pitchFamily="18" charset="0"/>
                  <a:ea typeface="Cambria Math" panose="02040503050406030204" pitchFamily="18" charset="0"/>
                </a:endParaRPr>
              </a:p>
              <a:p>
                <a:r>
                  <a:rPr lang="en-US" altLang="zh-CN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Mass~4220 MeV, Width~ 60 MeV!</a:t>
                </a:r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390" y="4747093"/>
                <a:ext cx="5198698" cy="1274195"/>
              </a:xfrm>
              <a:prstGeom prst="rect">
                <a:avLst/>
              </a:prstGeom>
              <a:blipFill rotWithShape="1">
                <a:blip r:embed="rId2"/>
                <a:stretch>
                  <a:fillRect t="-3828" r="-234" b="-100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4" y="779727"/>
            <a:ext cx="5558738" cy="179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1" y="767731"/>
            <a:ext cx="2808312" cy="1916428"/>
          </a:xfrm>
          <a:prstGeom prst="rect">
            <a:avLst/>
          </a:prstGeom>
        </p:spPr>
      </p:pic>
      <p:pic>
        <p:nvPicPr>
          <p:cNvPr id="15" name="内容占位符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780928"/>
            <a:ext cx="3521373" cy="1684135"/>
          </a:xfr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7041" y="2676657"/>
            <a:ext cx="2642545" cy="1788406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6245"/>
            <a:ext cx="2800743" cy="190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860032" y="4392488"/>
            <a:ext cx="4320480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2">
              <a:lnSpc>
                <a:spcPts val="25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kumimoji="1" lang="en-US" altLang="zh-CN" kern="0" dirty="0">
                <a:solidFill>
                  <a:srgbClr val="3333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Hybrid?</a:t>
            </a:r>
          </a:p>
          <a:p>
            <a:pPr lvl="2">
              <a:lnSpc>
                <a:spcPts val="25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kumimoji="1" lang="en-US" altLang="zh-CN" kern="0" dirty="0">
                <a:solidFill>
                  <a:srgbClr val="3333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anose="05050102010706020507" pitchFamily="18" charset="2"/>
              </a:rPr>
              <a:t></a:t>
            </a:r>
            <a:r>
              <a:rPr kumimoji="1" lang="en-US" altLang="zh-CN" kern="0" dirty="0">
                <a:solidFill>
                  <a:srgbClr val="3333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</a:t>
            </a:r>
            <a:r>
              <a:rPr kumimoji="1" lang="en-US" altLang="zh-CN" kern="0" baseline="-25000" dirty="0">
                <a:solidFill>
                  <a:srgbClr val="3333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</a:t>
            </a:r>
            <a:r>
              <a:rPr kumimoji="1" lang="en-US" altLang="zh-CN" kern="0" dirty="0">
                <a:solidFill>
                  <a:srgbClr val="3333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 molecule</a:t>
            </a:r>
            <a:r>
              <a:rPr kumimoji="1" lang="en-US" altLang="zh-CN" sz="1800" kern="0" dirty="0">
                <a:solidFill>
                  <a:srgbClr val="3333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?</a:t>
            </a:r>
          </a:p>
          <a:p>
            <a:pPr lvl="2">
              <a:lnSpc>
                <a:spcPts val="25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kumimoji="1" lang="en-US" altLang="zh-CN" kern="0" dirty="0">
                <a:solidFill>
                  <a:srgbClr val="3333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anose="05050102010706020507" pitchFamily="18" charset="2"/>
              </a:rPr>
              <a:t>  (4S) state?</a:t>
            </a:r>
            <a:endParaRPr kumimoji="1" lang="en-US" altLang="zh-CN" sz="1800" kern="0" dirty="0">
              <a:solidFill>
                <a:srgbClr val="3333CC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  <a:sym typeface="Symbol" panose="05050102010706020507" pitchFamily="18" charset="2"/>
            </a:endParaRPr>
          </a:p>
          <a:p>
            <a:pPr lvl="2">
              <a:lnSpc>
                <a:spcPts val="25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kumimoji="1" lang="en-US" altLang="zh-CN" kern="0" dirty="0">
                <a:solidFill>
                  <a:srgbClr val="3333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anose="05050102010706020507" pitchFamily="18" charset="2"/>
              </a:rPr>
              <a:t>D</a:t>
            </a:r>
            <a:r>
              <a:rPr kumimoji="1" lang="en-US" altLang="zh-CN" kern="0" baseline="-25000" dirty="0">
                <a:solidFill>
                  <a:srgbClr val="3333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anose="05050102010706020507" pitchFamily="18" charset="2"/>
              </a:rPr>
              <a:t>s</a:t>
            </a:r>
            <a:r>
              <a:rPr kumimoji="1" lang="en-US" altLang="zh-CN" kern="0" dirty="0">
                <a:solidFill>
                  <a:srgbClr val="3333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anose="05050102010706020507" pitchFamily="18" charset="2"/>
              </a:rPr>
              <a:t>*D</a:t>
            </a:r>
            <a:r>
              <a:rPr kumimoji="1" lang="en-US" altLang="zh-CN" kern="0" baseline="-25000" dirty="0">
                <a:solidFill>
                  <a:srgbClr val="3333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anose="05050102010706020507" pitchFamily="18" charset="2"/>
              </a:rPr>
              <a:t>s</a:t>
            </a:r>
            <a:r>
              <a:rPr kumimoji="1" lang="en-US" altLang="zh-CN" kern="0" dirty="0">
                <a:solidFill>
                  <a:srgbClr val="3333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anose="05050102010706020507" pitchFamily="18" charset="2"/>
              </a:rPr>
              <a:t>* molecule? </a:t>
            </a:r>
          </a:p>
          <a:p>
            <a:pPr lvl="2">
              <a:lnSpc>
                <a:spcPts val="25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kumimoji="1" lang="en-US" altLang="zh-CN" kern="0" dirty="0">
                <a:solidFill>
                  <a:srgbClr val="3333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anose="05050102010706020507" pitchFamily="18" charset="2"/>
              </a:rPr>
              <a:t>  </a:t>
            </a:r>
            <a:r>
              <a:rPr kumimoji="1" lang="en-US" altLang="zh-CN" kern="0" baseline="-25000" dirty="0">
                <a:solidFill>
                  <a:srgbClr val="3333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anose="05050102010706020507" pitchFamily="18" charset="2"/>
              </a:rPr>
              <a:t>c0</a:t>
            </a:r>
            <a:r>
              <a:rPr kumimoji="1" lang="en-US" altLang="zh-CN" kern="0" dirty="0">
                <a:solidFill>
                  <a:srgbClr val="3333CC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anose="05050102010706020507" pitchFamily="18" charset="2"/>
              </a:rPr>
              <a:t> molecule?</a:t>
            </a:r>
          </a:p>
          <a:p>
            <a:pPr>
              <a:lnSpc>
                <a:spcPts val="2500"/>
              </a:lnSpc>
              <a:spcBef>
                <a:spcPts val="0"/>
              </a:spcBef>
              <a:buFont typeface="Wingdings"/>
              <a:buChar char="è"/>
            </a:pPr>
            <a:r>
              <a:rPr kumimoji="1" lang="en-US" altLang="zh-CN" sz="2400" kern="0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Wingdings" panose="05000000000000000000" pitchFamily="2" charset="2"/>
              </a:rPr>
              <a:t>More data and more </a:t>
            </a:r>
          </a:p>
          <a:p>
            <a:pPr marL="0" indent="0">
              <a:lnSpc>
                <a:spcPts val="2500"/>
              </a:lnSpc>
              <a:spcBef>
                <a:spcPts val="0"/>
              </a:spcBef>
              <a:buNone/>
            </a:pPr>
            <a:r>
              <a:rPr kumimoji="1" lang="en-US" altLang="zh-CN" sz="2400" kern="0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Wingdings" panose="05000000000000000000" pitchFamily="2" charset="2"/>
              </a:rPr>
              <a:t>theoretical work needed</a:t>
            </a:r>
            <a:endParaRPr kumimoji="1" lang="en-US" altLang="zh-CN" sz="2400" kern="0" dirty="0">
              <a:solidFill>
                <a:srgbClr val="FF0000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27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118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1628800"/>
            <a:ext cx="8640960" cy="352839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000000"/>
                </a:solidFill>
                <a:latin typeface="Arial Unicode MS"/>
                <a:cs typeface="Arial Unicode MS"/>
              </a:rPr>
              <a:t>The </a:t>
            </a:r>
            <a:r>
              <a:rPr lang="en-US" altLang="zh-CN" dirty="0" err="1">
                <a:solidFill>
                  <a:srgbClr val="000000"/>
                </a:solidFill>
                <a:latin typeface="Arial Unicode MS"/>
                <a:cs typeface="Arial Unicode MS"/>
              </a:rPr>
              <a:t>Z</a:t>
            </a:r>
            <a:r>
              <a:rPr lang="en-US" altLang="zh-CN" baseline="-25000" dirty="0" err="1">
                <a:solidFill>
                  <a:srgbClr val="000000"/>
                </a:solidFill>
                <a:latin typeface="Arial Unicode MS"/>
                <a:cs typeface="Arial Unicode MS"/>
              </a:rPr>
              <a:t>c</a:t>
            </a:r>
            <a:r>
              <a:rPr lang="en-US" altLang="zh-CN" dirty="0">
                <a:solidFill>
                  <a:srgbClr val="000000"/>
                </a:solidFill>
                <a:latin typeface="Arial Unicode MS"/>
                <a:cs typeface="Arial Unicode MS"/>
              </a:rPr>
              <a:t> states</a:t>
            </a:r>
            <a:endParaRPr lang="zh-CN" altLang="en-US" sz="3600" dirty="0">
              <a:solidFill>
                <a:srgbClr val="FF0000"/>
              </a:solidFill>
              <a:latin typeface="Arial Unicode MS"/>
              <a:cs typeface="Arial Unicode MS"/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28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5432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标题 1"/>
          <p:cNvSpPr>
            <a:spLocks noGrp="1"/>
          </p:cNvSpPr>
          <p:nvPr>
            <p:ph type="title"/>
          </p:nvPr>
        </p:nvSpPr>
        <p:spPr>
          <a:xfrm>
            <a:off x="1619250" y="44450"/>
            <a:ext cx="7067550" cy="647700"/>
          </a:xfrm>
        </p:spPr>
        <p:txBody>
          <a:bodyPr/>
          <a:lstStyle/>
          <a:p>
            <a:pPr eaLnBrk="1" hangingPunct="1"/>
            <a:r>
              <a:rPr lang="en-US" altLang="zh-CN" sz="3600" dirty="0">
                <a:solidFill>
                  <a:srgbClr val="00206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Observation of </a:t>
            </a:r>
            <a:r>
              <a:rPr lang="en-US" altLang="zh-CN" sz="3600" dirty="0" err="1">
                <a:solidFill>
                  <a:srgbClr val="00206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Zc</a:t>
            </a:r>
            <a:r>
              <a:rPr lang="en-US" altLang="zh-CN" sz="3600" dirty="0">
                <a:solidFill>
                  <a:srgbClr val="00206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(3900)</a:t>
            </a:r>
            <a:endParaRPr lang="zh-CN" altLang="en-US" sz="3600" dirty="0">
              <a:solidFill>
                <a:srgbClr val="002060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1505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2"/>
          <a:stretch>
            <a:fillRect/>
          </a:stretch>
        </p:blipFill>
        <p:spPr bwMode="auto">
          <a:xfrm>
            <a:off x="35445" y="3990195"/>
            <a:ext cx="3705682" cy="27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2" y="1122362"/>
            <a:ext cx="3840197" cy="275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3" name="TextBox 10"/>
          <p:cNvSpPr txBox="1">
            <a:spLocks noChangeArrowheads="1"/>
          </p:cNvSpPr>
          <p:nvPr/>
        </p:nvSpPr>
        <p:spPr bwMode="auto">
          <a:xfrm>
            <a:off x="179513" y="3820978"/>
            <a:ext cx="2736304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kumimoji="0" lang="en-US" altLang="zh-CN" sz="1800" dirty="0">
                <a:solidFill>
                  <a:srgbClr val="0000FF"/>
                </a:solidFill>
                <a:latin typeface="Comic Sans MS" pitchFamily="66" charset="0"/>
                <a:sym typeface="Symbol" pitchFamily="18" charset="2"/>
              </a:rPr>
              <a:t>PRL110, 252001 (2013)</a:t>
            </a:r>
          </a:p>
        </p:txBody>
      </p:sp>
      <p:sp>
        <p:nvSpPr>
          <p:cNvPr id="150534" name="TextBox 11"/>
          <p:cNvSpPr txBox="1">
            <a:spLocks noChangeArrowheads="1"/>
          </p:cNvSpPr>
          <p:nvPr/>
        </p:nvSpPr>
        <p:spPr bwMode="auto">
          <a:xfrm>
            <a:off x="106975" y="806451"/>
            <a:ext cx="2808841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kumimoji="0" lang="en-US" altLang="zh-CN" sz="1800" dirty="0">
                <a:solidFill>
                  <a:srgbClr val="0000FF"/>
                </a:solidFill>
                <a:latin typeface="Comic Sans MS" pitchFamily="66" charset="0"/>
                <a:sym typeface="Symbol" pitchFamily="18" charset="2"/>
              </a:rPr>
              <a:t>PRL110, 252002 (2013)</a:t>
            </a:r>
          </a:p>
        </p:txBody>
      </p:sp>
      <p:sp>
        <p:nvSpPr>
          <p:cNvPr id="150536" name="TextBox 12"/>
          <p:cNvSpPr txBox="1">
            <a:spLocks noChangeArrowheads="1"/>
          </p:cNvSpPr>
          <p:nvPr/>
        </p:nvSpPr>
        <p:spPr bwMode="auto">
          <a:xfrm>
            <a:off x="4355976" y="4437112"/>
            <a:ext cx="4131259" cy="179126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marL="342900" indent="-34290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altLang="zh-CN" dirty="0">
                <a:solidFill>
                  <a:srgbClr val="FF0000"/>
                </a:solidFill>
                <a:latin typeface="Comic Sans MS" pitchFamily="66" charset="0"/>
              </a:rPr>
              <a:t>M = 3899.0</a:t>
            </a:r>
            <a:r>
              <a:rPr kumimoji="0" lang="en-US" altLang="zh-CN" dirty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3.64.9 MeV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altLang="zh-CN" dirty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 = 461020 MeV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altLang="zh-CN" dirty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307  48 events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altLang="zh-CN" dirty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&gt;8</a:t>
            </a:r>
          </a:p>
        </p:txBody>
      </p:sp>
      <p:pic>
        <p:nvPicPr>
          <p:cNvPr id="150538" name="Picture 9" descr="Belle-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66850"/>
            <a:ext cx="609023" cy="53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21088"/>
            <a:ext cx="775344" cy="90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694223"/>
            <a:ext cx="3816424" cy="3535805"/>
          </a:xfrm>
          <a:prstGeom prst="rect">
            <a:avLst/>
          </a:prstGeom>
        </p:spPr>
      </p:pic>
      <p:sp>
        <p:nvSpPr>
          <p:cNvPr id="12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29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231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1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4450"/>
            <a:ext cx="7772400" cy="865188"/>
          </a:xfrm>
        </p:spPr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Hadrons: normal &amp; exotic</a:t>
            </a:r>
          </a:p>
        </p:txBody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052513"/>
            <a:ext cx="8713787" cy="5805487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kumimoji="0" lang="en-US" altLang="zh-CN" sz="28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Quark model: hadrons are composed from 2 (meson) quarks or 3 (baryon) quarks </a:t>
            </a:r>
          </a:p>
          <a:p>
            <a:pPr>
              <a:buFontTx/>
              <a:buNone/>
              <a:defRPr/>
            </a:pPr>
            <a:r>
              <a:rPr kumimoji="0" lang="en-US" altLang="zh-CN" sz="28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    </a:t>
            </a:r>
          </a:p>
          <a:p>
            <a:pPr>
              <a:defRPr/>
            </a:pPr>
            <a:endParaRPr kumimoji="0" lang="en-US" altLang="zh-CN" sz="2800" dirty="0">
              <a:solidFill>
                <a:srgbClr val="0000FF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defRPr/>
            </a:pPr>
            <a:endParaRPr kumimoji="0" lang="en-US" altLang="zh-CN" sz="2800" dirty="0">
              <a:solidFill>
                <a:srgbClr val="0000FF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defRPr/>
            </a:pPr>
            <a:endParaRPr kumimoji="0" lang="en-US" altLang="zh-CN" sz="2800" dirty="0">
              <a:solidFill>
                <a:srgbClr val="0000FF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defRPr/>
            </a:pPr>
            <a:endParaRPr kumimoji="0" lang="en-US" altLang="zh-CN" sz="2800" dirty="0">
              <a:solidFill>
                <a:srgbClr val="0000FF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defRPr/>
            </a:pPr>
            <a:endParaRPr kumimoji="0" lang="en-US" altLang="zh-CN" sz="2800" dirty="0">
              <a:solidFill>
                <a:srgbClr val="0000FF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defRPr/>
            </a:pPr>
            <a:endParaRPr kumimoji="0" lang="en-US" altLang="zh-CN" sz="2400" dirty="0">
              <a:solidFill>
                <a:srgbClr val="0000FF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defRPr/>
            </a:pPr>
            <a:r>
              <a:rPr kumimoji="0" lang="en-US" altLang="zh-CN" sz="26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QCD does not forbid hadrons with N</a:t>
            </a:r>
            <a:r>
              <a:rPr kumimoji="0" lang="en-US" altLang="zh-CN" sz="2600" baseline="-250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quarks</a:t>
            </a:r>
            <a:r>
              <a:rPr kumimoji="0" lang="en-US" altLang="zh-CN" sz="26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2, 3</a:t>
            </a:r>
          </a:p>
          <a:p>
            <a:pPr lvl="1">
              <a:defRPr/>
            </a:pPr>
            <a:r>
              <a:rPr lang="en-US" altLang="zh-CN" sz="2600" dirty="0" err="1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G</a:t>
            </a:r>
            <a:r>
              <a:rPr kumimoji="0" lang="en-US" altLang="zh-CN" sz="2600" dirty="0" err="1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lueball</a:t>
            </a:r>
            <a:r>
              <a:rPr kumimoji="0" lang="zh-CN" altLang="en-US" sz="26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：              </a:t>
            </a:r>
            <a:r>
              <a:rPr kumimoji="0" lang="en-US" altLang="zh-CN" sz="2600" dirty="0" err="1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N</a:t>
            </a:r>
            <a:r>
              <a:rPr kumimoji="0" lang="en-US" altLang="zh-CN" sz="2600" baseline="-25000" dirty="0" err="1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quarks</a:t>
            </a:r>
            <a:r>
              <a:rPr kumimoji="0" lang="en-US" altLang="zh-CN" sz="2600" baseline="-250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kumimoji="0" lang="en-US" altLang="zh-CN" sz="26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= 0 (</a:t>
            </a:r>
            <a:r>
              <a:rPr kumimoji="0" lang="en-US" altLang="zh-CN" sz="2600" dirty="0" err="1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gg</a:t>
            </a:r>
            <a:r>
              <a:rPr kumimoji="0" lang="en-US" altLang="zh-CN" sz="26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, </a:t>
            </a:r>
            <a:r>
              <a:rPr kumimoji="0" lang="en-US" altLang="zh-CN" sz="2600" dirty="0" err="1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ggg</a:t>
            </a:r>
            <a:r>
              <a:rPr kumimoji="0" lang="en-US" altLang="zh-CN" sz="26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, …)</a:t>
            </a:r>
          </a:p>
          <a:p>
            <a:pPr lvl="1">
              <a:defRPr/>
            </a:pPr>
            <a:r>
              <a:rPr lang="en-US" altLang="zh-CN" sz="26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</a:t>
            </a:r>
            <a:r>
              <a:rPr kumimoji="0" lang="en-US" altLang="zh-CN" sz="26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ybrid</a:t>
            </a:r>
            <a:r>
              <a:rPr kumimoji="0" lang="zh-CN" altLang="en-US" sz="26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：                 </a:t>
            </a:r>
            <a:r>
              <a:rPr kumimoji="0" lang="en-US" altLang="zh-CN" sz="2600" dirty="0" err="1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N</a:t>
            </a:r>
            <a:r>
              <a:rPr kumimoji="0" lang="en-US" altLang="zh-CN" sz="2600" baseline="-25000" dirty="0" err="1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quarks</a:t>
            </a:r>
            <a:r>
              <a:rPr kumimoji="0" lang="en-US" altLang="zh-CN" sz="2600" baseline="-250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kumimoji="0" lang="en-US" altLang="zh-CN" sz="26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= </a:t>
            </a:r>
            <a:r>
              <a:rPr kumimoji="0" lang="en-US" altLang="zh-CN" sz="26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2 (or more) + excited gluon</a:t>
            </a:r>
            <a:endParaRPr kumimoji="0" lang="en-US" altLang="zh-CN" sz="2600" dirty="0">
              <a:solidFill>
                <a:srgbClr val="0000FF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lvl="1">
              <a:defRPr/>
            </a:pPr>
            <a:r>
              <a:rPr lang="en-US" altLang="zh-CN" sz="2600" dirty="0" err="1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</a:t>
            </a:r>
            <a:r>
              <a:rPr kumimoji="0" lang="en-US" altLang="zh-CN" sz="2600" dirty="0" err="1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ultiquark</a:t>
            </a:r>
            <a:r>
              <a:rPr kumimoji="0" lang="en-US" altLang="zh-CN" sz="26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state</a:t>
            </a:r>
            <a:r>
              <a:rPr kumimoji="0" lang="zh-CN" altLang="en-US" sz="26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： </a:t>
            </a:r>
            <a:r>
              <a:rPr kumimoji="0" lang="en-US" altLang="zh-CN" sz="26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kumimoji="0" lang="en-US" altLang="zh-CN" sz="2600" dirty="0" err="1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N</a:t>
            </a:r>
            <a:r>
              <a:rPr kumimoji="0" lang="en-US" altLang="zh-CN" sz="2600" baseline="-25000" dirty="0" err="1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quarks</a:t>
            </a:r>
            <a:r>
              <a:rPr kumimoji="0" lang="en-US" altLang="zh-CN" sz="2600" baseline="-250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kumimoji="0" lang="en-US" altLang="zh-CN" sz="26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&gt; 3 </a:t>
            </a:r>
          </a:p>
          <a:p>
            <a:pPr lvl="1">
              <a:defRPr/>
            </a:pPr>
            <a:r>
              <a:rPr lang="en-US" altLang="zh-CN" sz="26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</a:t>
            </a:r>
            <a:r>
              <a:rPr kumimoji="0" lang="en-US" altLang="zh-CN" sz="26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olecule</a:t>
            </a:r>
            <a:r>
              <a:rPr kumimoji="0" lang="zh-CN" altLang="en-US" sz="26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：            </a:t>
            </a:r>
            <a:r>
              <a:rPr kumimoji="0" lang="en-US" altLang="zh-CN" sz="26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bound state of more than 2 hadrons</a:t>
            </a:r>
          </a:p>
          <a:p>
            <a:pPr lvl="1">
              <a:defRPr/>
            </a:pPr>
            <a:r>
              <a:rPr kumimoji="0" lang="en-US" altLang="zh-CN" sz="26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…</a:t>
            </a:r>
          </a:p>
        </p:txBody>
      </p:sp>
      <p:pic>
        <p:nvPicPr>
          <p:cNvPr id="145415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31" y="1784400"/>
            <a:ext cx="5013325" cy="2652712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3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6134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3" name="Rectangle 3"/>
          <p:cNvSpPr>
            <a:spLocks noGrp="1" noChangeArrowheads="1"/>
          </p:cNvSpPr>
          <p:nvPr>
            <p:ph type="title"/>
          </p:nvPr>
        </p:nvSpPr>
        <p:spPr>
          <a:xfrm>
            <a:off x="179512" y="188640"/>
            <a:ext cx="8784976" cy="688504"/>
          </a:xfrm>
        </p:spPr>
        <p:txBody>
          <a:bodyPr/>
          <a:lstStyle/>
          <a:p>
            <a:r>
              <a:rPr lang="en-US" altLang="zh-CN" sz="4000" b="1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Spin-parity of </a:t>
            </a:r>
            <a:r>
              <a:rPr lang="en-US" altLang="zh-CN" sz="4000" b="1" dirty="0" err="1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Z</a:t>
            </a:r>
            <a:r>
              <a:rPr lang="en-US" altLang="zh-CN" sz="4000" b="1" baseline="-25000" dirty="0" err="1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</a:t>
            </a:r>
            <a:r>
              <a:rPr lang="en-US" altLang="zh-CN" sz="4000" b="1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(3900)</a:t>
            </a:r>
            <a:endParaRPr lang="en-US" altLang="zh-CN" sz="4000" b="1" dirty="0">
              <a:solidFill>
                <a:srgbClr val="000066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  <a:sym typeface="Symbol" pitchFamily="18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84168" y="877144"/>
            <a:ext cx="3034363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20000"/>
              </a:lnSpc>
              <a:spcBef>
                <a:spcPts val="1200"/>
              </a:spcBef>
              <a:buFont typeface="Arial"/>
              <a:buChar char="•"/>
            </a:pPr>
            <a:r>
              <a:rPr lang="en-US" altLang="zh-CN" sz="2400" dirty="0">
                <a:latin typeface="Arial Unicode MS"/>
                <a:ea typeface="Arial Unicode MS" pitchFamily="34" charset="-122"/>
                <a:cs typeface="Arial Unicode MS"/>
                <a:sym typeface="Symbol"/>
              </a:rPr>
              <a:t>Asymmetric line shape</a:t>
            </a:r>
          </a:p>
          <a:p>
            <a:pPr marL="342900" indent="-342900" algn="l">
              <a:lnSpc>
                <a:spcPct val="120000"/>
              </a:lnSpc>
              <a:spcBef>
                <a:spcPts val="1200"/>
              </a:spcBef>
              <a:buFont typeface="Arial"/>
              <a:buChar char="•"/>
            </a:pPr>
            <a:r>
              <a:rPr lang="en-US" altLang="zh-CN" sz="2400" dirty="0">
                <a:solidFill>
                  <a:srgbClr val="FF0000"/>
                </a:solidFill>
                <a:latin typeface="Arial Unicode MS"/>
                <a:ea typeface="Arial Unicode MS" pitchFamily="34" charset="-122"/>
                <a:cs typeface="Arial Unicode MS"/>
                <a:sym typeface="Symbol"/>
              </a:rPr>
              <a:t>JP=1+ preferred over  0-, 1-, 2-, 2+ by at least 7</a:t>
            </a:r>
            <a:r>
              <a:rPr lang="en-US" altLang="zh-CN" sz="2400" dirty="0">
                <a:solidFill>
                  <a:srgbClr val="FF0000"/>
                </a:solidFill>
                <a:latin typeface="Arial Unicode MS"/>
                <a:ea typeface="Arial Unicode MS" pitchFamily="34" charset="-122"/>
                <a:cs typeface="Arial Unicode MS"/>
                <a:sym typeface="Symbol" panose="05050102010706020507" pitchFamily="18" charset="2"/>
              </a:rPr>
              <a:t></a:t>
            </a:r>
            <a:r>
              <a:rPr lang="en-US" altLang="zh-CN" sz="2400" dirty="0">
                <a:solidFill>
                  <a:srgbClr val="FF0000"/>
                </a:solidFill>
                <a:latin typeface="Arial Unicode MS"/>
                <a:ea typeface="Arial Unicode MS" pitchFamily="34" charset="-122"/>
                <a:cs typeface="Arial Unicode MS"/>
                <a:sym typeface="Symbol"/>
              </a:rPr>
              <a:t>.</a:t>
            </a:r>
          </a:p>
          <a:p>
            <a:pPr marL="342900" indent="-342900" algn="l">
              <a:lnSpc>
                <a:spcPct val="120000"/>
              </a:lnSpc>
              <a:spcBef>
                <a:spcPts val="1200"/>
              </a:spcBef>
              <a:buFont typeface="Arial"/>
              <a:buChar char="•"/>
            </a:pPr>
            <a:r>
              <a:rPr lang="en-US" altLang="zh-CN" sz="2400" dirty="0">
                <a:latin typeface="Arial Unicode MS"/>
                <a:ea typeface="Arial Unicode MS" pitchFamily="34" charset="-122"/>
                <a:cs typeface="Arial Unicode MS"/>
                <a:sym typeface="Symbol"/>
              </a:rPr>
              <a:t>Significant f</a:t>
            </a:r>
            <a:r>
              <a:rPr lang="en-US" altLang="zh-CN" sz="2400" baseline="-25000" dirty="0">
                <a:latin typeface="Arial Unicode MS"/>
                <a:ea typeface="Arial Unicode MS" pitchFamily="34" charset="-122"/>
                <a:cs typeface="Arial Unicode MS"/>
                <a:sym typeface="Symbol"/>
              </a:rPr>
              <a:t>0</a:t>
            </a:r>
            <a:r>
              <a:rPr lang="en-US" altLang="zh-CN" sz="2400" dirty="0">
                <a:latin typeface="Arial Unicode MS"/>
                <a:ea typeface="Arial Unicode MS" pitchFamily="34" charset="-122"/>
                <a:cs typeface="Arial Unicode MS"/>
                <a:sym typeface="Symbol"/>
              </a:rPr>
              <a:t>(980) contribution</a:t>
            </a:r>
          </a:p>
          <a:p>
            <a:pPr marL="342900" indent="-342900" algn="l">
              <a:lnSpc>
                <a:spcPct val="120000"/>
              </a:lnSpc>
              <a:spcBef>
                <a:spcPts val="1200"/>
              </a:spcBef>
              <a:buFont typeface="Arial"/>
              <a:buChar char="•"/>
            </a:pPr>
            <a:r>
              <a:rPr lang="en-US" altLang="zh-CN" sz="2400" dirty="0">
                <a:latin typeface="Arial Unicode MS"/>
                <a:ea typeface="Arial Unicode MS" pitchFamily="34" charset="-122"/>
                <a:cs typeface="Arial Unicode MS"/>
                <a:sym typeface="Symbol"/>
              </a:rPr>
              <a:t></a:t>
            </a:r>
            <a:r>
              <a:rPr lang="en-US" altLang="zh-CN" sz="2400" dirty="0">
                <a:latin typeface="Arial Unicode MS"/>
                <a:ea typeface="Arial Unicode MS" pitchFamily="34" charset="-122"/>
                <a:cs typeface="Arial Unicode MS"/>
                <a:sym typeface="Symbol" panose="05050102010706020507" pitchFamily="18" charset="2"/>
              </a:rPr>
              <a:t> D-wave fraction increases as </a:t>
            </a:r>
            <a:r>
              <a:rPr lang="en-US" altLang="zh-CN" sz="2400" dirty="0" err="1">
                <a:latin typeface="Arial Unicode MS"/>
                <a:ea typeface="Arial Unicode MS" pitchFamily="34" charset="-122"/>
                <a:cs typeface="Arial Unicode MS"/>
                <a:sym typeface="Symbol" panose="05050102010706020507" pitchFamily="18" charset="2"/>
              </a:rPr>
              <a:t>E</a:t>
            </a:r>
            <a:r>
              <a:rPr lang="en-US" altLang="zh-CN" sz="2400" baseline="-25000" dirty="0" err="1">
                <a:latin typeface="Arial Unicode MS"/>
                <a:ea typeface="Arial Unicode MS" pitchFamily="34" charset="-122"/>
                <a:cs typeface="Arial Unicode MS"/>
                <a:sym typeface="Symbol" panose="05050102010706020507" pitchFamily="18" charset="2"/>
              </a:rPr>
              <a:t>cm</a:t>
            </a:r>
            <a:r>
              <a:rPr lang="en-US" altLang="zh-CN" sz="2400" dirty="0">
                <a:latin typeface="Arial Unicode MS"/>
                <a:ea typeface="Arial Unicode MS" pitchFamily="34" charset="-122"/>
                <a:cs typeface="Arial Unicode MS"/>
                <a:sym typeface="Symbol" panose="05050102010706020507" pitchFamily="18" charset="2"/>
              </a:rPr>
              <a:t> increases</a:t>
            </a:r>
            <a:endParaRPr lang="en-US" altLang="zh-CN" sz="2400" dirty="0">
              <a:latin typeface="Arial Unicode MS"/>
              <a:ea typeface="Arial Unicode MS" pitchFamily="34" charset="-122"/>
              <a:cs typeface="Arial Unicode MS"/>
              <a:sym typeface="Symbol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79512" y="925560"/>
            <a:ext cx="3558987" cy="46166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PRL 119,</a:t>
            </a:r>
            <a:r>
              <a:rPr lang="zh-CN" altLang="en-US" sz="2400" dirty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 </a:t>
            </a:r>
            <a:r>
              <a:rPr lang="en-US" altLang="zh-CN" sz="2400" dirty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072001 (2017)</a:t>
            </a:r>
            <a:endParaRPr lang="zh-CN" altLang="en-US" sz="2400" dirty="0">
              <a:solidFill>
                <a:srgbClr val="7030A0"/>
              </a:solidFill>
              <a:latin typeface="Arial Unicode MS"/>
              <a:cs typeface="Arial Unicode MS"/>
            </a:endParaRPr>
          </a:p>
        </p:txBody>
      </p:sp>
      <p:pic>
        <p:nvPicPr>
          <p:cNvPr id="13" name="Picture 2" descr="C:\Documents and Settings\songweimin\桌面\BES3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9" y="6694"/>
            <a:ext cx="1398131" cy="61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7" y="1450577"/>
            <a:ext cx="6023792" cy="449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7"/>
          <p:cNvSpPr txBox="1"/>
          <p:nvPr/>
        </p:nvSpPr>
        <p:spPr>
          <a:xfrm>
            <a:off x="695934" y="4428401"/>
            <a:ext cx="1318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>
                <a:solidFill>
                  <a:srgbClr val="C00000"/>
                </a:solidFill>
                <a:latin typeface="华文新魏"/>
                <a:ea typeface="华文新魏"/>
              </a:rPr>
              <a:t>4.26 GeV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>
                <a:solidFill>
                  <a:srgbClr val="C00000"/>
                </a:solidFill>
                <a:latin typeface="华文新魏"/>
                <a:ea typeface="华文新魏"/>
              </a:rPr>
              <a:t>826/</a:t>
            </a:r>
            <a:r>
              <a:rPr lang="en-US" altLang="zh-CN" sz="1600" dirty="0" err="1">
                <a:solidFill>
                  <a:srgbClr val="C00000"/>
                </a:solidFill>
                <a:latin typeface="华文新魏"/>
                <a:ea typeface="华文新魏"/>
              </a:rPr>
              <a:t>pb</a:t>
            </a:r>
            <a:endParaRPr lang="zh-CN" altLang="en-US" sz="1600" dirty="0">
              <a:solidFill>
                <a:srgbClr val="C00000"/>
              </a:solidFill>
              <a:latin typeface="华文新魏"/>
              <a:ea typeface="华文新魏"/>
            </a:endParaRPr>
          </a:p>
        </p:txBody>
      </p:sp>
      <p:sp>
        <p:nvSpPr>
          <p:cNvPr id="15" name="TextBox 7"/>
          <p:cNvSpPr txBox="1"/>
          <p:nvPr/>
        </p:nvSpPr>
        <p:spPr>
          <a:xfrm>
            <a:off x="667334" y="2052137"/>
            <a:ext cx="1318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>
                <a:solidFill>
                  <a:srgbClr val="C00000"/>
                </a:solidFill>
                <a:latin typeface="华文新魏"/>
                <a:ea typeface="华文新魏"/>
              </a:rPr>
              <a:t>4.23 GeV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>
                <a:solidFill>
                  <a:srgbClr val="C00000"/>
                </a:solidFill>
                <a:latin typeface="华文新魏"/>
                <a:ea typeface="华文新魏"/>
              </a:rPr>
              <a:t>1092/</a:t>
            </a:r>
            <a:r>
              <a:rPr lang="en-US" altLang="zh-CN" sz="1600" dirty="0" err="1">
                <a:solidFill>
                  <a:srgbClr val="C00000"/>
                </a:solidFill>
                <a:latin typeface="华文新魏"/>
                <a:ea typeface="华文新魏"/>
              </a:rPr>
              <a:t>pb</a:t>
            </a:r>
            <a:endParaRPr lang="zh-CN" altLang="en-US" sz="1600" dirty="0">
              <a:solidFill>
                <a:srgbClr val="C00000"/>
              </a:solidFill>
              <a:latin typeface="华文新魏"/>
              <a:ea typeface="华文新魏"/>
            </a:endParaRPr>
          </a:p>
        </p:txBody>
      </p:sp>
      <p:sp>
        <p:nvSpPr>
          <p:cNvPr id="20" name="TextBox 8"/>
          <p:cNvSpPr txBox="1"/>
          <p:nvPr/>
        </p:nvSpPr>
        <p:spPr>
          <a:xfrm>
            <a:off x="323528" y="5842208"/>
            <a:ext cx="8784976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Bef>
                <a:spcPts val="1200"/>
              </a:spcBef>
            </a:pPr>
            <a:r>
              <a:rPr lang="en-US" altLang="zh-CN" sz="2400" dirty="0">
                <a:solidFill>
                  <a:srgbClr val="C00000"/>
                </a:solidFill>
                <a:latin typeface="Arial Unicode MS"/>
                <a:ea typeface="Arial Unicode MS" pitchFamily="34" charset="-122"/>
                <a:cs typeface="Arial Unicode MS"/>
                <a:sym typeface="Symbol"/>
              </a:rPr>
              <a:t>May any model calculate the s-dependent </a:t>
            </a:r>
            <a:r>
              <a:rPr lang="en-US" altLang="zh-CN" sz="2400" dirty="0" err="1">
                <a:solidFill>
                  <a:srgbClr val="C00000"/>
                </a:solidFill>
                <a:latin typeface="Arial Unicode MS"/>
                <a:ea typeface="Arial Unicode MS" pitchFamily="34" charset="-122"/>
                <a:cs typeface="Arial Unicode MS"/>
                <a:sym typeface="Symbol"/>
              </a:rPr>
              <a:t>Dalitz</a:t>
            </a:r>
            <a:r>
              <a:rPr lang="en-US" altLang="zh-CN" sz="2400" dirty="0">
                <a:solidFill>
                  <a:srgbClr val="C00000"/>
                </a:solidFill>
                <a:latin typeface="Arial Unicode MS"/>
                <a:ea typeface="Arial Unicode MS" pitchFamily="34" charset="-122"/>
                <a:cs typeface="Arial Unicode MS"/>
                <a:sym typeface="Symbol"/>
              </a:rPr>
              <a:t> plot?         [</a:t>
            </a:r>
            <a:r>
              <a:rPr lang="en-US" altLang="zh-CN" sz="2000" dirty="0">
                <a:solidFill>
                  <a:srgbClr val="C00000"/>
                </a:solidFill>
                <a:latin typeface="Arial Unicode MS"/>
                <a:ea typeface="Arial Unicode MS" pitchFamily="34" charset="-122"/>
                <a:cs typeface="Arial Unicode MS"/>
                <a:sym typeface="Symbol"/>
              </a:rPr>
              <a:t>large data samples at 4.18-4.28 every 0.01 GeV, 4.36, and 4.42 GeV</a:t>
            </a:r>
            <a:r>
              <a:rPr lang="en-US" altLang="zh-CN" sz="2400" dirty="0">
                <a:solidFill>
                  <a:srgbClr val="C00000"/>
                </a:solidFill>
                <a:latin typeface="Arial Unicode MS"/>
                <a:ea typeface="Arial Unicode MS" pitchFamily="34" charset="-122"/>
                <a:cs typeface="Arial Unicode MS"/>
                <a:sym typeface="Symbol"/>
              </a:rPr>
              <a:t>]</a:t>
            </a: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30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33517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标题 1"/>
          <p:cNvSpPr>
            <a:spLocks noGrp="1"/>
          </p:cNvSpPr>
          <p:nvPr>
            <p:ph type="title"/>
          </p:nvPr>
        </p:nvSpPr>
        <p:spPr>
          <a:xfrm>
            <a:off x="1115616" y="133434"/>
            <a:ext cx="6788744" cy="775286"/>
          </a:xfrm>
        </p:spPr>
        <p:txBody>
          <a:bodyPr>
            <a:normAutofit/>
          </a:bodyPr>
          <a:lstStyle/>
          <a:p>
            <a:r>
              <a:rPr lang="en-US" altLang="zh-CN" sz="4000" b="1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Search for </a:t>
            </a:r>
            <a:r>
              <a:rPr lang="en-US" altLang="zh-CN" sz="4000" b="1" dirty="0" err="1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Z</a:t>
            </a:r>
            <a:r>
              <a:rPr lang="en-US" altLang="zh-CN" sz="4000" b="1" baseline="-25000" dirty="0" err="1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</a:t>
            </a:r>
            <a:r>
              <a:rPr lang="en-US" altLang="zh-CN" sz="4000" b="1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 </a:t>
            </a:r>
            <a:r>
              <a:rPr lang="en-US" altLang="zh-CN" sz="4000" b="1" baseline="-25000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c</a:t>
            </a:r>
            <a:endParaRPr lang="zh-CN" altLang="en-US" sz="4000" dirty="0">
              <a:solidFill>
                <a:srgbClr val="000066"/>
              </a:solidFill>
            </a:endParaRPr>
          </a:p>
        </p:txBody>
      </p:sp>
      <p:pic>
        <p:nvPicPr>
          <p:cNvPr id="18" name="Picture 2" descr="C:\Documents and Settings\songweimin\桌面\BES3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9" y="6694"/>
            <a:ext cx="1398131" cy="61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组合 14"/>
          <p:cNvGrpSpPr/>
          <p:nvPr/>
        </p:nvGrpSpPr>
        <p:grpSpPr>
          <a:xfrm>
            <a:off x="885459" y="2475406"/>
            <a:ext cx="7200800" cy="3012965"/>
            <a:chOff x="628711" y="3395796"/>
            <a:chExt cx="6725458" cy="27129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/>
                <p:cNvSpPr txBox="1"/>
                <p:nvPr/>
              </p:nvSpPr>
              <p:spPr>
                <a:xfrm>
                  <a:off x="1241894" y="5581467"/>
                  <a:ext cx="1906456" cy="5193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8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𝑅</m:t>
                        </m:r>
                        <m:r>
                          <a:rPr kumimoji="1" lang="en-US" altLang="zh-CN" sz="1800" i="1" baseline="-25000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𝑧</m:t>
                        </m:r>
                        <m:r>
                          <a:rPr kumimoji="1" lang="en-US" altLang="zh-CN" sz="18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= </m:t>
                        </m:r>
                        <m:f>
                          <m:fPr>
                            <m:ctrlPr>
                              <a:rPr kumimoji="1" lang="en-US" altLang="zh-CN" sz="1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zh-CN" sz="18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  <m:t>𝐵</m:t>
                            </m:r>
                            <m:r>
                              <a:rPr kumimoji="1" lang="en-US" altLang="zh-CN" sz="18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kumimoji="1" lang="en-US" altLang="zh-CN" sz="1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18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kumimoji="1" lang="en-US" altLang="zh-CN" sz="18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kumimoji="1" lang="en-US" altLang="zh-CN" sz="180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→</m:t>
                            </m:r>
                            <m:r>
                              <a:rPr kumimoji="1" lang="en-US" altLang="zh-CN" sz="180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𝜌𝜂</m:t>
                            </m:r>
                            <m:r>
                              <a:rPr kumimoji="1" lang="en-US" altLang="zh-CN" sz="1800" i="1" baseline="-25000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𝑐</m:t>
                            </m:r>
                            <m:r>
                              <a:rPr kumimoji="1" lang="en-US" altLang="zh-CN" sz="18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  <m:t>)</m:t>
                            </m:r>
                          </m:num>
                          <m:den>
                            <m:r>
                              <a:rPr kumimoji="1" lang="en-US" altLang="zh-CN" sz="18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  <m:t>𝐵</m:t>
                            </m:r>
                            <m:r>
                              <a:rPr kumimoji="1" lang="en-US" altLang="zh-CN" sz="18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kumimoji="1" lang="en-US" altLang="zh-CN" sz="1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18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kumimoji="1" lang="en-US" altLang="zh-CN" sz="18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kumimoji="1" lang="en-US" altLang="zh-CN" sz="180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→</m:t>
                            </m:r>
                            <m:r>
                              <a:rPr kumimoji="1" lang="en-US" altLang="zh-CN" sz="180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𝜋</m:t>
                            </m:r>
                            <m:r>
                              <a:rPr kumimoji="1" lang="en-US" altLang="zh-CN" sz="180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𝐽</m:t>
                            </m:r>
                            <m:r>
                              <a:rPr kumimoji="1" lang="en-US" altLang="zh-CN" sz="180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/</m:t>
                            </m:r>
                            <m:r>
                              <a:rPr kumimoji="1" lang="en-US" altLang="zh-CN" sz="180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𝜓</m:t>
                            </m:r>
                            <m:r>
                              <a:rPr kumimoji="1" lang="en-US" altLang="zh-CN" sz="18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  <m:t>)</m:t>
                            </m:r>
                          </m:den>
                        </m:f>
                      </m:oMath>
                    </m:oMathPara>
                  </a14:m>
                  <a:endParaRPr kumimoji="1" lang="zh-CN" altLang="en-US" sz="180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6" name="文本框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1894" y="5581467"/>
                  <a:ext cx="1906456" cy="51933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6"/>
                <p:cNvSpPr txBox="1"/>
                <p:nvPr/>
              </p:nvSpPr>
              <p:spPr>
                <a:xfrm>
                  <a:off x="4881629" y="5581467"/>
                  <a:ext cx="1848724" cy="52730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kumimoji="1" lang="en-US" altLang="zh-CN" sz="1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b>
                        </m:sSub>
                        <m:r>
                          <a:rPr kumimoji="1" lang="en-US" altLang="zh-CN" sz="18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= </m:t>
                        </m:r>
                        <m:f>
                          <m:fPr>
                            <m:ctrlPr>
                              <a:rPr kumimoji="1" lang="en-US" altLang="zh-CN" sz="1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zh-CN" sz="18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  <m:t>𝐵</m:t>
                            </m:r>
                            <m:r>
                              <a:rPr kumimoji="1" lang="en-US" altLang="zh-CN" sz="18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kumimoji="1" lang="en-US" altLang="zh-CN" sz="1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sz="18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kumimoji="1" lang="en-US" altLang="zh-CN" sz="18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  <m:t>𝑐</m:t>
                                </m:r>
                              </m:sub>
                              <m:sup>
                                <m:r>
                                  <a:rPr kumimoji="1" lang="en-US" altLang="zh-CN" sz="18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kumimoji="1" lang="en-US" altLang="zh-CN" sz="180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→</m:t>
                            </m:r>
                            <m:r>
                              <a:rPr kumimoji="1" lang="en-US" altLang="zh-CN" sz="180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𝜌𝜂</m:t>
                            </m:r>
                            <m:r>
                              <a:rPr kumimoji="1" lang="en-US" altLang="zh-CN" sz="1800" i="1" baseline="-25000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𝑐</m:t>
                            </m:r>
                            <m:r>
                              <a:rPr kumimoji="1" lang="en-US" altLang="zh-CN" sz="18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  <m:t>)</m:t>
                            </m:r>
                          </m:num>
                          <m:den>
                            <m:r>
                              <a:rPr kumimoji="1" lang="en-US" altLang="zh-CN" sz="18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  <m:t>𝐵</m:t>
                            </m:r>
                            <m:r>
                              <a:rPr kumimoji="1" lang="en-US" altLang="zh-CN" sz="18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kumimoji="1" lang="en-US" altLang="zh-CN" sz="1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sz="18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kumimoji="1" lang="en-US" altLang="zh-CN" sz="18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  <m:t>𝑐</m:t>
                                </m:r>
                              </m:sub>
                              <m:sup>
                                <m:r>
                                  <a:rPr kumimoji="1" lang="en-US" altLang="zh-CN" sz="18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kumimoji="1" lang="en-US" altLang="zh-CN" sz="180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→</m:t>
                            </m:r>
                            <m:r>
                              <a:rPr kumimoji="1" lang="en-US" altLang="zh-CN" sz="180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kumimoji="1" lang="en-US" altLang="zh-CN" sz="1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18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kumimoji="1" lang="en-US" altLang="zh-CN" sz="18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kumimoji="1" lang="en-US" altLang="zh-CN" sz="18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  <m:t>)</m:t>
                            </m:r>
                          </m:den>
                        </m:f>
                      </m:oMath>
                    </m:oMathPara>
                  </a14:m>
                  <a:endParaRPr kumimoji="1" lang="zh-CN" altLang="en-US" sz="180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7" name="文本框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1629" y="5581467"/>
                  <a:ext cx="1848724" cy="52730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04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0" name="图片 3">
              <a:extLst>
                <a:ext uri="{FF2B5EF4-FFF2-40B4-BE49-F238E27FC236}">
                  <a16:creationId xmlns:a16="http://schemas.microsoft.com/office/drawing/2014/main" id="{153B1B58-DB57-0B4B-8018-BB0DD26516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8" t="1096" r="52638" b="2578"/>
            <a:stretch/>
          </p:blipFill>
          <p:spPr>
            <a:xfrm>
              <a:off x="628711" y="3395796"/>
              <a:ext cx="3167777" cy="2076090"/>
            </a:xfrm>
            <a:prstGeom prst="rect">
              <a:avLst/>
            </a:prstGeom>
          </p:spPr>
        </p:pic>
        <p:pic>
          <p:nvPicPr>
            <p:cNvPr id="21" name="图片 3">
              <a:extLst>
                <a:ext uri="{FF2B5EF4-FFF2-40B4-BE49-F238E27FC236}">
                  <a16:creationId xmlns:a16="http://schemas.microsoft.com/office/drawing/2014/main" id="{A23AAC5F-0023-364B-8A0E-0A108D59F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89" t="866" r="947" b="2541"/>
            <a:stretch/>
          </p:blipFill>
          <p:spPr>
            <a:xfrm>
              <a:off x="4171684" y="3427286"/>
              <a:ext cx="3182485" cy="2044600"/>
            </a:xfrm>
            <a:prstGeom prst="rect">
              <a:avLst/>
            </a:prstGeom>
          </p:spPr>
        </p:pic>
      </p:grpSp>
      <p:sp>
        <p:nvSpPr>
          <p:cNvPr id="22" name="矩形 21"/>
          <p:cNvSpPr/>
          <p:nvPr/>
        </p:nvSpPr>
        <p:spPr>
          <a:xfrm>
            <a:off x="1629343" y="5642623"/>
            <a:ext cx="57130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600" b="1" i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A.Esposito, A.L.Guerrieri, A.Pilloni, Phys. </a:t>
            </a:r>
            <a:r>
              <a:rPr lang="de-DE" sz="1600" b="1" i="1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Lett</a:t>
            </a:r>
            <a:r>
              <a:rPr lang="de-DE" sz="1600" b="1" i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. B 746, 194 (2015)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/>
              <p:cNvSpPr txBox="1"/>
              <p:nvPr/>
            </p:nvSpPr>
            <p:spPr>
              <a:xfrm>
                <a:off x="179512" y="943432"/>
                <a:ext cx="8928991" cy="1477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l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kumimoji="1" lang="en-US" altLang="zh-CN" dirty="0">
                    <a:solidFill>
                      <a:prstClr val="black"/>
                    </a:solidFill>
                    <a:latin typeface="Calibri" panose="020F0502020204030204"/>
                    <a:ea typeface="Times New Roman" charset="0"/>
                    <a:cs typeface="Times New Roman" charset="0"/>
                  </a:rPr>
                  <a:t>Search for new decay mode of </a:t>
                </a:r>
                <a:r>
                  <a:rPr kumimoji="1" lang="en-US" altLang="zh-CN" dirty="0" err="1">
                    <a:solidFill>
                      <a:prstClr val="black"/>
                    </a:solidFill>
                    <a:latin typeface="Calibri" panose="020F0502020204030204"/>
                    <a:ea typeface="Times New Roman" charset="0"/>
                    <a:cs typeface="Times New Roman" charset="0"/>
                  </a:rPr>
                  <a:t>Z</a:t>
                </a:r>
                <a:r>
                  <a:rPr kumimoji="1" lang="en-US" altLang="zh-CN" baseline="-25000" dirty="0" err="1">
                    <a:solidFill>
                      <a:prstClr val="black"/>
                    </a:solidFill>
                    <a:latin typeface="Calibri" panose="020F0502020204030204"/>
                    <a:ea typeface="Times New Roman" charset="0"/>
                    <a:cs typeface="Times New Roman" charset="0"/>
                  </a:rPr>
                  <a:t>c</a:t>
                </a:r>
                <a:r>
                  <a:rPr kumimoji="1" lang="en-US" altLang="zh-CN" dirty="0">
                    <a:solidFill>
                      <a:prstClr val="black"/>
                    </a:solidFill>
                    <a:latin typeface="Calibri" panose="020F0502020204030204"/>
                    <a:ea typeface="Times New Roman" charset="0"/>
                    <a:cs typeface="Times New Roman" charset="0"/>
                  </a:rPr>
                  <a:t>(3900) and </a:t>
                </a:r>
                <a:r>
                  <a:rPr kumimoji="1" lang="en-US" altLang="zh-CN" dirty="0" err="1">
                    <a:solidFill>
                      <a:prstClr val="black"/>
                    </a:solidFill>
                    <a:latin typeface="Calibri" panose="020F0502020204030204"/>
                    <a:ea typeface="Times New Roman" charset="0"/>
                    <a:cs typeface="Times New Roman" charset="0"/>
                  </a:rPr>
                  <a:t>Z</a:t>
                </a:r>
                <a:r>
                  <a:rPr kumimoji="1" lang="en-US" altLang="zh-CN" baseline="-25000" dirty="0" err="1">
                    <a:solidFill>
                      <a:prstClr val="black"/>
                    </a:solidFill>
                    <a:latin typeface="Calibri" panose="020F0502020204030204"/>
                    <a:ea typeface="Times New Roman" charset="0"/>
                    <a:cs typeface="Times New Roman" charset="0"/>
                  </a:rPr>
                  <a:t>c</a:t>
                </a:r>
                <a:r>
                  <a:rPr kumimoji="1" lang="en-US" altLang="zh-CN" dirty="0">
                    <a:solidFill>
                      <a:prstClr val="black"/>
                    </a:solidFill>
                    <a:latin typeface="Calibri" panose="020F0502020204030204"/>
                    <a:ea typeface="Times New Roman" charset="0"/>
                    <a:cs typeface="Times New Roman" charset="0"/>
                  </a:rPr>
                  <a:t>(4020)</a:t>
                </a:r>
                <a:endParaRPr lang="de-DE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  <a:p>
                <a:pPr marL="285750" indent="-285750" algn="l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kumimoji="1" lang="en-US" altLang="zh-CN" dirty="0">
                    <a:solidFill>
                      <a:prstClr val="black"/>
                    </a:solidFill>
                    <a:latin typeface="Calibri" panose="020F0502020204030204"/>
                    <a:ea typeface="Times New Roman" charset="0"/>
                    <a:cs typeface="Times New Roman" charset="0"/>
                  </a:rPr>
                  <a:t>The ratios of</a:t>
                </a:r>
                <a:r>
                  <a:rPr kumimoji="1" lang="en-US" altLang="zh-CN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kumimoji="1" lang="en-US" altLang="zh-CN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bSup>
                    <m:r>
                      <a:rPr kumimoji="1" lang="en-US" altLang="zh-CN" i="1">
                        <a:solidFill>
                          <a:prstClr val="black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kumimoji="1" lang="en-US" altLang="zh-CN" i="1">
                        <a:solidFill>
                          <a:prstClr val="black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𝜌𝜂</m:t>
                    </m:r>
                    <m:r>
                      <a:rPr kumimoji="1" lang="en-US" altLang="zh-CN" i="1" baseline="-25000">
                        <a:solidFill>
                          <a:prstClr val="black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𝑐</m:t>
                    </m:r>
                    <m:r>
                      <a:rPr kumimoji="1" lang="en-US" altLang="zh-CN" i="1" baseline="-25000">
                        <a:solidFill>
                          <a:prstClr val="black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kumimoji="1" lang="en-US" altLang="zh-CN" dirty="0">
                    <a:solidFill>
                      <a:prstClr val="black"/>
                    </a:solidFill>
                    <a:latin typeface="Calibri" panose="020F0502020204030204"/>
                    <a:ea typeface="Times New Roman" charset="0"/>
                    <a:cs typeface="Times New Roman" charset="0"/>
                  </a:rPr>
                  <a:t>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kumimoji="1"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bSup>
                    <m:r>
                      <a:rPr kumimoji="1" lang="en-US" altLang="zh-CN" i="1">
                        <a:solidFill>
                          <a:prstClr val="black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kumimoji="1" lang="en-US" altLang="zh-CN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𝜋</m:t>
                    </m:r>
                    <m:r>
                      <a:rPr kumimoji="1" lang="en-US" altLang="zh-CN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𝐽</m:t>
                    </m:r>
                    <m:r>
                      <a:rPr kumimoji="1" lang="en-US" altLang="zh-CN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/</m:t>
                    </m:r>
                    <m:r>
                      <a:rPr kumimoji="1" lang="en-US" altLang="zh-CN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𝜓</m:t>
                    </m:r>
                    <m:r>
                      <a:rPr kumimoji="1" lang="en-US" altLang="zh-CN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kumimoji="1" lang="en-US" altLang="zh-CN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𝜋</m:t>
                        </m:r>
                        <m:r>
                          <a:rPr kumimoji="1" lang="en-US" altLang="zh-CN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kumimoji="1" lang="en-US" altLang="zh-CN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kumimoji="1" lang="en-US" altLang="zh-CN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)</m:t>
                    </m:r>
                  </m:oMath>
                </a14:m>
                <a:r>
                  <a:rPr kumimoji="1" lang="en-US" altLang="zh-CN" dirty="0">
                    <a:solidFill>
                      <a:prstClr val="black"/>
                    </a:solidFill>
                    <a:latin typeface="Calibri" panose="020F0502020204030204"/>
                    <a:ea typeface="Times New Roman" charset="0"/>
                    <a:cs typeface="Times New Roman" charset="0"/>
                  </a:rPr>
                  <a:t> may</a:t>
                </a:r>
                <a:r>
                  <a:rPr lang="en-US" altLang="zh-CN" dirty="0">
                    <a:solidFill>
                      <a:prstClr val="black"/>
                    </a:solidFill>
                    <a:latin typeface="Calibri" panose="020F0502020204030204"/>
                    <a:ea typeface="Times New Roman" charset="0"/>
                    <a:cs typeface="Times New Roman" charset="0"/>
                  </a:rPr>
                  <a:t> discriminate</a:t>
                </a:r>
                <a:r>
                  <a:rPr lang="en-US" altLang="zh-CN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US" altLang="zh-CN" b="1" dirty="0">
                    <a:solidFill>
                      <a:prstClr val="black"/>
                    </a:solidFill>
                    <a:latin typeface="Calibri" panose="020F0502020204030204"/>
                    <a:ea typeface="Times New Roman" charset="0"/>
                    <a:cs typeface="Times New Roman" charset="0"/>
                  </a:rPr>
                  <a:t>the tetra-quark </a:t>
                </a:r>
                <a:r>
                  <a:rPr lang="en-US" altLang="zh-CN" dirty="0">
                    <a:solidFill>
                      <a:prstClr val="black"/>
                    </a:solidFill>
                    <a:latin typeface="Calibri" panose="020F0502020204030204"/>
                    <a:ea typeface="Times New Roman" charset="0"/>
                    <a:cs typeface="Times New Roman" charset="0"/>
                  </a:rPr>
                  <a:t>and </a:t>
                </a:r>
                <a:r>
                  <a:rPr lang="en-US" altLang="zh-CN" b="1" dirty="0">
                    <a:solidFill>
                      <a:prstClr val="black"/>
                    </a:solidFill>
                    <a:latin typeface="Calibri" panose="020F0502020204030204"/>
                    <a:ea typeface="Times New Roman" charset="0"/>
                    <a:cs typeface="Times New Roman" charset="0"/>
                  </a:rPr>
                  <a:t>molecule</a:t>
                </a:r>
                <a:r>
                  <a:rPr lang="en-US" altLang="zh-CN" dirty="0">
                    <a:solidFill>
                      <a:prstClr val="black"/>
                    </a:solidFill>
                    <a:latin typeface="Calibri" panose="020F0502020204030204"/>
                    <a:ea typeface="Times New Roman" charset="0"/>
                    <a:cs typeface="Times New Roman" charset="0"/>
                  </a:rPr>
                  <a:t> models. </a:t>
                </a:r>
              </a:p>
            </p:txBody>
          </p:sp>
        </mc:Choice>
        <mc:Fallback xmlns="">
          <p:sp>
            <p:nvSpPr>
              <p:cNvPr id="23" name="文本框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943432"/>
                <a:ext cx="8928991" cy="1477456"/>
              </a:xfrm>
              <a:prstGeom prst="rect">
                <a:avLst/>
              </a:prstGeom>
              <a:blipFill rotWithShape="0">
                <a:blip r:embed="rId7"/>
                <a:stretch>
                  <a:fillRect l="-1229" t="-4132" b="-111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1763688" y="6035695"/>
            <a:ext cx="7488832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800" dirty="0">
                <a:solidFill>
                  <a:srgbClr val="0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Type II </a:t>
            </a:r>
            <a:r>
              <a:rPr lang="en-US" altLang="zh-CN" sz="1800" dirty="0" err="1">
                <a:solidFill>
                  <a:srgbClr val="0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tetraquark</a:t>
            </a:r>
            <a:r>
              <a:rPr lang="en-US" altLang="zh-CN" sz="1800" dirty="0">
                <a:solidFill>
                  <a:srgbClr val="0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model: </a:t>
            </a:r>
          </a:p>
          <a:p>
            <a:pPr algn="l"/>
            <a:r>
              <a:rPr lang="en-US" altLang="zh-CN" sz="1800" dirty="0">
                <a:solidFill>
                  <a:srgbClr val="0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neglect the spin-spin interaction outside the </a:t>
            </a:r>
            <a:r>
              <a:rPr lang="en-US" altLang="zh-CN" sz="1800" dirty="0" err="1">
                <a:solidFill>
                  <a:srgbClr val="0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diquarks</a:t>
            </a:r>
            <a:endParaRPr lang="zh-CN" altLang="en-US" sz="18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3" name="爆炸形 1 12"/>
          <p:cNvSpPr/>
          <p:nvPr/>
        </p:nvSpPr>
        <p:spPr>
          <a:xfrm>
            <a:off x="7904360" y="21974"/>
            <a:ext cx="1206539" cy="107521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rgbClr val="FF0000"/>
                </a:solidFill>
              </a:rPr>
              <a:t>New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31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5725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6">
            <a:extLst>
              <a:ext uri="{FF2B5EF4-FFF2-40B4-BE49-F238E27FC236}">
                <a16:creationId xmlns:a16="http://schemas.microsoft.com/office/drawing/2014/main" id="{5A40D5DE-7116-9044-ABF2-8C1894444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3645025"/>
            <a:ext cx="5830844" cy="2808312"/>
          </a:xfrm>
          <a:prstGeom prst="rect">
            <a:avLst/>
          </a:prstGeom>
        </p:spPr>
      </p:pic>
      <p:sp>
        <p:nvSpPr>
          <p:cNvPr id="9218" name="标题 1"/>
          <p:cNvSpPr>
            <a:spLocks noGrp="1"/>
          </p:cNvSpPr>
          <p:nvPr>
            <p:ph type="title"/>
          </p:nvPr>
        </p:nvSpPr>
        <p:spPr>
          <a:xfrm>
            <a:off x="1115616" y="44624"/>
            <a:ext cx="6931178" cy="775286"/>
          </a:xfrm>
        </p:spPr>
        <p:txBody>
          <a:bodyPr>
            <a:normAutofit/>
          </a:bodyPr>
          <a:lstStyle/>
          <a:p>
            <a:r>
              <a:rPr lang="en-US" altLang="zh-CN" sz="4000" b="1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Evidence for </a:t>
            </a:r>
            <a:r>
              <a:rPr lang="en-US" altLang="zh-CN" sz="4000" b="1" dirty="0" err="1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Z</a:t>
            </a:r>
            <a:r>
              <a:rPr lang="en-US" altLang="zh-CN" sz="4000" b="1" baseline="-25000" dirty="0" err="1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</a:t>
            </a:r>
            <a:r>
              <a:rPr lang="en-US" altLang="zh-CN" sz="4000" b="1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 </a:t>
            </a:r>
            <a:r>
              <a:rPr lang="en-US" altLang="zh-CN" sz="4000" b="1" baseline="-25000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c</a:t>
            </a:r>
            <a:endParaRPr lang="zh-CN" altLang="en-US" sz="4000" dirty="0">
              <a:solidFill>
                <a:srgbClr val="000066"/>
              </a:solidFill>
            </a:endParaRPr>
          </a:p>
        </p:txBody>
      </p:sp>
      <p:pic>
        <p:nvPicPr>
          <p:cNvPr id="18" name="Picture 2" descr="C:\Documents and Settings\songweimin\桌面\BES3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9" y="6694"/>
            <a:ext cx="1398131" cy="61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0"/>
          <p:cNvSpPr/>
          <p:nvPr/>
        </p:nvSpPr>
        <p:spPr>
          <a:xfrm>
            <a:off x="77570" y="735087"/>
            <a:ext cx="1693092" cy="46166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zh-CN" sz="2400" dirty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preliminary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内容占位符 4">
                <a:extLst>
                  <a:ext uri="{FF2B5EF4-FFF2-40B4-BE49-F238E27FC236}">
                    <a16:creationId xmlns:a16="http://schemas.microsoft.com/office/drawing/2014/main" id="{6301B2EC-3F64-2243-89D1-123010853622}"/>
                  </a:ext>
                </a:extLst>
              </p:cNvPr>
              <p:cNvGraphicFramePr>
                <a:graphicFrameLocks/>
              </p:cNvGraphicFramePr>
              <p:nvPr>
                <p:extLst/>
              </p:nvPr>
            </p:nvGraphicFramePr>
            <p:xfrm>
              <a:off x="77570" y="3094628"/>
              <a:ext cx="3253697" cy="310743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65618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9751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0353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CN" sz="1300" b="1" u="none" strike="noStrike" cap="none" normalizeH="0" baseline="0" dirty="0">
                              <a:ln>
                                <a:noFill/>
                              </a:ln>
                              <a:effectLst/>
                              <a:latin typeface="Times" pitchFamily="2" charset="0"/>
                            </a:rPr>
                            <a:t>Decay mode </a:t>
                          </a:r>
                          <a:endParaRPr kumimoji="0" lang="zh-CN" altLang="en-US" sz="13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" pitchFamily="2" charset="0"/>
                            <a:ea typeface="宋体" charset="-122"/>
                          </a:endParaRPr>
                        </a:p>
                      </a:txBody>
                      <a:tcPr marL="82944" marR="82944" marT="41472" marB="41472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300" dirty="0">
                              <a:latin typeface="Times" pitchFamily="2" charset="0"/>
                            </a:rPr>
                            <a:t>BR</a:t>
                          </a:r>
                          <a:endParaRPr lang="zh-CN" altLang="en-US" sz="1300" b="1" dirty="0">
                            <a:latin typeface="Times" pitchFamily="2" charset="0"/>
                          </a:endParaRPr>
                        </a:p>
                      </a:txBody>
                      <a:tcPr marL="82944" marR="82944" marT="41472" marB="414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41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500" dirty="0"/>
                            <a:t>η</a:t>
                          </a:r>
                          <a:r>
                            <a:rPr lang="en-US" altLang="zh-CN" sz="1500" baseline="-25000" dirty="0"/>
                            <a:t>c</a:t>
                          </a:r>
                          <a:r>
                            <a:rPr lang="en-US" altLang="zh-CN" sz="1500" dirty="0"/>
                            <a:t>→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500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CN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500" smtClean="0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</m:acc>
                            </m:oMath>
                          </a14:m>
                          <a:endParaRPr kumimoji="0" lang="en-US" altLang="zh-CN" sz="1500" b="1" i="1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宋体" charset="-122"/>
                            <a:ea typeface="宋体" charset="-122"/>
                          </a:endParaRPr>
                        </a:p>
                      </a:txBody>
                      <a:tcPr marL="82944" marR="82944" marT="41472" marB="41472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/>
                            <a:t>~0.13%</a:t>
                          </a:r>
                          <a:endParaRPr lang="zh-CN" altLang="en-US" sz="1500" b="1" i="1" dirty="0"/>
                        </a:p>
                      </a:txBody>
                      <a:tcPr marL="82944" marR="82944" marT="41472" marB="41472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41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500" dirty="0"/>
                            <a:t>η</a:t>
                          </a:r>
                          <a:r>
                            <a:rPr lang="en-US" altLang="zh-CN" sz="1500" baseline="-25000" dirty="0"/>
                            <a:t>c</a:t>
                          </a:r>
                          <a:r>
                            <a:rPr lang="en-US" altLang="zh-CN" sz="1500" dirty="0"/>
                            <a:t> → 2(K</a:t>
                          </a:r>
                          <a:r>
                            <a:rPr lang="en-US" altLang="zh-CN" sz="1500" baseline="30000" dirty="0"/>
                            <a:t>+</a:t>
                          </a:r>
                          <a:r>
                            <a:rPr lang="en-US" altLang="zh-CN" sz="1500" dirty="0"/>
                            <a:t>K</a:t>
                          </a:r>
                          <a:r>
                            <a:rPr lang="en-US" altLang="zh-CN" sz="1500" baseline="30000" dirty="0"/>
                            <a:t>−</a:t>
                          </a:r>
                          <a:r>
                            <a:rPr lang="en-US" altLang="zh-CN" sz="1500" baseline="0" dirty="0"/>
                            <a:t>)</a:t>
                          </a:r>
                          <a:endParaRPr kumimoji="0" lang="zh-CN" altLang="en-US" sz="1500" b="1" i="1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libri" pitchFamily="34" charset="0"/>
                            <a:ea typeface="宋体" charset="-122"/>
                          </a:endParaRPr>
                        </a:p>
                      </a:txBody>
                      <a:tcPr marL="82944" marR="82944" marT="41472" marB="41472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/>
                            <a:t>~0.15%</a:t>
                          </a:r>
                          <a:endParaRPr lang="zh-CN" altLang="en-US" sz="1500" b="1" i="1" dirty="0"/>
                        </a:p>
                      </a:txBody>
                      <a:tcPr marL="82944" marR="82944" marT="41472" marB="41472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41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500" dirty="0"/>
                            <a:t>η</a:t>
                          </a:r>
                          <a:r>
                            <a:rPr lang="en-US" altLang="zh-CN" sz="1500" baseline="-25000" dirty="0"/>
                            <a:t>c</a:t>
                          </a:r>
                          <a:r>
                            <a:rPr kumimoji="0" lang="en-US" altLang="zh-CN" sz="1500" u="none" strike="noStrike" cap="none" normalizeH="0" baseline="0" dirty="0">
                              <a:ln>
                                <a:noFill/>
                              </a:ln>
                              <a:effectLst/>
                            </a:rPr>
                            <a:t> </a:t>
                          </a:r>
                          <a:r>
                            <a:rPr lang="en-US" altLang="zh-CN" sz="1500" dirty="0"/>
                            <a:t>→ </a:t>
                          </a:r>
                          <a:r>
                            <a:rPr lang="el-GR" altLang="zh-CN" sz="1500" dirty="0"/>
                            <a:t>π</a:t>
                          </a:r>
                          <a:r>
                            <a:rPr lang="en-US" altLang="zh-CN" sz="1500" baseline="30000" dirty="0"/>
                            <a:t>+</a:t>
                          </a:r>
                          <a:r>
                            <a:rPr lang="el-GR" altLang="zh-CN" sz="1500" dirty="0"/>
                            <a:t>π</a:t>
                          </a:r>
                          <a:r>
                            <a:rPr lang="en-US" altLang="zh-CN" sz="1500" baseline="30000" dirty="0"/>
                            <a:t>−</a:t>
                          </a:r>
                          <a:r>
                            <a:rPr lang="en-US" altLang="zh-CN" sz="1500" dirty="0"/>
                            <a:t>K</a:t>
                          </a:r>
                          <a:r>
                            <a:rPr lang="en-US" altLang="zh-CN" sz="1500" baseline="30000" dirty="0"/>
                            <a:t>+</a:t>
                          </a:r>
                          <a:r>
                            <a:rPr lang="en-US" altLang="zh-CN" sz="1500" dirty="0"/>
                            <a:t>K</a:t>
                          </a:r>
                          <a:r>
                            <a:rPr lang="en-US" altLang="zh-CN" sz="1500" baseline="30000" dirty="0"/>
                            <a:t>−</a:t>
                          </a:r>
                          <a:endParaRPr kumimoji="0" lang="en-US" altLang="zh-CN" sz="1500" b="1" i="1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宋体" charset="-122"/>
                            <a:ea typeface="宋体" charset="-122"/>
                          </a:endParaRPr>
                        </a:p>
                      </a:txBody>
                      <a:tcPr marL="82944" marR="82944" marT="41472" marB="41472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/>
                            <a:t>~1.50%</a:t>
                          </a:r>
                          <a:endParaRPr lang="zh-CN" altLang="en-US" sz="1500" b="1" i="1" dirty="0"/>
                        </a:p>
                      </a:txBody>
                      <a:tcPr marL="82944" marR="82944" marT="41472" marB="41472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41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500" dirty="0"/>
                            <a:t>η</a:t>
                          </a:r>
                          <a:r>
                            <a:rPr lang="en-US" altLang="zh-CN" sz="1500" baseline="-25000" dirty="0"/>
                            <a:t>c</a:t>
                          </a:r>
                          <a:r>
                            <a:rPr lang="en-US" altLang="zh-CN" sz="1500" dirty="0"/>
                            <a:t> → K</a:t>
                          </a:r>
                          <a:r>
                            <a:rPr lang="en-US" altLang="zh-CN" sz="1500" baseline="30000" dirty="0"/>
                            <a:t>+</a:t>
                          </a:r>
                          <a:r>
                            <a:rPr lang="en-US" altLang="zh-CN" sz="1500" dirty="0"/>
                            <a:t>K</a:t>
                          </a:r>
                          <a:r>
                            <a:rPr lang="en-US" altLang="zh-CN" sz="1500" baseline="30000" dirty="0"/>
                            <a:t>−</a:t>
                          </a:r>
                          <a:r>
                            <a:rPr lang="el-GR" altLang="zh-CN" sz="1500" dirty="0"/>
                            <a:t>π</a:t>
                          </a:r>
                          <a:r>
                            <a:rPr lang="en-US" altLang="zh-CN" sz="1500" baseline="30000" dirty="0"/>
                            <a:t>0 </a:t>
                          </a:r>
                          <a:endParaRPr kumimoji="0" lang="en-US" altLang="zh-CN" sz="1500" b="1" i="1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宋体" charset="-122"/>
                            <a:ea typeface="宋体" charset="-122"/>
                          </a:endParaRPr>
                        </a:p>
                      </a:txBody>
                      <a:tcPr marL="82944" marR="82944" marT="41472" marB="41472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/>
                            <a:t>~1.20%</a:t>
                          </a:r>
                          <a:endParaRPr lang="zh-CN" altLang="en-US" sz="1500" b="1" i="1" dirty="0"/>
                        </a:p>
                      </a:txBody>
                      <a:tcPr marL="82944" marR="82944" marT="41472" marB="41472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041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500" dirty="0"/>
                            <a:t>η</a:t>
                          </a:r>
                          <a:r>
                            <a:rPr lang="en-US" altLang="zh-CN" sz="1500" baseline="-25000" dirty="0"/>
                            <a:t>c</a:t>
                          </a:r>
                          <a:r>
                            <a:rPr lang="en-US" altLang="zh-CN" sz="1500" dirty="0"/>
                            <a:t> →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500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CN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500" smtClean="0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</m:acc>
                            </m:oMath>
                          </a14:m>
                          <a:r>
                            <a:rPr lang="el-GR" altLang="zh-CN" sz="1500" dirty="0"/>
                            <a:t>π</a:t>
                          </a:r>
                          <a:r>
                            <a:rPr lang="en-US" altLang="zh-CN" sz="1500" baseline="30000" dirty="0"/>
                            <a:t>0</a:t>
                          </a:r>
                          <a:endParaRPr kumimoji="0" lang="en-US" altLang="zh-CN" sz="1500" b="1" i="1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宋体" charset="-122"/>
                            <a:ea typeface="宋体" charset="-122"/>
                          </a:endParaRPr>
                        </a:p>
                      </a:txBody>
                      <a:tcPr marL="82944" marR="82944" marT="41472" marB="41472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/>
                            <a:t>~0.18%</a:t>
                          </a:r>
                          <a:endParaRPr lang="zh-CN" altLang="en-US" sz="1500" b="1" i="1" dirty="0"/>
                        </a:p>
                      </a:txBody>
                      <a:tcPr marL="82944" marR="82944" marT="41472" marB="41472"/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3041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lang="el-GR" altLang="zh-CN" sz="1500" dirty="0"/>
                            <a:t>η</a:t>
                          </a:r>
                          <a:r>
                            <a:rPr lang="en-US" altLang="zh-CN" sz="1500" baseline="-25000" dirty="0"/>
                            <a:t>c</a:t>
                          </a:r>
                          <a:r>
                            <a:rPr lang="en-US" altLang="zh-CN" sz="1500" dirty="0"/>
                            <a:t> → K</a:t>
                          </a:r>
                          <a:r>
                            <a:rPr lang="en-US" altLang="zh-CN" sz="1500" baseline="-25000" dirty="0"/>
                            <a:t>S</a:t>
                          </a:r>
                          <a:r>
                            <a:rPr lang="en-US" altLang="zh-CN" sz="1500" dirty="0"/>
                            <a:t>K</a:t>
                          </a:r>
                          <a:r>
                            <a:rPr lang="el-GR" altLang="zh-CN" sz="1500" dirty="0"/>
                            <a:t>π</a:t>
                          </a:r>
                          <a:endParaRPr kumimoji="0" lang="zh-CN" altLang="en-US" sz="1500" b="1" i="1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libri" pitchFamily="34" charset="0"/>
                            <a:ea typeface="宋体" charset="-122"/>
                          </a:endParaRPr>
                        </a:p>
                      </a:txBody>
                      <a:tcPr marL="82944" marR="82944" marT="41472" marB="41472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/>
                            <a:t>~1.80%</a:t>
                          </a:r>
                          <a:endParaRPr lang="zh-CN" altLang="en-US" sz="1500" b="1" i="1" dirty="0"/>
                        </a:p>
                      </a:txBody>
                      <a:tcPr marL="82944" marR="82944" marT="41472" marB="41472"/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  <a:tr h="3041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lang="el-GR" altLang="zh-CN" sz="1500" dirty="0"/>
                            <a:t>η</a:t>
                          </a:r>
                          <a:r>
                            <a:rPr lang="en-US" altLang="zh-CN" sz="1500" baseline="-25000" dirty="0"/>
                            <a:t>c</a:t>
                          </a:r>
                          <a:r>
                            <a:rPr lang="en-US" altLang="zh-CN" sz="1500" dirty="0"/>
                            <a:t> → </a:t>
                          </a:r>
                          <a:r>
                            <a:rPr lang="el-GR" altLang="zh-CN" sz="1500" dirty="0"/>
                            <a:t>π</a:t>
                          </a:r>
                          <a:r>
                            <a:rPr lang="en-US" altLang="zh-CN" sz="1500" baseline="30000" dirty="0"/>
                            <a:t>+</a:t>
                          </a:r>
                          <a:r>
                            <a:rPr lang="el-GR" altLang="zh-CN" sz="1500" dirty="0"/>
                            <a:t>π</a:t>
                          </a:r>
                          <a:r>
                            <a:rPr lang="en-US" altLang="zh-CN" sz="1500" baseline="30000" dirty="0"/>
                            <a:t>−</a:t>
                          </a:r>
                          <a:r>
                            <a:rPr lang="el-GR" altLang="zh-CN" sz="1500" dirty="0"/>
                            <a:t>η</a:t>
                          </a:r>
                          <a:endParaRPr kumimoji="0" lang="en-US" altLang="zh-CN" sz="1500" b="1" i="1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宋体" charset="-122"/>
                            <a:ea typeface="宋体" charset="-122"/>
                          </a:endParaRPr>
                        </a:p>
                      </a:txBody>
                      <a:tcPr marL="82944" marR="82944" marT="41472" marB="41472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/>
                            <a:t>~1.60%</a:t>
                          </a:r>
                          <a:endParaRPr lang="zh-CN" altLang="en-US" sz="1500" b="1" i="1" dirty="0"/>
                        </a:p>
                      </a:txBody>
                      <a:tcPr marL="82944" marR="82944" marT="41472" marB="41472"/>
                    </a:tc>
                    <a:extLst>
                      <a:ext uri="{0D108BD9-81ED-4DB2-BD59-A6C34878D82A}">
                        <a16:rowId xmlns:a16="http://schemas.microsoft.com/office/drawing/2014/main" val="10012"/>
                      </a:ext>
                    </a:extLst>
                  </a:tr>
                  <a:tr h="3041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500" dirty="0"/>
                            <a:t>η</a:t>
                          </a:r>
                          <a:r>
                            <a:rPr lang="en-US" altLang="zh-CN" sz="1500" baseline="-25000" dirty="0"/>
                            <a:t>c</a:t>
                          </a:r>
                          <a:r>
                            <a:rPr lang="en-US" altLang="zh-CN" sz="1500" dirty="0"/>
                            <a:t> → K</a:t>
                          </a:r>
                          <a:r>
                            <a:rPr lang="en-US" altLang="zh-CN" sz="1500" baseline="30000" dirty="0"/>
                            <a:t>+</a:t>
                          </a:r>
                          <a:r>
                            <a:rPr lang="en-US" altLang="zh-CN" sz="1500" dirty="0"/>
                            <a:t>K</a:t>
                          </a:r>
                          <a:r>
                            <a:rPr lang="en-US" altLang="zh-CN" sz="1500" baseline="30000" dirty="0"/>
                            <a:t>−</a:t>
                          </a:r>
                          <a:r>
                            <a:rPr lang="el-GR" altLang="zh-CN" sz="1500" dirty="0"/>
                            <a:t>η</a:t>
                          </a:r>
                          <a:endParaRPr kumimoji="0" lang="en-US" altLang="zh-CN" sz="1500" b="1" i="1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宋体" charset="-122"/>
                            <a:ea typeface="宋体" charset="-122"/>
                          </a:endParaRPr>
                        </a:p>
                      </a:txBody>
                      <a:tcPr marL="82944" marR="82944" marT="41472" marB="41472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/>
                            <a:t>~0.57%</a:t>
                          </a:r>
                          <a:endParaRPr lang="zh-CN" altLang="en-US" sz="1500" b="1" i="1" dirty="0"/>
                        </a:p>
                      </a:txBody>
                      <a:tcPr marL="82944" marR="82944" marT="41472" marB="41472"/>
                    </a:tc>
                    <a:extLst>
                      <a:ext uri="{0D108BD9-81ED-4DB2-BD59-A6C34878D82A}">
                        <a16:rowId xmlns:a16="http://schemas.microsoft.com/office/drawing/2014/main" val="10013"/>
                      </a:ext>
                    </a:extLst>
                  </a:tr>
                  <a:tr h="3041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500" dirty="0"/>
                            <a:t>η</a:t>
                          </a:r>
                          <a:r>
                            <a:rPr lang="en-US" altLang="zh-CN" sz="1500" baseline="-25000" dirty="0"/>
                            <a:t>c</a:t>
                          </a:r>
                          <a:r>
                            <a:rPr lang="en-US" altLang="zh-CN" sz="1500" dirty="0"/>
                            <a:t> → </a:t>
                          </a:r>
                          <a:r>
                            <a:rPr lang="el-GR" altLang="zh-CN" sz="1500" dirty="0"/>
                            <a:t>π</a:t>
                          </a:r>
                          <a:r>
                            <a:rPr lang="en-US" altLang="zh-CN" sz="1500" baseline="30000" dirty="0"/>
                            <a:t>+</a:t>
                          </a:r>
                          <a:r>
                            <a:rPr lang="el-GR" altLang="zh-CN" sz="1500" dirty="0"/>
                            <a:t>π</a:t>
                          </a:r>
                          <a:r>
                            <a:rPr lang="en-US" altLang="zh-CN" sz="1500" baseline="30000" dirty="0"/>
                            <a:t>−</a:t>
                          </a:r>
                          <a:r>
                            <a:rPr lang="el-GR" altLang="zh-CN" sz="1500" dirty="0"/>
                            <a:t>π</a:t>
                          </a:r>
                          <a:r>
                            <a:rPr lang="en-US" altLang="zh-CN" sz="1500" baseline="30000" dirty="0"/>
                            <a:t>0</a:t>
                          </a:r>
                          <a:r>
                            <a:rPr lang="el-GR" altLang="zh-CN" sz="1500" dirty="0"/>
                            <a:t>π</a:t>
                          </a:r>
                          <a:r>
                            <a:rPr lang="en-US" altLang="zh-CN" sz="1500" baseline="30000" dirty="0"/>
                            <a:t>0</a:t>
                          </a:r>
                          <a:r>
                            <a:rPr lang="en-US" altLang="zh-CN" sz="1500" dirty="0"/>
                            <a:t> </a:t>
                          </a:r>
                          <a:endParaRPr kumimoji="0" lang="en-US" altLang="zh-CN" sz="1500" b="1" i="1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宋体" charset="-122"/>
                            <a:ea typeface="宋体" charset="-122"/>
                          </a:endParaRPr>
                        </a:p>
                      </a:txBody>
                      <a:tcPr marL="82944" marR="82944" marT="41472" marB="41472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/>
                            <a:t>~2.40%</a:t>
                          </a:r>
                          <a:endParaRPr lang="zh-CN" altLang="en-US" sz="1500" b="1" i="1" dirty="0"/>
                        </a:p>
                      </a:txBody>
                      <a:tcPr marL="82944" marR="82944" marT="41472" marB="41472"/>
                    </a:tc>
                    <a:extLst>
                      <a:ext uri="{0D108BD9-81ED-4DB2-BD59-A6C34878D82A}">
                        <a16:rowId xmlns:a16="http://schemas.microsoft.com/office/drawing/2014/main" val="100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内容占位符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301B2EC-3F64-2243-89D1-123010853622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807377650"/>
                  </p:ext>
                </p:extLst>
              </p:nvPr>
            </p:nvGraphicFramePr>
            <p:xfrm>
              <a:off x="77570" y="3094628"/>
              <a:ext cx="3253697" cy="310743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656184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0"/>
                        </a:ext>
                      </a:extLst>
                    </a:gridCol>
                    <a:gridCol w="1597513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1"/>
                        </a:ext>
                      </a:extLst>
                    </a:gridCol>
                  </a:tblGrid>
                  <a:tr h="30353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CN" sz="1300" b="1" u="none" strike="noStrike" cap="none" normalizeH="0" baseline="0" dirty="0">
                              <a:ln>
                                <a:noFill/>
                              </a:ln>
                              <a:effectLst/>
                              <a:latin typeface="Times" pitchFamily="2" charset="0"/>
                            </a:rPr>
                            <a:t>Decay mode </a:t>
                          </a:r>
                          <a:endParaRPr kumimoji="0" lang="zh-CN" altLang="en-US" sz="13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" pitchFamily="2" charset="0"/>
                            <a:ea typeface="宋体" charset="-122"/>
                          </a:endParaRPr>
                        </a:p>
                      </a:txBody>
                      <a:tcPr marL="82944" marR="82944" marT="41472" marB="41472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300" dirty="0">
                              <a:latin typeface="Times" pitchFamily="2" charset="0"/>
                            </a:rPr>
                            <a:t>BR</a:t>
                          </a:r>
                          <a:endParaRPr lang="zh-CN" altLang="en-US" sz="1300" b="1" dirty="0">
                            <a:latin typeface="Times" pitchFamily="2" charset="0"/>
                          </a:endParaRPr>
                        </a:p>
                      </a:txBody>
                      <a:tcPr marL="82944" marR="82944" marT="41472" marB="41472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0"/>
                      </a:ext>
                    </a:extLst>
                  </a:tr>
                  <a:tr h="31154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2944" marR="82944" marT="41472" marB="41472" anchor="ctr" horzOverflow="overflow">
                        <a:blipFill rotWithShape="0">
                          <a:blip r:embed="rId4"/>
                          <a:stretch>
                            <a:fillRect l="-1838" t="-100000" r="-97426" b="-8274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/>
                            <a:t>~0.13%</a:t>
                          </a:r>
                          <a:endParaRPr lang="zh-CN" altLang="en-US" sz="1500" b="1" i="1" dirty="0"/>
                        </a:p>
                      </a:txBody>
                      <a:tcPr marL="82944" marR="82944" marT="41472" marB="41472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1"/>
                      </a:ext>
                    </a:extLst>
                  </a:tr>
                  <a:tr h="311544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500" dirty="0"/>
                            <a:t>η</a:t>
                          </a:r>
                          <a:r>
                            <a:rPr lang="en-US" altLang="zh-CN" sz="1500" baseline="-25000" dirty="0"/>
                            <a:t>c</a:t>
                          </a:r>
                          <a:r>
                            <a:rPr lang="en-US" altLang="zh-CN" sz="1500" dirty="0"/>
                            <a:t> → 2(K</a:t>
                          </a:r>
                          <a:r>
                            <a:rPr lang="en-US" altLang="zh-CN" sz="1500" baseline="30000" dirty="0"/>
                            <a:t>+</a:t>
                          </a:r>
                          <a:r>
                            <a:rPr lang="en-US" altLang="zh-CN" sz="1500" dirty="0"/>
                            <a:t>K</a:t>
                          </a:r>
                          <a:r>
                            <a:rPr lang="en-US" altLang="zh-CN" sz="1500" baseline="30000" dirty="0"/>
                            <a:t>−</a:t>
                          </a:r>
                          <a:r>
                            <a:rPr lang="en-US" altLang="zh-CN" sz="1500" baseline="0" dirty="0"/>
                            <a:t>)</a:t>
                          </a:r>
                          <a:endParaRPr kumimoji="0" lang="zh-CN" altLang="en-US" sz="1500" b="1" i="1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libri" pitchFamily="34" charset="0"/>
                            <a:ea typeface="宋体" charset="-122"/>
                          </a:endParaRPr>
                        </a:p>
                      </a:txBody>
                      <a:tcPr marL="82944" marR="82944" marT="41472" marB="41472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/>
                            <a:t>~0.15%</a:t>
                          </a:r>
                          <a:endParaRPr lang="zh-CN" altLang="en-US" sz="1500" b="1" i="1" dirty="0"/>
                        </a:p>
                      </a:txBody>
                      <a:tcPr marL="82944" marR="82944" marT="41472" marB="41472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4"/>
                      </a:ext>
                    </a:extLst>
                  </a:tr>
                  <a:tr h="311544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500" dirty="0"/>
                            <a:t>η</a:t>
                          </a:r>
                          <a:r>
                            <a:rPr lang="en-US" altLang="zh-CN" sz="1500" baseline="-25000" dirty="0"/>
                            <a:t>c</a:t>
                          </a:r>
                          <a:r>
                            <a:rPr kumimoji="0" lang="en-US" altLang="zh-CN" sz="1500" u="none" strike="noStrike" cap="none" normalizeH="0" baseline="0" dirty="0">
                              <a:ln>
                                <a:noFill/>
                              </a:ln>
                              <a:effectLst/>
                            </a:rPr>
                            <a:t> </a:t>
                          </a:r>
                          <a:r>
                            <a:rPr lang="en-US" altLang="zh-CN" sz="1500" dirty="0"/>
                            <a:t>→ </a:t>
                          </a:r>
                          <a:r>
                            <a:rPr lang="el-GR" altLang="zh-CN" sz="1500" dirty="0"/>
                            <a:t>π</a:t>
                          </a:r>
                          <a:r>
                            <a:rPr lang="en-US" altLang="zh-CN" sz="1500" baseline="30000" dirty="0"/>
                            <a:t>+</a:t>
                          </a:r>
                          <a:r>
                            <a:rPr lang="el-GR" altLang="zh-CN" sz="1500" dirty="0"/>
                            <a:t>π</a:t>
                          </a:r>
                          <a:r>
                            <a:rPr lang="en-US" altLang="zh-CN" sz="1500" baseline="30000" dirty="0"/>
                            <a:t>−</a:t>
                          </a:r>
                          <a:r>
                            <a:rPr lang="en-US" altLang="zh-CN" sz="1500" dirty="0"/>
                            <a:t>K</a:t>
                          </a:r>
                          <a:r>
                            <a:rPr lang="en-US" altLang="zh-CN" sz="1500" baseline="30000" dirty="0"/>
                            <a:t>+</a:t>
                          </a:r>
                          <a:r>
                            <a:rPr lang="en-US" altLang="zh-CN" sz="1500" dirty="0"/>
                            <a:t>K</a:t>
                          </a:r>
                          <a:r>
                            <a:rPr lang="en-US" altLang="zh-CN" sz="1500" baseline="30000" dirty="0"/>
                            <a:t>−</a:t>
                          </a:r>
                          <a:endParaRPr kumimoji="0" lang="en-US" altLang="zh-CN" sz="1500" b="1" i="1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宋体" charset="-122"/>
                            <a:ea typeface="宋体" charset="-122"/>
                          </a:endParaRPr>
                        </a:p>
                      </a:txBody>
                      <a:tcPr marL="82944" marR="82944" marT="41472" marB="41472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/>
                            <a:t>~1.50%</a:t>
                          </a:r>
                          <a:endParaRPr lang="zh-CN" altLang="en-US" sz="1500" b="1" i="1" dirty="0"/>
                        </a:p>
                      </a:txBody>
                      <a:tcPr marL="82944" marR="82944" marT="41472" marB="41472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5"/>
                      </a:ext>
                    </a:extLst>
                  </a:tr>
                  <a:tr h="311544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500" dirty="0"/>
                            <a:t>η</a:t>
                          </a:r>
                          <a:r>
                            <a:rPr lang="en-US" altLang="zh-CN" sz="1500" baseline="-25000" dirty="0"/>
                            <a:t>c</a:t>
                          </a:r>
                          <a:r>
                            <a:rPr lang="en-US" altLang="zh-CN" sz="1500" dirty="0"/>
                            <a:t> → K</a:t>
                          </a:r>
                          <a:r>
                            <a:rPr lang="en-US" altLang="zh-CN" sz="1500" baseline="30000" dirty="0"/>
                            <a:t>+</a:t>
                          </a:r>
                          <a:r>
                            <a:rPr lang="en-US" altLang="zh-CN" sz="1500" dirty="0"/>
                            <a:t>K</a:t>
                          </a:r>
                          <a:r>
                            <a:rPr lang="en-US" altLang="zh-CN" sz="1500" baseline="30000" dirty="0"/>
                            <a:t>−</a:t>
                          </a:r>
                          <a:r>
                            <a:rPr lang="el-GR" altLang="zh-CN" sz="1500" dirty="0"/>
                            <a:t>π</a:t>
                          </a:r>
                          <a:r>
                            <a:rPr lang="en-US" altLang="zh-CN" sz="1500" baseline="30000" dirty="0"/>
                            <a:t>0 </a:t>
                          </a:r>
                          <a:endParaRPr kumimoji="0" lang="en-US" altLang="zh-CN" sz="1500" b="1" i="1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宋体" charset="-122"/>
                            <a:ea typeface="宋体" charset="-122"/>
                          </a:endParaRPr>
                        </a:p>
                      </a:txBody>
                      <a:tcPr marL="82944" marR="82944" marT="41472" marB="41472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/>
                            <a:t>~1.20%</a:t>
                          </a:r>
                          <a:endParaRPr lang="zh-CN" altLang="en-US" sz="1500" b="1" i="1" dirty="0"/>
                        </a:p>
                      </a:txBody>
                      <a:tcPr marL="82944" marR="82944" marT="41472" marB="41472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8"/>
                      </a:ext>
                    </a:extLst>
                  </a:tr>
                  <a:tr h="31154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2944" marR="82944" marT="41472" marB="41472" anchor="ctr" horzOverflow="overflow">
                        <a:blipFill rotWithShape="0">
                          <a:blip r:embed="rId4"/>
                          <a:stretch>
                            <a:fillRect l="-1838" t="-501961" r="-97426" b="-4254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/>
                            <a:t>~0.18%</a:t>
                          </a:r>
                          <a:endParaRPr lang="zh-CN" altLang="en-US" sz="1500" b="1" i="1" dirty="0"/>
                        </a:p>
                      </a:txBody>
                      <a:tcPr marL="82944" marR="82944" marT="41472" marB="41472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9"/>
                      </a:ext>
                    </a:extLst>
                  </a:tr>
                  <a:tr h="311544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lang="el-GR" altLang="zh-CN" sz="1500" dirty="0"/>
                            <a:t>η</a:t>
                          </a:r>
                          <a:r>
                            <a:rPr lang="en-US" altLang="zh-CN" sz="1500" baseline="-25000" dirty="0"/>
                            <a:t>c</a:t>
                          </a:r>
                          <a:r>
                            <a:rPr lang="en-US" altLang="zh-CN" sz="1500" dirty="0"/>
                            <a:t> → K</a:t>
                          </a:r>
                          <a:r>
                            <a:rPr lang="en-US" altLang="zh-CN" sz="1500" baseline="-25000" dirty="0"/>
                            <a:t>S</a:t>
                          </a:r>
                          <a:r>
                            <a:rPr lang="en-US" altLang="zh-CN" sz="1500" dirty="0"/>
                            <a:t>K</a:t>
                          </a:r>
                          <a:r>
                            <a:rPr lang="el-GR" altLang="zh-CN" sz="1500" dirty="0"/>
                            <a:t>π</a:t>
                          </a:r>
                          <a:endParaRPr kumimoji="0" lang="zh-CN" altLang="en-US" sz="1500" b="1" i="1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libri" pitchFamily="34" charset="0"/>
                            <a:ea typeface="宋体" charset="-122"/>
                          </a:endParaRPr>
                        </a:p>
                      </a:txBody>
                      <a:tcPr marL="82944" marR="82944" marT="41472" marB="41472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/>
                            <a:t>~1.80%</a:t>
                          </a:r>
                          <a:endParaRPr lang="zh-CN" altLang="en-US" sz="1500" b="1" i="1" dirty="0"/>
                        </a:p>
                      </a:txBody>
                      <a:tcPr marL="82944" marR="82944" marT="41472" marB="41472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10"/>
                      </a:ext>
                    </a:extLst>
                  </a:tr>
                  <a:tr h="311544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lang="el-GR" altLang="zh-CN" sz="1500" dirty="0"/>
                            <a:t>η</a:t>
                          </a:r>
                          <a:r>
                            <a:rPr lang="en-US" altLang="zh-CN" sz="1500" baseline="-25000" dirty="0"/>
                            <a:t>c</a:t>
                          </a:r>
                          <a:r>
                            <a:rPr lang="en-US" altLang="zh-CN" sz="1500" dirty="0"/>
                            <a:t> → </a:t>
                          </a:r>
                          <a:r>
                            <a:rPr lang="el-GR" altLang="zh-CN" sz="1500" dirty="0"/>
                            <a:t>π</a:t>
                          </a:r>
                          <a:r>
                            <a:rPr lang="en-US" altLang="zh-CN" sz="1500" baseline="30000" dirty="0"/>
                            <a:t>+</a:t>
                          </a:r>
                          <a:r>
                            <a:rPr lang="el-GR" altLang="zh-CN" sz="1500" dirty="0"/>
                            <a:t>π</a:t>
                          </a:r>
                          <a:r>
                            <a:rPr lang="en-US" altLang="zh-CN" sz="1500" baseline="30000" dirty="0"/>
                            <a:t>−</a:t>
                          </a:r>
                          <a:r>
                            <a:rPr lang="el-GR" altLang="zh-CN" sz="1500" dirty="0"/>
                            <a:t>η</a:t>
                          </a:r>
                          <a:endParaRPr kumimoji="0" lang="en-US" altLang="zh-CN" sz="1500" b="1" i="1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宋体" charset="-122"/>
                            <a:ea typeface="宋体" charset="-122"/>
                          </a:endParaRPr>
                        </a:p>
                      </a:txBody>
                      <a:tcPr marL="82944" marR="82944" marT="41472" marB="41472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/>
                            <a:t>~1.60%</a:t>
                          </a:r>
                          <a:endParaRPr lang="zh-CN" altLang="en-US" sz="1500" b="1" i="1" dirty="0"/>
                        </a:p>
                      </a:txBody>
                      <a:tcPr marL="82944" marR="82944" marT="41472" marB="41472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12"/>
                      </a:ext>
                    </a:extLst>
                  </a:tr>
                  <a:tr h="311544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500" dirty="0"/>
                            <a:t>η</a:t>
                          </a:r>
                          <a:r>
                            <a:rPr lang="en-US" altLang="zh-CN" sz="1500" baseline="-25000" dirty="0"/>
                            <a:t>c</a:t>
                          </a:r>
                          <a:r>
                            <a:rPr lang="en-US" altLang="zh-CN" sz="1500" dirty="0"/>
                            <a:t> → K</a:t>
                          </a:r>
                          <a:r>
                            <a:rPr lang="en-US" altLang="zh-CN" sz="1500" baseline="30000" dirty="0"/>
                            <a:t>+</a:t>
                          </a:r>
                          <a:r>
                            <a:rPr lang="en-US" altLang="zh-CN" sz="1500" dirty="0"/>
                            <a:t>K</a:t>
                          </a:r>
                          <a:r>
                            <a:rPr lang="en-US" altLang="zh-CN" sz="1500" baseline="30000" dirty="0"/>
                            <a:t>−</a:t>
                          </a:r>
                          <a:r>
                            <a:rPr lang="el-GR" altLang="zh-CN" sz="1500" dirty="0"/>
                            <a:t>η</a:t>
                          </a:r>
                          <a:endParaRPr kumimoji="0" lang="en-US" altLang="zh-CN" sz="1500" b="1" i="1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宋体" charset="-122"/>
                            <a:ea typeface="宋体" charset="-122"/>
                          </a:endParaRPr>
                        </a:p>
                      </a:txBody>
                      <a:tcPr marL="82944" marR="82944" marT="41472" marB="41472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/>
                            <a:t>~0.57%</a:t>
                          </a:r>
                          <a:endParaRPr lang="zh-CN" altLang="en-US" sz="1500" b="1" i="1" dirty="0"/>
                        </a:p>
                      </a:txBody>
                      <a:tcPr marL="82944" marR="82944" marT="41472" marB="41472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13"/>
                      </a:ext>
                    </a:extLst>
                  </a:tr>
                  <a:tr h="311544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500" dirty="0"/>
                            <a:t>η</a:t>
                          </a:r>
                          <a:r>
                            <a:rPr lang="en-US" altLang="zh-CN" sz="1500" baseline="-25000" dirty="0"/>
                            <a:t>c</a:t>
                          </a:r>
                          <a:r>
                            <a:rPr lang="en-US" altLang="zh-CN" sz="1500" dirty="0"/>
                            <a:t> → </a:t>
                          </a:r>
                          <a:r>
                            <a:rPr lang="el-GR" altLang="zh-CN" sz="1500" dirty="0"/>
                            <a:t>π</a:t>
                          </a:r>
                          <a:r>
                            <a:rPr lang="en-US" altLang="zh-CN" sz="1500" baseline="30000" dirty="0"/>
                            <a:t>+</a:t>
                          </a:r>
                          <a:r>
                            <a:rPr lang="el-GR" altLang="zh-CN" sz="1500" dirty="0"/>
                            <a:t>π</a:t>
                          </a:r>
                          <a:r>
                            <a:rPr lang="en-US" altLang="zh-CN" sz="1500" baseline="30000" dirty="0"/>
                            <a:t>−</a:t>
                          </a:r>
                          <a:r>
                            <a:rPr lang="el-GR" altLang="zh-CN" sz="1500" dirty="0"/>
                            <a:t>π</a:t>
                          </a:r>
                          <a:r>
                            <a:rPr lang="en-US" altLang="zh-CN" sz="1500" baseline="30000" dirty="0"/>
                            <a:t>0</a:t>
                          </a:r>
                          <a:r>
                            <a:rPr lang="el-GR" altLang="zh-CN" sz="1500" dirty="0"/>
                            <a:t>π</a:t>
                          </a:r>
                          <a:r>
                            <a:rPr lang="en-US" altLang="zh-CN" sz="1500" baseline="30000" dirty="0"/>
                            <a:t>0</a:t>
                          </a:r>
                          <a:r>
                            <a:rPr lang="en-US" altLang="zh-CN" sz="1500" dirty="0"/>
                            <a:t> </a:t>
                          </a:r>
                          <a:endParaRPr kumimoji="0" lang="en-US" altLang="zh-CN" sz="1500" b="1" i="1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latin typeface="宋体" charset="-122"/>
                            <a:ea typeface="宋体" charset="-122"/>
                          </a:endParaRPr>
                        </a:p>
                      </a:txBody>
                      <a:tcPr marL="82944" marR="82944" marT="41472" marB="41472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/>
                            <a:t>~2.40%</a:t>
                          </a:r>
                          <a:endParaRPr lang="zh-CN" altLang="en-US" sz="1500" b="1" i="1" dirty="0"/>
                        </a:p>
                      </a:txBody>
                      <a:tcPr marL="82944" marR="82944" marT="41472" marB="41472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1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55241" y="1484561"/>
                <a:ext cx="3600400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l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/>
                            <a:sym typeface="Mathematica1"/>
                          </a:rPr>
                        </m:ctrlPr>
                      </m:sSupPr>
                      <m:e>
                        <m:r>
                          <a:rPr lang="zh-CN" altLang="en-US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  <a:sym typeface="Mathematica1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charset="0"/>
                            <a:cs typeface="Times New Roman"/>
                            <a:sym typeface="Mathematica1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/>
                            <a:sym typeface="Mathematica1"/>
                          </a:rPr>
                        </m:ctrlPr>
                      </m:sSupPr>
                      <m:e>
                        <m:r>
                          <a:rPr lang="zh-CN" altLang="en-US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  <a:sym typeface="Mathematica1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charset="0"/>
                            <a:cs typeface="Times New Roman"/>
                            <a:sym typeface="Mathematica1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/>
                            <a:sym typeface="Mathematica1"/>
                          </a:rPr>
                        </m:ctrlPr>
                      </m:sSupPr>
                      <m:e>
                        <m:r>
                          <a:rPr lang="zh-CN" altLang="en-US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  <a:sym typeface="Mathematica1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charset="0"/>
                            <a:cs typeface="Times New Roman"/>
                            <a:sym typeface="Mathematica1"/>
                          </a:rPr>
                          <m:t>0</m:t>
                        </m:r>
                      </m:sup>
                    </m:sSup>
                    <m:sSub>
                      <m:sSubPr>
                        <m:ctrlP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kumimoji="1" lang="en-US" altLang="zh-CN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285750" indent="-285750" algn="l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zh-CN" altLang="en-US" i="1">
                        <a:solidFill>
                          <a:prstClr val="black"/>
                        </a:solidFill>
                        <a:latin typeface="Cambria Math"/>
                        <a:cs typeface="Times New Roman"/>
                        <a:sym typeface="Mathematica1"/>
                      </a:rPr>
                      <m:t>𝜂</m:t>
                    </m:r>
                    <m:r>
                      <a:rPr lang="en-US" altLang="zh-CN" i="1" baseline="-25000">
                        <a:solidFill>
                          <a:prstClr val="black"/>
                        </a:solidFill>
                        <a:latin typeface="Cambria Math"/>
                        <a:cs typeface="Times New Roman"/>
                        <a:sym typeface="Mathematica1"/>
                      </a:rPr>
                      <m:t>𝑐</m:t>
                    </m:r>
                  </m:oMath>
                </a14:m>
                <a:r>
                  <a:rPr lang="en-US" altLang="zh-CN" dirty="0">
                    <a:solidFill>
                      <a:prstClr val="black"/>
                    </a:solidFill>
                    <a:latin typeface="Times New Roman"/>
                    <a:cs typeface="Times New Roman"/>
                    <a:sym typeface="Mathematica1"/>
                  </a:rPr>
                  <a:t>→9 hadronic decays</a:t>
                </a:r>
                <a:endParaRPr kumimoji="1" lang="en-US" altLang="zh-CN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241" y="1484561"/>
                <a:ext cx="3600400" cy="1384995"/>
              </a:xfrm>
              <a:prstGeom prst="rect">
                <a:avLst/>
              </a:prstGeom>
              <a:blipFill rotWithShape="0">
                <a:blip r:embed="rId5"/>
                <a:stretch>
                  <a:fillRect b="-110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3779912" y="988946"/>
                <a:ext cx="5256584" cy="26200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l" fontAlgn="auto"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kumimoji="1" lang="en-US" altLang="zh-CN" sz="2400" dirty="0">
                    <a:solidFill>
                      <a:schemeClr val="tx1"/>
                    </a:solidFill>
                    <a:latin typeface="Calibri" panose="020F0502020204030204"/>
                  </a:rPr>
                  <a:t>Strong evidence for </a:t>
                </a:r>
                <a:r>
                  <a:rPr lang="en-US" altLang="zh-CN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e</a:t>
                </a:r>
                <a:r>
                  <a:rPr lang="en-US" altLang="zh-CN" sz="2400" baseline="30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Mathematica1"/>
                  </a:rPr>
                  <a:t>+</a:t>
                </a:r>
                <a:r>
                  <a:rPr lang="en-US" altLang="zh-CN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e</a:t>
                </a:r>
                <a:r>
                  <a:rPr lang="en-US" altLang="zh-CN" sz="2400" baseline="30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Mathematica1"/>
                  </a:rPr>
                  <a:t>-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Times New Roman"/>
                    <a:cs typeface="Times New Roman"/>
                    <a:sym typeface="Mathematica1"/>
                  </a:rPr>
                  <a:t>→</a:t>
                </a:r>
                <a14:m>
                  <m:oMath xmlns:m="http://schemas.openxmlformats.org/officeDocument/2006/math">
                    <m:r>
                      <a:rPr lang="en-US" altLang="zh-CN" sz="2400" b="0">
                        <a:solidFill>
                          <a:schemeClr val="tx1"/>
                        </a:solidFill>
                        <a:latin typeface="Cambria Math"/>
                        <a:cs typeface="Times New Roman"/>
                        <a:sym typeface="Mathematica1"/>
                      </a:rPr>
                      <m:t> </m:t>
                    </m:r>
                    <m:r>
                      <a:rPr lang="zh-CN" altLang="en-US" sz="2400" b="0" i="1">
                        <a:solidFill>
                          <a:schemeClr val="tx1"/>
                        </a:solidFill>
                        <a:latin typeface="Cambria Math"/>
                        <a:cs typeface="Times New Roman"/>
                        <a:sym typeface="Mathematica1"/>
                      </a:rPr>
                      <m:t>𝜋</m:t>
                    </m:r>
                    <m:r>
                      <a:rPr lang="en-US" altLang="zh-CN" sz="24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Mathematica1"/>
                      </a:rPr>
                      <m:t>𝑍</m:t>
                    </m:r>
                    <m:r>
                      <a:rPr lang="en-US" altLang="zh-CN" sz="2400" b="0" i="1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Mathematica1"/>
                      </a:rPr>
                      <m:t>𝑐</m:t>
                    </m:r>
                    <m:r>
                      <a:rPr lang="en-US" altLang="zh-CN" sz="2400" b="0" i="1" baseline="300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/>
                        <a:sym typeface="Mathematica1"/>
                      </a:rPr>
                      <m:t> </m:t>
                    </m:r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/>
                        <a:sym typeface="Mathematica1"/>
                      </a:rPr>
                      <m:t>,  </m:t>
                    </m:r>
                    <m:r>
                      <a:rPr lang="en-US" altLang="zh-CN" sz="24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Mathematica1"/>
                      </a:rPr>
                      <m:t>𝑍</m:t>
                    </m:r>
                    <m:r>
                      <a:rPr lang="en-US" altLang="zh-CN" sz="2400" b="0" i="1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Mathematica1"/>
                      </a:rPr>
                      <m:t>𝑐</m:t>
                    </m:r>
                    <m:r>
                      <a:rPr lang="en-US" altLang="zh-CN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  <a:sym typeface="Mathematica1"/>
                      </a:rPr>
                      <m:t>→</m:t>
                    </m:r>
                    <m:r>
                      <a:rPr lang="zh-CN" alt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/>
                        <a:sym typeface="Mathematica1"/>
                      </a:rPr>
                      <m:t>𝜌</m:t>
                    </m:r>
                    <m:r>
                      <a:rPr lang="en-US" altLang="zh-CN" sz="2400" b="0" i="1" baseline="30000">
                        <a:solidFill>
                          <a:schemeClr val="tx1"/>
                        </a:solidFill>
                        <a:latin typeface="Cambria Math"/>
                        <a:cs typeface="Times New Roman"/>
                        <a:sym typeface="Mathematica1"/>
                      </a:rPr>
                      <m:t> </m:t>
                    </m:r>
                    <m:r>
                      <a:rPr lang="zh-CN" altLang="en-US" sz="2400" b="0" i="1">
                        <a:solidFill>
                          <a:schemeClr val="tx1"/>
                        </a:solidFill>
                        <a:latin typeface="Cambria Math"/>
                        <a:cs typeface="Times New Roman"/>
                        <a:sym typeface="Mathematica1"/>
                      </a:rPr>
                      <m:t>𝜂</m:t>
                    </m:r>
                    <m:r>
                      <a:rPr lang="en-US" altLang="zh-CN" sz="2400" b="0" i="1" baseline="-25000">
                        <a:solidFill>
                          <a:schemeClr val="tx1"/>
                        </a:solidFill>
                        <a:latin typeface="Cambria Math"/>
                        <a:cs typeface="Times New Roman"/>
                        <a:sym typeface="Mathematica1"/>
                      </a:rPr>
                      <m:t>𝑐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/>
                  </a:rPr>
                  <a:t>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𝑠</m:t>
                        </m:r>
                      </m:e>
                    </m:rad>
                    <m:r>
                      <a:rPr kumimoji="1" lang="en-US" altLang="zh-CN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=</m:t>
                    </m:r>
                  </m:oMath>
                </a14:m>
                <a:r>
                  <a:rPr kumimoji="1" lang="en-US" altLang="zh-CN" sz="2400" dirty="0">
                    <a:solidFill>
                      <a:schemeClr val="tx1"/>
                    </a:solidFill>
                    <a:latin typeface="Calibri" panose="020F0502020204030204"/>
                    <a:ea typeface="Times New Roman" charset="0"/>
                    <a:cs typeface="Times New Roman" charset="0"/>
                  </a:rPr>
                  <a:t> 4.23,</a:t>
                </a:r>
              </a:p>
              <a:p>
                <a:pPr algn="l" fontAlgn="auto">
                  <a:spcBef>
                    <a:spcPts val="600"/>
                  </a:spcBef>
                  <a:spcAft>
                    <a:spcPts val="0"/>
                  </a:spcAft>
                </a:pPr>
                <a:r>
                  <a:rPr kumimoji="1" lang="en-US" altLang="zh-CN" sz="2400" dirty="0">
                    <a:solidFill>
                      <a:schemeClr val="tx1"/>
                    </a:solidFill>
                    <a:latin typeface="Calibri" panose="020F0502020204030204"/>
                    <a:ea typeface="Times New Roman" charset="0"/>
                    <a:cs typeface="Times New Roman" charset="0"/>
                  </a:rPr>
                  <a:t>               </a:t>
                </a:r>
                <a:r>
                  <a:rPr kumimoji="1" lang="en-US" altLang="zh-CN" sz="2400" dirty="0">
                    <a:solidFill>
                      <a:schemeClr val="tx1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240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±56 events</a:t>
                </a:r>
                <a:endParaRPr kumimoji="1" lang="en-US" altLang="zh-CN" sz="2400" dirty="0">
                  <a:solidFill>
                    <a:schemeClr val="tx1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  <a:p>
                <a:pPr algn="l" fontAlgn="auto">
                  <a:spcBef>
                    <a:spcPts val="600"/>
                  </a:spcBef>
                  <a:spcAft>
                    <a:spcPts val="0"/>
                  </a:spcAft>
                </a:pPr>
                <a:r>
                  <a:rPr kumimoji="1" lang="en-US" altLang="zh-CN" sz="2400" dirty="0">
                    <a:solidFill>
                      <a:schemeClr val="tx1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   </a:t>
                </a:r>
                <a:r>
                  <a:rPr kumimoji="1" lang="en-US" altLang="zh-CN" sz="2400" dirty="0">
                    <a:solidFill>
                      <a:schemeClr val="tx1"/>
                    </a:solidFill>
                    <a:latin typeface="Calibri" panose="020F0502020204030204"/>
                    <a:ea typeface="Times New Roman" charset="0"/>
                    <a:cs typeface="Times New Roman" charset="0"/>
                  </a:rPr>
                  <a:t>statistical significance is 4.3</a:t>
                </a:r>
                <a:r>
                  <a:rPr lang="el-GR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σ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. </a:t>
                </a:r>
              </a:p>
              <a:p>
                <a:pPr marL="285750" indent="-285750" algn="l" fontAlgn="auto"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e</a:t>
                </a:r>
                <a:r>
                  <a:rPr lang="en-US" altLang="zh-CN" sz="2400" baseline="30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Mathematica1"/>
                  </a:rPr>
                  <a:t>+</a:t>
                </a:r>
                <a:r>
                  <a:rPr lang="en-US" altLang="zh-CN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e</a:t>
                </a:r>
                <a:r>
                  <a:rPr lang="en-US" altLang="zh-CN" sz="2400" baseline="30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Mathematica1"/>
                  </a:rPr>
                  <a:t>-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Times New Roman"/>
                    <a:cs typeface="Times New Roman"/>
                    <a:sym typeface="Mathematica1"/>
                  </a:rPr>
                  <a:t>→</a:t>
                </a:r>
                <a14:m>
                  <m:oMath xmlns:m="http://schemas.openxmlformats.org/officeDocument/2006/math">
                    <m:r>
                      <a:rPr lang="en-US" altLang="zh-CN" sz="2400" b="0">
                        <a:solidFill>
                          <a:schemeClr val="tx1"/>
                        </a:solidFill>
                        <a:latin typeface="Cambria Math"/>
                        <a:cs typeface="Times New Roman"/>
                        <a:sym typeface="Mathematica1"/>
                      </a:rPr>
                      <m:t> </m:t>
                    </m:r>
                    <m:r>
                      <a:rPr lang="zh-CN" altLang="en-US" sz="2400" b="0" i="1">
                        <a:solidFill>
                          <a:schemeClr val="tx1"/>
                        </a:solidFill>
                        <a:latin typeface="Cambria Math"/>
                        <a:cs typeface="Times New Roman"/>
                        <a:sym typeface="Mathematica1"/>
                      </a:rPr>
                      <m:t>𝜋</m:t>
                    </m:r>
                    <m:sSubSup>
                      <m:sSubSupPr>
                        <m:ctrlPr>
                          <a:rPr kumimoji="1"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400" b="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𝑍</m:t>
                        </m:r>
                      </m:e>
                      <m:sub>
                        <m:r>
                          <a:rPr kumimoji="1" lang="en-US" altLang="zh-CN" sz="2400" b="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sz="2400" b="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altLang="zh-CN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/>
                        <a:sym typeface="Mathematica1"/>
                      </a:rPr>
                      <m:t>,</m:t>
                    </m:r>
                    <m:sSubSup>
                      <m:sSubSupPr>
                        <m:ctrlPr>
                          <a:rPr kumimoji="1"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400" b="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𝑍</m:t>
                        </m:r>
                      </m:e>
                      <m:sub>
                        <m:r>
                          <a:rPr kumimoji="1" lang="en-US" altLang="zh-CN" sz="2400" b="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sz="2400" b="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altLang="zh-CN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  <a:sym typeface="Mathematica1"/>
                      </a:rPr>
                      <m:t>→</m:t>
                    </m:r>
                    <m:r>
                      <a:rPr lang="zh-CN" alt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/>
                        <a:sym typeface="Mathematica1"/>
                      </a:rPr>
                      <m:t>𝜌</m:t>
                    </m:r>
                    <m:r>
                      <a:rPr lang="en-US" altLang="zh-CN" sz="2400" b="0" i="1" baseline="30000">
                        <a:solidFill>
                          <a:schemeClr val="tx1"/>
                        </a:solidFill>
                        <a:latin typeface="Cambria Math"/>
                        <a:cs typeface="Times New Roman"/>
                        <a:sym typeface="Mathematica1"/>
                      </a:rPr>
                      <m:t> </m:t>
                    </m:r>
                    <m:r>
                      <a:rPr lang="zh-CN" altLang="en-US" sz="2400" b="0" i="1">
                        <a:solidFill>
                          <a:schemeClr val="tx1"/>
                        </a:solidFill>
                        <a:latin typeface="Cambria Math"/>
                        <a:cs typeface="Times New Roman"/>
                        <a:sym typeface="Mathematica1"/>
                      </a:rPr>
                      <m:t>𝜂</m:t>
                    </m:r>
                    <m:r>
                      <a:rPr lang="en-US" altLang="zh-CN" sz="2400" b="0" i="1" baseline="-25000">
                        <a:solidFill>
                          <a:schemeClr val="tx1"/>
                        </a:solidFill>
                        <a:latin typeface="Cambria Math"/>
                        <a:cs typeface="Times New Roman"/>
                        <a:sym typeface="Mathematica1"/>
                      </a:rPr>
                      <m:t>𝑐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Calibri" panose="020F0502020204030204"/>
                  </a:rPr>
                  <a:t> not seen</a:t>
                </a:r>
              </a:p>
              <a:p>
                <a:pPr algn="l" fontAlgn="auto">
                  <a:spcBef>
                    <a:spcPts val="600"/>
                  </a:spcBef>
                  <a:spcAft>
                    <a:spcPts val="0"/>
                  </a:spcAft>
                </a:pPr>
                <a:r>
                  <a:rPr kumimoji="1" lang="en-US" altLang="zh-CN" sz="2400" dirty="0">
                    <a:solidFill>
                      <a:schemeClr val="tx1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               21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±13 events (1</a:t>
                </a:r>
                <a:r>
                  <a:rPr lang="el-GR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σ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)</a:t>
                </a:r>
                <a:endParaRPr kumimoji="1" lang="en-US" altLang="zh-CN" sz="2400" dirty="0">
                  <a:solidFill>
                    <a:schemeClr val="tx1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912" y="988946"/>
                <a:ext cx="5256584" cy="2620076"/>
              </a:xfrm>
              <a:prstGeom prst="rect">
                <a:avLst/>
              </a:prstGeom>
              <a:blipFill rotWithShape="0">
                <a:blip r:embed="rId6"/>
                <a:stretch>
                  <a:fillRect l="-1508" t="-2093" b="-46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12"/>
              <p:cNvSpPr/>
              <p:nvPr/>
            </p:nvSpPr>
            <p:spPr>
              <a:xfrm>
                <a:off x="4608994" y="6444044"/>
                <a:ext cx="359841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e</a:t>
                </a:r>
                <a:r>
                  <a:rPr lang="en-US" altLang="zh-CN" sz="1800" baseline="300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  <a:sym typeface="Mathematica1"/>
                  </a:rPr>
                  <a:t>+</a:t>
                </a:r>
                <a:r>
                  <a:rPr lang="en-US" altLang="zh-CN" sz="1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e</a:t>
                </a:r>
                <a:r>
                  <a:rPr lang="en-US" altLang="zh-CN" sz="1800" baseline="30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  <a:sym typeface="Mathematica1"/>
                  </a:rPr>
                  <a:t>-</a:t>
                </a:r>
                <a:r>
                  <a:rPr lang="en-US" altLang="zh-CN" sz="1800" dirty="0">
                    <a:solidFill>
                      <a:prstClr val="black"/>
                    </a:solidFill>
                    <a:latin typeface="Times New Roman"/>
                    <a:cs typeface="Times New Roman"/>
                    <a:sym typeface="Mathematica1"/>
                  </a:rPr>
                  <a:t>→</a:t>
                </a:r>
                <a14:m>
                  <m:oMath xmlns:m="http://schemas.openxmlformats.org/officeDocument/2006/math">
                    <m:r>
                      <a:rPr lang="en-US" altLang="zh-CN" sz="1800">
                        <a:solidFill>
                          <a:prstClr val="black"/>
                        </a:solidFill>
                        <a:latin typeface="Cambria Math"/>
                        <a:cs typeface="Times New Roman"/>
                        <a:sym typeface="Mathematica1"/>
                      </a:rPr>
                      <m:t> </m:t>
                    </m:r>
                    <m:r>
                      <a:rPr lang="zh-CN" altLang="en-US" sz="1800" i="1">
                        <a:solidFill>
                          <a:prstClr val="black"/>
                        </a:solidFill>
                        <a:latin typeface="Cambria Math"/>
                        <a:cs typeface="Times New Roman"/>
                        <a:sym typeface="Mathematica1"/>
                      </a:rPr>
                      <m:t>𝜋</m:t>
                    </m:r>
                    <m:r>
                      <a:rPr lang="en-US" altLang="zh-CN" sz="18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Mathematica1"/>
                      </a:rPr>
                      <m:t>𝑍</m:t>
                    </m:r>
                    <m:r>
                      <a:rPr lang="en-US" altLang="zh-CN" sz="1800" i="1" baseline="-250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Mathematica1"/>
                      </a:rPr>
                      <m:t>𝑐</m:t>
                    </m:r>
                    <m:r>
                      <a:rPr lang="en-US" altLang="zh-CN" sz="1800" i="1" baseline="300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/>
                        <a:sym typeface="Mathematica1"/>
                      </a:rPr>
                      <m:t> </m:t>
                    </m:r>
                    <m:r>
                      <a:rPr lang="en-US" altLang="zh-CN" sz="1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/>
                        <a:sym typeface="Mathematica1"/>
                      </a:rPr>
                      <m:t>,</m:t>
                    </m:r>
                    <m:r>
                      <a:rPr lang="en-US" altLang="zh-CN" sz="18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Mathematica1"/>
                      </a:rPr>
                      <m:t>𝑍</m:t>
                    </m:r>
                    <m:r>
                      <a:rPr lang="en-US" altLang="zh-CN" sz="1800" i="1" baseline="-250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Mathematica1"/>
                      </a:rPr>
                      <m:t>𝑐</m:t>
                    </m:r>
                    <m:r>
                      <a:rPr lang="en-US" altLang="zh-CN" sz="1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  <a:sym typeface="Mathematica1"/>
                      </a:rPr>
                      <m:t>→</m:t>
                    </m:r>
                    <m:r>
                      <a:rPr lang="zh-CN" altLang="en-US" sz="1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/>
                        <a:sym typeface="Mathematica1"/>
                      </a:rPr>
                      <m:t>𝜌</m:t>
                    </m:r>
                    <m:r>
                      <a:rPr lang="en-US" altLang="zh-CN" sz="1800" i="1" baseline="30000">
                        <a:solidFill>
                          <a:prstClr val="black"/>
                        </a:solidFill>
                        <a:latin typeface="Cambria Math"/>
                        <a:cs typeface="Times New Roman"/>
                        <a:sym typeface="Mathematica1"/>
                      </a:rPr>
                      <m:t> </m:t>
                    </m:r>
                    <m:r>
                      <a:rPr lang="zh-CN" altLang="en-US" sz="1800" i="1">
                        <a:solidFill>
                          <a:prstClr val="black"/>
                        </a:solidFill>
                        <a:latin typeface="Cambria Math"/>
                        <a:cs typeface="Times New Roman"/>
                        <a:sym typeface="Mathematica1"/>
                      </a:rPr>
                      <m:t>𝜂</m:t>
                    </m:r>
                    <m:r>
                      <a:rPr lang="en-US" altLang="zh-CN" sz="1800" i="1" baseline="-25000">
                        <a:solidFill>
                          <a:prstClr val="black"/>
                        </a:solidFill>
                        <a:latin typeface="Cambria Math"/>
                        <a:cs typeface="Times New Roman"/>
                        <a:sym typeface="Mathematica1"/>
                      </a:rPr>
                      <m:t>𝑐</m:t>
                    </m:r>
                  </m:oMath>
                </a14:m>
                <a:r>
                  <a:rPr lang="en-US" altLang="zh-CN" sz="1800" dirty="0">
                    <a:solidFill>
                      <a:prstClr val="black"/>
                    </a:solidFill>
                    <a:latin typeface="Times New Roman"/>
                    <a:cs typeface="Times New Roman"/>
                    <a:sym typeface="Mathematica1"/>
                  </a:rPr>
                  <a:t> @ 4.23 GeV</a:t>
                </a:r>
                <a:endParaRPr lang="en-US" sz="180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24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8994" y="6444044"/>
                <a:ext cx="3598419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1356" t="-9836" b="-229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/>
        </p:nvSpPr>
        <p:spPr>
          <a:xfrm>
            <a:off x="5220072" y="3768009"/>
            <a:ext cx="1059906" cy="307777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zh-CN" sz="1400" dirty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preliminary</a:t>
            </a:r>
          </a:p>
        </p:txBody>
      </p:sp>
      <p:sp>
        <p:nvSpPr>
          <p:cNvPr id="12" name="矩形 11"/>
          <p:cNvSpPr/>
          <p:nvPr/>
        </p:nvSpPr>
        <p:spPr>
          <a:xfrm>
            <a:off x="8046794" y="3778058"/>
            <a:ext cx="1059906" cy="307777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zh-CN" sz="1400" dirty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preliminary</a:t>
            </a:r>
          </a:p>
        </p:txBody>
      </p:sp>
      <p:sp>
        <p:nvSpPr>
          <p:cNvPr id="15" name="爆炸形 1 14"/>
          <p:cNvSpPr/>
          <p:nvPr/>
        </p:nvSpPr>
        <p:spPr>
          <a:xfrm>
            <a:off x="7884973" y="65607"/>
            <a:ext cx="1206539" cy="107521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rgbClr val="FF0000"/>
                </a:solidFill>
              </a:rPr>
              <a:t>New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32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699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标题 1"/>
          <p:cNvSpPr>
            <a:spLocks noGrp="1"/>
          </p:cNvSpPr>
          <p:nvPr>
            <p:ph type="title"/>
          </p:nvPr>
        </p:nvSpPr>
        <p:spPr>
          <a:xfrm>
            <a:off x="1115616" y="44624"/>
            <a:ext cx="6891121" cy="775286"/>
          </a:xfrm>
        </p:spPr>
        <p:txBody>
          <a:bodyPr>
            <a:normAutofit/>
          </a:bodyPr>
          <a:lstStyle/>
          <a:p>
            <a:r>
              <a:rPr lang="en-US" altLang="zh-CN" sz="4000" b="1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Evidence for </a:t>
            </a:r>
            <a:r>
              <a:rPr lang="en-US" altLang="zh-CN" sz="4000" b="1" dirty="0" err="1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Z</a:t>
            </a:r>
            <a:r>
              <a:rPr lang="en-US" altLang="zh-CN" sz="4000" b="1" baseline="-25000" dirty="0" err="1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</a:t>
            </a:r>
            <a:r>
              <a:rPr lang="en-US" altLang="zh-CN" sz="4000" b="1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 </a:t>
            </a:r>
            <a:r>
              <a:rPr lang="en-US" altLang="zh-CN" sz="4000" b="1" baseline="-25000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c</a:t>
            </a:r>
            <a:endParaRPr lang="zh-CN" altLang="en-US" sz="4000" dirty="0">
              <a:solidFill>
                <a:srgbClr val="000066"/>
              </a:solidFill>
            </a:endParaRPr>
          </a:p>
        </p:txBody>
      </p:sp>
      <p:pic>
        <p:nvPicPr>
          <p:cNvPr id="18" name="Picture 2" descr="C:\Documents and Settings\songweimin\桌面\BES3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9" y="6694"/>
            <a:ext cx="1398131" cy="61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0"/>
          <p:cNvSpPr/>
          <p:nvPr/>
        </p:nvSpPr>
        <p:spPr>
          <a:xfrm>
            <a:off x="7450908" y="30311"/>
            <a:ext cx="1693092" cy="46166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zh-CN" sz="2400" dirty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preliminary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323528" y="836712"/>
                <a:ext cx="8640960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l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Measure Born cross section at 4.23 GeV: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altLang="zh-CN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sz="24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altLang="zh-CN" sz="24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p>
                        </m:sSup>
                        <m:r>
                          <a:rPr lang="en-US" altLang="zh-CN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4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Mathematica1"/>
                          </a:rPr>
                        </m:ctrlPr>
                      </m:sSupPr>
                      <m:e>
                        <m:r>
                          <a:rPr lang="zh-CN" altLang="en-US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Mathematica1"/>
                          </a:rPr>
                          <m:t>𝜋</m:t>
                        </m:r>
                      </m:e>
                      <m:sup>
                        <m:r>
                          <a:rPr lang="en-US" altLang="zh-CN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Mathematica1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Mathematica1"/>
                          </a:rPr>
                        </m:ctrlPr>
                      </m:sSupPr>
                      <m:e>
                        <m:r>
                          <a:rPr lang="zh-CN" altLang="en-US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Mathematica1"/>
                          </a:rPr>
                          <m:t>𝜋</m:t>
                        </m:r>
                      </m:e>
                      <m:sup>
                        <m:r>
                          <a:rPr lang="en-US" altLang="zh-CN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Mathematica1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Mathematica1"/>
                          </a:rPr>
                        </m:ctrlPr>
                      </m:sSupPr>
                      <m:e>
                        <m:r>
                          <a:rPr lang="zh-CN" altLang="en-US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Mathematica1"/>
                          </a:rPr>
                          <m:t>𝜋</m:t>
                        </m:r>
                      </m:e>
                      <m:sup>
                        <m:r>
                          <a:rPr lang="en-US" altLang="zh-CN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Mathematica1"/>
                          </a:rPr>
                          <m:t>0</m:t>
                        </m:r>
                      </m:sup>
                    </m:sSup>
                    <m:sSub>
                      <m:sSubPr>
                        <m:ctrlPr>
                          <a:rPr lang="en-US" altLang="zh-CN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zh-CN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sz="24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)=(</m:t>
                    </m:r>
                    <m:r>
                      <m:rPr>
                        <m:nor/>
                      </m:rPr>
                      <a:rPr lang="de-DE" altLang="zh-CN" sz="24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46 ± 12 ± 10 </m:t>
                    </m:r>
                    <m:r>
                      <a:rPr lang="en-US" altLang="zh-CN" sz="24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400" dirty="0">
                    <a:solidFill>
                      <a:prstClr val="black"/>
                    </a:solidFill>
                    <a:latin typeface="NimbusRomNo9L"/>
                  </a:rPr>
                  <a:t> 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pb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altLang="zh-CN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sz="24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altLang="zh-CN" sz="24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p>
                        </m:sSup>
                        <m:r>
                          <a:rPr lang="en-US" altLang="zh-CN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2400" dirty="0">
                        <a:solidFill>
                          <a:prstClr val="black"/>
                        </a:solidFill>
                        <a:latin typeface="Times New Roman"/>
                        <a:cs typeface="Times New Roman"/>
                        <a:sym typeface="Mathematica1"/>
                      </a:rPr>
                      <m:t>→</m:t>
                    </m:r>
                    <m:r>
                      <a:rPr lang="en-US" altLang="zh-CN" sz="2400">
                        <a:solidFill>
                          <a:prstClr val="black"/>
                        </a:solidFill>
                        <a:latin typeface="Cambria Math"/>
                        <a:cs typeface="Times New Roman"/>
                        <a:sym typeface="Mathematica1"/>
                      </a:rPr>
                      <m:t> </m:t>
                    </m:r>
                    <m:r>
                      <a:rPr lang="zh-CN" altLang="en-US" sz="2400" i="1">
                        <a:solidFill>
                          <a:prstClr val="black"/>
                        </a:solidFill>
                        <a:latin typeface="Cambria Math"/>
                        <a:cs typeface="Times New Roman"/>
                        <a:sym typeface="Mathematica1"/>
                      </a:rPr>
                      <m:t>𝜋</m:t>
                    </m:r>
                    <m:r>
                      <a:rPr lang="en-US" altLang="zh-CN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Mathematica1"/>
                      </a:rPr>
                      <m:t>𝑍</m:t>
                    </m:r>
                    <m:r>
                      <a:rPr lang="en-US" altLang="zh-CN" sz="2400" i="1" baseline="-250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Mathematica1"/>
                      </a:rPr>
                      <m:t>𝑐</m:t>
                    </m:r>
                    <m:r>
                      <a:rPr lang="en-US" altLang="zh-CN" sz="2400" i="1" baseline="300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/>
                        <a:sym typeface="Mathematica1"/>
                      </a:rPr>
                      <m:t> </m:t>
                    </m:r>
                    <m:r>
                      <a:rPr lang="en-US" altLang="zh-C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/>
                        <a:sym typeface="Mathematica1"/>
                      </a:rPr>
                      <m:t>,</m:t>
                    </m:r>
                    <m:r>
                      <a:rPr lang="en-US" altLang="zh-CN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Mathematica1"/>
                      </a:rPr>
                      <m:t>𝑍</m:t>
                    </m:r>
                    <m:r>
                      <a:rPr lang="en-US" altLang="zh-CN" sz="2400" i="1" baseline="-250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Mathematica1"/>
                      </a:rPr>
                      <m:t>𝑐</m:t>
                    </m:r>
                    <m:r>
                      <a:rPr lang="en-US" altLang="zh-C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  <a:sym typeface="Mathematica1"/>
                      </a:rPr>
                      <m:t>→</m:t>
                    </m:r>
                    <m:r>
                      <a:rPr lang="zh-CN" alt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/>
                        <a:sym typeface="Mathematica1"/>
                      </a:rPr>
                      <m:t>𝜌</m:t>
                    </m:r>
                    <m:r>
                      <a:rPr lang="en-US" altLang="zh-CN" sz="2400" i="1" baseline="30000">
                        <a:solidFill>
                          <a:prstClr val="black"/>
                        </a:solidFill>
                        <a:latin typeface="Cambria Math"/>
                        <a:cs typeface="Times New Roman"/>
                        <a:sym typeface="Mathematica1"/>
                      </a:rPr>
                      <m:t> </m:t>
                    </m:r>
                    <m:r>
                      <a:rPr lang="zh-CN" altLang="en-US" sz="2400" i="1">
                        <a:solidFill>
                          <a:prstClr val="black"/>
                        </a:solidFill>
                        <a:latin typeface="Cambria Math"/>
                        <a:cs typeface="Times New Roman"/>
                        <a:sym typeface="Mathematica1"/>
                      </a:rPr>
                      <m:t>𝜂</m:t>
                    </m:r>
                    <m:r>
                      <a:rPr lang="en-US" altLang="zh-CN" sz="2400" i="1" baseline="-25000">
                        <a:solidFill>
                          <a:prstClr val="black"/>
                        </a:solidFill>
                        <a:latin typeface="Cambria Math"/>
                        <a:cs typeface="Times New Roman"/>
                        <a:sym typeface="Mathematica1"/>
                      </a:rPr>
                      <m:t>𝑐</m:t>
                    </m:r>
                    <m:r>
                      <a:rPr lang="en-US" altLang="zh-C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  <m:d>
                      <m:dPr>
                        <m:ctrlPr>
                          <a:rPr lang="en-US" altLang="zh-CN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altLang="zh-CN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47</m:t>
                        </m:r>
                        <m:r>
                          <m:rPr>
                            <m:nor/>
                          </m:rPr>
                          <a:rPr lang="de-DE" altLang="zh-CN" sz="2400">
                            <a:solidFill>
                              <a:prstClr val="black"/>
                            </a:solidFill>
                            <a:latin typeface="Calibri" panose="020F0502020204030204"/>
                          </a:rPr>
                          <m:t>±</m:t>
                        </m:r>
                        <m:r>
                          <m:rPr>
                            <m:nor/>
                          </m:rPr>
                          <a:rPr lang="de-DE" altLang="zh-CN" sz="2400">
                            <a:solidFill>
                              <a:prstClr val="black"/>
                            </a:solidFill>
                            <a:latin typeface="Calibri" panose="020F0502020204030204"/>
                          </a:rPr>
                          <m:t> 1</m:t>
                        </m:r>
                        <m:r>
                          <m:rPr>
                            <m:nor/>
                          </m:rPr>
                          <a:rPr lang="en-US" altLang="zh-CN" sz="2400">
                            <a:solidFill>
                              <a:prstClr val="black"/>
                            </a:solidFill>
                            <a:latin typeface="Calibri" panose="020F050202020403020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de-DE" altLang="zh-CN" sz="2400">
                            <a:solidFill>
                              <a:prstClr val="black"/>
                            </a:solidFill>
                            <a:latin typeface="Calibri" panose="020F0502020204030204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 altLang="zh-CN" sz="2400">
                            <a:solidFill>
                              <a:prstClr val="black"/>
                            </a:solidFill>
                            <a:latin typeface="Calibri" panose="020F0502020204030204"/>
                          </a:rPr>
                          <m:t>±</m:t>
                        </m:r>
                        <m:r>
                          <m:rPr>
                            <m:nor/>
                          </m:rPr>
                          <a:rPr lang="de-DE" altLang="zh-CN" sz="2400">
                            <a:solidFill>
                              <a:prstClr val="black"/>
                            </a:solidFill>
                            <a:latin typeface="Calibri" panose="020F0502020204030204"/>
                          </a:rPr>
                          <m:t> 1</m:t>
                        </m:r>
                        <m:r>
                          <m:rPr>
                            <m:nor/>
                          </m:rPr>
                          <a:rPr lang="en-US" altLang="zh-CN" sz="2400">
                            <a:solidFill>
                              <a:prstClr val="black"/>
                            </a:solidFill>
                            <a:latin typeface="Calibri" panose="020F0502020204030204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de-DE" altLang="zh-CN" sz="2400">
                            <a:solidFill>
                              <a:prstClr val="black"/>
                            </a:solidFill>
                            <a:latin typeface="Calibri" panose="020F0502020204030204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altLang="zh-CN" sz="2400" dirty="0">
                    <a:solidFill>
                      <a:prstClr val="black"/>
                    </a:solidFill>
                    <a:latin typeface="NimbusRomNo9L"/>
                  </a:rPr>
                  <a:t> 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pb</a:t>
                </a: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836712"/>
                <a:ext cx="8640960" cy="1200329"/>
              </a:xfrm>
              <a:prstGeom prst="rect">
                <a:avLst/>
              </a:prstGeom>
              <a:blipFill rotWithShape="0">
                <a:blip r:embed="rId3"/>
                <a:stretch>
                  <a:fillRect l="-917" t="-3553" b="-116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7">
            <a:extLst>
              <a:ext uri="{FF2B5EF4-FFF2-40B4-BE49-F238E27FC236}">
                <a16:creationId xmlns:a16="http://schemas.microsoft.com/office/drawing/2014/main" id="{8A42FCC6-28C0-9C4C-A970-4CE592523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696" y="2095110"/>
            <a:ext cx="8046720" cy="133389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79512" y="3607186"/>
            <a:ext cx="5472608" cy="2918157"/>
            <a:chOff x="1187624" y="3538039"/>
            <a:chExt cx="6725458" cy="3253851"/>
          </a:xfrm>
        </p:grpSpPr>
        <p:grpSp>
          <p:nvGrpSpPr>
            <p:cNvPr id="15" name="组合 14"/>
            <p:cNvGrpSpPr/>
            <p:nvPr/>
          </p:nvGrpSpPr>
          <p:grpSpPr>
            <a:xfrm>
              <a:off x="1187624" y="3538039"/>
              <a:ext cx="6725458" cy="2771281"/>
              <a:chOff x="628711" y="3395796"/>
              <a:chExt cx="6725458" cy="277128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文本框 15"/>
                  <p:cNvSpPr txBox="1"/>
                  <p:nvPr/>
                </p:nvSpPr>
                <p:spPr>
                  <a:xfrm>
                    <a:off x="1241894" y="5581467"/>
                    <a:ext cx="2041200" cy="57676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l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sz="18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𝑅</m:t>
                          </m:r>
                          <m:r>
                            <a:rPr kumimoji="1" lang="en-US" altLang="zh-CN" sz="1800" i="1" baseline="-2500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𝑧</m:t>
                          </m:r>
                          <m:r>
                            <a:rPr kumimoji="1" lang="en-US" altLang="zh-CN" sz="18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= </m:t>
                          </m:r>
                          <m:f>
                            <m:fPr>
                              <m:ctrlPr>
                                <a:rPr kumimoji="1"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CN" sz="18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  <m:r>
                                <a:rPr kumimoji="1" lang="en-US" altLang="zh-CN" sz="18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kumimoji="1" lang="en-US" altLang="zh-CN" sz="1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8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kumimoji="1" lang="en-US" altLang="zh-CN" sz="18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kumimoji="1" lang="en-US" altLang="zh-CN" sz="18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→</m:t>
                              </m:r>
                              <m:r>
                                <a:rPr kumimoji="1" lang="en-US" altLang="zh-CN" sz="18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𝜌𝜂</m:t>
                              </m:r>
                              <m:r>
                                <a:rPr kumimoji="1" lang="en-US" altLang="zh-CN" sz="1800" i="1" baseline="-2500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𝑐</m:t>
                              </m:r>
                              <m:r>
                                <a:rPr kumimoji="1" lang="en-US" altLang="zh-CN" sz="18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kumimoji="1" lang="en-US" altLang="zh-CN" sz="18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  <m:r>
                                <a:rPr kumimoji="1" lang="en-US" altLang="zh-CN" sz="18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kumimoji="1" lang="en-US" altLang="zh-CN" sz="1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8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kumimoji="1" lang="en-US" altLang="zh-CN" sz="18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kumimoji="1" lang="en-US" altLang="zh-CN" sz="18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→</m:t>
                              </m:r>
                              <m:r>
                                <a:rPr kumimoji="1" lang="en-US" altLang="zh-CN" sz="18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𝜋</m:t>
                              </m:r>
                              <m:r>
                                <a:rPr kumimoji="1" lang="en-US" altLang="zh-CN" sz="18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𝐽</m:t>
                              </m:r>
                              <m:r>
                                <a:rPr kumimoji="1" lang="en-US" altLang="zh-CN" sz="18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/</m:t>
                              </m:r>
                              <m:r>
                                <a:rPr kumimoji="1" lang="en-US" altLang="zh-CN" sz="18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𝜓</m:t>
                              </m:r>
                              <m:r>
                                <a:rPr kumimoji="1" lang="en-US" altLang="zh-CN" sz="18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</m:den>
                          </m:f>
                        </m:oMath>
                      </m:oMathPara>
                    </a14:m>
                    <a:endParaRPr kumimoji="1" lang="zh-CN" altLang="en-US" sz="180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16" name="文本框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41894" y="5581467"/>
                    <a:ext cx="2041200" cy="576761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文本框 16"/>
                  <p:cNvSpPr txBox="1"/>
                  <p:nvPr/>
                </p:nvSpPr>
                <p:spPr>
                  <a:xfrm>
                    <a:off x="4881629" y="5581467"/>
                    <a:ext cx="1979388" cy="58561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l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zh-CN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kumimoji="1" lang="en-US" altLang="zh-CN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kumimoji="1" lang="en-US" altLang="zh-CN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b>
                          </m:sSub>
                          <m:r>
                            <a:rPr kumimoji="1" lang="en-US" altLang="zh-CN" sz="18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= </m:t>
                          </m:r>
                          <m:f>
                            <m:fPr>
                              <m:ctrlPr>
                                <a:rPr kumimoji="1"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CN" sz="18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  <m:r>
                                <a:rPr kumimoji="1" lang="en-US" altLang="zh-CN" sz="18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sSubSup>
                                <m:sSubSupPr>
                                  <m:ctrlPr>
                                    <a:rPr kumimoji="1" lang="en-US" altLang="zh-CN" sz="1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18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kumimoji="1" lang="en-US" altLang="zh-CN" sz="18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kumimoji="1" lang="en-US" altLang="zh-CN" sz="18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kumimoji="1" lang="en-US" altLang="zh-CN" sz="18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→</m:t>
                              </m:r>
                              <m:r>
                                <a:rPr kumimoji="1" lang="en-US" altLang="zh-CN" sz="18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𝜌𝜂</m:t>
                              </m:r>
                              <m:r>
                                <a:rPr kumimoji="1" lang="en-US" altLang="zh-CN" sz="1800" i="1" baseline="-2500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𝑐</m:t>
                              </m:r>
                              <m:r>
                                <a:rPr kumimoji="1" lang="en-US" altLang="zh-CN" sz="18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kumimoji="1" lang="en-US" altLang="zh-CN" sz="18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  <m:r>
                                <a:rPr kumimoji="1" lang="en-US" altLang="zh-CN" sz="18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sSubSup>
                                <m:sSubSupPr>
                                  <m:ctrlPr>
                                    <a:rPr kumimoji="1" lang="en-US" altLang="zh-CN" sz="1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18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kumimoji="1" lang="en-US" altLang="zh-CN" sz="18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kumimoji="1" lang="en-US" altLang="zh-CN" sz="18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kumimoji="1" lang="en-US" altLang="zh-CN" sz="18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→</m:t>
                              </m:r>
                              <m:r>
                                <a:rPr kumimoji="1" lang="en-US" altLang="zh-CN" sz="18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kumimoji="1" lang="en-US" altLang="zh-CN" sz="1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8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kumimoji="1" lang="en-US" altLang="zh-CN" sz="18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kumimoji="1" lang="en-US" altLang="zh-CN" sz="18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</m:den>
                          </m:f>
                        </m:oMath>
                      </m:oMathPara>
                    </a14:m>
                    <a:endParaRPr kumimoji="1" lang="zh-CN" altLang="en-US" sz="180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17" name="文本框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81629" y="5581467"/>
                    <a:ext cx="1979388" cy="585610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b="-1042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20" name="图片 3">
                <a:extLst>
                  <a:ext uri="{FF2B5EF4-FFF2-40B4-BE49-F238E27FC236}">
                    <a16:creationId xmlns:a16="http://schemas.microsoft.com/office/drawing/2014/main" id="{153B1B58-DB57-0B4B-8018-BB0DD26516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8" t="1096" r="52638" b="2578"/>
              <a:stretch/>
            </p:blipFill>
            <p:spPr>
              <a:xfrm>
                <a:off x="628711" y="3395796"/>
                <a:ext cx="3167777" cy="2076090"/>
              </a:xfrm>
              <a:prstGeom prst="rect">
                <a:avLst/>
              </a:prstGeom>
            </p:spPr>
          </p:pic>
          <p:pic>
            <p:nvPicPr>
              <p:cNvPr id="21" name="图片 3">
                <a:extLst>
                  <a:ext uri="{FF2B5EF4-FFF2-40B4-BE49-F238E27FC236}">
                    <a16:creationId xmlns:a16="http://schemas.microsoft.com/office/drawing/2014/main" id="{A23AAC5F-0023-364B-8A0E-0A108D59FD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89" t="866" r="947" b="2541"/>
              <a:stretch/>
            </p:blipFill>
            <p:spPr>
              <a:xfrm>
                <a:off x="4171684" y="3427286"/>
                <a:ext cx="3182485" cy="2044600"/>
              </a:xfrm>
              <a:prstGeom prst="rect">
                <a:avLst/>
              </a:prstGeom>
            </p:spPr>
          </p:pic>
        </p:grpSp>
        <p:cxnSp>
          <p:nvCxnSpPr>
            <p:cNvPr id="6" name="直接箭头连接符 5"/>
            <p:cNvCxnSpPr/>
            <p:nvPr/>
          </p:nvCxnSpPr>
          <p:spPr>
            <a:xfrm>
              <a:off x="2784539" y="4038932"/>
              <a:ext cx="0" cy="1224136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/>
            <p:cNvCxnSpPr/>
            <p:nvPr/>
          </p:nvCxnSpPr>
          <p:spPr>
            <a:xfrm>
              <a:off x="6754685" y="4432840"/>
              <a:ext cx="0" cy="784501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矩形 28"/>
            <p:cNvSpPr/>
            <p:nvPr/>
          </p:nvSpPr>
          <p:spPr>
            <a:xfrm>
              <a:off x="1663173" y="6453336"/>
              <a:ext cx="571303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i="1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A.Esposito et al, Phys. </a:t>
              </a:r>
              <a:r>
                <a:rPr lang="de-DE" sz="1600" b="1" i="1" dirty="0" err="1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Lett</a:t>
              </a:r>
              <a:r>
                <a:rPr lang="de-DE" sz="1600" b="1" i="1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. B 746, 194 (2015)</a:t>
              </a:r>
            </a:p>
          </p:txBody>
        </p:sp>
      </p:grpSp>
      <p:sp>
        <p:nvSpPr>
          <p:cNvPr id="2" name="爆炸形 1 1"/>
          <p:cNvSpPr/>
          <p:nvPr/>
        </p:nvSpPr>
        <p:spPr>
          <a:xfrm>
            <a:off x="7854353" y="476672"/>
            <a:ext cx="1206539" cy="107521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rgbClr val="FF0000"/>
                </a:solidFill>
              </a:rPr>
              <a:t>New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68144" y="3429162"/>
            <a:ext cx="3293941" cy="334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400" dirty="0">
                <a:latin typeface="+mn-lt"/>
              </a:rPr>
              <a:t>Also calculations predict very different values: </a:t>
            </a:r>
          </a:p>
          <a:p>
            <a:pPr>
              <a:lnSpc>
                <a:spcPct val="120000"/>
              </a:lnSpc>
            </a:pPr>
            <a:r>
              <a:rPr lang="en-US" altLang="zh-CN" sz="2400" dirty="0" err="1">
                <a:latin typeface="+mn-lt"/>
              </a:rPr>
              <a:t>R</a:t>
            </a:r>
            <a:r>
              <a:rPr lang="en-US" altLang="zh-CN" sz="2400" baseline="-25000" dirty="0" err="1">
                <a:latin typeface="+mn-lt"/>
              </a:rPr>
              <a:t>z</a:t>
            </a:r>
            <a:r>
              <a:rPr lang="en-US" altLang="zh-CN" sz="2400" dirty="0">
                <a:latin typeface="+mn-lt"/>
              </a:rPr>
              <a:t>=10</a:t>
            </a:r>
            <a:r>
              <a:rPr lang="en-US" altLang="zh-CN" sz="2400" baseline="30000" dirty="0">
                <a:latin typeface="+mn-lt"/>
              </a:rPr>
              <a:t>-3</a:t>
            </a:r>
            <a:r>
              <a:rPr lang="en-US" altLang="zh-CN" sz="2400" dirty="0">
                <a:latin typeface="+mn-lt"/>
              </a:rPr>
              <a:t>~10</a:t>
            </a:r>
            <a:r>
              <a:rPr lang="en-US" altLang="zh-CN" sz="2400" baseline="30000" dirty="0">
                <a:latin typeface="+mn-lt"/>
              </a:rPr>
              <a:t>2 </a:t>
            </a:r>
            <a:r>
              <a:rPr lang="en-US" altLang="zh-CN" sz="2400" dirty="0">
                <a:latin typeface="+mn-lt"/>
              </a:rPr>
              <a:t>!</a:t>
            </a:r>
          </a:p>
          <a:p>
            <a:pPr algn="l"/>
            <a:r>
              <a:rPr lang="en-US" altLang="zh-CN" sz="2000" dirty="0">
                <a:solidFill>
                  <a:srgbClr val="FF0000"/>
                </a:solidFill>
                <a:latin typeface="+mn-lt"/>
              </a:rPr>
              <a:t>arXiv:1806.05651</a:t>
            </a:r>
          </a:p>
          <a:p>
            <a:pPr algn="l"/>
            <a:r>
              <a:rPr lang="en-US" altLang="zh-CN" sz="2000" dirty="0">
                <a:solidFill>
                  <a:srgbClr val="FF0000"/>
                </a:solidFill>
                <a:latin typeface="+mn-lt"/>
              </a:rPr>
              <a:t>arXiv:1512.01938</a:t>
            </a:r>
          </a:p>
          <a:p>
            <a:pPr algn="l"/>
            <a:r>
              <a:rPr lang="en-US" altLang="zh-CN" sz="2000" dirty="0">
                <a:solidFill>
                  <a:srgbClr val="FF0000"/>
                </a:solidFill>
                <a:latin typeface="+mn-lt"/>
              </a:rPr>
              <a:t>PRD 91, 034032 (2015)</a:t>
            </a:r>
          </a:p>
          <a:p>
            <a:pPr algn="l"/>
            <a:r>
              <a:rPr lang="en-US" altLang="zh-CN" sz="2000" dirty="0">
                <a:solidFill>
                  <a:srgbClr val="FF0000"/>
                </a:solidFill>
                <a:latin typeface="+mn-lt"/>
              </a:rPr>
              <a:t>PRD 90, 054006 (2014)</a:t>
            </a:r>
          </a:p>
          <a:p>
            <a:pPr algn="l"/>
            <a:r>
              <a:rPr lang="en-US" altLang="zh-CN" sz="2000" dirty="0">
                <a:solidFill>
                  <a:srgbClr val="FF0000"/>
                </a:solidFill>
                <a:latin typeface="+mn-lt"/>
              </a:rPr>
              <a:t>EPJC 73, 2561 (2013)</a:t>
            </a:r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33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964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B1034-F8E3-469B-8F58-D93BB409E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99" y="116632"/>
            <a:ext cx="8686800" cy="469773"/>
          </a:xfrm>
        </p:spPr>
        <p:txBody>
          <a:bodyPr/>
          <a:lstStyle/>
          <a:p>
            <a:pPr algn="ctr"/>
            <a:r>
              <a:rPr lang="en-US" sz="3000" dirty="0">
                <a:solidFill>
                  <a:srgbClr val="000099"/>
                </a:solidFill>
              </a:rPr>
              <a:t>Production of </a:t>
            </a:r>
            <a:r>
              <a:rPr lang="en-US" sz="3000" dirty="0" err="1">
                <a:solidFill>
                  <a:srgbClr val="000099"/>
                </a:solidFill>
              </a:rPr>
              <a:t>Z</a:t>
            </a:r>
            <a:r>
              <a:rPr lang="en-US" sz="3000" baseline="-25000" dirty="0" err="1">
                <a:solidFill>
                  <a:srgbClr val="000099"/>
                </a:solidFill>
              </a:rPr>
              <a:t>c</a:t>
            </a:r>
            <a:r>
              <a:rPr lang="en-US" sz="3000" baseline="30000" dirty="0">
                <a:solidFill>
                  <a:srgbClr val="0000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±</a:t>
            </a:r>
            <a:r>
              <a:rPr lang="en-US" sz="3000" dirty="0">
                <a:solidFill>
                  <a:srgbClr val="000099"/>
                </a:solidFill>
              </a:rPr>
              <a:t>(3900) in b-hadron Decays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89E790-85E8-401D-8A61-5B3067611486}"/>
              </a:ext>
            </a:extLst>
          </p:cNvPr>
          <p:cNvSpPr/>
          <p:nvPr/>
        </p:nvSpPr>
        <p:spPr>
          <a:xfrm>
            <a:off x="4139952" y="764704"/>
            <a:ext cx="489654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+mj-lt"/>
                <a:cs typeface="Helvetica" panose="020B0604020202020204" pitchFamily="34" charset="0"/>
              </a:rPr>
              <a:t>Search for the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Helvetica" panose="020B0604020202020204" pitchFamily="34" charset="0"/>
              </a:rPr>
              <a:t>Z</a:t>
            </a:r>
            <a:r>
              <a:rPr lang="en-US" sz="2000" baseline="-25000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Helvetica" panose="020B0604020202020204" pitchFamily="34" charset="0"/>
              </a:rPr>
              <a:t>c</a:t>
            </a:r>
            <a:r>
              <a:rPr lang="en-US" sz="2000" baseline="30000" dirty="0">
                <a:solidFill>
                  <a:schemeClr val="accent6">
                    <a:lumMod val="50000"/>
                  </a:schemeClr>
                </a:solidFill>
                <a:latin typeface="+mj-lt"/>
                <a:cs typeface="Helvetica" panose="020B0604020202020204" pitchFamily="34" charset="0"/>
              </a:rPr>
              <a:t>+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+mj-lt"/>
                <a:cs typeface="Helvetica" panose="020B0604020202020204" pitchFamily="34" charset="0"/>
              </a:rPr>
              <a:t>(3900) production in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Helvetica" panose="020B0604020202020204" pitchFamily="34" charset="0"/>
              </a:rPr>
              <a:t>H</a:t>
            </a:r>
            <a:r>
              <a:rPr lang="en-US" sz="2000" baseline="-25000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Helvetica" panose="020B0604020202020204" pitchFamily="34" charset="0"/>
              </a:rPr>
              <a:t>b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+mj-lt"/>
                <a:cs typeface="Helvetica" panose="020B0604020202020204" pitchFamily="34" charset="0"/>
              </a:rPr>
              <a:t> decays  via the following decays: </a:t>
            </a:r>
          </a:p>
          <a:p>
            <a:pPr algn="l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+mj-lt"/>
                <a:cs typeface="Helvetica" panose="020B0604020202020204" pitchFamily="34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latin typeface="+mj-lt"/>
                <a:cs typeface="Helvetica" panose="020B0604020202020204" pitchFamily="34" charset="0"/>
              </a:rPr>
              <a:t>    </a:t>
            </a:r>
            <a:r>
              <a:rPr lang="en-US" sz="2000" dirty="0" err="1">
                <a:solidFill>
                  <a:schemeClr val="tx2"/>
                </a:solidFill>
                <a:latin typeface="+mj-lt"/>
                <a:cs typeface="Helvetica" panose="020B0604020202020204" pitchFamily="34" charset="0"/>
              </a:rPr>
              <a:t>H</a:t>
            </a:r>
            <a:r>
              <a:rPr lang="en-US" sz="2000" baseline="-25000" dirty="0" err="1">
                <a:solidFill>
                  <a:schemeClr val="tx2"/>
                </a:solidFill>
                <a:latin typeface="+mj-lt"/>
                <a:cs typeface="Helvetica" panose="020B0604020202020204" pitchFamily="34" charset="0"/>
              </a:rPr>
              <a:t>b</a:t>
            </a:r>
            <a:r>
              <a:rPr lang="en-US" sz="2000" baseline="-25000" dirty="0">
                <a:solidFill>
                  <a:schemeClr val="tx2"/>
                </a:solidFill>
                <a:latin typeface="+mj-lt"/>
                <a:cs typeface="Helvetica" panose="020B0604020202020204" pitchFamily="34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latin typeface="+mj-lt"/>
                <a:cs typeface="Helvetica" panose="020B0604020202020204" pitchFamily="34" charset="0"/>
              </a:rPr>
              <a:t>→ Y(4260) + anything  </a:t>
            </a:r>
          </a:p>
          <a:p>
            <a:pPr algn="l"/>
            <a:r>
              <a:rPr lang="en-US" sz="2000" dirty="0">
                <a:solidFill>
                  <a:schemeClr val="tx2"/>
                </a:solidFill>
                <a:latin typeface="+mj-lt"/>
                <a:cs typeface="Helvetica" panose="020B0604020202020204" pitchFamily="34" charset="0"/>
              </a:rPr>
              <a:t>               Y(4260) → </a:t>
            </a:r>
            <a:r>
              <a:rPr lang="en-US" sz="2000" dirty="0" err="1">
                <a:solidFill>
                  <a:schemeClr val="tx2"/>
                </a:solidFill>
                <a:latin typeface="+mj-lt"/>
                <a:cs typeface="Helvetica" panose="020B0604020202020204" pitchFamily="34" charset="0"/>
              </a:rPr>
              <a:t>Z</a:t>
            </a:r>
            <a:r>
              <a:rPr lang="en-US" sz="2000" baseline="-25000" dirty="0" err="1">
                <a:solidFill>
                  <a:schemeClr val="tx2"/>
                </a:solidFill>
                <a:latin typeface="+mj-lt"/>
                <a:cs typeface="Helvetica" panose="020B0604020202020204" pitchFamily="34" charset="0"/>
              </a:rPr>
              <a:t>c</a:t>
            </a:r>
            <a:r>
              <a:rPr lang="en-US" sz="2000" baseline="30000" dirty="0">
                <a:solidFill>
                  <a:schemeClr val="tx2"/>
                </a:solidFill>
                <a:latin typeface="+mj-lt"/>
                <a:cs typeface="Helvetica" panose="020B0604020202020204" pitchFamily="34" charset="0"/>
              </a:rPr>
              <a:t>±</a:t>
            </a:r>
            <a:r>
              <a:rPr lang="en-US" sz="2000" dirty="0">
                <a:solidFill>
                  <a:schemeClr val="tx2"/>
                </a:solidFill>
                <a:latin typeface="+mj-lt"/>
                <a:cs typeface="Helvetica" panose="020B0604020202020204" pitchFamily="34" charset="0"/>
              </a:rPr>
              <a:t>(3900)π</a:t>
            </a:r>
            <a:r>
              <a:rPr lang="en-US" sz="2000" baseline="30000" dirty="0">
                <a:solidFill>
                  <a:schemeClr val="tx2"/>
                </a:solidFill>
                <a:latin typeface="+mj-lt"/>
                <a:cs typeface="Helvetica" panose="020B0604020202020204" pitchFamily="34" charset="0"/>
              </a:rPr>
              <a:t>∓</a:t>
            </a:r>
            <a:r>
              <a:rPr lang="en-US" sz="2000" dirty="0">
                <a:solidFill>
                  <a:schemeClr val="tx2"/>
                </a:solidFill>
                <a:latin typeface="+mj-lt"/>
                <a:cs typeface="Helvetica" panose="020B0604020202020204" pitchFamily="34" charset="0"/>
              </a:rPr>
              <a:t>  </a:t>
            </a:r>
          </a:p>
          <a:p>
            <a:pPr algn="l"/>
            <a:r>
              <a:rPr lang="en-US" sz="2000" dirty="0">
                <a:solidFill>
                  <a:schemeClr val="tx2"/>
                </a:solidFill>
                <a:latin typeface="+mj-lt"/>
                <a:cs typeface="Helvetica" panose="020B0604020202020204" pitchFamily="34" charset="0"/>
              </a:rPr>
              <a:t>                                   </a:t>
            </a:r>
            <a:r>
              <a:rPr lang="en-US" sz="2000" dirty="0" err="1">
                <a:solidFill>
                  <a:schemeClr val="tx2"/>
                </a:solidFill>
                <a:latin typeface="+mj-lt"/>
                <a:cs typeface="Helvetica" panose="020B0604020202020204" pitchFamily="34" charset="0"/>
              </a:rPr>
              <a:t>Z</a:t>
            </a:r>
            <a:r>
              <a:rPr lang="en-US" sz="2000" baseline="-25000" dirty="0" err="1">
                <a:solidFill>
                  <a:schemeClr val="tx2"/>
                </a:solidFill>
                <a:latin typeface="+mj-lt"/>
                <a:cs typeface="Helvetica" panose="020B0604020202020204" pitchFamily="34" charset="0"/>
              </a:rPr>
              <a:t>c</a:t>
            </a:r>
            <a:r>
              <a:rPr lang="en-US" sz="2000" baseline="30000" dirty="0">
                <a:solidFill>
                  <a:schemeClr val="tx2"/>
                </a:solidFill>
                <a:latin typeface="+mj-lt"/>
                <a:cs typeface="Helvetica" panose="020B0604020202020204" pitchFamily="34" charset="0"/>
              </a:rPr>
              <a:t>±</a:t>
            </a:r>
            <a:r>
              <a:rPr lang="en-US" sz="2000" dirty="0">
                <a:solidFill>
                  <a:schemeClr val="tx2"/>
                </a:solidFill>
                <a:latin typeface="+mj-lt"/>
                <a:cs typeface="Helvetica" panose="020B0604020202020204" pitchFamily="34" charset="0"/>
              </a:rPr>
              <a:t>(3900) → J/ψπ</a:t>
            </a:r>
            <a:r>
              <a:rPr lang="en-US" sz="2000" baseline="30000" dirty="0">
                <a:solidFill>
                  <a:schemeClr val="tx2"/>
                </a:solidFill>
                <a:latin typeface="+mj-lt"/>
                <a:cs typeface="Helvetica" panose="020B0604020202020204" pitchFamily="34" charset="0"/>
              </a:rPr>
              <a:t>±</a:t>
            </a:r>
            <a:endParaRPr lang="en-US" sz="2000" dirty="0">
              <a:latin typeface="+mj-lt"/>
            </a:endParaRPr>
          </a:p>
          <a:p>
            <a:pPr algn="l"/>
            <a:r>
              <a:rPr lang="en-US" sz="2000" dirty="0">
                <a:latin typeface="+mj-lt"/>
              </a:rPr>
              <a:t>   </a:t>
            </a:r>
            <a:r>
              <a:rPr lang="en-US" sz="2000" dirty="0">
                <a:solidFill>
                  <a:schemeClr val="accent6"/>
                </a:solidFill>
                <a:latin typeface="+mj-lt"/>
              </a:rPr>
              <a:t>where </a:t>
            </a:r>
            <a:r>
              <a:rPr lang="en-US" sz="2000" dirty="0" err="1">
                <a:solidFill>
                  <a:schemeClr val="accent6"/>
                </a:solidFill>
                <a:latin typeface="+mj-lt"/>
              </a:rPr>
              <a:t>H</a:t>
            </a:r>
            <a:r>
              <a:rPr lang="en-US" sz="2000" baseline="-25000" dirty="0" err="1">
                <a:solidFill>
                  <a:schemeClr val="accent6"/>
                </a:solidFill>
                <a:latin typeface="+mj-lt"/>
              </a:rPr>
              <a:t>b</a:t>
            </a:r>
            <a:r>
              <a:rPr lang="en-US" sz="2000" baseline="-250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2000" dirty="0">
                <a:solidFill>
                  <a:schemeClr val="accent6"/>
                </a:solidFill>
                <a:latin typeface="+mj-lt"/>
              </a:rPr>
              <a:t>is any b-ﬂavored hadron</a:t>
            </a:r>
            <a:r>
              <a:rPr lang="en-US" sz="2000" b="1" dirty="0"/>
              <a:t>	</a:t>
            </a:r>
            <a:endParaRPr lang="en-US" sz="2000" dirty="0">
              <a:solidFill>
                <a:schemeClr val="accent6"/>
              </a:solidFill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F54FD547-0712-46CC-9820-EF5E47E082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93" t="37316" r="27844" b="28015"/>
          <a:stretch/>
        </p:blipFill>
        <p:spPr>
          <a:xfrm>
            <a:off x="873850" y="620688"/>
            <a:ext cx="2945198" cy="295877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265085" y="3140968"/>
            <a:ext cx="2234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1800" b="1" dirty="0"/>
              <a:t>arXiv:1807.00183</a:t>
            </a:r>
            <a:endParaRPr lang="en-US" altLang="zh-CN" sz="1800" dirty="0">
              <a:solidFill>
                <a:schemeClr val="accent6"/>
              </a:solidFill>
            </a:endParaRPr>
          </a:p>
        </p:txBody>
      </p:sp>
      <p:pic>
        <p:nvPicPr>
          <p:cNvPr id="555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43338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3112731" y="3933056"/>
            <a:ext cx="1132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dirty="0"/>
              <a:t>1.96 </a:t>
            </a:r>
            <a:r>
              <a:rPr lang="en-US" altLang="zh-CN" sz="1800" dirty="0" err="1"/>
              <a:t>TeV</a:t>
            </a:r>
            <a:endParaRPr lang="zh-CN" altLang="en-US" sz="1800" dirty="0"/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6370FE25-EC41-440B-8BDC-2144E6B5A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016" y="3316922"/>
            <a:ext cx="4028413" cy="3091322"/>
          </a:xfrm>
          <a:prstGeom prst="rect">
            <a:avLst/>
          </a:prstGeom>
        </p:spPr>
      </p:pic>
      <p:cxnSp>
        <p:nvCxnSpPr>
          <p:cNvPr id="16" name="Straight Arrow Connector 10"/>
          <p:cNvCxnSpPr/>
          <p:nvPr/>
        </p:nvCxnSpPr>
        <p:spPr>
          <a:xfrm flipV="1">
            <a:off x="5652120" y="6093296"/>
            <a:ext cx="0" cy="2146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181600" y="6381328"/>
            <a:ext cx="1035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+mj-lt"/>
              </a:rPr>
              <a:t>Y(4260)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/>
          <a:srcRect l="23429" t="61782" r="48571" b="8554"/>
          <a:stretch>
            <a:fillRect/>
          </a:stretch>
        </p:blipFill>
        <p:spPr bwMode="auto">
          <a:xfrm>
            <a:off x="6193363" y="3763898"/>
            <a:ext cx="2040690" cy="1426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C:\Documents and Settings\songweimin\桌面\BES3_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3861048"/>
            <a:ext cx="504055" cy="22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237759" y="6347162"/>
            <a:ext cx="4622273" cy="322198"/>
          </a:xfrm>
        </p:spPr>
        <p:txBody>
          <a:bodyPr/>
          <a:lstStyle/>
          <a:p>
            <a:r>
              <a:rPr lang="en-US" sz="2000" dirty="0"/>
              <a:t>M = 3895.0±5.2 (stat)</a:t>
            </a:r>
            <a:r>
              <a:rPr lang="en-US" sz="2000" baseline="30000" dirty="0"/>
              <a:t>+4.0</a:t>
            </a:r>
            <a:r>
              <a:rPr lang="en-US" sz="2000" baseline="-25000" dirty="0"/>
              <a:t>−2.7 </a:t>
            </a:r>
            <a:r>
              <a:rPr lang="en-US" sz="2000" dirty="0"/>
              <a:t>(</a:t>
            </a:r>
            <a:r>
              <a:rPr lang="en-US" sz="2000" dirty="0" err="1"/>
              <a:t>syst</a:t>
            </a:r>
            <a:r>
              <a:rPr lang="en-US" sz="2000" dirty="0"/>
              <a:t>) MeV</a:t>
            </a:r>
          </a:p>
        </p:txBody>
      </p:sp>
      <p:sp>
        <p:nvSpPr>
          <p:cNvPr id="12" name="矩形 11"/>
          <p:cNvSpPr/>
          <p:nvPr/>
        </p:nvSpPr>
        <p:spPr>
          <a:xfrm>
            <a:off x="3368410" y="4221088"/>
            <a:ext cx="83869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/>
              <a:t>4.6</a:t>
            </a:r>
            <a:r>
              <a:rPr lang="en-US" altLang="zh-CN" sz="2200" dirty="0">
                <a:latin typeface="Symbol" pitchFamily="18" charset="2"/>
              </a:rPr>
              <a:t> s</a:t>
            </a:r>
            <a:endParaRPr lang="zh-CN" altLang="en-US" sz="2200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34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7362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55582" y="116632"/>
            <a:ext cx="8280920" cy="864096"/>
          </a:xfrm>
        </p:spPr>
        <p:txBody>
          <a:bodyPr/>
          <a:lstStyle/>
          <a:p>
            <a:r>
              <a:rPr lang="en-US" altLang="zh-CN" sz="4000" b="1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Observation of </a:t>
            </a:r>
            <a:r>
              <a:rPr lang="en-US" altLang="zh-CN" sz="4000" b="1" dirty="0" err="1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Z</a:t>
            </a:r>
            <a:r>
              <a:rPr lang="en-US" altLang="zh-CN" sz="4000" b="1" baseline="-25000" dirty="0" err="1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c</a:t>
            </a:r>
            <a:r>
              <a:rPr lang="en-US" altLang="zh-CN" sz="4000" b="1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(4020)</a:t>
            </a:r>
            <a:r>
              <a:rPr lang="en-US" altLang="zh-CN" sz="4000" b="1" baseline="30000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+</a:t>
            </a:r>
            <a:endParaRPr lang="zh-CN" altLang="en-US" sz="4000" baseline="30000" dirty="0">
              <a:solidFill>
                <a:srgbClr val="000066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292080" y="1556792"/>
            <a:ext cx="3672408" cy="394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sto MT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sto MT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sto MT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sto MT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sto MT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itchFamily="18" charset="0"/>
                <a:ea typeface="MS PGothic" pitchFamily="34" charset="-128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600"/>
              </a:spcBef>
            </a:pPr>
            <a:r>
              <a:rPr kumimoji="1" lang="en-US" altLang="zh-CN" sz="2400" dirty="0">
                <a:solidFill>
                  <a:srgbClr val="0000FF"/>
                </a:solidFill>
                <a:latin typeface="Arial Unicode MS"/>
                <a:cs typeface="Arial Unicode MS"/>
              </a:rPr>
              <a:t>Simultaneous fit to 4.23/4.26/4.36 </a:t>
            </a:r>
            <a:r>
              <a:rPr kumimoji="1" lang="en-US" altLang="zh-CN" sz="2400" dirty="0" err="1">
                <a:solidFill>
                  <a:srgbClr val="0000FF"/>
                </a:solidFill>
                <a:latin typeface="Arial Unicode MS"/>
                <a:cs typeface="Arial Unicode MS"/>
              </a:rPr>
              <a:t>GeV</a:t>
            </a:r>
            <a:r>
              <a:rPr kumimoji="1" lang="en-US" altLang="zh-CN" sz="2400" dirty="0">
                <a:solidFill>
                  <a:srgbClr val="0000FF"/>
                </a:solidFill>
                <a:latin typeface="Arial Unicode MS"/>
                <a:cs typeface="Arial Unicode MS"/>
              </a:rPr>
              <a:t> data, 16 </a:t>
            </a:r>
            <a:r>
              <a:rPr kumimoji="1" lang="en-US" altLang="zh-CN" sz="2400" dirty="0">
                <a:solidFill>
                  <a:srgbClr val="0000FF"/>
                </a:solidFill>
                <a:latin typeface="Arial Unicode MS"/>
                <a:cs typeface="Arial Unicode MS"/>
                <a:sym typeface="Symbol"/>
              </a:rPr>
              <a:t></a:t>
            </a:r>
            <a:r>
              <a:rPr kumimoji="1" lang="en-US" altLang="zh-CN" sz="2400" baseline="-25000" dirty="0">
                <a:solidFill>
                  <a:srgbClr val="0000FF"/>
                </a:solidFill>
                <a:latin typeface="Arial Unicode MS"/>
                <a:cs typeface="Arial Unicode MS"/>
                <a:sym typeface="Symbol"/>
              </a:rPr>
              <a:t>c</a:t>
            </a:r>
            <a:r>
              <a:rPr kumimoji="1" lang="en-US" altLang="zh-CN" sz="2400" dirty="0">
                <a:solidFill>
                  <a:srgbClr val="0000FF"/>
                </a:solidFill>
                <a:latin typeface="Arial Unicode MS"/>
                <a:cs typeface="Arial Unicode MS"/>
                <a:sym typeface="Symbol"/>
              </a:rPr>
              <a:t> decay modes. </a:t>
            </a:r>
            <a:r>
              <a:rPr kumimoji="1" lang="en-US" altLang="zh-CN" sz="2400" dirty="0">
                <a:solidFill>
                  <a:srgbClr val="FF0000"/>
                </a:solidFill>
                <a:latin typeface="Arial Unicode MS"/>
                <a:cs typeface="Arial Unicode MS"/>
                <a:sym typeface="Symbol"/>
              </a:rPr>
              <a:t>8.9</a:t>
            </a:r>
            <a:r>
              <a:rPr kumimoji="1" lang="en-US" altLang="zh-CN" sz="2400" dirty="0">
                <a:solidFill>
                  <a:srgbClr val="0000FF"/>
                </a:solidFill>
                <a:latin typeface="Arial Unicode MS"/>
                <a:cs typeface="Arial Unicode MS"/>
                <a:sym typeface="Symbol"/>
              </a:rPr>
              <a:t> </a:t>
            </a:r>
            <a:endParaRPr kumimoji="1" lang="en-US" altLang="zh-CN" sz="2400" dirty="0">
              <a:solidFill>
                <a:srgbClr val="0000FF"/>
              </a:solidFill>
              <a:latin typeface="Arial Unicode MS"/>
              <a:cs typeface="Arial Unicode MS"/>
            </a:endParaRPr>
          </a:p>
          <a:p>
            <a:pPr algn="l" eaLnBrk="1" hangingPunct="1">
              <a:lnSpc>
                <a:spcPct val="120000"/>
              </a:lnSpc>
              <a:spcBef>
                <a:spcPts val="600"/>
              </a:spcBef>
            </a:pPr>
            <a:r>
              <a:rPr kumimoji="1" lang="en-US" altLang="zh-CN" sz="2400" dirty="0">
                <a:solidFill>
                  <a:srgbClr val="0000FF"/>
                </a:solidFill>
                <a:latin typeface="Arial Unicode MS"/>
                <a:cs typeface="Arial Unicode MS"/>
              </a:rPr>
              <a:t>M(</a:t>
            </a:r>
            <a:r>
              <a:rPr kumimoji="1" lang="en-US" altLang="zh-CN" sz="2400" dirty="0" err="1">
                <a:solidFill>
                  <a:srgbClr val="0000FF"/>
                </a:solidFill>
                <a:latin typeface="Arial Unicode MS"/>
                <a:cs typeface="Arial Unicode MS"/>
              </a:rPr>
              <a:t>Z</a:t>
            </a:r>
            <a:r>
              <a:rPr kumimoji="1" lang="en-US" altLang="zh-CN" sz="2400" baseline="-25000" dirty="0" err="1">
                <a:solidFill>
                  <a:srgbClr val="0000FF"/>
                </a:solidFill>
                <a:latin typeface="Arial Unicode MS"/>
                <a:cs typeface="Arial Unicode MS"/>
              </a:rPr>
              <a:t>c</a:t>
            </a:r>
            <a:r>
              <a:rPr kumimoji="1" lang="en-US" altLang="zh-CN" sz="2400" dirty="0">
                <a:solidFill>
                  <a:srgbClr val="0000FF"/>
                </a:solidFill>
                <a:latin typeface="Arial Unicode MS"/>
                <a:cs typeface="Arial Unicode MS"/>
              </a:rPr>
              <a:t>(4020)) = </a:t>
            </a:r>
          </a:p>
          <a:p>
            <a:pPr algn="l" eaLnBrk="1" hangingPunct="1">
              <a:lnSpc>
                <a:spcPct val="120000"/>
              </a:lnSpc>
              <a:spcBef>
                <a:spcPts val="600"/>
              </a:spcBef>
            </a:pPr>
            <a:r>
              <a:rPr kumimoji="1" lang="en-US" altLang="zh-CN" sz="2400" dirty="0">
                <a:solidFill>
                  <a:srgbClr val="0000FF"/>
                </a:solidFill>
                <a:latin typeface="Arial Unicode MS"/>
                <a:cs typeface="Arial Unicode MS"/>
              </a:rPr>
              <a:t>      4022.9</a:t>
            </a:r>
            <a:r>
              <a:rPr kumimoji="1" lang="en-US" altLang="zh-CN" sz="2400" dirty="0">
                <a:solidFill>
                  <a:srgbClr val="0000FF"/>
                </a:solidFill>
                <a:latin typeface="Arial Unicode MS"/>
                <a:cs typeface="Arial Unicode MS"/>
                <a:sym typeface="Symbol" pitchFamily="18" charset="2"/>
              </a:rPr>
              <a:t>0.82.7 MeV;  (</a:t>
            </a:r>
            <a:r>
              <a:rPr kumimoji="1" lang="en-US" altLang="zh-CN" sz="2400" dirty="0" err="1">
                <a:solidFill>
                  <a:srgbClr val="0000FF"/>
                </a:solidFill>
                <a:latin typeface="Arial Unicode MS"/>
                <a:cs typeface="Arial Unicode MS"/>
                <a:sym typeface="Symbol" pitchFamily="18" charset="2"/>
              </a:rPr>
              <a:t>Z</a:t>
            </a:r>
            <a:r>
              <a:rPr kumimoji="1" lang="en-US" altLang="zh-CN" sz="2400" baseline="-25000" dirty="0" err="1">
                <a:solidFill>
                  <a:srgbClr val="0000FF"/>
                </a:solidFill>
                <a:latin typeface="Arial Unicode MS"/>
                <a:cs typeface="Arial Unicode MS"/>
                <a:sym typeface="Symbol" pitchFamily="18" charset="2"/>
              </a:rPr>
              <a:t>c</a:t>
            </a:r>
            <a:r>
              <a:rPr kumimoji="1" lang="en-US" altLang="zh-CN" sz="2400" dirty="0">
                <a:solidFill>
                  <a:srgbClr val="0000FF"/>
                </a:solidFill>
                <a:latin typeface="Arial Unicode MS"/>
                <a:cs typeface="Arial Unicode MS"/>
                <a:sym typeface="Symbol" pitchFamily="18" charset="2"/>
              </a:rPr>
              <a:t>(4020)) = </a:t>
            </a:r>
          </a:p>
          <a:p>
            <a:pPr algn="l" eaLnBrk="1" hangingPunct="1">
              <a:lnSpc>
                <a:spcPct val="120000"/>
              </a:lnSpc>
              <a:spcBef>
                <a:spcPts val="600"/>
              </a:spcBef>
            </a:pPr>
            <a:r>
              <a:rPr kumimoji="1" lang="en-US" altLang="zh-CN" sz="2400" dirty="0">
                <a:solidFill>
                  <a:srgbClr val="0000FF"/>
                </a:solidFill>
                <a:latin typeface="Arial Unicode MS"/>
                <a:cs typeface="Arial Unicode MS"/>
                <a:sym typeface="Symbol" pitchFamily="18" charset="2"/>
              </a:rPr>
              <a:t>           7.92.72.6 MeV</a:t>
            </a:r>
          </a:p>
          <a:p>
            <a:pPr algn="l" eaLnBrk="1" hangingPunct="1">
              <a:lnSpc>
                <a:spcPct val="120000"/>
              </a:lnSpc>
              <a:spcBef>
                <a:spcPts val="600"/>
              </a:spcBef>
            </a:pPr>
            <a:r>
              <a:rPr kumimoji="1" lang="en-US" altLang="zh-CN" sz="2400" dirty="0">
                <a:solidFill>
                  <a:srgbClr val="0000FF"/>
                </a:solidFill>
                <a:latin typeface="Arial Unicode MS"/>
                <a:cs typeface="Arial Unicode MS"/>
                <a:sym typeface="Symbol" pitchFamily="18" charset="2"/>
              </a:rPr>
              <a:t>Close </a:t>
            </a:r>
            <a:r>
              <a:rPr kumimoji="1" lang="en-US" altLang="zh-CN" sz="2400" dirty="0" err="1">
                <a:solidFill>
                  <a:srgbClr val="0000FF"/>
                </a:solidFill>
                <a:latin typeface="Arial Unicode MS"/>
                <a:cs typeface="Arial Unicode MS"/>
                <a:sym typeface="Symbol" pitchFamily="18" charset="2"/>
              </a:rPr>
              <a:t>to</a:t>
            </a:r>
            <a:r>
              <a:rPr kumimoji="1" lang="en-US" altLang="zh-CN" sz="2400" dirty="0" err="1">
                <a:solidFill>
                  <a:srgbClr val="0000FF"/>
                </a:solidFill>
                <a:latin typeface="Arial Unicode MS"/>
                <a:cs typeface="Arial Unicode MS"/>
                <a:sym typeface="Symbol"/>
              </a:rPr>
              <a:t></a:t>
            </a:r>
            <a:r>
              <a:rPr kumimoji="1" lang="en-US" altLang="zh-CN" sz="2400" dirty="0" err="1">
                <a:solidFill>
                  <a:srgbClr val="0000FF"/>
                </a:solidFill>
                <a:latin typeface="Arial Unicode MS"/>
                <a:cs typeface="Arial Unicode MS"/>
                <a:sym typeface="Symbol" pitchFamily="18" charset="2"/>
              </a:rPr>
              <a:t>D</a:t>
            </a:r>
            <a:r>
              <a:rPr kumimoji="1" lang="en-US" altLang="zh-CN" sz="2400" dirty="0">
                <a:solidFill>
                  <a:srgbClr val="0000FF"/>
                </a:solidFill>
                <a:latin typeface="Arial Unicode MS"/>
                <a:cs typeface="Arial Unicode MS"/>
                <a:sym typeface="Symbol" pitchFamily="18" charset="2"/>
              </a:rPr>
              <a:t>*D* threshold</a:t>
            </a: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 rotWithShape="1">
          <a:blip r:embed="rId2"/>
          <a:srcRect l="19343" t="9380" r="2232" b="4100"/>
          <a:stretch/>
        </p:blipFill>
        <p:spPr>
          <a:xfrm>
            <a:off x="100921" y="1052736"/>
            <a:ext cx="5047143" cy="3708811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07504" y="4831936"/>
            <a:ext cx="4320480" cy="1909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Font typeface="Wingdings 2" pitchFamily="18" charset="2"/>
              <a:buNone/>
            </a:pPr>
            <a:r>
              <a:rPr lang="en-US" altLang="zh-CN" sz="2400" dirty="0">
                <a:solidFill>
                  <a:srgbClr val="333333"/>
                </a:solidFill>
                <a:latin typeface="Symbol" charset="2"/>
                <a:cs typeface="Symbol" charset="2"/>
                <a:sym typeface="Symbol"/>
              </a:rPr>
              <a:t>s</a:t>
            </a:r>
            <a:r>
              <a:rPr lang="en-US" altLang="zh-CN" sz="2400" dirty="0">
                <a:solidFill>
                  <a:srgbClr val="333333"/>
                </a:solidFill>
                <a:cs typeface="Symbol" charset="2"/>
                <a:sym typeface="Symbol"/>
              </a:rPr>
              <a:t>(</a:t>
            </a:r>
            <a:r>
              <a:rPr lang="en-US" altLang="zh-CN" sz="2400" dirty="0" err="1">
                <a:solidFill>
                  <a:srgbClr val="333333"/>
                </a:solidFill>
                <a:cs typeface="Symbol" charset="2"/>
                <a:sym typeface="Symbol"/>
              </a:rPr>
              <a:t>e</a:t>
            </a:r>
            <a:r>
              <a:rPr lang="en-US" altLang="zh-CN" sz="2400" baseline="30000" dirty="0" err="1">
                <a:solidFill>
                  <a:srgbClr val="333333"/>
                </a:solidFill>
                <a:cs typeface="Symbol" charset="2"/>
                <a:sym typeface="Symbol"/>
              </a:rPr>
              <a:t>+</a:t>
            </a:r>
            <a:r>
              <a:rPr lang="en-US" altLang="zh-CN" sz="2400" dirty="0" err="1">
                <a:solidFill>
                  <a:srgbClr val="333333"/>
                </a:solidFill>
                <a:cs typeface="Symbol" charset="2"/>
                <a:sym typeface="Symbol"/>
              </a:rPr>
              <a:t>e</a:t>
            </a:r>
            <a:r>
              <a:rPr lang="en-US" altLang="zh-CN" sz="2400" baseline="30000" dirty="0">
                <a:solidFill>
                  <a:srgbClr val="333333"/>
                </a:solidFill>
                <a:cs typeface="Symbol" charset="2"/>
                <a:sym typeface="Symbol"/>
              </a:rPr>
              <a:t>-</a:t>
            </a:r>
            <a:r>
              <a:rPr lang="en-US" altLang="zh-CN" sz="2400" dirty="0">
                <a:solidFill>
                  <a:srgbClr val="333333"/>
                </a:solidFill>
                <a:cs typeface="Symbol" charset="2"/>
                <a:sym typeface="Wingdings"/>
              </a:rPr>
              <a:t></a:t>
            </a:r>
            <a:r>
              <a:rPr lang="en-US" altLang="zh-CN" sz="2400" dirty="0">
                <a:solidFill>
                  <a:srgbClr val="333333"/>
                </a:solidFill>
                <a:latin typeface="Symbol" charset="2"/>
                <a:cs typeface="Symbol" charset="2"/>
                <a:sym typeface="Symbol"/>
              </a:rPr>
              <a:t> </a:t>
            </a:r>
            <a:r>
              <a:rPr lang="en-US" altLang="zh-CN" sz="2400" dirty="0" err="1">
                <a:solidFill>
                  <a:srgbClr val="333333"/>
                </a:solidFill>
                <a:latin typeface="Symbol" charset="2"/>
                <a:cs typeface="Symbol" charset="2"/>
                <a:sym typeface="Symbol"/>
              </a:rPr>
              <a:t>p</a:t>
            </a:r>
            <a:r>
              <a:rPr lang="en-US" altLang="zh-CN" sz="2400" dirty="0" err="1">
                <a:solidFill>
                  <a:srgbClr val="333333"/>
                </a:solidFill>
                <a:cs typeface="Symbol" charset="2"/>
                <a:sym typeface="Symbol"/>
              </a:rPr>
              <a:t>Z</a:t>
            </a:r>
            <a:r>
              <a:rPr lang="en-US" altLang="zh-CN" sz="2400" baseline="-25000" dirty="0" err="1">
                <a:solidFill>
                  <a:srgbClr val="333333"/>
                </a:solidFill>
                <a:cs typeface="Symbol" charset="2"/>
                <a:sym typeface="Symbol"/>
              </a:rPr>
              <a:t>c</a:t>
            </a:r>
            <a:r>
              <a:rPr lang="en-US" altLang="zh-CN" sz="2400" dirty="0" err="1">
                <a:solidFill>
                  <a:srgbClr val="333333"/>
                </a:solidFill>
                <a:cs typeface="Symbol" charset="2"/>
                <a:sym typeface="Wingdings" panose="05000000000000000000" pitchFamily="2" charset="2"/>
              </a:rPr>
              <a:t></a:t>
            </a:r>
            <a:r>
              <a:rPr lang="en-US" altLang="zh-CN" sz="2400" dirty="0" err="1">
                <a:solidFill>
                  <a:srgbClr val="333333"/>
                </a:solidFill>
                <a:latin typeface="Symbol" charset="2"/>
                <a:cs typeface="Symbol" charset="2"/>
                <a:sym typeface="Symbol"/>
              </a:rPr>
              <a:t>p</a:t>
            </a:r>
            <a:r>
              <a:rPr lang="en-US" altLang="zh-CN" sz="2400" baseline="30000" dirty="0" err="1">
                <a:solidFill>
                  <a:srgbClr val="333333"/>
                </a:solidFill>
                <a:cs typeface="Symbol" charset="2"/>
                <a:sym typeface="Symbol"/>
              </a:rPr>
              <a:t>+</a:t>
            </a:r>
            <a:r>
              <a:rPr lang="en-US" altLang="zh-CN" sz="2400" dirty="0" err="1">
                <a:solidFill>
                  <a:srgbClr val="333333"/>
                </a:solidFill>
                <a:latin typeface="Symbol" charset="2"/>
                <a:cs typeface="Symbol" charset="2"/>
                <a:sym typeface="Symbol"/>
              </a:rPr>
              <a:t>p</a:t>
            </a:r>
            <a:r>
              <a:rPr lang="en-US" altLang="zh-CN" sz="2400" baseline="30000" dirty="0" err="1">
                <a:solidFill>
                  <a:srgbClr val="333333"/>
                </a:solidFill>
                <a:cs typeface="Symbol" charset="2"/>
                <a:sym typeface="Symbol"/>
              </a:rPr>
              <a:t>-</a:t>
            </a:r>
            <a:r>
              <a:rPr lang="en-US" altLang="zh-CN" sz="2400" dirty="0" err="1">
                <a:solidFill>
                  <a:srgbClr val="333333"/>
                </a:solidFill>
                <a:cs typeface="Symbol" charset="2"/>
                <a:sym typeface="Symbol"/>
              </a:rPr>
              <a:t>h</a:t>
            </a:r>
            <a:r>
              <a:rPr lang="en-US" altLang="zh-CN" sz="2400" baseline="-25000" dirty="0" err="1">
                <a:solidFill>
                  <a:srgbClr val="333333"/>
                </a:solidFill>
                <a:cs typeface="Symbol" charset="2"/>
                <a:sym typeface="Symbol"/>
              </a:rPr>
              <a:t>c</a:t>
            </a:r>
            <a:r>
              <a:rPr lang="en-US" altLang="zh-CN" sz="2400" dirty="0">
                <a:solidFill>
                  <a:srgbClr val="333333"/>
                </a:solidFill>
                <a:cs typeface="Symbol" charset="2"/>
                <a:sym typeface="Symbol"/>
              </a:rPr>
              <a:t>)</a:t>
            </a:r>
            <a:r>
              <a:rPr lang="en-US" altLang="zh-CN" sz="2400" dirty="0">
                <a:solidFill>
                  <a:srgbClr val="333333"/>
                </a:solidFill>
                <a:sym typeface="Symbol"/>
              </a:rPr>
              <a:t> :</a:t>
            </a: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Font typeface="Wingdings 2" pitchFamily="18" charset="2"/>
              <a:buNone/>
            </a:pPr>
            <a:r>
              <a:rPr lang="en-US" altLang="zh-CN" sz="2400" dirty="0">
                <a:solidFill>
                  <a:srgbClr val="333333"/>
                </a:solidFill>
                <a:sym typeface="Symbol"/>
              </a:rPr>
              <a:t>   </a:t>
            </a:r>
            <a:r>
              <a:rPr lang="en-US" altLang="zh-CN" dirty="0">
                <a:solidFill>
                  <a:srgbClr val="333333"/>
                </a:solidFill>
                <a:latin typeface="Arial Unicode MS"/>
                <a:cs typeface="Arial Unicode MS"/>
                <a:sym typeface="Symbol"/>
              </a:rPr>
              <a:t>8.71.92.81.4 </a:t>
            </a:r>
            <a:r>
              <a:rPr lang="en-US" altLang="zh-CN" dirty="0" err="1">
                <a:solidFill>
                  <a:srgbClr val="333333"/>
                </a:solidFill>
                <a:latin typeface="Arial Unicode MS"/>
                <a:cs typeface="Arial Unicode MS"/>
                <a:sym typeface="Symbol"/>
              </a:rPr>
              <a:t>pb</a:t>
            </a:r>
            <a:r>
              <a:rPr lang="en-US" altLang="zh-CN" dirty="0">
                <a:solidFill>
                  <a:srgbClr val="333333"/>
                </a:solidFill>
                <a:latin typeface="Arial Unicode MS"/>
                <a:cs typeface="Arial Unicode MS"/>
                <a:sym typeface="Symbol"/>
              </a:rPr>
              <a:t>  @ 4.230 </a:t>
            </a:r>
            <a:r>
              <a:rPr lang="en-US" altLang="zh-CN" dirty="0" err="1">
                <a:solidFill>
                  <a:srgbClr val="333333"/>
                </a:solidFill>
                <a:latin typeface="Arial Unicode MS"/>
                <a:cs typeface="Arial Unicode MS"/>
                <a:sym typeface="Symbol"/>
              </a:rPr>
              <a:t>GeV</a:t>
            </a:r>
            <a:endParaRPr lang="en-US" altLang="zh-CN" dirty="0">
              <a:solidFill>
                <a:srgbClr val="333333"/>
              </a:solidFill>
              <a:latin typeface="Arial Unicode MS"/>
              <a:cs typeface="Arial Unicode MS"/>
              <a:sym typeface="Symbol"/>
            </a:endParaRP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Font typeface="Wingdings 2" pitchFamily="18" charset="2"/>
              <a:buNone/>
            </a:pPr>
            <a:r>
              <a:rPr lang="en-US" altLang="zh-CN" dirty="0">
                <a:solidFill>
                  <a:srgbClr val="333333"/>
                </a:solidFill>
                <a:latin typeface="Arial Unicode MS"/>
                <a:cs typeface="Arial Unicode MS"/>
                <a:sym typeface="Symbol"/>
              </a:rPr>
              <a:t>   7.41.72.11.2 </a:t>
            </a:r>
            <a:r>
              <a:rPr lang="en-US" altLang="zh-CN" dirty="0" err="1">
                <a:solidFill>
                  <a:srgbClr val="333333"/>
                </a:solidFill>
                <a:latin typeface="Arial Unicode MS"/>
                <a:cs typeface="Arial Unicode MS"/>
                <a:sym typeface="Symbol"/>
              </a:rPr>
              <a:t>pb</a:t>
            </a:r>
            <a:r>
              <a:rPr lang="en-US" altLang="zh-CN" dirty="0">
                <a:solidFill>
                  <a:srgbClr val="333333"/>
                </a:solidFill>
                <a:latin typeface="Arial Unicode MS"/>
                <a:cs typeface="Arial Unicode MS"/>
                <a:sym typeface="Symbol"/>
              </a:rPr>
              <a:t>  @ 4.260 </a:t>
            </a:r>
            <a:r>
              <a:rPr lang="en-US" altLang="zh-CN" dirty="0" err="1">
                <a:solidFill>
                  <a:srgbClr val="333333"/>
                </a:solidFill>
                <a:latin typeface="Arial Unicode MS"/>
                <a:cs typeface="Arial Unicode MS"/>
                <a:sym typeface="Symbol"/>
              </a:rPr>
              <a:t>GeV</a:t>
            </a:r>
            <a:endParaRPr lang="en-US" altLang="zh-CN" dirty="0">
              <a:solidFill>
                <a:srgbClr val="333333"/>
              </a:solidFill>
              <a:latin typeface="Arial Unicode MS"/>
              <a:cs typeface="Arial Unicode MS"/>
              <a:sym typeface="Symbol"/>
            </a:endParaRP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Font typeface="Wingdings 2" pitchFamily="18" charset="2"/>
              <a:buNone/>
            </a:pPr>
            <a:r>
              <a:rPr lang="en-US" altLang="zh-CN" dirty="0">
                <a:solidFill>
                  <a:srgbClr val="333333"/>
                </a:solidFill>
                <a:latin typeface="Arial Unicode MS"/>
                <a:cs typeface="Arial Unicode MS"/>
                <a:sym typeface="Symbol"/>
              </a:rPr>
              <a:t> 10.32.33.11.6 </a:t>
            </a:r>
            <a:r>
              <a:rPr lang="en-US" altLang="zh-CN" dirty="0" err="1">
                <a:solidFill>
                  <a:srgbClr val="333333"/>
                </a:solidFill>
                <a:latin typeface="Arial Unicode MS"/>
                <a:cs typeface="Arial Unicode MS"/>
                <a:sym typeface="Symbol"/>
              </a:rPr>
              <a:t>pb</a:t>
            </a:r>
            <a:r>
              <a:rPr lang="en-US" altLang="zh-CN" dirty="0">
                <a:solidFill>
                  <a:srgbClr val="333333"/>
                </a:solidFill>
                <a:latin typeface="Arial Unicode MS"/>
                <a:cs typeface="Arial Unicode MS"/>
                <a:sym typeface="Symbol"/>
              </a:rPr>
              <a:t>  @ 4.360 </a:t>
            </a:r>
            <a:r>
              <a:rPr lang="en-US" altLang="zh-CN" dirty="0" err="1">
                <a:solidFill>
                  <a:srgbClr val="333333"/>
                </a:solidFill>
                <a:latin typeface="Arial Unicode MS"/>
                <a:cs typeface="Arial Unicode MS"/>
                <a:sym typeface="Symbol"/>
              </a:rPr>
              <a:t>GeV</a:t>
            </a:r>
            <a:endParaRPr lang="en-US" altLang="zh-CN" dirty="0">
              <a:solidFill>
                <a:srgbClr val="333333"/>
              </a:solidFill>
              <a:latin typeface="Arial Unicode MS"/>
              <a:cs typeface="Arial Unicode MS"/>
              <a:sym typeface="Symbo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16016" y="5589240"/>
            <a:ext cx="4221035" cy="9079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Arial Unicode MS"/>
                <a:cs typeface="Arial Unicode MS"/>
              </a:rPr>
              <a:t>Significance: 8.9</a:t>
            </a:r>
            <a:r>
              <a:rPr lang="en-US" sz="2400" b="1" dirty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sz="2400" b="1" dirty="0">
                <a:solidFill>
                  <a:srgbClr val="FF0000"/>
                </a:solidFill>
                <a:latin typeface="Arial Unicode MS"/>
                <a:cs typeface="Arial Unicode MS"/>
              </a:rPr>
              <a:t> [</a:t>
            </a:r>
            <a:r>
              <a:rPr lang="en-US" sz="2400" b="1" dirty="0" err="1">
                <a:solidFill>
                  <a:srgbClr val="FF0000"/>
                </a:solidFill>
                <a:latin typeface="Arial Unicode MS"/>
                <a:cs typeface="Arial Unicode MS"/>
              </a:rPr>
              <a:t>Z</a:t>
            </a:r>
            <a:r>
              <a:rPr lang="en-US" sz="2400" b="1" baseline="-25000" dirty="0" err="1">
                <a:solidFill>
                  <a:srgbClr val="FF0000"/>
                </a:solidFill>
                <a:latin typeface="Arial Unicode MS"/>
                <a:cs typeface="Arial Unicode MS"/>
              </a:rPr>
              <a:t>c</a:t>
            </a:r>
            <a:r>
              <a:rPr lang="en-US" sz="2400" b="1" dirty="0">
                <a:solidFill>
                  <a:srgbClr val="FF0000"/>
                </a:solidFill>
                <a:latin typeface="Arial Unicode MS"/>
                <a:cs typeface="Arial Unicode MS"/>
              </a:rPr>
              <a:t>(4020)]</a:t>
            </a:r>
          </a:p>
          <a:p>
            <a:pPr algn="l" defTabSz="457200" fontAlgn="auto"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Arial Unicode MS"/>
                <a:cs typeface="Arial Unicode MS"/>
              </a:rPr>
              <a:t>No significant </a:t>
            </a:r>
            <a:r>
              <a:rPr lang="en-US" sz="2400" b="1" dirty="0" err="1">
                <a:solidFill>
                  <a:srgbClr val="FF0000"/>
                </a:solidFill>
                <a:latin typeface="Arial Unicode MS"/>
                <a:cs typeface="Arial Unicode MS"/>
              </a:rPr>
              <a:t>Z</a:t>
            </a:r>
            <a:r>
              <a:rPr lang="en-US" sz="2400" b="1" baseline="-25000" dirty="0" err="1">
                <a:solidFill>
                  <a:srgbClr val="FF0000"/>
                </a:solidFill>
                <a:latin typeface="Arial Unicode MS"/>
                <a:cs typeface="Arial Unicode MS"/>
              </a:rPr>
              <a:t>c</a:t>
            </a:r>
            <a:r>
              <a:rPr lang="en-US" sz="2400" b="1" dirty="0">
                <a:solidFill>
                  <a:srgbClr val="FF0000"/>
                </a:solidFill>
                <a:latin typeface="Arial Unicode MS"/>
                <a:cs typeface="Arial Unicode MS"/>
              </a:rPr>
              <a:t>(3900) (2.1</a:t>
            </a:r>
            <a:r>
              <a:rPr lang="en-US" sz="2400" b="1" dirty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sz="2400" b="1" dirty="0">
                <a:solidFill>
                  <a:srgbClr val="FF0000"/>
                </a:solidFill>
                <a:latin typeface="Arial Unicode MS"/>
                <a:cs typeface="Arial Unicode MS"/>
              </a:rPr>
              <a:t>)</a:t>
            </a:r>
          </a:p>
        </p:txBody>
      </p:sp>
      <p:sp>
        <p:nvSpPr>
          <p:cNvPr id="10" name="矩形 9"/>
          <p:cNvSpPr/>
          <p:nvPr/>
        </p:nvSpPr>
        <p:spPr>
          <a:xfrm>
            <a:off x="5300138" y="1034075"/>
            <a:ext cx="3636913" cy="46166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kumimoji="1" lang="en-US" altLang="zh-CN" sz="2400" dirty="0">
                <a:solidFill>
                  <a:srgbClr val="7030A0"/>
                </a:solidFill>
                <a:latin typeface="Arial Unicode MS"/>
                <a:ea typeface="宋体" pitchFamily="2" charset="-122"/>
                <a:cs typeface="Arial Unicode MS"/>
                <a:sym typeface="Symbol" pitchFamily="18" charset="2"/>
              </a:rPr>
              <a:t>BESIII: </a:t>
            </a:r>
            <a:r>
              <a:rPr lang="en-US" altLang="zh-CN" sz="2400" dirty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PRL111, 242001</a:t>
            </a:r>
            <a:endParaRPr kumimoji="1" lang="zh-CN" altLang="en-US" sz="2400" dirty="0">
              <a:solidFill>
                <a:srgbClr val="7030A0"/>
              </a:solidFill>
              <a:latin typeface="Arial Unicode MS"/>
              <a:ea typeface="宋体" pitchFamily="2" charset="-122"/>
              <a:cs typeface="Arial Unicode MS"/>
            </a:endParaRPr>
          </a:p>
        </p:txBody>
      </p:sp>
      <p:pic>
        <p:nvPicPr>
          <p:cNvPr id="11" name="Picture 2" descr="C:\Documents and Settings\songweimin\桌面\BES3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2430"/>
            <a:ext cx="1043608" cy="45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35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961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34" y="1112003"/>
            <a:ext cx="7692504" cy="4677107"/>
          </a:xfrm>
          <a:prstGeom prst="rect">
            <a:avLst/>
          </a:prstGeom>
        </p:spPr>
      </p:pic>
      <p:sp>
        <p:nvSpPr>
          <p:cNvPr id="9218" name="标题 1"/>
          <p:cNvSpPr>
            <a:spLocks noGrp="1"/>
          </p:cNvSpPr>
          <p:nvPr>
            <p:ph type="title"/>
          </p:nvPr>
        </p:nvSpPr>
        <p:spPr>
          <a:xfrm>
            <a:off x="1115616" y="44624"/>
            <a:ext cx="7571184" cy="775286"/>
          </a:xfrm>
        </p:spPr>
        <p:txBody>
          <a:bodyPr>
            <a:normAutofit/>
          </a:bodyPr>
          <a:lstStyle/>
          <a:p>
            <a:r>
              <a:rPr lang="en-US" altLang="zh-CN" sz="4000" b="1" dirty="0" err="1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Z</a:t>
            </a:r>
            <a:r>
              <a:rPr lang="en-US" altLang="zh-CN" sz="4000" b="1" baseline="-25000" dirty="0" err="1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</a:t>
            </a:r>
            <a:r>
              <a:rPr lang="en-US" altLang="zh-CN" sz="4000" b="1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in </a:t>
            </a:r>
            <a:r>
              <a:rPr lang="en-US" altLang="zh-CN" sz="4000" b="1" dirty="0" err="1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</a:t>
            </a:r>
            <a:r>
              <a:rPr lang="en-US" altLang="zh-CN" sz="4000" b="1" baseline="30000" dirty="0" err="1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+</a:t>
            </a:r>
            <a:r>
              <a:rPr lang="en-US" altLang="zh-CN" sz="4000" b="1" dirty="0" err="1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</a:t>
            </a:r>
            <a:r>
              <a:rPr lang="en-US" altLang="zh-CN" sz="4000" b="1" baseline="30000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-</a:t>
            </a:r>
            <a:r>
              <a:rPr lang="en-US" altLang="zh-CN" sz="4000" b="1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 </a:t>
            </a:r>
            <a:r>
              <a:rPr lang="en-US" altLang="zh-CN" sz="4000" b="1" baseline="30000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+</a:t>
            </a:r>
            <a:r>
              <a:rPr lang="en-US" altLang="zh-CN" sz="4000" b="1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</a:t>
            </a:r>
            <a:r>
              <a:rPr lang="en-US" altLang="zh-CN" sz="4000" b="1" baseline="30000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-</a:t>
            </a:r>
            <a:r>
              <a:rPr lang="en-US" altLang="zh-CN" sz="4000" b="1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’ ?</a:t>
            </a:r>
            <a:endParaRPr lang="zh-CN" altLang="en-US" sz="4000" dirty="0">
              <a:solidFill>
                <a:srgbClr val="000066"/>
              </a:solidFill>
            </a:endParaRPr>
          </a:p>
        </p:txBody>
      </p:sp>
      <p:pic>
        <p:nvPicPr>
          <p:cNvPr id="9225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39726"/>
            <a:ext cx="4695102" cy="66128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467544" y="4352503"/>
            <a:ext cx="8062912" cy="2028825"/>
            <a:chOff x="623888" y="4454525"/>
            <a:chExt cx="8062912" cy="2028825"/>
          </a:xfrm>
        </p:grpSpPr>
        <p:pic>
          <p:nvPicPr>
            <p:cNvPr id="9221" name="图片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875" y="4454525"/>
              <a:ext cx="2546350" cy="1939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2" name="图片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213" y="4554538"/>
              <a:ext cx="2541587" cy="1874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3" name="图片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888" y="4495800"/>
              <a:ext cx="2822575" cy="198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6" name="文本框 1"/>
            <p:cNvSpPr txBox="1">
              <a:spLocks noChangeArrowheads="1"/>
            </p:cNvSpPr>
            <p:nvPr/>
          </p:nvSpPr>
          <p:spPr bwMode="auto">
            <a:xfrm>
              <a:off x="1619250" y="4537075"/>
              <a:ext cx="161131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Lum.=1073.56 pb</a:t>
              </a:r>
              <a:r>
                <a:rPr lang="en-US" altLang="zh-CN" sz="1400" baseline="30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endParaRPr lang="zh-CN" altLang="en-US" sz="1400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9632" y="6381328"/>
            <a:ext cx="6999172" cy="432048"/>
          </a:xfrm>
          <a:prstGeom prst="rect">
            <a:avLst/>
          </a:prstGeom>
        </p:spPr>
      </p:pic>
      <p:pic>
        <p:nvPicPr>
          <p:cNvPr id="18" name="Picture 2" descr="C:\Documents and Settings\songweimin\桌面\BES3_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9" y="6694"/>
            <a:ext cx="1398131" cy="61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10"/>
          <p:cNvSpPr/>
          <p:nvPr/>
        </p:nvSpPr>
        <p:spPr>
          <a:xfrm>
            <a:off x="5148064" y="4159432"/>
            <a:ext cx="2371162" cy="46166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zh-CN" sz="2400" dirty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Stat. err. ONLY!</a:t>
            </a:r>
          </a:p>
        </p:txBody>
      </p:sp>
      <p:sp>
        <p:nvSpPr>
          <p:cNvPr id="14" name="矩形 10"/>
          <p:cNvSpPr/>
          <p:nvPr/>
        </p:nvSpPr>
        <p:spPr>
          <a:xfrm>
            <a:off x="77570" y="735087"/>
            <a:ext cx="3438762" cy="46166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zh-CN" sz="2400" dirty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PRD 96, 032004 (2017)</a:t>
            </a: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36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3478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  <a:pPr/>
              <a:t>37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5" y="674540"/>
            <a:ext cx="8559493" cy="6028281"/>
          </a:xfrm>
          <a:prstGeom prst="rect">
            <a:avLst/>
          </a:prstGeom>
        </p:spPr>
      </p:pic>
      <p:sp>
        <p:nvSpPr>
          <p:cNvPr id="6" name="矩形 10"/>
          <p:cNvSpPr/>
          <p:nvPr/>
        </p:nvSpPr>
        <p:spPr>
          <a:xfrm>
            <a:off x="772318" y="92138"/>
            <a:ext cx="7229864" cy="58477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zh-CN" sz="3200" dirty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A toy fit by Alex </a:t>
            </a:r>
            <a:r>
              <a:rPr lang="en-US" altLang="zh-CN" sz="3200" dirty="0" err="1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Bondar</a:t>
            </a:r>
            <a:r>
              <a:rPr lang="en-US" altLang="zh-CN" sz="3200" dirty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 @ Charm2018</a:t>
            </a:r>
          </a:p>
        </p:txBody>
      </p:sp>
      <p:sp>
        <p:nvSpPr>
          <p:cNvPr id="7" name="矩形 10"/>
          <p:cNvSpPr/>
          <p:nvPr/>
        </p:nvSpPr>
        <p:spPr>
          <a:xfrm>
            <a:off x="5364088" y="5506699"/>
            <a:ext cx="3659515" cy="830997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zh-CN" sz="2400" dirty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Probably this is a new </a:t>
            </a:r>
            <a:r>
              <a:rPr lang="en-US" altLang="zh-CN" sz="2400" dirty="0" err="1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Zc</a:t>
            </a:r>
            <a:r>
              <a:rPr lang="en-US" altLang="zh-CN" sz="2400" dirty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(4020) decay mode.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7010400" y="6563321"/>
            <a:ext cx="2133600" cy="294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+mn-lt"/>
                <a:ea typeface="宋体" charset="-122"/>
                <a:cs typeface="+mn-cs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mtClean="0">
                <a:latin typeface="Arial Black" pitchFamily="34" charset="0"/>
              </a:rPr>
              <a:pPr algn="r"/>
              <a:t>37</a:t>
            </a:fld>
            <a:endParaRPr lang="en-U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5622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8280920" cy="864096"/>
          </a:xfrm>
        </p:spPr>
        <p:txBody>
          <a:bodyPr/>
          <a:lstStyle/>
          <a:p>
            <a:r>
              <a:rPr lang="en-US" altLang="zh-CN" sz="4000" dirty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X, Y, Z particles are correlated</a:t>
            </a:r>
            <a:endParaRPr lang="zh-CN" altLang="en-US" sz="4000" dirty="0">
              <a:solidFill>
                <a:srgbClr val="000066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24135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800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Whatever they are, they are very similar.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Molecule? Compact </a:t>
            </a:r>
            <a:r>
              <a:rPr kumimoji="1" lang="en-US" altLang="zh-CN" dirty="0" err="1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tetraquark</a:t>
            </a:r>
            <a:r>
              <a:rPr kumimoji="1" lang="en-US" altLang="zh-CN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? Kinematic effect?</a:t>
            </a:r>
            <a:r>
              <a:rPr kumimoji="1" lang="en-US" altLang="zh-CN" sz="2800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endParaRPr kumimoji="1" lang="zh-CN" altLang="en-US" sz="2800" dirty="0">
              <a:solidFill>
                <a:srgbClr val="0000FF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195736" y="2798479"/>
            <a:ext cx="4828231" cy="3582849"/>
            <a:chOff x="247825" y="2708510"/>
            <a:chExt cx="4828231" cy="3582849"/>
          </a:xfrm>
        </p:grpSpPr>
        <p:graphicFrame>
          <p:nvGraphicFramePr>
            <p:cNvPr id="3" name="图示 2"/>
            <p:cNvGraphicFramePr/>
            <p:nvPr>
              <p:extLst>
                <p:ext uri="{D42A27DB-BD31-4B8C-83A1-F6EECF244321}">
                  <p14:modId xmlns:p14="http://schemas.microsoft.com/office/powerpoint/2010/main" val="2311598"/>
                </p:ext>
              </p:extLst>
            </p:nvPr>
          </p:nvGraphicFramePr>
          <p:xfrm>
            <a:off x="247825" y="2708510"/>
            <a:ext cx="4828231" cy="358284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2411760" y="5232737"/>
              <a:ext cx="5693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kumimoji="1" lang="en-US" altLang="zh-CN" sz="6000" b="1" dirty="0">
                  <a:latin typeface="Times New Roman" pitchFamily="18" charset="0"/>
                  <a:ea typeface="宋体" pitchFamily="2" charset="-122"/>
                </a:rPr>
                <a:t>?</a:t>
              </a:r>
              <a:endParaRPr kumimoji="1" lang="zh-CN" altLang="en-US" sz="6000" b="1" dirty="0">
                <a:latin typeface="Times New Roman" pitchFamily="18" charset="0"/>
                <a:ea typeface="宋体" pitchFamily="2" charset="-122"/>
              </a:endParaRPr>
            </a:p>
          </p:txBody>
        </p:sp>
      </p:grp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38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2083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809063" y="2083495"/>
            <a:ext cx="55258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US" altLang="zh-CN" sz="4400" dirty="0">
                <a:solidFill>
                  <a:schemeClr val="tx1"/>
                </a:solidFill>
                <a:latin typeface="+mj-lt"/>
                <a:cs typeface="Arial Unicode MS"/>
              </a:rPr>
              <a:t>Upgrade and Prospects </a:t>
            </a:r>
          </a:p>
        </p:txBody>
      </p:sp>
      <p:pic>
        <p:nvPicPr>
          <p:cNvPr id="6" name="图片 3" descr="爬梯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658" y="3140968"/>
            <a:ext cx="21431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39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976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-24340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800000"/>
                </a:solidFill>
              </a:rPr>
              <a:t>    </a:t>
            </a:r>
            <a:r>
              <a:rPr lang="en-US" altLang="zh-CN" sz="3800" dirty="0">
                <a:solidFill>
                  <a:srgbClr val="C00000"/>
                </a:solidFill>
              </a:rPr>
              <a:t>Hadron spectra: normal </a:t>
            </a:r>
          </a:p>
        </p:txBody>
      </p:sp>
      <p:pic>
        <p:nvPicPr>
          <p:cNvPr id="13316" name="Picture 4" descr="C:\Users\chengping\AppData\Roaming\Tencent\Users\40314727\QQ\WinTemp\RichOle\2U$7{OFBWP)R)8XZ~HR{R5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475" y="682303"/>
            <a:ext cx="2957742" cy="297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chengping\AppData\Roaming\Tencent\Users\40314727\QQ\WinTemp\RichOle\HBEE%SE1FC9QZPGEXVH])A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31" y="3861048"/>
            <a:ext cx="2933825" cy="295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4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5550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7" y="682303"/>
            <a:ext cx="2575484" cy="266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9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45113"/>
            <a:ext cx="3123946" cy="325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/>
          <p:nvPr/>
        </p:nvSpPr>
        <p:spPr>
          <a:xfrm>
            <a:off x="3347864" y="3573016"/>
            <a:ext cx="5724128" cy="334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Arial" charset="0"/>
              <a:buChar char="•"/>
            </a:pPr>
            <a:r>
              <a:rPr lang="en-US" altLang="zh-CN" sz="2200" dirty="0">
                <a:solidFill>
                  <a:schemeClr val="tx1"/>
                </a:solidFill>
                <a:latin typeface="+mj-lt"/>
                <a:ea typeface="Marion" charset="0"/>
                <a:cs typeface="Marion" charset="0"/>
              </a:rPr>
              <a:t>Light hadron spectroscopy is complicated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altLang="zh-CN" sz="2200" dirty="0">
                <a:solidFill>
                  <a:schemeClr val="tx1"/>
                </a:solidFill>
                <a:latin typeface="+mj-lt"/>
                <a:ea typeface="Marion" charset="0"/>
                <a:cs typeface="Marion" charset="0"/>
              </a:rPr>
              <a:t>Many broad and overlapping states discovered, some not yet – need complicated PWA technology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altLang="zh-CN" sz="2200" dirty="0">
                <a:solidFill>
                  <a:schemeClr val="tx1"/>
                </a:solidFill>
                <a:latin typeface="+mj-lt"/>
                <a:ea typeface="Marion" charset="0"/>
                <a:cs typeface="Marion" charset="0"/>
              </a:rPr>
              <a:t>Below open-charm/bottom threshold: good agreement between experiments and theoretical predictions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altLang="zh-CN" sz="2200" dirty="0">
                <a:solidFill>
                  <a:schemeClr val="tx1"/>
                </a:solidFill>
                <a:latin typeface="+mj-lt"/>
                <a:ea typeface="Marion" charset="0"/>
                <a:cs typeface="Marion" charset="0"/>
              </a:rPr>
              <a:t>Above open-charm/open-bottom threshold: some expected states not discovered yet </a:t>
            </a:r>
            <a:r>
              <a:rPr lang="en-US" altLang="zh-CN" sz="2200" dirty="0">
                <a:solidFill>
                  <a:schemeClr val="tx1"/>
                </a:solidFill>
                <a:latin typeface="Marion" charset="0"/>
                <a:ea typeface="Marion" charset="0"/>
                <a:cs typeface="Marion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91993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92088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altLang="zh-CN" sz="4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BEPCII Upgrade</a:t>
            </a:r>
            <a:endParaRPr lang="zh-CN" altLang="en-US" sz="40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7504" y="1124744"/>
            <a:ext cx="9001000" cy="558924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2400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Increase of beam energy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altLang="zh-CN" sz="2400" dirty="0" err="1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E</a:t>
            </a:r>
            <a:r>
              <a:rPr lang="en-US" altLang="zh-CN" sz="2400" baseline="-25000" dirty="0" err="1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beam</a:t>
            </a:r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=2.30</a:t>
            </a:r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Wingdings" panose="05000000000000000000" pitchFamily="2" charset="2"/>
              </a:rPr>
              <a:t></a:t>
            </a:r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2.35</a:t>
            </a:r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Wingdings" panose="05000000000000000000" pitchFamily="2" charset="2"/>
              </a:rPr>
              <a:t></a:t>
            </a:r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2.45 GeV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Plan: </a:t>
            </a:r>
          </a:p>
          <a:p>
            <a:pPr lvl="2">
              <a:lnSpc>
                <a:spcPct val="150000"/>
              </a:lnSpc>
              <a:spcBef>
                <a:spcPts val="0"/>
              </a:spcBef>
            </a:pPr>
            <a:r>
              <a:rPr lang="en-US" altLang="zh-CN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Get to 2.35 GeV in 2019</a:t>
            </a:r>
          </a:p>
          <a:p>
            <a:pPr lvl="2">
              <a:lnSpc>
                <a:spcPct val="150000"/>
              </a:lnSpc>
              <a:spcBef>
                <a:spcPts val="0"/>
              </a:spcBef>
            </a:pPr>
            <a:r>
              <a:rPr lang="en-US" altLang="zh-CN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Get to 2.45 GeV in 2020-21, </a:t>
            </a:r>
            <a:r>
              <a:rPr lang="en-US" altLang="zh-CN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change ISPB (</a:t>
            </a:r>
            <a:r>
              <a:rPr lang="en-US" altLang="zh-CN" sz="2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Interaction region </a:t>
            </a:r>
            <a:r>
              <a:rPr lang="en-US" altLang="zh-CN" sz="2000" dirty="0" err="1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SePtum</a:t>
            </a:r>
            <a:r>
              <a:rPr lang="en-US" altLang="zh-CN" sz="2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Bending</a:t>
            </a:r>
            <a:r>
              <a:rPr lang="en-US" altLang="zh-CN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) magnet, </a:t>
            </a:r>
            <a:r>
              <a:rPr lang="en-US" altLang="zh-CN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big challenge</a:t>
            </a:r>
            <a:endParaRPr lang="en-US" altLang="zh-CN" sz="24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  <a:sym typeface="Symbol" panose="05050102010706020507" pitchFamily="18" charset="2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2400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Top-up injection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Data taking efficiency increases by 20</a:t>
            </a:r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30</a:t>
            </a:r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%</a:t>
            </a:r>
          </a:p>
        </p:txBody>
      </p:sp>
      <p:pic>
        <p:nvPicPr>
          <p:cNvPr id="6" name="Picture 2" descr="C:\Documents and Settings\songweimin\桌面\BES3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2430"/>
            <a:ext cx="1043608" cy="45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40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2878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6" name="成组"/>
          <p:cNvGrpSpPr>
            <a:grpSpLocks/>
          </p:cNvGrpSpPr>
          <p:nvPr/>
        </p:nvGrpSpPr>
        <p:grpSpPr bwMode="auto">
          <a:xfrm>
            <a:off x="-93663" y="860425"/>
            <a:ext cx="4594226" cy="3216275"/>
            <a:chOff x="-152651" y="-42484"/>
            <a:chExt cx="5336609" cy="3573984"/>
          </a:xfrm>
        </p:grpSpPr>
        <p:pic>
          <p:nvPicPr>
            <p:cNvPr id="477" name="矩形" descr="矩形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52651" y="-42484"/>
              <a:ext cx="5336609" cy="3573984"/>
            </a:xfrm>
            <a:prstGeom prst="rect">
              <a:avLst/>
            </a:prstGeom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</p:pic>
        <p:pic>
          <p:nvPicPr>
            <p:cNvPr id="67595" name="pasted-image.pdf" descr="pasted-image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98"/>
            <a:stretch>
              <a:fillRect/>
            </a:stretch>
          </p:blipFill>
          <p:spPr bwMode="auto">
            <a:xfrm>
              <a:off x="249950" y="2825952"/>
              <a:ext cx="4531460" cy="24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67596" name="pasted-image.pdf" descr="pasted-image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670"/>
            <a:stretch>
              <a:fillRect/>
            </a:stretch>
          </p:blipFill>
          <p:spPr bwMode="auto">
            <a:xfrm>
              <a:off x="50132" y="426381"/>
              <a:ext cx="5031414" cy="2336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480" name="Expected data sample @ full luminosity"/>
            <p:cNvSpPr txBox="1"/>
            <p:nvPr/>
          </p:nvSpPr>
          <p:spPr>
            <a:xfrm>
              <a:off x="404246" y="-147"/>
              <a:ext cx="4108487" cy="4710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/>
          </p:spPr>
          <p:txBody>
            <a:bodyPr lIns="45719" tIns="45719" rIns="45719" bIns="45719"/>
            <a:lstStyle>
              <a:lvl1pPr defTabSz="650240">
                <a:defRPr sz="1600">
                  <a:latin typeface="Cambria"/>
                  <a:ea typeface="Cambria"/>
                  <a:cs typeface="Cambria"/>
                  <a:sym typeface="Cambria"/>
                </a:defRPr>
              </a:lvl1pPr>
            </a:lstStyle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125" kern="0">
                  <a:solidFill>
                    <a:srgbClr val="000000"/>
                  </a:solidFill>
                </a:rPr>
                <a:t>Expected data sample @ full luminosity</a:t>
              </a:r>
            </a:p>
          </p:txBody>
        </p:sp>
      </p:grpSp>
      <p:sp>
        <p:nvSpPr>
          <p:cNvPr id="67587" name="Luminosity profile of the next generation B factory @ KEK"/>
          <p:cNvSpPr>
            <a:spLocks noGrp="1"/>
          </p:cNvSpPr>
          <p:nvPr>
            <p:ph type="title"/>
          </p:nvPr>
        </p:nvSpPr>
        <p:spPr>
          <a:xfrm>
            <a:off x="31750" y="22225"/>
            <a:ext cx="9080500" cy="838200"/>
          </a:xfrm>
        </p:spPr>
        <p:txBody>
          <a:bodyPr/>
          <a:lstStyle/>
          <a:p>
            <a:r>
              <a:rPr lang="en-US" altLang="zh-CN" sz="3600" dirty="0" err="1">
                <a:solidFill>
                  <a:srgbClr val="3333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SuperKEKB</a:t>
            </a:r>
            <a:r>
              <a:rPr lang="en-US" altLang="zh-CN" sz="3600" dirty="0">
                <a:solidFill>
                  <a:srgbClr val="3333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endParaRPr lang="zh-CN" altLang="zh-CN" sz="3600" dirty="0">
              <a:solidFill>
                <a:srgbClr val="333300"/>
              </a:solidFill>
              <a:latin typeface="黑体" panose="02010609060101010101" pitchFamily="49" charset="-122"/>
              <a:ea typeface="黑体" panose="02010609060101010101" pitchFamily="49" charset="-122"/>
              <a:cs typeface="Arial Unicode MS" panose="020B0604020202020204" pitchFamily="34" charset="-122"/>
            </a:endParaRPr>
          </a:p>
        </p:txBody>
      </p:sp>
      <p:pic>
        <p:nvPicPr>
          <p:cNvPr id="67588" name="Introduction_superkekb_luminosity.pdf" descr="Introduction_superkekb_luminosity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879475"/>
            <a:ext cx="4829175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7589" name="pasted-image.pdf" descr="pasted-image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3908425"/>
            <a:ext cx="2722562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7590" name="Assumptions:…"/>
          <p:cNvSpPr>
            <a:spLocks noGrp="1"/>
          </p:cNvSpPr>
          <p:nvPr>
            <p:ph type="body" sz="quarter" idx="4294967295"/>
          </p:nvPr>
        </p:nvSpPr>
        <p:spPr>
          <a:xfrm>
            <a:off x="2771775" y="4400550"/>
            <a:ext cx="6223000" cy="1566863"/>
          </a:xfrm>
        </p:spPr>
        <p:txBody>
          <a:bodyPr lIns="45719" tIns="45719" rIns="45719" bIns="45719"/>
          <a:lstStyle/>
          <a:p>
            <a:pPr marL="184150" indent="-184150" defTabSz="338138">
              <a:spcBef>
                <a:spcPts val="425"/>
              </a:spcBef>
              <a:buClr>
                <a:srgbClr val="FF0000"/>
              </a:buClr>
            </a:pPr>
            <a:r>
              <a:rPr lang="zh-CN" altLang="zh-CN" sz="2000">
                <a:latin typeface="Cambria" panose="02040503050406030204" pitchFamily="18" charset="0"/>
                <a:sym typeface="Cambria" panose="02040503050406030204" pitchFamily="18" charset="0"/>
              </a:rPr>
              <a:t>Assumptions:</a:t>
            </a:r>
          </a:p>
          <a:p>
            <a:pPr marL="263525" lvl="1" indent="-190500" defTabSz="338138">
              <a:spcBef>
                <a:spcPts val="425"/>
              </a:spcBef>
              <a:buClr>
                <a:srgbClr val="0096FF"/>
              </a:buClr>
              <a:buFont typeface="Arial" panose="020B0604020202020204" pitchFamily="34" charset="0"/>
              <a:buChar char="-"/>
            </a:pPr>
            <a:r>
              <a:rPr lang="zh-CN" altLang="zh-CN" sz="2000">
                <a:solidFill>
                  <a:srgbClr val="000000"/>
                </a:solidFill>
                <a:latin typeface="Cambria" panose="02040503050406030204" pitchFamily="18" charset="0"/>
                <a:sym typeface="Cambria" panose="02040503050406030204" pitchFamily="18" charset="0"/>
              </a:rPr>
              <a:t>same commission time to reach </a:t>
            </a:r>
            <a:r>
              <a:rPr lang="en-US" altLang="zh-CN" sz="2000">
                <a:solidFill>
                  <a:srgbClr val="000000"/>
                </a:solidFill>
                <a:latin typeface="Cambria" panose="02040503050406030204" pitchFamily="18" charset="0"/>
                <a:sym typeface="Cambria" panose="02040503050406030204" pitchFamily="18" charset="0"/>
              </a:rPr>
              <a:t>design</a:t>
            </a:r>
            <a:r>
              <a:rPr lang="zh-CN" altLang="zh-CN" sz="2000">
                <a:solidFill>
                  <a:srgbClr val="000000"/>
                </a:solidFill>
                <a:latin typeface="Cambria" panose="02040503050406030204" pitchFamily="18" charset="0"/>
                <a:sym typeface="Cambria" panose="02040503050406030204" pitchFamily="18" charset="0"/>
              </a:rPr>
              <a:t> lum</a:t>
            </a:r>
            <a:r>
              <a:rPr lang="en-US" altLang="zh-CN" sz="2000">
                <a:solidFill>
                  <a:srgbClr val="000000"/>
                </a:solidFill>
                <a:latin typeface="Cambria" panose="02040503050406030204" pitchFamily="18" charset="0"/>
                <a:sym typeface="Cambria" panose="02040503050406030204" pitchFamily="18" charset="0"/>
              </a:rPr>
              <a:t>.</a:t>
            </a:r>
            <a:r>
              <a:rPr lang="zh-CN" altLang="zh-CN" sz="2000">
                <a:solidFill>
                  <a:srgbClr val="000000"/>
                </a:solidFill>
                <a:latin typeface="Cambria" panose="02040503050406030204" pitchFamily="18" charset="0"/>
                <a:sym typeface="Cambria" panose="02040503050406030204" pitchFamily="18" charset="0"/>
              </a:rPr>
              <a:t> as KEKB</a:t>
            </a:r>
          </a:p>
          <a:p>
            <a:pPr marL="263525" lvl="1" indent="-190500" defTabSz="338138">
              <a:spcBef>
                <a:spcPts val="425"/>
              </a:spcBef>
              <a:buClr>
                <a:srgbClr val="0096FF"/>
              </a:buClr>
              <a:buFont typeface="Arial" panose="020B0604020202020204" pitchFamily="34" charset="0"/>
              <a:buChar char="-"/>
            </a:pPr>
            <a:r>
              <a:rPr lang="zh-CN" altLang="zh-CN" sz="2000">
                <a:solidFill>
                  <a:srgbClr val="000000"/>
                </a:solidFill>
                <a:latin typeface="Cambria" panose="02040503050406030204" pitchFamily="18" charset="0"/>
                <a:sym typeface="Cambria" panose="02040503050406030204" pitchFamily="18" charset="0"/>
              </a:rPr>
              <a:t>9 months/year running</a:t>
            </a:r>
          </a:p>
          <a:p>
            <a:pPr marL="263525" lvl="1" indent="-190500" defTabSz="338138">
              <a:spcBef>
                <a:spcPts val="425"/>
              </a:spcBef>
              <a:buClr>
                <a:srgbClr val="0096FF"/>
              </a:buClr>
              <a:buFont typeface="Arial" panose="020B0604020202020204" pitchFamily="34" charset="0"/>
              <a:buChar char="-"/>
            </a:pPr>
            <a:r>
              <a:rPr lang="zh-CN" altLang="zh-CN" sz="2000">
                <a:solidFill>
                  <a:srgbClr val="000000"/>
                </a:solidFill>
                <a:latin typeface="Cambria" panose="02040503050406030204" pitchFamily="18" charset="0"/>
                <a:sym typeface="Cambria" panose="02040503050406030204" pitchFamily="18" charset="0"/>
              </a:rPr>
              <a:t>20 days/month</a:t>
            </a:r>
          </a:p>
        </p:txBody>
      </p:sp>
      <p:sp>
        <p:nvSpPr>
          <p:cNvPr id="67591" name="TextBox 4"/>
          <p:cNvSpPr txBox="1">
            <a:spLocks noChangeArrowheads="1"/>
          </p:cNvSpPr>
          <p:nvPr/>
        </p:nvSpPr>
        <p:spPr bwMode="auto">
          <a:xfrm>
            <a:off x="827584" y="6074132"/>
            <a:ext cx="78660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2800" dirty="0">
                <a:solidFill>
                  <a:srgbClr val="0000FF"/>
                </a:solidFill>
                <a:latin typeface="+mj-lt"/>
                <a:ea typeface="黑体" panose="02010609060101010101" pitchFamily="49" charset="-122"/>
              </a:rPr>
              <a:t>The target integrated luminosity will be  </a:t>
            </a:r>
            <a:r>
              <a:rPr kumimoji="0" lang="en-US" altLang="zh-CN" sz="2800" dirty="0">
                <a:solidFill>
                  <a:srgbClr val="0000FF"/>
                </a:solidFill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50-100</a:t>
            </a:r>
            <a:r>
              <a:rPr kumimoji="0" lang="en-US" altLang="zh-CN" sz="2800" dirty="0">
                <a:solidFill>
                  <a:srgbClr val="0000FF"/>
                </a:solidFill>
                <a:latin typeface="+mj-lt"/>
                <a:ea typeface="黑体" panose="02010609060101010101" pitchFamily="49" charset="-122"/>
              </a:rPr>
              <a:t> ab</a:t>
            </a:r>
            <a:r>
              <a:rPr kumimoji="0" lang="en-US" altLang="zh-CN" sz="2800" baseline="30000" dirty="0">
                <a:solidFill>
                  <a:srgbClr val="0000FF"/>
                </a:solidFill>
                <a:latin typeface="+mj-lt"/>
                <a:ea typeface="黑体" panose="02010609060101010101" pitchFamily="49" charset="-122"/>
              </a:rPr>
              <a:t>-1</a:t>
            </a:r>
            <a:endParaRPr kumimoji="0" lang="zh-CN" altLang="en-US" sz="2800" baseline="30000" dirty="0">
              <a:solidFill>
                <a:srgbClr val="0000FF"/>
              </a:solidFill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67592" name="TextBox 4"/>
          <p:cNvSpPr txBox="1">
            <a:spLocks noChangeArrowheads="1"/>
          </p:cNvSpPr>
          <p:nvPr/>
        </p:nvSpPr>
        <p:spPr bwMode="auto">
          <a:xfrm>
            <a:off x="4737225" y="1593850"/>
            <a:ext cx="3155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200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</a:rPr>
              <a:t>2018.4.</a:t>
            </a:r>
            <a:r>
              <a:rPr lang="en-US" altLang="zh-CN" sz="2000" dirty="0">
                <a:solidFill>
                  <a:srgbClr val="FF0000"/>
                </a:solidFill>
                <a:latin typeface="+mj-lt"/>
                <a:ea typeface="Arial Unicode MS" panose="020B0604020202020204" pitchFamily="34" charset="-122"/>
                <a:cs typeface="Times New Roman" panose="02020603050405020304" pitchFamily="18" charset="0"/>
              </a:rPr>
              <a:t> start of the collisions</a:t>
            </a:r>
            <a:endParaRPr kumimoji="0" lang="en-US" altLang="zh-CN" sz="2000" dirty="0">
              <a:solidFill>
                <a:srgbClr val="FF0000"/>
              </a:solidFill>
              <a:latin typeface="+mj-lt"/>
              <a:ea typeface="黑体" panose="02010609060101010101" pitchFamily="49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200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</a:rPr>
              <a:t>2019 physics running</a:t>
            </a:r>
            <a:endParaRPr kumimoji="0" lang="zh-CN" altLang="en-US" sz="2000" dirty="0">
              <a:solidFill>
                <a:srgbClr val="FF0000"/>
              </a:solidFill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>
          <a:xfrm>
            <a:off x="7010400" y="6563321"/>
            <a:ext cx="2133600" cy="294679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41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15" name="Picture 9" descr="Belle-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065" y="236105"/>
            <a:ext cx="653810" cy="57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7084054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uminosity profile of the next generation B factory @ KEK"/>
          <p:cNvSpPr>
            <a:spLocks noGrp="1"/>
          </p:cNvSpPr>
          <p:nvPr>
            <p:ph type="title"/>
          </p:nvPr>
        </p:nvSpPr>
        <p:spPr>
          <a:xfrm>
            <a:off x="31750" y="22225"/>
            <a:ext cx="9080500" cy="838200"/>
          </a:xfrm>
        </p:spPr>
        <p:txBody>
          <a:bodyPr/>
          <a:lstStyle/>
          <a:p>
            <a:r>
              <a:rPr lang="en-US" altLang="zh-CN" sz="3600" dirty="0" err="1">
                <a:solidFill>
                  <a:srgbClr val="3333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LHCb</a:t>
            </a:r>
            <a:r>
              <a:rPr lang="en-US" altLang="zh-CN" sz="3600" dirty="0">
                <a:solidFill>
                  <a:srgbClr val="3333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upgrade </a:t>
            </a:r>
            <a:endParaRPr lang="zh-CN" altLang="zh-CN" sz="3600" dirty="0">
              <a:solidFill>
                <a:srgbClr val="333300"/>
              </a:solidFill>
              <a:latin typeface="黑体" panose="02010609060101010101" pitchFamily="49" charset="-122"/>
              <a:ea typeface="黑体" panose="02010609060101010101" pitchFamily="49" charset="-122"/>
              <a:cs typeface="Arial Unicode MS" panose="020B0604020202020204" pitchFamily="34" charset="-122"/>
            </a:endParaRPr>
          </a:p>
        </p:txBody>
      </p:sp>
      <p:pic>
        <p:nvPicPr>
          <p:cNvPr id="5570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6165304"/>
            <a:ext cx="76485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42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553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8759552" cy="518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176374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11"/>
          <p:cNvSpPr>
            <a:spLocks noChangeArrowheads="1"/>
          </p:cNvSpPr>
          <p:nvPr/>
        </p:nvSpPr>
        <p:spPr bwMode="auto">
          <a:xfrm>
            <a:off x="3274260" y="116632"/>
            <a:ext cx="2598788" cy="76944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zh-CN" sz="4400" i="0" dirty="0">
                <a:solidFill>
                  <a:srgbClr val="000066"/>
                </a:solidFill>
                <a:latin typeface="Arial Unicode MS"/>
                <a:cs typeface="Arial Unicode MS"/>
              </a:rPr>
              <a:t>Summary</a:t>
            </a:r>
          </a:p>
        </p:txBody>
      </p:sp>
      <p:sp>
        <p:nvSpPr>
          <p:cNvPr id="55300" name="Rectangle 13"/>
          <p:cNvSpPr>
            <a:spLocks noChangeArrowheads="1"/>
          </p:cNvSpPr>
          <p:nvPr/>
        </p:nvSpPr>
        <p:spPr bwMode="auto">
          <a:xfrm>
            <a:off x="251520" y="1268760"/>
            <a:ext cx="8533456" cy="4459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CN" i="0" dirty="0">
                <a:latin typeface="Arial" pitchFamily="34" charset="0"/>
                <a:cs typeface="Arial" pitchFamily="34" charset="0"/>
              </a:rPr>
              <a:t>Lots of progress in the study of exotic states at experiments</a:t>
            </a:r>
          </a:p>
          <a:p>
            <a:pPr marL="342900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CN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Some new (charm-)baryons were found recently </a:t>
            </a:r>
            <a:r>
              <a:rPr lang="zh-CN" alt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（</a:t>
            </a:r>
            <a:r>
              <a:rPr lang="en-US" altLang="zh-CN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see backup</a:t>
            </a:r>
            <a:r>
              <a:rPr lang="zh-CN" alt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）</a:t>
            </a:r>
            <a:r>
              <a:rPr lang="en-US" altLang="zh-CN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en-US" altLang="zh-CN" i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CN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More experimental and theoretical efforts are needed to understand heavy flavor spectroscopy</a:t>
            </a:r>
          </a:p>
          <a:p>
            <a:pPr marL="342900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CN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BESIII, Belle II, LHC, … will take more data and continue the study</a:t>
            </a:r>
            <a:r>
              <a:rPr lang="en-US" altLang="zh-CN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" name="矩形 1"/>
          <p:cNvSpPr/>
          <p:nvPr/>
        </p:nvSpPr>
        <p:spPr>
          <a:xfrm>
            <a:off x="1979712" y="57332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3600" dirty="0">
                <a:latin typeface="Bradley Hand ITC" panose="03070402050302030203" pitchFamily="66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Thanks a lot!</a:t>
            </a:r>
            <a:endParaRPr lang="zh-CN" altLang="en-US" sz="3600" dirty="0">
              <a:latin typeface="Bradley Hand ITC" panose="03070402050302030203" pitchFamily="66" charset="0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43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5140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059132" y="2083495"/>
            <a:ext cx="50257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US" altLang="zh-CN" sz="4400" dirty="0">
                <a:solidFill>
                  <a:schemeClr val="tx1"/>
                </a:solidFill>
                <a:latin typeface="+mj-lt"/>
                <a:cs typeface="Arial Unicode MS"/>
              </a:rPr>
              <a:t>Baryon Spectroscopy</a:t>
            </a:r>
          </a:p>
        </p:txBody>
      </p:sp>
      <p:pic>
        <p:nvPicPr>
          <p:cNvPr id="553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393" y="3212976"/>
            <a:ext cx="326707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44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4761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文本框 6"/>
          <p:cNvSpPr txBox="1"/>
          <p:nvPr/>
        </p:nvSpPr>
        <p:spPr>
          <a:xfrm>
            <a:off x="1757363" y="260350"/>
            <a:ext cx="5026025" cy="457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algn="ctr"/>
            <a:r>
              <a:rPr lang="en-US" altLang="zh-CN" sz="2400" b="1">
                <a:latin typeface="Cambria" panose="02040503050406030204" charset="0"/>
                <a:ea typeface="宋体" panose="02010600030101010101" pitchFamily="2" charset="-122"/>
              </a:rPr>
              <a:t>           </a:t>
            </a:r>
            <a:endParaRPr lang="zh-CN" altLang="en-US" sz="28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41" name="文本框 3"/>
              <p:cNvSpPr txBox="1"/>
              <p:nvPr/>
            </p:nvSpPr>
            <p:spPr>
              <a:xfrm>
                <a:off x="251520" y="132775"/>
                <a:ext cx="8496943" cy="64633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AB7942"/>
                    </a:solidFill>
                    <a:latin typeface="Marion" charset="0"/>
                    <a:ea typeface="Marion" charset="0"/>
                    <a:cs typeface="Marion" charset="0"/>
                  </a:rPr>
                  <a:t>Observation of an excited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AB7942"/>
                            </a:solidFill>
                            <a:latin typeface="Cambria Math" panose="02040503050406030204" pitchFamily="18" charset="0"/>
                            <a:ea typeface="Marion" charset="0"/>
                            <a:cs typeface="Marion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AB7942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𝛀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AB7942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3600" b="1" dirty="0">
                    <a:solidFill>
                      <a:srgbClr val="AB7942"/>
                    </a:solidFill>
                    <a:latin typeface="Marion" charset="0"/>
                    <a:ea typeface="Marion" charset="0"/>
                    <a:cs typeface="Marion" charset="0"/>
                  </a:rPr>
                  <a:t> baryon</a:t>
                </a:r>
                <a:endParaRPr lang="en-US" sz="3200" b="1" dirty="0">
                  <a:solidFill>
                    <a:srgbClr val="AB7942"/>
                  </a:solidFill>
                  <a:latin typeface="Marion" charset="0"/>
                  <a:ea typeface="Marion" charset="0"/>
                  <a:cs typeface="Marion" charset="0"/>
                </a:endParaRPr>
              </a:p>
            </p:txBody>
          </p:sp>
        </mc:Choice>
        <mc:Fallback xmlns="">
          <p:sp>
            <p:nvSpPr>
              <p:cNvPr id="14341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32775"/>
                <a:ext cx="8496943" cy="646331"/>
              </a:xfrm>
              <a:prstGeom prst="rect">
                <a:avLst/>
              </a:prstGeom>
              <a:blipFill rotWithShape="0">
                <a:blip r:embed="rId3"/>
                <a:stretch>
                  <a:fillRect t="-12264" b="-37736"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0" name=" 220"/>
          <p:cNvSpPr/>
          <p:nvPr/>
        </p:nvSpPr>
        <p:spPr>
          <a:xfrm flipV="1">
            <a:off x="251520" y="836712"/>
            <a:ext cx="9001000" cy="191988"/>
          </a:xfrm>
          <a:prstGeom prst="homePlate">
            <a:avLst/>
          </a:prstGeom>
          <a:gradFill>
            <a:gsLst>
              <a:gs pos="94000">
                <a:srgbClr val="7B32B2">
                  <a:alpha val="0"/>
                </a:srgbClr>
              </a:gs>
              <a:gs pos="0">
                <a:srgbClr val="401A5D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07" y="5490977"/>
            <a:ext cx="749300" cy="520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79512" y="2060848"/>
                <a:ext cx="8964488" cy="881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Arial" charset="0"/>
                  <a:buChar char="•"/>
                </a:pPr>
                <a:r>
                  <a:rPr lang="en-US" sz="2200" dirty="0">
                    <a:solidFill>
                      <a:schemeClr val="tx1"/>
                    </a:solidFill>
                    <a:latin typeface="+mj-lt"/>
                    <a:ea typeface="Marion" charset="0"/>
                    <a:cs typeface="Marion" charset="0"/>
                  </a:rPr>
                  <a:t>Observation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arion" charset="0"/>
                            <a:cs typeface="Marion" charset="0"/>
                          </a:rPr>
                        </m:ctrlPr>
                      </m:sSupPr>
                      <m:e>
                        <m:r>
                          <a:rPr lang="en-US" sz="2200" b="0" i="1">
                            <a:solidFill>
                              <a:schemeClr val="tx1"/>
                            </a:solidFill>
                            <a:latin typeface="Cambria Math"/>
                            <a:ea typeface="Cambria Math" charset="0"/>
                            <a:cs typeface="Cambria Math" charset="0"/>
                          </a:rPr>
                          <m:t>𝛺</m:t>
                        </m:r>
                      </m:e>
                      <m:sup>
                        <m:r>
                          <a:rPr lang="en-US" sz="2200" b="0" i="1">
                            <a:solidFill>
                              <a:schemeClr val="tx1"/>
                            </a:solidFill>
                            <a:latin typeface="Cambria Math"/>
                            <a:ea typeface="Marion" charset="0"/>
                            <a:cs typeface="Marion" charset="0"/>
                          </a:rPr>
                          <m:t>−</m:t>
                        </m:r>
                      </m:sup>
                    </m:sSup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  <a:ea typeface="Marion" charset="0"/>
                        <a:cs typeface="Marion" charset="0"/>
                      </a:rPr>
                      <m:t>(2012)</m:t>
                    </m:r>
                  </m:oMath>
                </a14:m>
                <a:r>
                  <a:rPr lang="en-US" sz="2200" dirty="0">
                    <a:solidFill>
                      <a:schemeClr val="tx1"/>
                    </a:solidFill>
                    <a:latin typeface="+mj-lt"/>
                    <a:ea typeface="Marion" charset="0"/>
                    <a:cs typeface="Marion" charset="0"/>
                  </a:rPr>
                  <a:t> with a significance of 8.3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  <a:ea typeface="Cambria Math" charset="0"/>
                        <a:cs typeface="Cambria Math" charset="0"/>
                      </a:rPr>
                      <m:t>𝜎</m:t>
                    </m:r>
                  </m:oMath>
                </a14:m>
                <a:r>
                  <a:rPr lang="en-US" sz="2200" dirty="0">
                    <a:solidFill>
                      <a:schemeClr val="tx1"/>
                    </a:solidFill>
                    <a:latin typeface="+mj-lt"/>
                    <a:ea typeface="Marion" charset="0"/>
                    <a:cs typeface="Marion" charset="0"/>
                  </a:rPr>
                  <a:t> in Y(1,2,3S) data </a:t>
                </a:r>
              </a:p>
              <a:p>
                <a:pPr marL="11113" algn="l"/>
                <a:r>
                  <a:rPr lang="en-US" sz="2200" dirty="0">
                    <a:solidFill>
                      <a:schemeClr val="tx1"/>
                    </a:solidFill>
                    <a:latin typeface="+mj-lt"/>
                    <a:ea typeface="Marion" charset="0"/>
                    <a:cs typeface="Marion" charset="0"/>
                  </a:rPr>
                  <a:t>  -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solidFill>
                          <a:schemeClr val="tx1"/>
                        </a:solidFill>
                        <a:latin typeface="Cambria Math"/>
                        <a:ea typeface="Marion" charset="0"/>
                        <a:cs typeface="Marion" charset="0"/>
                      </a:rPr>
                      <m:t>M</m:t>
                    </m:r>
                    <m:r>
                      <a:rPr lang="en-US" sz="2200" b="0" i="0" smtClean="0">
                        <a:solidFill>
                          <a:schemeClr val="tx1"/>
                        </a:solidFill>
                        <a:latin typeface="Cambria Math"/>
                        <a:ea typeface="Marion" charset="0"/>
                        <a:cs typeface="Marion" charset="0"/>
                      </a:rPr>
                      <m:t>=(2012.4±0.7±0.6)</m:t>
                    </m:r>
                  </m:oMath>
                </a14:m>
                <a:r>
                  <a:rPr lang="en-US" sz="2200" dirty="0">
                    <a:solidFill>
                      <a:schemeClr val="tx1"/>
                    </a:solidFill>
                    <a:latin typeface="+mj-lt"/>
                    <a:ea typeface="Marion" charset="0"/>
                    <a:cs typeface="Marion" charset="0"/>
                  </a:rPr>
                  <a:t> MeV/c</a:t>
                </a:r>
                <a:r>
                  <a:rPr lang="en-US" sz="2200" baseline="30000" dirty="0">
                    <a:solidFill>
                      <a:schemeClr val="tx1"/>
                    </a:solidFill>
                    <a:latin typeface="+mj-lt"/>
                    <a:ea typeface="Marion" charset="0"/>
                    <a:cs typeface="Marion" charset="0"/>
                  </a:rPr>
                  <a:t>2 </a:t>
                </a:r>
                <a:r>
                  <a:rPr lang="en-US" sz="2200" dirty="0">
                    <a:solidFill>
                      <a:schemeClr val="tx1"/>
                    </a:solidFill>
                    <a:latin typeface="+mj-lt"/>
                    <a:ea typeface="Marion" charset="0"/>
                    <a:cs typeface="Marion" charset="0"/>
                  </a:rPr>
                  <a:t>&amp;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b="0" i="0" smtClean="0">
                        <a:solidFill>
                          <a:schemeClr val="tx1"/>
                        </a:solidFill>
                        <a:latin typeface="Cambria Math"/>
                        <a:ea typeface="Marion" charset="0"/>
                        <a:cs typeface="Marion" charset="0"/>
                      </a:rPr>
                      <m:t>Γ</m:t>
                    </m:r>
                  </m:oMath>
                </a14:m>
                <a:r>
                  <a:rPr lang="en-US" sz="2200" baseline="30000" dirty="0">
                    <a:solidFill>
                      <a:schemeClr val="tx1"/>
                    </a:solidFill>
                    <a:latin typeface="+mj-lt"/>
                    <a:ea typeface="Marion" charset="0"/>
                    <a:cs typeface="Marion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0">
                        <a:solidFill>
                          <a:schemeClr val="tx1"/>
                        </a:solidFill>
                        <a:latin typeface="Cambria Math"/>
                        <a:ea typeface="Marion" charset="0"/>
                        <a:cs typeface="Marion" charset="0"/>
                      </a:rPr>
                      <m:t>=(</m:t>
                    </m:r>
                    <m:sSubSup>
                      <m:sSubSup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arion" charset="0"/>
                            <a:cs typeface="Marion" charset="0"/>
                          </a:rPr>
                        </m:ctrlPr>
                      </m:sSubSupPr>
                      <m:e>
                        <m:r>
                          <a:rPr lang="en-US" sz="2200" b="0" i="1">
                            <a:solidFill>
                              <a:schemeClr val="tx1"/>
                            </a:solidFill>
                            <a:latin typeface="Cambria Math"/>
                            <a:ea typeface="Marion" charset="0"/>
                            <a:cs typeface="Marion" charset="0"/>
                          </a:rPr>
                          <m:t>6.4</m:t>
                        </m:r>
                      </m:e>
                      <m:sub>
                        <m:r>
                          <a:rPr lang="en-US" sz="2200" b="0" i="1">
                            <a:solidFill>
                              <a:schemeClr val="tx1"/>
                            </a:solidFill>
                            <a:latin typeface="Cambria Math"/>
                            <a:ea typeface="Marion" charset="0"/>
                            <a:cs typeface="Marion" charset="0"/>
                          </a:rPr>
                          <m:t>−2.0</m:t>
                        </m:r>
                      </m:sub>
                      <m:sup>
                        <m:r>
                          <a:rPr lang="en-US" sz="2200" b="0" i="1">
                            <a:solidFill>
                              <a:schemeClr val="tx1"/>
                            </a:solidFill>
                            <a:latin typeface="Cambria Math"/>
                            <a:ea typeface="Marion" charset="0"/>
                            <a:cs typeface="Marion" charset="0"/>
                          </a:rPr>
                          <m:t>+2.5</m:t>
                        </m:r>
                      </m:sup>
                    </m:sSubSup>
                    <m:r>
                      <a:rPr lang="en-US" sz="2200" b="0" i="0">
                        <a:solidFill>
                          <a:schemeClr val="tx1"/>
                        </a:solidFill>
                        <a:latin typeface="Cambria Math"/>
                        <a:ea typeface="Marion" charset="0"/>
                        <a:cs typeface="Marion" charset="0"/>
                      </a:rPr>
                      <m:t>±</m:t>
                    </m:r>
                    <m:r>
                      <a:rPr lang="en-US" sz="2200" b="0" i="0" smtClean="0">
                        <a:solidFill>
                          <a:schemeClr val="tx1"/>
                        </a:solidFill>
                        <a:latin typeface="Cambria Math"/>
                        <a:ea typeface="Marion" charset="0"/>
                        <a:cs typeface="Marion" charset="0"/>
                      </a:rPr>
                      <m:t>1</m:t>
                    </m:r>
                    <m:r>
                      <a:rPr lang="en-US" sz="2200" b="0" i="0">
                        <a:solidFill>
                          <a:schemeClr val="tx1"/>
                        </a:solidFill>
                        <a:latin typeface="Cambria Math"/>
                        <a:ea typeface="Marion" charset="0"/>
                        <a:cs typeface="Marion" charset="0"/>
                      </a:rPr>
                      <m:t>.6)</m:t>
                    </m:r>
                  </m:oMath>
                </a14:m>
                <a:r>
                  <a:rPr lang="en-US" sz="2200" dirty="0">
                    <a:solidFill>
                      <a:schemeClr val="tx1"/>
                    </a:solidFill>
                    <a:latin typeface="+mj-lt"/>
                    <a:ea typeface="Marion" charset="0"/>
                    <a:cs typeface="Marion" charset="0"/>
                  </a:rPr>
                  <a:t>MeV </a:t>
                </a:r>
                <a:endParaRPr lang="en-US" sz="2200" baseline="30000" dirty="0">
                  <a:solidFill>
                    <a:schemeClr val="tx1"/>
                  </a:solidFill>
                  <a:latin typeface="+mj-lt"/>
                  <a:ea typeface="Marion" charset="0"/>
                  <a:cs typeface="Marion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2060848"/>
                <a:ext cx="8964488" cy="881523"/>
              </a:xfrm>
              <a:prstGeom prst="rect">
                <a:avLst/>
              </a:prstGeom>
              <a:blipFill rotWithShape="1">
                <a:blip r:embed="rId5"/>
                <a:stretch>
                  <a:fillRect l="-748" t="-4138" b="-131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606" y="2896322"/>
            <a:ext cx="4736681" cy="39170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463205" y="3087306"/>
                <a:ext cx="1428083" cy="4857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arion" charset="0"/>
                              <a:cs typeface="Marion" charset="0"/>
                            </a:rPr>
                          </m:ctrlPr>
                        </m:sSupPr>
                        <m:e>
                          <m:r>
                            <a:rPr lang="en-US" sz="2500" b="1">
                              <a:solidFill>
                                <a:srgbClr val="FF0000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𝚵</m:t>
                          </m:r>
                        </m:e>
                        <m:sup>
                          <m:r>
                            <a:rPr lang="en-US" sz="2500" b="1">
                              <a:solidFill>
                                <a:srgbClr val="FF0000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𝟎</m:t>
                          </m:r>
                        </m:sup>
                      </m:sSup>
                      <m:r>
                        <a:rPr lang="en-US" sz="2500" b="1">
                          <a:solidFill>
                            <a:srgbClr val="FF0000"/>
                          </a:solidFill>
                          <a:latin typeface="Cambria Math" charset="0"/>
                          <a:ea typeface="Marion" charset="0"/>
                          <a:cs typeface="Marion" charset="0"/>
                        </a:rPr>
                        <m:t>+</m:t>
                      </m:r>
                      <m:sSup>
                        <m:sSupPr>
                          <m:ctrlPr>
                            <a:rPr lang="en-US" sz="2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arion" charset="0"/>
                              <a:cs typeface="Marion" charset="0"/>
                            </a:rPr>
                          </m:ctrlPr>
                        </m:sSupPr>
                        <m:e>
                          <m:r>
                            <a:rPr lang="en-US" sz="2500" b="1">
                              <a:solidFill>
                                <a:srgbClr val="FF0000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𝐊</m:t>
                          </m:r>
                        </m:e>
                        <m:sup>
                          <m:r>
                            <a:rPr lang="en-US" sz="2500" b="1">
                              <a:solidFill>
                                <a:srgbClr val="FF0000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5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3205" y="3087306"/>
                <a:ext cx="1428083" cy="48571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595823" y="5731789"/>
                <a:ext cx="1428083" cy="5055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arion" charset="0"/>
                              <a:cs typeface="Marion" charset="0"/>
                            </a:rPr>
                          </m:ctrlPr>
                        </m:sSupPr>
                        <m:e>
                          <m:r>
                            <a:rPr lang="en-US" sz="2500" b="1">
                              <a:solidFill>
                                <a:srgbClr val="FF0000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𝚵</m:t>
                          </m:r>
                        </m:e>
                        <m:sup>
                          <m:r>
                            <a:rPr lang="en-US" sz="2500" b="1">
                              <a:solidFill>
                                <a:srgbClr val="FF0000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−</m:t>
                          </m:r>
                        </m:sup>
                      </m:sSup>
                      <m:r>
                        <a:rPr lang="en-US" sz="2500" b="1">
                          <a:solidFill>
                            <a:srgbClr val="FF0000"/>
                          </a:solidFill>
                          <a:latin typeface="Cambria Math" charset="0"/>
                          <a:ea typeface="Marion" charset="0"/>
                          <a:cs typeface="Marion" charset="0"/>
                        </a:rPr>
                        <m:t>+</m:t>
                      </m:r>
                      <m:sSubSup>
                        <m:sSubSupPr>
                          <m:ctrlPr>
                            <a:rPr lang="en-US" sz="2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arion" charset="0"/>
                              <a:cs typeface="Marion" charset="0"/>
                            </a:rPr>
                          </m:ctrlPr>
                        </m:sSubSupPr>
                        <m:e>
                          <m:r>
                            <a:rPr lang="en-US" sz="2500" b="1">
                              <a:solidFill>
                                <a:srgbClr val="FF0000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𝐊</m:t>
                          </m:r>
                        </m:e>
                        <m:sub>
                          <m:r>
                            <a:rPr lang="en-US" sz="2500" b="1">
                              <a:solidFill>
                                <a:srgbClr val="FF0000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𝐒</m:t>
                          </m:r>
                        </m:sub>
                        <m:sup>
                          <m:r>
                            <a:rPr lang="en-US" sz="2500" b="1">
                              <a:solidFill>
                                <a:srgbClr val="FF0000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𝟎</m:t>
                          </m:r>
                        </m:sup>
                      </m:sSubSup>
                    </m:oMath>
                  </m:oMathPara>
                </a14:m>
                <a:endParaRPr lang="en-US" sz="25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5823" y="5731789"/>
                <a:ext cx="1428083" cy="505523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680520" y="3336433"/>
                <a:ext cx="4572000" cy="153272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sz="2000" dirty="0">
                    <a:latin typeface="Marion" charset="0"/>
                    <a:ea typeface="Marion" charset="0"/>
                    <a:cs typeface="Marion" charset="0"/>
                  </a:rPr>
                  <a:t>A measurement of the three-body decay, e.g., </a:t>
                </a:r>
                <a:r>
                  <a:rPr lang="en-US" sz="2000" dirty="0">
                    <a:solidFill>
                      <a:srgbClr val="FF0000"/>
                    </a:solidFill>
                    <a:latin typeface="Marion" charset="0"/>
                    <a:ea typeface="Marion" charset="0"/>
                    <a:cs typeface="Marion" charset="0"/>
                  </a:rPr>
                  <a:t>Ω(2012)</a:t>
                </a:r>
                <a:r>
                  <a:rPr lang="en-US" sz="2000" dirty="0">
                    <a:solidFill>
                      <a:srgbClr val="FF0000"/>
                    </a:solidFill>
                    <a:ea typeface="Marion" charset="0"/>
                    <a:cs typeface="Marion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>
                        <a:solidFill>
                          <a:srgbClr val="FF0000"/>
                        </a:solidFill>
                        <a:latin typeface="Cambria Math" charset="0"/>
                        <a:ea typeface="Marion" charset="0"/>
                        <a:cs typeface="Marion" charset="0"/>
                      </a:rPr>
                      <m:t>→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𝛯𝜋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𝐾</m:t>
                    </m:r>
                  </m:oMath>
                </a14:m>
                <a:r>
                  <a:rPr lang="en-US" sz="2000" dirty="0">
                    <a:latin typeface="Marion" charset="0"/>
                    <a:ea typeface="Marion" charset="0"/>
                    <a:cs typeface="Marion" charset="0"/>
                  </a:rPr>
                  <a:t>, is crucial to identify the nature of this hyperon.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520" y="3336433"/>
                <a:ext cx="4572000" cy="1532727"/>
              </a:xfrm>
              <a:prstGeom prst="rect">
                <a:avLst/>
              </a:prstGeom>
              <a:blipFill rotWithShape="1">
                <a:blip r:embed="rId9"/>
                <a:stretch>
                  <a:fillRect l="-267" t="-1587" r="-1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2287" y="4252257"/>
            <a:ext cx="3785329" cy="162501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56273" y="5883891"/>
            <a:ext cx="3987374" cy="9294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i="1" dirty="0">
                <a:solidFill>
                  <a:schemeClr val="tx1"/>
                </a:solidFill>
                <a:latin typeface="Marion" charset="0"/>
                <a:ea typeface="Marion" charset="0"/>
                <a:cs typeface="Marion" charset="0"/>
              </a:rPr>
              <a:t>Y. H. </a:t>
            </a:r>
            <a:r>
              <a:rPr lang="it-IT" sz="1600" i="1" dirty="0" err="1">
                <a:solidFill>
                  <a:schemeClr val="tx1"/>
                </a:solidFill>
                <a:latin typeface="Marion" charset="0"/>
                <a:ea typeface="Marion" charset="0"/>
                <a:cs typeface="Marion" charset="0"/>
              </a:rPr>
              <a:t>Lin</a:t>
            </a:r>
            <a:r>
              <a:rPr lang="it-IT" sz="1600" i="1" dirty="0">
                <a:solidFill>
                  <a:schemeClr val="tx1"/>
                </a:solidFill>
                <a:latin typeface="Marion" charset="0"/>
                <a:ea typeface="Marion" charset="0"/>
                <a:cs typeface="Marion" charset="0"/>
              </a:rPr>
              <a:t> and B. S. Zou, </a:t>
            </a:r>
            <a:r>
              <a:rPr lang="pt-BR" sz="1600" i="1" dirty="0">
                <a:solidFill>
                  <a:schemeClr val="tx1"/>
                </a:solidFill>
                <a:latin typeface="Marion" charset="0"/>
                <a:ea typeface="Marion" charset="0"/>
                <a:cs typeface="Marion" charset="0"/>
              </a:rPr>
              <a:t>arXiv:1807.00997</a:t>
            </a:r>
          </a:p>
          <a:p>
            <a:r>
              <a:rPr lang="pt-BR" sz="1600" i="1" dirty="0">
                <a:solidFill>
                  <a:schemeClr val="tx1"/>
                </a:solidFill>
                <a:latin typeface="Marion" charset="0"/>
                <a:ea typeface="Marion" charset="0"/>
                <a:cs typeface="Marion" charset="0"/>
              </a:rPr>
              <a:t>M. V. Polyakov, arXiv:1806.04427</a:t>
            </a:r>
          </a:p>
          <a:p>
            <a:r>
              <a:rPr lang="pt-BR" sz="1600" i="1" dirty="0">
                <a:solidFill>
                  <a:schemeClr val="tx1"/>
                </a:solidFill>
                <a:latin typeface="Marion" charset="0"/>
                <a:ea typeface="Marion" charset="0"/>
                <a:cs typeface="Marion" charset="0"/>
              </a:rPr>
              <a:t>M. P. Valderrama, arXiv:</a:t>
            </a:r>
            <a:r>
              <a:rPr lang="is-IS" sz="1600" i="1" dirty="0">
                <a:solidFill>
                  <a:schemeClr val="tx1"/>
                </a:solidFill>
                <a:latin typeface="Marion" charset="0"/>
                <a:ea typeface="Marion" charset="0"/>
                <a:cs typeface="Marion" charset="0"/>
              </a:rPr>
              <a:t>1807.00718</a:t>
            </a:r>
          </a:p>
        </p:txBody>
      </p:sp>
      <p:sp>
        <p:nvSpPr>
          <p:cNvPr id="15" name="Rectangle 7"/>
          <p:cNvSpPr/>
          <p:nvPr/>
        </p:nvSpPr>
        <p:spPr>
          <a:xfrm>
            <a:off x="1041413" y="4181018"/>
            <a:ext cx="3228962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i="1" dirty="0">
                <a:latin typeface="Marion" charset="0"/>
                <a:ea typeface="Marion" charset="0"/>
                <a:cs typeface="Marion" charset="0"/>
              </a:rPr>
              <a:t>arXiv:1805.09384</a:t>
            </a:r>
          </a:p>
          <a:p>
            <a:r>
              <a:rPr lang="pt-BR" sz="1800" i="1" dirty="0">
                <a:latin typeface="Marion" charset="0"/>
                <a:ea typeface="Marion" charset="0"/>
                <a:cs typeface="Marion" charset="0"/>
              </a:rPr>
              <a:t>Accepted by PRL</a:t>
            </a:r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>
          <a:xfrm>
            <a:off x="7010400" y="6563321"/>
            <a:ext cx="2133600" cy="294679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45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125606" y="1206534"/>
                <a:ext cx="9018394" cy="8371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l">
                  <a:buFont typeface="Arial" charset="0"/>
                  <a:buChar char="•"/>
                </a:pPr>
                <a:r>
                  <a:rPr lang="en-US" altLang="zh-CN" sz="2200" dirty="0">
                    <a:solidFill>
                      <a:schemeClr val="tx1"/>
                    </a:solidFill>
                    <a:latin typeface="Marion" charset="0"/>
                    <a:ea typeface="Marion" charset="0"/>
                    <a:cs typeface="Marion" charset="0"/>
                  </a:rPr>
                  <a:t>Only one</a:t>
                </a:r>
                <a:r>
                  <a:rPr lang="zh-CN" altLang="en-US" sz="2200" dirty="0">
                    <a:solidFill>
                      <a:schemeClr val="tx1"/>
                    </a:solidFill>
                    <a:latin typeface="Marion" charset="0"/>
                    <a:ea typeface="Marion" charset="0"/>
                    <a:cs typeface="Marion" charset="0"/>
                  </a:rPr>
                  <a:t> </a:t>
                </a:r>
                <a:r>
                  <a:rPr lang="en-US" altLang="zh-CN" sz="2200" dirty="0">
                    <a:solidFill>
                      <a:schemeClr val="tx1"/>
                    </a:solidFill>
                    <a:latin typeface="Marion" charset="0"/>
                    <a:ea typeface="Marion" charset="0"/>
                    <a:cs typeface="Marion" charset="0"/>
                  </a:rPr>
                  <a:t>excited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arion" charset="0"/>
                            <a:cs typeface="Marion" charset="0"/>
                          </a:rPr>
                        </m:ctrlPr>
                      </m:sSupPr>
                      <m:e>
                        <m: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/>
                            <a:ea typeface="Marion" charset="0"/>
                            <a:cs typeface="Marion" charset="0"/>
                          </a:rPr>
                          <m:t>𝛺</m:t>
                        </m:r>
                      </m:e>
                      <m:sup>
                        <m: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/>
                            <a:ea typeface="Marion" charset="0"/>
                            <a:cs typeface="Mario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200" dirty="0">
                    <a:solidFill>
                      <a:schemeClr val="tx1"/>
                    </a:solidFill>
                    <a:latin typeface="Marion" charset="0"/>
                    <a:ea typeface="Marion" charset="0"/>
                    <a:cs typeface="Marion" charset="0"/>
                  </a:rPr>
                  <a:t> states, </a:t>
                </a:r>
                <a14:m>
                  <m:oMath xmlns:m="http://schemas.openxmlformats.org/officeDocument/2006/math">
                    <m:r>
                      <a:rPr lang="en-US" altLang="zh-CN" sz="2200" i="1">
                        <a:solidFill>
                          <a:schemeClr val="tx1"/>
                        </a:solidFill>
                        <a:latin typeface="Cambria Math"/>
                        <a:ea typeface="Marion" charset="0"/>
                        <a:cs typeface="Marion" charset="0"/>
                      </a:rPr>
                      <m:t>𝛺</m:t>
                    </m:r>
                  </m:oMath>
                </a14:m>
                <a:r>
                  <a:rPr lang="en-US" altLang="zh-CN" sz="2200" dirty="0">
                    <a:solidFill>
                      <a:schemeClr val="tx1"/>
                    </a:solidFill>
                    <a:latin typeface="Marion" charset="0"/>
                    <a:ea typeface="Marion" charset="0"/>
                    <a:cs typeface="Marion" charset="0"/>
                  </a:rPr>
                  <a:t>(2250), was confirmed until now.</a:t>
                </a:r>
              </a:p>
              <a:p>
                <a:pPr marL="285750" indent="-285750" algn="l">
                  <a:buFont typeface="Arial" charset="0"/>
                  <a:buChar char="•"/>
                </a:pPr>
                <a:r>
                  <a:rPr lang="en-US" altLang="zh-CN" sz="2200" dirty="0">
                    <a:solidFill>
                      <a:schemeClr val="tx1"/>
                    </a:solidFill>
                    <a:latin typeface="Marion" charset="0"/>
                    <a:ea typeface="Marion" charset="0"/>
                    <a:cs typeface="Marion" charset="0"/>
                  </a:rPr>
                  <a:t>The evidence for two other states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arion" charset="0"/>
                            <a:cs typeface="Marion" charset="0"/>
                          </a:rPr>
                        </m:ctrlPr>
                      </m:sSupPr>
                      <m:e>
                        <m: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/>
                            <a:ea typeface="Marion" charset="0"/>
                            <a:cs typeface="Marion" charset="0"/>
                          </a:rPr>
                          <m:t>𝛺</m:t>
                        </m:r>
                      </m:e>
                      <m:sup>
                        <m: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/>
                            <a:ea typeface="Marion" charset="0"/>
                            <a:cs typeface="Mario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200" dirty="0">
                    <a:solidFill>
                      <a:schemeClr val="tx1"/>
                    </a:solidFill>
                    <a:latin typeface="Marion" charset="0"/>
                    <a:ea typeface="Marion" charset="0"/>
                    <a:cs typeface="Marion" charset="0"/>
                  </a:rPr>
                  <a:t> were reported.</a:t>
                </a: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606" y="1206534"/>
                <a:ext cx="9018394" cy="837152"/>
              </a:xfrm>
              <a:prstGeom prst="rect">
                <a:avLst/>
              </a:prstGeom>
              <a:blipFill rotWithShape="1">
                <a:blip r:embed="rId11"/>
                <a:stretch>
                  <a:fillRect l="-811" t="-3650" b="-145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899592" y="2924944"/>
                <a:ext cx="1484765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2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arion" charset="0"/>
                            <a:cs typeface="Marion" charset="0"/>
                          </a:rPr>
                        </m:ctrlPr>
                      </m:sSupPr>
                      <m:e>
                        <m:r>
                          <a:rPr lang="en-US" altLang="zh-CN" sz="2200" i="1">
                            <a:solidFill>
                              <a:srgbClr val="0000FF"/>
                            </a:solidFill>
                            <a:latin typeface="Cambria Math"/>
                            <a:ea typeface="Cambria Math" charset="0"/>
                            <a:cs typeface="Cambria Math" charset="0"/>
                          </a:rPr>
                          <m:t>𝛺</m:t>
                        </m:r>
                      </m:e>
                      <m:sup>
                        <m:r>
                          <a:rPr lang="en-US" altLang="zh-CN" sz="2200" i="1">
                            <a:solidFill>
                              <a:srgbClr val="0000FF"/>
                            </a:solidFill>
                            <a:latin typeface="Cambria Math"/>
                            <a:ea typeface="Marion" charset="0"/>
                            <a:cs typeface="Marion" charset="0"/>
                          </a:rPr>
                          <m:t>−</m:t>
                        </m:r>
                      </m:sup>
                    </m:sSup>
                    <m:r>
                      <a:rPr lang="en-US" altLang="zh-CN" sz="2200" i="1">
                        <a:solidFill>
                          <a:srgbClr val="0000FF"/>
                        </a:solidFill>
                        <a:latin typeface="Cambria Math"/>
                        <a:ea typeface="Marion" charset="0"/>
                        <a:cs typeface="Marion" charset="0"/>
                      </a:rPr>
                      <m:t>(2012)</m:t>
                    </m:r>
                  </m:oMath>
                </a14:m>
                <a:r>
                  <a:rPr lang="en-US" altLang="zh-CN" sz="2200" dirty="0">
                    <a:solidFill>
                      <a:srgbClr val="0000FF"/>
                    </a:solidFill>
                    <a:ea typeface="Marion" charset="0"/>
                    <a:cs typeface="Marion" charset="0"/>
                  </a:rPr>
                  <a:t> </a:t>
                </a:r>
                <a:endParaRPr lang="zh-CN" altLang="en-US" sz="2200" dirty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2924944"/>
                <a:ext cx="1484765" cy="430887"/>
              </a:xfrm>
              <a:prstGeom prst="rect">
                <a:avLst/>
              </a:prstGeom>
              <a:blipFill rotWithShape="1">
                <a:blip r:embed="rId12"/>
                <a:stretch>
                  <a:fillRect b="-1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9" descr="Belle-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711" y="1047324"/>
            <a:ext cx="653810" cy="57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50368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46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1642584" y="188640"/>
                <a:ext cx="5777672" cy="5959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9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CN" sz="3200" b="1" i="0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𝚵</m:t>
                        </m:r>
                      </m:e>
                      <m:sub>
                        <m:r>
                          <a:rPr lang="en-US" altLang="zh-CN" sz="3200" b="1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𝐜</m:t>
                        </m:r>
                      </m:sub>
                    </m:sSub>
                    <m:sSup>
                      <m:sSupPr>
                        <m:ctrlPr>
                          <a:rPr lang="en-US" altLang="zh-CN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1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altLang="zh-CN" sz="3200" b="1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𝟐𝟗𝟑𝟎</m:t>
                        </m:r>
                        <m:r>
                          <a:rPr lang="en-US" altLang="zh-CN" sz="3200" b="1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en-US" altLang="zh-CN" sz="3200" b="1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𝟎</m:t>
                        </m:r>
                      </m:sup>
                    </m:sSup>
                    <m:r>
                      <a:rPr lang="en-US" altLang="zh-CN" sz="3200" b="1" i="0" smtClean="0">
                        <a:solidFill>
                          <a:srgbClr val="C00000"/>
                        </a:solidFill>
                        <a:latin typeface="Cambria Math"/>
                      </a:rPr>
                      <m:t>   </m:t>
                    </m:r>
                  </m:oMath>
                </a14:m>
                <a:r>
                  <a:rPr lang="en-US" altLang="zh-CN" sz="3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  <m:sup>
                        <m:r>
                          <a:rPr lang="en-US" altLang="zh-CN" sz="32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3200" b="1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𝐊</m:t>
                        </m:r>
                      </m:e>
                      <m:sup>
                        <m:r>
                          <a:rPr lang="en-US" altLang="zh-CN" sz="32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bSup>
                      <m:sSubSupPr>
                        <m:ctrlP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altLang="zh-CN" sz="32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32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32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32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altLang="zh-CN" sz="3200" b="1" i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𝚲</m:t>
                            </m:r>
                          </m:e>
                        </m:acc>
                      </m:e>
                      <m:sub>
                        <m:r>
                          <a:rPr lang="en-US" altLang="zh-CN" sz="32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32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altLang="zh-CN" sz="3200" b="1" i="0" smtClean="0">
                        <a:solidFill>
                          <a:srgbClr val="C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zh-CN" alt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584" y="188640"/>
                <a:ext cx="5777672" cy="595932"/>
              </a:xfrm>
              <a:prstGeom prst="rect">
                <a:avLst/>
              </a:prstGeom>
              <a:blipFill rotWithShape="1">
                <a:blip r:embed="rId2"/>
                <a:stretch>
                  <a:fillRect t="-12245" b="-316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2"/>
              <p:cNvSpPr txBox="1">
                <a:spLocks noChangeArrowheads="1"/>
              </p:cNvSpPr>
              <p:nvPr/>
            </p:nvSpPr>
            <p:spPr bwMode="auto">
              <a:xfrm>
                <a:off x="104775" y="898525"/>
                <a:ext cx="8788400" cy="3358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Belle reported a structure, called X(4630), in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</m:e>
                      <m:sub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invariant mass distribution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𝐼𝑆𝑅</m:t>
                        </m:r>
                      </m:sub>
                    </m:sSub>
                    <m:sSubSup>
                      <m:sSubSupPr>
                        <m:ctrlP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</m:e>
                      <m:sub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2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PRL 101, 172001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BarBar once studied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bSup>
                      <m:sSubSupPr>
                        <m:ctrlP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</m:e>
                      <m:sub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2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found two small peaks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sSubSup>
                          <m:sSubSupPr>
                            <m:ctrlPr>
                              <a:rPr lang="en-US" altLang="zh-CN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altLang="zh-CN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altLang="zh-CN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sSubSup>
                          <m:sSubSupPr>
                            <m:ctrlPr>
                              <a:rPr lang="en-US" altLang="zh-CN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l-GR" altLang="zh-CN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</m:sub>
                    </m:sSub>
                  </m:oMath>
                </a14:m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spectrum and a vague structure named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2930</m:t>
                        </m:r>
                      </m:e>
                    </m:d>
                    <m:r>
                      <a:rPr lang="en-US" altLang="zh-CN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seen in the distribution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sSup>
                          <m:sSupPr>
                            <m:ctrlPr>
                              <a:rPr lang="en-US" altLang="zh-CN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sup>
                        </m:sSup>
                        <m:sSubSup>
                          <m:sSubSupPr>
                            <m:ctrlPr>
                              <a:rPr lang="en-US" altLang="zh-CN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altLang="zh-CN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altLang="zh-CN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</m:sub>
                    </m:sSub>
                  </m:oMath>
                </a14:m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Larger data is needed to verify them. </a:t>
                </a:r>
                <a:r>
                  <a:rPr lang="en-US" altLang="zh-CN" sz="2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PRD 77, 031101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Also, some theory explained that Y(4660) has a large partial decay width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</m:e>
                      <m:sub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it’s isospin partner Y(4616) is predicted. </a:t>
                </a:r>
                <a:r>
                  <a:rPr lang="en-US" altLang="zh-CN" sz="2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PRD 82, 094008;  PRL102, 242004</a:t>
                </a:r>
              </a:p>
            </p:txBody>
          </p:sp>
        </mc:Choice>
        <mc:Fallback xmlns="">
          <p:sp>
            <p:nvSpPr>
              <p:cNvPr id="8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775" y="898525"/>
                <a:ext cx="8788400" cy="3358420"/>
              </a:xfrm>
              <a:prstGeom prst="rect">
                <a:avLst/>
              </a:prstGeom>
              <a:blipFill rotWithShape="1">
                <a:blip r:embed="rId3"/>
                <a:stretch>
                  <a:fillRect l="-763" t="-1089" r="-555" b="-272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9544" y="4365104"/>
            <a:ext cx="5446360" cy="224599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4365104"/>
            <a:ext cx="3165183" cy="224599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139692" y="4427820"/>
            <a:ext cx="21731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 101, 172001</a:t>
            </a:r>
          </a:p>
        </p:txBody>
      </p:sp>
      <p:sp>
        <p:nvSpPr>
          <p:cNvPr id="11" name="矩形 10"/>
          <p:cNvSpPr/>
          <p:nvPr/>
        </p:nvSpPr>
        <p:spPr>
          <a:xfrm>
            <a:off x="6489641" y="4365104"/>
            <a:ext cx="206255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PRD 77, 031101</a:t>
            </a:r>
            <a:endParaRPr lang="zh-CN" altLang="en-US" sz="2200" dirty="0"/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>
          <a:xfrm>
            <a:off x="7010400" y="6590705"/>
            <a:ext cx="2133600" cy="294679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46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550914" name="Picture 2" descr="C:\work\ppt-图标\Logo_小图标\png_icon_12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208" y="4481899"/>
            <a:ext cx="753616" cy="75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8753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1340692"/>
            <a:ext cx="8820472" cy="388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9" y="1590499"/>
            <a:ext cx="848310" cy="758381"/>
          </a:xfrm>
          <a:prstGeom prst="rect">
            <a:avLst/>
          </a:prstGeom>
          <a:noFill/>
          <a:ln w="9525">
            <a:noFill/>
          </a:ln>
          <a:effectLst>
            <a:outerShdw blurRad="177800" dist="63500" dir="5100000" sx="114000" sy="114000" algn="tl" rotWithShape="0">
              <a:prstClr val="black">
                <a:alpha val="33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47371" y="188640"/>
                <a:ext cx="9257855" cy="5644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9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Observation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9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CN" sz="2900" b="1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𝜩</m:t>
                        </m:r>
                      </m:e>
                      <m:sub>
                        <m:r>
                          <a:rPr lang="en-US" altLang="zh-CN" sz="2900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altLang="zh-CN" sz="29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900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altLang="zh-CN" sz="2900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𝟐𝟗𝟑𝟎</m:t>
                        </m:r>
                        <m:r>
                          <a:rPr lang="en-US" altLang="zh-CN" sz="2900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en-US" altLang="zh-CN" sz="2900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𝟎</m:t>
                        </m:r>
                      </m:sup>
                    </m:sSup>
                    <m:r>
                      <a:rPr lang="en-US" altLang="zh-CN" sz="2900" b="1" i="1" smtClean="0">
                        <a:solidFill>
                          <a:srgbClr val="C00000"/>
                        </a:solidFill>
                        <a:latin typeface="Cambria Math"/>
                      </a:rPr>
                      <m:t>   </m:t>
                    </m:r>
                  </m:oMath>
                </a14:m>
                <a:r>
                  <a:rPr lang="en-US" altLang="zh-CN" sz="29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9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9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zh-CN" sz="29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9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9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9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sz="29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bSup>
                      <m:sSubSupPr>
                        <m:ctrlPr>
                          <a:rPr lang="en-US" altLang="zh-CN" sz="29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altLang="zh-CN" sz="29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𝜦</m:t>
                        </m:r>
                      </m:e>
                      <m:sub>
                        <m:r>
                          <a:rPr lang="en-US" altLang="zh-CN" sz="29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9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sz="29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9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altLang="zh-CN" sz="29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𝜦</m:t>
                            </m:r>
                          </m:e>
                        </m:acc>
                      </m:e>
                      <m:sub>
                        <m:r>
                          <a:rPr lang="en-US" altLang="zh-CN" sz="29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9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altLang="zh-CN" sz="2900" b="1" i="1" smtClean="0">
                        <a:solidFill>
                          <a:srgbClr val="C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2900" b="1" i="0" smtClean="0">
                        <a:solidFill>
                          <a:srgbClr val="C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𝐚𝐭</m:t>
                    </m:r>
                    <m:r>
                      <a:rPr lang="en-US" altLang="zh-CN" sz="2900" b="1" i="0" smtClean="0">
                        <a:solidFill>
                          <a:srgbClr val="C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2900" b="1" i="0" smtClean="0">
                        <a:solidFill>
                          <a:srgbClr val="C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𝐁𝐞𝐥𝐥𝐞</m:t>
                    </m:r>
                  </m:oMath>
                </a14:m>
                <a:endParaRPr lang="zh-CN" altLang="en-US" sz="29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71" y="188640"/>
                <a:ext cx="9257855" cy="564450"/>
              </a:xfrm>
              <a:prstGeom prst="rect">
                <a:avLst/>
              </a:prstGeom>
              <a:blipFill rotWithShape="1">
                <a:blip r:embed="rId4"/>
                <a:stretch>
                  <a:fillRect l="-1449" t="-9677" b="-268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5393779"/>
            <a:ext cx="89058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5868144" y="884069"/>
            <a:ext cx="30718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2000" dirty="0"/>
              <a:t>Eur. Phys. J. C78, 252 (2018)</a:t>
            </a:r>
            <a:endParaRPr lang="zh-CN" altLang="en-US" sz="20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0" y="6093296"/>
            <a:ext cx="8880922" cy="7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4"/>
          <p:cNvSpPr txBox="1">
            <a:spLocks/>
          </p:cNvSpPr>
          <p:nvPr/>
        </p:nvSpPr>
        <p:spPr>
          <a:xfrm>
            <a:off x="7010400" y="6590705"/>
            <a:ext cx="2133600" cy="294679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47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55398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4555802" cy="294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34668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文本框 6"/>
          <p:cNvSpPr txBox="1">
            <a:spLocks noChangeArrowheads="1"/>
          </p:cNvSpPr>
          <p:nvPr/>
        </p:nvSpPr>
        <p:spPr bwMode="auto">
          <a:xfrm>
            <a:off x="1757363" y="260350"/>
            <a:ext cx="502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400" b="1">
                <a:latin typeface="Cambria" panose="02040503050406030204" pitchFamily="18" charset="0"/>
              </a:rPr>
              <a:t>           </a:t>
            </a:r>
            <a:endParaRPr lang="zh-CN" altLang="en-US" sz="2800" b="1"/>
          </a:p>
        </p:txBody>
      </p:sp>
      <p:graphicFrame>
        <p:nvGraphicFramePr>
          <p:cNvPr id="18435" name="对象 9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4113213" y="3321050"/>
          <a:ext cx="917575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006" name="公式" r:id="rId4" imgW="936145" imgH="220768" progId="Equation.3">
                  <p:embed/>
                </p:oleObj>
              </mc:Choice>
              <mc:Fallback>
                <p:oleObj name="公式" r:id="rId4" imgW="936145" imgH="22076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3213" y="3321050"/>
                        <a:ext cx="917575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6" name="对象 11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4113213" y="3321050"/>
          <a:ext cx="917575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007" name="公式" r:id="rId6" imgW="936145" imgH="220768" progId="Equation.3">
                  <p:embed/>
                </p:oleObj>
              </mc:Choice>
              <mc:Fallback>
                <p:oleObj name="公式" r:id="rId6" imgW="936145" imgH="22076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3213" y="3321050"/>
                        <a:ext cx="917575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2"/>
              <p:cNvSpPr txBox="1">
                <a:spLocks noChangeArrowheads="1"/>
              </p:cNvSpPr>
              <p:nvPr/>
            </p:nvSpPr>
            <p:spPr bwMode="auto">
              <a:xfrm>
                <a:off x="-321465" y="180842"/>
                <a:ext cx="8720385" cy="532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en-US" altLang="zh-CN" sz="2800" b="1" dirty="0">
                    <a:solidFill>
                      <a:srgbClr val="C00000"/>
                    </a:solidFill>
                  </a:rPr>
                  <a:t>Evidence of charged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𝜩</m:t>
                        </m:r>
                      </m:e>
                      <m:sub>
                        <m:r>
                          <a:rPr lang="en-US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28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8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𝟐𝟗𝟑𝟎</m:t>
                    </m:r>
                    <m:r>
                      <a:rPr lang="en-US" altLang="zh-CN" sz="28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800" b="1" dirty="0">
                    <a:solidFill>
                      <a:srgbClr val="C00000"/>
                    </a:solidFill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zh-CN" sz="28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sSubSup>
                      <m:sSubSupPr>
                        <m:ctrlP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𝜦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altLang="zh-CN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𝜦</m:t>
                            </m:r>
                          </m:e>
                        </m:acc>
                      </m:e>
                      <m:sub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2800" b="1" dirty="0"/>
                  <a:t> </a:t>
                </a:r>
                <a:endParaRPr lang="en-US" altLang="en-US" sz="5400" b="1" dirty="0">
                  <a:latin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12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321465" y="180842"/>
                <a:ext cx="8720385" cy="532966"/>
              </a:xfrm>
              <a:prstGeom prst="rect">
                <a:avLst/>
              </a:prstGeom>
              <a:blipFill rotWithShape="1">
                <a:blip r:embed="rId8"/>
                <a:stretch>
                  <a:fillRect t="-11494" b="-2988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113" y="2876757"/>
            <a:ext cx="5736118" cy="24322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81478" y="2876757"/>
            <a:ext cx="2966986" cy="24322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251520" y="955078"/>
                <a:ext cx="9052260" cy="2053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lnSpc>
                    <a:spcPct val="12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sz="2400" dirty="0"/>
                  <a:t>Based on full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(4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400" dirty="0"/>
                  <a:t> data set (772 M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𝐵</m:t>
                    </m:r>
                    <m:acc>
                      <m:accPr>
                        <m:chr m:val="̅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altLang="zh-CN" sz="2400" dirty="0"/>
                  <a:t> pairs) at Belle</a:t>
                </a:r>
              </a:p>
              <a:p>
                <a:pPr marL="342900" indent="-342900" algn="l">
                  <a:lnSpc>
                    <a:spcPct val="12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sz="2400" dirty="0"/>
                  <a:t>Three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p>
                    </m:sSubSup>
                  </m:oMath>
                </a14:m>
                <a:r>
                  <a:rPr lang="en-US" altLang="zh-CN" sz="2400" dirty="0"/>
                  <a:t> decay channels:</a:t>
                </a:r>
              </a:p>
              <a:p>
                <a:pPr algn="l">
                  <a:lnSpc>
                    <a:spcPct val="120000"/>
                  </a:lnSpc>
                </a:pPr>
                <a:r>
                  <a:rPr lang="en-US" altLang="zh-CN" sz="2400" dirty="0">
                    <a:ea typeface="Cambria Math" panose="02040503050406030204" pitchFamily="18" charset="0"/>
                  </a:rPr>
                  <a:t>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𝑝𝐾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4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zh-CN" sz="2400" dirty="0"/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l-GR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zh-CN" alt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zh-CN" sz="2400" b="0" dirty="0">
                  <a:ea typeface="Cambria Math" panose="02040503050406030204" pitchFamily="18" charset="0"/>
                </a:endParaRPr>
              </a:p>
              <a:p>
                <a:pPr marL="342900" indent="-342900" algn="l">
                  <a:lnSpc>
                    <a:spcPct val="120000"/>
                  </a:lnSpc>
                  <a:buFont typeface="Wingdings" panose="05000000000000000000" pitchFamily="2" charset="2"/>
                  <a:buChar char="l"/>
                </a:pP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altLang="zh-CN" sz="2400" dirty="0"/>
                  <a:t> candidates extracted via 2D fit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𝑏𝑐</m:t>
                        </m:r>
                      </m:sub>
                    </m:sSub>
                  </m:oMath>
                </a14:m>
                <a:r>
                  <a:rPr lang="en-US" altLang="zh-CN" sz="2400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955078"/>
                <a:ext cx="9052260" cy="2053126"/>
              </a:xfrm>
              <a:prstGeom prst="rect">
                <a:avLst/>
              </a:prstGeom>
              <a:blipFill rotWithShape="1">
                <a:blip r:embed="rId11"/>
                <a:stretch>
                  <a:fillRect l="-875" t="-298" b="-62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62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6" y="5330832"/>
            <a:ext cx="8748464" cy="1068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lide Number Placeholder 4"/>
          <p:cNvSpPr txBox="1">
            <a:spLocks/>
          </p:cNvSpPr>
          <p:nvPr/>
        </p:nvSpPr>
        <p:spPr>
          <a:xfrm>
            <a:off x="7010400" y="6590705"/>
            <a:ext cx="2133600" cy="294679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48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454246" y="620688"/>
            <a:ext cx="22942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/>
              <a:t>arXiv:1806.09182</a:t>
            </a:r>
            <a:endParaRPr lang="zh-CN" altLang="en-US" sz="2000" dirty="0"/>
          </a:p>
        </p:txBody>
      </p:sp>
      <p:pic>
        <p:nvPicPr>
          <p:cNvPr id="16" name="Picture 9" descr="Belle-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699086"/>
            <a:ext cx="653810" cy="57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091" name="Picture 15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941168"/>
            <a:ext cx="1930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6231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文本框 6"/>
          <p:cNvSpPr txBox="1">
            <a:spLocks noChangeArrowheads="1"/>
          </p:cNvSpPr>
          <p:nvPr/>
        </p:nvSpPr>
        <p:spPr bwMode="auto">
          <a:xfrm>
            <a:off x="1757363" y="260350"/>
            <a:ext cx="502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400" b="1">
                <a:latin typeface="Cambria" panose="02040503050406030204" pitchFamily="18" charset="0"/>
              </a:rPr>
              <a:t>           </a:t>
            </a:r>
            <a:endParaRPr lang="zh-CN" altLang="en-US" sz="2800" b="1"/>
          </a:p>
        </p:txBody>
      </p:sp>
      <p:graphicFrame>
        <p:nvGraphicFramePr>
          <p:cNvPr id="18435" name="对象 9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4113213" y="3321050"/>
          <a:ext cx="917575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030" name="公式" r:id="rId4" imgW="936145" imgH="220768" progId="Equation.3">
                  <p:embed/>
                </p:oleObj>
              </mc:Choice>
              <mc:Fallback>
                <p:oleObj name="公式" r:id="rId4" imgW="936145" imgH="22076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3213" y="3321050"/>
                        <a:ext cx="917575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6" name="对象 11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4113213" y="3321050"/>
          <a:ext cx="917575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031" name="公式" r:id="rId6" imgW="936145" imgH="220768" progId="Equation.3">
                  <p:embed/>
                </p:oleObj>
              </mc:Choice>
              <mc:Fallback>
                <p:oleObj name="公式" r:id="rId6" imgW="936145" imgH="22076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3213" y="3321050"/>
                        <a:ext cx="917575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2"/>
              <p:cNvSpPr txBox="1">
                <a:spLocks noChangeArrowheads="1"/>
              </p:cNvSpPr>
              <p:nvPr/>
            </p:nvSpPr>
            <p:spPr bwMode="auto">
              <a:xfrm>
                <a:off x="179512" y="180842"/>
                <a:ext cx="8720385" cy="532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en-US" altLang="zh-CN" sz="2800" b="1" dirty="0">
                    <a:solidFill>
                      <a:srgbClr val="C00000"/>
                    </a:solidFill>
                  </a:rPr>
                  <a:t>Evidence of charged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𝜩</m:t>
                        </m:r>
                      </m:e>
                      <m:sub>
                        <m:r>
                          <a:rPr lang="en-US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28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8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𝟐𝟗𝟑𝟎</m:t>
                    </m:r>
                    <m:r>
                      <a:rPr lang="en-US" altLang="zh-CN" sz="28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800" b="1" dirty="0">
                    <a:solidFill>
                      <a:srgbClr val="C00000"/>
                    </a:solidFill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zh-CN" sz="28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sSubSup>
                      <m:sSubSupPr>
                        <m:ctrlP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𝜦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altLang="zh-CN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𝜦</m:t>
                            </m:r>
                          </m:e>
                        </m:acc>
                      </m:e>
                      <m:sub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2800" b="1" dirty="0">
                    <a:solidFill>
                      <a:srgbClr val="C00000"/>
                    </a:solidFill>
                  </a:rPr>
                  <a:t> </a:t>
                </a:r>
                <a:endParaRPr lang="en-US" altLang="en-US" sz="5400" b="1" dirty="0">
                  <a:solidFill>
                    <a:srgbClr val="C00000"/>
                  </a:solidFill>
                  <a:latin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12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512" y="180842"/>
                <a:ext cx="8720385" cy="532966"/>
              </a:xfrm>
              <a:prstGeom prst="rect">
                <a:avLst/>
              </a:prstGeom>
              <a:blipFill rotWithShape="1">
                <a:blip r:embed="rId7"/>
                <a:stretch>
                  <a:fillRect t="-11494" b="-2988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251520" y="955078"/>
                <a:ext cx="9052260" cy="601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sz="2400" dirty="0"/>
                  <a:t>Charged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CN" sz="2400" dirty="0">
                            <a:latin typeface="Cambria Math"/>
                          </a:rPr>
                          <m:t>𝜩</m:t>
                        </m:r>
                      </m:e>
                      <m:sub>
                        <m:r>
                          <a:rPr lang="en-US" altLang="zh-CN" sz="2400" dirty="0">
                            <a:latin typeface="Cambria Math"/>
                          </a:rPr>
                          <m:t>𝒄</m:t>
                        </m:r>
                      </m:sub>
                    </m:sSub>
                    <m:r>
                      <a:rPr lang="en-US" altLang="zh-CN" sz="2400" dirty="0">
                        <a:latin typeface="Cambria Math"/>
                      </a:rPr>
                      <m:t>(</m:t>
                    </m:r>
                    <m:r>
                      <a:rPr lang="en-US" altLang="zh-CN" sz="2400" dirty="0">
                        <a:latin typeface="Cambria Math"/>
                      </a:rPr>
                      <m:t>𝟐𝟗𝟑𝟎</m:t>
                    </m:r>
                    <m:r>
                      <a:rPr lang="en-US" altLang="zh-CN" sz="2400" dirty="0">
                        <a:latin typeface="Cambria Math"/>
                      </a:rPr>
                      <m:t>)</m:t>
                    </m:r>
                  </m:oMath>
                </a14:m>
                <a:r>
                  <a:rPr lang="en-US" altLang="zh-CN" sz="2400" dirty="0"/>
                  <a:t> extracted by fitting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sSubSup>
                          <m:sSub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sSub>
                          <m:sSub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400" dirty="0"/>
                  <a:t> </a:t>
                </a:r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955078"/>
                <a:ext cx="9052260" cy="601575"/>
              </a:xfrm>
              <a:prstGeom prst="rect">
                <a:avLst/>
              </a:prstGeom>
              <a:blipFill>
                <a:blip r:embed="rId10"/>
                <a:stretch>
                  <a:fillRect l="-875" b="-1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9552" y="1556792"/>
            <a:ext cx="3789685" cy="31159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29237" y="1556792"/>
            <a:ext cx="3861245" cy="312704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5429690" y="2751311"/>
            <a:ext cx="1302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4</a:t>
            </a:r>
            <a:r>
              <a:rPr lang="zh-CN" altLang="en-US" sz="2400" b="1" dirty="0">
                <a:solidFill>
                  <a:srgbClr val="FF0000"/>
                </a:solidFill>
              </a:rPr>
              <a:t>.</a:t>
            </a:r>
            <a:r>
              <a:rPr lang="en-US" altLang="zh-CN" sz="2400" b="1" dirty="0">
                <a:solidFill>
                  <a:srgbClr val="FF0000"/>
                </a:solidFill>
              </a:rPr>
              <a:t>1</a:t>
            </a:r>
            <a:r>
              <a:rPr lang="el-GR" altLang="zh-CN" sz="2400" b="1" dirty="0">
                <a:solidFill>
                  <a:srgbClr val="FF0000"/>
                </a:solidFill>
              </a:rPr>
              <a:t>σ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7186" name="Picture 1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72755"/>
            <a:ext cx="6555259" cy="1869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4"/>
          <p:cNvSpPr txBox="1">
            <a:spLocks/>
          </p:cNvSpPr>
          <p:nvPr/>
        </p:nvSpPr>
        <p:spPr>
          <a:xfrm>
            <a:off x="7010400" y="6590705"/>
            <a:ext cx="2133600" cy="294679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49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14" name="图片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9673" y="1868336"/>
            <a:ext cx="576064" cy="514996"/>
          </a:xfrm>
          <a:prstGeom prst="rect">
            <a:avLst/>
          </a:prstGeom>
          <a:noFill/>
          <a:ln w="9525">
            <a:noFill/>
          </a:ln>
          <a:effectLst>
            <a:outerShdw blurRad="177800" dist="63500" dir="5100000" sx="114000" sy="114000" algn="tl" rotWithShape="0">
              <a:prstClr val="black">
                <a:alpha val="3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0347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179274" y="2420888"/>
            <a:ext cx="54008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/>
              <a:t>M. Gell-Mann, Phys. Lett. 8, 214 (1964)</a:t>
            </a:r>
            <a:endParaRPr lang="zh-CN" altLang="en-US" sz="2000" b="1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7010400" y="6563321"/>
            <a:ext cx="2133600" cy="294679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5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2984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685800" y="44624"/>
                <a:ext cx="7772400" cy="638944"/>
              </a:xfrm>
            </p:spPr>
            <p:txBody>
              <a:bodyPr/>
              <a:lstStyle/>
              <a:p>
                <a:r>
                  <a:rPr lang="en-US" altLang="zh-CN" sz="3800" dirty="0">
                    <a:solidFill>
                      <a:srgbClr val="C00000"/>
                    </a:solidFill>
                  </a:rPr>
                  <a:t>Exicted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sz="380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Ω</m:t>
                        </m:r>
                      </m:e>
                      <m:sub>
                        <m:r>
                          <a:rPr lang="en-US" altLang="zh-CN" sz="38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CN" altLang="en-US" sz="3800" dirty="0">
                    <a:solidFill>
                      <a:srgbClr val="C00000"/>
                    </a:solidFill>
                  </a:rPr>
                  <a:t> </a:t>
                </a:r>
                <a:r>
                  <a:rPr lang="en-US" altLang="zh-CN" sz="3800" dirty="0">
                    <a:solidFill>
                      <a:srgbClr val="C00000"/>
                    </a:solidFill>
                  </a:rPr>
                  <a:t>at </a:t>
                </a:r>
                <a:r>
                  <a:rPr lang="en-US" altLang="zh-CN" sz="3800" dirty="0" err="1">
                    <a:solidFill>
                      <a:srgbClr val="C00000"/>
                    </a:solidFill>
                  </a:rPr>
                  <a:t>LHCb</a:t>
                </a:r>
                <a:r>
                  <a:rPr lang="en-US" altLang="zh-CN" sz="3800" dirty="0">
                    <a:solidFill>
                      <a:srgbClr val="C00000"/>
                    </a:solidFill>
                  </a:rPr>
                  <a:t> and Belle</a:t>
                </a:r>
                <a:endParaRPr lang="zh-CN" altLang="en-US" sz="3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85800" y="44624"/>
                <a:ext cx="7772400" cy="638944"/>
              </a:xfrm>
              <a:blipFill rotWithShape="1">
                <a:blip r:embed="rId2"/>
                <a:stretch>
                  <a:fillRect t="-17143" b="-409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D8B87-08BC-42F3-B36E-78BE42C5C8BE}" type="slidenum">
              <a:rPr lang="en-US" altLang="zh-CN" smtClean="0"/>
              <a:pPr/>
              <a:t>50</a:t>
            </a:fld>
            <a:endParaRPr lang="en-US" altLang="zh-CN" dirty="0"/>
          </a:p>
        </p:txBody>
      </p:sp>
      <p:pic>
        <p:nvPicPr>
          <p:cNvPr id="553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3752935" cy="3681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9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86" y="4365104"/>
            <a:ext cx="34480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9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046" y="1162769"/>
            <a:ext cx="474345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99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54" y="5805264"/>
            <a:ext cx="4204162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Belle-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614" y="1267038"/>
            <a:ext cx="653810" cy="57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6497389" y="796642"/>
            <a:ext cx="23615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zh-CN" sz="1600" dirty="0"/>
              <a:t>PRD97, 051102 (2018) </a:t>
            </a:r>
            <a:endParaRPr lang="zh-CN" altLang="en-US" sz="1600" dirty="0"/>
          </a:p>
        </p:txBody>
      </p:sp>
      <p:pic>
        <p:nvPicPr>
          <p:cNvPr id="5550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935" y="1190647"/>
            <a:ext cx="1203573" cy="824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4"/>
          <p:cNvSpPr txBox="1">
            <a:spLocks/>
          </p:cNvSpPr>
          <p:nvPr/>
        </p:nvSpPr>
        <p:spPr bwMode="auto">
          <a:xfrm>
            <a:off x="7010400" y="6563321"/>
            <a:ext cx="2133600" cy="294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+mn-lt"/>
                <a:ea typeface="宋体" charset="-122"/>
                <a:cs typeface="+mn-cs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00FF"/>
                </a:solidFill>
                <a:latin typeface="Comic Sans MS" pitchFamily="66" charset="0"/>
                <a:ea typeface="宋体" charset="-122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mtClean="0">
                <a:latin typeface="Arial Black" pitchFamily="34" charset="0"/>
              </a:rPr>
              <a:pPr algn="r"/>
              <a:t>50</a:t>
            </a:fld>
            <a:endParaRPr lang="en-U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633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967" y="844581"/>
            <a:ext cx="1988820" cy="1988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576" y="850597"/>
            <a:ext cx="1988820" cy="19888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685800" y="-27384"/>
                <a:ext cx="7772400" cy="879087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3600" dirty="0">
                    <a:solidFill>
                      <a:srgbClr val="C00000"/>
                    </a:solidFill>
                  </a:rPr>
                  <a:t>Observation of a new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6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3600" b="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𝛯</m:t>
                        </m:r>
                      </m:e>
                      <m:sub>
                        <m:r>
                          <a:rPr lang="en-US" altLang="zh-CN" sz="3600" b="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3600" b="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∗∗−</m:t>
                        </m:r>
                      </m:sup>
                    </m:sSubSup>
                  </m:oMath>
                </a14:m>
                <a:r>
                  <a:rPr lang="en-US" altLang="zh-CN" sz="3600" dirty="0">
                    <a:solidFill>
                      <a:srgbClr val="C00000"/>
                    </a:solidFill>
                  </a:rPr>
                  <a:t> state</a:t>
                </a:r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85800" y="-27384"/>
                <a:ext cx="7772400" cy="879087"/>
              </a:xfrm>
              <a:blipFill rotWithShape="1">
                <a:blip r:embed="rId4"/>
                <a:stretch>
                  <a:fillRect b="-118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-36512" y="620688"/>
                <a:ext cx="7772400" cy="4114800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Hadronic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𝛬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𝑏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bSup>
                    <m:r>
                      <a:rPr lang="en-US" sz="2400" i="1">
                        <a:solidFill>
                          <a:srgbClr val="FF0000"/>
                        </a:solidFill>
                        <a:latin typeface="Cambria Math" charset="0"/>
                      </a:rPr>
                      <m:t>→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𝛬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𝑐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 dirty="0"/>
                  <a:t>: </a:t>
                </a:r>
              </a:p>
              <a:p>
                <a:pPr lvl="1"/>
                <a:r>
                  <a:rPr lang="en-US" sz="2000" dirty="0"/>
                  <a:t>Resolution: 2 MeV</a:t>
                </a:r>
              </a:p>
              <a:p>
                <a:pPr marL="457200" lvl="1" indent="0">
                  <a:buNone/>
                </a:pPr>
                <a:r>
                  <a:rPr lang="en-US" sz="2000" dirty="0">
                    <a:latin typeface="Symbol" charset="2"/>
                  </a:rPr>
                  <a:t>-   </a:t>
                </a:r>
                <a:r>
                  <a:rPr lang="en-US" sz="1800" dirty="0">
                    <a:solidFill>
                      <a:srgbClr val="0000FF"/>
                    </a:solidFill>
                    <a:latin typeface="Symbol" charset="2"/>
                  </a:rPr>
                  <a:t>M=6226.9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±</m:t>
                    </m:r>
                    <m:r>
                      <a:rPr lang="en-US" sz="1800" b="0" i="1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2.0±0.3±0.2</m:t>
                    </m:r>
                  </m:oMath>
                </a14:m>
                <a:r>
                  <a:rPr lang="en-US" sz="1800" dirty="0">
                    <a:solidFill>
                      <a:srgbClr val="0000FF"/>
                    </a:solidFill>
                  </a:rPr>
                  <a:t> MeV</a:t>
                </a:r>
              </a:p>
              <a:p>
                <a:pPr marL="457200" lvl="1" indent="0">
                  <a:buNone/>
                </a:pPr>
                <a:r>
                  <a:rPr lang="en-US" altLang="zh-CN" sz="2000" dirty="0">
                    <a:latin typeface="Symbol" charset="2"/>
                  </a:rPr>
                  <a:t>-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i="1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Γ</m:t>
                    </m:r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=18.1±5.4±1.8 </m:t>
                    </m:r>
                  </m:oMath>
                </a14:m>
                <a:r>
                  <a:rPr lang="en-US" sz="2000" dirty="0">
                    <a:solidFill>
                      <a:srgbClr val="0000FF"/>
                    </a:solidFill>
                  </a:rPr>
                  <a:t>MeV</a:t>
                </a:r>
              </a:p>
              <a:p>
                <a:pPr lvl="1"/>
                <a:endParaRPr lang="en-US" sz="1400" dirty="0"/>
              </a:p>
              <a:p>
                <a:pPr lvl="1"/>
                <a:endParaRPr lang="en-US" sz="1400" dirty="0"/>
              </a:p>
              <a:p>
                <a:pPr lvl="1"/>
                <a:endParaRPr lang="en-US" sz="1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36512" y="620688"/>
                <a:ext cx="7772400" cy="4114800"/>
              </a:xfrm>
              <a:blipFill rotWithShape="1">
                <a:blip r:embed="rId5"/>
                <a:stretch>
                  <a:fillRect l="-1020" t="-8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4324534" y="692696"/>
            <a:ext cx="3395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kumimoji="1" sz="16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altLang="zh-CN" dirty="0"/>
              <a:t>arXiv:1805.09418, submitted to PRL</a:t>
            </a:r>
            <a:endParaRPr lang="pl-PL" altLang="zh-CN" dirty="0"/>
          </a:p>
        </p:txBody>
      </p:sp>
      <p:grpSp>
        <p:nvGrpSpPr>
          <p:cNvPr id="5" name="Group 4"/>
          <p:cNvGrpSpPr/>
          <p:nvPr/>
        </p:nvGrpSpPr>
        <p:grpSpPr>
          <a:xfrm>
            <a:off x="251520" y="2621921"/>
            <a:ext cx="8229600" cy="2127870"/>
            <a:chOff x="335359" y="2780927"/>
            <a:chExt cx="10972800" cy="212787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t="9436"/>
            <a:stretch/>
          </p:blipFill>
          <p:spPr>
            <a:xfrm>
              <a:off x="7836912" y="3098250"/>
              <a:ext cx="2651760" cy="180115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/>
            <a:srcRect t="8301" r="-618"/>
            <a:stretch/>
          </p:blipFill>
          <p:spPr>
            <a:xfrm>
              <a:off x="5302045" y="3085077"/>
              <a:ext cx="2668140" cy="182372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Content Placeholder 2"/>
                <p:cNvSpPr txBox="1">
                  <a:spLocks/>
                </p:cNvSpPr>
                <p:nvPr/>
              </p:nvSpPr>
              <p:spPr>
                <a:xfrm>
                  <a:off x="335359" y="2780927"/>
                  <a:ext cx="10972800" cy="2085857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342900" marR="0" indent="-342900" algn="l" defTabSz="914400" rtl="0" eaLnBrk="0" fontAlgn="base" latinLnBrk="0" hangingPunct="0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33CC"/>
                    </a:buClr>
                    <a:buSzPct val="65000"/>
                    <a:buFont typeface="Wingdings" pitchFamily="2" charset="2"/>
                    <a:buChar char="n"/>
                    <a:tabLst/>
                    <a:defRPr sz="3200" kern="1200">
                      <a:solidFill>
                        <a:srgbClr val="000000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669925" marR="0" indent="-325438" algn="l" defTabSz="914400" rtl="0" eaLnBrk="0" fontAlgn="base" latinLnBrk="0" hangingPunct="0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3366FF"/>
                    </a:buClr>
                    <a:buSzPct val="60000"/>
                    <a:buFont typeface="Wingdings" pitchFamily="2" charset="2"/>
                    <a:buChar char="q"/>
                    <a:tabLst/>
                    <a:defRPr lang="en-US" sz="2800" kern="1200">
                      <a:solidFill>
                        <a:srgbClr val="0432FF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022350" marR="0" indent="-350838" algn="l" defTabSz="914400" rtl="0" eaLnBrk="0" fontAlgn="base" latinLnBrk="0" hangingPunct="0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33CC"/>
                    </a:buClr>
                    <a:buSzPct val="65000"/>
                    <a:buFont typeface="Wingdings" pitchFamily="2" charset="2"/>
                    <a:buChar char="n"/>
                    <a:tabLst/>
                    <a:defRPr sz="2400" kern="12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339850" marR="0" indent="-315913" algn="l" defTabSz="914400" rtl="0" eaLnBrk="0" fontAlgn="base" latinLnBrk="0" hangingPunct="0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3366FF"/>
                    </a:buClr>
                    <a:buSzPct val="70000"/>
                    <a:buFont typeface="Wingdings" pitchFamily="2" charset="2"/>
                    <a:buChar char="q"/>
                    <a:tabLst/>
                    <a:defRPr sz="2000" kern="12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1681163" marR="0" indent="-339725" algn="l" defTabSz="914400" rtl="0" eaLnBrk="0" fontAlgn="base" latinLnBrk="0" hangingPunct="0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9900"/>
                    </a:buClr>
                    <a:buSzPct val="75000"/>
                    <a:buFont typeface="Wingdings" pitchFamily="2" charset="2"/>
                    <a:buChar char="§"/>
                    <a:tabLst/>
                    <a:defRPr sz="2000" kern="12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2400" dirty="0" err="1"/>
                    <a:t>Semileptonic</a:t>
                  </a:r>
                  <a:r>
                    <a:rPr lang="en-US" sz="2400" dirty="0"/>
                    <a:t> (SL) </a:t>
                  </a:r>
                  <a:br>
                    <a:rPr lang="en-US" sz="2400" dirty="0"/>
                  </a:br>
                  <a:r>
                    <a:rPr lang="en-US" sz="2400" dirty="0"/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𝛬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  <m:sup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0</m:t>
                          </m:r>
                        </m:sup>
                      </m:sSubSup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→</m:t>
                      </m:r>
                      <m:sSubSup>
                        <m:sSubSup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𝛬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𝑋</m:t>
                      </m:r>
                      <m:sSub>
                        <m:sSub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</m:oMath>
                  </a14:m>
                  <a:endParaRPr lang="en-US" sz="2400" dirty="0"/>
                </a:p>
                <a:p>
                  <a:pPr lvl="1"/>
                  <a:r>
                    <a:rPr lang="en-US" sz="2000" dirty="0"/>
                    <a:t>Resolution: ~18 MeV</a:t>
                  </a:r>
                </a:p>
                <a:p>
                  <a:pPr lvl="1"/>
                  <a:r>
                    <a:rPr lang="en-US" sz="2000" dirty="0"/>
                    <a:t>Yields ~15 larger</a:t>
                  </a:r>
                </a:p>
              </p:txBody>
            </p:sp>
          </mc:Choice>
          <mc:Fallback xmlns="">
            <p:sp>
              <p:nvSpPr>
                <p:cNvPr id="13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359" y="2780927"/>
                  <a:ext cx="10972800" cy="2085857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l="-222" t="-204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446856" y="4797152"/>
            <a:ext cx="8229600" cy="1815849"/>
            <a:chOff x="606552" y="4921970"/>
            <a:chExt cx="10972800" cy="181584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93"/>
            <a:stretch/>
          </p:blipFill>
          <p:spPr>
            <a:xfrm>
              <a:off x="7832314" y="4927184"/>
              <a:ext cx="2651760" cy="180798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97"/>
            <a:stretch/>
          </p:blipFill>
          <p:spPr>
            <a:xfrm>
              <a:off x="5303435" y="4921970"/>
              <a:ext cx="2651760" cy="181584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Content Placeholder 2"/>
                <p:cNvSpPr txBox="1">
                  <a:spLocks/>
                </p:cNvSpPr>
                <p:nvPr/>
              </p:nvSpPr>
              <p:spPr>
                <a:xfrm>
                  <a:off x="606552" y="4974336"/>
                  <a:ext cx="10972800" cy="1327417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342900" marR="0" indent="-342900" algn="l" defTabSz="914400" rtl="0" eaLnBrk="0" fontAlgn="base" latinLnBrk="0" hangingPunct="0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33CC"/>
                    </a:buClr>
                    <a:buSzPct val="65000"/>
                    <a:buFont typeface="Wingdings" pitchFamily="2" charset="2"/>
                    <a:buChar char="n"/>
                    <a:tabLst/>
                    <a:defRPr sz="3200" kern="1200">
                      <a:solidFill>
                        <a:srgbClr val="000000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669925" marR="0" indent="-325438" algn="l" defTabSz="914400" rtl="0" eaLnBrk="0" fontAlgn="base" latinLnBrk="0" hangingPunct="0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3366FF"/>
                    </a:buClr>
                    <a:buSzPct val="60000"/>
                    <a:buFont typeface="Wingdings" pitchFamily="2" charset="2"/>
                    <a:buChar char="q"/>
                    <a:tabLst/>
                    <a:defRPr lang="en-US" sz="2800" kern="1200">
                      <a:solidFill>
                        <a:srgbClr val="0432FF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022350" marR="0" indent="-350838" algn="l" defTabSz="914400" rtl="0" eaLnBrk="0" fontAlgn="base" latinLnBrk="0" hangingPunct="0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33CC"/>
                    </a:buClr>
                    <a:buSzPct val="65000"/>
                    <a:buFont typeface="Wingdings" pitchFamily="2" charset="2"/>
                    <a:buChar char="n"/>
                    <a:tabLst/>
                    <a:defRPr sz="2400" kern="12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339850" marR="0" indent="-315913" algn="l" defTabSz="914400" rtl="0" eaLnBrk="0" fontAlgn="base" latinLnBrk="0" hangingPunct="0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3366FF"/>
                    </a:buClr>
                    <a:buSzPct val="70000"/>
                    <a:buFont typeface="Wingdings" pitchFamily="2" charset="2"/>
                    <a:buChar char="q"/>
                    <a:tabLst/>
                    <a:defRPr sz="2000" kern="12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1681163" marR="0" indent="-339725" algn="l" defTabSz="914400" rtl="0" eaLnBrk="0" fontAlgn="base" latinLnBrk="0" hangingPunct="0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9900"/>
                    </a:buClr>
                    <a:buSzPct val="75000"/>
                    <a:buFont typeface="Wingdings" pitchFamily="2" charset="2"/>
                    <a:buChar char="§"/>
                    <a:tabLst/>
                    <a:defRPr sz="2000" kern="12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2400" dirty="0" err="1"/>
                    <a:t>Semileptonic</a:t>
                  </a:r>
                  <a:r>
                    <a:rPr lang="en-US" sz="2400" dirty="0"/>
                    <a:t> (SL)</a:t>
                  </a:r>
                  <a:br>
                    <a:rPr lang="en-US" sz="2400" dirty="0"/>
                  </a:br>
                  <a:r>
                    <a:rPr lang="en-US" altLang="zh-CN" sz="2400" dirty="0">
                      <a:solidFill>
                        <a:srgbClr val="FF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𝛯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  <m:sup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0</m:t>
                          </m:r>
                        </m:sup>
                      </m:sSubSup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→</m:t>
                      </m:r>
                      <m:sSubSup>
                        <m:sSubSup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𝛯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𝑋</m:t>
                      </m:r>
                      <m:sSub>
                        <m:sSub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4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552" y="4974336"/>
                  <a:ext cx="10972800" cy="1327417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l="-222" t="-322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51520" y="5653697"/>
                <a:ext cx="396044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zh-CN" sz="2000" dirty="0">
                    <a:solidFill>
                      <a:srgbClr val="0432FF"/>
                    </a:solidFill>
                    <a:latin typeface="+mj-lt"/>
                    <a:ea typeface="+mn-ea"/>
                  </a:rPr>
                  <a:t>Many states are predicted at ~6230 MeV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+mj-lt"/>
                    <a:ea typeface="+mn-ea"/>
                  </a:rPr>
                  <a:t>To distinguish them further information needed (e.g. </a:t>
                </a:r>
                <a:r>
                  <a:rPr lang="en-US" altLang="zh-CN" sz="2000" i="1" dirty="0">
                    <a:solidFill>
                      <a:schemeClr val="tx1"/>
                    </a:solidFill>
                    <a:latin typeface="+mj-lt"/>
                    <a:ea typeface="+mn-ea"/>
                  </a:rPr>
                  <a:t>J</a:t>
                </a:r>
                <a:r>
                  <a:rPr lang="en-US" altLang="zh-CN" sz="2000" i="1" baseline="30000" dirty="0">
                    <a:solidFill>
                      <a:schemeClr val="tx1"/>
                    </a:solidFill>
                    <a:latin typeface="+mj-lt"/>
                    <a:ea typeface="+mn-ea"/>
                  </a:rPr>
                  <a:t>P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+mj-lt"/>
                    <a:ea typeface="+mn-ea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/>
                        <a:ea typeface="+mn-ea"/>
                        <a:cs typeface="Cambria Math" charset="0"/>
                      </a:rPr>
                      <m:t>ℬ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+mj-lt"/>
                    <a:ea typeface="+mn-ea"/>
                  </a:rPr>
                  <a:t>)</a:t>
                </a: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5653697"/>
                <a:ext cx="3960440" cy="1015663"/>
              </a:xfrm>
              <a:prstGeom prst="rect">
                <a:avLst/>
              </a:prstGeom>
              <a:blipFill rotWithShape="1">
                <a:blip r:embed="rId12"/>
                <a:stretch>
                  <a:fillRect l="-1538" t="-2994" b="-9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/>
        </p:nvSpPr>
        <p:spPr>
          <a:xfrm>
            <a:off x="7308304" y="1438881"/>
            <a:ext cx="11785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altLang="zh-CN" sz="2000" dirty="0"/>
              <a:t>7.9</a:t>
            </a:r>
            <a:r>
              <a:rPr lang="en-US" altLang="zh-CN" sz="2000" dirty="0">
                <a:latin typeface="Symbol" charset="2"/>
                <a:ea typeface="Symbol" charset="2"/>
                <a:cs typeface="Symbol" charset="2"/>
              </a:rPr>
              <a:t>s</a:t>
            </a:r>
          </a:p>
        </p:txBody>
      </p:sp>
      <p:sp>
        <p:nvSpPr>
          <p:cNvPr id="15" name="矩形 14"/>
          <p:cNvSpPr/>
          <p:nvPr/>
        </p:nvSpPr>
        <p:spPr>
          <a:xfrm>
            <a:off x="7380312" y="3424091"/>
            <a:ext cx="11144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altLang="zh-CN" sz="2000" dirty="0"/>
              <a:t>25</a:t>
            </a:r>
            <a:r>
              <a:rPr lang="en-US" altLang="zh-CN" sz="2000" dirty="0">
                <a:latin typeface="Symbol" charset="2"/>
                <a:ea typeface="Symbol" charset="2"/>
                <a:cs typeface="Symbol" charset="2"/>
              </a:rPr>
              <a:t>s</a:t>
            </a:r>
            <a:endParaRPr lang="en-US" altLang="zh-CN" sz="2400" dirty="0"/>
          </a:p>
        </p:txBody>
      </p:sp>
      <p:sp>
        <p:nvSpPr>
          <p:cNvPr id="16" name="矩形 15"/>
          <p:cNvSpPr/>
          <p:nvPr/>
        </p:nvSpPr>
        <p:spPr>
          <a:xfrm>
            <a:off x="7353912" y="5117122"/>
            <a:ext cx="11785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altLang="zh-CN" sz="2000" dirty="0"/>
              <a:t>9.2</a:t>
            </a:r>
            <a:r>
              <a:rPr lang="en-US" altLang="zh-CN" sz="2000" dirty="0">
                <a:latin typeface="Symbol" charset="2"/>
                <a:ea typeface="Symbol" charset="2"/>
                <a:cs typeface="Symbol" charset="2"/>
              </a:rPr>
              <a:t>s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505" y="37303"/>
            <a:ext cx="1203573" cy="824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51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16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475656" y="116632"/>
                <a:ext cx="6174432" cy="6365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3400" dirty="0">
                    <a:solidFill>
                      <a:srgbClr val="C00000"/>
                    </a:solidFill>
                    <a:latin typeface="+mj-lt"/>
                  </a:rPr>
                  <a:t>Observation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3400" b="0" i="0">
                            <a:solidFill>
                              <a:srgbClr val="C00000"/>
                            </a:solidFill>
                            <a:latin typeface="Cambria Math"/>
                          </a:rPr>
                          <m:t>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3400" b="0" i="0">
                            <a:solidFill>
                              <a:srgbClr val="C00000"/>
                            </a:solidFill>
                            <a:latin typeface="Cambria Math"/>
                          </a:rPr>
                          <m:t>cc</m:t>
                        </m:r>
                      </m:sub>
                      <m:sup>
                        <m:r>
                          <a:rPr lang="en-US" altLang="zh-CN" sz="3400" b="0" i="0">
                            <a:solidFill>
                              <a:srgbClr val="C00000"/>
                            </a:solidFill>
                            <a:latin typeface="Cambria Math"/>
                          </a:rPr>
                          <m:t>++</m:t>
                        </m:r>
                      </m:sup>
                    </m:sSubSup>
                    <m:r>
                      <a:rPr lang="en-US" altLang="zh-CN" sz="3400" b="0" i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CN" sz="3400" dirty="0">
                    <a:solidFill>
                      <a:srgbClr val="C00000"/>
                    </a:solidFill>
                    <a:latin typeface="+mj-lt"/>
                  </a:rPr>
                  <a:t>at </a:t>
                </a:r>
                <a:r>
                  <a:rPr lang="en-US" altLang="zh-CN" sz="3400" dirty="0" err="1">
                    <a:solidFill>
                      <a:srgbClr val="C00000"/>
                    </a:solidFill>
                    <a:latin typeface="+mj-lt"/>
                  </a:rPr>
                  <a:t>LHCb</a:t>
                </a:r>
                <a:endParaRPr lang="zh-CN" altLang="en-US" sz="3400" dirty="0">
                  <a:solidFill>
                    <a:srgbClr val="C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116632"/>
                <a:ext cx="6174432" cy="636585"/>
              </a:xfrm>
              <a:prstGeom prst="rect">
                <a:avLst/>
              </a:prstGeom>
              <a:blipFill rotWithShape="1">
                <a:blip r:embed="rId2"/>
                <a:stretch>
                  <a:fillRect t="-10476" b="-3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496" y="692696"/>
                <a:ext cx="6934200" cy="3078958"/>
              </a:xfrm>
            </p:spPr>
            <p:txBody>
              <a:bodyPr/>
              <a:lstStyle/>
              <a:p>
                <a:r>
                  <a:rPr kumimoji="1" lang="en-US" altLang="zh-CN" sz="2200" dirty="0"/>
                  <a:t>Decay: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2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𝛯</m:t>
                        </m:r>
                      </m:e>
                      <m:sub>
                        <m:r>
                          <a:rPr kumimoji="1" lang="en-US" altLang="zh-CN" sz="22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𝑐𝑐</m:t>
                        </m:r>
                      </m:sub>
                      <m:sup>
                        <m:r>
                          <a:rPr kumimoji="1" lang="en-US" altLang="zh-CN" sz="22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++</m:t>
                        </m:r>
                      </m:sup>
                    </m:sSubSup>
                    <m:r>
                      <a:rPr kumimoji="1" lang="en-US" altLang="zh-CN" sz="2200" i="1">
                        <a:solidFill>
                          <a:srgbClr val="FF0000"/>
                        </a:solidFill>
                        <a:latin typeface="Cambria Math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2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𝛬</m:t>
                        </m:r>
                      </m:e>
                      <m:sub>
                        <m:r>
                          <a:rPr kumimoji="1" lang="en-US" altLang="zh-CN" sz="22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sz="22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kumimoji="1" lang="en-US" altLang="zh-CN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2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2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2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2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2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2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200" dirty="0"/>
                  <a:t>, </a:t>
                </a:r>
                <a14:m>
                  <m:oMath xmlns:m="http://schemas.openxmlformats.org/officeDocument/2006/math">
                    <m:r>
                      <a:rPr kumimoji="1" lang="en-US" altLang="zh-CN" sz="2200" i="1" dirty="0">
                        <a:latin typeface="Cambria Math" charset="0"/>
                      </a:rPr>
                      <m:t>ℬ</m:t>
                    </m:r>
                  </m:oMath>
                </a14:m>
                <a:r>
                  <a:rPr kumimoji="1" lang="en-US" altLang="zh-CN" sz="2200" dirty="0"/>
                  <a:t> could be </a:t>
                </a:r>
              </a:p>
              <a:p>
                <a:pPr marL="0" indent="0">
                  <a:buNone/>
                </a:pPr>
                <a:r>
                  <a:rPr kumimoji="1" lang="en-US" altLang="zh-CN" sz="2200" dirty="0"/>
                  <a:t>as large as 10% </a:t>
                </a:r>
                <a:r>
                  <a:rPr kumimoji="1" lang="en-US" altLang="zh-CN" sz="2000" dirty="0">
                    <a:solidFill>
                      <a:srgbClr val="0432FF"/>
                    </a:solidFill>
                  </a:rPr>
                  <a:t>[</a:t>
                </a:r>
                <a:r>
                  <a:rPr lang="en-US" altLang="zh-CN" sz="2000" dirty="0">
                    <a:solidFill>
                      <a:srgbClr val="0432FF"/>
                    </a:solidFill>
                  </a:rPr>
                  <a:t>Yu et al., C</a:t>
                </a:r>
                <a:r>
                  <a:rPr lang="pt-BR" altLang="zh-CN" sz="2000" dirty="0">
                    <a:solidFill>
                      <a:srgbClr val="0432FF"/>
                    </a:solidFill>
                  </a:rPr>
                  <a:t>PC </a:t>
                </a:r>
                <a:r>
                  <a:rPr lang="pt-BR" altLang="zh-CN" sz="2000" b="1" dirty="0">
                    <a:solidFill>
                      <a:srgbClr val="0432FF"/>
                    </a:solidFill>
                  </a:rPr>
                  <a:t>42</a:t>
                </a:r>
                <a:r>
                  <a:rPr lang="pt-BR" altLang="zh-CN" sz="2000" dirty="0">
                    <a:solidFill>
                      <a:srgbClr val="0432FF"/>
                    </a:solidFill>
                  </a:rPr>
                  <a:t> (2018) 051001</a:t>
                </a:r>
                <a:r>
                  <a:rPr lang="en-US" altLang="zh-CN" sz="2000" dirty="0">
                    <a:solidFill>
                      <a:srgbClr val="0432FF"/>
                    </a:solidFill>
                  </a:rPr>
                  <a:t>]</a:t>
                </a:r>
              </a:p>
              <a:p>
                <a:r>
                  <a:rPr kumimoji="1" lang="en-US" altLang="zh-CN" sz="2200" dirty="0">
                    <a:solidFill>
                      <a:srgbClr val="0432FF"/>
                    </a:solidFill>
                  </a:rPr>
                  <a:t>LHCb run II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US" altLang="zh-CN" sz="22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 sz="2200" i="1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𝑠</m:t>
                        </m:r>
                      </m:e>
                    </m:rad>
                    <m:r>
                      <a:rPr kumimoji="1" lang="en-US" altLang="zh-CN" sz="2200" i="1">
                        <a:solidFill>
                          <a:srgbClr val="0432FF"/>
                        </a:solidFill>
                        <a:latin typeface="Cambria Math" charset="0"/>
                      </a:rPr>
                      <m:t>=13</m:t>
                    </m:r>
                  </m:oMath>
                </a14:m>
                <a:r>
                  <a:rPr kumimoji="1" lang="en-US" altLang="zh-CN" sz="2200" dirty="0">
                    <a:solidFill>
                      <a:srgbClr val="0432FF"/>
                    </a:solidFill>
                  </a:rPr>
                  <a:t> </a:t>
                </a:r>
                <a:r>
                  <a:rPr kumimoji="1" lang="en-US" altLang="zh-CN" sz="2200" dirty="0" err="1">
                    <a:solidFill>
                      <a:srgbClr val="0432FF"/>
                    </a:solidFill>
                  </a:rPr>
                  <a:t>TeV</a:t>
                </a:r>
                <a:r>
                  <a:rPr kumimoji="1" lang="en-US" altLang="zh-CN" sz="2200" dirty="0">
                    <a:solidFill>
                      <a:srgbClr val="0432FF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kumimoji="1" lang="en-US" altLang="zh-CN" sz="2200" i="1">
                        <a:solidFill>
                          <a:srgbClr val="0432FF"/>
                        </a:solidFill>
                        <a:latin typeface="Cambria Math" charset="0"/>
                      </a:rPr>
                      <m:t>~1.7</m:t>
                    </m:r>
                  </m:oMath>
                </a14:m>
                <a:r>
                  <a:rPr kumimoji="1" lang="en-US" altLang="zh-CN" sz="2200" dirty="0">
                    <a:solidFill>
                      <a:srgbClr val="0432FF"/>
                    </a:solidFill>
                  </a:rPr>
                  <a:t> fb</a:t>
                </a:r>
                <a:r>
                  <a:rPr kumimoji="1" lang="en-US" altLang="zh-CN" sz="2200" baseline="30000" dirty="0">
                    <a:solidFill>
                      <a:srgbClr val="0432FF"/>
                    </a:solidFill>
                  </a:rPr>
                  <a:t>-1</a:t>
                </a:r>
                <a:endParaRPr kumimoji="1" lang="en-US" altLang="zh-CN" sz="2200" dirty="0"/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496" y="692696"/>
                <a:ext cx="6934200" cy="3078958"/>
              </a:xfrm>
              <a:blipFill rotWithShape="1">
                <a:blip r:embed="rId3"/>
                <a:stretch>
                  <a:fillRect l="-1143" t="-11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4">
                <a:extLst>
                  <a:ext uri="{FF2B5EF4-FFF2-40B4-BE49-F238E27FC236}">
                    <a16:creationId xmlns:a16="http://schemas.microsoft.com/office/drawing/2014/main" id="{DCCBAECC-BEE4-6F44-88AB-CC8F6C95D4E8}"/>
                  </a:ext>
                </a:extLst>
              </p:cNvPr>
              <p:cNvSpPr txBox="1"/>
              <p:nvPr/>
            </p:nvSpPr>
            <p:spPr>
              <a:xfrm>
                <a:off x="35496" y="5949280"/>
                <a:ext cx="4213974" cy="91717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charset="0"/>
                          <a:ea typeface="Comic Sans MS" charset="0"/>
                          <a:cs typeface="Comic Sans MS" charset="0"/>
                        </a:rPr>
                        <m:t>𝒎</m:t>
                      </m:r>
                      <m:d>
                        <m:dPr>
                          <m:ctrlPr>
                            <a:rPr lang="en-US" sz="2000" b="1" i="1">
                              <a:latin typeface="Cambria Math" panose="02040503050406030204" pitchFamily="18" charset="0"/>
                              <a:ea typeface="Comic Sans MS" charset="0"/>
                              <a:cs typeface="Comic Sans MS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  <a:ea typeface="Comic Sans MS" charset="0"/>
                                  <a:cs typeface="Comic Sans MS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>
                                  <a:latin typeface="Cambria Math" charset="0"/>
                                  <a:ea typeface="Comic Sans MS" charset="0"/>
                                  <a:cs typeface="Comic Sans MS" charset="0"/>
                                </a:rPr>
                                <m:t>𝜩</m:t>
                              </m:r>
                            </m:e>
                            <m:sub>
                              <m:r>
                                <a:rPr lang="en-US" sz="2000" b="1" i="1">
                                  <a:latin typeface="Cambria Math" charset="0"/>
                                  <a:ea typeface="Comic Sans MS" charset="0"/>
                                  <a:cs typeface="Comic Sans MS" charset="0"/>
                                </a:rPr>
                                <m:t>𝒄𝒄</m:t>
                              </m:r>
                            </m:sub>
                            <m:sup>
                              <m:r>
                                <a:rPr lang="en-US" sz="2000" b="1" i="1">
                                  <a:latin typeface="Cambria Math" charset="0"/>
                                  <a:ea typeface="Comic Sans MS" charset="0"/>
                                  <a:cs typeface="Comic Sans MS" charset="0"/>
                                </a:rPr>
                                <m:t>++</m:t>
                              </m:r>
                            </m:sup>
                          </m:sSubSup>
                        </m:e>
                      </m:d>
                      <m:r>
                        <a:rPr lang="en-US" sz="2000" b="1" i="1">
                          <a:latin typeface="Cambria Math" charset="0"/>
                          <a:ea typeface="Comic Sans MS" charset="0"/>
                          <a:cs typeface="Comic Sans MS" charset="0"/>
                        </a:rPr>
                        <m:t>=</m:t>
                      </m:r>
                      <m:r>
                        <a:rPr lang="en-US" sz="2000" b="1" i="1">
                          <a:latin typeface="Cambria Math" charset="0"/>
                          <a:ea typeface="Comic Sans MS" charset="0"/>
                          <a:cs typeface="Comic Sans MS" charset="0"/>
                        </a:rPr>
                        <m:t>𝟑𝟔𝟐𝟏</m:t>
                      </m:r>
                      <m:r>
                        <a:rPr lang="en-US" sz="2000" b="1" i="1">
                          <a:latin typeface="Cambria Math" charset="0"/>
                          <a:ea typeface="Comic Sans MS" charset="0"/>
                          <a:cs typeface="Comic Sans MS" charset="0"/>
                        </a:rPr>
                        <m:t>.</m:t>
                      </m:r>
                      <m:r>
                        <a:rPr lang="en-US" sz="2000" b="1" i="1">
                          <a:latin typeface="Cambria Math" charset="0"/>
                          <a:ea typeface="Comic Sans MS" charset="0"/>
                          <a:cs typeface="Comic Sans MS" charset="0"/>
                        </a:rPr>
                        <m:t>𝟒𝟎</m:t>
                      </m:r>
                      <m:r>
                        <a:rPr lang="en-US" sz="2000" b="1" i="1">
                          <a:latin typeface="Cambria Math" charset="0"/>
                          <a:ea typeface="Comic Sans MS" charset="0"/>
                          <a:cs typeface="Comic Sans MS" charset="0"/>
                        </a:rPr>
                        <m:t>±</m:t>
                      </m:r>
                      <m:r>
                        <a:rPr lang="en-US" sz="2000" b="1" i="1">
                          <a:latin typeface="Cambria Math" charset="0"/>
                          <a:ea typeface="Comic Sans MS" charset="0"/>
                          <a:cs typeface="Comic Sans MS" charset="0"/>
                        </a:rPr>
                        <m:t>𝟎</m:t>
                      </m:r>
                      <m:r>
                        <a:rPr lang="en-US" sz="2000" b="1" i="1">
                          <a:latin typeface="Cambria Math" charset="0"/>
                          <a:ea typeface="Comic Sans MS" charset="0"/>
                          <a:cs typeface="Comic Sans MS" charset="0"/>
                        </a:rPr>
                        <m:t>.</m:t>
                      </m:r>
                      <m:r>
                        <a:rPr lang="en-US" sz="2000" b="1" i="1">
                          <a:latin typeface="Cambria Math" charset="0"/>
                          <a:ea typeface="Comic Sans MS" charset="0"/>
                          <a:cs typeface="Comic Sans MS" charset="0"/>
                        </a:rPr>
                        <m:t>𝟕𝟐</m:t>
                      </m:r>
                      <m:r>
                        <a:rPr lang="en-US" sz="2000" b="1" i="1">
                          <a:latin typeface="Cambria Math" charset="0"/>
                          <a:ea typeface="Comic Sans MS" charset="0"/>
                          <a:cs typeface="Comic Sans MS" charset="0"/>
                        </a:rPr>
                        <m:t>±</m:t>
                      </m:r>
                      <m:r>
                        <a:rPr lang="en-US" sz="2000" b="1" i="1">
                          <a:latin typeface="Cambria Math" charset="0"/>
                          <a:ea typeface="Comic Sans MS" charset="0"/>
                          <a:cs typeface="Comic Sans MS" charset="0"/>
                        </a:rPr>
                        <m:t>𝟎</m:t>
                      </m:r>
                      <m:r>
                        <a:rPr lang="en-US" sz="2000" b="1" i="1">
                          <a:latin typeface="Cambria Math" charset="0"/>
                          <a:ea typeface="Comic Sans MS" charset="0"/>
                          <a:cs typeface="Comic Sans MS" charset="0"/>
                        </a:rPr>
                        <m:t>.</m:t>
                      </m:r>
                      <m:r>
                        <a:rPr lang="en-US" sz="2000" b="1" i="1">
                          <a:latin typeface="Cambria Math" charset="0"/>
                          <a:ea typeface="Comic Sans MS" charset="0"/>
                          <a:cs typeface="Comic Sans MS" charset="0"/>
                        </a:rPr>
                        <m:t>𝟐𝟕</m:t>
                      </m:r>
                    </m:oMath>
                  </m:oMathPara>
                </a14:m>
                <a:endParaRPr lang="en-US" sz="2000" b="1" i="1" dirty="0">
                  <a:latin typeface="Cambria Math" charset="0"/>
                  <a:ea typeface="Comic Sans MS" charset="0"/>
                  <a:cs typeface="Comic Sans MS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000" b="1" i="1">
                        <a:latin typeface="Cambria Math" charset="0"/>
                        <a:ea typeface="Comic Sans MS" charset="0"/>
                        <a:cs typeface="Comic Sans MS" charset="0"/>
                      </a:rPr>
                      <m:t>±</m:t>
                    </m:r>
                    <m:r>
                      <a:rPr lang="en-US" sz="2000" b="1" i="1">
                        <a:latin typeface="Cambria Math" charset="0"/>
                        <a:ea typeface="Comic Sans MS" charset="0"/>
                        <a:cs typeface="Comic Sans MS" charset="0"/>
                      </a:rPr>
                      <m:t>𝟎</m:t>
                    </m:r>
                    <m:r>
                      <a:rPr lang="en-US" sz="2000" b="1" i="1">
                        <a:latin typeface="Cambria Math" charset="0"/>
                        <a:ea typeface="Comic Sans MS" charset="0"/>
                        <a:cs typeface="Comic Sans MS" charset="0"/>
                      </a:rPr>
                      <m:t>.</m:t>
                    </m:r>
                    <m:r>
                      <a:rPr lang="en-US" sz="2000" b="1" i="1">
                        <a:latin typeface="Cambria Math" charset="0"/>
                        <a:ea typeface="Comic Sans MS" charset="0"/>
                        <a:cs typeface="Comic Sans MS" charset="0"/>
                      </a:rPr>
                      <m:t>𝟏𝟒</m:t>
                    </m:r>
                    <m:r>
                      <a:rPr lang="en-US" sz="2000" b="1" i="1">
                        <a:latin typeface="Cambria Math" charset="0"/>
                        <a:ea typeface="Comic Sans MS" charset="0"/>
                        <a:cs typeface="Comic Sans MS" charset="0"/>
                      </a:rPr>
                      <m:t>(</m:t>
                    </m:r>
                    <m:sSubSup>
                      <m:sSubSupPr>
                        <m:ctrlPr>
                          <a:rPr lang="en-US" sz="2000" b="1" i="1"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</m:ctrlPr>
                      </m:sSubSupPr>
                      <m:e>
                        <m:r>
                          <a:rPr lang="en-US" sz="2000" b="1" i="1"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𝜦</m:t>
                        </m:r>
                      </m:e>
                      <m:sub>
                        <m:r>
                          <a:rPr lang="en-US" sz="2000" b="1" i="1"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𝒄</m:t>
                        </m:r>
                      </m:sub>
                      <m:sup>
                        <m:r>
                          <a:rPr lang="en-US" sz="2000" b="1" i="1"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+</m:t>
                        </m:r>
                      </m:sup>
                    </m:sSubSup>
                    <m:r>
                      <a:rPr lang="en-US" sz="2000" b="1" i="1">
                        <a:latin typeface="Cambria Math" charset="0"/>
                        <a:ea typeface="Comic Sans MS" charset="0"/>
                        <a:cs typeface="Comic Sans MS" charset="0"/>
                      </a:rPr>
                      <m:t>)</m:t>
                    </m:r>
                  </m:oMath>
                </a14:m>
                <a:r>
                  <a:rPr lang="en-US" b="1" dirty="0">
                    <a:latin typeface="Comic Sans MS" charset="0"/>
                    <a:ea typeface="Comic Sans MS" charset="0"/>
                    <a:cs typeface="Comic Sans MS" charset="0"/>
                  </a:rPr>
                  <a:t> </a:t>
                </a:r>
                <a:r>
                  <a:rPr lang="en-US" sz="2000" b="1" dirty="0">
                    <a:latin typeface="Times New Roman" charset="0"/>
                    <a:ea typeface="Times New Roman" charset="0"/>
                    <a:cs typeface="Times New Roman" charset="0"/>
                  </a:rPr>
                  <a:t>MeV/</a:t>
                </a:r>
                <a:r>
                  <a:rPr lang="en-US" sz="2000" b="1" i="1" dirty="0">
                    <a:latin typeface="Times New Roman" charset="0"/>
                    <a:ea typeface="Times New Roman" charset="0"/>
                    <a:cs typeface="Times New Roman" charset="0"/>
                  </a:rPr>
                  <a:t>c</a:t>
                </a:r>
                <a:r>
                  <a:rPr lang="en-US" sz="2000" b="1" baseline="30000" dirty="0">
                    <a:latin typeface="Times New Roman" charset="0"/>
                    <a:ea typeface="Times New Roman" charset="0"/>
                    <a:cs typeface="Times New Roman" charset="0"/>
                  </a:rPr>
                  <a:t>2</a:t>
                </a:r>
              </a:p>
            </p:txBody>
          </p:sp>
        </mc:Choice>
        <mc:Fallback xmlns="">
          <p:sp>
            <p:nvSpPr>
              <p:cNvPr id="6" name="TextBox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CCBAECC-BEE4-6F44-88AB-CC8F6C95D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5949280"/>
                <a:ext cx="4213974" cy="917174"/>
              </a:xfrm>
              <a:prstGeom prst="rect">
                <a:avLst/>
              </a:prstGeom>
              <a:blipFill rotWithShape="1">
                <a:blip r:embed="rId4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49"/>
          <p:cNvGrpSpPr/>
          <p:nvPr/>
        </p:nvGrpSpPr>
        <p:grpSpPr>
          <a:xfrm>
            <a:off x="204866" y="4365104"/>
            <a:ext cx="3670557" cy="1799685"/>
            <a:chOff x="238216" y="3299360"/>
            <a:chExt cx="3468549" cy="1700642"/>
          </a:xfrm>
        </p:grpSpPr>
        <p:grpSp>
          <p:nvGrpSpPr>
            <p:cNvPr id="9" name="Group 27"/>
            <p:cNvGrpSpPr/>
            <p:nvPr/>
          </p:nvGrpSpPr>
          <p:grpSpPr>
            <a:xfrm>
              <a:off x="259582" y="3825175"/>
              <a:ext cx="3253810" cy="1174827"/>
              <a:chOff x="1291663" y="1913813"/>
              <a:chExt cx="3253810" cy="1174827"/>
            </a:xfrm>
          </p:grpSpPr>
          <p:grpSp>
            <p:nvGrpSpPr>
              <p:cNvPr id="11" name="Group 28"/>
              <p:cNvGrpSpPr/>
              <p:nvPr/>
            </p:nvGrpSpPr>
            <p:grpSpPr>
              <a:xfrm>
                <a:off x="1291663" y="1913813"/>
                <a:ext cx="3253810" cy="1174827"/>
                <a:chOff x="1291663" y="1913813"/>
                <a:chExt cx="3253810" cy="1174827"/>
              </a:xfrm>
            </p:grpSpPr>
            <p:grpSp>
              <p:nvGrpSpPr>
                <p:cNvPr id="15" name="Group 32"/>
                <p:cNvGrpSpPr/>
                <p:nvPr/>
              </p:nvGrpSpPr>
              <p:grpSpPr>
                <a:xfrm>
                  <a:off x="1291663" y="2026746"/>
                  <a:ext cx="2344003" cy="1061894"/>
                  <a:chOff x="1291663" y="2026746"/>
                  <a:chExt cx="2344003" cy="1061894"/>
                </a:xfrm>
              </p:grpSpPr>
              <p:sp>
                <p:nvSpPr>
                  <p:cNvPr id="19" name="Sun 36"/>
                  <p:cNvSpPr/>
                  <p:nvPr/>
                </p:nvSpPr>
                <p:spPr>
                  <a:xfrm>
                    <a:off x="1291663" y="2103120"/>
                    <a:ext cx="457200" cy="426720"/>
                  </a:xfrm>
                  <a:prstGeom prst="sun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sz="1905" b="1"/>
                  </a:p>
                </p:txBody>
              </p:sp>
              <p:sp>
                <p:nvSpPr>
                  <p:cNvPr id="20" name="Oval 37"/>
                  <p:cNvSpPr/>
                  <p:nvPr/>
                </p:nvSpPr>
                <p:spPr>
                  <a:xfrm>
                    <a:off x="1981200" y="2316480"/>
                    <a:ext cx="557024" cy="213360"/>
                  </a:xfrm>
                  <a:prstGeom prst="ellipse">
                    <a:avLst/>
                  </a:prstGeom>
                  <a:pattFill prst="pct75">
                    <a:fgClr>
                      <a:srgbClr val="C00000"/>
                    </a:fgClr>
                    <a:bgClr>
                      <a:schemeClr val="bg1"/>
                    </a:bgClr>
                  </a:patt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sz="1905" b="1"/>
                  </a:p>
                </p:txBody>
              </p:sp>
              <p:sp>
                <p:nvSpPr>
                  <p:cNvPr id="21" name="Oval 38"/>
                  <p:cNvSpPr/>
                  <p:nvPr/>
                </p:nvSpPr>
                <p:spPr>
                  <a:xfrm>
                    <a:off x="3008105" y="2219960"/>
                    <a:ext cx="557024" cy="213360"/>
                  </a:xfrm>
                  <a:prstGeom prst="ellipse">
                    <a:avLst/>
                  </a:prstGeom>
                  <a:pattFill prst="pct70">
                    <a:fgClr>
                      <a:srgbClr val="0000FE"/>
                    </a:fgClr>
                    <a:bgClr>
                      <a:schemeClr val="bg1"/>
                    </a:bgClr>
                  </a:pattFill>
                  <a:ln>
                    <a:solidFill>
                      <a:srgbClr val="0000F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sz="1905" b="1"/>
                  </a:p>
                </p:txBody>
              </p:sp>
              <p:cxnSp>
                <p:nvCxnSpPr>
                  <p:cNvPr id="22" name="Straight Connector 39"/>
                  <p:cNvCxnSpPr/>
                  <p:nvPr/>
                </p:nvCxnSpPr>
                <p:spPr>
                  <a:xfrm flipV="1">
                    <a:off x="2259712" y="2026746"/>
                    <a:ext cx="829967" cy="406574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40"/>
                  <p:cNvCxnSpPr/>
                  <p:nvPr/>
                </p:nvCxnSpPr>
                <p:spPr>
                  <a:xfrm>
                    <a:off x="1733010" y="2370407"/>
                    <a:ext cx="217869" cy="62913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41"/>
                  <p:cNvCxnSpPr/>
                  <p:nvPr/>
                </p:nvCxnSpPr>
                <p:spPr>
                  <a:xfrm flipV="1">
                    <a:off x="2538224" y="2342647"/>
                    <a:ext cx="551455" cy="80513"/>
                  </a:xfrm>
                  <a:prstGeom prst="line">
                    <a:avLst/>
                  </a:prstGeom>
                  <a:ln w="22225">
                    <a:solidFill>
                      <a:srgbClr val="0000FE"/>
                    </a:solidFill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42"/>
                  <p:cNvCxnSpPr/>
                  <p:nvPr/>
                </p:nvCxnSpPr>
                <p:spPr>
                  <a:xfrm>
                    <a:off x="2270252" y="2461894"/>
                    <a:ext cx="1294877" cy="626746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43"/>
                  <p:cNvCxnSpPr/>
                  <p:nvPr/>
                </p:nvCxnSpPr>
                <p:spPr>
                  <a:xfrm>
                    <a:off x="2270252" y="2460548"/>
                    <a:ext cx="1365414" cy="391160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6" name="Straight Connector 33"/>
                <p:cNvCxnSpPr/>
                <p:nvPr/>
              </p:nvCxnSpPr>
              <p:spPr>
                <a:xfrm flipV="1">
                  <a:off x="3574253" y="2026746"/>
                  <a:ext cx="971220" cy="289734"/>
                </a:xfrm>
                <a:prstGeom prst="line">
                  <a:avLst/>
                </a:prstGeom>
                <a:ln w="22225">
                  <a:solidFill>
                    <a:srgbClr val="0000F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34"/>
                <p:cNvCxnSpPr/>
                <p:nvPr/>
              </p:nvCxnSpPr>
              <p:spPr>
                <a:xfrm>
                  <a:off x="3551149" y="2316529"/>
                  <a:ext cx="832910" cy="213311"/>
                </a:xfrm>
                <a:prstGeom prst="line">
                  <a:avLst/>
                </a:prstGeom>
                <a:ln w="22225">
                  <a:solidFill>
                    <a:srgbClr val="0000F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35"/>
                <p:cNvCxnSpPr/>
                <p:nvPr/>
              </p:nvCxnSpPr>
              <p:spPr>
                <a:xfrm flipV="1">
                  <a:off x="3572639" y="1913813"/>
                  <a:ext cx="584416" cy="402667"/>
                </a:xfrm>
                <a:prstGeom prst="line">
                  <a:avLst/>
                </a:prstGeom>
                <a:ln w="22225">
                  <a:solidFill>
                    <a:srgbClr val="0000F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TextBox 29"/>
              <p:cNvSpPr txBox="1"/>
              <p:nvPr/>
            </p:nvSpPr>
            <p:spPr>
              <a:xfrm>
                <a:off x="1334967" y="2578062"/>
                <a:ext cx="413838" cy="302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sz="1481" b="1" dirty="0">
                    <a:latin typeface="Times New Roman" charset="0"/>
                    <a:ea typeface="Times New Roman" charset="0"/>
                    <a:cs typeface="Times New Roman" charset="0"/>
                  </a:rPr>
                  <a:t>PV</a:t>
                </a:r>
                <a:endParaRPr kumimoji="1" lang="en-US" sz="1693" b="1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30"/>
                  <p:cNvSpPr txBox="1"/>
                  <p:nvPr/>
                </p:nvSpPr>
                <p:spPr>
                  <a:xfrm>
                    <a:off x="2011796" y="1974772"/>
                    <a:ext cx="526963" cy="30259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kumimoji="1" lang="en-US" sz="1481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a:rPr kumimoji="1" lang="en-US" sz="1481" b="1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𝜩</m:t>
                              </m:r>
                            </m:e>
                            <m:sub>
                              <m:r>
                                <a:rPr kumimoji="1" lang="en-US" sz="1481" b="1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𝒄𝒄</m:t>
                              </m:r>
                            </m:sub>
                            <m:sup>
                              <m:r>
                                <a:rPr kumimoji="1" lang="en-US" sz="1481" b="1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++</m:t>
                              </m:r>
                            </m:sup>
                          </m:sSubSup>
                        </m:oMath>
                      </m:oMathPara>
                    </a14:m>
                    <a:endParaRPr kumimoji="1" lang="en-US" sz="1693" b="1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17" name="TextBox 3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11796" y="1974772"/>
                    <a:ext cx="526963" cy="302593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31"/>
                  <p:cNvSpPr txBox="1"/>
                  <p:nvPr/>
                </p:nvSpPr>
                <p:spPr>
                  <a:xfrm>
                    <a:off x="3103343" y="1943839"/>
                    <a:ext cx="439468" cy="30259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kumimoji="1" lang="en-US" sz="1481" b="1" i="1" dirty="0">
                                  <a:solidFill>
                                    <a:srgbClr val="0000FE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a:rPr kumimoji="1" lang="en-US" sz="1481" b="1" i="1" dirty="0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𝜦</m:t>
                              </m:r>
                            </m:e>
                            <m:sub>
                              <m:r>
                                <a:rPr kumimoji="1" lang="en-US" sz="1481" b="1" i="1" dirty="0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𝒄</m:t>
                              </m:r>
                            </m:sub>
                            <m:sup>
                              <m:r>
                                <a:rPr kumimoji="1" lang="en-US" sz="1481" b="1" i="1" dirty="0">
                                  <a:solidFill>
                                    <a:srgbClr val="0000FE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+</m:t>
                              </m:r>
                            </m:sup>
                          </m:sSubSup>
                        </m:oMath>
                      </m:oMathPara>
                    </a14:m>
                    <a:endParaRPr kumimoji="1" lang="en-US" sz="1693" b="1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18" name="TextBox 3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03343" y="1943839"/>
                    <a:ext cx="439468" cy="302593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48"/>
                <p:cNvSpPr/>
                <p:nvPr/>
              </p:nvSpPr>
              <p:spPr>
                <a:xfrm>
                  <a:off x="238216" y="3299360"/>
                  <a:ext cx="3468549" cy="3780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zh-CN" sz="2000" b="1" i="1">
                                <a:solidFill>
                                  <a:srgbClr val="0000FE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sSubSup>
                              <m:sSubSupPr>
                                <m:ctrlPr>
                                  <a:rPr kumimoji="1" lang="en-US" altLang="zh-CN" sz="2000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sz="2000" b="1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𝜩</m:t>
                                </m:r>
                              </m:e>
                              <m:sub>
                                <m:r>
                                  <a:rPr kumimoji="1" lang="en-US" altLang="zh-CN" sz="2000" b="1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𝒄𝒄</m:t>
                                </m:r>
                              </m:sub>
                              <m:sup>
                                <m:r>
                                  <a:rPr kumimoji="1" lang="en-US" altLang="zh-CN" sz="2000" b="1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++</m:t>
                                </m:r>
                              </m:sup>
                            </m:sSubSup>
                            <m:r>
                              <a:rPr kumimoji="1" lang="en-US" altLang="zh-CN" sz="2000" b="1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kumimoji="1" lang="en-US" altLang="zh-CN" sz="2000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2000" b="1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𝑲</m:t>
                                </m:r>
                              </m:e>
                              <m:sup>
                                <m:r>
                                  <a:rPr kumimoji="1" lang="en-US" altLang="zh-CN" sz="2000" b="1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−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kumimoji="1" lang="en-US" altLang="zh-CN" sz="2000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2000" b="1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𝝅</m:t>
                                </m:r>
                              </m:e>
                              <m:sup>
                                <m:r>
                                  <a:rPr kumimoji="1" lang="en-US" altLang="zh-CN" sz="2000" b="1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kumimoji="1" lang="en-US" altLang="zh-CN" sz="2000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2000" b="1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𝝅</m:t>
                                </m:r>
                              </m:e>
                              <m:sup>
                                <m:r>
                                  <a:rPr kumimoji="1" lang="en-US" altLang="zh-CN" sz="2000" b="1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kumimoji="1" lang="en-US" altLang="zh-CN" sz="2000" b="1" i="1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𝜦</m:t>
                            </m:r>
                          </m:e>
                          <m:sub>
                            <m:r>
                              <a:rPr kumimoji="1" lang="en-US" altLang="zh-CN" sz="2000" b="1" i="1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𝒄</m:t>
                            </m:r>
                          </m:sub>
                          <m:sup>
                            <m:r>
                              <a:rPr kumimoji="1" lang="en-US" altLang="zh-CN" sz="2000" b="1" i="1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bSup>
                        <m:d>
                          <m:dPr>
                            <m:ctrlPr>
                              <a:rPr kumimoji="1" lang="en-US" altLang="zh-CN" sz="2000" b="1" i="1">
                                <a:solidFill>
                                  <a:srgbClr val="0000FE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000" b="1" i="1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→</m:t>
                            </m:r>
                            <m:r>
                              <a:rPr kumimoji="1" lang="en-US" altLang="zh-CN" sz="2000" b="1" i="1">
                                <a:solidFill>
                                  <a:srgbClr val="0000FE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𝒑</m:t>
                            </m:r>
                            <m:sSup>
                              <m:sSupPr>
                                <m:ctrlPr>
                                  <a:rPr kumimoji="1" lang="en-US" altLang="zh-CN" sz="2000" b="1" i="1">
                                    <a:solidFill>
                                      <a:srgbClr val="0000FE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2000" b="1" i="1">
                                    <a:solidFill>
                                      <a:srgbClr val="0000FE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𝑲</m:t>
                                </m:r>
                              </m:e>
                              <m:sup>
                                <m:r>
                                  <a:rPr kumimoji="1" lang="en-US" altLang="zh-CN" sz="2000" b="1" i="1">
                                    <a:solidFill>
                                      <a:srgbClr val="0000FE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−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kumimoji="1" lang="en-US" altLang="zh-CN" sz="2000" b="1" i="1">
                                    <a:solidFill>
                                      <a:srgbClr val="0000FE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2000" b="1" i="1">
                                    <a:solidFill>
                                      <a:srgbClr val="0000FE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𝝅</m:t>
                                </m:r>
                              </m:e>
                              <m:sup>
                                <m:r>
                                  <a:rPr kumimoji="1" lang="en-US" altLang="zh-CN" sz="2000" b="1" i="1">
                                    <a:solidFill>
                                      <a:srgbClr val="0000FE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14" name="Rectangle 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8216" y="3299360"/>
                  <a:ext cx="3415470" cy="37809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8">
            <a:extLst>
              <a:ext uri="{FF2B5EF4-FFF2-40B4-BE49-F238E27FC236}">
                <a16:creationId xmlns:a16="http://schemas.microsoft.com/office/drawing/2014/main" id="{31D99ACE-4A7A-7549-BA75-D5041AA867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584" y="2124736"/>
            <a:ext cx="3103795" cy="2312376"/>
          </a:xfrm>
          <a:prstGeom prst="rect">
            <a:avLst/>
          </a:prstGeom>
        </p:spPr>
      </p:pic>
      <p:sp>
        <p:nvSpPr>
          <p:cNvPr id="28" name="Rectangle 13"/>
          <p:cNvSpPr/>
          <p:nvPr/>
        </p:nvSpPr>
        <p:spPr>
          <a:xfrm>
            <a:off x="1187624" y="3697287"/>
            <a:ext cx="21752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PRL</a:t>
            </a:r>
            <a:r>
              <a:rPr lang="zh-CN" altLang="en-US" sz="14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14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119 (2017) 112001</a:t>
            </a:r>
            <a:endParaRPr lang="is-IS" sz="1400" b="1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53985" name="Picture 1" descr="C:\Users\chengping\AppData\Roaming\Tencent\Users\40314727\QQ\WinTemp\RichOle\1T%B58WXH%PKTCUA_}MAC3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224" y="1294143"/>
            <a:ext cx="3181350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060976" y="2276872"/>
                <a:ext cx="1862952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r>
                      <a:rPr kumimoji="1" lang="en-US" altLang="zh-CN" sz="2000" i="1">
                        <a:latin typeface="Cambria Math" charset="0"/>
                      </a:rPr>
                      <m:t>313±33</m:t>
                    </m:r>
                  </m:oMath>
                </a14:m>
                <a:r>
                  <a:rPr kumimoji="1" lang="en-US" altLang="zh-CN" sz="2000" dirty="0"/>
                  <a:t>, </a:t>
                </a:r>
                <a14:m>
                  <m:oMath xmlns:m="http://schemas.openxmlformats.org/officeDocument/2006/math">
                    <m:r>
                      <a:rPr kumimoji="1" lang="en-US" altLang="zh-CN" sz="2000" i="1">
                        <a:latin typeface="Cambria Math" charset="0"/>
                      </a:rPr>
                      <m:t>12</m:t>
                    </m:r>
                    <m:r>
                      <a:rPr kumimoji="1" lang="en-US" altLang="zh-CN" sz="2000" i="1">
                        <a:latin typeface="Cambria Math" charset="0"/>
                      </a:rPr>
                      <m:t>𝜎</m:t>
                    </m:r>
                  </m:oMath>
                </a14:m>
                <a:endParaRPr kumimoji="1" lang="en-US" altLang="zh-CN" sz="20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0976" y="2276872"/>
                <a:ext cx="1862952" cy="707886"/>
              </a:xfrm>
              <a:prstGeom prst="rect">
                <a:avLst/>
              </a:prstGeom>
              <a:blipFill rotWithShape="1">
                <a:blip r:embed="rId10"/>
                <a:stretch>
                  <a:fillRect t="-4310" r="-35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/>
              <p:cNvSpPr/>
              <p:nvPr/>
            </p:nvSpPr>
            <p:spPr>
              <a:xfrm>
                <a:off x="4527268" y="4055663"/>
                <a:ext cx="4572000" cy="47647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altLang="zh-CN" sz="2400" dirty="0">
                    <a:latin typeface="+mj-lt"/>
                  </a:rPr>
                  <a:t>new decay mode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latin typeface="Cambria Math"/>
                          </a:rPr>
                          <m:t>𝜩</m:t>
                        </m:r>
                      </m:e>
                      <m:sub>
                        <m:r>
                          <a:rPr lang="en-US" altLang="zh-CN" sz="2400" i="1">
                            <a:latin typeface="Cambria Math"/>
                          </a:rPr>
                          <m:t>𝒄𝒄</m:t>
                        </m:r>
                      </m:sub>
                      <m:sup>
                        <m:r>
                          <a:rPr lang="en-US" altLang="zh-CN" sz="2400" i="1">
                            <a:latin typeface="Cambria Math"/>
                          </a:rPr>
                          <m:t>++</m:t>
                        </m:r>
                      </m:sup>
                    </m:sSubSup>
                    <m:r>
                      <a:rPr lang="en-US" altLang="zh-CN" sz="2400" b="1" i="1">
                        <a:latin typeface="Cambria Math"/>
                      </a:rPr>
                      <m:t>→</m:t>
                    </m:r>
                    <m:sSubSup>
                      <m:sSubSupPr>
                        <m:ctrlPr>
                          <a:rPr lang="en-US" altLang="zh-CN" sz="24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1" i="1">
                            <a:latin typeface="Cambria Math"/>
                          </a:rPr>
                          <m:t>𝜩</m:t>
                        </m:r>
                      </m:e>
                      <m:sub>
                        <m:r>
                          <a:rPr lang="en-US" altLang="zh-CN" sz="2400" b="1" i="1">
                            <a:latin typeface="Cambria Math"/>
                          </a:rPr>
                          <m:t>𝒄</m:t>
                        </m:r>
                      </m:sub>
                      <m:sup>
                        <m:r>
                          <a:rPr lang="en-US" altLang="zh-CN" sz="2400" b="1" i="1">
                            <a:latin typeface="Cambria Math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>
                            <a:latin typeface="Cambria Math"/>
                          </a:rPr>
                          <m:t>𝝅</m:t>
                        </m:r>
                      </m:e>
                      <m:sup>
                        <m:r>
                          <a:rPr lang="en-US" altLang="zh-CN" sz="2400" b="1" i="1">
                            <a:latin typeface="Cambria Math"/>
                          </a:rPr>
                          <m:t>+</m:t>
                        </m:r>
                      </m:sup>
                    </m:sSup>
                    <m:r>
                      <a:rPr lang="en-US" altLang="zh-CN" sz="2400" i="1">
                        <a:latin typeface="Cambria Math"/>
                      </a:rPr>
                      <m:t> </m:t>
                    </m:r>
                  </m:oMath>
                </a14:m>
                <a:endParaRPr lang="zh-CN" alt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29" name="矩形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7268" y="4055663"/>
                <a:ext cx="4572000" cy="476477"/>
              </a:xfrm>
              <a:prstGeom prst="rect">
                <a:avLst/>
              </a:prstGeom>
              <a:blipFill rotWithShape="1">
                <a:blip r:embed="rId11"/>
                <a:stretch>
                  <a:fillRect t="-6410" b="-294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29"/>
              <p:cNvSpPr/>
              <p:nvPr/>
            </p:nvSpPr>
            <p:spPr>
              <a:xfrm>
                <a:off x="6156176" y="2996952"/>
                <a:ext cx="1961819" cy="4292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>
                              <a:latin typeface="Cambria Math" charset="0"/>
                              <a:cs typeface="Times New Roman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 b="0" i="1">
                              <a:latin typeface="Cambria Math" charset="0"/>
                              <a:cs typeface="Times New Roman" pitchFamily="18" charset="0"/>
                            </a:rPr>
                            <m:t>sig</m:t>
                          </m:r>
                        </m:sub>
                      </m:sSub>
                      <m:r>
                        <a:rPr lang="en-US" altLang="zh-CN" sz="2000" b="0" i="1">
                          <a:latin typeface="Cambria Math" charset="0"/>
                          <a:cs typeface="Times New Roman" pitchFamily="18" charset="0"/>
                        </a:rPr>
                        <m:t>=91±20</m:t>
                      </m:r>
                    </m:oMath>
                  </m:oMathPara>
                </a14:m>
                <a:endParaRPr lang="en-US" altLang="zh-CN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0" name="矩形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2996952"/>
                <a:ext cx="1961819" cy="429285"/>
              </a:xfrm>
              <a:prstGeom prst="rect">
                <a:avLst/>
              </a:prstGeom>
              <a:blipFill rotWithShape="1">
                <a:blip r:embed="rId12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/>
              <p:cNvSpPr/>
              <p:nvPr/>
            </p:nvSpPr>
            <p:spPr>
              <a:xfrm>
                <a:off x="6298889" y="4534381"/>
                <a:ext cx="258096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latin typeface="Cambria Math" charset="0"/>
                          </a:rPr>
                          <m:t>𝛯</m:t>
                        </m:r>
                      </m:e>
                      <m:sub>
                        <m:r>
                          <a:rPr lang="en-US" altLang="zh-CN" sz="2400" i="1">
                            <a:latin typeface="Cambria Math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400" i="1">
                            <a:latin typeface="Cambria Math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i="1">
                            <a:latin typeface="Cambria Math" charset="0"/>
                          </a:rPr>
                          <m:t>→</m:t>
                        </m:r>
                        <m:r>
                          <a:rPr lang="en-US" altLang="zh-CN" sz="2400" i="1">
                            <a:latin typeface="Cambria Math" charset="0"/>
                          </a:rPr>
                          <m:t>𝑝</m:t>
                        </m:r>
                        <m:sSup>
                          <m:s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latin typeface="Cambria Math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400" i="1"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latin typeface="Cambria Math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2400" i="1"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i="1">
                            <a:latin typeface="Cambria Math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400" dirty="0"/>
                  <a:t> 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31" name="矩形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8889" y="4534381"/>
                <a:ext cx="2580963" cy="461665"/>
              </a:xfrm>
              <a:prstGeom prst="rect">
                <a:avLst/>
              </a:prstGeom>
              <a:blipFill rotWithShape="1">
                <a:blip r:embed="rId13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5713023" y="1002214"/>
            <a:ext cx="3395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kumimoji="1" sz="16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altLang="zh-CN" dirty="0">
                <a:solidFill>
                  <a:srgbClr val="0432FF"/>
                </a:solidFill>
              </a:rPr>
              <a:t>arXiv:1807.01919, submitted to PRL</a:t>
            </a:r>
            <a:endParaRPr lang="pl-PL" altLang="zh-CN" dirty="0">
              <a:solidFill>
                <a:srgbClr val="0432FF"/>
              </a:solidFill>
            </a:endParaRPr>
          </a:p>
        </p:txBody>
      </p:sp>
      <p:pic>
        <p:nvPicPr>
          <p:cNvPr id="553986" name="Picture 2" descr="C:\Users\chengping\AppData\Roaming\Tencent\Users\40314727\QQ\WinTemp\RichOle\AKXX~IU`]Y(P]VY6E~[ZQKQ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342" y="5037965"/>
            <a:ext cx="387667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860032" y="5624476"/>
                <a:ext cx="2758832" cy="463268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𝝉</m:t>
                        </m:r>
                      </m:e>
                      <m:sub>
                        <m:sSubSup>
                          <m:sSubSupPr>
                            <m:ctrlP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Arial" charset="0"/>
                                <a:cs typeface="Arial" charset="0"/>
                              </a:rPr>
                            </m:ctrlPr>
                          </m:sSubSupPr>
                          <m:e>
                            <m:r>
                              <a:rPr lang="en-US" sz="2000" b="1" i="0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𝚵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𝒄𝒄</m:t>
                            </m:r>
                          </m:sub>
                          <m:sup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++</m:t>
                            </m:r>
                          </m:sup>
                        </m:sSubSup>
                      </m:sub>
                    </m:sSub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=</m:t>
                    </m:r>
                    <m:sSubSup>
                      <m:sSubSup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bSupPr>
                      <m:e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𝟐𝟓𝟔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−</m:t>
                        </m:r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𝟐𝟐</m:t>
                        </m:r>
                      </m:sub>
                      <m:sup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+</m:t>
                        </m:r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𝟐𝟒</m:t>
                        </m:r>
                      </m:sup>
                    </m:sSubSup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±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𝟏𝟒</m:t>
                    </m:r>
                  </m:oMath>
                </a14:m>
                <a:r>
                  <a:rPr lang="en-US" sz="2000" b="1" dirty="0">
                    <a:solidFill>
                      <a:srgbClr val="FF0000"/>
                    </a:solidFill>
                    <a:latin typeface="Arial" charset="0"/>
                    <a:ea typeface="Arial" charset="0"/>
                    <a:cs typeface="Arial" charset="0"/>
                  </a:rPr>
                  <a:t> fs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5624476"/>
                <a:ext cx="2758832" cy="463268"/>
              </a:xfrm>
              <a:prstGeom prst="rect">
                <a:avLst/>
              </a:prstGeom>
              <a:blipFill rotWithShape="1">
                <a:blip r:embed="rId15"/>
                <a:stretch>
                  <a:fillRect r="-1313"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/>
          <p:cNvSpPr txBox="1"/>
          <p:nvPr/>
        </p:nvSpPr>
        <p:spPr>
          <a:xfrm>
            <a:off x="4793046" y="6116344"/>
            <a:ext cx="3324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kumimoji="1" sz="16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altLang="zh-CN" dirty="0">
                <a:solidFill>
                  <a:srgbClr val="0432FF"/>
                </a:solidFill>
              </a:rPr>
              <a:t>arXiv:1806.02744, accepted by PRL</a:t>
            </a:r>
            <a:endParaRPr lang="pl-PL" altLang="zh-CN" dirty="0">
              <a:solidFill>
                <a:srgbClr val="0432FF"/>
              </a:solidFill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505" y="37303"/>
            <a:ext cx="1203573" cy="824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52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98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25" y="1460369"/>
            <a:ext cx="7569491" cy="532738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64096"/>
          </a:xfrm>
        </p:spPr>
        <p:txBody>
          <a:bodyPr/>
          <a:lstStyle/>
          <a:p>
            <a:r>
              <a:rPr lang="en-US" altLang="zh-CN" dirty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Belle II vs. BESIII</a:t>
            </a:r>
            <a:endParaRPr lang="zh-CN" altLang="en-US" dirty="0">
              <a:solidFill>
                <a:srgbClr val="000066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512" y="908720"/>
            <a:ext cx="8856984" cy="576064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CN" sz="2800" dirty="0">
                <a:solidFill>
                  <a:srgbClr val="0000FF"/>
                </a:solidFill>
              </a:rPr>
              <a:t>ISR produces events at all CM energies BESIII can reach</a:t>
            </a:r>
            <a:endParaRPr lang="zh-CN" altLang="en-US" sz="2800" dirty="0">
              <a:solidFill>
                <a:srgbClr val="0000FF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 bwMode="auto">
          <a:xfrm>
            <a:off x="5076056" y="5301208"/>
            <a:ext cx="2160240" cy="0"/>
          </a:xfrm>
          <a:prstGeom prst="line">
            <a:avLst/>
          </a:prstGeom>
          <a:ln w="38100">
            <a:solidFill>
              <a:srgbClr val="FF0000"/>
            </a:solidFill>
            <a:prstDash val="lgDashDotDot"/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4"/>
          <p:cNvSpPr txBox="1"/>
          <p:nvPr/>
        </p:nvSpPr>
        <p:spPr>
          <a:xfrm>
            <a:off x="2051720" y="1628800"/>
            <a:ext cx="3457998" cy="1200329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zh-CN" sz="2400" dirty="0">
                <a:solidFill>
                  <a:srgbClr val="FF0000"/>
                </a:solidFill>
                <a:latin typeface="Arial" charset="0"/>
                <a:ea typeface="宋体" pitchFamily="2" charset="-122"/>
                <a:sym typeface="Symbol"/>
              </a:rPr>
              <a:t>At 4.26 </a:t>
            </a:r>
            <a:r>
              <a:rPr lang="en-US" altLang="zh-CN" sz="2400" dirty="0" err="1">
                <a:solidFill>
                  <a:srgbClr val="FF0000"/>
                </a:solidFill>
                <a:latin typeface="Arial" charset="0"/>
                <a:ea typeface="宋体" pitchFamily="2" charset="-122"/>
                <a:sym typeface="Symbol"/>
              </a:rPr>
              <a:t>GeV</a:t>
            </a:r>
            <a:r>
              <a:rPr lang="en-US" altLang="zh-CN" sz="2400" dirty="0">
                <a:solidFill>
                  <a:srgbClr val="FF0000"/>
                </a:solidFill>
                <a:latin typeface="Arial" charset="0"/>
                <a:ea typeface="宋体" pitchFamily="2" charset="-122"/>
                <a:sym typeface="Symbol"/>
              </a:rPr>
              <a:t> for </a:t>
            </a:r>
            <a:r>
              <a:rPr lang="en-US" altLang="zh-CN" sz="2400" baseline="30000" dirty="0">
                <a:solidFill>
                  <a:srgbClr val="FF0000"/>
                </a:solidFill>
                <a:latin typeface="Arial" charset="0"/>
                <a:ea typeface="宋体" pitchFamily="2" charset="-122"/>
                <a:sym typeface="Symbol"/>
              </a:rPr>
              <a:t>+</a:t>
            </a:r>
            <a:r>
              <a:rPr lang="en-US" altLang="zh-CN" sz="2400" dirty="0">
                <a:solidFill>
                  <a:srgbClr val="FF0000"/>
                </a:solidFill>
                <a:latin typeface="Arial" charset="0"/>
                <a:ea typeface="宋体" pitchFamily="2" charset="-122"/>
                <a:sym typeface="Symbol"/>
              </a:rPr>
              <a:t></a:t>
            </a:r>
            <a:r>
              <a:rPr lang="en-US" altLang="zh-CN" sz="2400" baseline="30000" dirty="0">
                <a:solidFill>
                  <a:srgbClr val="FF0000"/>
                </a:solidFill>
                <a:latin typeface="Arial" charset="0"/>
                <a:ea typeface="宋体" pitchFamily="2" charset="-122"/>
                <a:sym typeface="Symbol"/>
              </a:rPr>
              <a:t>-</a:t>
            </a:r>
            <a:r>
              <a:rPr lang="en-US" altLang="zh-CN" sz="2400" dirty="0">
                <a:solidFill>
                  <a:srgbClr val="FF0000"/>
                </a:solidFill>
                <a:latin typeface="Arial" charset="0"/>
                <a:ea typeface="宋体" pitchFamily="2" charset="-122"/>
                <a:sym typeface="Symbol"/>
              </a:rPr>
              <a:t>J/</a:t>
            </a:r>
          </a:p>
          <a:p>
            <a:pPr algn="l">
              <a:spcBef>
                <a:spcPct val="0"/>
              </a:spcBef>
            </a:pPr>
            <a:r>
              <a:rPr lang="en-US" altLang="zh-CN" sz="2400" dirty="0">
                <a:solidFill>
                  <a:srgbClr val="FF0000"/>
                </a:solidFill>
                <a:latin typeface="Arial" charset="0"/>
                <a:ea typeface="宋体" pitchFamily="2" charset="-122"/>
                <a:sym typeface="Symbol"/>
              </a:rPr>
              <a:t></a:t>
            </a:r>
            <a:r>
              <a:rPr lang="en-US" altLang="zh-CN" sz="2400" baseline="-25000" dirty="0">
                <a:solidFill>
                  <a:srgbClr val="FF0000"/>
                </a:solidFill>
                <a:latin typeface="Arial" charset="0"/>
                <a:ea typeface="宋体" pitchFamily="2" charset="-122"/>
                <a:sym typeface="Symbol"/>
              </a:rPr>
              <a:t>BESIII </a:t>
            </a:r>
            <a:r>
              <a:rPr lang="en-US" altLang="zh-CN" sz="2400" dirty="0">
                <a:solidFill>
                  <a:srgbClr val="FF0000"/>
                </a:solidFill>
                <a:latin typeface="Arial" charset="0"/>
                <a:ea typeface="宋体" pitchFamily="2" charset="-122"/>
                <a:sym typeface="Symbol"/>
              </a:rPr>
              <a:t>= 46%</a:t>
            </a:r>
          </a:p>
          <a:p>
            <a:pPr algn="l">
              <a:spcBef>
                <a:spcPct val="0"/>
              </a:spcBef>
            </a:pPr>
            <a:r>
              <a:rPr lang="en-US" altLang="zh-CN" sz="2400" dirty="0">
                <a:solidFill>
                  <a:srgbClr val="FF0000"/>
                </a:solidFill>
                <a:latin typeface="Arial" charset="0"/>
                <a:ea typeface="宋体" pitchFamily="2" charset="-122"/>
                <a:sym typeface="Symbol"/>
              </a:rPr>
              <a:t></a:t>
            </a:r>
            <a:r>
              <a:rPr lang="en-US" altLang="zh-CN" sz="2400" baseline="-25000" dirty="0">
                <a:solidFill>
                  <a:srgbClr val="FF0000"/>
                </a:solidFill>
                <a:latin typeface="Arial" charset="0"/>
                <a:ea typeface="宋体" pitchFamily="2" charset="-122"/>
                <a:sym typeface="Symbol"/>
              </a:rPr>
              <a:t>Belle   </a:t>
            </a:r>
            <a:r>
              <a:rPr lang="en-US" altLang="zh-CN" sz="2400" dirty="0">
                <a:solidFill>
                  <a:srgbClr val="FF0000"/>
                </a:solidFill>
                <a:latin typeface="Arial" charset="0"/>
                <a:ea typeface="宋体" pitchFamily="2" charset="-122"/>
                <a:sym typeface="Symbol"/>
              </a:rPr>
              <a:t>= 10%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D8B87-08BC-42F3-B36E-78BE42C5C8BE}" type="slidenum">
              <a:rPr lang="en-US" altLang="zh-CN" smtClean="0">
                <a:solidFill>
                  <a:srgbClr val="000000"/>
                </a:solidFill>
              </a:rPr>
              <a:pPr/>
              <a:t>53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2055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 1"/>
          <p:cNvSpPr>
            <a:spLocks noGrp="1"/>
          </p:cNvSpPr>
          <p:nvPr>
            <p:ph type="title"/>
          </p:nvPr>
        </p:nvSpPr>
        <p:spPr>
          <a:xfrm>
            <a:off x="539552" y="-1"/>
            <a:ext cx="8229600" cy="692697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rgbClr val="000066"/>
                </a:solidFill>
              </a:rPr>
              <a:t>Fit of intermediate state</a:t>
            </a:r>
            <a:endParaRPr lang="zh-CN" altLang="en-US" dirty="0">
              <a:solidFill>
                <a:srgbClr val="000066"/>
              </a:solidFill>
            </a:endParaRPr>
          </a:p>
        </p:txBody>
      </p:sp>
      <p:sp>
        <p:nvSpPr>
          <p:cNvPr id="10245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2B236D9-0A08-42AE-9592-32D326C9C0B7}" type="slidenum">
              <a:rPr lang="zh-CN" altLang="zh-CN" sz="1400" smtClean="0"/>
              <a:pPr>
                <a:spcBef>
                  <a:spcPct val="0"/>
                </a:spcBef>
                <a:buFontTx/>
                <a:buNone/>
              </a:pPr>
              <a:t>54</a:t>
            </a:fld>
            <a:endParaRPr lang="zh-CN" altLang="zh-CN" sz="14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9" y="1066130"/>
            <a:ext cx="9124741" cy="5387206"/>
          </a:xfrm>
          <a:prstGeom prst="rect">
            <a:avLst/>
          </a:prstGeom>
        </p:spPr>
      </p:pic>
      <p:pic>
        <p:nvPicPr>
          <p:cNvPr id="18" name="Picture 2" descr="C:\Documents and Settings\songweimin\桌面\BES3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9" y="6694"/>
            <a:ext cx="1398131" cy="61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10"/>
          <p:cNvSpPr/>
          <p:nvPr/>
        </p:nvSpPr>
        <p:spPr>
          <a:xfrm>
            <a:off x="288843" y="699391"/>
            <a:ext cx="8603637" cy="46166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zh-CN" sz="2400" dirty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Interference  not considered &amp; fits cannot describe data well! </a:t>
            </a:r>
          </a:p>
        </p:txBody>
      </p:sp>
      <p:sp>
        <p:nvSpPr>
          <p:cNvPr id="8" name="矩形 10"/>
          <p:cNvSpPr/>
          <p:nvPr/>
        </p:nvSpPr>
        <p:spPr>
          <a:xfrm>
            <a:off x="2483768" y="6378066"/>
            <a:ext cx="3438762" cy="46166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zh-CN" sz="2400" dirty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PRD 96, 032004 (2017)</a:t>
            </a:r>
          </a:p>
        </p:txBody>
      </p:sp>
    </p:spTree>
    <p:extLst>
      <p:ext uri="{BB962C8B-B14F-4D97-AF65-F5344CB8AC3E}">
        <p14:creationId xmlns:p14="http://schemas.microsoft.com/office/powerpoint/2010/main" val="5089534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812" y="3573016"/>
            <a:ext cx="4418692" cy="31363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32131"/>
                <a:ext cx="7886700" cy="80717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∗−</m:t>
                        </m:r>
                      </m:sup>
                    </m:sSup>
                  </m:oMath>
                </a14:m>
                <a:r>
                  <a:rPr lang="en-US" altLang="zh-CN" i="1" dirty="0"/>
                  <a:t>+c.c.</a:t>
                </a:r>
                <a:endParaRPr lang="zh-CN" altLang="en-US" i="1" dirty="0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32131"/>
                <a:ext cx="7886700" cy="807172"/>
              </a:xfrm>
              <a:blipFill rotWithShape="0">
                <a:blip r:embed="rId3"/>
                <a:stretch>
                  <a:fillRect t="-15789" b="-293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3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902788"/>
                <a:ext cx="8926768" cy="5274175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altLang="zh-CN" sz="2400" dirty="0">
                    <a:solidFill>
                      <a:srgbClr val="0000CC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Reconstruct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400" i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altLang="zh-CN" sz="2400" i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2400" i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400" i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altLang="zh-CN" sz="2400" i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zh-CN" altLang="en-US" sz="2400" i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altLang="zh-CN" sz="2400" i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altLang="zh-CN" sz="2400" dirty="0">
                  <a:solidFill>
                    <a:srgbClr val="0000CC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altLang="zh-CN" sz="2400" dirty="0">
                    <a:solidFill>
                      <a:srgbClr val="0000CC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Select the combination closest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400" i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altLang="zh-CN" sz="2400" i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sz="2400" dirty="0">
                    <a:solidFill>
                      <a:srgbClr val="0000CC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 mass (m(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400" i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altLang="zh-CN" sz="2400" i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sz="2400" dirty="0">
                    <a:solidFill>
                      <a:srgbClr val="0000CC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))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altLang="zh-CN" sz="2400" dirty="0">
                    <a:solidFill>
                      <a:srgbClr val="0000CC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Find an additional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zh-CN" altLang="en-US" sz="2400" i="0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altLang="zh-CN" sz="2400" i="0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400" dirty="0">
                    <a:solidFill>
                      <a:srgbClr val="0000CC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;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altLang="zh-CN" sz="2400" dirty="0">
                    <a:solidFill>
                      <a:srgbClr val="0000CC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1.9 &lt;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US" altLang="zh-CN" sz="2400" i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400" i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p>
                        <m:r>
                          <a:rPr lang="en-US" altLang="zh-CN" sz="2400" i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∗−</m:t>
                        </m:r>
                      </m:sup>
                    </m:sSup>
                    <m:r>
                      <a:rPr lang="en-US" altLang="zh-CN" sz="2400" i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2400" dirty="0">
                    <a:solidFill>
                      <a:srgbClr val="0000CC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 (RM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4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400" i="1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2400" i="0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  <m:sup>
                            <m:r>
                              <a:rPr lang="en-US" altLang="zh-CN" sz="2400" i="0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400" i="1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zh-CN" altLang="en-US" sz="2400" i="0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π</m:t>
                            </m:r>
                          </m:e>
                          <m:sup>
                            <m:r>
                              <a:rPr lang="en-US" altLang="zh-CN" sz="2400" i="0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en-US" altLang="zh-CN" sz="2400" i="0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zh-CN" sz="2400" b="0" i="0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M</m:t>
                    </m:r>
                    <m:d>
                      <m:dPr>
                        <m:ctrlPr>
                          <a:rPr lang="en-US" altLang="zh-CN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2400" i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D</m:t>
                            </m:r>
                          </m:e>
                          <m:sup>
                            <m:r>
                              <a:rPr lang="en-US" altLang="zh-CN" sz="2400" i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0</m:t>
                            </m:r>
                          </m:sup>
                        </m:sSup>
                      </m:e>
                    </m:d>
                    <m:r>
                      <a:rPr lang="en-US" altLang="zh-CN" sz="2400" i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zh-CN" sz="2400" i="0">
                        <a:solidFill>
                          <a:srgbClr val="0000CC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m</m:t>
                    </m:r>
                    <m:d>
                      <m:dPr>
                        <m:ctrlPr>
                          <a:rPr lang="en-US" altLang="zh-CN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2400" i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D</m:t>
                            </m:r>
                          </m:e>
                          <m:sup>
                            <m:r>
                              <a:rPr lang="en-US" altLang="zh-CN" sz="2400" i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0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CN" sz="2400" dirty="0">
                    <a:solidFill>
                      <a:srgbClr val="0000CC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)  &lt; 2.1 GeV/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400" i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en-US" altLang="zh-CN" sz="2400" i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sz="2400" dirty="0">
                    <a:solidFill>
                      <a:srgbClr val="0000CC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 </a:t>
                </a:r>
                <a:endParaRPr lang="en-US" altLang="zh-CN" sz="2400" dirty="0">
                  <a:solidFill>
                    <a:srgbClr val="0000CC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altLang="zh-CN" sz="2400" dirty="0">
                    <a:solidFill>
                      <a:srgbClr val="0000CC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select the candidate closest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400" i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p>
                        <m:r>
                          <a:rPr lang="en-US" altLang="zh-CN" sz="2400" i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∗−</m:t>
                        </m:r>
                      </m:sup>
                    </m:sSup>
                  </m:oMath>
                </a14:m>
                <a:r>
                  <a:rPr lang="en-US" altLang="zh-CN" sz="2400" dirty="0">
                    <a:solidFill>
                      <a:srgbClr val="0000CC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 mass</a:t>
                </a:r>
                <a:endParaRPr lang="zh-CN" altLang="en-US" sz="2400" dirty="0">
                  <a:solidFill>
                    <a:srgbClr val="0000CC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  <a:p>
                <a:pPr>
                  <a:lnSpc>
                    <a:spcPct val="110000"/>
                  </a:lnSpc>
                </a:pPr>
                <a:endParaRPr lang="zh-CN" altLang="en-US" sz="1800" dirty="0"/>
              </a:p>
            </p:txBody>
          </p:sp>
        </mc:Choice>
        <mc:Fallback xmlns="">
          <p:sp>
            <p:nvSpPr>
              <p:cNvPr id="5" name="内容占位符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902788"/>
                <a:ext cx="8926768" cy="5274175"/>
              </a:xfrm>
              <a:blipFill rotWithShape="0">
                <a:blip r:embed="rId4"/>
                <a:stretch>
                  <a:fillRect l="-956" t="-5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107504" y="3861048"/>
            <a:ext cx="4536504" cy="24929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zh-CN" sz="20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An un-binned maximum likelihood fit</a:t>
            </a:r>
          </a:p>
          <a:p>
            <a:pPr marL="285750" indent="-285750"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zh-CN" sz="20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Signal shape: MC convolved with a Gaussian;</a:t>
            </a:r>
          </a:p>
          <a:p>
            <a:pPr marL="285750" indent="-285750"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zh-CN" sz="20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The isospin partner background (dotted line) is parameterized with MC;</a:t>
            </a:r>
          </a:p>
          <a:p>
            <a:pPr marL="285750" indent="-285750"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zh-CN" sz="20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A linear function for other </a:t>
            </a:r>
            <a:r>
              <a:rPr lang="en-US" altLang="zh-CN" sz="2000" dirty="0" err="1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bkg</a:t>
            </a:r>
            <a:endParaRPr lang="en-US" altLang="zh-CN" sz="2000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Rectangle 10"/>
          <p:cNvSpPr/>
          <p:nvPr/>
        </p:nvSpPr>
        <p:spPr>
          <a:xfrm>
            <a:off x="5485118" y="3789040"/>
            <a:ext cx="141404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x-none" sz="20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/>
              </a:rPr>
              <a:t>Preliminary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8D544-B14C-4C84-BA43-4844A85B31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 descr="C:\Documents and Settings\songweimin\桌面\BES3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9" y="44624"/>
            <a:ext cx="1398131" cy="61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102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1149796" y="44624"/>
                <a:ext cx="7886700" cy="1325563"/>
              </a:xfrm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Fit to the dressed </a:t>
                </a:r>
                <a:r>
                  <a:rPr lang="en-US" altLang="zh-CN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Xsection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∗−</m:t>
                        </m:r>
                      </m:sup>
                    </m:sSup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+c.c.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49796" y="44624"/>
                <a:ext cx="7886700" cy="1325563"/>
              </a:xfrm>
              <a:blipFill rotWithShape="0">
                <a:blip r:embed="rId2"/>
                <a:stretch>
                  <a:fillRect t="-12844" b="-266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204864"/>
            <a:ext cx="7886700" cy="3771900"/>
          </a:xfrm>
        </p:spPr>
      </p:pic>
      <p:sp>
        <p:nvSpPr>
          <p:cNvPr id="7" name="TextBox 7"/>
          <p:cNvSpPr txBox="1"/>
          <p:nvPr/>
        </p:nvSpPr>
        <p:spPr>
          <a:xfrm>
            <a:off x="169514" y="6033482"/>
            <a:ext cx="8804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 with a constant (</a:t>
            </a:r>
            <a:r>
              <a:rPr lang="en-US" sz="2000" dirty="0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pink dashed triple-dot line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two constant width relativistic BW functions (</a:t>
            </a:r>
            <a:r>
              <a:rPr lang="en-US" sz="2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 dashed double-dot line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000" dirty="0">
                <a:solidFill>
                  <a:srgbClr val="00F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aqua dashed line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9" name="Rectangle 10"/>
          <p:cNvSpPr/>
          <p:nvPr/>
        </p:nvSpPr>
        <p:spPr>
          <a:xfrm>
            <a:off x="1593415" y="2544170"/>
            <a:ext cx="2028696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x-none" sz="30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/>
              </a:rPr>
              <a:t>Preliminary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0" y="1412776"/>
                <a:ext cx="3622111" cy="610745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𝑑𝑟𝑒𝑠𝑠</m:t>
                          </m:r>
                        </m:sub>
                      </m:sSub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altLang="zh-CN" sz="180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𝑜𝑏𝑠</m:t>
                              </m:r>
                            </m:sup>
                          </m:sSup>
                        </m:num>
                        <m:den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  <m:d>
                            <m:dPr>
                              <m:ctrlPr>
                                <a:rPr lang="en-US" altLang="zh-CN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US" altLang="zh-CN" sz="18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p>
                                  <m:r>
                                    <a:rPr lang="en-US" altLang="zh-CN" sz="1800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US" altLang="zh-CN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18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altLang="zh-CN" sz="18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a:rPr lang="en-US" altLang="zh-CN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altLang="zh-CN" sz="18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altLang="zh-CN" sz="1800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8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800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𝜀</m:t>
                          </m:r>
                        </m:den>
                      </m:f>
                    </m:oMath>
                  </m:oMathPara>
                </a14:m>
                <a:endParaRPr lang="zh-CN" altLang="en-US" sz="1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12776"/>
                <a:ext cx="3622111" cy="61074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22111" y="1412776"/>
            <a:ext cx="5521889" cy="654286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8D544-B14C-4C84-BA43-4844A85B31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2" descr="C:\Documents and Settings\songweimin\桌面\BES3_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9" y="44624"/>
            <a:ext cx="1398131" cy="61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8282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16633"/>
            <a:ext cx="7886700" cy="936104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Resonant parameters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446" y="1023477"/>
            <a:ext cx="8589026" cy="39914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1026" y="5301208"/>
                <a:ext cx="876152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l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charset="2"/>
                  <a:buChar char="Ø"/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Statistical significance is greater than 10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285750" indent="-285750" algn="l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charset="2"/>
                  <a:buChar char="Ø"/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Consistent with those of Y(4220) and Y(4390)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Symbol" charset="2"/>
                          </a:rPr>
                        </m:ctrlPr>
                      </m:sSupPr>
                      <m:e>
                        <m:r>
                          <a:rPr lang="en-US" altLang="zh-CN" sz="2400">
                            <a:latin typeface="Cambria Math" panose="02040503050406030204" pitchFamily="18" charset="0"/>
                            <a:cs typeface="Symbol" charset="2"/>
                          </a:rPr>
                          <m:t>𝑒</m:t>
                        </m:r>
                      </m:e>
                      <m:sup>
                        <m:r>
                          <a:rPr lang="en-US" altLang="zh-CN" sz="2400">
                            <a:latin typeface="Cambria Math" panose="02040503050406030204" pitchFamily="18" charset="0"/>
                            <a:cs typeface="Symbol" charset="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Symbol" charset="2"/>
                          </a:rPr>
                        </m:ctrlPr>
                      </m:sSupPr>
                      <m:e>
                        <m:r>
                          <a:rPr lang="en-US" altLang="zh-CN" sz="2400">
                            <a:latin typeface="Cambria Math" panose="02040503050406030204" pitchFamily="18" charset="0"/>
                            <a:cs typeface="Symbol" charset="2"/>
                          </a:rPr>
                          <m:t>𝑒</m:t>
                        </m:r>
                      </m:e>
                      <m:sup>
                        <m:r>
                          <a:rPr lang="en-US" altLang="zh-CN" sz="2400">
                            <a:latin typeface="Cambria Math" panose="02040503050406030204" pitchFamily="18" charset="0"/>
                            <a:cs typeface="Symbol" charset="2"/>
                          </a:rPr>
                          <m:t>−</m:t>
                        </m:r>
                      </m:sup>
                    </m:sSup>
                    <m:r>
                      <a:rPr lang="en-US" altLang="zh-CN" sz="2400">
                        <a:latin typeface="Cambria Math" panose="02040503050406030204" pitchFamily="18" charset="0"/>
                        <a:cs typeface="Symbol" charset="2"/>
                      </a:rPr>
                      <m:t>→</m:t>
                    </m:r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Symbol" charset="2"/>
                          </a:rPr>
                        </m:ctrlPr>
                      </m:sSupPr>
                      <m:e>
                        <m:r>
                          <a:rPr lang="zh-CN" altLang="en-US" sz="2400">
                            <a:latin typeface="Cambria Math" panose="02040503050406030204" pitchFamily="18" charset="0"/>
                            <a:cs typeface="Symbol" charset="2"/>
                          </a:rPr>
                          <m:t>𝜋</m:t>
                        </m:r>
                      </m:e>
                      <m:sup>
                        <m:r>
                          <a:rPr lang="en-US" altLang="zh-CN" sz="2400">
                            <a:latin typeface="Cambria Math" panose="02040503050406030204" pitchFamily="18" charset="0"/>
                            <a:cs typeface="Symbol" charset="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Symbol" charset="2"/>
                          </a:rPr>
                        </m:ctrlPr>
                      </m:sSupPr>
                      <m:e>
                        <m:r>
                          <a:rPr lang="zh-CN" altLang="en-US" sz="2400" i="1" smtClean="0">
                            <a:latin typeface="Cambria Math" panose="02040503050406030204" pitchFamily="18" charset="0"/>
                            <a:cs typeface="Symbol" charset="2"/>
                          </a:rPr>
                          <m:t>𝜋</m:t>
                        </m:r>
                      </m:e>
                      <m:sup>
                        <m:r>
                          <a:rPr lang="en-US" altLang="zh-CN" sz="2400" smtClean="0">
                            <a:latin typeface="Cambria Math" panose="02040503050406030204" pitchFamily="18" charset="0"/>
                            <a:cs typeface="Symbol" charset="2"/>
                          </a:rPr>
                          <m:t>−</m:t>
                        </m:r>
                      </m:sup>
                    </m:sSup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sz="240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26" y="5301208"/>
                <a:ext cx="8761523" cy="1200329"/>
              </a:xfrm>
              <a:prstGeom prst="rect">
                <a:avLst/>
              </a:prstGeom>
              <a:blipFill rotWithShape="0">
                <a:blip r:embed="rId3"/>
                <a:stretch>
                  <a:fillRect l="-904" r="-1878" b="-55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10"/>
          <p:cNvSpPr/>
          <p:nvPr/>
        </p:nvSpPr>
        <p:spPr>
          <a:xfrm>
            <a:off x="6935787" y="2070558"/>
            <a:ext cx="141404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x-none" sz="20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/>
              </a:rPr>
              <a:t>Preliminary</a:t>
            </a:r>
          </a:p>
        </p:txBody>
      </p:sp>
      <p:sp>
        <p:nvSpPr>
          <p:cNvPr id="8" name="矩形 7"/>
          <p:cNvSpPr/>
          <p:nvPr/>
        </p:nvSpPr>
        <p:spPr>
          <a:xfrm>
            <a:off x="6603309" y="1676543"/>
            <a:ext cx="223924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error are statistical only.</a:t>
            </a:r>
            <a:endParaRPr lang="zh-CN" altLang="en-US" sz="1400" dirty="0">
              <a:solidFill>
                <a:prstClr val="black"/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8D544-B14C-4C84-BA43-4844A85B31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 descr="C:\Documents and Settings\songweimin\桌面\BES3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9" y="44624"/>
            <a:ext cx="1398131" cy="61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9284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4420-mhc-draf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12319"/>
            <a:ext cx="4392488" cy="3152985"/>
          </a:xfrm>
          <a:prstGeom prst="rect">
            <a:avLst/>
          </a:prstGeom>
        </p:spPr>
      </p:pic>
      <p:pic>
        <p:nvPicPr>
          <p:cNvPr id="19" name="Picture 1" descr="4420-mhc-vs-metac-draf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69" y="2982974"/>
            <a:ext cx="4433368" cy="3182329"/>
          </a:xfrm>
          <a:prstGeom prst="rect">
            <a:avLst/>
          </a:prstGeom>
        </p:spPr>
      </p:pic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236296" y="6428184"/>
            <a:ext cx="1905000" cy="457200"/>
          </a:xfrm>
        </p:spPr>
        <p:txBody>
          <a:bodyPr/>
          <a:lstStyle/>
          <a:p>
            <a:pPr algn="ctr"/>
            <a:fld id="{0C581D88-A554-425D-B3BC-A58D566984EC}" type="slidenum">
              <a:rPr lang="en-US" altLang="zh-CN">
                <a:solidFill>
                  <a:srgbClr val="000000"/>
                </a:solidFill>
              </a:rPr>
              <a:pPr algn="ctr"/>
              <a:t>58</a:t>
            </a:fld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title"/>
          </p:nvPr>
        </p:nvSpPr>
        <p:spPr>
          <a:xfrm>
            <a:off x="179512" y="188640"/>
            <a:ext cx="8784976" cy="688504"/>
          </a:xfrm>
        </p:spPr>
        <p:txBody>
          <a:bodyPr>
            <a:normAutofit fontScale="90000"/>
          </a:bodyPr>
          <a:lstStyle/>
          <a:p>
            <a:r>
              <a:rPr lang="en-US" altLang="zh-CN" sz="4000" b="1" dirty="0" err="1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</a:t>
            </a:r>
            <a:r>
              <a:rPr lang="en-US" altLang="zh-CN" sz="4000" b="1" baseline="30000" dirty="0" err="1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+</a:t>
            </a:r>
            <a:r>
              <a:rPr lang="en-US" altLang="zh-CN" sz="4000" b="1" dirty="0" err="1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</a:t>
            </a:r>
            <a:r>
              <a:rPr lang="en-US" altLang="zh-CN" sz="4000" b="1" baseline="30000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-</a:t>
            </a:r>
            <a:r>
              <a:rPr lang="en-US" altLang="zh-CN" sz="4000" b="1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 </a:t>
            </a:r>
            <a:r>
              <a:rPr lang="en-US" altLang="zh-CN" sz="4000" b="1" baseline="30000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+</a:t>
            </a:r>
            <a:r>
              <a:rPr lang="en-US" altLang="zh-CN" sz="4000" b="1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</a:t>
            </a:r>
            <a:r>
              <a:rPr lang="en-US" altLang="zh-CN" sz="4000" b="1" baseline="30000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-</a:t>
            </a:r>
            <a:r>
              <a:rPr lang="en-US" altLang="zh-CN" sz="4000" b="1" dirty="0" err="1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h</a:t>
            </a:r>
            <a:r>
              <a:rPr lang="en-US" altLang="zh-CN" sz="4000" b="1" baseline="-25000" dirty="0" err="1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c</a:t>
            </a:r>
            <a:r>
              <a:rPr lang="en-US" altLang="zh-CN" sz="4000" b="1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(1P)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5686" y="1052736"/>
            <a:ext cx="8724272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altLang="zh-CN" sz="2400" dirty="0" err="1">
                <a:latin typeface="Arial Unicode MS"/>
                <a:cs typeface="Arial Unicode MS"/>
                <a:sym typeface="Symbol" pitchFamily="18" charset="2"/>
              </a:rPr>
              <a:t>h</a:t>
            </a:r>
            <a:r>
              <a:rPr lang="en-US" altLang="zh-CN" sz="2400" baseline="-25000" dirty="0" err="1">
                <a:latin typeface="Arial Unicode MS"/>
                <a:cs typeface="Arial Unicode MS"/>
                <a:sym typeface="Symbol" pitchFamily="18" charset="2"/>
              </a:rPr>
              <a:t>c</a:t>
            </a:r>
            <a:r>
              <a:rPr lang="en-US" altLang="zh-CN" sz="2400" dirty="0" err="1">
                <a:latin typeface="Arial Unicode MS"/>
                <a:cs typeface="Arial Unicode MS"/>
                <a:sym typeface="Symbol" pitchFamily="18" charset="2"/>
              </a:rPr>
              <a:t></a:t>
            </a:r>
            <a:r>
              <a:rPr lang="en-US" altLang="zh-CN" sz="2400" dirty="0" err="1">
                <a:latin typeface="Symbol" charset="2"/>
                <a:cs typeface="Symbol" charset="2"/>
                <a:sym typeface="Symbol" pitchFamily="18" charset="2"/>
              </a:rPr>
              <a:t>gh</a:t>
            </a:r>
            <a:r>
              <a:rPr lang="en-US" altLang="zh-CN" sz="2400" baseline="-25000" dirty="0" err="1">
                <a:latin typeface="Arial Unicode MS"/>
                <a:cs typeface="Arial Unicode MS"/>
                <a:sym typeface="Symbol" pitchFamily="18" charset="2"/>
              </a:rPr>
              <a:t>c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, </a:t>
            </a:r>
            <a:r>
              <a:rPr lang="en-US" altLang="zh-CN" sz="2400" dirty="0" err="1">
                <a:latin typeface="Symbol" charset="2"/>
                <a:cs typeface="Symbol" charset="2"/>
                <a:sym typeface="Symbol" pitchFamily="18" charset="2"/>
              </a:rPr>
              <a:t>h</a:t>
            </a:r>
            <a:r>
              <a:rPr lang="en-US" altLang="zh-CN" sz="2400" baseline="-25000" dirty="0" err="1">
                <a:latin typeface="Arial Unicode MS"/>
                <a:cs typeface="Arial Unicode MS"/>
                <a:sym typeface="Symbol" pitchFamily="18" charset="2"/>
              </a:rPr>
              <a:t>c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 hadrons [16 exclusive decay modes]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altLang="zh-CN" sz="2400" dirty="0" err="1">
                <a:latin typeface="Arial Unicode MS"/>
                <a:cs typeface="Arial Unicode MS"/>
                <a:sym typeface="Symbol" pitchFamily="18" charset="2"/>
              </a:rPr>
              <a:t>pp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, </a:t>
            </a:r>
            <a:r>
              <a:rPr lang="en-US" altLang="zh-CN" sz="2400" dirty="0" err="1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 err="1">
                <a:latin typeface="Arial Unicode MS"/>
                <a:cs typeface="Arial Unicode MS"/>
                <a:sym typeface="Symbol" pitchFamily="18" charset="2"/>
              </a:rPr>
              <a:t>+</a:t>
            </a:r>
            <a:r>
              <a:rPr lang="en-US" altLang="zh-CN" sz="2400" dirty="0" err="1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 err="1">
                <a:latin typeface="Arial Unicode MS"/>
                <a:cs typeface="Arial Unicode MS"/>
                <a:sym typeface="Symbol" pitchFamily="18" charset="2"/>
              </a:rPr>
              <a:t>-</a:t>
            </a:r>
            <a:r>
              <a:rPr lang="en-US" altLang="zh-CN" sz="2400" dirty="0" err="1">
                <a:latin typeface="Arial Unicode MS"/>
                <a:cs typeface="Arial Unicode MS"/>
                <a:sym typeface="Symbol" pitchFamily="18" charset="2"/>
              </a:rPr>
              <a:t>K</a:t>
            </a:r>
            <a:r>
              <a:rPr lang="en-US" altLang="zh-CN" sz="2400" baseline="30000" dirty="0" err="1">
                <a:latin typeface="Arial Unicode MS"/>
                <a:cs typeface="Arial Unicode MS"/>
                <a:sym typeface="Symbol" pitchFamily="18" charset="2"/>
              </a:rPr>
              <a:t>+</a:t>
            </a:r>
            <a:r>
              <a:rPr lang="en-US" altLang="zh-CN" sz="2400" dirty="0" err="1">
                <a:latin typeface="Arial Unicode MS"/>
                <a:cs typeface="Arial Unicode MS"/>
                <a:sym typeface="Symbol" pitchFamily="18" charset="2"/>
              </a:rPr>
              <a:t>K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-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, </a:t>
            </a:r>
            <a:r>
              <a:rPr lang="en-US" altLang="zh-CN" sz="2400" dirty="0" err="1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 err="1">
                <a:latin typeface="Arial Unicode MS"/>
                <a:cs typeface="Arial Unicode MS"/>
                <a:sym typeface="Symbol" pitchFamily="18" charset="2"/>
              </a:rPr>
              <a:t>+</a:t>
            </a:r>
            <a:r>
              <a:rPr lang="en-US" altLang="zh-CN" sz="2400" dirty="0" err="1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 err="1">
                <a:latin typeface="Arial Unicode MS"/>
                <a:cs typeface="Arial Unicode MS"/>
                <a:sym typeface="Symbol" pitchFamily="18" charset="2"/>
              </a:rPr>
              <a:t>-</a:t>
            </a:r>
            <a:r>
              <a:rPr lang="en-US" altLang="zh-CN" sz="2400" dirty="0" err="1">
                <a:latin typeface="Arial Unicode MS"/>
                <a:cs typeface="Arial Unicode MS"/>
                <a:sym typeface="Symbol" pitchFamily="18" charset="2"/>
              </a:rPr>
              <a:t>p</a:t>
            </a:r>
            <a:r>
              <a:rPr lang="en-US" altLang="zh-CN" sz="2400" dirty="0" err="1">
                <a:latin typeface="Arial Unicode MS"/>
                <a:cs typeface="Arial Unicode MS"/>
                <a:sym typeface="Symbol"/>
              </a:rPr>
              <a:t>p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, 2(K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+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K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-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), 2(</a:t>
            </a:r>
            <a:r>
              <a:rPr lang="en-US" altLang="zh-CN" sz="2400" dirty="0" err="1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 err="1">
                <a:latin typeface="Arial Unicode MS"/>
                <a:cs typeface="Arial Unicode MS"/>
                <a:sym typeface="Symbol" pitchFamily="18" charset="2"/>
              </a:rPr>
              <a:t>+</a:t>
            </a:r>
            <a:r>
              <a:rPr lang="en-US" altLang="zh-CN" sz="2400" dirty="0" err="1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-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), 3(</a:t>
            </a:r>
            <a:r>
              <a:rPr lang="en-US" altLang="zh-CN" sz="2400" dirty="0" err="1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 err="1">
                <a:latin typeface="Arial Unicode MS"/>
                <a:cs typeface="Arial Unicode MS"/>
                <a:sym typeface="Symbol" pitchFamily="18" charset="2"/>
              </a:rPr>
              <a:t>+</a:t>
            </a:r>
            <a:r>
              <a:rPr lang="en-US" altLang="zh-CN" sz="2400" dirty="0" err="1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-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) 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2(</a:t>
            </a:r>
            <a:r>
              <a:rPr lang="en-US" altLang="zh-CN" sz="2400" dirty="0" err="1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 err="1">
                <a:latin typeface="Arial Unicode MS"/>
                <a:cs typeface="Arial Unicode MS"/>
                <a:sym typeface="Symbol" pitchFamily="18" charset="2"/>
              </a:rPr>
              <a:t>+</a:t>
            </a:r>
            <a:r>
              <a:rPr lang="en-US" altLang="zh-CN" sz="2400" dirty="0" err="1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-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)K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+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K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-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, K</a:t>
            </a:r>
            <a:r>
              <a:rPr lang="en-US" altLang="zh-CN" sz="2400" baseline="-25000" dirty="0">
                <a:latin typeface="Arial Unicode MS"/>
                <a:cs typeface="Arial Unicode MS"/>
                <a:sym typeface="Symbol" pitchFamily="18" charset="2"/>
              </a:rPr>
              <a:t>S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0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K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+</a:t>
            </a:r>
            <a:r>
              <a:rPr lang="en-US" altLang="zh-CN" sz="2400" dirty="0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-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+c.c., K</a:t>
            </a:r>
            <a:r>
              <a:rPr lang="en-US" altLang="zh-CN" sz="2400" baseline="-25000" dirty="0">
                <a:latin typeface="Arial Unicode MS"/>
                <a:cs typeface="Arial Unicode MS"/>
                <a:sym typeface="Symbol" pitchFamily="18" charset="2"/>
              </a:rPr>
              <a:t>S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0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K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+</a:t>
            </a:r>
            <a:r>
              <a:rPr lang="en-US" altLang="zh-CN" sz="2400" dirty="0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-</a:t>
            </a:r>
            <a:r>
              <a:rPr lang="en-US" altLang="zh-CN" sz="2400" dirty="0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+</a:t>
            </a:r>
            <a:r>
              <a:rPr lang="en-US" altLang="zh-CN" sz="2400" dirty="0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-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+c.c., K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+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K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-</a:t>
            </a:r>
            <a:r>
              <a:rPr lang="en-US" altLang="zh-CN" sz="2400" dirty="0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0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 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pp</a:t>
            </a:r>
            <a:r>
              <a:rPr lang="en-US" altLang="zh-CN" sz="2400" dirty="0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0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, K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+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K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-</a:t>
            </a:r>
            <a:r>
              <a:rPr lang="en-US" altLang="zh-CN" sz="2400" dirty="0">
                <a:latin typeface="Symbol" charset="2"/>
                <a:cs typeface="Symbol" charset="2"/>
                <a:sym typeface="Symbol" pitchFamily="18" charset="2"/>
              </a:rPr>
              <a:t>h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, </a:t>
            </a:r>
            <a:r>
              <a:rPr lang="en-US" altLang="zh-CN" sz="2400" dirty="0" err="1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 err="1">
                <a:latin typeface="Arial Unicode MS"/>
                <a:cs typeface="Arial Unicode MS"/>
                <a:sym typeface="Symbol" pitchFamily="18" charset="2"/>
              </a:rPr>
              <a:t>+</a:t>
            </a:r>
            <a:r>
              <a:rPr lang="en-US" altLang="zh-CN" sz="2400" dirty="0" err="1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 err="1">
                <a:latin typeface="Arial Unicode MS"/>
                <a:cs typeface="Arial Unicode MS"/>
                <a:sym typeface="Symbol" pitchFamily="18" charset="2"/>
              </a:rPr>
              <a:t>-</a:t>
            </a:r>
            <a:r>
              <a:rPr lang="en-US" altLang="zh-CN" sz="2400" dirty="0" err="1">
                <a:latin typeface="Symbol" charset="2"/>
                <a:cs typeface="Symbol" charset="2"/>
                <a:sym typeface="Symbol" pitchFamily="18" charset="2"/>
              </a:rPr>
              <a:t>h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, </a:t>
            </a:r>
            <a:r>
              <a:rPr lang="en-US" altLang="zh-CN" sz="2400" dirty="0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+</a:t>
            </a:r>
            <a:r>
              <a:rPr lang="en-US" altLang="zh-CN" sz="2400" dirty="0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-</a:t>
            </a:r>
            <a:r>
              <a:rPr lang="en-US" altLang="zh-CN" sz="2400" dirty="0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0</a:t>
            </a:r>
            <a:r>
              <a:rPr lang="en-US" altLang="zh-CN" sz="2400" dirty="0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0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, 2(</a:t>
            </a:r>
            <a:r>
              <a:rPr lang="en-US" altLang="zh-CN" sz="2400" dirty="0" err="1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 err="1">
                <a:latin typeface="Arial Unicode MS"/>
                <a:cs typeface="Arial Unicode MS"/>
                <a:sym typeface="Symbol" pitchFamily="18" charset="2"/>
              </a:rPr>
              <a:t>+</a:t>
            </a:r>
            <a:r>
              <a:rPr lang="en-US" altLang="zh-CN" sz="2400" dirty="0" err="1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-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)</a:t>
            </a:r>
            <a:r>
              <a:rPr lang="en-US" altLang="zh-CN" sz="2400" dirty="0">
                <a:latin typeface="Symbol" charset="2"/>
                <a:cs typeface="Symbol" charset="2"/>
                <a:sym typeface="Symbol" pitchFamily="18" charset="2"/>
              </a:rPr>
              <a:t>h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, 2(</a:t>
            </a:r>
            <a:r>
              <a:rPr lang="en-US" altLang="zh-CN" sz="2400" dirty="0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+</a:t>
            </a:r>
            <a:r>
              <a:rPr lang="en-US" altLang="zh-CN" sz="2400" dirty="0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-</a:t>
            </a:r>
            <a:r>
              <a:rPr lang="en-US" altLang="zh-CN" sz="2400" dirty="0">
                <a:latin typeface="Symbol" charset="2"/>
                <a:cs typeface="Symbol" charset="2"/>
                <a:sym typeface="Symbol" pitchFamily="18" charset="2"/>
              </a:rPr>
              <a:t>p</a:t>
            </a:r>
            <a:r>
              <a:rPr lang="en-US" altLang="zh-CN" sz="2400" baseline="30000" dirty="0">
                <a:latin typeface="Arial Unicode MS"/>
                <a:cs typeface="Arial Unicode MS"/>
                <a:sym typeface="Symbol" pitchFamily="18" charset="2"/>
              </a:rPr>
              <a:t>0</a:t>
            </a:r>
            <a:r>
              <a:rPr lang="en-US" altLang="zh-CN" sz="2400" dirty="0">
                <a:latin typeface="Arial Unicode MS"/>
                <a:cs typeface="Arial Unicode MS"/>
                <a:sym typeface="Symbol" pitchFamily="18" charset="2"/>
              </a:rPr>
              <a:t>) </a:t>
            </a:r>
            <a:endParaRPr lang="en-US" altLang="zh-CN" sz="2400" dirty="0">
              <a:latin typeface="Arial Unicode MS"/>
              <a:ea typeface="Arial Unicode MS" pitchFamily="34" charset="-122"/>
              <a:cs typeface="Arial Unicode MS"/>
              <a:sym typeface="Symbol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801266" y="6321111"/>
            <a:ext cx="6160661" cy="46166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Method same as in PRL111, 242001 (2013)</a:t>
            </a:r>
            <a:endParaRPr lang="zh-CN" altLang="en-US" sz="2400" dirty="0">
              <a:solidFill>
                <a:srgbClr val="7030A0"/>
              </a:solidFill>
              <a:latin typeface="Arial Unicode MS"/>
              <a:cs typeface="Arial Unicode MS"/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2267744" y="3284984"/>
            <a:ext cx="1957587" cy="400110"/>
          </a:xfrm>
          <a:prstGeom prst="rect">
            <a:avLst/>
          </a:prstGeom>
          <a:solidFill>
            <a:srgbClr val="FCCAFF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dirty="0" err="1">
                <a:solidFill>
                  <a:srgbClr val="D60093"/>
                </a:solidFill>
                <a:latin typeface="Arial Unicode MS"/>
                <a:cs typeface="Arial Unicode MS"/>
              </a:rPr>
              <a:t>E</a:t>
            </a:r>
            <a:r>
              <a:rPr lang="en-US" sz="2000" baseline="-25000" dirty="0" err="1">
                <a:solidFill>
                  <a:srgbClr val="D60093"/>
                </a:solidFill>
                <a:latin typeface="Arial Unicode MS"/>
                <a:cs typeface="Arial Unicode MS"/>
              </a:rPr>
              <a:t>cm</a:t>
            </a:r>
            <a:r>
              <a:rPr lang="en-US" sz="2000" dirty="0">
                <a:solidFill>
                  <a:srgbClr val="D60093"/>
                </a:solidFill>
                <a:latin typeface="Arial Unicode MS"/>
                <a:cs typeface="Arial Unicode MS"/>
              </a:rPr>
              <a:t>=4.415 GeV</a:t>
            </a:r>
            <a:endParaRPr lang="it-IT" altLang="zh-CN" sz="2000" dirty="0">
              <a:solidFill>
                <a:srgbClr val="D60093"/>
              </a:solidFill>
              <a:latin typeface="Arial Unicode MS"/>
              <a:cs typeface="Arial Unicode MS"/>
            </a:endParaRP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6787349" y="3244914"/>
            <a:ext cx="1957587" cy="400110"/>
          </a:xfrm>
          <a:prstGeom prst="rect">
            <a:avLst/>
          </a:prstGeom>
          <a:solidFill>
            <a:srgbClr val="FCCAFF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dirty="0" err="1">
                <a:solidFill>
                  <a:srgbClr val="D60093"/>
                </a:solidFill>
                <a:latin typeface="Arial Unicode MS"/>
                <a:cs typeface="Arial Unicode MS"/>
              </a:rPr>
              <a:t>E</a:t>
            </a:r>
            <a:r>
              <a:rPr lang="en-US" sz="2000" baseline="-25000" dirty="0" err="1">
                <a:solidFill>
                  <a:srgbClr val="D60093"/>
                </a:solidFill>
                <a:latin typeface="Arial Unicode MS"/>
                <a:cs typeface="Arial Unicode MS"/>
              </a:rPr>
              <a:t>cm</a:t>
            </a:r>
            <a:r>
              <a:rPr lang="en-US" sz="2000" dirty="0">
                <a:solidFill>
                  <a:srgbClr val="D60093"/>
                </a:solidFill>
                <a:latin typeface="Arial Unicode MS"/>
                <a:cs typeface="Arial Unicode MS"/>
              </a:rPr>
              <a:t>=4.415 GeV</a:t>
            </a:r>
            <a:endParaRPr lang="it-IT" altLang="zh-CN" sz="2000" dirty="0">
              <a:solidFill>
                <a:srgbClr val="D60093"/>
              </a:solidFill>
              <a:latin typeface="Arial Unicode MS"/>
              <a:cs typeface="Arial Unicode MS"/>
            </a:endParaRPr>
          </a:p>
        </p:txBody>
      </p:sp>
      <p:pic>
        <p:nvPicPr>
          <p:cNvPr id="13" name="Picture 2" descr="C:\Documents and Settings\songweimin\桌面\BES3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9" y="6694"/>
            <a:ext cx="1398131" cy="61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83461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851175"/>
            <a:ext cx="7154146" cy="4882081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38E3-01E7-674B-9ADC-2D52E042C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457200" y="75863"/>
            <a:ext cx="8229600" cy="68884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dirty="0">
                <a:solidFill>
                  <a:srgbClr val="0000CC"/>
                </a:solidFill>
              </a:rPr>
              <a:t>e</a:t>
            </a:r>
            <a:r>
              <a:rPr lang="de-DE" baseline="30000" dirty="0">
                <a:solidFill>
                  <a:srgbClr val="0000CC"/>
                </a:solidFill>
              </a:rPr>
              <a:t>+</a:t>
            </a:r>
            <a:r>
              <a:rPr lang="de-DE" dirty="0">
                <a:solidFill>
                  <a:srgbClr val="0000CC"/>
                </a:solidFill>
              </a:rPr>
              <a:t>e</a:t>
            </a:r>
            <a:r>
              <a:rPr lang="de-DE" baseline="30000" dirty="0">
                <a:solidFill>
                  <a:srgbClr val="0000CC"/>
                </a:solidFill>
                <a:latin typeface="Symbol" panose="05050102010706020507" pitchFamily="18" charset="2"/>
              </a:rPr>
              <a:t>-</a:t>
            </a:r>
            <a:r>
              <a:rPr lang="de-DE" dirty="0">
                <a:solidFill>
                  <a:srgbClr val="0000CC"/>
                </a:solidFill>
                <a:sym typeface="Wingdings" panose="05000000000000000000" pitchFamily="2" charset="2"/>
              </a:rPr>
              <a:t></a:t>
            </a:r>
            <a:r>
              <a:rPr lang="de-DE" dirty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de-DE" baseline="30000" dirty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+</a:t>
            </a:r>
            <a:r>
              <a:rPr lang="de-DE" dirty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de-DE" baseline="30000" dirty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lang="de-DE" dirty="0">
                <a:solidFill>
                  <a:srgbClr val="0000CC"/>
                </a:solidFill>
                <a:sym typeface="Wingdings" panose="05000000000000000000" pitchFamily="2" charset="2"/>
              </a:rPr>
              <a:t>h</a:t>
            </a:r>
            <a:r>
              <a:rPr lang="de-DE" baseline="-25000" dirty="0">
                <a:solidFill>
                  <a:srgbClr val="0000CC"/>
                </a:solidFill>
                <a:sym typeface="Wingdings" panose="05000000000000000000" pitchFamily="2" charset="2"/>
              </a:rPr>
              <a:t>c</a:t>
            </a:r>
            <a:r>
              <a:rPr lang="de-DE" dirty="0">
                <a:solidFill>
                  <a:srgbClr val="0000CC"/>
                </a:solidFill>
                <a:sym typeface="Wingdings" panose="05000000000000000000" pitchFamily="2" charset="2"/>
              </a:rPr>
              <a:t> cross section</a:t>
            </a:r>
            <a:endParaRPr lang="de-DE" dirty="0">
              <a:solidFill>
                <a:srgbClr val="0000CC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88844" y="5661248"/>
            <a:ext cx="8547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000" dirty="0">
                <a:solidFill>
                  <a:prstClr val="black"/>
                </a:solidFill>
                <a:latin typeface="Calibri"/>
                <a:ea typeface="+mn-ea"/>
                <a:sym typeface="Wingdings" panose="05000000000000000000" pitchFamily="2" charset="2"/>
              </a:rPr>
              <a:t>First precise cross section measurement from threshold to 4.6 GeV</a:t>
            </a:r>
          </a:p>
          <a:p>
            <a:pPr marL="285750" indent="-285750"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000" dirty="0">
                <a:solidFill>
                  <a:prstClr val="black"/>
                </a:solidFill>
                <a:latin typeface="Calibri"/>
                <a:ea typeface="+mn-ea"/>
                <a:sym typeface="Wingdings" panose="05000000000000000000" pitchFamily="2" charset="2"/>
              </a:rPr>
              <a:t>Fit </a:t>
            </a:r>
            <a:r>
              <a:rPr lang="de-DE" sz="2000" dirty="0" err="1">
                <a:solidFill>
                  <a:prstClr val="black"/>
                </a:solidFill>
                <a:latin typeface="Calibri"/>
                <a:ea typeface="+mn-ea"/>
                <a:sym typeface="Wingdings" panose="05000000000000000000" pitchFamily="2" charset="2"/>
              </a:rPr>
              <a:t>with</a:t>
            </a:r>
            <a:r>
              <a:rPr lang="de-DE" sz="2000" dirty="0">
                <a:solidFill>
                  <a:prstClr val="black"/>
                </a:solidFill>
                <a:latin typeface="Calibri"/>
                <a:ea typeface="+mn-ea"/>
                <a:sym typeface="Wingdings" panose="05000000000000000000" pitchFamily="2" charset="2"/>
              </a:rPr>
              <a:t> </a:t>
            </a:r>
            <a:r>
              <a:rPr lang="de-DE" sz="2000" dirty="0">
                <a:solidFill>
                  <a:prstClr val="black"/>
                </a:solidFill>
                <a:latin typeface="Calibri"/>
                <a:ea typeface="+mn-ea"/>
              </a:rPr>
              <a:t>|BW</a:t>
            </a:r>
            <a:r>
              <a:rPr lang="de-DE" sz="2000" baseline="-25000" dirty="0">
                <a:solidFill>
                  <a:prstClr val="black"/>
                </a:solidFill>
                <a:latin typeface="Calibri"/>
                <a:ea typeface="+mn-ea"/>
              </a:rPr>
              <a:t>1</a:t>
            </a:r>
            <a:r>
              <a:rPr lang="de-DE" sz="2000" dirty="0">
                <a:solidFill>
                  <a:prstClr val="black"/>
                </a:solidFill>
                <a:latin typeface="Calibri"/>
                <a:ea typeface="+mn-ea"/>
              </a:rPr>
              <a:t>+BW</a:t>
            </a:r>
            <a:r>
              <a:rPr lang="de-DE" sz="2000" baseline="-25000" dirty="0">
                <a:solidFill>
                  <a:prstClr val="black"/>
                </a:solidFill>
                <a:latin typeface="Calibri"/>
                <a:ea typeface="+mn-ea"/>
              </a:rPr>
              <a:t>2</a:t>
            </a:r>
            <a:r>
              <a:rPr lang="de-DE" sz="2000" dirty="0">
                <a:solidFill>
                  <a:prstClr val="black"/>
                </a:solidFill>
                <a:latin typeface="Calibri"/>
                <a:ea typeface="+mn-ea"/>
              </a:rPr>
              <a:t>*e</a:t>
            </a:r>
            <a:r>
              <a:rPr lang="de-DE" sz="2000" baseline="30000" dirty="0">
                <a:solidFill>
                  <a:prstClr val="black"/>
                </a:solidFill>
                <a:latin typeface="Calibri"/>
                <a:ea typeface="+mn-ea"/>
              </a:rPr>
              <a:t>i</a:t>
            </a:r>
            <a:r>
              <a:rPr lang="de-DE" sz="2000" baseline="30000" dirty="0">
                <a:solidFill>
                  <a:prstClr val="black"/>
                </a:solidFill>
                <a:latin typeface="Symbol" panose="05050102010706020507" pitchFamily="18" charset="2"/>
                <a:ea typeface="+mn-ea"/>
              </a:rPr>
              <a:t>f2</a:t>
            </a:r>
            <a:r>
              <a:rPr lang="de-DE" sz="2000" dirty="0">
                <a:solidFill>
                  <a:prstClr val="black"/>
                </a:solidFill>
                <a:latin typeface="Calibri"/>
                <a:ea typeface="+mn-ea"/>
              </a:rPr>
              <a:t>|</a:t>
            </a:r>
            <a:r>
              <a:rPr lang="de-DE" sz="2000" baseline="30000" dirty="0">
                <a:solidFill>
                  <a:prstClr val="black"/>
                </a:solidFill>
                <a:latin typeface="Calibri"/>
                <a:ea typeface="+mn-ea"/>
              </a:rPr>
              <a:t>2</a:t>
            </a:r>
            <a:r>
              <a:rPr lang="de-DE" sz="2000" dirty="0">
                <a:solidFill>
                  <a:prstClr val="black"/>
                </a:solidFill>
                <a:latin typeface="Calibri"/>
                <a:ea typeface="+mn-ea"/>
              </a:rPr>
              <a:t> , </a:t>
            </a:r>
            <a:r>
              <a:rPr lang="de-DE" sz="2000" dirty="0" err="1">
                <a:solidFill>
                  <a:prstClr val="black"/>
                </a:solidFill>
                <a:latin typeface="Calibri"/>
                <a:ea typeface="+mn-ea"/>
              </a:rPr>
              <a:t>two</a:t>
            </a:r>
            <a:r>
              <a:rPr lang="de-DE" sz="2000" dirty="0">
                <a:solidFill>
                  <a:prstClr val="black"/>
                </a:solidFill>
                <a:latin typeface="Calibri"/>
                <a:ea typeface="+mn-ea"/>
              </a:rPr>
              <a:t> resonant </a:t>
            </a:r>
            <a:r>
              <a:rPr lang="de-DE" sz="2000" dirty="0" err="1">
                <a:solidFill>
                  <a:prstClr val="black"/>
                </a:solidFill>
                <a:latin typeface="Calibri"/>
                <a:ea typeface="+mn-ea"/>
              </a:rPr>
              <a:t>structures</a:t>
            </a:r>
            <a:r>
              <a:rPr lang="de-DE" sz="20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Calibri"/>
                <a:ea typeface="+mn-ea"/>
              </a:rPr>
              <a:t>are</a:t>
            </a:r>
            <a:r>
              <a:rPr lang="de-DE" sz="2000" dirty="0">
                <a:solidFill>
                  <a:prstClr val="black"/>
                </a:solidFill>
                <a:latin typeface="Calibri"/>
                <a:ea typeface="+mn-ea"/>
              </a:rPr>
              <a:t> evident</a:t>
            </a:r>
          </a:p>
        </p:txBody>
      </p:sp>
      <p:pic>
        <p:nvPicPr>
          <p:cNvPr id="8" name="Picture 4" descr="BES3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840" y="1096776"/>
            <a:ext cx="766597" cy="35933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064713" y="564649"/>
            <a:ext cx="2951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2000" dirty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PRL118, 092002 (2017)</a:t>
            </a:r>
          </a:p>
        </p:txBody>
      </p:sp>
      <p:sp>
        <p:nvSpPr>
          <p:cNvPr id="10" name="Rechteck 9"/>
          <p:cNvSpPr/>
          <p:nvPr/>
        </p:nvSpPr>
        <p:spPr>
          <a:xfrm>
            <a:off x="6748211" y="1598027"/>
            <a:ext cx="817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srgbClr val="FF0000"/>
                </a:solidFill>
                <a:latin typeface="Calibri"/>
                <a:ea typeface="+mn-ea"/>
              </a:rPr>
              <a:t>~6 fb</a:t>
            </a:r>
            <a:r>
              <a:rPr lang="de-DE" sz="1800" baseline="30000" dirty="0">
                <a:solidFill>
                  <a:srgbClr val="FF0000"/>
                </a:solidFill>
                <a:latin typeface="Calibri"/>
                <a:ea typeface="+mn-ea"/>
              </a:rPr>
              <a:t>−1</a:t>
            </a:r>
          </a:p>
        </p:txBody>
      </p:sp>
      <p:pic>
        <p:nvPicPr>
          <p:cNvPr id="11" name="Picture 2" descr="C:\Documents and Settings\songweimin\桌面\BES3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9" y="44624"/>
            <a:ext cx="1398131" cy="61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946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us-79-52.jpe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667" r="2500" b="11761"/>
          <a:stretch>
            <a:fillRect/>
          </a:stretch>
        </p:blipFill>
        <p:spPr>
          <a:xfrm>
            <a:off x="0" y="879018"/>
            <a:ext cx="9144000" cy="53693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+mn-lt"/>
              </a:rPr>
              <a:t>Main Suppliers of Exotics</a:t>
            </a:r>
          </a:p>
        </p:txBody>
      </p:sp>
      <p:sp>
        <p:nvSpPr>
          <p:cNvPr id="7" name="Rectangle 6"/>
          <p:cNvSpPr/>
          <p:nvPr/>
        </p:nvSpPr>
        <p:spPr>
          <a:xfrm>
            <a:off x="4724400" y="5562600"/>
            <a:ext cx="44196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0" y="914400"/>
            <a:ext cx="7315200" cy="518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bus-79-52.jpeg"/>
          <p:cNvPicPr>
            <a:picLocks noChangeAspect="1"/>
          </p:cNvPicPr>
          <p:nvPr/>
        </p:nvPicPr>
        <p:blipFill>
          <a:blip r:embed="rId2" cstate="print"/>
          <a:srcRect l="3273" t="45118" r="59788" b="3255"/>
          <a:stretch>
            <a:fillRect/>
          </a:stretch>
        </p:blipFill>
        <p:spPr>
          <a:xfrm>
            <a:off x="152400" y="3505200"/>
            <a:ext cx="3886200" cy="3124200"/>
          </a:xfrm>
          <a:prstGeom prst="rect">
            <a:avLst/>
          </a:prstGeom>
        </p:spPr>
      </p:pic>
      <p:pic>
        <p:nvPicPr>
          <p:cNvPr id="2052" name="Picture 4" descr="\\Mac\Home\Desktop\Screen Shot 2016-11-29 at 4.48.37 P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799" y="3962400"/>
            <a:ext cx="3090737" cy="2514600"/>
          </a:xfrm>
          <a:prstGeom prst="rect">
            <a:avLst/>
          </a:prstGeom>
          <a:noFill/>
        </p:spPr>
      </p:pic>
      <p:sp>
        <p:nvSpPr>
          <p:cNvPr id="30" name="Rectangle 29"/>
          <p:cNvSpPr/>
          <p:nvPr/>
        </p:nvSpPr>
        <p:spPr>
          <a:xfrm>
            <a:off x="6019800" y="1295400"/>
            <a:ext cx="16002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3" name="Picture 5" descr="\\Mac\Home\Desktop\Screen Shot 2016-11-29 at 5.04.37 P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3988" y="1066801"/>
            <a:ext cx="3398812" cy="2514599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0" y="3429000"/>
            <a:ext cx="10668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4" descr="Belle-logo-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4114800"/>
            <a:ext cx="838200" cy="736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31"/>
          <p:cNvSpPr/>
          <p:nvPr/>
        </p:nvSpPr>
        <p:spPr>
          <a:xfrm>
            <a:off x="4038600" y="3886200"/>
            <a:ext cx="304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" descr="\\Mac\Home\Desktop\Screen Shot 2016-11-28 at 6.57.57 AM.png"/>
          <p:cNvPicPr>
            <a:picLocks noChangeAspect="1" noChangeArrowheads="1"/>
          </p:cNvPicPr>
          <p:nvPr/>
        </p:nvPicPr>
        <p:blipFill>
          <a:blip r:embed="rId6" cstate="print"/>
          <a:srcRect l="6977" t="16646" r="11628" b="25092"/>
          <a:stretch>
            <a:fillRect/>
          </a:stretch>
        </p:blipFill>
        <p:spPr bwMode="auto">
          <a:xfrm>
            <a:off x="4114800" y="3733800"/>
            <a:ext cx="838200" cy="335280"/>
          </a:xfrm>
          <a:prstGeom prst="rect">
            <a:avLst/>
          </a:prstGeom>
          <a:noFill/>
        </p:spPr>
      </p:pic>
      <p:pic>
        <p:nvPicPr>
          <p:cNvPr id="2054" name="Picture 6" descr="\\Mac\Home\Desktop\Screen Shot 2016-11-28 at 9.39.38 AM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57600" y="990600"/>
            <a:ext cx="604838" cy="838201"/>
          </a:xfrm>
          <a:prstGeom prst="rect">
            <a:avLst/>
          </a:prstGeom>
          <a:noFill/>
        </p:spPr>
      </p:pic>
      <p:pic>
        <p:nvPicPr>
          <p:cNvPr id="2055" name="Picture 7" descr="\\Mac\Home\Desktop\Screen Shot 2016-11-29 at 6.14.51 PM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0" y="805880"/>
            <a:ext cx="3605212" cy="2658330"/>
          </a:xfrm>
          <a:prstGeom prst="rect">
            <a:avLst/>
          </a:prstGeom>
          <a:noFill/>
        </p:spPr>
      </p:pic>
      <p:sp>
        <p:nvSpPr>
          <p:cNvPr id="3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6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0299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851175"/>
            <a:ext cx="7154146" cy="4882081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38E3-01E7-674B-9ADC-2D52E042C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457200" y="75863"/>
            <a:ext cx="8229600" cy="68884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dirty="0">
                <a:solidFill>
                  <a:srgbClr val="0000CC"/>
                </a:solidFill>
              </a:rPr>
              <a:t>e</a:t>
            </a:r>
            <a:r>
              <a:rPr lang="de-DE" baseline="30000" dirty="0">
                <a:solidFill>
                  <a:srgbClr val="0000CC"/>
                </a:solidFill>
              </a:rPr>
              <a:t>+</a:t>
            </a:r>
            <a:r>
              <a:rPr lang="de-DE" dirty="0">
                <a:solidFill>
                  <a:srgbClr val="0000CC"/>
                </a:solidFill>
              </a:rPr>
              <a:t>e</a:t>
            </a:r>
            <a:r>
              <a:rPr lang="de-DE" baseline="30000" dirty="0">
                <a:solidFill>
                  <a:srgbClr val="0000CC"/>
                </a:solidFill>
                <a:latin typeface="Symbol" panose="05050102010706020507" pitchFamily="18" charset="2"/>
              </a:rPr>
              <a:t>-</a:t>
            </a:r>
            <a:r>
              <a:rPr lang="de-DE" dirty="0">
                <a:solidFill>
                  <a:srgbClr val="0000CC"/>
                </a:solidFill>
                <a:sym typeface="Wingdings" panose="05000000000000000000" pitchFamily="2" charset="2"/>
              </a:rPr>
              <a:t></a:t>
            </a:r>
            <a:r>
              <a:rPr lang="de-DE" dirty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de-DE" baseline="30000" dirty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+</a:t>
            </a:r>
            <a:r>
              <a:rPr lang="de-DE" dirty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de-DE" baseline="30000" dirty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lang="de-DE" dirty="0">
                <a:solidFill>
                  <a:srgbClr val="0000CC"/>
                </a:solidFill>
                <a:sym typeface="Wingdings" panose="05000000000000000000" pitchFamily="2" charset="2"/>
              </a:rPr>
              <a:t>h</a:t>
            </a:r>
            <a:r>
              <a:rPr lang="de-DE" baseline="-25000" dirty="0">
                <a:solidFill>
                  <a:srgbClr val="0000CC"/>
                </a:solidFill>
                <a:sym typeface="Wingdings" panose="05000000000000000000" pitchFamily="2" charset="2"/>
              </a:rPr>
              <a:t>c</a:t>
            </a:r>
            <a:r>
              <a:rPr lang="de-DE" dirty="0">
                <a:solidFill>
                  <a:srgbClr val="0000CC"/>
                </a:solidFill>
                <a:sym typeface="Wingdings" panose="05000000000000000000" pitchFamily="2" charset="2"/>
              </a:rPr>
              <a:t> cross section</a:t>
            </a:r>
            <a:endParaRPr lang="de-DE" dirty="0">
              <a:solidFill>
                <a:srgbClr val="0000CC"/>
              </a:solidFill>
            </a:endParaRPr>
          </a:p>
        </p:txBody>
      </p:sp>
      <p:pic>
        <p:nvPicPr>
          <p:cNvPr id="8" name="Picture 4" descr="BES3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840" y="1096776"/>
            <a:ext cx="766597" cy="35933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064713" y="564649"/>
            <a:ext cx="2951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2000" dirty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PRL118, 092002 (2017)</a:t>
            </a:r>
          </a:p>
        </p:txBody>
      </p:sp>
      <p:sp>
        <p:nvSpPr>
          <p:cNvPr id="10" name="Rechteck 9"/>
          <p:cNvSpPr/>
          <p:nvPr/>
        </p:nvSpPr>
        <p:spPr>
          <a:xfrm>
            <a:off x="6748211" y="1598027"/>
            <a:ext cx="817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srgbClr val="FF0000"/>
                </a:solidFill>
                <a:latin typeface="Calibri"/>
                <a:ea typeface="+mn-ea"/>
              </a:rPr>
              <a:t>~6 fb</a:t>
            </a:r>
            <a:r>
              <a:rPr lang="de-DE" sz="1800" baseline="30000" dirty="0">
                <a:solidFill>
                  <a:srgbClr val="FF0000"/>
                </a:solidFill>
                <a:latin typeface="Calibri"/>
                <a:ea typeface="+mn-ea"/>
              </a:rPr>
              <a:t>−1</a:t>
            </a:r>
          </a:p>
        </p:txBody>
      </p:sp>
      <p:sp>
        <p:nvSpPr>
          <p:cNvPr id="6" name="矩形 5"/>
          <p:cNvSpPr/>
          <p:nvPr/>
        </p:nvSpPr>
        <p:spPr>
          <a:xfrm>
            <a:off x="359509" y="5660105"/>
            <a:ext cx="87496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altLang="zh-CN" sz="2000" dirty="0">
                <a:latin typeface="Calibri"/>
              </a:rPr>
              <a:t>M</a:t>
            </a:r>
            <a:r>
              <a:rPr lang="de-DE" altLang="zh-CN" sz="2000" baseline="-25000" dirty="0">
                <a:latin typeface="Calibri"/>
              </a:rPr>
              <a:t>1</a:t>
            </a:r>
            <a:r>
              <a:rPr lang="de-DE" altLang="zh-CN" sz="2000" dirty="0">
                <a:latin typeface="Calibri"/>
              </a:rPr>
              <a:t>=4218.4</a:t>
            </a:r>
            <a:r>
              <a:rPr lang="de-DE" altLang="zh-CN" sz="2000" baseline="30000" dirty="0">
                <a:latin typeface="Calibri"/>
              </a:rPr>
              <a:t>+5.5</a:t>
            </a:r>
            <a:r>
              <a:rPr lang="de-DE" altLang="zh-CN" sz="2000" baseline="-25000" dirty="0">
                <a:latin typeface="Calibri"/>
              </a:rPr>
              <a:t>-4.5</a:t>
            </a:r>
            <a:r>
              <a:rPr lang="de-DE" altLang="zh-CN" sz="2000" dirty="0">
                <a:latin typeface="Calibri"/>
              </a:rPr>
              <a:t>±0.9 MeV/c</a:t>
            </a:r>
            <a:r>
              <a:rPr lang="de-DE" altLang="zh-CN" sz="2000" baseline="30000" dirty="0">
                <a:latin typeface="Calibri"/>
              </a:rPr>
              <a:t>2</a:t>
            </a:r>
            <a:r>
              <a:rPr lang="de-DE" altLang="zh-CN" sz="2000" dirty="0">
                <a:latin typeface="Calibri"/>
              </a:rPr>
              <a:t>, </a:t>
            </a:r>
            <a:r>
              <a:rPr lang="de-DE" altLang="zh-CN" sz="2000" dirty="0">
                <a:latin typeface="Symbol" panose="05050102010706020507" pitchFamily="18" charset="2"/>
              </a:rPr>
              <a:t>G</a:t>
            </a:r>
            <a:r>
              <a:rPr lang="de-DE" altLang="zh-CN" sz="2000" baseline="-25000" dirty="0">
                <a:latin typeface="Calibri"/>
              </a:rPr>
              <a:t>1</a:t>
            </a:r>
            <a:r>
              <a:rPr lang="de-DE" altLang="zh-CN" sz="2000" dirty="0">
                <a:latin typeface="Calibri"/>
              </a:rPr>
              <a:t>=  66.0</a:t>
            </a:r>
            <a:r>
              <a:rPr lang="de-DE" altLang="zh-CN" sz="2000" baseline="30000" dirty="0">
                <a:latin typeface="Calibri"/>
              </a:rPr>
              <a:t>+12.3</a:t>
            </a:r>
            <a:r>
              <a:rPr lang="de-DE" altLang="zh-CN" sz="2000" baseline="-25000" dirty="0">
                <a:latin typeface="Calibri"/>
              </a:rPr>
              <a:t>-8.3</a:t>
            </a:r>
            <a:r>
              <a:rPr lang="de-DE" altLang="zh-CN" sz="2000" dirty="0">
                <a:latin typeface="Calibri"/>
              </a:rPr>
              <a:t>±0.4 MeV   </a:t>
            </a:r>
            <a:r>
              <a:rPr lang="de-DE" altLang="zh-CN" sz="2000" dirty="0">
                <a:latin typeface="Calibri"/>
                <a:sym typeface="Wingdings" panose="05000000000000000000" pitchFamily="2" charset="2"/>
              </a:rPr>
              <a:t> Y(4220)</a:t>
            </a:r>
            <a:endParaRPr lang="de-DE" altLang="zh-CN" sz="2000" dirty="0">
              <a:latin typeface="Calibri"/>
            </a:endParaRPr>
          </a:p>
          <a:p>
            <a:pPr marL="285750" indent="-285750"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altLang="zh-CN" sz="2000" dirty="0">
                <a:latin typeface="Calibri"/>
              </a:rPr>
              <a:t>M</a:t>
            </a:r>
            <a:r>
              <a:rPr lang="de-DE" altLang="zh-CN" sz="2000" baseline="-25000" dirty="0">
                <a:latin typeface="Calibri"/>
              </a:rPr>
              <a:t>2</a:t>
            </a:r>
            <a:r>
              <a:rPr lang="de-DE" altLang="zh-CN" sz="2000" dirty="0">
                <a:latin typeface="Calibri"/>
              </a:rPr>
              <a:t>=4391.5</a:t>
            </a:r>
            <a:r>
              <a:rPr lang="de-DE" altLang="zh-CN" sz="2000" baseline="30000" dirty="0">
                <a:latin typeface="Calibri"/>
              </a:rPr>
              <a:t>+6.3</a:t>
            </a:r>
            <a:r>
              <a:rPr lang="de-DE" altLang="zh-CN" sz="2000" baseline="-25000" dirty="0">
                <a:latin typeface="Calibri"/>
              </a:rPr>
              <a:t>-6.8</a:t>
            </a:r>
            <a:r>
              <a:rPr lang="de-DE" altLang="zh-CN" sz="2000" dirty="0">
                <a:latin typeface="Calibri"/>
              </a:rPr>
              <a:t>±1.0 MeV/c</a:t>
            </a:r>
            <a:r>
              <a:rPr lang="de-DE" altLang="zh-CN" sz="2000" baseline="30000" dirty="0">
                <a:latin typeface="Calibri"/>
              </a:rPr>
              <a:t>2</a:t>
            </a:r>
            <a:r>
              <a:rPr lang="de-DE" altLang="zh-CN" sz="2000" dirty="0">
                <a:latin typeface="Calibri"/>
              </a:rPr>
              <a:t>, </a:t>
            </a:r>
            <a:r>
              <a:rPr lang="de-DE" altLang="zh-CN" sz="2000" dirty="0">
                <a:latin typeface="Symbol" panose="05050102010706020507" pitchFamily="18" charset="2"/>
              </a:rPr>
              <a:t>G</a:t>
            </a:r>
            <a:r>
              <a:rPr lang="de-DE" altLang="zh-CN" sz="2000" baseline="-25000" dirty="0">
                <a:latin typeface="Calibri"/>
              </a:rPr>
              <a:t>2</a:t>
            </a:r>
            <a:r>
              <a:rPr lang="de-DE" altLang="zh-CN" sz="2000" dirty="0">
                <a:latin typeface="Calibri"/>
              </a:rPr>
              <a:t>=139.5</a:t>
            </a:r>
            <a:r>
              <a:rPr lang="de-DE" altLang="zh-CN" sz="2000" baseline="30000" dirty="0">
                <a:latin typeface="Calibri"/>
              </a:rPr>
              <a:t>+16.2</a:t>
            </a:r>
            <a:r>
              <a:rPr lang="de-DE" altLang="zh-CN" sz="2000" baseline="-25000" dirty="0">
                <a:latin typeface="Calibri"/>
              </a:rPr>
              <a:t>-20.6</a:t>
            </a:r>
            <a:r>
              <a:rPr lang="de-DE" altLang="zh-CN" sz="2000" dirty="0">
                <a:latin typeface="Calibri"/>
              </a:rPr>
              <a:t>±0.6 MeV </a:t>
            </a:r>
            <a:r>
              <a:rPr lang="de-DE" altLang="zh-CN" sz="2000" dirty="0">
                <a:latin typeface="Calibri"/>
                <a:sym typeface="Wingdings" panose="05000000000000000000" pitchFamily="2" charset="2"/>
              </a:rPr>
              <a:t> Y(4390)</a:t>
            </a:r>
            <a:endParaRPr lang="de-DE" altLang="zh-CN" sz="2000" baseline="-25000" dirty="0">
              <a:latin typeface="Calibri"/>
            </a:endParaRPr>
          </a:p>
        </p:txBody>
      </p:sp>
      <p:pic>
        <p:nvPicPr>
          <p:cNvPr id="11" name="Picture 2" descr="C:\Documents and Settings\songweimin\桌面\BES3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9" y="44624"/>
            <a:ext cx="1398131" cy="61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2675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77888" y="44624"/>
            <a:ext cx="7342584" cy="936104"/>
          </a:xfrm>
        </p:spPr>
        <p:txBody>
          <a:bodyPr>
            <a:noAutofit/>
          </a:bodyPr>
          <a:lstStyle/>
          <a:p>
            <a:r>
              <a:rPr lang="en-US" altLang="zh-CN" sz="4000" b="1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Improvement of </a:t>
            </a:r>
            <a:r>
              <a:rPr lang="en-US" altLang="zh-CN" sz="4000" b="1" dirty="0" err="1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</a:t>
            </a:r>
            <a:r>
              <a:rPr lang="en-US" altLang="zh-CN" sz="4000" b="1" baseline="30000" dirty="0" err="1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+</a:t>
            </a:r>
            <a:r>
              <a:rPr lang="en-US" altLang="zh-CN" sz="4000" b="1" dirty="0" err="1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</a:t>
            </a:r>
            <a:r>
              <a:rPr lang="en-US" altLang="zh-CN" sz="4000" b="1" baseline="30000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-</a:t>
            </a:r>
            <a:r>
              <a:rPr lang="en-US" altLang="zh-CN" sz="4000" b="1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 </a:t>
            </a:r>
            <a:r>
              <a:rPr lang="en-US" altLang="zh-CN" sz="4000" b="1" baseline="30000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+</a:t>
            </a:r>
            <a:r>
              <a:rPr lang="en-US" altLang="zh-CN" sz="4000" b="1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</a:t>
            </a:r>
            <a:r>
              <a:rPr lang="en-US" altLang="zh-CN" sz="4000" b="1" baseline="30000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-</a:t>
            </a:r>
            <a:r>
              <a:rPr lang="en-US" altLang="zh-CN" sz="4000" b="1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’</a:t>
            </a:r>
            <a:endParaRPr lang="zh-CN" altLang="en-US" sz="4000" dirty="0">
              <a:solidFill>
                <a:srgbClr val="000066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92280" y="6381328"/>
            <a:ext cx="1905000" cy="457200"/>
          </a:xfrm>
        </p:spPr>
        <p:txBody>
          <a:bodyPr/>
          <a:lstStyle/>
          <a:p>
            <a:fld id="{4F2D8B87-08BC-42F3-B36E-78BE42C5C8BE}" type="slidenum">
              <a:rPr lang="en-US" altLang="zh-CN" smtClean="0"/>
              <a:pPr/>
              <a:t>61</a:t>
            </a:fld>
            <a:endParaRPr lang="en-US" altLang="zh-CN" dirty="0"/>
          </a:p>
        </p:txBody>
      </p:sp>
      <p:sp>
        <p:nvSpPr>
          <p:cNvPr id="16" name="矩形 10"/>
          <p:cNvSpPr/>
          <p:nvPr/>
        </p:nvSpPr>
        <p:spPr>
          <a:xfrm>
            <a:off x="323528" y="1073931"/>
            <a:ext cx="3438762" cy="46166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zh-CN" sz="2400" dirty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PRD 96, 032004 (2017)</a:t>
            </a:r>
          </a:p>
        </p:txBody>
      </p:sp>
      <p:pic>
        <p:nvPicPr>
          <p:cNvPr id="12" name="Picture 2" descr="C:\Documents and Settings\songweimin\桌面\BES3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9" y="6694"/>
            <a:ext cx="1398131" cy="61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51" y="1810082"/>
            <a:ext cx="8230313" cy="449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775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内容占位符 2"/>
          <p:cNvSpPr>
            <a:spLocks noGrp="1"/>
          </p:cNvSpPr>
          <p:nvPr>
            <p:ph idx="1"/>
          </p:nvPr>
        </p:nvSpPr>
        <p:spPr>
          <a:xfrm>
            <a:off x="109354" y="4774357"/>
            <a:ext cx="8892480" cy="1750987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zh-CN" sz="2400" dirty="0"/>
              <a:t>Number of signals are extracted from </a:t>
            </a:r>
            <a:r>
              <a:rPr lang="el-GR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π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</a:t>
            </a:r>
            <a:r>
              <a:rPr lang="el-GR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π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J/</a:t>
            </a:r>
            <a:r>
              <a:rPr lang="el-GR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ψ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400" dirty="0">
                <a:sym typeface="Wingdings" panose="05000000000000000000" pitchFamily="2" charset="2"/>
              </a:rPr>
              <a:t>invariant mass (mode I) and </a:t>
            </a:r>
            <a:r>
              <a:rPr lang="el-GR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π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</a:t>
            </a:r>
            <a:r>
              <a:rPr lang="el-GR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π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 </a:t>
            </a:r>
            <a:r>
              <a:rPr lang="en-US" altLang="zh-CN" sz="2400" dirty="0">
                <a:sym typeface="Wingdings" panose="05000000000000000000" pitchFamily="2" charset="2"/>
              </a:rPr>
              <a:t>recoiled mass spectrum (mode II).</a:t>
            </a:r>
          </a:p>
          <a:p>
            <a:pPr eaLnBrk="1" hangingPunct="1"/>
            <a:r>
              <a:rPr lang="en-US" altLang="zh-CN" sz="2400" dirty="0">
                <a:sym typeface="Wingdings" panose="05000000000000000000" pitchFamily="2" charset="2"/>
              </a:rPr>
              <a:t>Signals are described with MC simulated shape convolved with a Gaussian function.</a:t>
            </a:r>
            <a:endParaRPr lang="zh-CN" altLang="en-US" sz="2400" dirty="0"/>
          </a:p>
        </p:txBody>
      </p:sp>
      <p:grpSp>
        <p:nvGrpSpPr>
          <p:cNvPr id="2" name="组合 1"/>
          <p:cNvGrpSpPr/>
          <p:nvPr/>
        </p:nvGrpSpPr>
        <p:grpSpPr>
          <a:xfrm>
            <a:off x="94445" y="1092530"/>
            <a:ext cx="9024790" cy="3488598"/>
            <a:chOff x="94445" y="908720"/>
            <a:chExt cx="9024790" cy="3488598"/>
          </a:xfrm>
        </p:grpSpPr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45" y="1052735"/>
              <a:ext cx="4621571" cy="3344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908720"/>
              <a:ext cx="4403219" cy="3486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4" name="TextBox 7"/>
            <p:cNvSpPr txBox="1">
              <a:spLocks noChangeArrowheads="1"/>
            </p:cNvSpPr>
            <p:nvPr/>
          </p:nvSpPr>
          <p:spPr bwMode="auto">
            <a:xfrm>
              <a:off x="1187624" y="1834977"/>
              <a:ext cx="92868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dirty="0"/>
                <a:t>Mode I</a:t>
              </a:r>
              <a:endParaRPr lang="zh-CN" altLang="en-US" sz="1800" b="1" dirty="0"/>
            </a:p>
          </p:txBody>
        </p:sp>
        <p:sp>
          <p:nvSpPr>
            <p:cNvPr id="7175" name="TextBox 8"/>
            <p:cNvSpPr txBox="1">
              <a:spLocks noChangeArrowheads="1"/>
            </p:cNvSpPr>
            <p:nvPr/>
          </p:nvSpPr>
          <p:spPr bwMode="auto">
            <a:xfrm>
              <a:off x="5364088" y="1834977"/>
              <a:ext cx="11430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dirty="0"/>
                <a:t>Mode II</a:t>
              </a:r>
              <a:endParaRPr lang="zh-CN" altLang="en-US" sz="1800" b="1" dirty="0"/>
            </a:p>
          </p:txBody>
        </p:sp>
      </p:grpSp>
      <p:sp>
        <p:nvSpPr>
          <p:cNvPr id="7176" name="灯片编号占位符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0D0EBA8-82BF-4276-96D0-546831B33E26}" type="slidenum">
              <a:rPr lang="zh-CN" altLang="zh-CN" sz="1400" smtClean="0"/>
              <a:pPr>
                <a:spcBef>
                  <a:spcPct val="0"/>
                </a:spcBef>
                <a:buFontTx/>
                <a:buNone/>
              </a:pPr>
              <a:t>62</a:t>
            </a:fld>
            <a:endParaRPr lang="zh-CN" altLang="zh-CN" sz="1400" dirty="0"/>
          </a:p>
        </p:txBody>
      </p:sp>
      <p:pic>
        <p:nvPicPr>
          <p:cNvPr id="11" name="Picture 2" descr="C:\Documents and Settings\songweimin\桌面\BES3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9" y="6694"/>
            <a:ext cx="1398131" cy="61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423600" y="44624"/>
            <a:ext cx="7263200" cy="838845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000066"/>
                </a:solidFill>
              </a:rPr>
              <a:t>Signals at </a:t>
            </a:r>
            <a:r>
              <a:rPr lang="en-US" altLang="zh-CN" dirty="0" err="1">
                <a:solidFill>
                  <a:srgbClr val="000066"/>
                </a:solidFill>
              </a:rPr>
              <a:t>Ecm</a:t>
            </a:r>
            <a:r>
              <a:rPr lang="en-US" altLang="zh-CN" dirty="0">
                <a:solidFill>
                  <a:srgbClr val="000066"/>
                </a:solidFill>
              </a:rPr>
              <a:t>=4.416 GeV</a:t>
            </a:r>
            <a:endParaRPr lang="zh-CN" altLang="en-US" dirty="0">
              <a:solidFill>
                <a:srgbClr val="000066"/>
              </a:solidFill>
            </a:endParaRPr>
          </a:p>
        </p:txBody>
      </p:sp>
      <p:sp>
        <p:nvSpPr>
          <p:cNvPr id="13" name="矩形 10"/>
          <p:cNvSpPr/>
          <p:nvPr/>
        </p:nvSpPr>
        <p:spPr>
          <a:xfrm>
            <a:off x="5596339" y="807095"/>
            <a:ext cx="3438762" cy="46166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zh-CN" sz="2400" dirty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PRD 96, 032004 (2017)</a:t>
            </a:r>
          </a:p>
        </p:txBody>
      </p:sp>
    </p:spTree>
    <p:extLst>
      <p:ext uri="{BB962C8B-B14F-4D97-AF65-F5344CB8AC3E}">
        <p14:creationId xmlns:p14="http://schemas.microsoft.com/office/powerpoint/2010/main" val="14283653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64704"/>
            <a:ext cx="5273231" cy="3568786"/>
          </a:xfrm>
          <a:prstGeom prst="rect">
            <a:avLst/>
          </a:prstGeom>
        </p:spPr>
      </p:pic>
      <p:sp>
        <p:nvSpPr>
          <p:cNvPr id="8194" name="标题 1"/>
          <p:cNvSpPr>
            <a:spLocks noGrp="1"/>
          </p:cNvSpPr>
          <p:nvPr>
            <p:ph type="title"/>
          </p:nvPr>
        </p:nvSpPr>
        <p:spPr>
          <a:xfrm>
            <a:off x="1259632" y="44624"/>
            <a:ext cx="7427168" cy="603967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zh-CN" sz="4000" dirty="0">
                <a:solidFill>
                  <a:srgbClr val="000066"/>
                </a:solidFill>
              </a:rPr>
              <a:t>The Ys in </a:t>
            </a:r>
            <a:r>
              <a:rPr lang="en-US" altLang="zh-CN" sz="4000" b="1" dirty="0" err="1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</a:t>
            </a:r>
            <a:r>
              <a:rPr lang="en-US" altLang="zh-CN" sz="4000" b="1" baseline="30000" dirty="0" err="1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+</a:t>
            </a:r>
            <a:r>
              <a:rPr lang="en-US" altLang="zh-CN" sz="4000" b="1" dirty="0" err="1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</a:t>
            </a:r>
            <a:r>
              <a:rPr lang="en-US" altLang="zh-CN" sz="4000" b="1" baseline="30000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-</a:t>
            </a:r>
            <a:r>
              <a:rPr lang="en-US" altLang="zh-CN" sz="4000" b="1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 </a:t>
            </a:r>
            <a:r>
              <a:rPr lang="en-US" altLang="zh-CN" sz="4000" b="1" baseline="30000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+</a:t>
            </a:r>
            <a:r>
              <a:rPr lang="en-US" altLang="zh-CN" sz="4000" b="1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</a:t>
            </a:r>
            <a:r>
              <a:rPr lang="en-US" altLang="zh-CN" sz="4000" b="1" baseline="30000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-</a:t>
            </a:r>
            <a:r>
              <a:rPr lang="en-US" altLang="zh-CN" sz="4000" b="1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’</a:t>
            </a:r>
            <a:endParaRPr lang="zh-CN" altLang="en-US" sz="4000" dirty="0">
              <a:solidFill>
                <a:srgbClr val="000066"/>
              </a:solidFill>
            </a:endParaRPr>
          </a:p>
        </p:txBody>
      </p:sp>
      <p:sp>
        <p:nvSpPr>
          <p:cNvPr id="8195" name="灯片编号占位符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8981A12-8C73-4D75-A798-C8670D98B99B}" type="slidenum">
              <a:rPr lang="zh-CN" altLang="zh-CN" sz="1400" smtClean="0"/>
              <a:pPr>
                <a:spcBef>
                  <a:spcPct val="0"/>
                </a:spcBef>
                <a:buFontTx/>
                <a:buNone/>
              </a:pPr>
              <a:t>63</a:t>
            </a:fld>
            <a:endParaRPr lang="zh-CN" altLang="zh-CN" sz="1400"/>
          </a:p>
        </p:txBody>
      </p:sp>
      <p:pic>
        <p:nvPicPr>
          <p:cNvPr id="12" name="Picture 2" descr="C:\Documents and Settings\songweimin\桌面\BES3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9" y="6694"/>
            <a:ext cx="1398131" cy="61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762" y="4316923"/>
            <a:ext cx="6288782" cy="255544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364088" y="1684341"/>
            <a:ext cx="3746872" cy="217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The Y(4220) is necessary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(significance = 5.8) 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Fix parameters of the Y(4660) to Belle results</a:t>
            </a:r>
          </a:p>
        </p:txBody>
      </p:sp>
      <p:sp>
        <p:nvSpPr>
          <p:cNvPr id="10" name="矩形 10"/>
          <p:cNvSpPr/>
          <p:nvPr/>
        </p:nvSpPr>
        <p:spPr>
          <a:xfrm>
            <a:off x="6115491" y="764704"/>
            <a:ext cx="2892138" cy="707886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zh-CN" sz="2000" dirty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arXiv:1703.08787, </a:t>
            </a:r>
          </a:p>
          <a:p>
            <a:pPr>
              <a:spcBef>
                <a:spcPts val="0"/>
              </a:spcBef>
            </a:pPr>
            <a:r>
              <a:rPr lang="en-US" altLang="zh-CN" sz="2000" dirty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PRD 96, 032004 (2017)</a:t>
            </a:r>
          </a:p>
        </p:txBody>
      </p:sp>
    </p:spTree>
    <p:extLst>
      <p:ext uri="{BB962C8B-B14F-4D97-AF65-F5344CB8AC3E}">
        <p14:creationId xmlns:p14="http://schemas.microsoft.com/office/powerpoint/2010/main" val="23965750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Summary of the </a:t>
            </a:r>
            <a:r>
              <a:rPr lang="en-US" altLang="zh-CN" sz="4000" dirty="0" err="1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Z</a:t>
            </a:r>
            <a:r>
              <a:rPr lang="en-US" altLang="zh-CN" sz="4000" baseline="-25000" dirty="0" err="1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</a:t>
            </a:r>
            <a:r>
              <a:rPr lang="en-US" altLang="zh-CN" sz="4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states at BESIII</a:t>
            </a:r>
            <a:endParaRPr lang="zh-CN" altLang="en-US" sz="40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  <a:pPr/>
              <a:t>64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6791617"/>
              </p:ext>
            </p:extLst>
          </p:nvPr>
        </p:nvGraphicFramePr>
        <p:xfrm>
          <a:off x="678396" y="1327232"/>
          <a:ext cx="7787208" cy="4578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71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7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29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18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altLang="zh-CN" sz="2400" b="0" dirty="0">
                          <a:solidFill>
                            <a:srgbClr val="FF0000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Decay Modes</a:t>
                      </a:r>
                      <a:endParaRPr lang="zh-CN" altLang="en-US" sz="2400" b="0" dirty="0">
                        <a:solidFill>
                          <a:srgbClr val="FF0000"/>
                        </a:solidFill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altLang="zh-CN" sz="2400" b="0" dirty="0" err="1">
                          <a:solidFill>
                            <a:srgbClr val="0000FF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Z</a:t>
                      </a:r>
                      <a:r>
                        <a:rPr lang="en-US" altLang="zh-CN" sz="2400" b="0" baseline="-25000" dirty="0" err="1">
                          <a:solidFill>
                            <a:srgbClr val="0000FF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c</a:t>
                      </a:r>
                      <a:r>
                        <a:rPr lang="en-US" altLang="zh-CN" sz="2400" b="0" dirty="0">
                          <a:solidFill>
                            <a:srgbClr val="0000FF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(3900)</a:t>
                      </a:r>
                      <a:endParaRPr lang="zh-CN" altLang="en-US" sz="2400" b="0" dirty="0">
                        <a:solidFill>
                          <a:srgbClr val="0000FF"/>
                        </a:solidFill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dirty="0" err="1">
                          <a:solidFill>
                            <a:srgbClr val="0000FF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Z</a:t>
                      </a:r>
                      <a:r>
                        <a:rPr lang="en-US" altLang="zh-CN" sz="2400" b="0" baseline="-25000" dirty="0" err="1">
                          <a:solidFill>
                            <a:srgbClr val="0000FF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c</a:t>
                      </a:r>
                      <a:r>
                        <a:rPr lang="en-US" altLang="zh-CN" sz="2400" b="0" dirty="0">
                          <a:solidFill>
                            <a:srgbClr val="0000FF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(4020)</a:t>
                      </a:r>
                      <a:endParaRPr lang="zh-CN" altLang="en-US" sz="2400" b="0" dirty="0">
                        <a:solidFill>
                          <a:srgbClr val="0000FF"/>
                        </a:solidFill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6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dirty="0">
                          <a:solidFill>
                            <a:srgbClr val="0000FF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I</a:t>
                      </a:r>
                      <a:r>
                        <a:rPr lang="en-US" altLang="zh-CN" sz="2400" b="0" baseline="30000" dirty="0">
                          <a:solidFill>
                            <a:srgbClr val="0000FF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G</a:t>
                      </a:r>
                      <a:r>
                        <a:rPr lang="en-US" altLang="zh-CN" sz="2400" b="0" dirty="0">
                          <a:solidFill>
                            <a:srgbClr val="0000FF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(J</a:t>
                      </a:r>
                      <a:r>
                        <a:rPr lang="en-US" altLang="zh-CN" sz="2400" b="0" baseline="30000" dirty="0">
                          <a:solidFill>
                            <a:srgbClr val="0000FF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PC</a:t>
                      </a:r>
                      <a:r>
                        <a:rPr lang="en-US" altLang="zh-CN" sz="2400" b="0" dirty="0">
                          <a:solidFill>
                            <a:srgbClr val="0000FF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)</a:t>
                      </a:r>
                    </a:p>
                  </a:txBody>
                  <a:tcPr>
                    <a:solidFill>
                      <a:srgbClr val="85E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altLang="zh-CN" sz="2400" b="0" kern="1200" dirty="0">
                          <a:solidFill>
                            <a:srgbClr val="0000FF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1</a:t>
                      </a:r>
                      <a:r>
                        <a:rPr lang="en-US" altLang="zh-CN" sz="2400" b="0" kern="1200" baseline="30000" dirty="0">
                          <a:solidFill>
                            <a:srgbClr val="0000FF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+</a:t>
                      </a:r>
                      <a:r>
                        <a:rPr lang="en-US" altLang="zh-CN" sz="2400" b="0" kern="1200" dirty="0">
                          <a:solidFill>
                            <a:srgbClr val="0000FF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(1</a:t>
                      </a:r>
                      <a:r>
                        <a:rPr lang="en-US" altLang="zh-CN" sz="2400" b="0" kern="1200" baseline="30000" dirty="0">
                          <a:solidFill>
                            <a:srgbClr val="0000FF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  <a:sym typeface="Symbol" panose="05050102010706020507" pitchFamily="18" charset="2"/>
                        </a:rPr>
                        <a:t> </a:t>
                      </a:r>
                      <a:r>
                        <a:rPr lang="en-US" altLang="zh-CN" sz="2400" b="0" kern="1200" dirty="0">
                          <a:solidFill>
                            <a:srgbClr val="0000FF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)</a:t>
                      </a:r>
                    </a:p>
                  </a:txBody>
                  <a:tcPr>
                    <a:solidFill>
                      <a:srgbClr val="85E7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rgbClr val="0000FF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1</a:t>
                      </a:r>
                      <a:r>
                        <a:rPr lang="en-US" altLang="zh-CN" sz="2400" b="0" kern="1200" baseline="30000" dirty="0">
                          <a:solidFill>
                            <a:srgbClr val="0000FF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+</a:t>
                      </a:r>
                      <a:r>
                        <a:rPr lang="en-US" altLang="zh-CN" sz="2400" b="0" kern="1200" dirty="0">
                          <a:solidFill>
                            <a:srgbClr val="0000FF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(?</a:t>
                      </a:r>
                      <a:r>
                        <a:rPr lang="en-US" altLang="zh-CN" sz="2400" b="0" kern="1200" baseline="30000" dirty="0">
                          <a:solidFill>
                            <a:srgbClr val="0000FF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  <a:sym typeface="Symbol" panose="05050102010706020507" pitchFamily="18" charset="2"/>
                        </a:rPr>
                        <a:t>? </a:t>
                      </a:r>
                      <a:r>
                        <a:rPr lang="en-US" altLang="zh-CN" sz="2400" b="0" kern="1200" dirty="0">
                          <a:solidFill>
                            <a:srgbClr val="0000FF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)</a:t>
                      </a:r>
                    </a:p>
                  </a:txBody>
                  <a:tcPr>
                    <a:solidFill>
                      <a:srgbClr val="85E7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6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dirty="0">
                          <a:solidFill>
                            <a:srgbClr val="FF0000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  <a:sym typeface="Symbol" panose="05050102010706020507" pitchFamily="18" charset="2"/>
                        </a:rPr>
                        <a:t>J/</a:t>
                      </a:r>
                      <a:endParaRPr lang="en-US" altLang="zh-CN" sz="2400" b="0" dirty="0">
                        <a:solidFill>
                          <a:srgbClr val="FF0000"/>
                        </a:solidFill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altLang="zh-CN" sz="2400" b="0" kern="1200" dirty="0">
                          <a:solidFill>
                            <a:srgbClr val="0000FF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Discovery</a:t>
                      </a:r>
                      <a:r>
                        <a:rPr lang="en-US" altLang="zh-CN" sz="2400" b="0" kern="1200" baseline="0" dirty="0">
                          <a:solidFill>
                            <a:srgbClr val="0000FF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 mode</a:t>
                      </a:r>
                      <a:endParaRPr lang="en-US" altLang="zh-CN" sz="2400" b="0" kern="1200" dirty="0">
                        <a:solidFill>
                          <a:srgbClr val="0000FF"/>
                        </a:solidFill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rgbClr val="0000FF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No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8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dirty="0">
                          <a:solidFill>
                            <a:srgbClr val="FF0000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  <a:sym typeface="Symbol" panose="05050102010706020507" pitchFamily="18" charset="2"/>
                        </a:rPr>
                        <a:t></a:t>
                      </a:r>
                      <a:r>
                        <a:rPr lang="en-US" altLang="zh-CN" sz="2400" b="0" dirty="0" err="1">
                          <a:solidFill>
                            <a:srgbClr val="FF0000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h</a:t>
                      </a:r>
                      <a:r>
                        <a:rPr lang="en-US" altLang="zh-CN" sz="2400" b="0" baseline="-25000" dirty="0" err="1">
                          <a:solidFill>
                            <a:srgbClr val="FF0000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c</a:t>
                      </a:r>
                      <a:endParaRPr lang="zh-CN" altLang="en-US" sz="2400" b="0" baseline="-25000" dirty="0">
                        <a:solidFill>
                          <a:srgbClr val="FF0000"/>
                        </a:solidFill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rgbClr val="0000FF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2.1</a:t>
                      </a:r>
                      <a:r>
                        <a:rPr lang="en-US" altLang="zh-CN" sz="2400" b="0" kern="1200" dirty="0">
                          <a:solidFill>
                            <a:srgbClr val="0000FF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  <a:sym typeface="Symbol" panose="05050102010706020507" pitchFamily="18" charset="2"/>
                        </a:rPr>
                        <a:t></a:t>
                      </a:r>
                      <a:endParaRPr lang="zh-CN" altLang="en-US" sz="2400" b="0" dirty="0">
                        <a:solidFill>
                          <a:srgbClr val="0000FF"/>
                        </a:solidFill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rgbClr val="0000FF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Discovery</a:t>
                      </a:r>
                      <a:r>
                        <a:rPr lang="en-US" altLang="zh-CN" sz="2400" b="0" kern="1200" baseline="0" dirty="0">
                          <a:solidFill>
                            <a:srgbClr val="0000FF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 mode</a:t>
                      </a:r>
                      <a:endParaRPr lang="en-US" altLang="zh-CN" sz="2400" b="0" kern="1200" dirty="0">
                        <a:solidFill>
                          <a:srgbClr val="0000FF"/>
                        </a:solidFill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8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dirty="0">
                          <a:solidFill>
                            <a:srgbClr val="FF0000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  <a:sym typeface="Symbol" panose="05050102010706020507" pitchFamily="18" charset="2"/>
                        </a:rPr>
                        <a:t></a:t>
                      </a:r>
                      <a:r>
                        <a:rPr lang="en-US" altLang="zh-CN" sz="2400" b="0" dirty="0">
                          <a:solidFill>
                            <a:srgbClr val="FF0000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D*D</a:t>
                      </a:r>
                      <a:endParaRPr lang="zh-CN" altLang="en-US" sz="2400" b="0" baseline="-25000" dirty="0">
                        <a:solidFill>
                          <a:srgbClr val="FF0000"/>
                        </a:solidFill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dirty="0">
                          <a:solidFill>
                            <a:srgbClr val="0000FF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Yes</a:t>
                      </a:r>
                      <a:endParaRPr lang="zh-CN" altLang="en-US" sz="2400" b="0" dirty="0">
                        <a:solidFill>
                          <a:srgbClr val="0000FF"/>
                        </a:solidFill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rgbClr val="0000FF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No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79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dirty="0">
                          <a:solidFill>
                            <a:srgbClr val="FF0000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  <a:sym typeface="Symbol" panose="05050102010706020507" pitchFamily="18" charset="2"/>
                        </a:rPr>
                        <a:t></a:t>
                      </a:r>
                      <a:r>
                        <a:rPr lang="en-US" altLang="zh-CN" sz="2400" b="0" dirty="0">
                          <a:solidFill>
                            <a:srgbClr val="FF0000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D*D*</a:t>
                      </a:r>
                      <a:endParaRPr lang="zh-CN" altLang="en-US" sz="2400" b="0" baseline="-25000" dirty="0">
                        <a:solidFill>
                          <a:srgbClr val="FF0000"/>
                        </a:solidFill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dirty="0">
                          <a:solidFill>
                            <a:srgbClr val="0000FF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No</a:t>
                      </a:r>
                      <a:endParaRPr lang="zh-CN" altLang="en-US" sz="2400" b="0" dirty="0">
                        <a:solidFill>
                          <a:srgbClr val="0000FF"/>
                        </a:solidFill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rgbClr val="0000FF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Yes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00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dirty="0">
                          <a:solidFill>
                            <a:srgbClr val="FF0000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  <a:sym typeface="Symbol" panose="05050102010706020507" pitchFamily="18" charset="2"/>
                        </a:rPr>
                        <a:t>’</a:t>
                      </a:r>
                      <a:endParaRPr lang="en-US" altLang="zh-CN" sz="2400" b="0" dirty="0">
                        <a:solidFill>
                          <a:srgbClr val="FF0000"/>
                        </a:solidFill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dirty="0">
                          <a:solidFill>
                            <a:srgbClr val="0000FF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No</a:t>
                      </a:r>
                      <a:endParaRPr lang="zh-CN" altLang="en-US" sz="2400" b="0" dirty="0">
                        <a:solidFill>
                          <a:srgbClr val="0000FF"/>
                        </a:solidFill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rgbClr val="0000FF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Yes?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3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dirty="0">
                          <a:solidFill>
                            <a:srgbClr val="FF0000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  <a:sym typeface="Symbol" panose="05050102010706020507" pitchFamily="18" charset="2"/>
                        </a:rPr>
                        <a:t></a:t>
                      </a:r>
                      <a:r>
                        <a:rPr lang="en-US" altLang="zh-CN" sz="2400" b="0" baseline="-25000" dirty="0">
                          <a:solidFill>
                            <a:srgbClr val="FF0000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  <a:sym typeface="Symbol" panose="05050102010706020507" pitchFamily="18" charset="2"/>
                        </a:rPr>
                        <a:t>c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dirty="0">
                          <a:solidFill>
                            <a:srgbClr val="0000FF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4.3</a:t>
                      </a:r>
                      <a:r>
                        <a:rPr lang="en-US" altLang="zh-CN" sz="2400" b="0" kern="1200" dirty="0">
                          <a:solidFill>
                            <a:srgbClr val="0000FF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  <a:sym typeface="Symbol" panose="05050102010706020507" pitchFamily="18" charset="2"/>
                        </a:rPr>
                        <a:t></a:t>
                      </a:r>
                      <a:endParaRPr lang="zh-CN" altLang="en-US" sz="2400" b="0" dirty="0">
                        <a:solidFill>
                          <a:srgbClr val="0000FF"/>
                        </a:solidFill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rgbClr val="0000FF"/>
                          </a:solidFill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No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52924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1A5E1-B7E7-4049-8BF9-58E1DDF4A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560013"/>
          </a:xfrm>
        </p:spPr>
        <p:txBody>
          <a:bodyPr/>
          <a:lstStyle/>
          <a:p>
            <a:pPr algn="ctr"/>
            <a:r>
              <a:rPr lang="en-US" dirty="0"/>
              <a:t>Results from Five Collider Experiments on X(5568)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69209-1E46-4392-87D0-097A4E189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323" y="4295408"/>
            <a:ext cx="8672513" cy="1910520"/>
          </a:xfrm>
        </p:spPr>
        <p:txBody>
          <a:bodyPr/>
          <a:lstStyle/>
          <a:p>
            <a:r>
              <a:rPr lang="en-US" sz="1800" dirty="0"/>
              <a:t>LHC experiments do not observe X(5568) at higher collisions energy</a:t>
            </a:r>
          </a:p>
          <a:p>
            <a:r>
              <a:rPr lang="en-US" sz="1800" dirty="0"/>
              <a:t>CDF result is in ~2</a:t>
            </a:r>
            <a:r>
              <a:rPr lang="en-US" sz="1800" dirty="0">
                <a:latin typeface="Symbol" panose="05050102010706020507" pitchFamily="18" charset="2"/>
              </a:rPr>
              <a:t>s</a:t>
            </a:r>
            <a:r>
              <a:rPr lang="en-US" sz="1800" dirty="0"/>
              <a:t> tension with D</a:t>
            </a:r>
            <a:r>
              <a:rPr lang="en-US" sz="1800" dirty="0">
                <a:effectLst>
                  <a:outerShdw blurRad="38100" dist="38100" dir="2700000" algn="tl">
                    <a:srgbClr val="FFFFFF"/>
                  </a:outerShdw>
                </a:effectLst>
                <a:cs typeface="Tahoma" pitchFamily="34" charset="0"/>
              </a:rPr>
              <a:t>Ø </a:t>
            </a:r>
            <a:r>
              <a:rPr lang="en-US" sz="1800" dirty="0"/>
              <a:t>studies in hadronic decay channel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Kinematic selections vary substantially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Ratio to B</a:t>
            </a:r>
            <a:r>
              <a:rPr lang="en-US" sz="1800" baseline="-25000" dirty="0">
                <a:solidFill>
                  <a:schemeClr val="tx1"/>
                </a:solidFill>
              </a:rPr>
              <a:t>s</a:t>
            </a:r>
            <a:r>
              <a:rPr lang="en-US" sz="1800" baseline="30000" dirty="0">
                <a:solidFill>
                  <a:schemeClr val="tx1"/>
                </a:solidFill>
              </a:rPr>
              <a:t>0</a:t>
            </a:r>
            <a:r>
              <a:rPr lang="en-US" sz="1800" dirty="0">
                <a:solidFill>
                  <a:schemeClr val="tx1"/>
                </a:solidFill>
              </a:rPr>
              <a:t> production might not be the best metric</a:t>
            </a:r>
          </a:p>
          <a:p>
            <a:r>
              <a:rPr lang="en-US" sz="1800" dirty="0"/>
              <a:t>Without theoretical model of X(5568) production and decays it is hard to compare various experiments quantitively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446F6-9A14-4B8A-8323-D37E0FAFB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July 7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46E73-E165-4F05-81D6-555E79F94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Dmitri Denisov | DØ Heavy Flavor Results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39EFA-3F4B-4939-B795-8C14F9E0D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C66D4-1B7E-42D3-9F6F-44AB189D4AB6}" type="slidenum">
              <a:rPr lang="en-US" altLang="en-US" smtClean="0"/>
              <a:pPr/>
              <a:t>65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552320-591E-42C6-AB85-2D9B500716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86" t="27654" r="20013" b="37585"/>
          <a:stretch/>
        </p:blipFill>
        <p:spPr>
          <a:xfrm>
            <a:off x="477544" y="869431"/>
            <a:ext cx="8244588" cy="319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25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0"/>
            <a:ext cx="7772400" cy="1143000"/>
          </a:xfrm>
        </p:spPr>
        <p:txBody>
          <a:bodyPr/>
          <a:lstStyle/>
          <a:p>
            <a:r>
              <a:rPr lang="en-US" altLang="ja-JP"/>
              <a:t>Variety of recorded reactions</a:t>
            </a:r>
            <a:endParaRPr lang="ja-JP" altLang="en-US"/>
          </a:p>
        </p:txBody>
      </p:sp>
      <p:pic>
        <p:nvPicPr>
          <p:cNvPr id="149507" name="Picture 3" descr="tree_hidden_charm_m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75" y="1181100"/>
            <a:ext cx="250190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8" name="Picture 4" descr="isr_m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888" y="3810000"/>
            <a:ext cx="2509837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9" name="Picture 5" descr="dc_mo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888" y="1181100"/>
            <a:ext cx="2516187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10" name="Picture 6" descr="twophoton_mo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789363"/>
            <a:ext cx="2516188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11" name="テキスト ボックス 18"/>
          <p:cNvSpPr txBox="1">
            <a:spLocks noChangeArrowheads="1"/>
          </p:cNvSpPr>
          <p:nvPr/>
        </p:nvSpPr>
        <p:spPr bwMode="auto">
          <a:xfrm>
            <a:off x="4219575" y="3810000"/>
            <a:ext cx="1339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kumimoji="1" lang="en-US" altLang="ja-JP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 </a:t>
            </a:r>
            <a:r>
              <a:rPr kumimoji="1" lang="en-US" altLang="ja-JP" sz="2000">
                <a:solidFill>
                  <a:schemeClr val="tx1"/>
                </a:solidFill>
                <a:latin typeface="Symbol" pitchFamily="18" charset="2"/>
                <a:ea typeface="MS PGothic" pitchFamily="34" charset="-128"/>
              </a:rPr>
              <a:t>gg</a:t>
            </a:r>
            <a:r>
              <a:rPr kumimoji="1" lang="en-US" altLang="ja-JP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 collision</a:t>
            </a:r>
            <a:endParaRPr kumimoji="1" lang="ja-JP" altLang="en-US" sz="2000">
              <a:solidFill>
                <a:schemeClr val="tx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49512" name="テキスト ボックス 19"/>
          <p:cNvSpPr txBox="1">
            <a:spLocks noChangeArrowheads="1"/>
          </p:cNvSpPr>
          <p:nvPr/>
        </p:nvSpPr>
        <p:spPr bwMode="auto">
          <a:xfrm>
            <a:off x="6223000" y="2743200"/>
            <a:ext cx="15843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kumimoji="1" lang="en-US" altLang="ja-JP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Double chamonia production</a:t>
            </a:r>
            <a:endParaRPr kumimoji="1" lang="ja-JP" altLang="en-US" sz="2000">
              <a:solidFill>
                <a:schemeClr val="tx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49513" name="テキスト ボックス 20"/>
          <p:cNvSpPr txBox="1">
            <a:spLocks noChangeArrowheads="1"/>
          </p:cNvSpPr>
          <p:nvPr/>
        </p:nvSpPr>
        <p:spPr bwMode="auto">
          <a:xfrm>
            <a:off x="6403975" y="5519738"/>
            <a:ext cx="2276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kumimoji="1" lang="en-US" altLang="ja-JP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Initial state radiation</a:t>
            </a:r>
            <a:endParaRPr kumimoji="1" lang="ja-JP" altLang="en-US" sz="2000">
              <a:solidFill>
                <a:schemeClr val="tx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49514" name="テキスト ボックス 11"/>
          <p:cNvSpPr txBox="1">
            <a:spLocks noChangeArrowheads="1"/>
          </p:cNvSpPr>
          <p:nvPr/>
        </p:nvSpPr>
        <p:spPr bwMode="auto">
          <a:xfrm>
            <a:off x="3376613" y="2743200"/>
            <a:ext cx="20399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kumimoji="1" lang="en-US" altLang="ja-JP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J</a:t>
            </a:r>
            <a:r>
              <a:rPr kumimoji="1" lang="en-US" altLang="ja-JP" sz="2000" baseline="300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PC</a:t>
            </a:r>
            <a:r>
              <a:rPr kumimoji="1" lang="en-US" altLang="ja-JP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=0</a:t>
            </a:r>
            <a:r>
              <a:rPr kumimoji="1" lang="en-US" altLang="ja-JP" sz="2000" baseline="300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-+</a:t>
            </a:r>
            <a:r>
              <a:rPr kumimoji="1" lang="en-US" altLang="ja-JP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, 1</a:t>
            </a:r>
            <a:r>
              <a:rPr kumimoji="1" lang="en-US" altLang="ja-JP" sz="2000" baseline="300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− −</a:t>
            </a:r>
            <a:r>
              <a:rPr kumimoji="1" lang="en-US" altLang="ja-JP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, 1</a:t>
            </a:r>
            <a:r>
              <a:rPr kumimoji="1" lang="en-US" altLang="ja-JP" sz="2000" baseline="300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++</a:t>
            </a:r>
            <a:r>
              <a:rPr kumimoji="1" lang="en-US" altLang="ja-JP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  in factorization limit. </a:t>
            </a:r>
            <a:endParaRPr kumimoji="1" lang="ja-JP" altLang="en-US" sz="2000">
              <a:solidFill>
                <a:schemeClr val="tx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49515" name="テキスト ボックス 13"/>
          <p:cNvSpPr txBox="1">
            <a:spLocks noChangeArrowheads="1"/>
          </p:cNvSpPr>
          <p:nvPr/>
        </p:nvSpPr>
        <p:spPr bwMode="auto">
          <a:xfrm>
            <a:off x="4079875" y="6015038"/>
            <a:ext cx="183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kumimoji="1" lang="en-US" altLang="ja-JP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J</a:t>
            </a:r>
            <a:r>
              <a:rPr kumimoji="1" lang="en-US" altLang="ja-JP" sz="2000" baseline="300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PC</a:t>
            </a:r>
            <a:r>
              <a:rPr kumimoji="1" lang="en-US" altLang="ja-JP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=0</a:t>
            </a:r>
            <a:r>
              <a:rPr kumimoji="1" lang="en-US" altLang="ja-JP" sz="2000" baseline="300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-+</a:t>
            </a:r>
            <a:r>
              <a:rPr kumimoji="1" lang="en-US" altLang="ja-JP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, 2</a:t>
            </a:r>
            <a:r>
              <a:rPr kumimoji="1" lang="en-US" altLang="ja-JP" sz="2000" baseline="300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++</a:t>
            </a:r>
            <a:r>
              <a:rPr kumimoji="1" lang="en-US" altLang="ja-JP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.</a:t>
            </a:r>
            <a:endParaRPr kumimoji="1" lang="ja-JP" altLang="en-US" sz="2000">
              <a:solidFill>
                <a:schemeClr val="tx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49516" name="テキスト ボックス 14"/>
          <p:cNvSpPr txBox="1">
            <a:spLocks noChangeArrowheads="1"/>
          </p:cNvSpPr>
          <p:nvPr/>
        </p:nvSpPr>
        <p:spPr bwMode="auto">
          <a:xfrm>
            <a:off x="6294438" y="5988050"/>
            <a:ext cx="1952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kumimoji="1" lang="en-US" altLang="ja-JP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J</a:t>
            </a:r>
            <a:r>
              <a:rPr kumimoji="1" lang="en-US" altLang="ja-JP" sz="2000" baseline="300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PC</a:t>
            </a:r>
            <a:r>
              <a:rPr kumimoji="1" lang="en-US" altLang="ja-JP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=1</a:t>
            </a:r>
            <a:r>
              <a:rPr kumimoji="1" lang="en-US" altLang="ja-JP" sz="2000" baseline="300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− −</a:t>
            </a:r>
            <a:r>
              <a:rPr kumimoji="1" lang="en-US" altLang="ja-JP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.</a:t>
            </a:r>
            <a:endParaRPr kumimoji="1" lang="ja-JP" altLang="en-US" sz="2000">
              <a:solidFill>
                <a:schemeClr val="tx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49517" name="テキスト ボックス 15"/>
          <p:cNvSpPr txBox="1">
            <a:spLocks noChangeArrowheads="1"/>
          </p:cNvSpPr>
          <p:nvPr/>
        </p:nvSpPr>
        <p:spPr bwMode="auto">
          <a:xfrm>
            <a:off x="7894638" y="3276600"/>
            <a:ext cx="827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kumimoji="1" lang="en-US" altLang="ja-JP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C=+1</a:t>
            </a:r>
            <a:r>
              <a:rPr kumimoji="1" lang="en-US" altLang="ja-JP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.</a:t>
            </a:r>
            <a:endParaRPr kumimoji="1" lang="ja-JP" altLang="en-US" sz="2400">
              <a:solidFill>
                <a:schemeClr val="tx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23" name="角丸四角形 22"/>
          <p:cNvSpPr/>
          <p:nvPr/>
        </p:nvSpPr>
        <p:spPr>
          <a:xfrm>
            <a:off x="6211888" y="6015038"/>
            <a:ext cx="1143000" cy="341312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sz="240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24" name="角丸四角形 23"/>
          <p:cNvSpPr/>
          <p:nvPr/>
        </p:nvSpPr>
        <p:spPr>
          <a:xfrm flipV="1">
            <a:off x="7900988" y="3362325"/>
            <a:ext cx="750887" cy="323850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sz="200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25" name="角丸四角形 24"/>
          <p:cNvSpPr/>
          <p:nvPr/>
        </p:nvSpPr>
        <p:spPr>
          <a:xfrm>
            <a:off x="3446463" y="2743200"/>
            <a:ext cx="1898650" cy="341313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sz="240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26" name="角丸四角形 25"/>
          <p:cNvSpPr/>
          <p:nvPr/>
        </p:nvSpPr>
        <p:spPr>
          <a:xfrm>
            <a:off x="3938588" y="6027738"/>
            <a:ext cx="1746250" cy="339725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sz="240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</p:txBody>
      </p:sp>
      <p:cxnSp>
        <p:nvCxnSpPr>
          <p:cNvPr id="28" name="直線矢印コネクタ 27"/>
          <p:cNvCxnSpPr/>
          <p:nvPr/>
        </p:nvCxnSpPr>
        <p:spPr>
          <a:xfrm flipV="1">
            <a:off x="4343400" y="2133600"/>
            <a:ext cx="9906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523" name="テキスト ボックス 29"/>
          <p:cNvSpPr txBox="1">
            <a:spLocks noChangeArrowheads="1"/>
          </p:cNvSpPr>
          <p:nvPr/>
        </p:nvSpPr>
        <p:spPr bwMode="auto">
          <a:xfrm>
            <a:off x="4319588" y="1143000"/>
            <a:ext cx="1025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kumimoji="1" lang="en-US" altLang="ja-JP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B decay</a:t>
            </a:r>
            <a:endParaRPr kumimoji="1" lang="ja-JP" altLang="en-US" sz="2000">
              <a:solidFill>
                <a:schemeClr val="tx1"/>
              </a:solidFill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149524" name="図 30" descr="upsilon_mo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25538"/>
            <a:ext cx="2516187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25" name="テキスト ボックス 31"/>
          <p:cNvSpPr txBox="1">
            <a:spLocks noChangeArrowheads="1"/>
          </p:cNvSpPr>
          <p:nvPr/>
        </p:nvSpPr>
        <p:spPr bwMode="auto">
          <a:xfrm>
            <a:off x="633413" y="1143000"/>
            <a:ext cx="1049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kumimoji="1" lang="en-US" altLang="en-US" sz="2000">
                <a:solidFill>
                  <a:schemeClr val="tx1"/>
                </a:solidFill>
                <a:latin typeface="Osaka"/>
                <a:ea typeface="Osaka"/>
                <a:cs typeface="Osaka"/>
              </a:rPr>
              <a:t>Υ</a:t>
            </a:r>
            <a:r>
              <a:rPr kumimoji="1" lang="en-US" altLang="en-US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 decay</a:t>
            </a:r>
            <a:endParaRPr kumimoji="1" lang="ja-JP" altLang="en-US" sz="2000">
              <a:solidFill>
                <a:schemeClr val="tx1"/>
              </a:solidFill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149526" name="図 32" descr="continuu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3810000"/>
            <a:ext cx="250825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27" name="テキスト ボックス 33"/>
          <p:cNvSpPr txBox="1">
            <a:spLocks noChangeArrowheads="1"/>
          </p:cNvSpPr>
          <p:nvPr/>
        </p:nvSpPr>
        <p:spPr bwMode="auto">
          <a:xfrm>
            <a:off x="1004888" y="3886200"/>
            <a:ext cx="1316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kumimoji="1" lang="en-US" altLang="ja-JP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Continuum</a:t>
            </a:r>
            <a:endParaRPr kumimoji="1" lang="ja-JP" altLang="en-US" sz="2000">
              <a:solidFill>
                <a:schemeClr val="tx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27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7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257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4827"/>
            <a:ext cx="8532442" cy="493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80529" y="4797152"/>
            <a:ext cx="91439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800" dirty="0">
                <a:latin typeface="Helvetica" panose="020B0604020202020204" pitchFamily="34" charset="0"/>
                <a:cs typeface="Helvetica" panose="020B0604020202020204" pitchFamily="34" charset="0"/>
              </a:rPr>
              <a:t>~20 multi-quark states are observed since 2003 with high significance</a:t>
            </a:r>
          </a:p>
          <a:p>
            <a:pPr lvl="1" algn="l"/>
            <a:r>
              <a:rPr lang="en-US" altLang="zh-CN" sz="1600" dirty="0">
                <a:solidFill>
                  <a:schemeClr val="tx1"/>
                </a:solidFill>
              </a:rPr>
              <a:t>BES, Belle, Babar, CDF, D0, </a:t>
            </a:r>
            <a:r>
              <a:rPr lang="en-US" altLang="zh-CN" sz="1600" dirty="0" err="1">
                <a:solidFill>
                  <a:schemeClr val="tx1"/>
                </a:solidFill>
              </a:rPr>
              <a:t>LHCb</a:t>
            </a:r>
            <a:r>
              <a:rPr lang="en-US" altLang="zh-CN" sz="1600" dirty="0">
                <a:solidFill>
                  <a:schemeClr val="tx1"/>
                </a:solidFill>
              </a:rPr>
              <a:t>, Atlas, CMS</a:t>
            </a:r>
            <a:endParaRPr lang="en-US" altLang="zh-CN" sz="16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/>
            <a:r>
              <a:rPr lang="en-US" altLang="zh-CN" sz="1800" dirty="0">
                <a:latin typeface="Arial" panose="020B0604020202020204" pitchFamily="34" charset="0"/>
              </a:rPr>
              <a:t>Some examples of multi-quark states</a:t>
            </a:r>
          </a:p>
          <a:p>
            <a:pPr lvl="1" algn="l"/>
            <a:r>
              <a:rPr lang="en-US" altLang="zh-CN" sz="1800" dirty="0" err="1">
                <a:solidFill>
                  <a:schemeClr val="accent6"/>
                </a:solidFill>
                <a:latin typeface="Arial" panose="020B0604020202020204" pitchFamily="34" charset="0"/>
              </a:rPr>
              <a:t>Tetraquarks</a:t>
            </a:r>
            <a:r>
              <a:rPr lang="en-US" altLang="zh-CN" sz="1800" dirty="0">
                <a:solidFill>
                  <a:schemeClr val="accent6"/>
                </a:solidFill>
                <a:latin typeface="Arial" panose="020B0604020202020204" pitchFamily="34" charset="0"/>
              </a:rPr>
              <a:t> candidates </a:t>
            </a:r>
            <a:r>
              <a:rPr lang="en-US" altLang="zh-CN" sz="1800" b="1" dirty="0">
                <a:solidFill>
                  <a:srgbClr val="3232FF"/>
                </a:solidFill>
                <a:latin typeface="Arial" panose="020B0604020202020204" pitchFamily="34" charset="0"/>
              </a:rPr>
              <a:t>X(3782)</a:t>
            </a:r>
            <a:r>
              <a:rPr lang="en-US" altLang="zh-CN" sz="1800" b="1" dirty="0">
                <a:solidFill>
                  <a:srgbClr val="A40020"/>
                </a:solidFill>
                <a:latin typeface="Times New Roman" panose="02020603050405020304" pitchFamily="18" charset="0"/>
              </a:rPr>
              <a:t>→</a:t>
            </a:r>
            <a:r>
              <a:rPr lang="en-US" altLang="zh-CN" sz="1800" dirty="0">
                <a:solidFill>
                  <a:srgbClr val="A40020"/>
                </a:solidFill>
                <a:latin typeface="Times New Roman" panose="02020603050405020304" pitchFamily="18" charset="0"/>
              </a:rPr>
              <a:t>J</a:t>
            </a:r>
            <a:r>
              <a:rPr lang="en-US" altLang="zh-CN" sz="1800" b="1" dirty="0">
                <a:solidFill>
                  <a:srgbClr val="A40020"/>
                </a:solidFill>
                <a:latin typeface="Times New Roman" panose="02020603050405020304" pitchFamily="18" charset="0"/>
              </a:rPr>
              <a:t>/</a:t>
            </a:r>
            <a:r>
              <a:rPr lang="en-US" altLang="zh-CN" sz="1800" dirty="0" err="1">
                <a:solidFill>
                  <a:srgbClr val="A40020"/>
                </a:solidFill>
                <a:latin typeface="Symbol" panose="05050102010706020507" pitchFamily="18" charset="2"/>
              </a:rPr>
              <a:t>yp</a:t>
            </a:r>
            <a:r>
              <a:rPr lang="en-US" altLang="zh-CN" sz="1800" baseline="30000" dirty="0" err="1">
                <a:solidFill>
                  <a:srgbClr val="A40020"/>
                </a:solidFill>
                <a:latin typeface="Symbol" panose="05050102010706020507" pitchFamily="18" charset="2"/>
              </a:rPr>
              <a:t>+</a:t>
            </a:r>
            <a:r>
              <a:rPr lang="en-US" altLang="zh-CN" sz="1800" dirty="0" err="1">
                <a:solidFill>
                  <a:srgbClr val="A40020"/>
                </a:solidFill>
                <a:latin typeface="Symbol" panose="05050102010706020507" pitchFamily="18" charset="2"/>
              </a:rPr>
              <a:t>p</a:t>
            </a:r>
            <a:r>
              <a:rPr lang="en-US" altLang="zh-CN" sz="1800" baseline="30000" dirty="0">
                <a:solidFill>
                  <a:srgbClr val="A40020"/>
                </a:solidFill>
                <a:latin typeface="Symbol" panose="05050102010706020507" pitchFamily="18" charset="2"/>
              </a:rPr>
              <a:t>-</a:t>
            </a:r>
            <a:r>
              <a:rPr lang="en-US" altLang="zh-CN" sz="1800" dirty="0">
                <a:solidFill>
                  <a:srgbClr val="A4002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1800" b="1" dirty="0">
                <a:solidFill>
                  <a:srgbClr val="3232FF"/>
                </a:solidFill>
                <a:latin typeface="Arial" panose="020B0604020202020204" pitchFamily="34" charset="0"/>
              </a:rPr>
              <a:t>Z</a:t>
            </a:r>
            <a:r>
              <a:rPr lang="en-US" altLang="zh-CN" sz="1800" b="1" baseline="30000" dirty="0">
                <a:solidFill>
                  <a:srgbClr val="3232FF"/>
                </a:solidFill>
                <a:latin typeface="Arial" panose="020B0604020202020204" pitchFamily="34" charset="0"/>
              </a:rPr>
              <a:t>+</a:t>
            </a:r>
            <a:r>
              <a:rPr lang="en-US" altLang="zh-CN" sz="1800" b="1" dirty="0">
                <a:solidFill>
                  <a:srgbClr val="3232FF"/>
                </a:solidFill>
                <a:latin typeface="Arial" panose="020B0604020202020204" pitchFamily="34" charset="0"/>
              </a:rPr>
              <a:t>(4430)</a:t>
            </a:r>
            <a:r>
              <a:rPr lang="en-US" altLang="zh-CN" sz="1800" b="1" dirty="0">
                <a:solidFill>
                  <a:srgbClr val="A40020"/>
                </a:solidFill>
                <a:latin typeface="Times New Roman" panose="02020603050405020304" pitchFamily="18" charset="0"/>
              </a:rPr>
              <a:t>→</a:t>
            </a:r>
            <a:r>
              <a:rPr lang="en-US" altLang="zh-CN" sz="1800" dirty="0" err="1">
                <a:solidFill>
                  <a:srgbClr val="A40020"/>
                </a:solidFill>
                <a:latin typeface="Symbol" panose="05050102010706020507" pitchFamily="18" charset="2"/>
              </a:rPr>
              <a:t>Y</a:t>
            </a:r>
            <a:r>
              <a:rPr lang="en-US" altLang="zh-CN" sz="1800" dirty="0" err="1">
                <a:solidFill>
                  <a:srgbClr val="A40020"/>
                </a:solidFill>
                <a:latin typeface="Segoe UI" panose="020B0502040204020203" pitchFamily="34" charset="0"/>
              </a:rPr>
              <a:t>’</a:t>
            </a:r>
            <a:r>
              <a:rPr lang="en-US" altLang="zh-CN" sz="1800" dirty="0" err="1">
                <a:solidFill>
                  <a:srgbClr val="A40020"/>
                </a:solidFill>
                <a:latin typeface="Symbol" panose="05050102010706020507" pitchFamily="18" charset="2"/>
              </a:rPr>
              <a:t>p</a:t>
            </a:r>
            <a:r>
              <a:rPr lang="en-US" altLang="zh-CN" sz="1800" baseline="30000" dirty="0">
                <a:solidFill>
                  <a:srgbClr val="A40020"/>
                </a:solidFill>
                <a:latin typeface="Arial" panose="020B0604020202020204" pitchFamily="34" charset="0"/>
              </a:rPr>
              <a:t>+</a:t>
            </a:r>
            <a:r>
              <a:rPr lang="en-US" altLang="zh-CN" sz="1800" b="1" dirty="0">
                <a:solidFill>
                  <a:srgbClr val="A40020"/>
                </a:solidFill>
                <a:latin typeface="Arial" panose="020B0604020202020204" pitchFamily="34" charset="0"/>
              </a:rPr>
              <a:t>, </a:t>
            </a:r>
            <a:r>
              <a:rPr lang="en-US" altLang="zh-CN" sz="1800" b="1" dirty="0">
                <a:solidFill>
                  <a:srgbClr val="3232FF"/>
                </a:solidFill>
                <a:latin typeface="Arial" panose="020B0604020202020204" pitchFamily="34" charset="0"/>
              </a:rPr>
              <a:t>X(4140)</a:t>
            </a:r>
            <a:r>
              <a:rPr lang="en-US" altLang="zh-CN" sz="1800" b="1" dirty="0">
                <a:solidFill>
                  <a:srgbClr val="A40020"/>
                </a:solidFill>
                <a:latin typeface="Times New Roman" panose="02020603050405020304" pitchFamily="18" charset="0"/>
              </a:rPr>
              <a:t>→</a:t>
            </a:r>
            <a:r>
              <a:rPr lang="en-US" altLang="zh-CN" sz="1800" dirty="0">
                <a:solidFill>
                  <a:srgbClr val="A40020"/>
                </a:solidFill>
                <a:latin typeface="Times New Roman" panose="02020603050405020304" pitchFamily="18" charset="0"/>
              </a:rPr>
              <a:t>J/</a:t>
            </a:r>
            <a:r>
              <a:rPr lang="en-US" altLang="zh-CN" sz="1800" dirty="0" err="1">
                <a:solidFill>
                  <a:srgbClr val="A40020"/>
                </a:solidFill>
                <a:latin typeface="Symbol" panose="05050102010706020507" pitchFamily="18" charset="2"/>
              </a:rPr>
              <a:t>yf</a:t>
            </a:r>
            <a:r>
              <a:rPr lang="en-US" altLang="zh-CN" sz="1800" dirty="0">
                <a:solidFill>
                  <a:srgbClr val="A40020"/>
                </a:solidFill>
                <a:latin typeface="Symbol" panose="05050102010706020507" pitchFamily="18" charset="2"/>
              </a:rPr>
              <a:t>, </a:t>
            </a:r>
            <a:r>
              <a:rPr lang="en-US" altLang="zh-CN" sz="1800" dirty="0">
                <a:solidFill>
                  <a:srgbClr val="000000"/>
                </a:solidFill>
                <a:latin typeface="Symbol" panose="05050102010706020507" pitchFamily="18" charset="2"/>
              </a:rPr>
              <a:t> </a:t>
            </a:r>
            <a:r>
              <a:rPr lang="en-US" altLang="zh-CN" sz="1800" b="1" dirty="0" err="1">
                <a:solidFill>
                  <a:srgbClr val="3232FF"/>
                </a:solidFill>
                <a:latin typeface="Arial" panose="020B0604020202020204" pitchFamily="34" charset="0"/>
              </a:rPr>
              <a:t>Z</a:t>
            </a:r>
            <a:r>
              <a:rPr lang="en-US" altLang="zh-CN" sz="1800" b="1" baseline="-25000" dirty="0" err="1">
                <a:solidFill>
                  <a:srgbClr val="3232FF"/>
                </a:solidFill>
                <a:latin typeface="Arial" panose="020B0604020202020204" pitchFamily="34" charset="0"/>
              </a:rPr>
              <a:t>b</a:t>
            </a:r>
            <a:r>
              <a:rPr lang="en-US" altLang="zh-CN" sz="1800" b="1" baseline="30000" dirty="0">
                <a:solidFill>
                  <a:srgbClr val="3232FF"/>
                </a:solidFill>
                <a:latin typeface="Arial" panose="020B0604020202020204" pitchFamily="34" charset="0"/>
              </a:rPr>
              <a:t>+</a:t>
            </a:r>
            <a:r>
              <a:rPr lang="en-US" altLang="zh-CN" sz="1800" b="1" dirty="0">
                <a:solidFill>
                  <a:srgbClr val="3232FF"/>
                </a:solidFill>
                <a:latin typeface="Arial" panose="020B0604020202020204" pitchFamily="34" charset="0"/>
              </a:rPr>
              <a:t>(10610)</a:t>
            </a:r>
            <a:r>
              <a:rPr lang="en-US" altLang="zh-CN" sz="1800" b="1" dirty="0">
                <a:solidFill>
                  <a:srgbClr val="A40020"/>
                </a:solidFill>
                <a:latin typeface="Times New Roman" panose="02020603050405020304" pitchFamily="18" charset="0"/>
              </a:rPr>
              <a:t>→</a:t>
            </a:r>
            <a:r>
              <a:rPr lang="en-US" altLang="zh-CN" sz="1800" dirty="0">
                <a:solidFill>
                  <a:srgbClr val="A40020"/>
                </a:solidFill>
                <a:latin typeface="Symbol" panose="05050102010706020507" pitchFamily="18" charset="2"/>
              </a:rPr>
              <a:t>Up</a:t>
            </a:r>
            <a:r>
              <a:rPr lang="en-US" altLang="zh-CN" sz="1800" b="1" baseline="30000" dirty="0">
                <a:solidFill>
                  <a:srgbClr val="A40020"/>
                </a:solidFill>
                <a:latin typeface="Times New Roman" panose="02020603050405020304" pitchFamily="18" charset="0"/>
              </a:rPr>
              <a:t>+</a:t>
            </a:r>
            <a:r>
              <a:rPr lang="en-US" altLang="zh-CN" sz="1800" b="1" dirty="0">
                <a:solidFill>
                  <a:srgbClr val="A4002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1800" b="1" dirty="0" err="1">
                <a:solidFill>
                  <a:srgbClr val="3232FF"/>
                </a:solidFill>
                <a:latin typeface="Arial" panose="020B0604020202020204" pitchFamily="34" charset="0"/>
              </a:rPr>
              <a:t>Z</a:t>
            </a:r>
            <a:r>
              <a:rPr lang="en-US" altLang="zh-CN" sz="1800" b="1" baseline="-25000" dirty="0" err="1">
                <a:solidFill>
                  <a:srgbClr val="3232FF"/>
                </a:solidFill>
                <a:latin typeface="Arial" panose="020B0604020202020204" pitchFamily="34" charset="0"/>
              </a:rPr>
              <a:t>b</a:t>
            </a:r>
            <a:r>
              <a:rPr lang="en-US" altLang="zh-CN" sz="1800" b="1" baseline="30000" dirty="0">
                <a:solidFill>
                  <a:srgbClr val="3232FF"/>
                </a:solidFill>
                <a:latin typeface="Arial" panose="020B0604020202020204" pitchFamily="34" charset="0"/>
              </a:rPr>
              <a:t>+</a:t>
            </a:r>
            <a:r>
              <a:rPr lang="en-US" altLang="zh-CN" sz="1800" b="1" dirty="0">
                <a:solidFill>
                  <a:srgbClr val="3232FF"/>
                </a:solidFill>
                <a:latin typeface="Arial" panose="020B0604020202020204" pitchFamily="34" charset="0"/>
              </a:rPr>
              <a:t>(10650)</a:t>
            </a:r>
            <a:r>
              <a:rPr lang="en-US" altLang="zh-CN" sz="1800" b="1" dirty="0">
                <a:solidFill>
                  <a:srgbClr val="A40020"/>
                </a:solidFill>
                <a:latin typeface="Times New Roman" panose="02020603050405020304" pitchFamily="18" charset="0"/>
              </a:rPr>
              <a:t> → </a:t>
            </a:r>
            <a:r>
              <a:rPr lang="en-US" altLang="zh-CN" sz="1800" dirty="0">
                <a:solidFill>
                  <a:srgbClr val="A40020"/>
                </a:solidFill>
                <a:latin typeface="Symbol" panose="05050102010706020507" pitchFamily="18" charset="2"/>
              </a:rPr>
              <a:t>Up</a:t>
            </a:r>
            <a:r>
              <a:rPr lang="en-US" altLang="zh-CN" sz="1800" b="1" baseline="30000" dirty="0">
                <a:solidFill>
                  <a:srgbClr val="A40020"/>
                </a:solidFill>
                <a:latin typeface="Times New Roman" panose="02020603050405020304" pitchFamily="18" charset="0"/>
              </a:rPr>
              <a:t>+ </a:t>
            </a:r>
            <a:endParaRPr lang="en-US" altLang="zh-CN" sz="1800" b="1" dirty="0">
              <a:solidFill>
                <a:srgbClr val="A40020"/>
              </a:solidFill>
              <a:latin typeface="Arial" panose="020B0604020202020204" pitchFamily="34" charset="0"/>
            </a:endParaRPr>
          </a:p>
          <a:p>
            <a:pPr lvl="1" algn="l"/>
            <a:r>
              <a:rPr lang="en-US" altLang="zh-CN" sz="18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Pentaquarks</a:t>
            </a:r>
            <a:r>
              <a:rPr lang="en-US" altLang="zh-CN" sz="1800" dirty="0">
                <a:solidFill>
                  <a:srgbClr val="000000"/>
                </a:solidFill>
                <a:latin typeface="Arial" panose="020B0604020202020204" pitchFamily="34" charset="0"/>
              </a:rPr>
              <a:t> candidates </a:t>
            </a:r>
            <a:r>
              <a:rPr lang="en-US" altLang="zh-CN" sz="1800" b="1" dirty="0">
                <a:solidFill>
                  <a:srgbClr val="3232FF"/>
                </a:solidFill>
                <a:latin typeface="Arial" panose="020B0604020202020204" pitchFamily="34" charset="0"/>
              </a:rPr>
              <a:t>P</a:t>
            </a:r>
            <a:r>
              <a:rPr lang="en-US" altLang="zh-CN" sz="1800" b="1" baseline="-25000" dirty="0">
                <a:solidFill>
                  <a:srgbClr val="3232FF"/>
                </a:solidFill>
                <a:latin typeface="Arial" panose="020B0604020202020204" pitchFamily="34" charset="0"/>
              </a:rPr>
              <a:t>c</a:t>
            </a:r>
            <a:r>
              <a:rPr lang="en-US" altLang="zh-CN" sz="1800" b="1" baseline="30000" dirty="0">
                <a:solidFill>
                  <a:srgbClr val="3232FF"/>
                </a:solidFill>
                <a:latin typeface="Arial" panose="020B0604020202020204" pitchFamily="34" charset="0"/>
              </a:rPr>
              <a:t>+</a:t>
            </a:r>
            <a:r>
              <a:rPr lang="en-US" altLang="zh-CN" sz="1800" b="1" dirty="0">
                <a:solidFill>
                  <a:srgbClr val="3232FF"/>
                </a:solidFill>
                <a:latin typeface="Arial" panose="020B0604020202020204" pitchFamily="34" charset="0"/>
              </a:rPr>
              <a:t>(4450)</a:t>
            </a:r>
            <a:r>
              <a:rPr lang="en-US" altLang="zh-CN" sz="1800" b="1" dirty="0">
                <a:solidFill>
                  <a:srgbClr val="A40020"/>
                </a:solidFill>
                <a:latin typeface="Times New Roman" panose="02020603050405020304" pitchFamily="18" charset="0"/>
              </a:rPr>
              <a:t> → </a:t>
            </a:r>
            <a:r>
              <a:rPr lang="en-US" altLang="zh-CN" sz="1800" dirty="0">
                <a:solidFill>
                  <a:srgbClr val="A40020"/>
                </a:solidFill>
                <a:latin typeface="Arial" panose="020B0604020202020204" pitchFamily="34" charset="0"/>
              </a:rPr>
              <a:t>J/</a:t>
            </a:r>
            <a:r>
              <a:rPr lang="en-US" altLang="zh-CN" sz="1800" dirty="0" err="1">
                <a:solidFill>
                  <a:srgbClr val="A40020"/>
                </a:solidFill>
                <a:latin typeface="Symbol" panose="05050102010706020507" pitchFamily="18" charset="2"/>
              </a:rPr>
              <a:t>y</a:t>
            </a:r>
            <a:r>
              <a:rPr lang="en-US" altLang="zh-CN" sz="1800" dirty="0" err="1">
                <a:solidFill>
                  <a:srgbClr val="A40020"/>
                </a:solidFill>
                <a:latin typeface="Arial" panose="020B0604020202020204" pitchFamily="34" charset="0"/>
              </a:rPr>
              <a:t>p</a:t>
            </a:r>
            <a:r>
              <a:rPr lang="en-US" altLang="zh-CN" sz="1800" b="1" dirty="0">
                <a:solidFill>
                  <a:srgbClr val="A40020"/>
                </a:solidFill>
                <a:latin typeface="Arial" panose="020B0604020202020204" pitchFamily="34" charset="0"/>
              </a:rPr>
              <a:t>, </a:t>
            </a:r>
            <a:r>
              <a:rPr lang="en-US" altLang="zh-CN" sz="1800" b="1" dirty="0">
                <a:solidFill>
                  <a:srgbClr val="3232FF"/>
                </a:solidFill>
                <a:latin typeface="Arial" panose="020B0604020202020204" pitchFamily="34" charset="0"/>
              </a:rPr>
              <a:t>P</a:t>
            </a:r>
            <a:r>
              <a:rPr lang="en-US" altLang="zh-CN" sz="1800" b="1" baseline="-25000" dirty="0">
                <a:solidFill>
                  <a:srgbClr val="3232FF"/>
                </a:solidFill>
                <a:latin typeface="Arial" panose="020B0604020202020204" pitchFamily="34" charset="0"/>
              </a:rPr>
              <a:t>c</a:t>
            </a:r>
            <a:r>
              <a:rPr lang="en-US" altLang="zh-CN" sz="1800" b="1" baseline="30000" dirty="0">
                <a:solidFill>
                  <a:srgbClr val="3232FF"/>
                </a:solidFill>
                <a:latin typeface="Arial" panose="020B0604020202020204" pitchFamily="34" charset="0"/>
              </a:rPr>
              <a:t>+</a:t>
            </a:r>
            <a:r>
              <a:rPr lang="en-US" altLang="zh-CN" sz="1800" b="1" dirty="0">
                <a:solidFill>
                  <a:srgbClr val="3232FF"/>
                </a:solidFill>
                <a:latin typeface="Arial" panose="020B0604020202020204" pitchFamily="34" charset="0"/>
              </a:rPr>
              <a:t>(4380)</a:t>
            </a:r>
            <a:r>
              <a:rPr lang="en-US" altLang="zh-CN" sz="1800" b="1" dirty="0">
                <a:solidFill>
                  <a:srgbClr val="A40020"/>
                </a:solidFill>
                <a:latin typeface="Times New Roman" panose="02020603050405020304" pitchFamily="18" charset="0"/>
              </a:rPr>
              <a:t> → </a:t>
            </a:r>
            <a:r>
              <a:rPr lang="en-US" altLang="zh-CN" sz="1800" dirty="0">
                <a:solidFill>
                  <a:srgbClr val="A40020"/>
                </a:solidFill>
                <a:latin typeface="Arial" panose="020B0604020202020204" pitchFamily="34" charset="0"/>
              </a:rPr>
              <a:t>J/</a:t>
            </a:r>
            <a:r>
              <a:rPr lang="en-US" altLang="zh-CN" sz="1800" dirty="0" err="1">
                <a:solidFill>
                  <a:srgbClr val="A40020"/>
                </a:solidFill>
                <a:latin typeface="Symbol" panose="05050102010706020507" pitchFamily="18" charset="2"/>
              </a:rPr>
              <a:t>y</a:t>
            </a:r>
            <a:r>
              <a:rPr lang="en-US" altLang="zh-CN" sz="1800" dirty="0" err="1">
                <a:solidFill>
                  <a:srgbClr val="A40020"/>
                </a:solidFill>
                <a:latin typeface="Arial" panose="020B0604020202020204" pitchFamily="34" charset="0"/>
              </a:rPr>
              <a:t>p</a:t>
            </a:r>
            <a:r>
              <a:rPr lang="en-US" altLang="zh-CN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US" altLang="zh-C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563321"/>
            <a:ext cx="2133600" cy="294679"/>
          </a:xfrm>
          <a:noFill/>
        </p:spPr>
        <p:txBody>
          <a:bodyPr/>
          <a:lstStyle/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8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802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496" y="44450"/>
            <a:ext cx="8728075" cy="720725"/>
          </a:xfrm>
        </p:spPr>
        <p:txBody>
          <a:bodyPr/>
          <a:lstStyle/>
          <a:p>
            <a:r>
              <a:rPr lang="en-US" altLang="zh-CN" sz="4000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XYZ particles</a:t>
            </a:r>
            <a:endParaRPr lang="zh-CN" altLang="it-IT" sz="4000" dirty="0">
              <a:solidFill>
                <a:srgbClr val="C00000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384" y="661303"/>
            <a:ext cx="7185120" cy="5777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40"/>
          <p:cNvSpPr txBox="1">
            <a:spLocks noChangeArrowheads="1"/>
          </p:cNvSpPr>
          <p:nvPr/>
        </p:nvSpPr>
        <p:spPr bwMode="auto">
          <a:xfrm>
            <a:off x="6228184" y="4221088"/>
            <a:ext cx="2664296" cy="1656184"/>
          </a:xfrm>
          <a:prstGeom prst="rect">
            <a:avLst/>
          </a:prstGeom>
          <a:gradFill rotWithShape="1">
            <a:gsLst>
              <a:gs pos="0">
                <a:srgbClr val="DDDDDD">
                  <a:alpha val="51999"/>
                </a:srgbClr>
              </a:gs>
              <a:gs pos="100000">
                <a:srgbClr val="E5E5E5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r">
              <a:lnSpc>
                <a:spcPct val="110000"/>
              </a:lnSpc>
              <a:spcBef>
                <a:spcPct val="0"/>
              </a:spcBef>
            </a:pPr>
            <a:r>
              <a:rPr kumimoji="1" lang="en-US" altLang="zh-CN" sz="1200" dirty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kumimoji="1" lang="en-US" altLang="zh-CN" sz="1200" baseline="30000" dirty="0">
                <a:solidFill>
                  <a:srgbClr val="000000"/>
                </a:solidFill>
                <a:latin typeface="Times New Roman" pitchFamily="18" charset="0"/>
              </a:rPr>
              <a:t>(2S+1)</a:t>
            </a:r>
            <a:r>
              <a:rPr kumimoji="1" lang="en-US" altLang="zh-CN" sz="1200" dirty="0">
                <a:solidFill>
                  <a:srgbClr val="000000"/>
                </a:solidFill>
                <a:latin typeface="Times New Roman" pitchFamily="18" charset="0"/>
              </a:rPr>
              <a:t>L</a:t>
            </a:r>
            <a:r>
              <a:rPr kumimoji="1" lang="en-US" altLang="zh-CN" sz="1200" baseline="-25000" dirty="0">
                <a:solidFill>
                  <a:srgbClr val="000000"/>
                </a:solidFill>
                <a:latin typeface="Times New Roman" pitchFamily="18" charset="0"/>
              </a:rPr>
              <a:t>J</a:t>
            </a:r>
            <a:endParaRPr kumimoji="1" lang="it-IT" sz="1200" baseline="-250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 algn="l">
              <a:lnSpc>
                <a:spcPct val="110000"/>
              </a:lnSpc>
              <a:spcBef>
                <a:spcPct val="0"/>
              </a:spcBef>
            </a:pPr>
            <a:r>
              <a:rPr kumimoji="1" lang="en-US" altLang="zh-CN" sz="1200" dirty="0">
                <a:solidFill>
                  <a:srgbClr val="000000"/>
                </a:solidFill>
                <a:latin typeface="Times New Roman" pitchFamily="18" charset="0"/>
              </a:rPr>
              <a:t>n  radial quantum number</a:t>
            </a:r>
          </a:p>
          <a:p>
            <a:pPr marL="342900" indent="-342900" algn="l">
              <a:lnSpc>
                <a:spcPct val="110000"/>
              </a:lnSpc>
              <a:spcBef>
                <a:spcPct val="0"/>
              </a:spcBef>
            </a:pPr>
            <a:r>
              <a:rPr kumimoji="1" lang="en-US" altLang="zh-CN" sz="1200" dirty="0">
                <a:solidFill>
                  <a:srgbClr val="000000"/>
                </a:solidFill>
                <a:latin typeface="Times New Roman" pitchFamily="18" charset="0"/>
              </a:rPr>
              <a:t>S total spin of c &amp; </a:t>
            </a:r>
            <a:r>
              <a:rPr kumimoji="1" lang="en-US" altLang="zh-CN" sz="1200" dirty="0" err="1">
                <a:solidFill>
                  <a:srgbClr val="000000"/>
                </a:solidFill>
                <a:latin typeface="Times New Roman" pitchFamily="18" charset="0"/>
              </a:rPr>
              <a:t>cbar</a:t>
            </a:r>
            <a:endParaRPr kumimoji="1" lang="en-US" altLang="zh-CN" sz="12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 algn="l">
              <a:lnSpc>
                <a:spcPct val="110000"/>
              </a:lnSpc>
              <a:spcBef>
                <a:spcPct val="0"/>
              </a:spcBef>
            </a:pPr>
            <a:r>
              <a:rPr kumimoji="1" lang="en-US" altLang="zh-CN" sz="1200" dirty="0">
                <a:solidFill>
                  <a:srgbClr val="000000"/>
                </a:solidFill>
                <a:latin typeface="Times New Roman" pitchFamily="18" charset="0"/>
              </a:rPr>
              <a:t>L orbital angular momentum</a:t>
            </a:r>
          </a:p>
          <a:p>
            <a:pPr marL="342900" indent="-342900" algn="l">
              <a:lnSpc>
                <a:spcPct val="110000"/>
              </a:lnSpc>
              <a:spcBef>
                <a:spcPct val="0"/>
              </a:spcBef>
            </a:pPr>
            <a:r>
              <a:rPr kumimoji="1" lang="en-US" altLang="zh-CN" sz="1200" dirty="0">
                <a:solidFill>
                  <a:srgbClr val="000000"/>
                </a:solidFill>
                <a:latin typeface="Times New Roman" pitchFamily="18" charset="0"/>
              </a:rPr>
              <a:t>L = </a:t>
            </a:r>
            <a:r>
              <a:rPr kumimoji="1" lang="en-US" altLang="zh-CN" sz="1200" dirty="0">
                <a:solidFill>
                  <a:srgbClr val="990033"/>
                </a:solidFill>
                <a:latin typeface="Times New Roman" pitchFamily="18" charset="0"/>
              </a:rPr>
              <a:t>0, 1, 2 ...</a:t>
            </a:r>
            <a:r>
              <a:rPr kumimoji="1" lang="en-US" altLang="zh-CN" sz="1200" dirty="0">
                <a:solidFill>
                  <a:srgbClr val="000000"/>
                </a:solidFill>
                <a:latin typeface="Times New Roman" pitchFamily="18" charset="0"/>
              </a:rPr>
              <a:t> correspond to </a:t>
            </a:r>
            <a:r>
              <a:rPr kumimoji="1" lang="en-US" altLang="zh-CN" sz="1200" dirty="0">
                <a:solidFill>
                  <a:srgbClr val="990033"/>
                </a:solidFill>
                <a:latin typeface="Times New Roman" pitchFamily="18" charset="0"/>
              </a:rPr>
              <a:t>S, P, D, …</a:t>
            </a:r>
          </a:p>
          <a:p>
            <a:pPr marL="342900" indent="-342900" algn="l">
              <a:lnSpc>
                <a:spcPct val="110000"/>
              </a:lnSpc>
              <a:spcBef>
                <a:spcPct val="0"/>
              </a:spcBef>
            </a:pPr>
            <a:r>
              <a:rPr kumimoji="1" lang="en-US" altLang="zh-CN" sz="1200" dirty="0">
                <a:solidFill>
                  <a:srgbClr val="000000"/>
                </a:solidFill>
                <a:latin typeface="Times New Roman" pitchFamily="18" charset="0"/>
              </a:rPr>
              <a:t>J = S + L</a:t>
            </a:r>
          </a:p>
          <a:p>
            <a:pPr marL="342900" indent="-342900" algn="l">
              <a:lnSpc>
                <a:spcPct val="110000"/>
              </a:lnSpc>
              <a:spcBef>
                <a:spcPct val="0"/>
              </a:spcBef>
            </a:pPr>
            <a:r>
              <a:rPr kumimoji="1" lang="en-US" altLang="zh-CN" sz="1200" dirty="0">
                <a:solidFill>
                  <a:srgbClr val="000000"/>
                </a:solidFill>
                <a:latin typeface="Times New Roman" pitchFamily="18" charset="0"/>
              </a:rPr>
              <a:t>P = (–1)</a:t>
            </a:r>
            <a:r>
              <a:rPr kumimoji="1" lang="en-US" altLang="zh-CN" sz="1200" baseline="30000" dirty="0">
                <a:solidFill>
                  <a:srgbClr val="000000"/>
                </a:solidFill>
                <a:latin typeface="Times New Roman" pitchFamily="18" charset="0"/>
              </a:rPr>
              <a:t>L+1</a:t>
            </a:r>
            <a:r>
              <a:rPr kumimoji="1" lang="en-US" altLang="zh-CN" sz="1200" dirty="0">
                <a:solidFill>
                  <a:srgbClr val="000000"/>
                </a:solidFill>
                <a:latin typeface="Times New Roman" pitchFamily="18" charset="0"/>
              </a:rPr>
              <a:t> parity</a:t>
            </a:r>
          </a:p>
          <a:p>
            <a:pPr marL="342900" indent="-342900" algn="l">
              <a:lnSpc>
                <a:spcPct val="110000"/>
              </a:lnSpc>
              <a:spcBef>
                <a:spcPct val="0"/>
              </a:spcBef>
            </a:pPr>
            <a:r>
              <a:rPr kumimoji="1" lang="en-US" altLang="zh-CN" sz="1200" dirty="0">
                <a:solidFill>
                  <a:srgbClr val="000000"/>
                </a:solidFill>
                <a:latin typeface="Times New Roman" pitchFamily="18" charset="0"/>
              </a:rPr>
              <a:t>C = (–1)</a:t>
            </a:r>
            <a:r>
              <a:rPr kumimoji="1" lang="en-US" altLang="zh-CN" sz="1200" baseline="30000" dirty="0">
                <a:solidFill>
                  <a:srgbClr val="000000"/>
                </a:solidFill>
                <a:latin typeface="Times New Roman" pitchFamily="18" charset="0"/>
              </a:rPr>
              <a:t>L+S</a:t>
            </a:r>
            <a:r>
              <a:rPr kumimoji="1" lang="en-US" altLang="zh-CN" sz="1200" dirty="0">
                <a:solidFill>
                  <a:srgbClr val="000000"/>
                </a:solidFill>
                <a:latin typeface="Times New Roman" pitchFamily="18" charset="0"/>
              </a:rPr>
              <a:t>  charge conj.</a:t>
            </a:r>
          </a:p>
        </p:txBody>
      </p:sp>
      <p:sp>
        <p:nvSpPr>
          <p:cNvPr id="23" name="TextBox 2"/>
          <p:cNvSpPr txBox="1"/>
          <p:nvPr/>
        </p:nvSpPr>
        <p:spPr>
          <a:xfrm>
            <a:off x="5292080" y="633908"/>
            <a:ext cx="3236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400" dirty="0">
                <a:latin typeface="Calibri"/>
                <a:ea typeface="+mn-ea"/>
                <a:sym typeface="Wingdings"/>
              </a:rPr>
              <a:t>Charmonium-like (XYZ) particles</a:t>
            </a:r>
          </a:p>
          <a:p>
            <a:pPr marL="342900" indent="-342900" algn="l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400" dirty="0">
                <a:latin typeface="Calibri"/>
                <a:ea typeface="+mn-ea"/>
                <a:sym typeface="Wingdings"/>
              </a:rPr>
              <a:t>New type of hadron (multi-quark …)?</a:t>
            </a:r>
          </a:p>
        </p:txBody>
      </p:sp>
      <p:sp>
        <p:nvSpPr>
          <p:cNvPr id="2" name="矩形 1"/>
          <p:cNvSpPr/>
          <p:nvPr/>
        </p:nvSpPr>
        <p:spPr>
          <a:xfrm>
            <a:off x="2771800" y="4489375"/>
            <a:ext cx="31726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err="1"/>
              <a:t>Prog</a:t>
            </a:r>
            <a:r>
              <a:rPr lang="en-US" altLang="zh-CN" sz="1400" dirty="0"/>
              <a:t>. Part. </a:t>
            </a:r>
            <a:r>
              <a:rPr lang="en-US" altLang="zh-CN" sz="1400" dirty="0" err="1"/>
              <a:t>Nucl</a:t>
            </a:r>
            <a:r>
              <a:rPr lang="en-US" altLang="zh-CN" sz="1400" dirty="0"/>
              <a:t>. Phys 93 (2017) 143</a:t>
            </a:r>
            <a:endParaRPr lang="zh-CN" altLang="en-US" sz="1400" dirty="0"/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7010400" y="6563321"/>
            <a:ext cx="2133600" cy="294679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9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12" y="3872068"/>
            <a:ext cx="1512168" cy="1453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07504" y="5372124"/>
            <a:ext cx="2592288" cy="865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dirty="0">
                <a:solidFill>
                  <a:srgbClr val="800000"/>
                </a:solidFill>
              </a:rPr>
              <a:t>Particle “Zoo” again ! </a:t>
            </a:r>
          </a:p>
        </p:txBody>
      </p:sp>
      <p:pic>
        <p:nvPicPr>
          <p:cNvPr id="5550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12" y="6351915"/>
            <a:ext cx="7473081" cy="39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50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6479986"/>
            <a:ext cx="916682" cy="24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0449135"/>
      </p:ext>
    </p:extLst>
  </p:cSld>
  <p:clrMapOvr>
    <a:masterClrMapping/>
  </p:clrMapOvr>
</p:sld>
</file>

<file path=ppt/theme/theme1.xml><?xml version="1.0" encoding="utf-8"?>
<a:theme xmlns:a="http://schemas.openxmlformats.org/drawingml/2006/main" name="默认设计模板">
  <a:themeElements>
    <a:clrScheme name="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07763" dir="18900000" algn="ctr" rotWithShape="0">
            <a:schemeClr val="bg2">
              <a:alpha val="50000"/>
            </a:schemeClr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CCFF99"/>
              </a:solidFill>
            </a14:hiddenFill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8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Comic Sans MS" pitchFamily="66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07763" dir="18900000" algn="ctr" rotWithShape="0">
            <a:schemeClr val="bg2">
              <a:alpha val="50000"/>
            </a:schemeClr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CCFF99"/>
              </a:solidFill>
            </a14:hiddenFill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8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Comic Sans MS" pitchFamily="66" charset="0"/>
            <a:ea typeface="宋体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默认设计模板">
  <a:themeElements>
    <a:clrScheme name="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07763" dir="18900000" algn="ctr" rotWithShape="0">
            <a:schemeClr val="bg2">
              <a:alpha val="50000"/>
            </a:schemeClr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CCFF99"/>
              </a:solidFill>
            </a14:hiddenFill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8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Comic Sans MS" pitchFamily="66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07763" dir="18900000" algn="ctr" rotWithShape="0">
            <a:schemeClr val="bg2">
              <a:alpha val="50000"/>
            </a:schemeClr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CCFF99"/>
              </a:solidFill>
            </a14:hiddenFill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8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Comic Sans MS" pitchFamily="66" charset="0"/>
            <a:ea typeface="宋体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2_默认设计模板">
  <a:themeElements>
    <a:clrScheme name="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07763" dir="18900000" algn="ctr" rotWithShape="0">
            <a:schemeClr val="bg2">
              <a:alpha val="50000"/>
            </a:schemeClr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CCFF99"/>
              </a:solidFill>
            </a14:hiddenFill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8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Comic Sans MS" pitchFamily="66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07763" dir="18900000" algn="ctr" rotWithShape="0">
            <a:schemeClr val="bg2">
              <a:alpha val="50000"/>
            </a:schemeClr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CCFF99"/>
              </a:solidFill>
            </a14:hiddenFill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8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Comic Sans MS" pitchFamily="66" charset="0"/>
            <a:ea typeface="宋体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12657</TotalTime>
  <Words>4801</Words>
  <Application>Microsoft Office PowerPoint</Application>
  <PresentationFormat>全屏显示(4:3)</PresentationFormat>
  <Paragraphs>601</Paragraphs>
  <Slides>65</Slides>
  <Notes>17</Notes>
  <HiddenSlides>0</HiddenSlides>
  <MMClips>0</MMClips>
  <ScaleCrop>false</ScaleCrop>
  <HeadingPairs>
    <vt:vector size="8" baseType="variant">
      <vt:variant>
        <vt:lpstr>已用的字体</vt:lpstr>
      </vt:variant>
      <vt:variant>
        <vt:i4>30</vt:i4>
      </vt:variant>
      <vt:variant>
        <vt:lpstr>主题</vt:lpstr>
      </vt:variant>
      <vt:variant>
        <vt:i4>5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65</vt:i4>
      </vt:variant>
    </vt:vector>
  </HeadingPairs>
  <TitlesOfParts>
    <vt:vector size="101" baseType="lpstr">
      <vt:lpstr>Arial Unicode MS</vt:lpstr>
      <vt:lpstr>Avenir Roman</vt:lpstr>
      <vt:lpstr>Batang</vt:lpstr>
      <vt:lpstr>Gill Sans</vt:lpstr>
      <vt:lpstr>Marion</vt:lpstr>
      <vt:lpstr>Mathematica1</vt:lpstr>
      <vt:lpstr>MS PGothic</vt:lpstr>
      <vt:lpstr>MS PGothic</vt:lpstr>
      <vt:lpstr>NimbusRomNo9L</vt:lpstr>
      <vt:lpstr>Osaka</vt:lpstr>
      <vt:lpstr>黑体</vt:lpstr>
      <vt:lpstr>华文新魏</vt:lpstr>
      <vt:lpstr>宋体</vt:lpstr>
      <vt:lpstr>Arial</vt:lpstr>
      <vt:lpstr>Arial Black</vt:lpstr>
      <vt:lpstr>Bradley Hand ITC</vt:lpstr>
      <vt:lpstr>Calibri</vt:lpstr>
      <vt:lpstr>Calibri Light</vt:lpstr>
      <vt:lpstr>Cambria</vt:lpstr>
      <vt:lpstr>Cambria Math</vt:lpstr>
      <vt:lpstr>Comic Sans MS</vt:lpstr>
      <vt:lpstr>Consolas</vt:lpstr>
      <vt:lpstr>Helvetica</vt:lpstr>
      <vt:lpstr>Segoe UI</vt:lpstr>
      <vt:lpstr>Symbol</vt:lpstr>
      <vt:lpstr>Tahoma</vt:lpstr>
      <vt:lpstr>Times</vt:lpstr>
      <vt:lpstr>Times New Roman</vt:lpstr>
      <vt:lpstr>Wingdings</vt:lpstr>
      <vt:lpstr>Wingdings 2</vt:lpstr>
      <vt:lpstr>默认设计模板</vt:lpstr>
      <vt:lpstr>1_Office 主题</vt:lpstr>
      <vt:lpstr>2_Office 主题</vt:lpstr>
      <vt:lpstr>5_默认设计模板</vt:lpstr>
      <vt:lpstr>12_默认设计模板</vt:lpstr>
      <vt:lpstr>公式</vt:lpstr>
      <vt:lpstr>Chengping Shen</vt:lpstr>
      <vt:lpstr>Outline</vt:lpstr>
      <vt:lpstr>Hadrons: normal &amp; exotic</vt:lpstr>
      <vt:lpstr>    Hadron spectra: normal </vt:lpstr>
      <vt:lpstr>PowerPoint 演示文稿</vt:lpstr>
      <vt:lpstr>Main Suppliers of Exotics</vt:lpstr>
      <vt:lpstr>Variety of recorded reactions</vt:lpstr>
      <vt:lpstr>PowerPoint 演示文稿</vt:lpstr>
      <vt:lpstr>XYZ particles</vt:lpstr>
      <vt:lpstr>Too many models !</vt:lpstr>
      <vt:lpstr>The X state</vt:lpstr>
      <vt:lpstr>X(18??) at BESIII</vt:lpstr>
      <vt:lpstr>What is the X(3872)?</vt:lpstr>
      <vt:lpstr>Observation of e+e- X(3872)</vt:lpstr>
      <vt:lpstr>Observation of Y(4260)X(3872)</vt:lpstr>
      <vt:lpstr>PowerPoint 演示文稿</vt:lpstr>
      <vt:lpstr>PowerPoint 演示文稿</vt:lpstr>
      <vt:lpstr>PowerPoint 演示文稿</vt:lpstr>
      <vt:lpstr>PowerPoint 演示文稿</vt:lpstr>
      <vt:lpstr>    The Story of X(4140)—(2009-2011)</vt:lpstr>
      <vt:lpstr>    The Story of X(4140)—(2012-2016)</vt:lpstr>
      <vt:lpstr>Search for X_(bbb ̅b ̅ )</vt:lpstr>
      <vt:lpstr>The Y states measurements of more final states for the Y and  states</vt:lpstr>
      <vt:lpstr>The Y states</vt:lpstr>
      <vt:lpstr>PowerPoint 演示文稿</vt:lpstr>
      <vt:lpstr>e+e-p+p-J/y cross section</vt:lpstr>
      <vt:lpstr>Y(4260)Y(4220): what is it? </vt:lpstr>
      <vt:lpstr>The Zc states</vt:lpstr>
      <vt:lpstr>Observation of Zc(3900)</vt:lpstr>
      <vt:lpstr>Spin-parity of Zc(3900)</vt:lpstr>
      <vt:lpstr>Search for Zc c</vt:lpstr>
      <vt:lpstr>Evidence for Zc c</vt:lpstr>
      <vt:lpstr>Evidence for Zc c</vt:lpstr>
      <vt:lpstr>Production of Zc±(3900) in b-hadron Decays</vt:lpstr>
      <vt:lpstr>Observation of Zc(4020)+</vt:lpstr>
      <vt:lpstr>Zc in e+e- +-’ ?</vt:lpstr>
      <vt:lpstr>PowerPoint 演示文稿</vt:lpstr>
      <vt:lpstr>X, Y, Z particles are correlated</vt:lpstr>
      <vt:lpstr>PowerPoint 演示文稿</vt:lpstr>
      <vt:lpstr>BEPCII Upgrade</vt:lpstr>
      <vt:lpstr>SuperKEKB </vt:lpstr>
      <vt:lpstr>LHCb upgrade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Exicted Ω_c at LHCb and Belle</vt:lpstr>
      <vt:lpstr>Observation of a new Ξ_b^(∗∗-) state</vt:lpstr>
      <vt:lpstr>PowerPoint 演示文稿</vt:lpstr>
      <vt:lpstr>Belle II vs. BESIII</vt:lpstr>
      <vt:lpstr>Fit of intermediate state</vt:lpstr>
      <vt:lpstr>e^+ e^-→π^+ D^0 D^(∗-)+c.c.</vt:lpstr>
      <vt:lpstr>Fit to the dressed Xsection of e^+ e^-→π^+ D^0 D^(∗-)+c.c.</vt:lpstr>
      <vt:lpstr>Resonant parameters</vt:lpstr>
      <vt:lpstr>e+e- +-hc(1P)</vt:lpstr>
      <vt:lpstr>PowerPoint 演示文稿</vt:lpstr>
      <vt:lpstr>PowerPoint 演示文稿</vt:lpstr>
      <vt:lpstr>Improvement of e+e- +-’</vt:lpstr>
      <vt:lpstr>Signals at Ecm=4.416 GeV</vt:lpstr>
      <vt:lpstr>The Ys in e+e- +-’</vt:lpstr>
      <vt:lpstr>Summary of the Zc states at BESIII</vt:lpstr>
      <vt:lpstr>Results from Five Collider Experiments on X(5568)</vt:lpstr>
    </vt:vector>
  </TitlesOfParts>
  <Company>ihep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exotic hadrons</dc:title>
  <dc:creator>Yuan Changzheng</dc:creator>
  <cp:lastModifiedBy>shen chengping</cp:lastModifiedBy>
  <cp:revision>1617</cp:revision>
  <dcterms:created xsi:type="dcterms:W3CDTF">2008-04-02T02:05:59Z</dcterms:created>
  <dcterms:modified xsi:type="dcterms:W3CDTF">2018-08-28T23:55:37Z</dcterms:modified>
</cp:coreProperties>
</file>