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8" r:id="rId3"/>
    <p:sldId id="257" r:id="rId4"/>
    <p:sldId id="274" r:id="rId5"/>
    <p:sldId id="275" r:id="rId6"/>
    <p:sldId id="273" r:id="rId7"/>
    <p:sldId id="258" r:id="rId8"/>
    <p:sldId id="259" r:id="rId9"/>
    <p:sldId id="304" r:id="rId10"/>
    <p:sldId id="313" r:id="rId11"/>
    <p:sldId id="314" r:id="rId12"/>
    <p:sldId id="315" r:id="rId13"/>
    <p:sldId id="310" r:id="rId14"/>
    <p:sldId id="316" r:id="rId15"/>
    <p:sldId id="262" r:id="rId16"/>
    <p:sldId id="263" r:id="rId17"/>
    <p:sldId id="264" r:id="rId18"/>
    <p:sldId id="260" r:id="rId19"/>
    <p:sldId id="276" r:id="rId20"/>
    <p:sldId id="277" r:id="rId21"/>
    <p:sldId id="278" r:id="rId22"/>
    <p:sldId id="279" r:id="rId23"/>
    <p:sldId id="281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317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5"/>
    <p:restoredTop sz="94690"/>
  </p:normalViewPr>
  <p:slideViewPr>
    <p:cSldViewPr snapToGrid="0" snapToObjects="1">
      <p:cViewPr varScale="1">
        <p:scale>
          <a:sx n="94" d="100"/>
          <a:sy n="94" d="100"/>
        </p:scale>
        <p:origin x="200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324A-781F-264E-A5ED-478809CEDB92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E9A0-AB18-2E4B-9D1A-8CA3E817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09BE-9AAA-7542-88DB-67692C98B8EB}" type="datetimeFigureOut">
              <a:rPr kumimoji="1" lang="zh-CN" altLang="en-US" smtClean="0"/>
              <a:t>2018/8/29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EB51-9F21-3844-B645-3805080A3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419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314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971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573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810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  <a:prstGeom prst="rect">
            <a:avLst/>
          </a:prstGeo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e-D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5E4ECCB-6413-1843-8FCD-0484DA240D4F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327011C-A9CD-324D-BE91-366294DF278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" y="1"/>
            <a:ext cx="954616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10" Type="http://schemas.openxmlformats.org/officeDocument/2006/relationships/image" Target="../media/image80.tif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emf"/><Relationship Id="rId5" Type="http://schemas.openxmlformats.org/officeDocument/2006/relationships/image" Target="../media/image87.tiff"/><Relationship Id="rId4" Type="http://schemas.openxmlformats.org/officeDocument/2006/relationships/image" Target="../media/image8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emf"/><Relationship Id="rId5" Type="http://schemas.openxmlformats.org/officeDocument/2006/relationships/image" Target="../media/image92.tiff"/><Relationship Id="rId4" Type="http://schemas.openxmlformats.org/officeDocument/2006/relationships/image" Target="../media/image91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387" y="1281901"/>
            <a:ext cx="6483674" cy="3223812"/>
          </a:xfrm>
        </p:spPr>
        <p:txBody>
          <a:bodyPr/>
          <a:lstStyle/>
          <a:p>
            <a:r>
              <a:rPr lang="en-US" altLang="zh-CN" sz="3600" i="1" dirty="0">
                <a:solidFill>
                  <a:srgbClr val="00B0F0"/>
                </a:solidFill>
              </a:rPr>
              <a:t>2018 </a:t>
            </a:r>
            <a:r>
              <a:rPr lang="zh-CN" altLang="en-US" sz="3600" i="1" dirty="0">
                <a:solidFill>
                  <a:srgbClr val="00B0F0"/>
                </a:solidFill>
              </a:rPr>
              <a:t>手征有效场论</a:t>
            </a:r>
            <a:r>
              <a:rPr lang="zh-CN" altLang="zh-CN" sz="3600" i="1" dirty="0">
                <a:solidFill>
                  <a:srgbClr val="00B0F0"/>
                </a:solidFill>
              </a:rPr>
              <a:t>研讨会 </a:t>
            </a:r>
            <a:br>
              <a:rPr lang="de-DE" altLang="zh-CN" dirty="0"/>
            </a:br>
            <a:br>
              <a:rPr lang="de-DE" altLang="zh-CN" dirty="0"/>
            </a:br>
            <a:r>
              <a:rPr lang="zh-CN" altLang="en-US" dirty="0"/>
              <a:t>用手征幺正法对多夸克态的研究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251" y="4879048"/>
            <a:ext cx="6964186" cy="12323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Hans" altLang="en-US" sz="2400" dirty="0"/>
              <a:t>肖楮文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中南大学</a:t>
            </a:r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43C758-9C40-5F46-A036-878872942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527" y="0"/>
            <a:ext cx="2013473" cy="12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C60F9B3C-D84D-6944-937D-0929C060FA53}"/>
              </a:ext>
            </a:extLst>
          </p:cNvPr>
          <p:cNvSpPr txBox="1"/>
          <p:nvPr/>
        </p:nvSpPr>
        <p:spPr>
          <a:xfrm>
            <a:off x="0" y="6484721"/>
            <a:ext cx="8620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J. J. Wu, R. </a:t>
            </a:r>
            <a:r>
              <a:rPr lang="nb-NO" sz="1600" dirty="0" err="1"/>
              <a:t>Molina</a:t>
            </a:r>
            <a:r>
              <a:rPr lang="nb-NO" sz="1600" dirty="0"/>
              <a:t>, E. Oset, and B. S. </a:t>
            </a:r>
            <a:r>
              <a:rPr lang="nb-NO" sz="1600" dirty="0" err="1"/>
              <a:t>Zou</a:t>
            </a:r>
            <a:r>
              <a:rPr lang="nb-NO" sz="1600" dirty="0"/>
              <a:t>, </a:t>
            </a:r>
            <a:r>
              <a:rPr lang="nb-NO" sz="1600" b="1" dirty="0" err="1"/>
              <a:t>Phys</a:t>
            </a:r>
            <a:r>
              <a:rPr lang="nb-NO" sz="1600" b="1" dirty="0"/>
              <a:t>. Rev. Lett. 105</a:t>
            </a:r>
            <a:r>
              <a:rPr lang="nb-NO" sz="1600" dirty="0"/>
              <a:t>, 232001 (2010)</a:t>
            </a:r>
            <a:endParaRPr lang="nb-NO" sz="1600" dirty="0">
              <a:effectLst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74FC4B-3D18-0745-B014-ED2E6AA66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5" y="2735512"/>
            <a:ext cx="6798365" cy="14898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84D6E2-FD50-AD44-8432-F7E74552B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60" y="0"/>
            <a:ext cx="7193446" cy="25841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5F42D1-078A-8A47-A40B-CF722A06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5" y="4316157"/>
            <a:ext cx="6798365" cy="16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485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C48982-3A6A-DA4C-B8CE-B7EB6744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152100"/>
            <a:ext cx="5685183" cy="237744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A367895-4509-B546-BCDD-0FE20FE6FB6B}"/>
              </a:ext>
            </a:extLst>
          </p:cNvPr>
          <p:cNvSpPr/>
          <p:nvPr/>
        </p:nvSpPr>
        <p:spPr>
          <a:xfrm>
            <a:off x="6460435" y="680687"/>
            <a:ext cx="2577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16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1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16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16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/>
              </a:rPr>
              <a:t> (2011) 015202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D75FD4-57F9-4047-B2EB-4C73C50C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253" y="2668933"/>
            <a:ext cx="4962938" cy="408967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775B08F-CA6E-DE44-AEA5-84E640B27DFC}"/>
              </a:ext>
            </a:extLst>
          </p:cNvPr>
          <p:cNvSpPr/>
          <p:nvPr/>
        </p:nvSpPr>
        <p:spPr>
          <a:xfrm>
            <a:off x="417123" y="3730005"/>
            <a:ext cx="3406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s" altLang="en-US" sz="2400" dirty="0"/>
              <a:t>我们进一步</a:t>
            </a:r>
            <a:r>
              <a:rPr lang="zh-CN" altLang="en-US" sz="2400" dirty="0"/>
              <a:t>研究这些反应中出现的共振态是否可以在核耙上观察到？</a:t>
            </a:r>
          </a:p>
        </p:txBody>
      </p:sp>
    </p:spTree>
    <p:extLst>
      <p:ext uri="{BB962C8B-B14F-4D97-AF65-F5344CB8AC3E}">
        <p14:creationId xmlns:p14="http://schemas.microsoft.com/office/powerpoint/2010/main" val="88733496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715442-FDBE-814D-9A1E-58C16ECBBF9B}"/>
              </a:ext>
            </a:extLst>
          </p:cNvPr>
          <p:cNvSpPr txBox="1">
            <a:spLocks/>
          </p:cNvSpPr>
          <p:nvPr/>
        </p:nvSpPr>
        <p:spPr>
          <a:xfrm>
            <a:off x="1912162" y="162435"/>
            <a:ext cx="3613513" cy="46143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zh-CN" altLang="en-US"/>
              <a:t>的非弹性散射截面为：</a:t>
            </a:r>
            <a:endParaRPr lang="de-DE" altLang="zh-CN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4B9C9C3-4A4B-624B-8AFC-0F4DF6D9B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259933"/>
              </p:ext>
            </p:extLst>
          </p:nvPr>
        </p:nvGraphicFramePr>
        <p:xfrm>
          <a:off x="1158532" y="219609"/>
          <a:ext cx="836988" cy="347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457200" imgH="203200" progId="Equation.3">
                  <p:embed/>
                </p:oleObj>
              </mc:Choice>
              <mc:Fallback>
                <p:oleObj name="Equation" r:id="rId3" imgW="4572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532" y="219609"/>
                        <a:ext cx="836988" cy="347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sigtot_sum5.eps">
            <a:extLst>
              <a:ext uri="{FF2B5EF4-FFF2-40B4-BE49-F238E27FC236}">
                <a16:creationId xmlns:a16="http://schemas.microsoft.com/office/drawing/2014/main" id="{338E534A-ED22-304F-89C0-3759B576D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8" y="885435"/>
            <a:ext cx="4074195" cy="2851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95FC9D-76BF-CC40-8F5C-403DF7882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350" y="885435"/>
            <a:ext cx="4074194" cy="2851936"/>
          </a:xfrm>
          <a:prstGeom prst="rect">
            <a:avLst/>
          </a:prstGeom>
        </p:spPr>
      </p:pic>
      <p:pic>
        <p:nvPicPr>
          <p:cNvPr id="7" name="Picture 5" descr="sigtot_sumaver.eps">
            <a:extLst>
              <a:ext uri="{FF2B5EF4-FFF2-40B4-BE49-F238E27FC236}">
                <a16:creationId xmlns:a16="http://schemas.microsoft.com/office/drawing/2014/main" id="{3686C06B-82E0-C94B-AB44-563CA81D4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8" y="3926571"/>
            <a:ext cx="4074194" cy="2851936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EBFDAF68-1138-6848-BABA-84494BB12882}"/>
              </a:ext>
            </a:extLst>
          </p:cNvPr>
          <p:cNvSpPr/>
          <p:nvPr/>
        </p:nvSpPr>
        <p:spPr>
          <a:xfrm>
            <a:off x="1276183" y="3737371"/>
            <a:ext cx="219291" cy="99586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C89444C-E704-9D46-8F93-A9729F9EE2AA}"/>
              </a:ext>
            </a:extLst>
          </p:cNvPr>
          <p:cNvSpPr txBox="1"/>
          <p:nvPr/>
        </p:nvSpPr>
        <p:spPr>
          <a:xfrm>
            <a:off x="5206194" y="6193732"/>
            <a:ext cx="382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Molina, CWX, E. Oset, Phys. Rev. C 86, 014604 (2012)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A1A844-949F-8D4B-9397-A958CAEAD75C}"/>
              </a:ext>
            </a:extLst>
          </p:cNvPr>
          <p:cNvSpPr txBox="1">
            <a:spLocks/>
          </p:cNvSpPr>
          <p:nvPr/>
        </p:nvSpPr>
        <p:spPr>
          <a:xfrm>
            <a:off x="4847379" y="4339593"/>
            <a:ext cx="3948056" cy="712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在考虑了核子的费米运动后，共振态的信息消失了！</a:t>
            </a:r>
          </a:p>
        </p:txBody>
      </p:sp>
    </p:spTree>
    <p:extLst>
      <p:ext uri="{BB962C8B-B14F-4D97-AF65-F5344CB8AC3E}">
        <p14:creationId xmlns:p14="http://schemas.microsoft.com/office/powerpoint/2010/main" val="3436425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077E15-5D32-FF40-A04A-6627E1C97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140" y="48992"/>
            <a:ext cx="5038627" cy="262790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54251F7-1496-BF49-B20D-5311C47E468C}"/>
              </a:ext>
            </a:extLst>
          </p:cNvPr>
          <p:cNvSpPr/>
          <p:nvPr/>
        </p:nvSpPr>
        <p:spPr>
          <a:xfrm>
            <a:off x="928885" y="638106"/>
            <a:ext cx="2048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我们还</a:t>
            </a:r>
            <a:r>
              <a:rPr lang="en-US" altLang="zh-CN" sz="2400" dirty="0" err="1"/>
              <a:t>考虑重味夸克自旋对称性</a:t>
            </a:r>
            <a:endParaRPr lang="zh-CN" altLang="en-US" sz="2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DF8232B-29BB-044F-B286-8D9A9E0CC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68" y="4000528"/>
            <a:ext cx="8786597" cy="125017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FF4D0FB-2F9F-4E48-AA19-930CE507D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68" y="5296563"/>
            <a:ext cx="8798614" cy="149660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B7A45EE-CD71-AB4E-B062-AA28F0123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269" y="2749166"/>
            <a:ext cx="6373062" cy="11754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6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sqrt0a_467-0.eps">
            <a:extLst>
              <a:ext uri="{FF2B5EF4-FFF2-40B4-BE49-F238E27FC236}">
                <a16:creationId xmlns:a16="http://schemas.microsoft.com/office/drawing/2014/main" id="{1DE8571E-4822-2646-BDD2-5DD1A851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8" y="395214"/>
            <a:ext cx="4572000" cy="32004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07144FE-0AF7-FB41-AB88-C2569036A6D3}"/>
              </a:ext>
            </a:extLst>
          </p:cNvPr>
          <p:cNvSpPr txBox="1"/>
          <p:nvPr/>
        </p:nvSpPr>
        <p:spPr>
          <a:xfrm>
            <a:off x="3098298" y="6507871"/>
            <a:ext cx="603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CWX, J. Nieves and E. </a:t>
            </a:r>
            <a:r>
              <a:rPr lang="en-US" sz="1600" dirty="0" err="1"/>
              <a:t>Oset</a:t>
            </a:r>
            <a:r>
              <a:rPr lang="en-US" sz="1600" dirty="0"/>
              <a:t>, </a:t>
            </a:r>
            <a:r>
              <a:rPr lang="en-US" sz="1600" b="1" dirty="0"/>
              <a:t>Phys. Rev. D 88</a:t>
            </a:r>
            <a:r>
              <a:rPr lang="en-US" sz="1600" dirty="0"/>
              <a:t>, 056012 (2013) </a:t>
            </a:r>
          </a:p>
        </p:txBody>
      </p:sp>
      <p:pic>
        <p:nvPicPr>
          <p:cNvPr id="4" name="Picture 5" descr="latex-image-1.pdf">
            <a:extLst>
              <a:ext uri="{FF2B5EF4-FFF2-40B4-BE49-F238E27FC236}">
                <a16:creationId xmlns:a16="http://schemas.microsoft.com/office/drawing/2014/main" id="{98D321A4-9CDF-6B40-A4EB-385FC42A0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44" y="147206"/>
            <a:ext cx="1643244" cy="257204"/>
          </a:xfrm>
          <a:prstGeom prst="rect">
            <a:avLst/>
          </a:prstGeom>
        </p:spPr>
      </p:pic>
      <p:pic>
        <p:nvPicPr>
          <p:cNvPr id="5" name="Picture 7" descr="latex-image-1.pdf">
            <a:extLst>
              <a:ext uri="{FF2B5EF4-FFF2-40B4-BE49-F238E27FC236}">
                <a16:creationId xmlns:a16="http://schemas.microsoft.com/office/drawing/2014/main" id="{BF660204-A88A-534A-84B0-2A1788DCD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81" y="1880899"/>
            <a:ext cx="1752357" cy="274282"/>
          </a:xfrm>
          <a:prstGeom prst="rect">
            <a:avLst/>
          </a:prstGeom>
        </p:spPr>
      </p:pic>
      <p:pic>
        <p:nvPicPr>
          <p:cNvPr id="6" name="Picture 8" descr="latex-image-1.pdf">
            <a:extLst>
              <a:ext uri="{FF2B5EF4-FFF2-40B4-BE49-F238E27FC236}">
                <a16:creationId xmlns:a16="http://schemas.microsoft.com/office/drawing/2014/main" id="{C073EA21-E833-C243-89F1-D1505AC76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50" y="2240342"/>
            <a:ext cx="1762867" cy="2759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B7BBC5-2A60-A746-AF4F-2142CA1C4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01" y="3680775"/>
            <a:ext cx="8533451" cy="27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9859" y="1009491"/>
            <a:ext cx="8042276" cy="1310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在 </a:t>
            </a:r>
            <a:r>
              <a:rPr lang="en-US" dirty="0" err="1"/>
              <a:t>LHCb</a:t>
            </a:r>
            <a:r>
              <a:rPr lang="en-US" dirty="0"/>
              <a:t> </a:t>
            </a:r>
            <a:r>
              <a:rPr lang="en-US" dirty="0" err="1"/>
              <a:t>实验，这两</a:t>
            </a:r>
            <a:r>
              <a:rPr lang="zh-Hans" altLang="en-US" dirty="0"/>
              <a:t>个</a:t>
            </a:r>
            <a:r>
              <a:rPr lang="en-US" dirty="0" err="1"/>
              <a:t>新态是在</a:t>
            </a:r>
            <a:r>
              <a:rPr lang="en-US" dirty="0"/>
              <a:t>                       </a:t>
            </a:r>
            <a:r>
              <a:rPr lang="zh-CN" altLang="en-US" dirty="0"/>
              <a:t>衰变发现的而不是在核耙上的散射。</a:t>
            </a:r>
            <a:r>
              <a:rPr lang="zh-Hans" altLang="en-US" dirty="0"/>
              <a:t>理论计算的非弹性散射截面为：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77" y="1068869"/>
            <a:ext cx="1918533" cy="334723"/>
          </a:xfrm>
          <a:prstGeom prst="rect">
            <a:avLst/>
          </a:prstGeom>
        </p:spPr>
      </p:pic>
      <p:pic>
        <p:nvPicPr>
          <p:cNvPr id="7" name="Picture 6" descr="tsqrt0a_Jps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" y="2525884"/>
            <a:ext cx="4217410" cy="2952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1561" y="6495746"/>
            <a:ext cx="5946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CWX </a:t>
            </a:r>
            <a:r>
              <a:rPr lang="de-DE" sz="1600" dirty="0" err="1"/>
              <a:t>and</a:t>
            </a:r>
            <a:r>
              <a:rPr lang="de-DE" sz="1600" dirty="0"/>
              <a:t> U.-G. Meißner, </a:t>
            </a:r>
            <a:r>
              <a:rPr lang="de-DE" sz="1600" b="1" dirty="0"/>
              <a:t>Phys. </a:t>
            </a:r>
            <a:r>
              <a:rPr lang="de-DE" sz="1600" b="1" dirty="0" err="1"/>
              <a:t>Rev</a:t>
            </a:r>
            <a:r>
              <a:rPr lang="de-DE" sz="1600" b="1" dirty="0"/>
              <a:t>. D 92 , </a:t>
            </a:r>
            <a:r>
              <a:rPr lang="de-DE" sz="1600" dirty="0"/>
              <a:t>114002 (2015)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A4E9258-DBFA-1740-BDA1-8D1B870FF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793" y="2465338"/>
            <a:ext cx="4506145" cy="315430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2B7CFF0-1102-BB4F-850F-C97416E4FF80}"/>
              </a:ext>
            </a:extLst>
          </p:cNvPr>
          <p:cNvSpPr/>
          <p:nvPr/>
        </p:nvSpPr>
        <p:spPr>
          <a:xfrm>
            <a:off x="921161" y="186355"/>
            <a:ext cx="379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2</a:t>
            </a:r>
            <a:r>
              <a:rPr lang="zh-Hans" altLang="en-US" sz="2400" b="1" dirty="0"/>
              <a:t>、对两个</a:t>
            </a:r>
            <a:r>
              <a:rPr lang="en-US" altLang="zh-Hans" sz="2400" b="1" dirty="0"/>
              <a:t>P</a:t>
            </a:r>
            <a:r>
              <a:rPr lang="en-US" altLang="zh-Hans" sz="2400" b="1" baseline="-25000" dirty="0"/>
              <a:t>c</a:t>
            </a:r>
            <a:r>
              <a:rPr lang="zh-Hans" altLang="en-US" sz="2400" b="1" dirty="0"/>
              <a:t>态的近期</a:t>
            </a:r>
            <a:r>
              <a:rPr lang="zh-CN" altLang="en-US" sz="2400" b="1" dirty="0"/>
              <a:t>研究</a:t>
            </a:r>
          </a:p>
        </p:txBody>
      </p:sp>
    </p:spTree>
    <p:extLst>
      <p:ext uri="{BB962C8B-B14F-4D97-AF65-F5344CB8AC3E}">
        <p14:creationId xmlns:p14="http://schemas.microsoft.com/office/powerpoint/2010/main" val="3392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diagram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7" y="2841030"/>
            <a:ext cx="8632564" cy="15981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388694"/>
            <a:ext cx="8042276" cy="655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</a:t>
            </a:r>
            <a:r>
              <a:rPr lang="zh-Hans" altLang="en-US" dirty="0"/>
              <a:t>我们再</a:t>
            </a:r>
            <a:r>
              <a:rPr lang="zh-CN" altLang="en-US" dirty="0"/>
              <a:t>考虑</a:t>
            </a:r>
            <a:r>
              <a:rPr lang="en-US" altLang="zh-CN" dirty="0"/>
              <a:t> s </a:t>
            </a:r>
            <a:r>
              <a:rPr lang="zh-CN" altLang="en-US" dirty="0"/>
              <a:t>和</a:t>
            </a:r>
            <a:r>
              <a:rPr lang="en-US" altLang="zh-CN" dirty="0"/>
              <a:t> u </a:t>
            </a:r>
            <a:r>
              <a:rPr lang="zh-CN" altLang="en-US" dirty="0"/>
              <a:t>道对</a:t>
            </a:r>
            <a:r>
              <a:rPr lang="en-US" altLang="zh-CN" dirty="0"/>
              <a:t> V </a:t>
            </a:r>
            <a:r>
              <a:rPr lang="zh-CN" altLang="en-US" dirty="0"/>
              <a:t>相互作用势的贡献：</a:t>
            </a:r>
            <a:endParaRPr 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081CE1-9639-3944-AF5A-6C3BD9889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05" y="546712"/>
            <a:ext cx="7398865" cy="18321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92EC4B-350C-EC41-9C8E-8525C96AE7E3}"/>
              </a:ext>
            </a:extLst>
          </p:cNvPr>
          <p:cNvSpPr txBox="1">
            <a:spLocks/>
          </p:cNvSpPr>
          <p:nvPr/>
        </p:nvSpPr>
        <p:spPr>
          <a:xfrm>
            <a:off x="623549" y="99112"/>
            <a:ext cx="8042276" cy="655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</a:t>
            </a:r>
            <a:r>
              <a:rPr lang="zh-CN" altLang="en-US" dirty="0"/>
              <a:t>前面的研究</a:t>
            </a:r>
            <a:r>
              <a:rPr lang="zh-Hans" altLang="en-US" dirty="0"/>
              <a:t>我们只</a:t>
            </a:r>
            <a:r>
              <a:rPr lang="zh-CN" altLang="en-US" dirty="0"/>
              <a:t>考虑</a:t>
            </a:r>
            <a:r>
              <a:rPr lang="en-US" altLang="zh-CN" dirty="0"/>
              <a:t> t</a:t>
            </a:r>
            <a:r>
              <a:rPr lang="zh-CN" altLang="en-US" dirty="0"/>
              <a:t> 道的</a:t>
            </a:r>
            <a:r>
              <a:rPr lang="en-US" altLang="zh-CN" dirty="0"/>
              <a:t> V </a:t>
            </a:r>
            <a:r>
              <a:rPr lang="zh-CN" altLang="en-US" dirty="0"/>
              <a:t>相互作用势：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C5C72A-B583-9542-B2A0-7B1ED0409E81}"/>
              </a:ext>
            </a:extLst>
          </p:cNvPr>
          <p:cNvSpPr txBox="1">
            <a:spLocks/>
          </p:cNvSpPr>
          <p:nvPr/>
        </p:nvSpPr>
        <p:spPr>
          <a:xfrm>
            <a:off x="266194" y="4439147"/>
            <a:ext cx="8042276" cy="655457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zh-CN" altLang="en-US" dirty="0"/>
              <a:t>进一步考虑末态相互作用：</a:t>
            </a:r>
            <a:endParaRPr lang="en-US" dirty="0"/>
          </a:p>
        </p:txBody>
      </p:sp>
      <p:pic>
        <p:nvPicPr>
          <p:cNvPr id="9" name="Picture 6" descr="fig_Lamdec.eps">
            <a:extLst>
              <a:ext uri="{FF2B5EF4-FFF2-40B4-BE49-F238E27FC236}">
                <a16:creationId xmlns:a16="http://schemas.microsoft.com/office/drawing/2014/main" id="{DAC83414-36E6-E24F-B1E3-773180A33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4" y="4911315"/>
            <a:ext cx="8730587" cy="19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348044"/>
            <a:ext cx="8042276" cy="9840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      对                      和                       衰变过程分析的结果：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17" y="458978"/>
            <a:ext cx="1918533" cy="33472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24" y="414575"/>
            <a:ext cx="1974258" cy="367930"/>
          </a:xfrm>
          <a:prstGeom prst="rect">
            <a:avLst/>
          </a:prstGeom>
        </p:spPr>
      </p:pic>
      <p:pic>
        <p:nvPicPr>
          <p:cNvPr id="6" name="Picture 5" descr="Fig3b-1_bla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6" y="1207740"/>
            <a:ext cx="4652406" cy="3256684"/>
          </a:xfrm>
          <a:prstGeom prst="rect">
            <a:avLst/>
          </a:prstGeom>
        </p:spPr>
      </p:pic>
      <p:pic>
        <p:nvPicPr>
          <p:cNvPr id="7" name="Picture 6" descr="Fig3b-2_black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70" y="3569372"/>
            <a:ext cx="45720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0512" y="1764267"/>
            <a:ext cx="3512629" cy="923330"/>
          </a:xfrm>
          <a:prstGeom prst="rect">
            <a:avLst/>
          </a:prstGeom>
          <a:noFill/>
          <a:ln w="12700" cap="flat" cmpd="sng">
            <a:solidFill>
              <a:schemeClr val="accent6">
                <a:lumMod val="60000"/>
                <a:lumOff val="40000"/>
                <a:alpha val="71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nl-NL" dirty="0"/>
              <a:t>R. </a:t>
            </a:r>
            <a:r>
              <a:rPr lang="nl-NL" dirty="0" err="1"/>
              <a:t>Aaij</a:t>
            </a:r>
            <a:r>
              <a:rPr lang="nl-NL" dirty="0"/>
              <a:t> et al. (</a:t>
            </a:r>
            <a:r>
              <a:rPr lang="nl-NL" dirty="0" err="1"/>
              <a:t>LHCb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r>
              <a:rPr lang="nl-NL" dirty="0"/>
              <a:t>), </a:t>
            </a:r>
            <a:r>
              <a:rPr lang="nl-NL" dirty="0" err="1"/>
              <a:t>Phys</a:t>
            </a:r>
            <a:r>
              <a:rPr lang="nl-NL" dirty="0"/>
              <a:t>. </a:t>
            </a:r>
            <a:r>
              <a:rPr lang="nl-NL" dirty="0" err="1"/>
              <a:t>Rev</a:t>
            </a:r>
            <a:r>
              <a:rPr lang="nl-NL" dirty="0"/>
              <a:t>. </a:t>
            </a:r>
            <a:r>
              <a:rPr lang="nl-NL" dirty="0" err="1"/>
              <a:t>Lett</a:t>
            </a:r>
            <a:r>
              <a:rPr lang="nl-NL" dirty="0"/>
              <a:t>. 115, 072001 (2015) </a:t>
            </a:r>
            <a:endParaRPr lang="nl-NL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25" y="4707907"/>
            <a:ext cx="3512630" cy="92333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  <a:alpha val="7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R. </a:t>
            </a:r>
            <a:r>
              <a:rPr lang="nl-NL" dirty="0" err="1"/>
              <a:t>Aaij</a:t>
            </a:r>
            <a:r>
              <a:rPr lang="nl-NL" dirty="0"/>
              <a:t> et al. (</a:t>
            </a:r>
            <a:r>
              <a:rPr lang="nl-NL" dirty="0" err="1"/>
              <a:t>LHCb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r>
              <a:rPr lang="nl-NL" dirty="0"/>
              <a:t>), </a:t>
            </a:r>
            <a:r>
              <a:rPr lang="nl-NL" dirty="0" err="1"/>
              <a:t>Phys</a:t>
            </a:r>
            <a:r>
              <a:rPr lang="nl-NL" dirty="0"/>
              <a:t>. </a:t>
            </a:r>
            <a:r>
              <a:rPr lang="nl-NL" dirty="0" err="1"/>
              <a:t>Rev</a:t>
            </a:r>
            <a:r>
              <a:rPr lang="nl-NL" dirty="0"/>
              <a:t>. </a:t>
            </a:r>
            <a:r>
              <a:rPr lang="nl-NL" dirty="0" err="1"/>
              <a:t>Lett</a:t>
            </a:r>
            <a:r>
              <a:rPr lang="nl-NL" dirty="0"/>
              <a:t>. 117, 082003 (2016) </a:t>
            </a:r>
            <a:endParaRPr lang="nl-NL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25" y="6519446"/>
            <a:ext cx="4052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CWX, </a:t>
            </a:r>
            <a:r>
              <a:rPr lang="hr-HR" sz="1600" b="1" dirty="0"/>
              <a:t>Phys. Rev. D 95, </a:t>
            </a:r>
            <a:r>
              <a:rPr lang="hr-HR" sz="1600" dirty="0"/>
              <a:t>014006 (2017) 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4535184" y="2068001"/>
            <a:ext cx="740073" cy="367078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右箭头 1">
            <a:extLst>
              <a:ext uri="{FF2B5EF4-FFF2-40B4-BE49-F238E27FC236}">
                <a16:creationId xmlns:a16="http://schemas.microsoft.com/office/drawing/2014/main" id="{7AF5C527-6EE6-AE4C-B76C-E3AC331EC26B}"/>
              </a:ext>
            </a:extLst>
          </p:cNvPr>
          <p:cNvSpPr/>
          <p:nvPr/>
        </p:nvSpPr>
        <p:spPr>
          <a:xfrm>
            <a:off x="3754418" y="4970032"/>
            <a:ext cx="666974" cy="3227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78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3" y="-4968"/>
            <a:ext cx="8042276" cy="842642"/>
          </a:xfrm>
        </p:spPr>
        <p:txBody>
          <a:bodyPr/>
          <a:lstStyle/>
          <a:p>
            <a:r>
              <a:rPr lang="zh-Hans" altLang="en-US" dirty="0"/>
              <a:t>三</a:t>
            </a:r>
            <a:r>
              <a:rPr lang="zh-CN" altLang="zh-CN" dirty="0"/>
              <a:t>、</a:t>
            </a:r>
            <a:r>
              <a:rPr lang="zh-Hans" altLang="en-US" dirty="0"/>
              <a:t>多</a:t>
            </a:r>
            <a:r>
              <a:rPr lang="zh-CN" altLang="en-US" dirty="0"/>
              <a:t>体相互作用的</a:t>
            </a:r>
            <a:r>
              <a:rPr lang="zh-Hans" altLang="en-US" dirty="0"/>
              <a:t>研究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713982"/>
            <a:ext cx="8213725" cy="578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zh-CN" altLang="en-US" dirty="0"/>
              <a:t>对于三体相互作用的研究，我们要求解 </a:t>
            </a:r>
            <a:r>
              <a:rPr lang="en-US" altLang="zh-CN" dirty="0" err="1"/>
              <a:t>Faddeev</a:t>
            </a:r>
            <a:r>
              <a:rPr lang="zh-CN" altLang="en-US" dirty="0"/>
              <a:t> 方程</a:t>
            </a:r>
            <a:r>
              <a:rPr lang="en-US" dirty="0"/>
              <a:t>：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837" y="2352535"/>
            <a:ext cx="3606800" cy="457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650" y="3110037"/>
            <a:ext cx="4902200" cy="20447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33540" y="5683528"/>
            <a:ext cx="8042276" cy="578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其中    是两体相互作用振幅，可以用</a:t>
            </a:r>
            <a:r>
              <a:rPr lang="en-US" altLang="zh-CN" dirty="0" err="1"/>
              <a:t>ChUA</a:t>
            </a:r>
            <a:r>
              <a:rPr lang="zh-CN" altLang="en-US" dirty="0"/>
              <a:t> 方法来计算。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471" y="5683528"/>
            <a:ext cx="226669" cy="3400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F80939A-8A15-1742-AF46-C7735B1B0244}"/>
              </a:ext>
            </a:extLst>
          </p:cNvPr>
          <p:cNvSpPr/>
          <p:nvPr/>
        </p:nvSpPr>
        <p:spPr>
          <a:xfrm>
            <a:off x="648001" y="949401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2400" b="1" dirty="0"/>
              <a:t>1</a:t>
            </a:r>
            <a:r>
              <a:rPr lang="zh-Hans" altLang="en-US" sz="2400" b="1" dirty="0"/>
              <a:t>、三体相互作用的理论体系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58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533400"/>
            <a:ext cx="3733800" cy="39629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3540" y="5119840"/>
            <a:ext cx="8124660" cy="925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即使是采用 </a:t>
            </a:r>
            <a:r>
              <a:rPr lang="en-US" altLang="zh-CN" dirty="0" err="1"/>
              <a:t>ChUA</a:t>
            </a:r>
            <a:r>
              <a:rPr lang="zh-CN" altLang="en-US" dirty="0"/>
              <a:t> 方法来计算，完整地计算 </a:t>
            </a:r>
            <a:r>
              <a:rPr lang="en-US" altLang="zh-CN" dirty="0" err="1"/>
              <a:t>Faddeev</a:t>
            </a:r>
            <a:r>
              <a:rPr lang="zh-CN" altLang="en-US" dirty="0"/>
              <a:t> 方程是比较</a:t>
            </a:r>
            <a:r>
              <a:rPr lang="zh-Hans" altLang="en-US" dirty="0"/>
              <a:t>繁锁</a:t>
            </a:r>
            <a:r>
              <a:rPr lang="zh-CN" altLang="en-US" dirty="0"/>
              <a:t>的！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C56E34-296D-194F-B151-8FF4844E8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9275" y="28134"/>
            <a:ext cx="8042276" cy="83962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Hans" dirty="0"/>
              <a:t>Outline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CC1282-271F-EA4C-9797-1237DE88F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5413" y="1009358"/>
            <a:ext cx="5949999" cy="51382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Hans" altLang="en-US" dirty="0"/>
              <a:t>   引言</a:t>
            </a:r>
            <a:endParaRPr lang="en-US" altLang="zh-Hans" dirty="0"/>
          </a:p>
          <a:p>
            <a:pPr marL="0" indent="0">
              <a:buNone/>
            </a:pPr>
            <a:r>
              <a:rPr lang="zh-Hans" altLang="en-US" dirty="0"/>
              <a:t>一、手征幺正法简介</a:t>
            </a:r>
            <a:endParaRPr lang="en-US" altLang="zh-Hans" dirty="0"/>
          </a:p>
          <a:p>
            <a:pPr marL="0" indent="0">
              <a:buNone/>
            </a:pPr>
            <a:r>
              <a:rPr lang="zh-Hans" altLang="en-US" dirty="0"/>
              <a:t>二、</a:t>
            </a:r>
            <a:r>
              <a:rPr lang="zh-CN" altLang="en-US" dirty="0"/>
              <a:t>两体相互作用</a:t>
            </a:r>
            <a:r>
              <a:rPr lang="zh-Hans" altLang="en-US" dirty="0"/>
              <a:t>的研究</a:t>
            </a:r>
            <a:endParaRPr lang="en-US" altLang="zh-Hans" dirty="0"/>
          </a:p>
          <a:p>
            <a:pPr marL="0" indent="0">
              <a:buNone/>
            </a:pPr>
            <a:r>
              <a:rPr lang="en-US" altLang="zh-Hans" dirty="0"/>
              <a:t>1</a:t>
            </a:r>
            <a:r>
              <a:rPr lang="zh-Hans" altLang="en-US" dirty="0"/>
              <a:t>、对两个</a:t>
            </a:r>
            <a:r>
              <a:rPr lang="en-US" altLang="zh-Hans" dirty="0"/>
              <a:t>P</a:t>
            </a:r>
            <a:r>
              <a:rPr lang="en-US" altLang="zh-Hans" baseline="-25000" dirty="0"/>
              <a:t>c</a:t>
            </a:r>
            <a:r>
              <a:rPr lang="zh-Hans" altLang="en-US" dirty="0"/>
              <a:t>态的早期</a:t>
            </a:r>
            <a:r>
              <a:rPr lang="zh-CN" altLang="en-US" dirty="0"/>
              <a:t>研究</a:t>
            </a:r>
            <a:endParaRPr lang="en-US" altLang="zh-Hans" dirty="0"/>
          </a:p>
          <a:p>
            <a:pPr marL="0" indent="0">
              <a:buNone/>
            </a:pPr>
            <a:r>
              <a:rPr lang="en-US" altLang="zh-Hans" dirty="0"/>
              <a:t>2</a:t>
            </a:r>
            <a:r>
              <a:rPr lang="zh-Hans" altLang="en-US" dirty="0"/>
              <a:t>、对两个</a:t>
            </a:r>
            <a:r>
              <a:rPr lang="en-US" altLang="zh-Hans" dirty="0"/>
              <a:t>P</a:t>
            </a:r>
            <a:r>
              <a:rPr lang="en-US" altLang="zh-Hans" baseline="-25000" dirty="0"/>
              <a:t>c</a:t>
            </a:r>
            <a:r>
              <a:rPr lang="zh-Hans" altLang="en-US" dirty="0"/>
              <a:t>态的近期</a:t>
            </a:r>
            <a:r>
              <a:rPr lang="zh-CN" altLang="en-US" dirty="0"/>
              <a:t>研究</a:t>
            </a:r>
            <a:endParaRPr lang="en-US" altLang="zh-Hans" dirty="0"/>
          </a:p>
          <a:p>
            <a:pPr marL="0" indent="0">
              <a:buNone/>
            </a:pPr>
            <a:r>
              <a:rPr lang="zh-CN" altLang="en-US" dirty="0"/>
              <a:t>三、多体相互作用的研究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、三体相互作用的理论体系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D-multi-   </a:t>
            </a:r>
            <a:r>
              <a:rPr lang="zh-CN" altLang="en-US" dirty="0"/>
              <a:t> 相互作用的研究结果</a:t>
            </a:r>
            <a:endParaRPr lang="en-US" altLang="zh-Hans" dirty="0"/>
          </a:p>
          <a:p>
            <a:pPr marL="0" indent="0">
              <a:buNone/>
            </a:pPr>
            <a:r>
              <a:rPr lang="zh-Hans" altLang="en-US" dirty="0"/>
              <a:t>四、总结与展望</a:t>
            </a:r>
            <a:endParaRPr lang="en-US" altLang="zh-Han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F0A640-B028-0145-B6FB-9AF7BEEC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76" y="5198965"/>
            <a:ext cx="22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6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6240" y="408140"/>
            <a:ext cx="8124660" cy="106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因此，为了进一步简化计算，我们采用固定中心近似（</a:t>
            </a:r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approximation——FCA</a:t>
            </a:r>
            <a:r>
              <a:rPr lang="zh-CN" altLang="en-US" dirty="0"/>
              <a:t>）：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1600201"/>
            <a:ext cx="5384175" cy="33375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5188147"/>
            <a:ext cx="2590800" cy="13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4800"/>
            <a:ext cx="6845300" cy="7995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46240" y="2490941"/>
            <a:ext cx="8124660" cy="582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其中固定中心的共振态的形状因子为：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3211104"/>
            <a:ext cx="7598952" cy="200859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6240" y="408141"/>
            <a:ext cx="8124660" cy="582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而三体相互作用中的传播子为：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4075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6240" y="408141"/>
            <a:ext cx="8137360" cy="97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此外，对于两体相互作用振幅     ，我们还要考虑其同位旋结构，以及引入场论规范化因子，为：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71" y="458941"/>
            <a:ext cx="226669" cy="3400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20" y="1384301"/>
            <a:ext cx="4563980" cy="767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2990850"/>
            <a:ext cx="5549900" cy="9453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46240" y="2376641"/>
            <a:ext cx="8124660" cy="582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最后，三体相互作用反应振幅为：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240" y="4027641"/>
            <a:ext cx="8124660" cy="582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在特殊情况下，如果               ，则：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450" y="4057650"/>
            <a:ext cx="1078299" cy="387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4724400"/>
            <a:ext cx="2032000" cy="812800"/>
          </a:xfrm>
          <a:prstGeom prst="rect">
            <a:avLst/>
          </a:prstGeom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927100" y="4983163"/>
            <a:ext cx="838200" cy="325437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939800" y="3281363"/>
            <a:ext cx="838200" cy="325437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49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9275" y="2092436"/>
            <a:ext cx="8042275" cy="4598820"/>
          </a:xfrm>
        </p:spPr>
        <p:txBody>
          <a:bodyPr/>
          <a:lstStyle/>
          <a:p>
            <a:r>
              <a:rPr lang="zh-CN" altLang="en-US" dirty="0"/>
              <a:t>在 </a:t>
            </a:r>
            <a:r>
              <a:rPr lang="en-US" altLang="zh-CN" dirty="0"/>
              <a:t>multi-</a:t>
            </a:r>
            <a:r>
              <a:rPr lang="zh-CN" altLang="en-US" dirty="0"/>
              <a:t>    系统中，成功动力学产生：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） </a:t>
            </a:r>
            <a:r>
              <a:rPr lang="en-US" altLang="zh-CN" dirty="0"/>
              <a:t>L. Roca</a:t>
            </a:r>
            <a:r>
              <a:rPr lang="zh-CN" altLang="en-US" dirty="0"/>
              <a:t>，</a:t>
            </a:r>
            <a:r>
              <a:rPr lang="en-US" altLang="zh-CN" dirty="0"/>
              <a:t>E.</a:t>
            </a:r>
            <a:r>
              <a:rPr lang="zh-CN" altLang="en-US" dirty="0"/>
              <a:t> </a:t>
            </a:r>
            <a:r>
              <a:rPr lang="en-US" altLang="zh-CN" dirty="0" err="1"/>
              <a:t>Oset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is-IS" altLang="zh-CN" b="1" dirty="0"/>
              <a:t>Phys.Rev. D82 </a:t>
            </a:r>
            <a:r>
              <a:rPr lang="is-IS" altLang="zh-CN" dirty="0"/>
              <a:t>(2010) 054013 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zh-CN" altLang="en-US" dirty="0"/>
              <a:t>在       </a:t>
            </a:r>
            <a:r>
              <a:rPr lang="en-US" altLang="zh-CN" dirty="0"/>
              <a:t>-multi-</a:t>
            </a:r>
            <a:r>
              <a:rPr lang="zh-CN" altLang="en-US" dirty="0"/>
              <a:t>     系统中，也很好地解释：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（</a:t>
            </a:r>
            <a:r>
              <a:rPr lang="zh-CN" alt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） </a:t>
            </a:r>
            <a:r>
              <a:rPr lang="en-US" altLang="zh-CN" dirty="0"/>
              <a:t>J.</a:t>
            </a:r>
            <a:r>
              <a:rPr lang="zh-CN" altLang="en-US" dirty="0"/>
              <a:t> </a:t>
            </a:r>
            <a:r>
              <a:rPr lang="en-US" altLang="zh-CN" dirty="0"/>
              <a:t>Yamagata-</a:t>
            </a:r>
            <a:r>
              <a:rPr lang="en-US" altLang="zh-CN" dirty="0" err="1"/>
              <a:t>Sekihara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L.</a:t>
            </a:r>
            <a:r>
              <a:rPr lang="zh-CN" altLang="en-US" dirty="0"/>
              <a:t> </a:t>
            </a:r>
            <a:r>
              <a:rPr lang="en-US" altLang="zh-CN" dirty="0"/>
              <a:t>Roca,</a:t>
            </a:r>
            <a:r>
              <a:rPr lang="zh-CN" altLang="en-US" dirty="0"/>
              <a:t> </a:t>
            </a:r>
            <a:r>
              <a:rPr lang="en-US" altLang="zh-CN" dirty="0"/>
              <a:t>E.</a:t>
            </a:r>
            <a:r>
              <a:rPr lang="zh-CN" altLang="en-US" dirty="0"/>
              <a:t> </a:t>
            </a:r>
            <a:r>
              <a:rPr lang="en-US" altLang="zh-CN" dirty="0" err="1"/>
              <a:t>Oset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is-IS" altLang="zh-CN" b="1" dirty="0"/>
              <a:t>Phys.Rev. D82 </a:t>
            </a:r>
            <a:r>
              <a:rPr lang="is-IS" altLang="zh-CN" dirty="0"/>
              <a:t>(2010) 094017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13823"/>
            <a:ext cx="228600" cy="31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751958"/>
            <a:ext cx="6959600" cy="3537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272" y="4626684"/>
            <a:ext cx="489857" cy="304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4678656"/>
            <a:ext cx="228600" cy="317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5294353"/>
            <a:ext cx="6699250" cy="35159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AFDEB0-F892-9D46-9217-4BEE15B34D22}"/>
              </a:ext>
            </a:extLst>
          </p:cNvPr>
          <p:cNvSpPr txBox="1">
            <a:spLocks/>
          </p:cNvSpPr>
          <p:nvPr/>
        </p:nvSpPr>
        <p:spPr>
          <a:xfrm>
            <a:off x="812800" y="596551"/>
            <a:ext cx="8218977" cy="1251478"/>
          </a:xfrm>
          <a:prstGeom prst="rect">
            <a:avLst/>
          </a:prstGeom>
          <a:ln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6">
                    <a:lumMod val="20000"/>
                    <a:lumOff val="80000"/>
                  </a:schemeClr>
                </a:gs>
                <a:gs pos="71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如果三体相互作用反应中也出现了束缚态，则可以将该方法推广到四体相互作用中，依此类推，可以</a:t>
            </a:r>
            <a:r>
              <a:rPr lang="zh-Hans" altLang="en-US" dirty="0"/>
              <a:t>把</a:t>
            </a:r>
            <a:r>
              <a:rPr lang="zh-CN" altLang="en-US" dirty="0"/>
              <a:t>该方法拓展到多体相互作用的应用中！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7320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4" y="1127001"/>
            <a:ext cx="6412890" cy="409211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75024" y="325899"/>
            <a:ext cx="6089569" cy="65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、</a:t>
            </a:r>
            <a:r>
              <a:rPr lang="en-US" altLang="zh-CN" b="1" dirty="0"/>
              <a:t>D-multi-</a:t>
            </a:r>
            <a:r>
              <a:rPr lang="zh-CN" altLang="en-US" b="1" dirty="0"/>
              <a:t>     相互作用的研究结果</a:t>
            </a:r>
            <a:endParaRPr lang="en-US" b="1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36" y="476494"/>
            <a:ext cx="228600" cy="31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B74CE6-FCDA-E147-996D-042A372F82B9}"/>
              </a:ext>
            </a:extLst>
          </p:cNvPr>
          <p:cNvSpPr txBox="1"/>
          <p:nvPr/>
        </p:nvSpPr>
        <p:spPr>
          <a:xfrm>
            <a:off x="5293926" y="6465520"/>
            <a:ext cx="3794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1600" dirty="0"/>
              <a:t>CWX, </a:t>
            </a:r>
            <a:r>
              <a:rPr lang="en-US" altLang="zh-CN" sz="1600" b="1" dirty="0"/>
              <a:t>Eur.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Phys.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J.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 53</a:t>
            </a:r>
            <a:r>
              <a:rPr lang="en-US" altLang="zh-CN" sz="1600" dirty="0"/>
              <a:t>,176（2017</a:t>
            </a:r>
            <a:r>
              <a:rPr lang="zh-CN" altLang="en-US" sz="1600" dirty="0"/>
              <a:t>）</a:t>
            </a:r>
            <a:endParaRPr lang="de-DE" altLang="zh-CN" sz="1600" dirty="0"/>
          </a:p>
        </p:txBody>
      </p:sp>
    </p:spTree>
    <p:extLst>
      <p:ext uri="{BB962C8B-B14F-4D97-AF65-F5344CB8AC3E}">
        <p14:creationId xmlns:p14="http://schemas.microsoft.com/office/powerpoint/2010/main" val="677625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5139" y="268441"/>
            <a:ext cx="8461211" cy="56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两体相互作用中的共振态</a:t>
            </a:r>
            <a:r>
              <a:rPr lang="en-US" altLang="zh-CN" dirty="0"/>
              <a:t>——FCA</a:t>
            </a:r>
            <a:r>
              <a:rPr lang="zh-CN" altLang="en-US" dirty="0"/>
              <a:t>。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1089864"/>
            <a:ext cx="3263610" cy="2284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073151"/>
            <a:ext cx="3238500" cy="2266950"/>
          </a:xfrm>
          <a:prstGeom prst="rect">
            <a:avLst/>
          </a:prstGeom>
        </p:spPr>
      </p:pic>
      <p:sp>
        <p:nvSpPr>
          <p:cNvPr id="8" name="左箭头 7"/>
          <p:cNvSpPr/>
          <p:nvPr/>
        </p:nvSpPr>
        <p:spPr>
          <a:xfrm>
            <a:off x="2641600" y="1275081"/>
            <a:ext cx="495300" cy="25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99" y="1268731"/>
            <a:ext cx="1079501" cy="309624"/>
          </a:xfrm>
          <a:prstGeom prst="rect">
            <a:avLst/>
          </a:prstGeom>
        </p:spPr>
      </p:pic>
      <p:sp>
        <p:nvSpPr>
          <p:cNvPr id="10" name="左箭头 9"/>
          <p:cNvSpPr/>
          <p:nvPr/>
        </p:nvSpPr>
        <p:spPr>
          <a:xfrm>
            <a:off x="6921500" y="1287781"/>
            <a:ext cx="495300" cy="25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400" y="1239393"/>
            <a:ext cx="1306738" cy="3404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1" y="4381500"/>
            <a:ext cx="3302000" cy="21209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88" y="4381500"/>
            <a:ext cx="3302000" cy="21082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87539" y="3570441"/>
            <a:ext cx="8461211" cy="56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             的形状因子和       </a:t>
            </a:r>
            <a:r>
              <a:rPr lang="en-US" altLang="zh-CN" dirty="0"/>
              <a:t>D</a:t>
            </a:r>
            <a:r>
              <a:rPr lang="zh-CN" altLang="en-US" dirty="0"/>
              <a:t>系统的传播子。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9" y="3659676"/>
            <a:ext cx="1306738" cy="34048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800" y="3682664"/>
            <a:ext cx="228600" cy="31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844" y="3682664"/>
            <a:ext cx="22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52" y="349508"/>
            <a:ext cx="1711239" cy="374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" y="977900"/>
            <a:ext cx="7410450" cy="8410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98" y="2971800"/>
            <a:ext cx="5551714" cy="3886200"/>
          </a:xfrm>
          <a:prstGeom prst="rect">
            <a:avLst/>
          </a:prstGeom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54500" y="1686441"/>
            <a:ext cx="2376488" cy="11525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CN" sz="2800" dirty="0">
                <a:solidFill>
                  <a:srgbClr val="3333CC"/>
                </a:solidFill>
              </a:rPr>
              <a:t>2997 MeV</a:t>
            </a:r>
          </a:p>
        </p:txBody>
      </p:sp>
    </p:spTree>
    <p:extLst>
      <p:ext uri="{BB962C8B-B14F-4D97-AF65-F5344CB8AC3E}">
        <p14:creationId xmlns:p14="http://schemas.microsoft.com/office/powerpoint/2010/main" val="1691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91" y="201041"/>
            <a:ext cx="1780403" cy="361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875757"/>
            <a:ext cx="7427097" cy="1135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324100"/>
            <a:ext cx="3719286" cy="260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48" y="2324100"/>
            <a:ext cx="3695156" cy="258660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71639" y="5145241"/>
            <a:ext cx="8461211" cy="65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结论：            是一个           或            结构的分子态。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200" y="5276432"/>
            <a:ext cx="1129203" cy="2861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8295" y="5276432"/>
            <a:ext cx="875337" cy="3115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241" y="5248337"/>
            <a:ext cx="910356" cy="288863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360101" y="5860632"/>
            <a:ext cx="991802" cy="375068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3264" y="5841999"/>
            <a:ext cx="1525031" cy="392811"/>
          </a:xfrm>
          <a:prstGeom prst="rect">
            <a:avLst/>
          </a:prstGeom>
        </p:spPr>
      </p:pic>
      <p:sp>
        <p:nvSpPr>
          <p:cNvPr id="15" name="左箭头 14"/>
          <p:cNvSpPr/>
          <p:nvPr/>
        </p:nvSpPr>
        <p:spPr>
          <a:xfrm>
            <a:off x="2552700" y="2418081"/>
            <a:ext cx="495300" cy="254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3403" y="2691131"/>
            <a:ext cx="914400" cy="203200"/>
          </a:xfrm>
          <a:prstGeom prst="rect">
            <a:avLst/>
          </a:prstGeom>
        </p:spPr>
      </p:pic>
      <p:sp>
        <p:nvSpPr>
          <p:cNvPr id="2" name="同心圆 1">
            <a:extLst>
              <a:ext uri="{FF2B5EF4-FFF2-40B4-BE49-F238E27FC236}">
                <a16:creationId xmlns:a16="http://schemas.microsoft.com/office/drawing/2014/main" id="{8B8A14AE-FC23-9740-9811-F29CE26FEA67}"/>
              </a:ext>
            </a:extLst>
          </p:cNvPr>
          <p:cNvSpPr/>
          <p:nvPr/>
        </p:nvSpPr>
        <p:spPr>
          <a:xfrm>
            <a:off x="4586070" y="2108200"/>
            <a:ext cx="983647" cy="56388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5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5138" y="198103"/>
            <a:ext cx="8461211" cy="56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四体相互作用中的结果。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" y="1879600"/>
            <a:ext cx="3882571" cy="2717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44" y="3632200"/>
            <a:ext cx="3719286" cy="2603500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376424" y="668184"/>
            <a:ext cx="2376488" cy="11525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CN" sz="2800" dirty="0">
                <a:solidFill>
                  <a:srgbClr val="3333CC"/>
                </a:solidFill>
              </a:rPr>
              <a:t>3135 MeV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172200" y="1995641"/>
            <a:ext cx="2393950" cy="1771650"/>
          </a:xfrm>
          <a:prstGeom prst="irregularSeal2">
            <a:avLst/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CN" sz="2800" dirty="0"/>
              <a:t>3190MeV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5403850"/>
            <a:ext cx="1803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5139" y="268441"/>
            <a:ext cx="8461211" cy="56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五体相互作用中的结果。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" y="863600"/>
            <a:ext cx="4186156" cy="29303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2093594"/>
            <a:ext cx="4375150" cy="3062605"/>
          </a:xfrm>
          <a:prstGeom prst="rect">
            <a:avLst/>
          </a:prstGeom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186822" y="3938666"/>
            <a:ext cx="353178" cy="442834"/>
          </a:xfrm>
          <a:prstGeom prst="upArrow">
            <a:avLst>
              <a:gd name="adj1" fmla="val 50000"/>
              <a:gd name="adj2" fmla="val 35731"/>
            </a:avLst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11" y="4443094"/>
            <a:ext cx="1116389" cy="279097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792912" y="812800"/>
            <a:ext cx="2376488" cy="11525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CN" sz="2800" dirty="0">
                <a:solidFill>
                  <a:srgbClr val="3333CC"/>
                </a:solidFill>
              </a:rPr>
              <a:t>3412 MeV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flipV="1">
            <a:off x="7627978" y="3624896"/>
            <a:ext cx="353178" cy="711200"/>
          </a:xfrm>
          <a:prstGeom prst="upArrow">
            <a:avLst>
              <a:gd name="adj1" fmla="val 50000"/>
              <a:gd name="adj2" fmla="val 35731"/>
            </a:avLst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978" y="3255327"/>
            <a:ext cx="977900" cy="241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806" y="5446093"/>
            <a:ext cx="3938588" cy="751387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50501" y="5617849"/>
            <a:ext cx="991802" cy="375068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9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9275" y="148383"/>
            <a:ext cx="8042276" cy="7059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§ 引 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3252" y="1103043"/>
            <a:ext cx="7354322" cy="115232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dirty="0"/>
              <a:t>夸克模型：夸克是构成物质的最小单元。有</a:t>
            </a:r>
            <a:r>
              <a:rPr lang="en-US" altLang="zh-CN" dirty="0"/>
              <a:t>6</a:t>
            </a:r>
            <a:r>
              <a:rPr lang="zh-CN" altLang="en-US" dirty="0"/>
              <a:t>个</a:t>
            </a:r>
            <a:r>
              <a:rPr lang="en-US" altLang="zh-CN" dirty="0" err="1"/>
              <a:t>flavour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dirty="0"/>
              <a:t>s, u, d, c, b, t </a:t>
            </a:r>
            <a:r>
              <a:rPr lang="en-US" altLang="zh-CN" dirty="0"/>
              <a:t>;</a:t>
            </a:r>
            <a:r>
              <a:rPr lang="zh-CN" altLang="en-US" dirty="0"/>
              <a:t> 和每个</a:t>
            </a:r>
            <a:r>
              <a:rPr lang="en-US" altLang="zh-CN" dirty="0" err="1"/>
              <a:t>flavour</a:t>
            </a:r>
            <a:r>
              <a:rPr lang="zh-CN" altLang="en-US" dirty="0"/>
              <a:t> 有</a:t>
            </a:r>
            <a:r>
              <a:rPr lang="en-US" altLang="zh-CN" dirty="0"/>
              <a:t>3</a:t>
            </a:r>
            <a:r>
              <a:rPr lang="zh-CN" altLang="en-US" dirty="0"/>
              <a:t>个</a:t>
            </a:r>
            <a:r>
              <a:rPr lang="en-US" altLang="zh-CN" dirty="0"/>
              <a:t>Color:</a:t>
            </a:r>
            <a:r>
              <a:rPr lang="zh-CN" altLang="en-US" dirty="0"/>
              <a:t> </a:t>
            </a:r>
            <a:r>
              <a:rPr lang="en-US" altLang="zh-CN" dirty="0"/>
              <a:t>red,</a:t>
            </a:r>
            <a:r>
              <a:rPr lang="zh-CN" altLang="en-US" dirty="0"/>
              <a:t> </a:t>
            </a:r>
            <a:r>
              <a:rPr lang="en-US" altLang="zh-CN" dirty="0"/>
              <a:t>green,</a:t>
            </a:r>
            <a:r>
              <a:rPr lang="zh-CN" altLang="en-US" dirty="0"/>
              <a:t> </a:t>
            </a:r>
            <a:r>
              <a:rPr lang="en-US" altLang="zh-CN" dirty="0"/>
              <a:t>blue</a:t>
            </a:r>
            <a:r>
              <a:rPr lang="en-US" dirty="0"/>
              <a:t>。</a:t>
            </a:r>
          </a:p>
          <a:p>
            <a:pPr marL="0" indent="0">
              <a:buNone/>
            </a:pPr>
            <a:r>
              <a:rPr lang="zh-CN" altLang="en-US" dirty="0"/>
              <a:t>量子色动力学（</a:t>
            </a:r>
            <a:r>
              <a:rPr lang="en-US" altLang="zh-CN" dirty="0"/>
              <a:t>Quantum Chromodynamics —QCD</a:t>
            </a:r>
            <a:r>
              <a:rPr lang="en-US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meson_bary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04" y="4672187"/>
            <a:ext cx="6880818" cy="20754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98861A-5293-B346-9F5E-E02F07096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90" y="2385761"/>
            <a:ext cx="2904118" cy="19416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D2120E-796F-964C-9535-7F004181B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699" y="2266122"/>
            <a:ext cx="2241692" cy="22416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A94CF34-6FED-AB4C-A8F4-FE4E48F29C45}"/>
              </a:ext>
            </a:extLst>
          </p:cNvPr>
          <p:cNvSpPr/>
          <p:nvPr/>
        </p:nvSpPr>
        <p:spPr>
          <a:xfrm>
            <a:off x="6429799" y="4316613"/>
            <a:ext cx="516834" cy="180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sx="101000" sy="10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4995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5139" y="268441"/>
            <a:ext cx="8461211" cy="56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六体相互作用中的结果。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" y="1600200"/>
            <a:ext cx="3973286" cy="2781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64" y="3721100"/>
            <a:ext cx="4100286" cy="287020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400800" y="2122641"/>
            <a:ext cx="2393950" cy="1771650"/>
          </a:xfrm>
          <a:prstGeom prst="irregularSeal2">
            <a:avLst/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zh-CN" sz="2800" dirty="0"/>
              <a:t>3625MeV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flipV="1">
            <a:off x="2207093" y="1119341"/>
            <a:ext cx="353178" cy="711200"/>
          </a:xfrm>
          <a:prstGeom prst="upArrow">
            <a:avLst>
              <a:gd name="adj1" fmla="val 50000"/>
              <a:gd name="adj2" fmla="val 35731"/>
            </a:avLst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282082" y="2360165"/>
            <a:ext cx="353178" cy="702276"/>
          </a:xfrm>
          <a:prstGeom prst="upArrow">
            <a:avLst>
              <a:gd name="adj1" fmla="val 50000"/>
              <a:gd name="adj2" fmla="val 35731"/>
            </a:avLst>
          </a:prstGeom>
          <a:solidFill>
            <a:srgbClr val="99CCFF"/>
          </a:solidFill>
          <a:ln w="5472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82" y="3144991"/>
            <a:ext cx="914400" cy="292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071" y="941541"/>
            <a:ext cx="914400" cy="241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067" y="4954047"/>
            <a:ext cx="2329229" cy="74190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064" y="688091"/>
            <a:ext cx="3041650" cy="4035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6064" y="1244051"/>
            <a:ext cx="3435350" cy="4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5139" y="484341"/>
            <a:ext cx="8461211" cy="56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      </a:t>
            </a:r>
            <a:r>
              <a:rPr lang="zh-CN" altLang="en-US" dirty="0"/>
              <a:t>小结</a:t>
            </a: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6" y="1439911"/>
            <a:ext cx="8934414" cy="30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25985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5925"/>
          </a:xfrm>
        </p:spPr>
        <p:txBody>
          <a:bodyPr/>
          <a:lstStyle/>
          <a:p>
            <a:r>
              <a:rPr lang="zh-CN" altLang="en-US" dirty="0"/>
              <a:t>四、总结与展望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401009"/>
            <a:ext cx="8144559" cy="4563693"/>
          </a:xfrm>
        </p:spPr>
        <p:txBody>
          <a:bodyPr>
            <a:normAutofit/>
          </a:bodyPr>
          <a:lstStyle/>
          <a:p>
            <a:r>
              <a:rPr lang="en-US" dirty="0"/>
              <a:t>对于          态，是一个         </a:t>
            </a:r>
            <a:r>
              <a:rPr lang="en-US" dirty="0" err="1">
                <a:solidFill>
                  <a:srgbClr val="FF0000"/>
                </a:solidFill>
              </a:rPr>
              <a:t>分子态</a:t>
            </a:r>
            <a:r>
              <a:rPr lang="en-US" dirty="0" err="1"/>
              <a:t>（束缚态</a:t>
            </a:r>
            <a:r>
              <a:rPr lang="en-US" dirty="0"/>
              <a:t>）</a:t>
            </a:r>
            <a:r>
              <a:rPr lang="zh-Hans" altLang="en-US" dirty="0"/>
              <a:t>；</a:t>
            </a:r>
            <a:endParaRPr lang="en-US" dirty="0"/>
          </a:p>
          <a:p>
            <a:r>
              <a:rPr lang="en-US" dirty="0" err="1"/>
              <a:t>预言其它分子态的存在</a:t>
            </a:r>
            <a:r>
              <a:rPr lang="en-US" dirty="0"/>
              <a:t>：                           </a:t>
            </a:r>
            <a:r>
              <a:rPr lang="en-US" dirty="0" err="1"/>
              <a:t>束缚态</a:t>
            </a:r>
            <a:r>
              <a:rPr lang="zh-Hans" altLang="en-US" dirty="0"/>
              <a:t>；</a:t>
            </a:r>
            <a:endParaRPr lang="en-US" dirty="0"/>
          </a:p>
          <a:p>
            <a:r>
              <a:rPr lang="zh-CN" altLang="en-US" b="1" dirty="0"/>
              <a:t>在</a:t>
            </a:r>
            <a:r>
              <a:rPr lang="en-US" altLang="zh-CN" b="1" dirty="0"/>
              <a:t>D</a:t>
            </a:r>
            <a:r>
              <a:rPr lang="mr-IN" altLang="zh-CN" b="1" dirty="0"/>
              <a:t>–</a:t>
            </a:r>
            <a:r>
              <a:rPr lang="en-US" altLang="zh-CN" b="1" dirty="0"/>
              <a:t>multi-</a:t>
            </a:r>
            <a:r>
              <a:rPr lang="zh-CN" altLang="en-US" b="1" dirty="0"/>
              <a:t>    相互作用系统中找到了新的粒子态。</a:t>
            </a:r>
            <a:r>
              <a:rPr lang="en-US" altLang="zh-CN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希望未来的实验能寻找理论预言的新粒子态</a:t>
            </a:r>
            <a:r>
              <a:rPr lang="en-US" dirty="0"/>
              <a:t>。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575582" y="1409920"/>
          <a:ext cx="989818" cy="502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647700" imgH="241300" progId="Equation.3">
                  <p:embed/>
                </p:oleObj>
              </mc:Choice>
              <mc:Fallback>
                <p:oleObj name="Equation" r:id="rId3" imgW="647700" imgH="2413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5582" y="1409920"/>
                        <a:ext cx="989818" cy="502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20" y="1484266"/>
            <a:ext cx="726249" cy="31613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41" y="2092500"/>
            <a:ext cx="2412227" cy="3696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E168B0-B028-E04F-9A28-153FB2183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324" y="2786267"/>
            <a:ext cx="228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9347" y="1305034"/>
            <a:ext cx="8042276" cy="3625120"/>
          </a:xfrm>
          <a:prstGeom prst="rect">
            <a:avLst/>
          </a:prstGeom>
        </p:spPr>
        <p:txBody>
          <a:bodyPr/>
          <a:lstStyle/>
          <a:p>
            <a:r>
              <a:rPr lang="zh-Hans" altLang="en-US" dirty="0"/>
              <a:t>谢谢</a:t>
            </a:r>
            <a:r>
              <a:rPr lang="zh-CN" altLang="en-US" dirty="0"/>
              <a:t>大</a:t>
            </a:r>
            <a:r>
              <a:rPr lang="en-US" altLang="zh-CN" dirty="0"/>
              <a:t> </a:t>
            </a:r>
            <a:r>
              <a:rPr lang="zh-CN" altLang="en-US" dirty="0"/>
              <a:t>家</a:t>
            </a:r>
            <a:r>
              <a:rPr lang="en-US" altLang="en-US" dirty="0"/>
              <a:t>！</a:t>
            </a:r>
            <a:br>
              <a:rPr lang="de-DE" altLang="zh-CN" dirty="0"/>
            </a:br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son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8" y="347867"/>
            <a:ext cx="3407846" cy="5955914"/>
          </a:xfrm>
          <a:prstGeom prst="rect">
            <a:avLst/>
          </a:prstGeom>
        </p:spPr>
      </p:pic>
      <p:pic>
        <p:nvPicPr>
          <p:cNvPr id="5" name="Picture 4" descr="baryo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90" y="290773"/>
            <a:ext cx="3691018" cy="5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96989"/>
            <a:ext cx="8042276" cy="13654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Hans" altLang="en-US" dirty="0"/>
              <a:t>     </a:t>
            </a:r>
            <a:r>
              <a:rPr lang="zh-CN" altLang="en-US" dirty="0"/>
              <a:t>在低能区上发现的一些粒子，如</a:t>
            </a:r>
            <a:r>
              <a:rPr lang="en-US" altLang="zh-CN" dirty="0"/>
              <a:t>               </a:t>
            </a:r>
            <a:r>
              <a:rPr lang="zh-CN" altLang="en-US" dirty="0"/>
              <a:t>             等</a:t>
            </a:r>
            <a:r>
              <a:rPr lang="zh-Hans" altLang="en-US" dirty="0"/>
              <a:t>态</a:t>
            </a:r>
            <a:r>
              <a:rPr lang="zh-CN" altLang="en-US" dirty="0"/>
              <a:t>，它们的结构无法用通常的</a:t>
            </a:r>
            <a:r>
              <a:rPr lang="zh-Hans" altLang="en-US" dirty="0"/>
              <a:t>夸克模型</a:t>
            </a:r>
            <a:r>
              <a:rPr lang="zh-CN" altLang="en-US" dirty="0"/>
              <a:t>来解释，它们是</a:t>
            </a:r>
            <a:r>
              <a:rPr lang="en-US" altLang="zh-CN" dirty="0"/>
              <a:t>“</a:t>
            </a:r>
            <a:r>
              <a:rPr lang="en-US" altLang="en-US" dirty="0">
                <a:solidFill>
                  <a:srgbClr val="FF0000"/>
                </a:solidFill>
              </a:rPr>
              <a:t>奇异强子态</a:t>
            </a:r>
            <a:r>
              <a:rPr lang="en-US" altLang="zh-CN" dirty="0"/>
              <a:t>”</a:t>
            </a:r>
            <a:r>
              <a:rPr lang="zh-CN" altLang="en-US" dirty="0"/>
              <a:t>，比如：</a:t>
            </a:r>
            <a:endParaRPr lang="de-DE" altLang="zh-CN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51613"/>
              </p:ext>
            </p:extLst>
          </p:nvPr>
        </p:nvGraphicFramePr>
        <p:xfrm>
          <a:off x="5467742" y="272350"/>
          <a:ext cx="2573950" cy="34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3" imgW="1600200" imgH="215900" progId="Equation.3">
                  <p:embed/>
                </p:oleObj>
              </mc:Choice>
              <mc:Fallback>
                <p:oleObj name="Equation" r:id="rId3" imgW="1600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7742" y="272350"/>
                        <a:ext cx="2573950" cy="347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274" y="3660854"/>
            <a:ext cx="8042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</a:t>
            </a:r>
            <a:r>
              <a:rPr lang="zh-CN" altLang="en-US" sz="2400" dirty="0"/>
              <a:t>  而近些年来，实验上还发现一些新 </a:t>
            </a:r>
            <a:r>
              <a:rPr lang="en-US" altLang="zh-CN" sz="2400" dirty="0">
                <a:solidFill>
                  <a:srgbClr val="FF0000"/>
                </a:solidFill>
              </a:rPr>
              <a:t>XZY</a:t>
            </a:r>
            <a:r>
              <a:rPr lang="zh-CN" altLang="en-US" sz="2400" dirty="0"/>
              <a:t> 态，比如：</a:t>
            </a:r>
            <a:r>
              <a:rPr lang="en-US" sz="2400" dirty="0">
                <a:solidFill>
                  <a:srgbClr val="FF0000"/>
                </a:solidFill>
              </a:rPr>
              <a:t>X(3872), </a:t>
            </a:r>
            <a:r>
              <a:rPr lang="en-US" sz="2400" dirty="0" err="1">
                <a:solidFill>
                  <a:srgbClr val="FF0000"/>
                </a:solidFill>
              </a:rPr>
              <a:t>Z</a:t>
            </a:r>
            <a:r>
              <a:rPr lang="en-US" sz="2400" baseline="-25000" dirty="0" err="1">
                <a:solidFill>
                  <a:srgbClr val="FF0000"/>
                </a:solidFill>
              </a:rPr>
              <a:t>c</a:t>
            </a:r>
            <a:r>
              <a:rPr lang="en-US" sz="2400" baseline="30000" dirty="0">
                <a:solidFill>
                  <a:srgbClr val="FF0000"/>
                </a:solidFill>
              </a:rPr>
              <a:t>+</a:t>
            </a:r>
            <a:r>
              <a:rPr lang="en-US" sz="2400" dirty="0">
                <a:solidFill>
                  <a:srgbClr val="FF0000"/>
                </a:solidFill>
              </a:rPr>
              <a:t>(3900), </a:t>
            </a:r>
            <a:r>
              <a:rPr lang="en-US" sz="2400" dirty="0" err="1">
                <a:solidFill>
                  <a:srgbClr val="FF0000"/>
                </a:solidFill>
              </a:rPr>
              <a:t>Z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(10610) </a:t>
            </a:r>
            <a:r>
              <a:rPr lang="zh-CN" altLang="en-US" sz="2400" dirty="0">
                <a:solidFill>
                  <a:srgbClr val="FF0000"/>
                </a:solidFill>
              </a:rPr>
              <a:t>和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(10650)</a:t>
            </a:r>
            <a:r>
              <a:rPr lang="en-US" altLang="zh-CN" sz="2400" dirty="0">
                <a:solidFill>
                  <a:srgbClr val="FF0000"/>
                </a:solidFill>
              </a:rPr>
              <a:t>,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Y(4260)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……</a:t>
            </a:r>
            <a:r>
              <a:rPr lang="zh-CN" altLang="en-US" sz="2400" dirty="0"/>
              <a:t>等无法用通常的</a:t>
            </a:r>
            <a:r>
              <a:rPr lang="zh-Hans" altLang="en-US" sz="2400" dirty="0"/>
              <a:t>夸克模型</a:t>
            </a:r>
            <a:r>
              <a:rPr lang="zh-CN" altLang="en-US" sz="2400" dirty="0"/>
              <a:t>来解释。</a:t>
            </a:r>
            <a:endParaRPr 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D1E107-C9AE-3F4C-8CBC-727CE6B8E633}"/>
              </a:ext>
            </a:extLst>
          </p:cNvPr>
          <p:cNvSpPr/>
          <p:nvPr/>
        </p:nvSpPr>
        <p:spPr>
          <a:xfrm>
            <a:off x="253614" y="5008641"/>
            <a:ext cx="8428372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  <a:ea typeface="楷体_GB2312"/>
              </a:rPr>
              <a:t>H.-X. Chen, W. Chen, X. Liu and S.-L. Zhu, 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/>
              </a:rPr>
              <a:t>Phys. Rept. 639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/>
              </a:rPr>
              <a:t> (2016) 1. </a:t>
            </a:r>
            <a:endParaRPr lang="zh-CN" altLang="zh-CN" sz="2000" kern="100" dirty="0">
              <a:latin typeface="Times New Roman" panose="02020603050405020304" pitchFamily="18" charset="0"/>
            </a:endParaRPr>
          </a:p>
          <a:p>
            <a:r>
              <a:rPr lang="en-US" altLang="zh-CN" sz="2000" kern="100" dirty="0">
                <a:latin typeface="Times New Roman" panose="02020603050405020304" pitchFamily="18" charset="0"/>
                <a:ea typeface="楷体_GB2312"/>
              </a:rPr>
              <a:t>A. Esposito, A.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楷体_GB2312"/>
              </a:rPr>
              <a:t>Pilloni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/>
              </a:rPr>
              <a:t> and A. D. </a:t>
            </a:r>
            <a:r>
              <a:rPr lang="en-US" altLang="zh-CN" sz="2000" kern="100" dirty="0" err="1">
                <a:latin typeface="Times New Roman" panose="02020603050405020304" pitchFamily="18" charset="0"/>
                <a:ea typeface="楷体_GB2312"/>
              </a:rPr>
              <a:t>Polosa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000" b="1" kern="100" dirty="0">
                <a:latin typeface="Times New Roman" panose="02020603050405020304" pitchFamily="18" charset="0"/>
                <a:ea typeface="楷体_GB2312"/>
              </a:rPr>
              <a:t>Phys. Rept. 668</a:t>
            </a:r>
            <a:r>
              <a:rPr lang="en-US" altLang="zh-CN" sz="2000" kern="100" dirty="0">
                <a:latin typeface="Times New Roman" panose="02020603050405020304" pitchFamily="18" charset="0"/>
                <a:ea typeface="楷体_GB2312"/>
              </a:rPr>
              <a:t> (2016) 1. </a:t>
            </a:r>
          </a:p>
          <a:p>
            <a:r>
              <a:rPr lang="en-US" altLang="zh-CN" sz="2000" dirty="0"/>
              <a:t>F.-K. </a:t>
            </a:r>
            <a:r>
              <a:rPr lang="en-US" altLang="zh-CN" sz="2000" dirty="0" err="1"/>
              <a:t>Guo</a:t>
            </a:r>
            <a:r>
              <a:rPr lang="en-US" altLang="zh-CN" sz="2000" dirty="0"/>
              <a:t>, C. </a:t>
            </a:r>
            <a:r>
              <a:rPr lang="en-US" altLang="zh-CN" sz="2000" dirty="0" err="1"/>
              <a:t>Hanhart</a:t>
            </a:r>
            <a:r>
              <a:rPr lang="en-US" altLang="zh-CN" sz="2000" dirty="0"/>
              <a:t>, U.-G. </a:t>
            </a:r>
            <a:r>
              <a:rPr lang="en-US" altLang="zh-CN" sz="2000" dirty="0" err="1"/>
              <a:t>Meißner</a:t>
            </a:r>
            <a:r>
              <a:rPr lang="en-US" altLang="zh-CN" sz="2000" dirty="0"/>
              <a:t>, Q. Wang, Q. Zhao and B.-S. Zou, </a:t>
            </a:r>
            <a:r>
              <a:rPr lang="en-US" altLang="zh-CN" sz="2000" b="1" dirty="0"/>
              <a:t>Rev. Mod. Phys. 90</a:t>
            </a:r>
            <a:r>
              <a:rPr lang="en-US" altLang="zh-CN" sz="2000" dirty="0"/>
              <a:t> (2018) 0115004. </a:t>
            </a:r>
            <a:endParaRPr lang="zh-CN" altLang="zh-CN" sz="2000" dirty="0"/>
          </a:p>
          <a:p>
            <a:r>
              <a:rPr lang="en-US" altLang="zh-CN" sz="2000" dirty="0"/>
              <a:t>S. L. Olsen, T. </a:t>
            </a:r>
            <a:r>
              <a:rPr lang="en-US" altLang="zh-CN" sz="2000" dirty="0" err="1"/>
              <a:t>Skwarnicki</a:t>
            </a:r>
            <a:r>
              <a:rPr lang="en-US" altLang="zh-CN" sz="2000" dirty="0"/>
              <a:t> and D. </a:t>
            </a:r>
            <a:r>
              <a:rPr lang="en-US" altLang="zh-CN" sz="2000" dirty="0" err="1"/>
              <a:t>Zieminska</a:t>
            </a:r>
            <a:r>
              <a:rPr lang="en-US" altLang="zh-CN" sz="2000" dirty="0"/>
              <a:t>, </a:t>
            </a:r>
            <a:r>
              <a:rPr lang="en-US" altLang="zh-CN" sz="2000" b="1" dirty="0"/>
              <a:t>Rev. Mod. Phys. 90</a:t>
            </a:r>
            <a:r>
              <a:rPr lang="en-US" altLang="zh-CN" sz="2000" dirty="0"/>
              <a:t> (2018) 0115003.</a:t>
            </a:r>
            <a:r>
              <a:rPr lang="zh-CN" altLang="zh-CN" sz="2000" dirty="0"/>
              <a:t> 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E09357E-91A2-284B-A91E-D777A938DC4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88" y="1344865"/>
            <a:ext cx="3842359" cy="2315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6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788" y="816274"/>
            <a:ext cx="8315592" cy="57788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Hans" altLang="en-US" dirty="0"/>
              <a:t>      </a:t>
            </a:r>
            <a:r>
              <a:rPr lang="zh-CN" altLang="en-US" dirty="0"/>
              <a:t>在</a:t>
            </a:r>
            <a:r>
              <a:rPr lang="en-US" altLang="zh-CN" dirty="0"/>
              <a:t> 2015 </a:t>
            </a:r>
            <a:r>
              <a:rPr lang="zh-CN" altLang="en-US" dirty="0"/>
              <a:t>年</a:t>
            </a:r>
            <a:r>
              <a:rPr lang="en-US" altLang="en-US" dirty="0"/>
              <a:t>，</a:t>
            </a:r>
            <a:r>
              <a:rPr lang="en-US" altLang="en-US" dirty="0" err="1"/>
              <a:t>欧洲强子中心的</a:t>
            </a:r>
            <a:r>
              <a:rPr lang="en-US" altLang="en-US" dirty="0"/>
              <a:t> </a:t>
            </a:r>
            <a:r>
              <a:rPr lang="en-US" altLang="en-US" dirty="0" err="1"/>
              <a:t>LHCb</a:t>
            </a:r>
            <a:r>
              <a:rPr lang="en-US" altLang="en-US" dirty="0"/>
              <a:t> </a:t>
            </a:r>
            <a:r>
              <a:rPr lang="en-US" altLang="en-US" dirty="0" err="1"/>
              <a:t>合作组发现两</a:t>
            </a:r>
            <a:r>
              <a:rPr lang="zh-Hans" altLang="en-US" dirty="0"/>
              <a:t>个</a:t>
            </a:r>
            <a:r>
              <a:rPr lang="en-US" altLang="en-US" dirty="0" err="1"/>
              <a:t>五夸克态</a:t>
            </a:r>
            <a:r>
              <a:rPr lang="zh-CN" altLang="en-US" dirty="0"/>
              <a:t>：</a:t>
            </a:r>
            <a:endParaRPr lang="en-US" dirty="0"/>
          </a:p>
          <a:p>
            <a:r>
              <a:rPr lang="en-US" dirty="0"/>
              <a:t>（1）：                  </a:t>
            </a:r>
            <a:r>
              <a:rPr lang="zh-CN" altLang="en-US" dirty="0"/>
              <a:t>      </a:t>
            </a:r>
            <a:r>
              <a:rPr lang="en-US" dirty="0"/>
              <a:t>MeV</a:t>
            </a:r>
          </a:p>
          <a:p>
            <a:r>
              <a:rPr lang="en-US" dirty="0"/>
              <a:t>（2）：                  </a:t>
            </a:r>
            <a:r>
              <a:rPr lang="zh-CN" altLang="en-US" dirty="0"/>
              <a:t>    </a:t>
            </a:r>
            <a:r>
              <a:rPr lang="en-US" dirty="0"/>
              <a:t>MeV     </a:t>
            </a:r>
          </a:p>
          <a:p>
            <a:pPr marL="0" indent="0">
              <a:buNone/>
            </a:pPr>
            <a:r>
              <a:rPr lang="nl-NL" dirty="0"/>
              <a:t>R. </a:t>
            </a:r>
            <a:r>
              <a:rPr lang="nl-NL" dirty="0" err="1"/>
              <a:t>Aaij</a:t>
            </a:r>
            <a:r>
              <a:rPr lang="nl-NL" dirty="0"/>
              <a:t> et al. (</a:t>
            </a:r>
            <a:r>
              <a:rPr lang="nl-NL" dirty="0" err="1"/>
              <a:t>LHCb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r>
              <a:rPr lang="nl-NL" dirty="0"/>
              <a:t>), </a:t>
            </a:r>
            <a:r>
              <a:rPr lang="nl-NL" dirty="0" err="1"/>
              <a:t>Phys</a:t>
            </a:r>
            <a:r>
              <a:rPr lang="nl-NL" dirty="0"/>
              <a:t>. </a:t>
            </a:r>
            <a:r>
              <a:rPr lang="nl-NL" dirty="0" err="1"/>
              <a:t>Rev</a:t>
            </a:r>
            <a:r>
              <a:rPr lang="nl-NL" dirty="0"/>
              <a:t>. </a:t>
            </a:r>
            <a:r>
              <a:rPr lang="nl-NL" dirty="0" err="1"/>
              <a:t>Lett</a:t>
            </a:r>
            <a:r>
              <a:rPr lang="nl-NL" dirty="0"/>
              <a:t>. 115, 072001 (2015) </a:t>
            </a:r>
          </a:p>
          <a:p>
            <a:pPr marL="0" indent="0">
              <a:buNone/>
            </a:pPr>
            <a:r>
              <a:rPr lang="en-US" altLang="zh-CN" dirty="0"/>
              <a:t>R. </a:t>
            </a:r>
            <a:r>
              <a:rPr lang="en-US" altLang="zh-CN" dirty="0" err="1"/>
              <a:t>Aaij</a:t>
            </a:r>
            <a:r>
              <a:rPr lang="en-US" altLang="zh-CN" dirty="0"/>
              <a:t> et al. [</a:t>
            </a:r>
            <a:r>
              <a:rPr lang="en-US" altLang="zh-CN" dirty="0" err="1"/>
              <a:t>LHCb</a:t>
            </a:r>
            <a:r>
              <a:rPr lang="en-US" altLang="zh-CN" dirty="0"/>
              <a:t> Collaboration], Phys. Rev. Lett. 117, 082003 (2016)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zh-CN" altLang="en-US" dirty="0"/>
              <a:t>关于这些奇异粒子态的研究</a:t>
            </a:r>
            <a:r>
              <a:rPr lang="en-US" dirty="0"/>
              <a:t>：</a:t>
            </a:r>
            <a:r>
              <a:rPr lang="en-US" dirty="0" err="1">
                <a:solidFill>
                  <a:srgbClr val="FF0000"/>
                </a:solidFill>
              </a:rPr>
              <a:t>手征幺正法</a:t>
            </a:r>
            <a:r>
              <a:rPr lang="en-US" dirty="0" err="1"/>
              <a:t>（Chiral</a:t>
            </a:r>
            <a:r>
              <a:rPr lang="en-US" dirty="0"/>
              <a:t> Unitary Approach</a:t>
            </a:r>
            <a:r>
              <a:rPr lang="en-US" altLang="zh-CN" dirty="0"/>
              <a:t>——</a:t>
            </a:r>
            <a:r>
              <a:rPr lang="en-US" altLang="zh-CN" dirty="0" err="1"/>
              <a:t>ChUA</a:t>
            </a:r>
            <a:r>
              <a:rPr lang="en-US" dirty="0"/>
              <a:t>）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42177"/>
              </p:ext>
            </p:extLst>
          </p:nvPr>
        </p:nvGraphicFramePr>
        <p:xfrm>
          <a:off x="2030188" y="2354580"/>
          <a:ext cx="1911084" cy="57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3" imgW="1092200" imgH="241300" progId="Equation.3">
                  <p:embed/>
                </p:oleObj>
              </mc:Choice>
              <mc:Fallback>
                <p:oleObj name="Equation" r:id="rId3" imgW="1092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0188" y="2354580"/>
                        <a:ext cx="1911084" cy="57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823427"/>
              </p:ext>
            </p:extLst>
          </p:nvPr>
        </p:nvGraphicFramePr>
        <p:xfrm>
          <a:off x="2030188" y="1733732"/>
          <a:ext cx="2045102" cy="57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Equation" r:id="rId5" imgW="1168400" imgH="241300" progId="Equation.3">
                  <p:embed/>
                </p:oleObj>
              </mc:Choice>
              <mc:Fallback>
                <p:oleObj name="Equation" r:id="rId5" imgW="1168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0188" y="1733732"/>
                        <a:ext cx="2045102" cy="57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B507A3A9-C2C6-4346-AD55-65C712BF8DA8}"/>
              </a:ext>
            </a:extLst>
          </p:cNvPr>
          <p:cNvSpPr/>
          <p:nvPr/>
        </p:nvSpPr>
        <p:spPr>
          <a:xfrm>
            <a:off x="6070532" y="1811273"/>
            <a:ext cx="258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/>
              <a:t>实验上对其的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JP </a:t>
            </a:r>
            <a:r>
              <a:rPr lang="en-US" altLang="zh-CN" sz="2400" dirty="0" err="1">
                <a:solidFill>
                  <a:srgbClr val="FF0000"/>
                </a:solidFill>
              </a:rPr>
              <a:t>量子数</a:t>
            </a:r>
            <a:r>
              <a:rPr lang="zh-Hans" altLang="en-US" sz="2400" dirty="0"/>
              <a:t>仍</a:t>
            </a:r>
            <a:r>
              <a:rPr lang="en-US" altLang="zh-CN" sz="2400" dirty="0" err="1"/>
              <a:t>未确定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76205718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9275" y="107576"/>
            <a:ext cx="8042276" cy="892244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一、手征幺法简介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248912"/>
            <a:ext cx="8042276" cy="441074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手征幺法中最为常用的是耦合道的</a:t>
            </a:r>
            <a:r>
              <a:rPr lang="en-US" altLang="zh-CN" dirty="0"/>
              <a:t> Bethe-</a:t>
            </a:r>
            <a:r>
              <a:rPr lang="en-US" altLang="zh-CN" dirty="0" err="1"/>
              <a:t>Salpeter</a:t>
            </a:r>
            <a:r>
              <a:rPr lang="en-US" altLang="zh-CN" dirty="0"/>
              <a:t> (BS)</a:t>
            </a:r>
            <a:r>
              <a:rPr lang="zh-CN" altLang="en-US" dirty="0"/>
              <a:t>方程，它是解一组取在壳</a:t>
            </a:r>
            <a:r>
              <a:rPr lang="de-DE" altLang="zh-CN" dirty="0"/>
              <a:t>(on-</a:t>
            </a:r>
            <a:r>
              <a:rPr lang="de-DE" altLang="zh-CN" dirty="0" err="1"/>
              <a:t>shell</a:t>
            </a:r>
            <a:r>
              <a:rPr lang="de-DE" altLang="zh-CN" dirty="0"/>
              <a:t>)</a:t>
            </a:r>
            <a:r>
              <a:rPr lang="zh-CN" altLang="en-US" dirty="0"/>
              <a:t>近似而因子化的代数方程：</a:t>
            </a:r>
            <a:endParaRPr lang="de-DE" altLang="zh-CN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zh-CN" altLang="en-US" dirty="0"/>
              <a:t>其中相互作用势</a:t>
            </a:r>
            <a:r>
              <a:rPr lang="de-DE" altLang="zh-CN" dirty="0">
                <a:solidFill>
                  <a:srgbClr val="FF0000"/>
                </a:solidFill>
              </a:rPr>
              <a:t>V</a:t>
            </a:r>
            <a:r>
              <a:rPr lang="zh-CN" altLang="en-US" dirty="0">
                <a:solidFill>
                  <a:srgbClr val="FF0000"/>
                </a:solidFill>
              </a:rPr>
              <a:t>矩阵</a:t>
            </a:r>
            <a:r>
              <a:rPr lang="zh-CN" altLang="en-US" dirty="0"/>
              <a:t>可从手征拉氏量中计算；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8" y="2489952"/>
            <a:ext cx="6451830" cy="467524"/>
          </a:xfrm>
          <a:prstGeom prst="rect">
            <a:avLst/>
          </a:prstGeom>
        </p:spPr>
      </p:pic>
      <p:pic>
        <p:nvPicPr>
          <p:cNvPr id="10" name="Picture 9" descr="BSe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13" y="3081443"/>
            <a:ext cx="4851400" cy="2108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739591F-7102-BB42-998E-077B7AF658F4}"/>
              </a:ext>
            </a:extLst>
          </p:cNvPr>
          <p:cNvSpPr/>
          <p:nvPr/>
        </p:nvSpPr>
        <p:spPr>
          <a:xfrm>
            <a:off x="543827" y="5625749"/>
            <a:ext cx="7445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2000" dirty="0"/>
              <a:t>J. A. </a:t>
            </a:r>
            <a:r>
              <a:rPr lang="de-DE" altLang="zh-CN" sz="2000" dirty="0" err="1"/>
              <a:t>Oller</a:t>
            </a:r>
            <a:r>
              <a:rPr lang="de-DE" altLang="zh-CN" sz="2000" dirty="0"/>
              <a:t> </a:t>
            </a:r>
            <a:r>
              <a:rPr lang="de-DE" altLang="zh-CN" sz="2000" dirty="0" err="1"/>
              <a:t>and</a:t>
            </a:r>
            <a:r>
              <a:rPr lang="de-DE" altLang="zh-CN" sz="2000" dirty="0"/>
              <a:t> E. </a:t>
            </a:r>
            <a:r>
              <a:rPr lang="de-DE" altLang="zh-CN" sz="2000" dirty="0" err="1"/>
              <a:t>Oset</a:t>
            </a:r>
            <a:r>
              <a:rPr lang="de-DE" altLang="zh-CN" sz="2000" dirty="0"/>
              <a:t>, </a:t>
            </a:r>
            <a:r>
              <a:rPr lang="de-DE" altLang="zh-CN" sz="2000" b="1" dirty="0" err="1"/>
              <a:t>Nucl</a:t>
            </a:r>
            <a:r>
              <a:rPr lang="de-DE" altLang="zh-CN" sz="2000" b="1" dirty="0"/>
              <a:t>. Phys. A 620</a:t>
            </a:r>
            <a:r>
              <a:rPr lang="zh-Hans" altLang="en-US" sz="2000" dirty="0"/>
              <a:t> </a:t>
            </a:r>
            <a:r>
              <a:rPr lang="de-DE" altLang="zh-CN" sz="2000" dirty="0"/>
              <a:t>(1997</a:t>
            </a:r>
            <a:r>
              <a:rPr lang="en-US" altLang="zh-Hans" sz="2000" dirty="0"/>
              <a:t>)</a:t>
            </a:r>
            <a:r>
              <a:rPr lang="zh-Hans" altLang="en-US" sz="2000" dirty="0"/>
              <a:t> </a:t>
            </a:r>
            <a:r>
              <a:rPr lang="de-DE" altLang="zh-CN" sz="2000" dirty="0"/>
              <a:t>438</a:t>
            </a:r>
          </a:p>
          <a:p>
            <a:r>
              <a:rPr lang="de-DE" altLang="zh-CN" sz="2000" dirty="0"/>
              <a:t>E. </a:t>
            </a:r>
            <a:r>
              <a:rPr lang="de-DE" altLang="zh-CN" sz="2000" dirty="0" err="1"/>
              <a:t>Oset</a:t>
            </a:r>
            <a:r>
              <a:rPr lang="de-DE" altLang="zh-CN" sz="2000" dirty="0"/>
              <a:t> </a:t>
            </a:r>
            <a:r>
              <a:rPr lang="de-DE" altLang="zh-CN" sz="2000" dirty="0" err="1"/>
              <a:t>and</a:t>
            </a:r>
            <a:r>
              <a:rPr lang="de-DE" altLang="zh-CN" sz="2000" dirty="0"/>
              <a:t> A. Ramos,  </a:t>
            </a:r>
            <a:r>
              <a:rPr lang="de-DE" altLang="zh-CN" sz="2000" b="1" dirty="0" err="1"/>
              <a:t>Nucl</a:t>
            </a:r>
            <a:r>
              <a:rPr lang="de-DE" altLang="zh-CN" sz="2000" b="1" dirty="0"/>
              <a:t>. Phys. A 635</a:t>
            </a:r>
            <a:r>
              <a:rPr lang="zh-Hans" altLang="en-US" sz="2000" dirty="0"/>
              <a:t> </a:t>
            </a:r>
            <a:r>
              <a:rPr lang="de-DE" altLang="zh-CN" sz="2000" dirty="0"/>
              <a:t>(1998) 99</a:t>
            </a:r>
          </a:p>
          <a:p>
            <a:r>
              <a:rPr lang="de-DE" altLang="zh-CN" sz="2000" dirty="0"/>
              <a:t>J. A. </a:t>
            </a:r>
            <a:r>
              <a:rPr lang="de-DE" altLang="zh-CN" sz="2000" dirty="0" err="1"/>
              <a:t>Oller</a:t>
            </a:r>
            <a:r>
              <a:rPr lang="de-DE" altLang="zh-CN" sz="2000" dirty="0"/>
              <a:t> </a:t>
            </a:r>
            <a:r>
              <a:rPr lang="de-DE" altLang="zh-CN" sz="2000" dirty="0" err="1"/>
              <a:t>and</a:t>
            </a:r>
            <a:r>
              <a:rPr lang="de-DE" altLang="zh-CN" sz="2000" dirty="0"/>
              <a:t> U. G. Meißner,  </a:t>
            </a:r>
            <a:r>
              <a:rPr lang="de-DE" altLang="zh-CN" sz="2000" b="1" dirty="0"/>
              <a:t>Phys. </a:t>
            </a:r>
            <a:r>
              <a:rPr lang="de-DE" altLang="zh-CN" sz="2000" b="1" dirty="0" err="1"/>
              <a:t>Lett</a:t>
            </a:r>
            <a:r>
              <a:rPr lang="de-DE" altLang="zh-CN" sz="2000" b="1" dirty="0"/>
              <a:t>. B 500</a:t>
            </a:r>
            <a:r>
              <a:rPr lang="zh-Hans" altLang="en-US" sz="2000" dirty="0"/>
              <a:t> </a:t>
            </a:r>
            <a:r>
              <a:rPr lang="de-DE" altLang="zh-CN" sz="2000" dirty="0"/>
              <a:t>(2001) 263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96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4" y="387318"/>
            <a:ext cx="8425913" cy="55562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Hans" altLang="en-US" dirty="0"/>
              <a:t>    </a:t>
            </a:r>
            <a:r>
              <a:rPr lang="en-US" dirty="0" err="1"/>
              <a:t>而</a:t>
            </a:r>
            <a:r>
              <a:rPr lang="en-US" dirty="0"/>
              <a:t> G 为一个对角矩阵，由各个反应道的传播子函数组成：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这耦合道的散射振幅 </a:t>
            </a:r>
            <a:r>
              <a:rPr lang="en-US" b="1" dirty="0">
                <a:solidFill>
                  <a:srgbClr val="FF0000"/>
                </a:solidFill>
              </a:rPr>
              <a:t>T </a:t>
            </a:r>
            <a:r>
              <a:rPr lang="zh-Hans" altLang="en-US" b="1" dirty="0">
                <a:solidFill>
                  <a:srgbClr val="FF0000"/>
                </a:solidFill>
              </a:rPr>
              <a:t>满足幺正</a:t>
            </a:r>
            <a:r>
              <a:rPr lang="zh-CN" altLang="en-US" b="1" dirty="0">
                <a:solidFill>
                  <a:srgbClr val="FF0000"/>
                </a:solidFill>
              </a:rPr>
              <a:t>性</a:t>
            </a:r>
            <a:r>
              <a:rPr lang="en-US" dirty="0"/>
              <a:t>要求：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寻找共振态对应的极点时，要把 T 解析拓展到复数平面上，则第二黎曼面上的传播子函数为：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6" y="2988660"/>
            <a:ext cx="4051300" cy="508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" y="1110534"/>
            <a:ext cx="8128000" cy="787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684438"/>
            <a:ext cx="8259097" cy="61581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85" y="5747124"/>
            <a:ext cx="4826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8001" y="-36438"/>
            <a:ext cx="7283256" cy="84264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二</a:t>
            </a:r>
            <a:r>
              <a:rPr lang="zh-CN" altLang="zh-CN" dirty="0"/>
              <a:t>、</a:t>
            </a:r>
            <a:r>
              <a:rPr lang="zh-Hans" altLang="en-US" dirty="0"/>
              <a:t>两体相互作用的研究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0034" y="1262159"/>
            <a:ext cx="8291065" cy="8401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</a:t>
            </a:r>
            <a:r>
              <a:rPr lang="zh-CN" altLang="en-US" dirty="0"/>
              <a:t>在</a:t>
            </a:r>
            <a:r>
              <a:rPr lang="en-US" altLang="zh-CN" dirty="0" err="1"/>
              <a:t>LHCb</a:t>
            </a:r>
            <a:r>
              <a:rPr lang="zh-CN" altLang="en-US" dirty="0"/>
              <a:t>实验之前</a:t>
            </a:r>
            <a:r>
              <a:rPr lang="en-US" dirty="0"/>
              <a:t>，</a:t>
            </a:r>
            <a:r>
              <a:rPr lang="zh-Hans" altLang="en-US" dirty="0"/>
              <a:t>北京</a:t>
            </a:r>
            <a:r>
              <a:rPr lang="en-US" altLang="zh-Hans" dirty="0"/>
              <a:t>—</a:t>
            </a:r>
            <a:r>
              <a:rPr lang="en-US" altLang="zh-CN" dirty="0" err="1"/>
              <a:t>瓦伦西亚</a:t>
            </a:r>
            <a:r>
              <a:rPr lang="zh-Hans" altLang="en-US" dirty="0"/>
              <a:t>、北京</a:t>
            </a:r>
            <a:r>
              <a:rPr lang="en-US" altLang="zh-Hans" dirty="0"/>
              <a:t>—</a:t>
            </a:r>
            <a:r>
              <a:rPr lang="zh-Hans" altLang="en-US" dirty="0"/>
              <a:t>兰州</a:t>
            </a:r>
            <a:r>
              <a:rPr lang="zh-CN" altLang="en-US" dirty="0"/>
              <a:t>研究组就进行了理论预言</a:t>
            </a:r>
            <a:r>
              <a:rPr lang="en-US" dirty="0"/>
              <a:t>。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73A7BD-F02D-F54F-B886-2181D7589A0D}"/>
              </a:ext>
            </a:extLst>
          </p:cNvPr>
          <p:cNvSpPr/>
          <p:nvPr/>
        </p:nvSpPr>
        <p:spPr>
          <a:xfrm>
            <a:off x="430831" y="800811"/>
            <a:ext cx="379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s" sz="2400" b="1" dirty="0"/>
              <a:t>1</a:t>
            </a:r>
            <a:r>
              <a:rPr lang="zh-Hans" altLang="en-US" sz="2400" b="1" dirty="0"/>
              <a:t>、对两个</a:t>
            </a:r>
            <a:r>
              <a:rPr lang="en-US" altLang="zh-Hans" sz="2400" b="1" dirty="0"/>
              <a:t>P</a:t>
            </a:r>
            <a:r>
              <a:rPr lang="en-US" altLang="zh-Hans" sz="2400" b="1" baseline="-25000" dirty="0"/>
              <a:t>c</a:t>
            </a:r>
            <a:r>
              <a:rPr lang="zh-Hans" altLang="en-US" sz="2400" b="1" dirty="0"/>
              <a:t>态的早期</a:t>
            </a:r>
            <a:r>
              <a:rPr lang="zh-CN" altLang="en-US" sz="2400" b="1" dirty="0"/>
              <a:t>研究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35C2CA-8B22-D943-9F75-640EA5C2EDB7}"/>
              </a:ext>
            </a:extLst>
          </p:cNvPr>
          <p:cNvSpPr/>
          <p:nvPr/>
        </p:nvSpPr>
        <p:spPr>
          <a:xfrm>
            <a:off x="229378" y="2213493"/>
            <a:ext cx="8823182" cy="4248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Lett. 105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(2010) 232001.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R. Molina, E.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W. L. Wang, F. Huang, Z. Y. Zhang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84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(2011) 015203.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Z. C. Yang, Z. F. Sun, J. He, X. Liu and S. L. Zhu,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Chin. Phys. C 36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(2012) 6.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J. J. Wu, T.-S. H. Lee and B. S. Zou,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C 85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(2012) 044002.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C. Garcia-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Recio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J. Nieves, O.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Romanets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L. L. Salcedo and L.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楷体_GB2312"/>
              </a:rPr>
              <a:t>Tolos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kern="100" dirty="0">
                <a:latin typeface="Times New Roman" panose="02020603050405020304" pitchFamily="18" charset="0"/>
                <a:ea typeface="楷体_GB2312"/>
              </a:rPr>
              <a:t>Phys. Rev. D 87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/>
              </a:rPr>
              <a:t> (2013) 074034. </a:t>
            </a:r>
            <a:endParaRPr lang="zh-CN" altLang="zh-CN" sz="2400" kern="100" dirty="0">
              <a:latin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CWX, J. Nieves and E. 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楷体_GB2312"/>
              </a:rPr>
              <a:t>Oset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, 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楷体_GB2312"/>
              </a:rPr>
              <a:t>Phys. Rev. D 88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_GB2312"/>
              </a:rPr>
              <a:t> (2013) 056012.</a:t>
            </a:r>
            <a:endParaRPr lang="zh-CN" altLang="zh-CN" sz="2400" i="1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0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16296</TotalTime>
  <Words>1452</Words>
  <Application>Microsoft Macintosh PowerPoint</Application>
  <PresentationFormat>全屏显示(4:3)</PresentationFormat>
  <Paragraphs>141</Paragraphs>
  <Slides>33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DengXian</vt:lpstr>
      <vt:lpstr>楷体_GB2312</vt:lpstr>
      <vt:lpstr>宋体</vt:lpstr>
      <vt:lpstr>Arial</vt:lpstr>
      <vt:lpstr>Calibri</vt:lpstr>
      <vt:lpstr>News Gothic MT</vt:lpstr>
      <vt:lpstr>Times New Roman</vt:lpstr>
      <vt:lpstr>Wingdings 2</vt:lpstr>
      <vt:lpstr>Breeze</vt:lpstr>
      <vt:lpstr>Equation</vt:lpstr>
      <vt:lpstr>2018 手征有效场论研讨会   用手征幺正法对多夸克态的研究 </vt:lpstr>
      <vt:lpstr>Outline</vt:lpstr>
      <vt:lpstr>§ 引 言</vt:lpstr>
      <vt:lpstr>PowerPoint 演示文稿</vt:lpstr>
      <vt:lpstr>PowerPoint 演示文稿</vt:lpstr>
      <vt:lpstr>PowerPoint 演示文稿</vt:lpstr>
      <vt:lpstr>一、手征幺法简介</vt:lpstr>
      <vt:lpstr>PowerPoint 演示文稿</vt:lpstr>
      <vt:lpstr>二、两体相互作用的研究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三、多体相互作用的研究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四、总结与展望</vt:lpstr>
      <vt:lpstr>谢谢大 家！  Thank you </vt:lpstr>
    </vt:vector>
  </TitlesOfParts>
  <Company>Forschungsyentrum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手征幺正法在两体、三体强子物理中的应用</dc:title>
  <dc:creator>Chu Wen Xiao</dc:creator>
  <cp:lastModifiedBy>xiaochuwen</cp:lastModifiedBy>
  <cp:revision>210</cp:revision>
  <cp:lastPrinted>2017-03-15T13:44:20Z</cp:lastPrinted>
  <dcterms:created xsi:type="dcterms:W3CDTF">2017-03-13T15:28:27Z</dcterms:created>
  <dcterms:modified xsi:type="dcterms:W3CDTF">2018-08-30T05:54:08Z</dcterms:modified>
</cp:coreProperties>
</file>