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1"/>
  </p:notesMasterIdLst>
  <p:sldIdLst>
    <p:sldId id="256" r:id="rId2"/>
    <p:sldId id="455" r:id="rId3"/>
    <p:sldId id="422" r:id="rId4"/>
    <p:sldId id="395" r:id="rId5"/>
    <p:sldId id="397" r:id="rId6"/>
    <p:sldId id="398" r:id="rId7"/>
    <p:sldId id="400" r:id="rId8"/>
    <p:sldId id="402" r:id="rId9"/>
    <p:sldId id="443" r:id="rId10"/>
    <p:sldId id="403" r:id="rId11"/>
    <p:sldId id="444" r:id="rId12"/>
    <p:sldId id="404" r:id="rId13"/>
    <p:sldId id="445" r:id="rId14"/>
    <p:sldId id="405" r:id="rId15"/>
    <p:sldId id="446" r:id="rId16"/>
    <p:sldId id="406" r:id="rId17"/>
    <p:sldId id="448" r:id="rId18"/>
    <p:sldId id="407" r:id="rId19"/>
    <p:sldId id="452" r:id="rId20"/>
    <p:sldId id="456" r:id="rId21"/>
    <p:sldId id="454" r:id="rId22"/>
    <p:sldId id="463" r:id="rId23"/>
    <p:sldId id="458" r:id="rId24"/>
    <p:sldId id="459" r:id="rId25"/>
    <p:sldId id="461" r:id="rId26"/>
    <p:sldId id="464" r:id="rId27"/>
    <p:sldId id="462" r:id="rId28"/>
    <p:sldId id="453" r:id="rId29"/>
    <p:sldId id="31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8" y="-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D462-A8A4-4C4B-A495-50BEA5913A4F}" type="datetimeFigureOut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1263-9C35-45A9-AF82-1C68D270C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850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5406-1E9F-44D7-9030-C0CAAA4CBFFF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2E07-CC98-4E8B-B6F4-D15030ED6EC8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4EAD-8F9A-4807-B8FE-2F4151145A23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>
          <a:xfrm>
            <a:off x="5643570" y="6429396"/>
            <a:ext cx="2514600" cy="288925"/>
          </a:xfrm>
        </p:spPr>
        <p:txBody>
          <a:bodyPr/>
          <a:lstStyle/>
          <a:p>
            <a:fld id="{A3F16F50-6C07-4008-90F1-703201B60B2F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6000760" y="142852"/>
            <a:ext cx="2895600" cy="288925"/>
          </a:xfrm>
        </p:spPr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8E72-D15E-4BC3-BEF7-47D38D541AA5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13D-1867-4156-AE9E-6F657D539F4D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3FF8-B7BA-421B-A48E-BA99D17853FA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56B-6E9F-4BA7-A4D5-56C926DEADE6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687-64B8-4EFE-9BED-6DEABC70B5C5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6A6-C486-4848-BEEB-FF14EAFC5ECA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6F9E-F4E8-419C-B716-58E18E05EADF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1CCE67-06D6-4510-B29A-8122B2132979}" type="datetime1">
              <a:rPr lang="zh-CN" altLang="en-US" smtClean="0"/>
              <a:pPr/>
              <a:t>2018/8/30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jpeg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230124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 Understanding X(3872) and other XYZ states in </a:t>
            </a:r>
            <a:r>
              <a:rPr lang="en-US" altLang="zh-CN" b="1" dirty="0" err="1" smtClean="0"/>
              <a:t>Friedrichs</a:t>
            </a:r>
            <a:r>
              <a:rPr lang="en-US" altLang="zh-CN" b="1" dirty="0" smtClean="0"/>
              <a:t> model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15816" y="3271311"/>
            <a:ext cx="3600400" cy="1752600"/>
          </a:xfrm>
        </p:spPr>
        <p:txBody>
          <a:bodyPr/>
          <a:lstStyle/>
          <a:p>
            <a:pPr algn="ctr"/>
            <a:r>
              <a:rPr lang="en-US" altLang="zh-C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-Yong Zhou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 University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5541" y="64778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2018.8.30 </a:t>
            </a:r>
            <a:r>
              <a:rPr lang="zh-CN" altLang="en-US" dirty="0">
                <a:latin typeface="+mj-lt"/>
              </a:rPr>
              <a:t>吉林</a:t>
            </a:r>
            <a:r>
              <a:rPr lang="zh-CN" altLang="en-US" dirty="0" smtClean="0">
                <a:latin typeface="+mj-lt"/>
              </a:rPr>
              <a:t>大学</a:t>
            </a:r>
            <a:endParaRPr lang="en-US" altLang="zh-CN" dirty="0" smtClean="0">
              <a:latin typeface="+mj-lt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509969" y="3271311"/>
            <a:ext cx="1590000" cy="1752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周智勇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东南大学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5643462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With </a:t>
            </a:r>
            <a:r>
              <a:rPr lang="en-US" altLang="zh-CN" dirty="0" err="1" smtClean="0"/>
              <a:t>Zhiguang</a:t>
            </a:r>
            <a:r>
              <a:rPr lang="en-US" altLang="zh-CN" dirty="0" smtClean="0"/>
              <a:t> Xiao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3071810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Choose normalization: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11429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Define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9324" name="Object 12"/>
          <p:cNvGraphicFramePr>
            <a:graphicFrameLocks noChangeAspect="1"/>
          </p:cNvGraphicFramePr>
          <p:nvPr/>
        </p:nvGraphicFramePr>
        <p:xfrm>
          <a:off x="1857356" y="1214422"/>
          <a:ext cx="4921250" cy="957262"/>
        </p:xfrm>
        <a:graphic>
          <a:graphicData uri="http://schemas.openxmlformats.org/presentationml/2006/ole">
            <p:oleObj spid="_x0000_s269725" name="Equation" r:id="rId3" imgW="2159000" imgH="419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457200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928662" y="4929198"/>
          <a:ext cx="6889750" cy="1014413"/>
        </p:xfrm>
        <a:graphic>
          <a:graphicData uri="http://schemas.openxmlformats.org/presentationml/2006/ole">
            <p:oleObj spid="_x0000_s269726" name="Equation" r:id="rId4" imgW="3022600" imgH="444500" progId="Equation.DSMT4">
              <p:embed/>
            </p:oleObj>
          </a:graphicData>
        </a:graphic>
      </p:graphicFrame>
      <p:graphicFrame>
        <p:nvGraphicFramePr>
          <p:cNvPr id="269327" name="Object 15"/>
          <p:cNvGraphicFramePr>
            <a:graphicFrameLocks noChangeAspect="1"/>
          </p:cNvGraphicFramePr>
          <p:nvPr/>
        </p:nvGraphicFramePr>
        <p:xfrm>
          <a:off x="1928794" y="3714752"/>
          <a:ext cx="4803775" cy="523875"/>
        </p:xfrm>
        <a:graphic>
          <a:graphicData uri="http://schemas.openxmlformats.org/presentationml/2006/ole">
            <p:oleObj spid="_x0000_s269727" name="Equation" r:id="rId5" imgW="2108200" imgH="228600" progId="Equation.DSMT4">
              <p:embed/>
            </p:oleObj>
          </a:graphicData>
        </a:graphic>
      </p:graphicFrame>
      <p:graphicFrame>
        <p:nvGraphicFramePr>
          <p:cNvPr id="269328" name="Object 16"/>
          <p:cNvGraphicFramePr>
            <a:graphicFrameLocks noChangeAspect="1"/>
          </p:cNvGraphicFramePr>
          <p:nvPr/>
        </p:nvGraphicFramePr>
        <p:xfrm>
          <a:off x="2428860" y="2143116"/>
          <a:ext cx="3154363" cy="1044575"/>
        </p:xfrm>
        <a:graphic>
          <a:graphicData uri="http://schemas.openxmlformats.org/presentationml/2006/ole">
            <p:oleObj spid="_x0000_s269728" name="Equation" r:id="rId6" imgW="1384300" imgH="4572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7158" y="235743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Thus,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28596" y="114298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7488" y="1249351"/>
          <a:ext cx="1390650" cy="465137"/>
        </p:xfrm>
        <a:graphic>
          <a:graphicData uri="http://schemas.openxmlformats.org/presentationml/2006/ole">
            <p:oleObj spid="_x0000_s312726" name="Equation" r:id="rId3" imgW="609336" imgH="203112" progId="Equation.DSMT4">
              <p:embed/>
            </p:oleObj>
          </a:graphicData>
        </a:graphic>
      </p:graphicFrame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1071538" y="1857364"/>
          <a:ext cx="7081858" cy="1728191"/>
        </p:xfrm>
        <a:graphic>
          <a:graphicData uri="http://schemas.openxmlformats.org/presentationml/2006/ole">
            <p:oleObj spid="_x0000_s312727" name="Equation" r:id="rId4" imgW="3441700" imgH="8382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034" y="407194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For              to be nonzero,              should vanish.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2328" name="Object 8"/>
          <p:cNvGraphicFramePr>
            <a:graphicFrameLocks noChangeAspect="1"/>
          </p:cNvGraphicFramePr>
          <p:nvPr/>
        </p:nvGraphicFramePr>
        <p:xfrm>
          <a:off x="1428728" y="4143380"/>
          <a:ext cx="752475" cy="463550"/>
        </p:xfrm>
        <a:graphic>
          <a:graphicData uri="http://schemas.openxmlformats.org/presentationml/2006/ole">
            <p:oleObj spid="_x0000_s312728" name="Equation" r:id="rId5" imgW="330057" imgH="203112" progId="Equation.DSMT4">
              <p:embed/>
            </p:oleObj>
          </a:graphicData>
        </a:graphic>
      </p:graphicFrame>
      <p:graphicFrame>
        <p:nvGraphicFramePr>
          <p:cNvPr id="312329" name="Object 9"/>
          <p:cNvGraphicFramePr>
            <a:graphicFrameLocks noChangeAspect="1"/>
          </p:cNvGraphicFramePr>
          <p:nvPr/>
        </p:nvGraphicFramePr>
        <p:xfrm>
          <a:off x="4800600" y="4108458"/>
          <a:ext cx="723900" cy="463550"/>
        </p:xfrm>
        <a:graphic>
          <a:graphicData uri="http://schemas.openxmlformats.org/presentationml/2006/ole">
            <p:oleObj spid="_x0000_s312729" name="Equation" r:id="rId6" imgW="317225" imgH="20302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670420" y="3643314"/>
            <a:ext cx="4473580" cy="2093107"/>
            <a:chOff x="1285852" y="4000504"/>
            <a:chExt cx="5902340" cy="2521735"/>
          </a:xfrm>
        </p:grpSpPr>
        <p:grpSp>
          <p:nvGrpSpPr>
            <p:cNvPr id="18" name="组合 17"/>
            <p:cNvGrpSpPr/>
            <p:nvPr/>
          </p:nvGrpSpPr>
          <p:grpSpPr>
            <a:xfrm rot="1150780">
              <a:off x="5263704" y="5620900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6" name="椭圆 15"/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乘号 16"/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1150780">
              <a:off x="6049521" y="4977959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20" name="椭圆 19"/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乘号 20"/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Picture 14" descr="omn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4000504"/>
              <a:ext cx="5902340" cy="2521735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properties of             function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Zhi</a:t>
            </a:r>
            <a:r>
              <a:rPr lang="en-US" altLang="zh-CN" dirty="0" smtClean="0"/>
              <a:t>-Yong Zhou, SEU</a:t>
            </a:r>
            <a:endParaRPr lang="zh-CN" altLang="en-US" dirty="0"/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/>
        </p:nvGraphicFramePr>
        <p:xfrm>
          <a:off x="3857620" y="571480"/>
          <a:ext cx="1004046" cy="642942"/>
        </p:xfrm>
        <a:graphic>
          <a:graphicData uri="http://schemas.openxmlformats.org/presentationml/2006/ole">
            <p:oleObj spid="_x0000_s271243" name="Equation" r:id="rId4" imgW="317225" imgH="203024" progId="Equation.DSMT4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500034" y="128586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 complex analytic function with no singularities on the complex plane other than a branch cut coinciding with the positive semi-axis R+ provided that                      . It admits analytic continuations through the cut                , from above to below              from below to above. The continuation                has a zero at z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[z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]&lt;0, which is an analytic function. Analogously,                   has a zero at z</a:t>
            </a:r>
            <a:r>
              <a:rPr lang="en-US" altLang="zh-CN" sz="2000" b="1" baseline="30000" dirty="0" smtClean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, which is also an analytic function.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2214546" y="1928802"/>
          <a:ext cx="1073168" cy="399611"/>
        </p:xfrm>
        <a:graphic>
          <a:graphicData uri="http://schemas.openxmlformats.org/presentationml/2006/ole">
            <p:oleObj spid="_x0000_s271244" name="Equation" r:id="rId5" imgW="545626" imgH="203024" progId="Equation.DSMT4">
              <p:embed/>
            </p:oleObj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1000100" y="2143116"/>
          <a:ext cx="774700" cy="466725"/>
        </p:xfrm>
        <a:graphic>
          <a:graphicData uri="http://schemas.openxmlformats.org/presentationml/2006/ole">
            <p:oleObj spid="_x0000_s271245" name="Equation" r:id="rId6" imgW="381000" imgH="228600" progId="Equation.DSMT4">
              <p:embed/>
            </p:oleObj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/>
        </p:nvGraphicFramePr>
        <p:xfrm>
          <a:off x="4286248" y="2176457"/>
          <a:ext cx="774700" cy="466725"/>
        </p:xfrm>
        <a:graphic>
          <a:graphicData uri="http://schemas.openxmlformats.org/presentationml/2006/ole">
            <p:oleObj spid="_x0000_s271246" name="Equation" r:id="rId7" imgW="381000" imgH="228600" progId="Equation.DSMT4">
              <p:embed/>
            </p:oleObj>
          </a:graphicData>
        </a:graphic>
      </p:graphicFrame>
      <p:graphicFrame>
        <p:nvGraphicFramePr>
          <p:cNvPr id="270346" name="Object 10"/>
          <p:cNvGraphicFramePr>
            <a:graphicFrameLocks noChangeAspect="1"/>
          </p:cNvGraphicFramePr>
          <p:nvPr/>
        </p:nvGraphicFramePr>
        <p:xfrm>
          <a:off x="2000232" y="2500306"/>
          <a:ext cx="774700" cy="466725"/>
        </p:xfrm>
        <a:graphic>
          <a:graphicData uri="http://schemas.openxmlformats.org/presentationml/2006/ole">
            <p:oleObj spid="_x0000_s271247" name="Equation" r:id="rId8" imgW="381000" imgH="228600" progId="Equation.DSMT4">
              <p:embed/>
            </p:oleObj>
          </a:graphicData>
        </a:graphic>
      </p:graphicFrame>
      <p:graphicFrame>
        <p:nvGraphicFramePr>
          <p:cNvPr id="270347" name="Object 11"/>
          <p:cNvGraphicFramePr>
            <a:graphicFrameLocks noChangeAspect="1"/>
          </p:cNvGraphicFramePr>
          <p:nvPr/>
        </p:nvGraphicFramePr>
        <p:xfrm>
          <a:off x="3214678" y="2786058"/>
          <a:ext cx="774700" cy="466725"/>
        </p:xfrm>
        <a:graphic>
          <a:graphicData uri="http://schemas.openxmlformats.org/presentationml/2006/ole">
            <p:oleObj spid="_x0000_s271248" name="Equation" r:id="rId9" imgW="381000" imgH="228600" progId="Equation.DSMT4">
              <p:embed/>
            </p:oleObj>
          </a:graphicData>
        </a:graphic>
      </p:graphicFrame>
      <p:graphicFrame>
        <p:nvGraphicFramePr>
          <p:cNvPr id="270349" name="Object 13"/>
          <p:cNvGraphicFramePr>
            <a:graphicFrameLocks noChangeAspect="1"/>
          </p:cNvGraphicFramePr>
          <p:nvPr/>
        </p:nvGraphicFramePr>
        <p:xfrm>
          <a:off x="428596" y="4500570"/>
          <a:ext cx="4238205" cy="1071570"/>
        </p:xfrm>
        <a:graphic>
          <a:graphicData uri="http://schemas.openxmlformats.org/presentationml/2006/ole">
            <p:oleObj spid="_x0000_s271249" name="Equation" r:id="rId10" imgW="2806700" imgH="660400" progId="Equation.DSMT4">
              <p:embed/>
            </p:oleObj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71472" y="5786454"/>
            <a:ext cx="5715040" cy="855808"/>
            <a:chOff x="1714480" y="3357562"/>
            <a:chExt cx="5715040" cy="855808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714480" y="3475025"/>
            <a:ext cx="530594" cy="668355"/>
          </p:xfrm>
          <a:graphic>
            <a:graphicData uri="http://schemas.openxmlformats.org/presentationml/2006/ole">
              <p:oleObj spid="_x0000_s271250" name="Equation" r:id="rId11" imgW="342751" imgH="431613" progId="Equation.DSMT4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2428860" y="3357562"/>
              <a:ext cx="5000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Real-analytic</a:t>
              </a:r>
            </a:p>
            <a:p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Anti-real-analytic</a:t>
              </a:r>
              <a:endParaRPr lang="zh-CN" altLang="en-US" sz="24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5214942" y="3429000"/>
            <a:ext cx="1589084" cy="784370"/>
          </p:xfrm>
          <a:graphic>
            <a:graphicData uri="http://schemas.openxmlformats.org/presentationml/2006/ole">
              <p:oleObj spid="_x0000_s271251" name="Equation" r:id="rId12" imgW="977476" imgH="482391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Bound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111983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Solutions on the first sheet real axis below the threshold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000100" y="1571612"/>
          <a:ext cx="2451108" cy="750644"/>
        </p:xfrm>
        <a:graphic>
          <a:graphicData uri="http://schemas.openxmlformats.org/presentationml/2006/ole">
            <p:oleObj spid="_x0000_s313756" name="Equation" r:id="rId3" imgW="1371600" imgH="4191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34" y="171448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If                               , there could be a bound state.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3" name="Object 9"/>
          <p:cNvGraphicFramePr>
            <a:graphicFrameLocks noChangeAspect="1"/>
          </p:cNvGraphicFramePr>
          <p:nvPr/>
        </p:nvGraphicFramePr>
        <p:xfrm>
          <a:off x="2170113" y="2230436"/>
          <a:ext cx="4835525" cy="984250"/>
        </p:xfrm>
        <a:graphic>
          <a:graphicData uri="http://schemas.openxmlformats.org/presentationml/2006/ole">
            <p:oleObj spid="_x0000_s313757" name="Equation" r:id="rId4" imgW="2120900" imgH="431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5786" y="350043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8777237"/>
              </p:ext>
            </p:extLst>
          </p:nvPr>
        </p:nvGraphicFramePr>
        <p:xfrm>
          <a:off x="1857375" y="3457575"/>
          <a:ext cx="6283325" cy="1042988"/>
        </p:xfrm>
        <a:graphic>
          <a:graphicData uri="http://schemas.openxmlformats.org/presentationml/2006/ole">
            <p:oleObj spid="_x0000_s313758" name="Equation" r:id="rId5" imgW="2755800" imgH="4572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28662" y="47148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Such that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5" name="Object 11"/>
          <p:cNvGraphicFramePr>
            <a:graphicFrameLocks noChangeAspect="1"/>
          </p:cNvGraphicFramePr>
          <p:nvPr/>
        </p:nvGraphicFramePr>
        <p:xfrm>
          <a:off x="3000364" y="4929198"/>
          <a:ext cx="1506538" cy="520700"/>
        </p:xfrm>
        <a:graphic>
          <a:graphicData uri="http://schemas.openxmlformats.org/presentationml/2006/ole">
            <p:oleObj spid="_x0000_s313759" name="Equation" r:id="rId6" imgW="660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Resonance --------”Gamow vector”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3286116" y="2428868"/>
          <a:ext cx="4719638" cy="987425"/>
        </p:xfrm>
        <a:graphic>
          <a:graphicData uri="http://schemas.openxmlformats.org/presentationml/2006/ole">
            <p:oleObj spid="_x0000_s271976" name="Equation" r:id="rId3" imgW="2070100" imgH="431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264318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decaying state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357554" y="3286124"/>
          <a:ext cx="4892675" cy="1046163"/>
        </p:xfrm>
        <a:graphic>
          <a:graphicData uri="http://schemas.openxmlformats.org/presentationml/2006/ole">
            <p:oleObj spid="_x0000_s271977" name="Equation" r:id="rId4" imgW="2146300" imgH="457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342900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growing state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442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For                    , a pair of solutions             and          on the second sheet.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714348" y="1285860"/>
          <a:ext cx="1643074" cy="384748"/>
        </p:xfrm>
        <a:graphic>
          <a:graphicData uri="http://schemas.openxmlformats.org/presentationml/2006/ole">
            <p:oleObj spid="_x0000_s271978" name="Equation" r:id="rId5" imgW="977900" imgH="228600" progId="Equation.DSMT4">
              <p:embed/>
            </p:oleObj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5715008" y="1214422"/>
          <a:ext cx="406400" cy="522288"/>
        </p:xfrm>
        <a:graphic>
          <a:graphicData uri="http://schemas.openxmlformats.org/presentationml/2006/ole">
            <p:oleObj spid="_x0000_s271979" name="Equation" r:id="rId6" imgW="177646" imgH="228402" progId="Equation.DSMT4">
              <p:embed/>
            </p:oleObj>
          </a:graphicData>
        </a:graphic>
      </p:graphicFrame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7364435" y="1200150"/>
          <a:ext cx="493713" cy="550863"/>
        </p:xfrm>
        <a:graphic>
          <a:graphicData uri="http://schemas.openxmlformats.org/presentationml/2006/ole">
            <p:oleObj spid="_x0000_s271980" name="Equation" r:id="rId7" imgW="215713" imgH="241091" progId="Equation.DSMT4">
              <p:embed/>
            </p:oleObj>
          </a:graphicData>
        </a:graphic>
      </p:graphicFrame>
      <p:graphicFrame>
        <p:nvGraphicFramePr>
          <p:cNvPr id="271369" name="Object 9"/>
          <p:cNvGraphicFramePr>
            <a:graphicFrameLocks noChangeAspect="1"/>
          </p:cNvGraphicFramePr>
          <p:nvPr/>
        </p:nvGraphicFramePr>
        <p:xfrm>
          <a:off x="2500298" y="1857364"/>
          <a:ext cx="2373313" cy="581025"/>
        </p:xfrm>
        <a:graphic>
          <a:graphicData uri="http://schemas.openxmlformats.org/presentationml/2006/ole">
            <p:oleObj spid="_x0000_s271981" name="Equation" r:id="rId8" imgW="1040948" imgH="253890" progId="Equation.DSMT4">
              <p:embed/>
            </p:oleObj>
          </a:graphicData>
        </a:graphic>
      </p:graphicFrame>
      <p:pic>
        <p:nvPicPr>
          <p:cNvPr id="16" name="图片 15" descr="火狐截图_2016-11-21T12-59-33.857Z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50" y="4286256"/>
            <a:ext cx="390163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Resonance --------”Gamow vector”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1643042" y="1357298"/>
          <a:ext cx="5067301" cy="1103312"/>
        </p:xfrm>
        <a:graphic>
          <a:graphicData uri="http://schemas.openxmlformats.org/presentationml/2006/ole">
            <p:oleObj spid="_x0000_s314971" name="Equation" r:id="rId3" imgW="2222500" imgH="482600" progId="Equation.DSMT4">
              <p:embed/>
            </p:oleObj>
          </a:graphicData>
        </a:graphic>
      </p:graphicFrame>
      <p:graphicFrame>
        <p:nvGraphicFramePr>
          <p:cNvPr id="314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8488308"/>
              </p:ext>
            </p:extLst>
          </p:nvPr>
        </p:nvGraphicFramePr>
        <p:xfrm>
          <a:off x="3006692" y="2574467"/>
          <a:ext cx="1736725" cy="522287"/>
        </p:xfrm>
        <a:graphic>
          <a:graphicData uri="http://schemas.openxmlformats.org/presentationml/2006/ole">
            <p:oleObj spid="_x0000_s314972" name="Equation" r:id="rId4" imgW="761669" imgH="228501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9238" y="25252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Normalization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11560" y="319059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 simple argument: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7067225"/>
              </p:ext>
            </p:extLst>
          </p:nvPr>
        </p:nvGraphicFramePr>
        <p:xfrm>
          <a:off x="1590193" y="3850430"/>
          <a:ext cx="5357813" cy="552450"/>
        </p:xfrm>
        <a:graphic>
          <a:graphicData uri="http://schemas.openxmlformats.org/presentationml/2006/ole">
            <p:oleObj spid="_x0000_s314973" name="Equation" r:id="rId5" imgW="2349360" imgH="24120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6776670"/>
              </p:ext>
            </p:extLst>
          </p:nvPr>
        </p:nvGraphicFramePr>
        <p:xfrm>
          <a:off x="2210605" y="4590715"/>
          <a:ext cx="1187450" cy="552450"/>
        </p:xfrm>
        <a:graphic>
          <a:graphicData uri="http://schemas.openxmlformats.org/presentationml/2006/ole">
            <p:oleObj spid="_x0000_s314974" name="Equation" r:id="rId6" imgW="520560" imgH="241200" progId="Equation.DSMT4">
              <p:embed/>
            </p:oleObj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755576" y="4610960"/>
            <a:ext cx="13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Since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3840967"/>
              </p:ext>
            </p:extLst>
          </p:nvPr>
        </p:nvGraphicFramePr>
        <p:xfrm>
          <a:off x="5386182" y="4608685"/>
          <a:ext cx="1738312" cy="522287"/>
        </p:xfrm>
        <a:graphic>
          <a:graphicData uri="http://schemas.openxmlformats.org/presentationml/2006/ole">
            <p:oleObj spid="_x0000_s314975" name="Equation" r:id="rId7" imgW="761760" imgH="228600" progId="Equation.DSMT4">
              <p:embed/>
            </p:oleObj>
          </a:graphicData>
        </a:graphic>
      </p:graphicFrame>
      <p:sp>
        <p:nvSpPr>
          <p:cNvPr id="12" name="TextBox 14"/>
          <p:cNvSpPr txBox="1"/>
          <p:nvPr/>
        </p:nvSpPr>
        <p:spPr>
          <a:xfrm>
            <a:off x="4066775" y="4619945"/>
            <a:ext cx="13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5702673"/>
              </p:ext>
            </p:extLst>
          </p:nvPr>
        </p:nvGraphicFramePr>
        <p:xfrm>
          <a:off x="780336" y="5462232"/>
          <a:ext cx="666750" cy="522288"/>
        </p:xfrm>
        <a:graphic>
          <a:graphicData uri="http://schemas.openxmlformats.org/presentationml/2006/ole">
            <p:oleObj spid="_x0000_s314976" name="Equation" r:id="rId8" imgW="291960" imgH="228600" progId="Equation.DSMT4">
              <p:embed/>
            </p:oleObj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519094" y="5461300"/>
            <a:ext cx="708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is not a state in Hilbert space, need Rigged Hilbert space description.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Norms of </a:t>
            </a:r>
            <a:r>
              <a:rPr lang="en-US" altLang="zh-CN" dirty="0" err="1" smtClean="0"/>
              <a:t>gamow</a:t>
            </a:r>
            <a:r>
              <a:rPr lang="en-US" altLang="zh-CN" dirty="0" smtClean="0"/>
              <a:t> states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05" y="547211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Normalization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2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3113001"/>
              </p:ext>
            </p:extLst>
          </p:nvPr>
        </p:nvGraphicFramePr>
        <p:xfrm>
          <a:off x="3013175" y="5472112"/>
          <a:ext cx="3302000" cy="552450"/>
        </p:xfrm>
        <a:graphic>
          <a:graphicData uri="http://schemas.openxmlformats.org/presentationml/2006/ole">
            <p:oleObj spid="_x0000_s272807" name="Equation" r:id="rId3" imgW="1447560" imgH="241200" progId="Equation.DSMT4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9045106"/>
              </p:ext>
            </p:extLst>
          </p:nvPr>
        </p:nvGraphicFramePr>
        <p:xfrm>
          <a:off x="1431925" y="1641475"/>
          <a:ext cx="5586413" cy="1798638"/>
        </p:xfrm>
        <a:graphic>
          <a:graphicData uri="http://schemas.openxmlformats.org/presentationml/2006/ole">
            <p:oleObj spid="_x0000_s272808" name="Equation" r:id="rId4" imgW="2768400" imgH="888840" progId="Equation.DSMT4">
              <p:embed/>
            </p:oleObj>
          </a:graphicData>
        </a:graphic>
      </p:graphicFrame>
      <p:sp>
        <p:nvSpPr>
          <p:cNvPr id="17" name="TextBox 12"/>
          <p:cNvSpPr txBox="1"/>
          <p:nvPr/>
        </p:nvSpPr>
        <p:spPr>
          <a:xfrm>
            <a:off x="557028" y="126291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Left eigenvector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7865947"/>
              </p:ext>
            </p:extLst>
          </p:nvPr>
        </p:nvGraphicFramePr>
        <p:xfrm>
          <a:off x="1517650" y="3619500"/>
          <a:ext cx="5414963" cy="1949450"/>
        </p:xfrm>
        <a:graphic>
          <a:graphicData uri="http://schemas.openxmlformats.org/presentationml/2006/ole">
            <p:oleObj spid="_x0000_s272809" name="Equation" r:id="rId5" imgW="2476440" imgH="888840" progId="Equation.DSMT4">
              <p:embed/>
            </p:oleObj>
          </a:graphicData>
        </a:graphic>
      </p:graphicFrame>
      <p:sp>
        <p:nvSpPr>
          <p:cNvPr id="20" name="TextBox 12"/>
          <p:cNvSpPr txBox="1"/>
          <p:nvPr/>
        </p:nvSpPr>
        <p:spPr>
          <a:xfrm>
            <a:off x="395536" y="321314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Right eigenvector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0821364"/>
              </p:ext>
            </p:extLst>
          </p:nvPr>
        </p:nvGraphicFramePr>
        <p:xfrm>
          <a:off x="252413" y="5907088"/>
          <a:ext cx="5892800" cy="950912"/>
        </p:xfrm>
        <a:graphic>
          <a:graphicData uri="http://schemas.openxmlformats.org/presentationml/2006/ole">
            <p:oleObj spid="_x0000_s272810" name="Equation" r:id="rId6" imgW="2844720" imgH="457200" progId="Equation.DSMT4">
              <p:embed/>
            </p:oleObj>
          </a:graphicData>
        </a:graphic>
      </p:graphicFrame>
      <p:sp>
        <p:nvSpPr>
          <p:cNvPr id="22" name="TextBox 12"/>
          <p:cNvSpPr txBox="1"/>
          <p:nvPr/>
        </p:nvSpPr>
        <p:spPr>
          <a:xfrm>
            <a:off x="6076679" y="6074176"/>
            <a:ext cx="188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is complex.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32648" y="6453336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203" y="344336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Normalization constant:        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61656" y="1124011"/>
            <a:ext cx="804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on the second sheet real axis below the threshold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6121089"/>
              </p:ext>
            </p:extLst>
          </p:nvPr>
        </p:nvGraphicFramePr>
        <p:xfrm>
          <a:off x="1614488" y="1652588"/>
          <a:ext cx="5275262" cy="947737"/>
        </p:xfrm>
        <a:graphic>
          <a:graphicData uri="http://schemas.openxmlformats.org/presentationml/2006/ole">
            <p:oleObj spid="_x0000_s315682" name="Equation" r:id="rId3" imgW="2412720" imgH="431640" progId="Equation.DSMT4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5218994"/>
              </p:ext>
            </p:extLst>
          </p:nvPr>
        </p:nvGraphicFramePr>
        <p:xfrm>
          <a:off x="1989326" y="2750518"/>
          <a:ext cx="1471612" cy="557212"/>
        </p:xfrm>
        <a:graphic>
          <a:graphicData uri="http://schemas.openxmlformats.org/presentationml/2006/ole">
            <p:oleObj spid="_x0000_s315683" name="Equation" r:id="rId4" imgW="672840" imgH="253800" progId="Equation.DSMT4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5559557"/>
              </p:ext>
            </p:extLst>
          </p:nvPr>
        </p:nvGraphicFramePr>
        <p:xfrm>
          <a:off x="1614488" y="3858703"/>
          <a:ext cx="5892800" cy="950912"/>
        </p:xfrm>
        <a:graphic>
          <a:graphicData uri="http://schemas.openxmlformats.org/presentationml/2006/ole">
            <p:oleObj spid="_x0000_s315684" name="Equation" r:id="rId5" imgW="2844720" imgH="457200" progId="Equation.DSMT4">
              <p:embed/>
            </p:oleObj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2" y="4803081"/>
            <a:ext cx="2869132" cy="2054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main results by extending </a:t>
            </a:r>
            <a:r>
              <a:rPr lang="en-US" altLang="zh-CN" dirty="0" err="1" smtClean="0"/>
              <a:t>Friedrichs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072462" y="6429396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z="1100" smtClean="0"/>
              <a:pPr/>
              <a:t>18</a:t>
            </a:fld>
            <a:endParaRPr lang="zh-CN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921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(1)Mostly generalized completeness relation with higher-order 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virtual poles, bound-states, and resonances. 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Different origins of  virtual states.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2465577"/>
            <a:ext cx="821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7030A0"/>
                </a:solidFill>
              </a:rPr>
              <a:t>Zhiguang</a:t>
            </a:r>
            <a:r>
              <a:rPr lang="en-US" altLang="zh-CN" b="1" dirty="0" smtClean="0">
                <a:solidFill>
                  <a:srgbClr val="7030A0"/>
                </a:solidFill>
              </a:rPr>
              <a:t> Xiao, ZYZ,arXiv:1608.00468, Phys. Rev. D 94, 076006</a:t>
            </a:r>
          </a:p>
        </p:txBody>
      </p:sp>
      <p:sp>
        <p:nvSpPr>
          <p:cNvPr id="9" name="矩形 8"/>
          <p:cNvSpPr/>
          <p:nvPr/>
        </p:nvSpPr>
        <p:spPr>
          <a:xfrm>
            <a:off x="611560" y="3813579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7030A0"/>
                </a:solidFill>
              </a:rPr>
              <a:t>Zhiguang</a:t>
            </a:r>
            <a:r>
              <a:rPr lang="en-US" altLang="zh-CN" b="1" dirty="0" smtClean="0">
                <a:solidFill>
                  <a:srgbClr val="7030A0"/>
                </a:solidFill>
              </a:rPr>
              <a:t> Xiao, ZYZ , arXiv:1608.06833, </a:t>
            </a:r>
            <a:r>
              <a:rPr lang="en-US" altLang="zh-CN" sz="1600" dirty="0"/>
              <a:t> </a:t>
            </a:r>
            <a:endParaRPr lang="en-US" altLang="zh-CN" sz="1600" dirty="0" smtClean="0"/>
          </a:p>
          <a:p>
            <a:r>
              <a:rPr lang="en-US" altLang="zh-CN" sz="1600" b="1" dirty="0" err="1" smtClean="0"/>
              <a:t>J.Math.Phys</a:t>
            </a:r>
            <a:r>
              <a:rPr lang="en-US" altLang="zh-CN" sz="1600" b="1" dirty="0"/>
              <a:t>. 58 (2017) no.6, 062110</a:t>
            </a:r>
            <a:r>
              <a:rPr lang="en-US" altLang="zh-CN" sz="1600" dirty="0"/>
              <a:t> </a:t>
            </a:r>
            <a:endParaRPr lang="en-US" altLang="zh-CN" b="1" dirty="0" smtClean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6130" y="6047245"/>
            <a:ext cx="54543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7030A0"/>
                </a:solidFill>
              </a:rPr>
              <a:t>Zhiguang</a:t>
            </a:r>
            <a:r>
              <a:rPr lang="en-US" altLang="zh-CN" b="1" dirty="0" smtClean="0">
                <a:solidFill>
                  <a:srgbClr val="7030A0"/>
                </a:solidFill>
              </a:rPr>
              <a:t> Xiao, ZYZ , arXiv:1610.07460 </a:t>
            </a:r>
            <a:r>
              <a:rPr lang="en-US" altLang="zh-CN" sz="1600" b="1" dirty="0" err="1"/>
              <a:t>J.Math.Phys</a:t>
            </a:r>
            <a:r>
              <a:rPr lang="en-US" altLang="zh-CN" sz="1600" b="1" dirty="0"/>
              <a:t>. 58 (2017) no.7, 072102</a:t>
            </a:r>
            <a:r>
              <a:rPr lang="en-US" altLang="zh-CN" sz="1600" dirty="0"/>
              <a:t> 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6872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(2) Find the solutions in multichannel case. The wave functions of Gamow states in different Riemann sheets. 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The compositeness relations of multi-channel case.  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429132"/>
            <a:ext cx="864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(3) Partial wave decomposition for non-relativistic in extended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model with </a:t>
            </a:r>
            <a:r>
              <a:rPr lang="en-US" altLang="zh-CN" sz="2000" b="1" smtClean="0">
                <a:latin typeface="Times New Roman" pitchFamily="18" charset="0"/>
                <a:cs typeface="Times New Roman" pitchFamily="18" charset="0"/>
              </a:rPr>
              <a:t>self-interacting continua. 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Probability explanations for bound states. 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   But for resonance the “compositeness” and “elementariness”  are complex. Probability explanation?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X(3860),X(3872),X(3930),X(3940)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298" y="1220391"/>
            <a:ext cx="8686800" cy="1154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discrete state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|0;JM&gt; 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spin J, coupled to a continuum composed of two hadrons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|p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JM;LS&gt;. The free Hamiltonian is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79160"/>
            <a:ext cx="4669120" cy="1351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3235083"/>
            <a:ext cx="880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matrix elements of the interaction potentials can be expressed as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10" y="3652962"/>
            <a:ext cx="5020376" cy="876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510" y="5002535"/>
            <a:ext cx="4261473" cy="7864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6442" y="4605995"/>
            <a:ext cx="880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By finding the zeros of the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resolvent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( on complex energy plane)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298" y="5889510"/>
            <a:ext cx="827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Use Godfrey-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Isgur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model and QPC model to represent the bare masses and the coupling functions.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6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419" y="2492896"/>
            <a:ext cx="6458034" cy="30857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Just below the D</a:t>
            </a:r>
            <a:r>
              <a:rPr lang="en-US" altLang="zh-CN" sz="28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altLang="zh-CN" sz="28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 threshold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Very narrow 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Decay to </a:t>
            </a:r>
            <a:r>
              <a:rPr lang="en-US" altLang="zh-CN" sz="28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jpsi</a:t>
            </a: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 rho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J</a:t>
            </a:r>
            <a:r>
              <a:rPr lang="en-US" altLang="zh-CN" sz="28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PC</a:t>
            </a: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=1</a:t>
            </a:r>
            <a:r>
              <a:rPr lang="en-US" altLang="zh-CN" sz="28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++</a:t>
            </a:r>
            <a:endParaRPr lang="en-US" altLang="zh-CN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MV Boli" panose="02000500030200090000" pitchFamily="2" charset="0"/>
                <a:cs typeface="MV Boli" panose="02000500030200090000" pitchFamily="2" charset="0"/>
              </a:rPr>
              <a:t>Radiative </a:t>
            </a:r>
            <a:r>
              <a:rPr lang="en-US" altLang="zh-CN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decay</a:t>
            </a:r>
            <a:endParaRPr lang="en-US" altLang="zh-CN" sz="2800" baseline="30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zh-CN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800" y="1320823"/>
            <a:ext cx="3835152" cy="52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Properties of X(3872)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6252" y="1871201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Prog.Part.Nucl.Phys</a:t>
            </a:r>
            <a:r>
              <a:rPr lang="en-US" altLang="zh-CN" dirty="0"/>
              <a:t>. 93 (2017) 143-194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54010" y="1469889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See </a:t>
            </a:r>
            <a:r>
              <a:rPr lang="en-US" altLang="zh-CN" dirty="0" err="1" smtClean="0"/>
              <a:t>Rev.Mod.Phys</a:t>
            </a:r>
            <a:r>
              <a:rPr lang="en-US" altLang="zh-CN" dirty="0"/>
              <a:t>. 90 (2018) no.1, 015004 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52726416"/>
              </p:ext>
            </p:extLst>
          </p:nvPr>
        </p:nvGraphicFramePr>
        <p:xfrm>
          <a:off x="6588224" y="2504397"/>
          <a:ext cx="2583628" cy="365678"/>
        </p:xfrm>
        <a:graphic>
          <a:graphicData uri="http://schemas.openxmlformats.org/presentationml/2006/ole">
            <p:oleObj spid="_x0000_s316618" name="Equation" r:id="rId3" imgW="1257120" imgH="177480" progId="Equation.DSMT4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2524206"/>
              </p:ext>
            </p:extLst>
          </p:nvPr>
        </p:nvGraphicFramePr>
        <p:xfrm>
          <a:off x="6682817" y="2996952"/>
          <a:ext cx="1546783" cy="355166"/>
        </p:xfrm>
        <a:graphic>
          <a:graphicData uri="http://schemas.openxmlformats.org/presentationml/2006/ole">
            <p:oleObj spid="_x0000_s316619" name="Equation" r:id="rId4" imgW="774360" imgH="177480" progId="Equation.DSMT4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668092"/>
              </p:ext>
            </p:extLst>
          </p:nvPr>
        </p:nvGraphicFramePr>
        <p:xfrm>
          <a:off x="5918785" y="3352118"/>
          <a:ext cx="3197949" cy="693531"/>
        </p:xfrm>
        <a:graphic>
          <a:graphicData uri="http://schemas.openxmlformats.org/presentationml/2006/ole">
            <p:oleObj spid="_x0000_s316620" name="Equation" r:id="rId5" imgW="2044440" imgH="444240" progId="Equation.DSMT4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5057043"/>
              </p:ext>
            </p:extLst>
          </p:nvPr>
        </p:nvGraphicFramePr>
        <p:xfrm>
          <a:off x="6007120" y="4485127"/>
          <a:ext cx="2185988" cy="654050"/>
        </p:xfrm>
        <a:graphic>
          <a:graphicData uri="http://schemas.openxmlformats.org/presentationml/2006/ole">
            <p:oleObj spid="_x0000_s316621" name="Equation" r:id="rId6" imgW="139680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33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Predictions of poles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888"/>
            <a:ext cx="9144000" cy="20081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552" y="371703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altLang="zh-CN" sz="28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 smtClean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(2P)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Two poles related to </a:t>
            </a:r>
            <a:r>
              <a:rPr lang="el-GR" altLang="zh-CN" sz="28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(2P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zh-CN" sz="28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 smtClean="0">
                <a:latin typeface="Times New Roman" pitchFamily="18" charset="0"/>
                <a:cs typeface="Times New Roman" pitchFamily="18" charset="0"/>
              </a:rPr>
              <a:t>c0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(2P) is a narrow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Predicted </a:t>
            </a:r>
            <a:r>
              <a:rPr lang="en-US" altLang="zh-CN" sz="2800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(2P)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788024" y="1272139"/>
                <a:ext cx="13333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𝜸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272139"/>
                <a:ext cx="13333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79512" y="1272139"/>
            <a:ext cx="880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quark pair creation strength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9190" y="5357826"/>
            <a:ext cx="37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Phys.Rev</a:t>
            </a:r>
            <a:r>
              <a:rPr lang="en-US" b="1" dirty="0" smtClean="0"/>
              <a:t>. D96 (2017) no.5, 054031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933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X(3872) and its compositeness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" y="1701419"/>
            <a:ext cx="7467023" cy="180020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544" y="1196752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Wave function of X(3872)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内容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3"/>
          <a:stretch/>
        </p:blipFill>
        <p:spPr>
          <a:xfrm>
            <a:off x="3028019" y="4912431"/>
            <a:ext cx="3240360" cy="8569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9" y="5881245"/>
            <a:ext cx="3947714" cy="839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7543" y="3501619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Compositeness of X(3872)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" y="4165051"/>
            <a:ext cx="3353268" cy="4001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2" y="4197210"/>
            <a:ext cx="4036712" cy="3679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7020" y="5087109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110" y="6040973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normalization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7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Transition amplitude to J/</a:t>
                </a:r>
                <a:r>
                  <a:rPr lang="el-GR" altLang="zh-CN" b="1" dirty="0" smtClean="0">
                    <a:latin typeface="Times New Roman" pitchFamily="18" charset="0"/>
                    <a:cs typeface="Times New Roman" pitchFamily="18" charset="0"/>
                  </a:rPr>
                  <a:t>ψ</a:t>
                </a:r>
                <a14:m>
                  <m:oMath xmlns:m="http://schemas.openxmlformats.org/officeDocument/2006/math">
                    <m:r>
                      <a:rPr lang="zh-CN" altLang="el-GR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𝝎</m:t>
                    </m:r>
                  </m:oMath>
                </a14:m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5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" y="2080066"/>
            <a:ext cx="9036496" cy="334109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04800" y="1394085"/>
                <a:ext cx="86837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>To calculate its decay widths to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2800" b="1" dirty="0">
                        <a:latin typeface="Times New Roman" pitchFamily="18" charset="0"/>
                        <a:cs typeface="Times New Roman" pitchFamily="18" charset="0"/>
                      </a:rPr>
                      <m:t>ψ</m:t>
                    </m:r>
                    <m:r>
                      <a:rPr lang="zh-CN" altLang="en-US" sz="2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𝝅𝝅</m:t>
                    </m:r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2800" b="1" dirty="0">
                        <a:latin typeface="Times New Roman" pitchFamily="18" charset="0"/>
                        <a:cs typeface="Times New Roman" pitchFamily="18" charset="0"/>
                      </a:rPr>
                      <m:t>ψ</m:t>
                    </m:r>
                    <m:r>
                      <a:rPr lang="zh-CN" altLang="en-US" sz="2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  <m:r>
                      <a:rPr lang="el-GR" altLang="zh-CN" sz="2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  <m:r>
                      <a:rPr lang="zh-CN" altLang="en-US" sz="2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</m:oMath>
                </a14:m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4085"/>
                <a:ext cx="8683752" cy="954107"/>
              </a:xfrm>
              <a:prstGeom prst="rect">
                <a:avLst/>
              </a:prstGeom>
              <a:blipFill>
                <a:blip r:embed="rId4"/>
                <a:stretch>
                  <a:fillRect l="-1404" t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04800" y="5728772"/>
                <a:ext cx="8683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>Similarly for </a:t>
                </a:r>
                <a:r>
                  <a:rPr lang="en-US" altLang="zh-CN" sz="2800" b="1" i="1" dirty="0">
                    <a:latin typeface="Times New Roman" pitchFamily="18" charset="0"/>
                    <a:cs typeface="Times New Roman" pitchFamily="18" charset="0"/>
                  </a:rPr>
                  <a:t>J/</a:t>
                </a:r>
                <a:r>
                  <a:rPr lang="el-GR" altLang="zh-CN" sz="2800" b="1" i="1" dirty="0">
                    <a:latin typeface="Times New Roman" pitchFamily="18" charset="0"/>
                    <a:cs typeface="Times New Roman" pitchFamily="18" charset="0"/>
                  </a:rPr>
                  <a:t>ψ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𝝎</m:t>
                    </m:r>
                  </m:oMath>
                </a14:m>
                <a:endParaRPr lang="zh-CN" altLang="en-US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28772"/>
                <a:ext cx="8683752" cy="523220"/>
              </a:xfrm>
              <a:prstGeom prst="rect">
                <a:avLst/>
              </a:prstGeom>
              <a:blipFill>
                <a:blip r:embed="rId5"/>
                <a:stretch>
                  <a:fillRect l="-1404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429124" y="5857892"/>
            <a:ext cx="383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Phys.Rev</a:t>
            </a:r>
            <a:r>
              <a:rPr lang="en-US" b="1" dirty="0" smtClean="0"/>
              <a:t>. D97 (2018) no.3, 034011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933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Barnes-</a:t>
            </a:r>
            <a:r>
              <a:rPr lang="en-US" altLang="zh-CN" dirty="0" err="1" smtClean="0"/>
              <a:t>swanson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2711"/>
            <a:ext cx="5154584" cy="911164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69908"/>
            <a:ext cx="4444737" cy="12078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67" y="3570942"/>
            <a:ext cx="4369258" cy="1226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52522" y="123753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T. Barnes and E. S. Swanson, Phys. Rev. D 46, 131 (1992).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09378" y="1572194"/>
            <a:ext cx="868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Interaction between quark or antiquark among different mesons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378" y="2963852"/>
            <a:ext cx="868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Four kinds of scattering amplitudes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04" y="494305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scattering amplitudes can be expressed as products of signature, flavor, color, spin, and space overlap factors.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59632" y="5864441"/>
                <a:ext cx="521758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𝑻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𝒔𝒊𝒈𝒏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𝒇𝒍𝒂𝒗𝒐𝒓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𝒄𝒐𝒍𝒐𝒓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𝒔𝒑𝒊𝒏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𝒔𝒑𝒂𝒄𝒆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64441"/>
                <a:ext cx="5217582" cy="471732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56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7346"/>
            <a:ext cx="5544616" cy="1158704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79" y="2756050"/>
            <a:ext cx="5533717" cy="145905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altLang="zh-CN" dirty="0" smtClean="0"/>
              <a:t>Barnes-</a:t>
            </a:r>
            <a:r>
              <a:rPr lang="en-US" altLang="zh-CN" dirty="0" err="1" smtClean="0"/>
              <a:t>swanson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7504" y="1135681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pace overlap factors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637" y="472514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meson wave functions are those Godfrey-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Isgur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solution, and the coefficients are also obtained from Godfrey-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Isgur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model. Thus there is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free parameters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adopted.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0823"/>
            <a:ext cx="4320480" cy="21186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1" y="3790575"/>
            <a:ext cx="7625776" cy="28188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92080" y="38610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Omitted due to small elementariness and OZI suppression</a:t>
            </a:r>
          </a:p>
        </p:txBody>
      </p:sp>
      <p:sp>
        <p:nvSpPr>
          <p:cNvPr id="6" name="右箭头 5"/>
          <p:cNvSpPr/>
          <p:nvPr/>
        </p:nvSpPr>
        <p:spPr>
          <a:xfrm rot="10800000">
            <a:off x="4139952" y="4221088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13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result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" y="1412776"/>
            <a:ext cx="8884096" cy="3239372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36" y="4924681"/>
            <a:ext cx="4824536" cy="1278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 scattering amplitude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773"/>
            <a:ext cx="5255213" cy="1406477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90" y="3356992"/>
            <a:ext cx="9233968" cy="288032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6636" y="2809890"/>
                <a:ext cx="8532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> mass distributions 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0∗</m:t>
                            </m:r>
                          </m:sup>
                        </m:sSup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𝑲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altLang="zh-CN" sz="2800" b="1" dirty="0" smtClean="0">
                    <a:latin typeface="Times New Roman" pitchFamily="18" charset="0"/>
                    <a:cs typeface="Times New Roman" pitchFamily="18" charset="0"/>
                  </a:rPr>
                  <a:t>decays </a:t>
                </a:r>
                <a:endParaRPr lang="zh-CN" alt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" y="2809890"/>
                <a:ext cx="853244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674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1428736"/>
            <a:ext cx="8339166" cy="42322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Extend the </a:t>
            </a:r>
            <a:r>
              <a:rPr lang="en-US" altLang="zh-CN" sz="2400" b="1" i="1" dirty="0" err="1" smtClean="0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 model to general cases.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General properties of Gamow states in </a:t>
            </a:r>
            <a:r>
              <a:rPr lang="en-US" altLang="zh-CN" sz="2400" b="1" i="1" dirty="0" err="1" smtClean="0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-like model are obtained.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It could help us to understand the wave functions of unstable states.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Applications of the </a:t>
            </a:r>
            <a:r>
              <a:rPr lang="en-US" altLang="zh-CN" sz="2400" b="1" i="1" dirty="0" err="1" smtClean="0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-like model in hadron physics.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It could be used to understand the properties of X(3872), when a quark rearrangement model is adopted.</a:t>
            </a:r>
          </a:p>
        </p:txBody>
      </p:sp>
    </p:spTree>
    <p:extLst>
      <p:ext uri="{BB962C8B-B14F-4D97-AF65-F5344CB8AC3E}">
        <p14:creationId xmlns="" xmlns:p14="http://schemas.microsoft.com/office/powerpoint/2010/main" val="40441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标题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Thanks for your patience!</a:t>
            </a:r>
            <a:endParaRPr kumimoji="0" lang="zh-CN" altLang="en-US" sz="4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33346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Motivation</a:t>
            </a:r>
            <a:endParaRPr lang="zh-CN" altLang="en-US" sz="4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灯片编号占位符 4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82B48-5C75-461E-9FCD-99A8072DF0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229" t="15833" r="16145" b="21666"/>
          <a:stretch>
            <a:fillRect/>
          </a:stretch>
        </p:blipFill>
        <p:spPr bwMode="auto">
          <a:xfrm>
            <a:off x="71406" y="1214422"/>
            <a:ext cx="900118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1000100" y="4357694"/>
            <a:ext cx="8072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1098430"/>
              </p:ext>
            </p:extLst>
          </p:nvPr>
        </p:nvGraphicFramePr>
        <p:xfrm>
          <a:off x="7471256" y="3986310"/>
          <a:ext cx="541337" cy="376237"/>
        </p:xfrm>
        <a:graphic>
          <a:graphicData uri="http://schemas.openxmlformats.org/presentationml/2006/ole">
            <p:oleObj spid="_x0000_s276582" name="Equation" r:id="rId4" imgW="291973" imgH="203112" progId="Equation.DSMT4">
              <p:embed/>
            </p:oleObj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92450" y="3857628"/>
            <a:ext cx="865236" cy="320331"/>
            <a:chOff x="3563888" y="4077072"/>
            <a:chExt cx="648072" cy="320331"/>
          </a:xfrm>
        </p:grpSpPr>
        <p:sp>
          <p:nvSpPr>
            <p:cNvPr id="11" name="椭圆 10"/>
            <p:cNvSpPr/>
            <p:nvPr/>
          </p:nvSpPr>
          <p:spPr>
            <a:xfrm>
              <a:off x="3851920" y="4317985"/>
              <a:ext cx="144016" cy="794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8" y="407707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C00000"/>
                  </a:solidFill>
                </a:rPr>
                <a:t>X(3872)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71802" y="1608884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“Exotic”</a:t>
            </a:r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X(3872)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pic>
        <p:nvPicPr>
          <p:cNvPr id="276583" name="Picture 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76200"/>
            <a:ext cx="91344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715240" y="585789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chengping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Gamow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00430" y="2143116"/>
            <a:ext cx="443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G.Gamow</a:t>
            </a:r>
            <a:r>
              <a:rPr lang="en-US" sz="2000" b="1" dirty="0" smtClean="0">
                <a:solidFill>
                  <a:srgbClr val="7030A0"/>
                </a:solidFill>
              </a:rPr>
              <a:t> , </a:t>
            </a:r>
            <a:r>
              <a:rPr lang="en-US" sz="2000" b="1" dirty="0" err="1" smtClean="0">
                <a:solidFill>
                  <a:srgbClr val="7030A0"/>
                </a:solidFill>
              </a:rPr>
              <a:t>Z.Phys</a:t>
            </a:r>
            <a:r>
              <a:rPr lang="en-US" sz="2000" b="1" dirty="0" smtClean="0">
                <a:solidFill>
                  <a:srgbClr val="7030A0"/>
                </a:solidFill>
              </a:rPr>
              <a:t>. 51 (1928) 204-212</a:t>
            </a:r>
            <a:r>
              <a:rPr lang="en-US" sz="2000" dirty="0" smtClean="0"/>
              <a:t> 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eigenfunction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with a complex eigenvalue, proposed by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G.Gamow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to understand alpha decay.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571744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However, in Hilbert space, a self-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operator can only admit real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. A rigorous treatment to Gamow state require an extension of Hilbert space to Rigged Hilbert space(RHS).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4399195"/>
            <a:ext cx="9143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A.Bohm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</a:rPr>
              <a:t>M.Gadella</a:t>
            </a:r>
            <a:r>
              <a:rPr lang="en-US" sz="2000" b="1" dirty="0" smtClean="0">
                <a:solidFill>
                  <a:srgbClr val="7030A0"/>
                </a:solidFill>
              </a:rPr>
              <a:t>,  Dirac </a:t>
            </a:r>
            <a:r>
              <a:rPr lang="en-US" sz="2000" b="1" dirty="0" err="1" smtClean="0">
                <a:solidFill>
                  <a:srgbClr val="7030A0"/>
                </a:solidFill>
              </a:rPr>
              <a:t>kets</a:t>
            </a:r>
            <a:r>
              <a:rPr lang="en-US" sz="2000" b="1" dirty="0" smtClean="0">
                <a:solidFill>
                  <a:srgbClr val="7030A0"/>
                </a:solidFill>
              </a:rPr>
              <a:t>, Gamow vectors, and </a:t>
            </a:r>
            <a:r>
              <a:rPr lang="en-US" sz="2000" b="1" dirty="0" err="1" smtClean="0">
                <a:solidFill>
                  <a:srgbClr val="7030A0"/>
                </a:solidFill>
              </a:rPr>
              <a:t>Gelfund</a:t>
            </a:r>
            <a:r>
              <a:rPr lang="en-US" sz="2000" b="1" dirty="0" smtClean="0">
                <a:solidFill>
                  <a:srgbClr val="7030A0"/>
                </a:solidFill>
              </a:rPr>
              <a:t> Triplets,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Springer Lectures Notes in Physics Vol.348, Springer, Berlin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28638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Plane wave is also not in Hilbert space but in RHS.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Rigged </a:t>
            </a:r>
            <a:r>
              <a:rPr lang="en-US" altLang="zh-CN" dirty="0" err="1" smtClean="0"/>
              <a:t>hilbert</a:t>
            </a:r>
            <a:r>
              <a:rPr lang="en-US" altLang="zh-CN" dirty="0" smtClean="0"/>
              <a:t> space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Gel’fand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triplet space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871788" y="2089150"/>
          <a:ext cx="2616200" cy="569913"/>
        </p:xfrm>
        <a:graphic>
          <a:graphicData uri="http://schemas.openxmlformats.org/presentationml/2006/ole">
            <p:oleObj spid="_x0000_s264294" name="Equation" r:id="rId3" imgW="876300" imgH="1905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4612" y="357187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Hilbert space of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normalizable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state 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92893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Nuclear space , dense in </a:t>
            </a:r>
            <a:r>
              <a:rPr lang="en-US" altLang="zh-CN" sz="2400" b="1" dirty="0" smtClean="0">
                <a:latin typeface="Kunstler Script" pitchFamily="66" charset="0"/>
                <a:cs typeface="Times New Roman" pitchFamily="18" charset="0"/>
              </a:rPr>
              <a:t>H</a:t>
            </a:r>
            <a:endParaRPr lang="zh-CN" altLang="en-US" sz="2400" b="1" dirty="0" smtClean="0">
              <a:latin typeface="Kunstler Script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04" y="2714620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space of the anti-linear continuous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on the nuclear space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4832347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space of Gamow states </a:t>
            </a:r>
            <a:endParaRPr lang="zh-CN" alt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 rot="20153541">
            <a:off x="2084284" y="2708293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6200000">
            <a:off x="3727359" y="3065483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2445762">
            <a:off x="5438463" y="258136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6200000">
            <a:off x="7119108" y="4382355"/>
            <a:ext cx="714380" cy="37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72000" y="1142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I.M.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Gel’fand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N.Ya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Vilenkin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Generalized Functions, Vol. IV, Academic Press, New York, 1964</a:t>
            </a:r>
            <a:endParaRPr lang="zh-CN" alt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" y="5411474"/>
            <a:ext cx="80020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More mathematical background : </a:t>
            </a: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A.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Bohm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J. D. Dollard, and M.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Gadella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Dirac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Kets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 Gamow Vectors and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Gel’fand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Triplets, Lecture Notes in Physics, Vol. 348</a:t>
            </a: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O.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Civitaresea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M.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Gadella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,Physics Reports 396 (2004) 41–113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Friedrichs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 solvable model to demonstrate the properties of Gamow state.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5852" y="2214554"/>
            <a:ext cx="7522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 K. O. </a:t>
            </a:r>
            <a:r>
              <a:rPr lang="en-US" sz="2000" b="1" dirty="0" err="1" smtClean="0">
                <a:solidFill>
                  <a:srgbClr val="7030A0"/>
                </a:solidFill>
              </a:rPr>
              <a:t>Friedrichs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Communications on Pure and Applied Mathematics 1, 361 (1948). </a:t>
            </a:r>
            <a:r>
              <a:rPr lang="en-US" sz="2000" dirty="0" smtClean="0"/>
              <a:t> 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286124"/>
            <a:ext cx="6072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Several variants: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Lee model</a:t>
            </a:r>
          </a:p>
          <a:p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Fano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model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Anderson model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6116" y="3786190"/>
            <a:ext cx="6974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T. D. Lee, Phys. Rev. 95, 1329 (1954), </a:t>
            </a:r>
            <a:endParaRPr lang="zh-CN" alt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6116" y="4214818"/>
            <a:ext cx="4431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U.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Fano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 Phys. Rev. 124, 1866 (1961). </a:t>
            </a:r>
            <a:endParaRPr lang="zh-CN" alt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7554" y="4643446"/>
            <a:ext cx="478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P. W. Anderson, Phys. Rev. 124, 41 (1961).</a:t>
            </a:r>
            <a:endParaRPr lang="zh-CN" altLang="en-US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Simplest </a:t>
            </a:r>
            <a:r>
              <a:rPr lang="en-US" altLang="zh-CN" dirty="0" err="1" smtClean="0"/>
              <a:t>Friedrichs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1285861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Free Hamiltonian         with a simple continuous spectrum                    , and a discrete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eigenstate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 with the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          .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286116" y="1285860"/>
          <a:ext cx="539750" cy="571501"/>
        </p:xfrm>
        <a:graphic>
          <a:graphicData uri="http://schemas.openxmlformats.org/presentationml/2006/ole">
            <p:oleObj spid="_x0000_s266949" name="Equation" r:id="rId3" imgW="215806" imgH="228501" progId="Equation.DSMT4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71670" y="1738313"/>
          <a:ext cx="1481639" cy="476241"/>
        </p:xfrm>
        <a:graphic>
          <a:graphicData uri="http://schemas.openxmlformats.org/presentationml/2006/ole">
            <p:oleObj spid="_x0000_s266950" name="Equation" r:id="rId4" imgW="711200" imgH="228600" progId="Equation.DSMT4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500430" y="2143116"/>
          <a:ext cx="1034505" cy="547679"/>
        </p:xfrm>
        <a:graphic>
          <a:graphicData uri="http://schemas.openxmlformats.org/presentationml/2006/ole">
            <p:oleObj spid="_x0000_s266951" name="Equation" r:id="rId5" imgW="431613" imgH="228501" progId="Equation.DSMT4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786050" y="2714620"/>
          <a:ext cx="2139171" cy="1000132"/>
        </p:xfrm>
        <a:graphic>
          <a:graphicData uri="http://schemas.openxmlformats.org/presentationml/2006/ole">
            <p:oleObj spid="_x0000_s266952" name="Equation" r:id="rId6" imgW="977900" imgH="457200" progId="Equation.DSMT4">
              <p:embed/>
            </p:oleObj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7643834" y="1785926"/>
          <a:ext cx="428628" cy="428628"/>
        </p:xfrm>
        <a:graphic>
          <a:graphicData uri="http://schemas.openxmlformats.org/presentationml/2006/ole">
            <p:oleObj spid="_x0000_s266953" name="Equation" r:id="rId7" imgW="203024" imgH="203024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34" y="39290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Then the free Hamiltonian is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928794" y="4500570"/>
          <a:ext cx="4338637" cy="722312"/>
        </p:xfrm>
        <a:graphic>
          <a:graphicData uri="http://schemas.openxmlformats.org/presentationml/2006/ole">
            <p:oleObj spid="_x0000_s266954" name="Equation" r:id="rId8" imgW="1981200" imgH="330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2910" y="535782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Normalization :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1428728" y="5857892"/>
          <a:ext cx="6284913" cy="444500"/>
        </p:xfrm>
        <a:graphic>
          <a:graphicData uri="http://schemas.openxmlformats.org/presentationml/2006/ole">
            <p:oleObj spid="_x0000_s266955" name="Equation" r:id="rId9" imgW="28702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Simplest </a:t>
            </a:r>
            <a:r>
              <a:rPr lang="en-US" altLang="zh-CN" dirty="0" err="1" smtClean="0"/>
              <a:t>Friedrichs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1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Suppose there is an interaction between the continuous and discrete parts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714480" y="2143116"/>
          <a:ext cx="5422900" cy="722312"/>
        </p:xfrm>
        <a:graphic>
          <a:graphicData uri="http://schemas.openxmlformats.org/presentationml/2006/ole">
            <p:oleObj spid="_x0000_s269290" name="Equation" r:id="rId3" imgW="2476500" imgH="330200" progId="Equation.DSMT4">
              <p:embed/>
            </p:oleObj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571472" y="2714620"/>
            <a:ext cx="8143932" cy="523220"/>
            <a:chOff x="571472" y="3143248"/>
            <a:chExt cx="8143932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571472" y="3143248"/>
              <a:ext cx="8143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itchFamily="18" charset="0"/>
                  <a:cs typeface="Times New Roman" pitchFamily="18" charset="0"/>
                </a:rPr>
                <a:t>where    represent the interaction strength.         </a:t>
              </a:r>
              <a:endParaRPr lang="zh-CN" alt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/>
          </p:nvGraphicFramePr>
          <p:xfrm>
            <a:off x="1571604" y="3188709"/>
            <a:ext cx="357190" cy="454605"/>
          </p:xfrm>
          <a:graphic>
            <a:graphicData uri="http://schemas.openxmlformats.org/presentationml/2006/ole">
              <p:oleObj spid="_x0000_s269291" name="Equation" r:id="rId4" imgW="139579" imgH="177646" progId="Equation.DSMT4">
                <p:embed/>
              </p:oleObj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357158" y="3286124"/>
            <a:ext cx="8786842" cy="1071570"/>
            <a:chOff x="357158" y="3714752"/>
            <a:chExt cx="8786842" cy="1071570"/>
          </a:xfrm>
        </p:grpSpPr>
        <p:sp>
          <p:nvSpPr>
            <p:cNvPr id="23" name="TextBox 22"/>
            <p:cNvSpPr txBox="1"/>
            <p:nvPr/>
          </p:nvSpPr>
          <p:spPr>
            <a:xfrm>
              <a:off x="357158" y="3714752"/>
              <a:ext cx="87868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itchFamily="18" charset="0"/>
                  <a:cs typeface="Times New Roman" pitchFamily="18" charset="0"/>
                </a:rPr>
                <a:t>We can solve the </a:t>
              </a:r>
              <a:r>
                <a:rPr lang="en-US" altLang="zh-CN" sz="2800" b="1" dirty="0" err="1" smtClean="0">
                  <a:latin typeface="Times New Roman" pitchFamily="18" charset="0"/>
                  <a:cs typeface="Times New Roman" pitchFamily="18" charset="0"/>
                </a:rPr>
                <a:t>eigenstate</a:t>
              </a:r>
              <a:r>
                <a:rPr lang="en-US" altLang="zh-CN" sz="2800" b="1" dirty="0" smtClean="0">
                  <a:latin typeface="Times New Roman" pitchFamily="18" charset="0"/>
                  <a:cs typeface="Times New Roman" pitchFamily="18" charset="0"/>
                </a:rPr>
                <a:t>            of the full Hamiltonian                        with </a:t>
              </a:r>
              <a:r>
                <a:rPr lang="en-US" altLang="zh-CN" sz="2800" b="1" dirty="0" err="1" smtClean="0">
                  <a:latin typeface="Times New Roman" pitchFamily="18" charset="0"/>
                  <a:cs typeface="Times New Roman" pitchFamily="18" charset="0"/>
                </a:rPr>
                <a:t>eigenvalue</a:t>
              </a:r>
              <a:r>
                <a:rPr lang="en-US" altLang="zh-CN" sz="2800" b="1" dirty="0" smtClean="0">
                  <a:latin typeface="Times New Roman" pitchFamily="18" charset="0"/>
                  <a:cs typeface="Times New Roman" pitchFamily="18" charset="0"/>
                </a:rPr>
                <a:t>      .</a:t>
              </a:r>
              <a:endParaRPr lang="zh-CN" alt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4572000" y="3751277"/>
            <a:ext cx="985025" cy="463541"/>
          </p:xfrm>
          <a:graphic>
            <a:graphicData uri="http://schemas.openxmlformats.org/presentationml/2006/ole">
              <p:oleObj spid="_x0000_s269292" name="Equation" r:id="rId5" imgW="431613" imgH="203112" progId="Equation.DSMT4">
                <p:embed/>
              </p:oleObj>
            </a:graphicData>
          </a:graphic>
        </p:graphicFrame>
        <p:graphicFrame>
          <p:nvGraphicFramePr>
            <p:cNvPr id="265227" name="Object 11"/>
            <p:cNvGraphicFramePr>
              <a:graphicFrameLocks noChangeAspect="1"/>
            </p:cNvGraphicFramePr>
            <p:nvPr/>
          </p:nvGraphicFramePr>
          <p:xfrm>
            <a:off x="6929454" y="4286256"/>
            <a:ext cx="288925" cy="317500"/>
          </p:xfrm>
          <a:graphic>
            <a:graphicData uri="http://schemas.openxmlformats.org/presentationml/2006/ole">
              <p:oleObj spid="_x0000_s269293" name="Equation" r:id="rId6" imgW="126835" imgH="139518" progId="Equation.DSMT4">
                <p:embed/>
              </p:oleObj>
            </a:graphicData>
          </a:graphic>
        </p:graphicFrame>
        <p:graphicFrame>
          <p:nvGraphicFramePr>
            <p:cNvPr id="265228" name="Object 12"/>
            <p:cNvGraphicFramePr>
              <a:graphicFrameLocks noChangeAspect="1"/>
            </p:cNvGraphicFramePr>
            <p:nvPr/>
          </p:nvGraphicFramePr>
          <p:xfrm>
            <a:off x="2428860" y="4214822"/>
            <a:ext cx="1905000" cy="571500"/>
          </p:xfrm>
          <a:graphic>
            <a:graphicData uri="http://schemas.openxmlformats.org/presentationml/2006/ole">
              <p:oleObj spid="_x0000_s269294" name="Equation" r:id="rId7" imgW="761669" imgH="228501" progId="Equation.DSMT4">
                <p:embed/>
              </p:oleObj>
            </a:graphicData>
          </a:graphic>
        </p:graphicFrame>
      </p:grp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2285984" y="4357694"/>
          <a:ext cx="3011487" cy="463550"/>
        </p:xfrm>
        <a:graphic>
          <a:graphicData uri="http://schemas.openxmlformats.org/presentationml/2006/ole">
            <p:oleObj spid="_x0000_s269295" name="Equation" r:id="rId8" imgW="1320227" imgH="203112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4786322"/>
            <a:ext cx="957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Since the        and         form a complete set,           could be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expressed as  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1801797" y="4857760"/>
          <a:ext cx="444500" cy="444500"/>
        </p:xfrm>
        <a:graphic>
          <a:graphicData uri="http://schemas.openxmlformats.org/presentationml/2006/ole">
            <p:oleObj spid="_x0000_s269296" name="Equation" r:id="rId9" imgW="203024" imgH="203024" progId="Equation.DSMT4">
              <p:embed/>
            </p:oleObj>
          </a:graphicData>
        </a:graphic>
      </p:graphicFrame>
      <p:graphicFrame>
        <p:nvGraphicFramePr>
          <p:cNvPr id="268297" name="Object 9"/>
          <p:cNvGraphicFramePr>
            <a:graphicFrameLocks noChangeAspect="1"/>
          </p:cNvGraphicFramePr>
          <p:nvPr/>
        </p:nvGraphicFramePr>
        <p:xfrm>
          <a:off x="3016243" y="4857750"/>
          <a:ext cx="555625" cy="444500"/>
        </p:xfrm>
        <a:graphic>
          <a:graphicData uri="http://schemas.openxmlformats.org/presentationml/2006/ole">
            <p:oleObj spid="_x0000_s269297" name="Equation" r:id="rId10" imgW="253780" imgH="203024" progId="Equation.DSMT4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786578" y="4857760"/>
          <a:ext cx="985025" cy="463541"/>
        </p:xfrm>
        <a:graphic>
          <a:graphicData uri="http://schemas.openxmlformats.org/presentationml/2006/ole">
            <p:oleObj spid="_x0000_s269298" name="Equation" r:id="rId11" imgW="431613" imgH="203112" progId="Equation.DSMT4">
              <p:embed/>
            </p:oleObj>
          </a:graphicData>
        </a:graphic>
      </p:graphicFrame>
      <p:graphicFrame>
        <p:nvGraphicFramePr>
          <p:cNvPr id="268299" name="Object 11"/>
          <p:cNvGraphicFramePr>
            <a:graphicFrameLocks noChangeAspect="1"/>
          </p:cNvGraphicFramePr>
          <p:nvPr/>
        </p:nvGraphicFramePr>
        <p:xfrm>
          <a:off x="1785918" y="5572140"/>
          <a:ext cx="5240337" cy="754063"/>
        </p:xfrm>
        <a:graphic>
          <a:graphicData uri="http://schemas.openxmlformats.org/presentationml/2006/ole">
            <p:oleObj spid="_x0000_s269299" name="Equation" r:id="rId12" imgW="2298700" imgH="33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1"/>
            <a:ext cx="8858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Using</a:t>
            </a: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We have</a:t>
            </a: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/>
        </p:nvGraphicFramePr>
        <p:xfrm>
          <a:off x="1571604" y="1500174"/>
          <a:ext cx="5094288" cy="522287"/>
        </p:xfrm>
        <a:graphic>
          <a:graphicData uri="http://schemas.openxmlformats.org/presentationml/2006/ole">
            <p:oleObj spid="_x0000_s311698" name="Equation" r:id="rId3" imgW="2235200" imgH="228600" progId="Equation.DSMT4">
              <p:embed/>
            </p:oleObj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1928794" y="2214554"/>
          <a:ext cx="5500687" cy="1566863"/>
        </p:xfrm>
        <a:graphic>
          <a:graphicData uri="http://schemas.openxmlformats.org/presentationml/2006/ole">
            <p:oleObj spid="_x0000_s311699" name="Equation" r:id="rId4" imgW="2413000" imgH="685800" progId="Equation.DSMT4">
              <p:embed/>
            </p:oleObj>
          </a:graphicData>
        </a:graphic>
      </p:graphicFrame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2786050" y="3879856"/>
          <a:ext cx="811212" cy="406400"/>
        </p:xfrm>
        <a:graphic>
          <a:graphicData uri="http://schemas.openxmlformats.org/presentationml/2006/ole">
            <p:oleObj spid="_x0000_s311700" name="Equation" r:id="rId5" imgW="355138" imgH="177569" progId="Equation.DSMT4">
              <p:embed/>
            </p:oleObj>
          </a:graphicData>
        </a:graphic>
      </p:graphicFrame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285720" y="4286256"/>
          <a:ext cx="8540750" cy="1914525"/>
        </p:xfrm>
        <a:graphic>
          <a:graphicData uri="http://schemas.openxmlformats.org/presentationml/2006/ole">
            <p:oleObj spid="_x0000_s311701" name="Equation" r:id="rId6" imgW="3746500" imgH="838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38297</TotalTime>
  <Words>1196</Words>
  <Application>Microsoft Office PowerPoint</Application>
  <PresentationFormat>全屏显示(4:3)</PresentationFormat>
  <Paragraphs>214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跋涉</vt:lpstr>
      <vt:lpstr>Equation</vt:lpstr>
      <vt:lpstr> Understanding X(3872) and other XYZ states in Friedrichs model</vt:lpstr>
      <vt:lpstr>motivation</vt:lpstr>
      <vt:lpstr>Motivation</vt:lpstr>
      <vt:lpstr>Gamow state</vt:lpstr>
      <vt:lpstr>Rigged hilbert space</vt:lpstr>
      <vt:lpstr>Friedrichs model</vt:lpstr>
      <vt:lpstr>Simplest Friedrichs model</vt:lpstr>
      <vt:lpstr>Simplest Friedrichs model</vt:lpstr>
      <vt:lpstr>Solution</vt:lpstr>
      <vt:lpstr>solution</vt:lpstr>
      <vt:lpstr>solution</vt:lpstr>
      <vt:lpstr> properties of             function</vt:lpstr>
      <vt:lpstr>Bound state</vt:lpstr>
      <vt:lpstr>Resonance --------”Gamow vector”</vt:lpstr>
      <vt:lpstr>Resonance --------”Gamow vector”</vt:lpstr>
      <vt:lpstr>Norms of gamow states</vt:lpstr>
      <vt:lpstr>virtual state</vt:lpstr>
      <vt:lpstr>main results by extending Friedrichs model</vt:lpstr>
      <vt:lpstr>X(3860),X(3872),X(3930),X(3940)</vt:lpstr>
      <vt:lpstr>Predictions of poles</vt:lpstr>
      <vt:lpstr>X(3872) and its compositeness</vt:lpstr>
      <vt:lpstr> </vt:lpstr>
      <vt:lpstr>Barnes-swanson model</vt:lpstr>
      <vt:lpstr>Barnes-swanson model</vt:lpstr>
      <vt:lpstr>results</vt:lpstr>
      <vt:lpstr>result</vt:lpstr>
      <vt:lpstr> </vt:lpstr>
      <vt:lpstr>Summary 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loops effect in understanding hadron spectra</dc:title>
  <dc:creator>zhouzhiyong</dc:creator>
  <cp:lastModifiedBy>icastec</cp:lastModifiedBy>
  <cp:revision>786</cp:revision>
  <dcterms:created xsi:type="dcterms:W3CDTF">2011-10-19T13:59:33Z</dcterms:created>
  <dcterms:modified xsi:type="dcterms:W3CDTF">2018-08-30T05:44:49Z</dcterms:modified>
</cp:coreProperties>
</file>