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9" r:id="rId3"/>
    <p:sldId id="542" r:id="rId4"/>
    <p:sldId id="647" r:id="rId5"/>
    <p:sldId id="691" r:id="rId6"/>
    <p:sldId id="692" r:id="rId7"/>
    <p:sldId id="664" r:id="rId8"/>
    <p:sldId id="693" r:id="rId9"/>
    <p:sldId id="694" r:id="rId10"/>
    <p:sldId id="696" r:id="rId11"/>
    <p:sldId id="659" r:id="rId12"/>
    <p:sldId id="697" r:id="rId13"/>
    <p:sldId id="699" r:id="rId14"/>
    <p:sldId id="701" r:id="rId15"/>
    <p:sldId id="702" r:id="rId16"/>
    <p:sldId id="700" r:id="rId17"/>
    <p:sldId id="672" r:id="rId18"/>
    <p:sldId id="703" r:id="rId19"/>
    <p:sldId id="704" r:id="rId20"/>
    <p:sldId id="681" r:id="rId21"/>
    <p:sldId id="708" r:id="rId22"/>
    <p:sldId id="706" r:id="rId23"/>
    <p:sldId id="707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12" autoAdjust="0"/>
  </p:normalViewPr>
  <p:slideViewPr>
    <p:cSldViewPr>
      <p:cViewPr varScale="1">
        <p:scale>
          <a:sx n="100" d="100"/>
          <a:sy n="100" d="100"/>
        </p:scale>
        <p:origin x="-25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10317-8A1F-4590-9B63-D12887A6C5E1}" type="datetimeFigureOut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Lei Chang(NKU)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62B32-7F54-4B06-B6A6-58A73B0E14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58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FE309-6433-463B-BB79-7002670D8448}" type="datetimeFigureOut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Lei Chang(NKU)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62D9A-F1AC-465D-8035-7A8468E9C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912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62D9A-F1AC-465D-8035-7A8468E9C6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62D9A-F1AC-465D-8035-7A8468E9C68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62D9A-F1AC-465D-8035-7A8468E9C68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62D9A-F1AC-465D-8035-7A8468E9C68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62D9A-F1AC-465D-8035-7A8468E9C68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62D9A-F1AC-465D-8035-7A8468E9C68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2357422" y="785794"/>
            <a:ext cx="6786578" cy="1588"/>
          </a:xfrm>
          <a:prstGeom prst="line">
            <a:avLst/>
          </a:prstGeom>
          <a:ln w="25400" cmpd="sng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76200" contourW="12700">
            <a:bevelT w="0"/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-32" y="6357958"/>
            <a:ext cx="25717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4"/>
                </a:solidFill>
              </a:rPr>
              <a:t>Lei Chang (NKU)</a:t>
            </a:r>
            <a:endParaRPr lang="zh-CN" altLang="en-US" dirty="0">
              <a:solidFill>
                <a:schemeClr val="accent4"/>
              </a:solidFill>
            </a:endParaRPr>
          </a:p>
        </p:txBody>
      </p:sp>
      <p:pic>
        <p:nvPicPr>
          <p:cNvPr id="17412" name="Picture 4" descr="http://nankai.en.school.cucas.cn/themes/1/images/logo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1892"/>
            <a:ext cx="2000250" cy="581026"/>
          </a:xfrm>
          <a:prstGeom prst="rect">
            <a:avLst/>
          </a:prstGeom>
          <a:noFill/>
        </p:spPr>
      </p:pic>
      <p:cxnSp>
        <p:nvCxnSpPr>
          <p:cNvPr id="15" name="直接连接符 14"/>
          <p:cNvCxnSpPr/>
          <p:nvPr userDrawn="1"/>
        </p:nvCxnSpPr>
        <p:spPr>
          <a:xfrm>
            <a:off x="-32" y="6215082"/>
            <a:ext cx="6786578" cy="1588"/>
          </a:xfrm>
          <a:prstGeom prst="line">
            <a:avLst/>
          </a:prstGeom>
          <a:ln w="25400" cmpd="sng">
            <a:solidFill>
              <a:schemeClr val="accent4"/>
            </a:solidFill>
          </a:ln>
          <a:scene3d>
            <a:camera prst="orthographicFront"/>
            <a:lightRig rig="threePt" dir="t"/>
          </a:scene3d>
          <a:sp3d extrusionH="76200" contourW="12700">
            <a:bevelT w="0"/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AD82-E22E-4853-A875-87B148CFA681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4871-948E-4056-892A-A21FD033A8EC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7756-ACF3-460C-837B-D76A6510AE61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8A6-F39D-408C-A57F-5EB01AA4AE7B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434-F354-4433-B2A1-190B94E5936B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B601-7F92-42A6-AD9B-A18935C656FC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AA8E-4A57-4A81-9BDC-6FDAE7DBB775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46C0-C1B6-4EF4-9653-3F6037B0BF14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4C97-3F3B-4E90-A3A7-AAE8BD343D5B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387B-40A3-48BA-9A8C-023C04915FE9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EB50-4016-450C-A91A-6D99BBDA3372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E2CC-E579-4CD9-A51B-111302DCF0AB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9703-7A52-4C53-A6BF-463BD08E5A4B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4DDC-536C-459B-8105-94F4D4369ABB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E641-C41D-4F40-9C07-71DA63FEBA48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A27F-5D37-4136-A6BD-90E06C3E5342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7DF9-94F1-4BA3-931B-A9DB20EACA50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DEDD-2C70-47BA-BCE2-58053CB1ED08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A71-5A0A-425F-8ABA-98122D8B7D95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8488-BAAE-4124-85FD-5C2463864361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023-FDBF-42CC-95EE-556BD0F0D7EA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43E8-A737-4659-8927-4A1CDAD81556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22EF-D7FB-4CC7-841A-F55CCFEB23D6}" type="datetime1">
              <a:rPr lang="zh-CN" altLang="en-US" smtClean="0"/>
              <a:pPr/>
              <a:t>18/8/28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Origin of Mass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092E-46AE-4BDB-94AD-A672395452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Relationship Id="rId3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43000"/>
          </a:xfrm>
        </p:spPr>
        <p:txBody>
          <a:bodyPr>
            <a:noAutofit/>
          </a:bodyPr>
          <a:lstStyle/>
          <a:p>
            <a:r>
              <a:rPr lang="x-none" altLang="zh-CN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altLang="zh-CN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luon</a:t>
            </a:r>
            <a:r>
              <a:rPr lang="en-US" altLang="zh-CN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mass generation and</a:t>
            </a:r>
            <a:br>
              <a:rPr lang="en-US" altLang="zh-CN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the critical phenomena</a:t>
            </a:r>
            <a:endParaRPr lang="zh-CN" altLang="en-US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3462441"/>
            <a:ext cx="8229600" cy="19827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Lei Chang(</a:t>
            </a:r>
            <a:r>
              <a:rPr lang="zh-CN" altLang="en-US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常雷</a:t>
            </a:r>
            <a:r>
              <a:rPr lang="en-US" altLang="zh-CN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buNone/>
            </a:pPr>
            <a:r>
              <a:rPr lang="en-US" altLang="zh-CN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leichang@nankai.edu.cn</a:t>
            </a:r>
          </a:p>
          <a:p>
            <a:pPr algn="ctr">
              <a:buNone/>
            </a:pPr>
            <a:endParaRPr lang="en-US" altLang="zh-CN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altLang="zh-CN" sz="28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Nankai</a:t>
            </a:r>
            <a:r>
              <a:rPr lang="en-US" altLang="zh-CN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University</a:t>
            </a:r>
            <a:endParaRPr lang="zh-CN" altLang="en-US" sz="28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30002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altLang="zh-CN" sz="1600" dirty="0" smtClean="0"/>
              <a:t>2018</a:t>
            </a:r>
            <a:r>
              <a:rPr lang="zh-CN" altLang="en-US" sz="1600" dirty="0" smtClean="0"/>
              <a:t>手征有效场论研讨会，</a:t>
            </a:r>
            <a:r>
              <a:rPr lang="en-US" altLang="zh-CN" sz="1600" dirty="0" smtClean="0"/>
              <a:t>2018</a:t>
            </a:r>
            <a:r>
              <a:rPr lang="zh-CN" altLang="en-US" sz="1600" dirty="0" smtClean="0"/>
              <a:t>年</a:t>
            </a:r>
            <a:r>
              <a:rPr lang="zh-CN" altLang="zh-CN" sz="1600" dirty="0" smtClean="0"/>
              <a:t>8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30</a:t>
            </a:r>
            <a:r>
              <a:rPr lang="zh-CN" altLang="en-US" sz="1600" dirty="0" smtClean="0"/>
              <a:t>日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2" y="179348"/>
            <a:ext cx="651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zh-CN" altLang="en-US" b="1" dirty="0" smtClean="0">
                <a:solidFill>
                  <a:srgbClr val="0000FF"/>
                </a:solidFill>
                <a:latin typeface="Arial"/>
                <a:cs typeface="Arial"/>
              </a:rPr>
              <a:t>胶子质量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980728"/>
            <a:ext cx="763284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BF0703"/>
                </a:solidFill>
              </a:rPr>
              <a:t>m</a:t>
            </a:r>
            <a:r>
              <a:rPr lang="en-GB" i="1" baseline="-25000" dirty="0">
                <a:solidFill>
                  <a:srgbClr val="BF0703"/>
                </a:solidFill>
              </a:rPr>
              <a:t>g</a:t>
            </a:r>
            <a:r>
              <a:rPr lang="en-GB" i="1" dirty="0">
                <a:solidFill>
                  <a:srgbClr val="BF0703"/>
                </a:solidFill>
              </a:rPr>
              <a:t> ≈ 0.5 </a:t>
            </a:r>
            <a:r>
              <a:rPr lang="en-GB" i="1" dirty="0" err="1" smtClean="0">
                <a:solidFill>
                  <a:srgbClr val="BF0703"/>
                </a:solidFill>
              </a:rPr>
              <a:t>GeV</a:t>
            </a:r>
            <a:r>
              <a:rPr lang="en-GB" dirty="0" smtClean="0">
                <a:solidFill>
                  <a:srgbClr val="BF0703"/>
                </a:solidFill>
              </a:rPr>
              <a:t> </a:t>
            </a:r>
            <a:r>
              <a:rPr lang="zh-CN" altLang="en-US" dirty="0" smtClean="0">
                <a:solidFill>
                  <a:srgbClr val="BF0703"/>
                </a:solidFill>
              </a:rPr>
              <a:t>一个动力学质量标度</a:t>
            </a:r>
            <a:r>
              <a:rPr lang="en-GB" i="1" dirty="0" smtClean="0">
                <a:solidFill>
                  <a:srgbClr val="BF0703"/>
                </a:solidFill>
              </a:rPr>
              <a:t> </a:t>
            </a:r>
            <a:endParaRPr lang="en-GB" i="1" dirty="0">
              <a:solidFill>
                <a:srgbClr val="BF070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1560" y="2204864"/>
            <a:ext cx="7632848" cy="369332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>
                <a:solidFill>
                  <a:srgbClr val="BF0703"/>
                </a:solidFill>
                <a:latin typeface="Calibri" pitchFamily="34" charset="0"/>
              </a:rPr>
              <a:t>r</a:t>
            </a:r>
            <a:r>
              <a:rPr lang="en-GB" i="1" baseline="-25000" dirty="0" err="1">
                <a:solidFill>
                  <a:srgbClr val="BF0703"/>
                </a:solidFill>
                <a:latin typeface="Calibri" pitchFamily="34" charset="0"/>
              </a:rPr>
              <a:t>C</a:t>
            </a:r>
            <a:r>
              <a:rPr lang="en-GB" i="1" dirty="0">
                <a:solidFill>
                  <a:srgbClr val="BF0703"/>
                </a:solidFill>
                <a:latin typeface="Calibri" pitchFamily="34" charset="0"/>
              </a:rPr>
              <a:t> </a:t>
            </a:r>
            <a:r>
              <a:rPr lang="en-GB" i="1" dirty="0">
                <a:solidFill>
                  <a:srgbClr val="BF0703"/>
                </a:solidFill>
              </a:rPr>
              <a:t>≈ 0.5 </a:t>
            </a:r>
            <a:r>
              <a:rPr lang="en-GB" i="1" dirty="0" err="1" smtClean="0">
                <a:solidFill>
                  <a:srgbClr val="BF0703"/>
                </a:solidFill>
              </a:rPr>
              <a:t>fm</a:t>
            </a:r>
            <a:r>
              <a:rPr lang="en-GB" i="1" dirty="0">
                <a:solidFill>
                  <a:srgbClr val="BF0703"/>
                </a:solidFill>
              </a:rPr>
              <a:t> </a:t>
            </a:r>
            <a:r>
              <a:rPr lang="zh-CN" altLang="en-US" i="1" dirty="0" smtClean="0">
                <a:solidFill>
                  <a:srgbClr val="BF0703"/>
                </a:solidFill>
              </a:rPr>
              <a:t>胶子夸克传播的最大波长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3645024"/>
            <a:ext cx="7632848" cy="369332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介子</a:t>
            </a:r>
            <a:r>
              <a:rPr lang="en-US" altLang="zh-CN" dirty="0" smtClean="0"/>
              <a:t>BS</a:t>
            </a:r>
            <a:r>
              <a:rPr lang="zh-CN" altLang="en-US" dirty="0" smtClean="0"/>
              <a:t>波函数的特征体现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9552" y="5445224"/>
            <a:ext cx="7632848" cy="369332"/>
          </a:xfrm>
          <a:prstGeom prst="rect">
            <a:avLst/>
          </a:prstGeom>
          <a:solidFill>
            <a:srgbClr val="9BBB5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可观测量？？？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139952" y="1484784"/>
            <a:ext cx="432048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4139952" y="2780928"/>
            <a:ext cx="432048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4139952" y="4437112"/>
            <a:ext cx="432048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99" y="908720"/>
            <a:ext cx="2663401" cy="27363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4984"/>
            <a:ext cx="3101833" cy="2214364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899592" y="3284984"/>
            <a:ext cx="0" cy="153371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2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50" y="188640"/>
            <a:ext cx="65132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zh-CN" altLang="en-US" sz="3200" b="1" dirty="0" smtClean="0">
                <a:solidFill>
                  <a:srgbClr val="0000FF"/>
                </a:solidFill>
                <a:latin typeface="Arial"/>
                <a:cs typeface="Arial"/>
              </a:rPr>
              <a:t>从手征动力学破缺到硬破缺</a:t>
            </a:r>
            <a:endParaRPr lang="en-US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498592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3284984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拉氏量中显含的能标，由</a:t>
            </a:r>
            <a:r>
              <a:rPr lang="en-US" altLang="zh-CN" dirty="0" smtClean="0"/>
              <a:t>Higgs</a:t>
            </a:r>
            <a:r>
              <a:rPr lang="zh-CN" altLang="en-US" dirty="0" smtClean="0"/>
              <a:t>玻色子耦合获得；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手征极限，手征对称性动力学破缺，</a:t>
            </a:r>
            <a:r>
              <a:rPr lang="en-US" altLang="zh-CN" dirty="0" smtClean="0"/>
              <a:t>mg</a:t>
            </a:r>
            <a:r>
              <a:rPr lang="zh-CN" altLang="en-US" dirty="0" smtClean="0"/>
              <a:t>能标动力学产生；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随</a:t>
            </a:r>
            <a:r>
              <a:rPr lang="en-US" altLang="zh-CN" dirty="0" smtClean="0"/>
              <a:t>Higgs</a:t>
            </a:r>
            <a:r>
              <a:rPr lang="zh-CN" altLang="en-US" dirty="0" smtClean="0"/>
              <a:t>玻色子耦合增加，硬破缺逐渐发挥作用；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endParaRPr lang="en-US" altLang="zh-CN" dirty="0"/>
          </a:p>
          <a:p>
            <a:pPr marL="285750" indent="-285750">
              <a:buFont typeface="Arial"/>
              <a:buChar char="•"/>
            </a:pP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讨论动力学破缺到硬破缺的过渡，与</a:t>
            </a:r>
            <a:r>
              <a:rPr lang="en-US" altLang="zh-CN" dirty="0" smtClean="0"/>
              <a:t>m</a:t>
            </a:r>
            <a:r>
              <a:rPr lang="en-US" altLang="zh-CN" baseline="-25000" dirty="0" smtClean="0"/>
              <a:t>g</a:t>
            </a:r>
            <a:r>
              <a:rPr lang="zh-CN" altLang="en-US" dirty="0" smtClean="0"/>
              <a:t>标度的关系</a:t>
            </a:r>
            <a:endParaRPr lang="en-US" altLang="zh-CN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63888" y="2060848"/>
            <a:ext cx="122413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82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50" y="188640"/>
            <a:ext cx="65132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zh-CN" altLang="en-US" sz="3200" b="1" dirty="0" smtClean="0">
                <a:solidFill>
                  <a:srgbClr val="0000FF"/>
                </a:solidFill>
                <a:latin typeface="Arial"/>
                <a:cs typeface="Arial"/>
              </a:rPr>
              <a:t>夸克方程多解特点和临界质量</a:t>
            </a:r>
            <a:endParaRPr lang="en-US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Picture 3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9052" y="620688"/>
            <a:ext cx="3699548" cy="1490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836712"/>
            <a:ext cx="54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Dynamical chiral symmetry breaking and a critical mass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Lei Chang, </a:t>
            </a:r>
            <a:r>
              <a:rPr lang="en-US" sz="1400" i="1" dirty="0" err="1" smtClean="0">
                <a:solidFill>
                  <a:srgbClr val="0000FF"/>
                </a:solidFill>
              </a:rPr>
              <a:t>et.al</a:t>
            </a:r>
            <a:r>
              <a:rPr lang="en-US" sz="1400" dirty="0" smtClean="0">
                <a:solidFill>
                  <a:srgbClr val="0000FF"/>
                </a:solidFill>
              </a:rPr>
              <a:t>, PRC 75 (2007) 015201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32856"/>
            <a:ext cx="5832648" cy="3613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0272" y="2276872"/>
            <a:ext cx="20162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临界质量（对应赝标介子质量）大约</a:t>
            </a:r>
            <a:r>
              <a:rPr lang="en-US" altLang="zh-CN" dirty="0" smtClean="0"/>
              <a:t>0.4GeV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之下多解，之上唯一解，解的特征是？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相对对于</a:t>
            </a:r>
            <a:r>
              <a:rPr lang="en-US" altLang="zh-CN" dirty="0" smtClean="0"/>
              <a:t>Taylor</a:t>
            </a:r>
            <a:r>
              <a:rPr lang="zh-CN" altLang="en-US" dirty="0" smtClean="0"/>
              <a:t>序列展开的收敛半径，不考虑由于</a:t>
            </a:r>
            <a:r>
              <a:rPr lang="en-US" altLang="zh-CN" dirty="0" smtClean="0"/>
              <a:t>Goldstone</a:t>
            </a:r>
            <a:r>
              <a:rPr lang="zh-CN" altLang="en-US" dirty="0" smtClean="0"/>
              <a:t>圈导致的非解析项，</a:t>
            </a:r>
            <a:r>
              <a:rPr lang="en-US" altLang="zh-CN" dirty="0" smtClean="0"/>
              <a:t>m</a:t>
            </a:r>
            <a:r>
              <a:rPr lang="zh-CN" altLang="en-US" dirty="0" smtClean="0"/>
              <a:t>的分数幂次或</a:t>
            </a:r>
            <a:r>
              <a:rPr lang="en-US" altLang="zh-CN" dirty="0" smtClean="0"/>
              <a:t>log</a:t>
            </a:r>
            <a:r>
              <a:rPr lang="zh-CN" altLang="en-US" dirty="0" smtClean="0"/>
              <a:t>项。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8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142852"/>
            <a:ext cx="7453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hlink"/>
                </a:solidFill>
                <a:ea typeface="宋体" charset="0"/>
                <a:cs typeface="宋体" charset="0"/>
              </a:rPr>
              <a:t>Pion’s dichotomy</a:t>
            </a:r>
            <a:r>
              <a:rPr lang="zh-CN" altLang="en-US" sz="2000" dirty="0">
                <a:solidFill>
                  <a:schemeClr val="hlink"/>
                </a:solidFill>
                <a:ea typeface="宋体" charset="0"/>
                <a:cs typeface="宋体" charset="0"/>
              </a:rPr>
              <a:t/>
            </a:r>
            <a:br>
              <a:rPr lang="zh-CN" altLang="en-US" sz="2000" dirty="0">
                <a:solidFill>
                  <a:schemeClr val="hlink"/>
                </a:solidFill>
                <a:ea typeface="宋体" charset="0"/>
                <a:cs typeface="宋体" charset="0"/>
              </a:rPr>
            </a:br>
            <a:r>
              <a:rPr lang="en-US" altLang="zh-CN" sz="2000" dirty="0">
                <a:solidFill>
                  <a:schemeClr val="hlink"/>
                </a:solidFill>
                <a:ea typeface="宋体" charset="0"/>
                <a:cs typeface="宋体" charset="0"/>
              </a:rPr>
              <a:t>Goldstone boson and Bound </a:t>
            </a:r>
            <a:r>
              <a:rPr lang="en-US" altLang="zh-CN" sz="2000" dirty="0" smtClean="0">
                <a:solidFill>
                  <a:schemeClr val="hlink"/>
                </a:solidFill>
                <a:ea typeface="宋体" charset="0"/>
                <a:cs typeface="宋体" charset="0"/>
              </a:rPr>
              <a:t>State----On the light front</a:t>
            </a:r>
            <a:endParaRPr lang="zh-CN" altLang="en-US" sz="2000" b="1" dirty="0">
              <a:solidFill>
                <a:srgbClr val="3366FF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95536" y="1340768"/>
            <a:ext cx="8568952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467544" y="4581128"/>
            <a:ext cx="83529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b="1" dirty="0" smtClean="0">
                <a:solidFill>
                  <a:srgbClr val="FF6600"/>
                </a:solidFill>
                <a:latin typeface="Calibri" charset="0"/>
              </a:rPr>
              <a:t>Valence quark picture</a:t>
            </a:r>
          </a:p>
          <a:p>
            <a:pPr>
              <a:buClrTx/>
              <a:buFontTx/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Definitive of a hadron – it’s how we tell a proton from a neutron</a:t>
            </a:r>
          </a:p>
          <a:p>
            <a:pPr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  Expresses charge; </a:t>
            </a:r>
            <a:r>
              <a:rPr lang="en-US" b="1" dirty="0" err="1" smtClean="0">
                <a:solidFill>
                  <a:srgbClr val="0000FF"/>
                </a:solidFill>
                <a:latin typeface="Calibri" charset="0"/>
              </a:rPr>
              <a:t>flavour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; baryon number; and other </a:t>
            </a:r>
            <a:r>
              <a:rPr lang="en-US" b="1" dirty="0" err="1" smtClean="0">
                <a:solidFill>
                  <a:srgbClr val="0000FF"/>
                </a:solidFill>
                <a:latin typeface="Calibri" charset="0"/>
              </a:rPr>
              <a:t>Poincaré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-invariant macroscopic quantum numbers</a:t>
            </a:r>
          </a:p>
          <a:p>
            <a:pPr>
              <a:buClrTx/>
              <a:buFontTx/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   Parton physics involves time-dependent dynamics</a:t>
            </a:r>
          </a:p>
          <a:p>
            <a:pPr>
              <a:buClrTx/>
              <a:buFontTx/>
              <a:buNone/>
              <a:defRPr/>
            </a:pPr>
            <a:endParaRPr lang="en-US" sz="1600" b="1" dirty="0" smtClean="0">
              <a:solidFill>
                <a:srgbClr val="17375E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028" y="2271282"/>
            <a:ext cx="2006600" cy="187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700" y="2237568"/>
            <a:ext cx="1892300" cy="193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8416" y="1047908"/>
            <a:ext cx="684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equal-time dynamics             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light-front dynamics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214711" y="1593488"/>
          <a:ext cx="796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Equation" r:id="rId6" imgW="381000" imgH="190500" progId="Equation.DSMT4">
                  <p:embed/>
                </p:oleObj>
              </mc:Choice>
              <mc:Fallback>
                <p:oleObj name="Equation" r:id="rId6" imgW="381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14711" y="1593488"/>
                        <a:ext cx="79692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181354" y="1599809"/>
          <a:ext cx="2113580" cy="42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8" imgW="952500" imgH="190500" progId="Equation.DSMT4">
                  <p:embed/>
                </p:oleObj>
              </mc:Choice>
              <mc:Fallback>
                <p:oleObj name="Equation" r:id="rId8" imgW="952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81354" y="1599809"/>
                        <a:ext cx="2113580" cy="422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Dirac 1949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6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39750" y="1484313"/>
            <a:ext cx="448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844" y="142852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Pion PDA——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动力学破缺特征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0412" y="836712"/>
            <a:ext cx="4177572" cy="2448272"/>
            <a:chOff x="1523721" y="2132856"/>
            <a:chExt cx="7210960" cy="4267200"/>
          </a:xfrm>
        </p:grpSpPr>
        <p:pic>
          <p:nvPicPr>
            <p:cNvPr id="11" name="Picture 2" descr="http://inspirehep.net/record/1209281/files/F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3721" y="2132856"/>
              <a:ext cx="5977399" cy="426720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 bwMode="auto">
            <a:xfrm>
              <a:off x="3514336" y="4140950"/>
              <a:ext cx="2841772" cy="163157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DeflateInflat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Real-world PDAs are squat and fat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771800" y="2852936"/>
              <a:ext cx="9144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DB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3131840" y="3068960"/>
              <a:ext cx="1143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4953744" y="3840088"/>
              <a:ext cx="914400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RL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839444" y="3374735"/>
              <a:ext cx="228600" cy="571500"/>
            </a:xfrm>
            <a:prstGeom prst="straightConnector1">
              <a:avLst/>
            </a:prstGeom>
            <a:noFill/>
            <a:ln w="19050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6002540" y="2539750"/>
              <a:ext cx="2732141" cy="47164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Calibri" pitchFamily="34" charset="0"/>
                </a:rPr>
                <a:t>Conformal QCD</a:t>
              </a:r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5364089" y="2734077"/>
              <a:ext cx="638451" cy="41496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4499992" y="1052736"/>
            <a:ext cx="4644008" cy="8640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Continuum-QCD prediction: 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/>
              <a:t>	marked broadening of </a:t>
            </a:r>
            <a:r>
              <a:rPr lang="el-GR" sz="1600" i="1" dirty="0" smtClean="0"/>
              <a:t>φ</a:t>
            </a:r>
            <a:r>
              <a:rPr lang="el-GR" sz="1600" i="1" baseline="-25000" dirty="0" smtClean="0"/>
              <a:t>π</a:t>
            </a:r>
            <a:r>
              <a:rPr lang="en-US" sz="1600" dirty="0" smtClean="0"/>
              <a:t>(x), which owes to DCSB</a:t>
            </a:r>
          </a:p>
          <a:p>
            <a:r>
              <a:rPr lang="en-US" sz="1600" dirty="0" smtClean="0"/>
              <a:t>Scale evolution quite slow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788024" y="1988840"/>
            <a:ext cx="4139952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100" b="1" dirty="0">
                <a:solidFill>
                  <a:srgbClr val="FF6600"/>
                </a:solidFill>
                <a:latin typeface="Calibri" charset="0"/>
                <a:cs typeface="Calibri" charset="0"/>
                <a:sym typeface="Calibri" charset="0"/>
              </a:rPr>
              <a:t>Imaging dynamical chiral symmetry breaking: </a:t>
            </a:r>
          </a:p>
          <a:p>
            <a:r>
              <a:rPr lang="en-US" sz="1100" b="1" dirty="0">
                <a:solidFill>
                  <a:srgbClr val="FF6600"/>
                </a:solidFill>
                <a:latin typeface="Calibri" charset="0"/>
                <a:cs typeface="Calibri" charset="0"/>
                <a:sym typeface="Calibri" charset="0"/>
              </a:rPr>
              <a:t>pion wave function on the light front, </a:t>
            </a:r>
          </a:p>
          <a:p>
            <a:r>
              <a:rPr lang="en-US" sz="1100" b="1" dirty="0">
                <a:solidFill>
                  <a:srgbClr val="FF6600"/>
                </a:solidFill>
                <a:latin typeface="Calibri" charset="0"/>
                <a:cs typeface="Calibri" charset="0"/>
                <a:sym typeface="Calibri" charset="0"/>
              </a:rPr>
              <a:t>Lei Chang, </a:t>
            </a:r>
            <a:r>
              <a:rPr lang="en-US" sz="1100" b="1" i="1" dirty="0">
                <a:solidFill>
                  <a:srgbClr val="FF6600"/>
                </a:solidFill>
                <a:latin typeface="Calibri" charset="0"/>
                <a:cs typeface="Calibri" charset="0"/>
                <a:sym typeface="Calibri" charset="0"/>
              </a:rPr>
              <a:t>et al.,</a:t>
            </a:r>
            <a:endParaRPr lang="zh-CN" altLang="en-US" sz="1100" b="1" i="1" dirty="0">
              <a:solidFill>
                <a:srgbClr val="FF66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  <a:p>
            <a:r>
              <a:rPr lang="zh-CN" altLang="en-US" sz="1100" b="1" dirty="0">
                <a:solidFill>
                  <a:srgbClr val="FF66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Phys. Rev. Lett. 110 (2013) </a:t>
            </a:r>
            <a:r>
              <a:rPr lang="zh-CN" altLang="en-US" sz="1100" b="1" dirty="0" smtClean="0">
                <a:solidFill>
                  <a:srgbClr val="FF66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132001</a:t>
            </a:r>
            <a:endParaRPr lang="zh-CN" altLang="en-US" sz="1100" b="1" dirty="0">
              <a:solidFill>
                <a:srgbClr val="FF66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356992"/>
            <a:ext cx="3416328" cy="22875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29" y="5733256"/>
            <a:ext cx="4605050" cy="4395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44008" y="4581128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DSE </a:t>
            </a:r>
            <a:r>
              <a:rPr lang="en-US" sz="2800" dirty="0">
                <a:solidFill>
                  <a:srgbClr val="0000FF"/>
                </a:solidFill>
              </a:rPr>
              <a:t>&amp; </a:t>
            </a:r>
            <a:r>
              <a:rPr lang="en-US" sz="2800" dirty="0" err="1">
                <a:solidFill>
                  <a:srgbClr val="0000FF"/>
                </a:solidFill>
              </a:rPr>
              <a:t>lQCD</a:t>
            </a:r>
            <a:r>
              <a:rPr lang="en-US" sz="2800" dirty="0">
                <a:solidFill>
                  <a:srgbClr val="0000FF"/>
                </a:solidFill>
              </a:rPr>
              <a:t> predictions are practically </a:t>
            </a:r>
            <a:r>
              <a:rPr lang="en-US" sz="2800" dirty="0" smtClean="0">
                <a:solidFill>
                  <a:srgbClr val="0000FF"/>
                </a:solidFill>
              </a:rPr>
              <a:t>indistinguishable;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Favor no-humped behavior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499992" y="3356992"/>
            <a:ext cx="464400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/>
              <a:t>格点模拟；</a:t>
            </a:r>
            <a:r>
              <a:rPr lang="en-US" altLang="zh-CN" sz="1600" dirty="0" err="1" smtClean="0"/>
              <a:t>arxiv</a:t>
            </a:r>
            <a:r>
              <a:rPr lang="en-US" altLang="zh-CN" sz="1600" dirty="0" smtClean="0"/>
              <a:t>: 1702.00008</a:t>
            </a:r>
          </a:p>
          <a:p>
            <a:r>
              <a:rPr lang="zh-CN" altLang="en-US" sz="1600" dirty="0" smtClean="0"/>
              <a:t>季向东方法；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4470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9212" y="-27384"/>
            <a:ext cx="704306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 b="1" i="1" dirty="0"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66745" y="1700808"/>
            <a:ext cx="5171856" cy="3763962"/>
            <a:chOff x="3972143" y="1798638"/>
            <a:chExt cx="5171856" cy="37639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143" y="1798638"/>
              <a:ext cx="5171856" cy="376396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174789" y="3549129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>
                  <a:solidFill>
                    <a:srgbClr val="008000"/>
                  </a:solidFill>
                </a:rPr>
                <a:t>q+q</a:t>
              </a:r>
              <a:r>
                <a:rPr lang="en-GB" sz="1600" baseline="-25000" dirty="0" err="1" smtClean="0">
                  <a:solidFill>
                    <a:srgbClr val="008000"/>
                  </a:solidFill>
                </a:rPr>
                <a:t>bar</a:t>
              </a:r>
              <a:r>
                <a:rPr lang="en-GB" sz="1600" dirty="0" smtClean="0">
                  <a:solidFill>
                    <a:srgbClr val="008000"/>
                  </a:solidFill>
                </a:rPr>
                <a:t>: Emergent</a:t>
              </a:r>
              <a:endParaRPr lang="en-GB" sz="1600" dirty="0">
                <a:solidFill>
                  <a:srgbClr val="008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00300" y="2331120"/>
              <a:ext cx="1310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>
                  <a:solidFill>
                    <a:schemeClr val="tx2">
                      <a:lumMod val="75000"/>
                    </a:schemeClr>
                  </a:solidFill>
                </a:rPr>
                <a:t>c+c</a:t>
              </a:r>
              <a:r>
                <a:rPr lang="en-GB" sz="1600" baseline="-25000" dirty="0" err="1" smtClean="0">
                  <a:solidFill>
                    <a:schemeClr val="tx2">
                      <a:lumMod val="75000"/>
                    </a:schemeClr>
                  </a:solidFill>
                </a:rPr>
                <a:t>bar</a:t>
              </a:r>
              <a:r>
                <a:rPr lang="en-GB" sz="1600" dirty="0" smtClean="0">
                  <a:solidFill>
                    <a:schemeClr val="tx2">
                      <a:lumMod val="75000"/>
                    </a:schemeClr>
                  </a:solidFill>
                </a:rPr>
                <a:t>: Higgs</a:t>
              </a:r>
              <a:endParaRPr lang="en-GB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43184" y="2362200"/>
              <a:ext cx="1031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5">
                      <a:lumMod val="75000"/>
                    </a:schemeClr>
                  </a:solidFill>
                </a:rPr>
                <a:t>conformal</a:t>
              </a:r>
              <a:endParaRPr lang="en-GB" sz="1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5638800" y="2621298"/>
              <a:ext cx="1143000" cy="502902"/>
            </a:xfrm>
            <a:prstGeom prst="straightConnector1">
              <a:avLst/>
            </a:prstGeom>
            <a:noFill/>
            <a:ln w="952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5562600" y="3055161"/>
              <a:ext cx="762000" cy="221439"/>
            </a:xfrm>
            <a:prstGeom prst="straightConnector1">
              <a:avLst/>
            </a:prstGeom>
            <a:noFill/>
            <a:ln w="9525" cap="flat" cmpd="sng" algn="ctr">
              <a:solidFill>
                <a:srgbClr val="0A0A0A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847789" y="2831068"/>
              <a:ext cx="11953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A0A0A"/>
                  </a:solidFill>
                </a:rPr>
                <a:t>s+s</a:t>
              </a:r>
              <a:r>
                <a:rPr lang="en-GB" baseline="-25000" dirty="0" err="1" smtClean="0">
                  <a:solidFill>
                    <a:srgbClr val="0A0A0A"/>
                  </a:solidFill>
                </a:rPr>
                <a:t>bar</a:t>
              </a:r>
              <a:r>
                <a:rPr lang="en-GB" dirty="0" smtClean="0">
                  <a:solidFill>
                    <a:srgbClr val="0A0A0A"/>
                  </a:solidFill>
                </a:rPr>
                <a:t>: </a:t>
              </a:r>
            </a:p>
            <a:p>
              <a:r>
                <a:rPr lang="en-GB" sz="1400" dirty="0">
                  <a:solidFill>
                    <a:srgbClr val="0A0A0A"/>
                  </a:solidFill>
                </a:rPr>
                <a:t>o</a:t>
              </a:r>
              <a:r>
                <a:rPr lang="en-GB" sz="1400" dirty="0" smtClean="0">
                  <a:solidFill>
                    <a:srgbClr val="0A0A0A"/>
                  </a:solidFill>
                </a:rPr>
                <a:t>n the border</a:t>
              </a:r>
              <a:endParaRPr lang="en-GB" sz="1400" baseline="-25000" dirty="0">
                <a:solidFill>
                  <a:srgbClr val="0A0A0A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7504" y="11663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Emergent Mass </a:t>
            </a:r>
            <a:r>
              <a:rPr lang="en-GB" sz="2400" i="1" dirty="0" smtClean="0">
                <a:solidFill>
                  <a:srgbClr val="0000FF"/>
                </a:solidFill>
              </a:rPr>
              <a:t>vs</a:t>
            </a:r>
            <a:r>
              <a:rPr lang="en-GB" sz="2400" dirty="0">
                <a:solidFill>
                  <a:srgbClr val="0000FF"/>
                </a:solidFill>
              </a:rPr>
              <a:t>. Higgs Mechanism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0" y="1012973"/>
            <a:ext cx="4343400" cy="544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When does Higgs mechanism begin to influence mass generation?</a:t>
            </a:r>
          </a:p>
          <a:p>
            <a:r>
              <a:rPr lang="en-GB" sz="2200" dirty="0" smtClean="0"/>
              <a:t>limit </a:t>
            </a:r>
            <a:r>
              <a:rPr lang="en-GB" sz="2200" i="1" dirty="0" err="1" smtClean="0"/>
              <a:t>m</a:t>
            </a:r>
            <a:r>
              <a:rPr lang="en-GB" sz="2200" baseline="-25000" dirty="0" err="1" smtClean="0"/>
              <a:t>quark</a:t>
            </a:r>
            <a:r>
              <a:rPr lang="en-GB" sz="2200" dirty="0" smtClean="0"/>
              <a:t>→ ∞</a:t>
            </a:r>
          </a:p>
          <a:p>
            <a:pPr marL="0" indent="0">
              <a:buFont typeface="Arial" pitchFamily="34" charset="0"/>
              <a:buNone/>
            </a:pPr>
            <a:r>
              <a:rPr lang="en-GB" sz="2200" i="1" dirty="0" smtClean="0"/>
              <a:t>	</a:t>
            </a:r>
            <a:r>
              <a:rPr lang="en-GB" sz="2200" i="1" dirty="0" err="1" smtClean="0"/>
              <a:t>φ</a:t>
            </a:r>
            <a:r>
              <a:rPr lang="en-GB" sz="2200" i="1" dirty="0" smtClean="0"/>
              <a:t>(x)</a:t>
            </a:r>
            <a:r>
              <a:rPr lang="en-GB" sz="2200" dirty="0" smtClean="0"/>
              <a:t> → </a:t>
            </a:r>
            <a:r>
              <a:rPr lang="en-GB" sz="2200" i="1" dirty="0" err="1" smtClean="0"/>
              <a:t>δ</a:t>
            </a:r>
            <a:r>
              <a:rPr lang="en-GB" sz="2200" i="1" dirty="0" smtClean="0"/>
              <a:t>(x-½)</a:t>
            </a:r>
          </a:p>
          <a:p>
            <a:r>
              <a:rPr lang="en-GB" sz="2200" dirty="0" smtClean="0"/>
              <a:t>limit </a:t>
            </a:r>
            <a:r>
              <a:rPr lang="en-GB" sz="2200" dirty="0" err="1" smtClean="0"/>
              <a:t>m</a:t>
            </a:r>
            <a:r>
              <a:rPr lang="en-GB" sz="2200" baseline="-25000" dirty="0" err="1" smtClean="0"/>
              <a:t>quark</a:t>
            </a:r>
            <a:r>
              <a:rPr lang="en-GB" sz="2200" dirty="0" smtClean="0"/>
              <a:t> → 0</a:t>
            </a:r>
          </a:p>
          <a:p>
            <a:pPr marL="0" indent="0">
              <a:buFont typeface="Arial" pitchFamily="34" charset="0"/>
              <a:buNone/>
            </a:pPr>
            <a:r>
              <a:rPr lang="en-GB" sz="2200" i="1" dirty="0" smtClean="0"/>
              <a:t>	</a:t>
            </a:r>
            <a:r>
              <a:rPr lang="en-GB" sz="2200" i="1" dirty="0" err="1" smtClean="0"/>
              <a:t>φ</a:t>
            </a:r>
            <a:r>
              <a:rPr lang="en-GB" sz="2200" i="1" dirty="0" smtClean="0"/>
              <a:t>(x)</a:t>
            </a:r>
            <a:r>
              <a:rPr lang="en-GB" sz="2200" dirty="0" smtClean="0"/>
              <a:t> ∼ (8/π) [x(1-x)]</a:t>
            </a:r>
            <a:r>
              <a:rPr lang="en-GB" sz="2200" i="1" baseline="30000" dirty="0" smtClean="0"/>
              <a:t>½</a:t>
            </a:r>
            <a:endParaRPr lang="en-GB" sz="2200" baseline="30000" dirty="0" smtClean="0"/>
          </a:p>
          <a:p>
            <a:r>
              <a:rPr lang="en-GB" sz="2200" dirty="0" smtClean="0"/>
              <a:t>Transition boundary lies just above</a:t>
            </a:r>
            <a:r>
              <a:rPr lang="en-GB" sz="2200" i="1" dirty="0" smtClean="0"/>
              <a:t> </a:t>
            </a:r>
            <a:r>
              <a:rPr lang="en-GB" sz="2200" i="1" dirty="0" err="1" smtClean="0"/>
              <a:t>m</a:t>
            </a:r>
            <a:r>
              <a:rPr lang="en-GB" sz="2200" baseline="-25000" dirty="0" err="1" smtClean="0"/>
              <a:t>strange</a:t>
            </a:r>
            <a:endParaRPr lang="en-GB" sz="2200" baseline="-25000" dirty="0" smtClean="0"/>
          </a:p>
          <a:p>
            <a:r>
              <a:rPr lang="en-GB" sz="2200" dirty="0" smtClean="0"/>
              <a:t>Comparison between distributions of light-quarks and those involving strange-quarks is obvious place to find signals for strong-mass generation</a:t>
            </a:r>
            <a:endParaRPr lang="en-GB" sz="2200" dirty="0"/>
          </a:p>
        </p:txBody>
      </p:sp>
      <p:sp>
        <p:nvSpPr>
          <p:cNvPr id="4" name="Rectangle 3"/>
          <p:cNvSpPr/>
          <p:nvPr/>
        </p:nvSpPr>
        <p:spPr>
          <a:xfrm>
            <a:off x="107504" y="51906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rgbClr val="FF6600"/>
                </a:solidFill>
              </a:rPr>
              <a:t>Parton distribution amplitudes of S-wave heavy-</a:t>
            </a:r>
            <a:r>
              <a:rPr lang="en-GB" sz="1200" i="1" dirty="0" err="1">
                <a:solidFill>
                  <a:srgbClr val="FF6600"/>
                </a:solidFill>
              </a:rPr>
              <a:t>quarkonia</a:t>
            </a:r>
            <a:r>
              <a:rPr lang="en-GB" sz="1200" dirty="0">
                <a:solidFill>
                  <a:srgbClr val="FF6600"/>
                </a:solidFill>
              </a:rPr>
              <a:t/>
            </a:r>
            <a:br>
              <a:rPr lang="en-GB" sz="1200" dirty="0">
                <a:solidFill>
                  <a:srgbClr val="FF6600"/>
                </a:solidFill>
              </a:rPr>
            </a:br>
            <a:r>
              <a:rPr lang="en-GB" sz="1200" dirty="0" err="1">
                <a:solidFill>
                  <a:srgbClr val="FF6600"/>
                </a:solidFill>
              </a:rPr>
              <a:t>Minghui</a:t>
            </a:r>
            <a:r>
              <a:rPr lang="en-GB" sz="1200" dirty="0">
                <a:solidFill>
                  <a:srgbClr val="FF6600"/>
                </a:solidFill>
              </a:rPr>
              <a:t> Ding, </a:t>
            </a:r>
            <a:r>
              <a:rPr lang="en-GB" sz="1200" dirty="0" smtClean="0">
                <a:solidFill>
                  <a:srgbClr val="FF6600"/>
                </a:solidFill>
              </a:rPr>
              <a:t>et al, Phys</a:t>
            </a:r>
            <a:r>
              <a:rPr lang="en-GB" sz="1200" dirty="0">
                <a:solidFill>
                  <a:srgbClr val="FF6600"/>
                </a:solidFill>
              </a:rPr>
              <a:t>. </a:t>
            </a:r>
            <a:r>
              <a:rPr lang="en-GB" sz="1200" dirty="0" err="1">
                <a:solidFill>
                  <a:srgbClr val="FF6600"/>
                </a:solidFill>
              </a:rPr>
              <a:t>Lett</a:t>
            </a:r>
            <a:r>
              <a:rPr lang="en-GB" sz="1200" dirty="0">
                <a:solidFill>
                  <a:srgbClr val="FF6600"/>
                </a:solidFill>
              </a:rPr>
              <a:t>. B </a:t>
            </a:r>
            <a:r>
              <a:rPr lang="en-GB" sz="1200" b="1" dirty="0">
                <a:solidFill>
                  <a:srgbClr val="FF6600"/>
                </a:solidFill>
              </a:rPr>
              <a:t>753</a:t>
            </a:r>
            <a:r>
              <a:rPr lang="en-GB" sz="1200" dirty="0">
                <a:solidFill>
                  <a:srgbClr val="FF6600"/>
                </a:solidFill>
              </a:rPr>
              <a:t> (2016) pp. 330-335</a:t>
            </a:r>
            <a:endParaRPr lang="en-GB" sz="1200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2" y="179348"/>
            <a:ext cx="651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Measure pion elastic form factor in space-like region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356992"/>
            <a:ext cx="4464496" cy="512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4008" y="2420888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(G.R. Farrar and </a:t>
            </a:r>
            <a:r>
              <a:rPr lang="en-US" sz="1200" dirty="0" err="1" smtClean="0">
                <a:solidFill>
                  <a:srgbClr val="0000FF"/>
                </a:solidFill>
              </a:rPr>
              <a:t>D.R.Jackson</a:t>
            </a:r>
            <a:r>
              <a:rPr lang="en-US" sz="1200" dirty="0" smtClean="0">
                <a:solidFill>
                  <a:srgbClr val="0000FF"/>
                </a:solidFill>
              </a:rPr>
              <a:t>, PRL43 (1979) 246;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P. </a:t>
            </a:r>
            <a:r>
              <a:rPr lang="en-US" sz="1200" dirty="0" err="1" smtClean="0">
                <a:solidFill>
                  <a:srgbClr val="0000FF"/>
                </a:solidFill>
              </a:rPr>
              <a:t>Lepage</a:t>
            </a:r>
            <a:r>
              <a:rPr lang="en-US" sz="1200" dirty="0" smtClean="0">
                <a:solidFill>
                  <a:srgbClr val="0000FF"/>
                </a:solidFill>
              </a:rPr>
              <a:t> and S. Brodsky, PLB 87 (1979) 359)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4149080"/>
            <a:ext cx="43924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Performing asymptotic valence-quark distribution amplitude 6x(1-x)</a:t>
            </a:r>
          </a:p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FF6600"/>
                </a:solidFill>
              </a:rPr>
              <a:t>Q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F=0.15     at Q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=4GeV</a:t>
            </a:r>
            <a:r>
              <a:rPr lang="en-US" baseline="30000" dirty="0" smtClean="0">
                <a:solidFill>
                  <a:srgbClr val="FF6600"/>
                </a:solidFill>
              </a:rPr>
              <a:t>2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A factor 2.7 smaller than the empirical value 0.41GeV</a:t>
            </a:r>
            <a:r>
              <a:rPr lang="en-US" baseline="30000" dirty="0" smtClean="0"/>
              <a:t>2</a:t>
            </a:r>
            <a:r>
              <a:rPr lang="en-US" dirty="0" smtClean="0"/>
              <a:t> quoted at Q</a:t>
            </a:r>
            <a:r>
              <a:rPr lang="en-US" baseline="30000" dirty="0" smtClean="0"/>
              <a:t>2</a:t>
            </a:r>
            <a:r>
              <a:rPr lang="en-US" dirty="0" smtClean="0"/>
              <a:t>=2.45GeV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A factor 3 smaller than the case of BSE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592448" cy="128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49950" y="1844824"/>
            <a:ext cx="2058354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200" dirty="0">
                <a:solidFill>
                  <a:srgbClr val="008080"/>
                </a:solidFill>
              </a:rPr>
              <a:t>Hard scattering amplitude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236296" y="1268760"/>
            <a:ext cx="2499280" cy="32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200" dirty="0">
                <a:solidFill>
                  <a:srgbClr val="000080"/>
                </a:solidFill>
              </a:rPr>
              <a:t>Parton Distribution Amplitude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118755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139953" cy="82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548680"/>
            <a:ext cx="2448272" cy="21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8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02" y="893093"/>
            <a:ext cx="4494212" cy="50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412776"/>
            <a:ext cx="4316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buSzPct val="93000"/>
              <a:buFont typeface="Times New Roman" charset="0"/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Ultraviolet scale---pion </a:t>
            </a:r>
            <a:r>
              <a:rPr lang="en-US" dirty="0">
                <a:solidFill>
                  <a:schemeClr val="accent4"/>
                </a:solidFill>
              </a:rPr>
              <a:t>gamma transition form factor at lowest-order </a:t>
            </a:r>
            <a:r>
              <a:rPr lang="en-US" dirty="0" err="1">
                <a:solidFill>
                  <a:schemeClr val="accent4"/>
                </a:solidFill>
              </a:rPr>
              <a:t>pQCD</a:t>
            </a:r>
            <a:r>
              <a:rPr lang="en-US" dirty="0">
                <a:solidFill>
                  <a:schemeClr val="accent4"/>
                </a:solidFill>
              </a:rPr>
              <a:t> and leading twist 2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55917" y="438374"/>
            <a:ext cx="4260835" cy="1558521"/>
          </a:xfrm>
          <a:custGeom>
            <a:avLst/>
            <a:gdLst>
              <a:gd name="connsiteX0" fmla="*/ 0 w 4260835"/>
              <a:gd name="connsiteY0" fmla="*/ 1558521 h 1558521"/>
              <a:gd name="connsiteX1" fmla="*/ 2015385 w 4260835"/>
              <a:gd name="connsiteY1" fmla="*/ 3335 h 1558521"/>
              <a:gd name="connsiteX2" fmla="*/ 4260835 w 4260835"/>
              <a:gd name="connsiteY2" fmla="*/ 1227239 h 15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0835" h="1558521">
                <a:moveTo>
                  <a:pt x="0" y="1558521"/>
                </a:moveTo>
                <a:cubicBezTo>
                  <a:pt x="652623" y="808535"/>
                  <a:pt x="1305246" y="58549"/>
                  <a:pt x="2015385" y="3335"/>
                </a:cubicBezTo>
                <a:cubicBezTo>
                  <a:pt x="2725524" y="-51879"/>
                  <a:pt x="3493179" y="587680"/>
                  <a:pt x="4260835" y="1227239"/>
                </a:cubicBezTo>
              </a:path>
            </a:pathLst>
          </a:custGeom>
          <a:ln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32" y="44624"/>
            <a:ext cx="6513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en-US" altLang="zh-CN" b="1" dirty="0" err="1" smtClean="0">
                <a:solidFill>
                  <a:srgbClr val="0000FF"/>
                </a:solidFill>
                <a:latin typeface="Arial"/>
                <a:cs typeface="Arial"/>
              </a:rPr>
              <a:t>Messure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lang="en-US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-γ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transition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form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factor 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SzPct val="45000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space like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12" y="2496394"/>
            <a:ext cx="299553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988840"/>
            <a:ext cx="3472621" cy="1871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256" y="5301208"/>
            <a:ext cx="2648744" cy="9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8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Mass-dependence of </a:t>
            </a:r>
            <a:r>
              <a:rPr lang="en-US" dirty="0" err="1" smtClean="0">
                <a:solidFill>
                  <a:srgbClr val="0000FF"/>
                </a:solidFill>
              </a:rPr>
              <a:t>pseudoscalar</a:t>
            </a:r>
            <a:r>
              <a:rPr lang="en-US" dirty="0" smtClean="0">
                <a:solidFill>
                  <a:srgbClr val="0000FF"/>
                </a:solidFill>
              </a:rPr>
              <a:t> meson elastic form factors</a:t>
            </a:r>
          </a:p>
          <a:p>
            <a:r>
              <a:rPr lang="en-US" i="1" dirty="0" err="1" smtClean="0"/>
              <a:t>Muyang</a:t>
            </a:r>
            <a:r>
              <a:rPr lang="en-US" i="1" dirty="0" smtClean="0"/>
              <a:t> Chen, </a:t>
            </a:r>
            <a:r>
              <a:rPr lang="en-US" i="1" dirty="0" err="1" smtClean="0"/>
              <a:t>et.al</a:t>
            </a:r>
            <a:r>
              <a:rPr lang="en-US" i="1" dirty="0" smtClean="0"/>
              <a:t>, in preparation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510813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515719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彩虹梯子近似之计算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zh-CN" altLang="en-US" dirty="0"/>
              <a:t>赝标质</a:t>
            </a:r>
            <a:r>
              <a:rPr lang="zh-CN" altLang="en-US" dirty="0" smtClean="0"/>
              <a:t>量大约等于胶子质量处出现极小值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615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4216" cy="19442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512" y="6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Particle Data Group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603174" cy="552380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07704" y="2348880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788024" y="1124744"/>
            <a:ext cx="2016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4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临界现象？？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510813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508518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dirty="0" smtClean="0"/>
              <a:t>手征展开收敛半径；</a:t>
            </a:r>
            <a:endParaRPr lang="en-US" altLang="zh-CN" dirty="0" smtClean="0"/>
          </a:p>
          <a:p>
            <a:pPr marL="285750" indent="-285750">
              <a:buFont typeface="Arial"/>
              <a:buChar char="•"/>
            </a:pPr>
            <a:r>
              <a:rPr lang="en-US" altLang="zh-CN" dirty="0" err="1" smtClean="0">
                <a:solidFill>
                  <a:srgbClr val="FF0000"/>
                </a:solidFill>
              </a:rPr>
              <a:t>Fw</a:t>
            </a:r>
            <a:r>
              <a:rPr lang="zh-CN" altLang="en-US" dirty="0" smtClean="0">
                <a:solidFill>
                  <a:srgbClr val="FF0000"/>
                </a:solidFill>
              </a:rPr>
              <a:t>极小点；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dirty="0" smtClean="0">
                <a:solidFill>
                  <a:srgbClr val="0000FF"/>
                </a:solidFill>
              </a:rPr>
              <a:t>Asymptotic PDA</a:t>
            </a:r>
            <a:r>
              <a:rPr lang="zh-CN" altLang="en-US" dirty="0" smtClean="0">
                <a:solidFill>
                  <a:srgbClr val="0000FF"/>
                </a:solidFill>
              </a:rPr>
              <a:t>对应点。</a:t>
            </a:r>
            <a:endParaRPr lang="en-US" altLang="zh-CN" dirty="0" smtClean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60032" y="1268760"/>
            <a:ext cx="0" cy="2448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55976" y="1268760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68144" y="1268760"/>
            <a:ext cx="0" cy="244827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4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Gluon mass generation</a:t>
            </a:r>
            <a:r>
              <a:rPr lang="mr-IN" sz="3200" dirty="0" smtClean="0"/>
              <a:t>…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QCD is well-defined at UV momenta owing to asymptotic freedom; QCD is IR finite, owing to dynamical generation of gluon mass-scale;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Maximum wavelength for gluon/quark;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Critical behavior for the wave function</a:t>
            </a:r>
            <a:r>
              <a:rPr lang="mr-IN" sz="3200" dirty="0" smtClean="0"/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</a:t>
            </a:r>
            <a:r>
              <a:rPr lang="mr-IN" sz="3200" dirty="0" smtClean="0"/>
              <a:t>ransition from dynmaical breaking to explicit prekaing.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8596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Gluon mass generation</a:t>
            </a:r>
            <a:r>
              <a:rPr lang="mr-IN" sz="3200" dirty="0" smtClean="0"/>
              <a:t>…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QCD is well-defined at UV momenta owing to asymptotic freedom; QCD is IR finite, owing to dynamical generation of gluon mass-scale;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Maximum wavelength for gluon/quark;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Critical behavior for the wave function</a:t>
            </a:r>
            <a:r>
              <a:rPr lang="mr-IN" sz="3200" dirty="0" smtClean="0"/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</a:t>
            </a:r>
            <a:r>
              <a:rPr lang="mr-IN" sz="3200" dirty="0" smtClean="0"/>
              <a:t>ransition from dynmaical breaking to explicit prekaing.</a:t>
            </a:r>
            <a:endParaRPr lang="en-US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31640" y="5268789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3051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4216" cy="1944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836712"/>
            <a:ext cx="6007100" cy="157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924944"/>
            <a:ext cx="6048672" cy="1160726"/>
          </a:xfrm>
          <a:prstGeom prst="rect">
            <a:avLst/>
          </a:prstGeom>
        </p:spPr>
      </p:pic>
      <p:pic>
        <p:nvPicPr>
          <p:cNvPr id="6" name="Picture 5" descr="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3" y="4941168"/>
            <a:ext cx="5904655" cy="1442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0312" y="1124744"/>
            <a:ext cx="1763688" cy="57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Schwinger</a:t>
            </a:r>
          </a:p>
          <a:p>
            <a:r>
              <a:rPr lang="en-US" dirty="0"/>
              <a:t> </a:t>
            </a:r>
            <a:r>
              <a:rPr lang="en-US" dirty="0" smtClean="0"/>
              <a:t>     1962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Cornwall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 smtClean="0"/>
              <a:t>1982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Binosi</a:t>
            </a:r>
            <a:r>
              <a:rPr lang="en-US" dirty="0" smtClean="0"/>
              <a:t> &amp; </a:t>
            </a:r>
            <a:r>
              <a:rPr lang="en-US" dirty="0" err="1" smtClean="0"/>
              <a:t>Papavassiliou</a:t>
            </a:r>
            <a:endParaRPr lang="en-US" dirty="0" smtClean="0"/>
          </a:p>
          <a:p>
            <a:r>
              <a:rPr lang="en-US" sz="1100" dirty="0" smtClean="0"/>
              <a:t>Phys. Rept. 479 (2009)1-152</a:t>
            </a:r>
          </a:p>
          <a:p>
            <a:r>
              <a:rPr lang="en-US" sz="1100" dirty="0" smtClean="0"/>
              <a:t>Pinch Technique: Theory and Applications</a:t>
            </a:r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2" y="6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In QCD: Gluons become massive!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037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281582" cy="302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29523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 the Lattice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05273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a) SU(3)                                                                    b)SU(2)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869160"/>
            <a:ext cx="2946400" cy="124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4869160"/>
            <a:ext cx="29083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142852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胶子传播子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124745"/>
            <a:ext cx="3491880" cy="2376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目前，所有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DSE</a:t>
            </a:r>
            <a:r>
              <a:rPr lang="zh-CN" altLang="en-US" sz="2000" dirty="0" smtClean="0"/>
              <a:t>和格点</a:t>
            </a:r>
            <a:r>
              <a:rPr lang="en-US" altLang="zh-CN" sz="2000" dirty="0" smtClean="0"/>
              <a:t>QCD</a:t>
            </a:r>
            <a:r>
              <a:rPr lang="zh-CN" altLang="en-US" sz="2000" dirty="0" smtClean="0"/>
              <a:t>关于</a:t>
            </a:r>
            <a:r>
              <a:rPr lang="en-US" altLang="zh-CN" sz="2000" dirty="0" smtClean="0"/>
              <a:t>Landau</a:t>
            </a:r>
            <a:r>
              <a:rPr lang="zh-CN" altLang="en-US" sz="2000" dirty="0" smtClean="0"/>
              <a:t>规范下的胶子传播子的计算表明胶子传播子在红外会出现拐点；</a:t>
            </a:r>
            <a:endParaRPr lang="en-GB" sz="2000" i="1" baseline="300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拐点的出现表明谱正定性的</a:t>
            </a:r>
            <a:r>
              <a:rPr lang="zh-CN" altLang="en-US" sz="2000" dirty="0" smtClean="0"/>
              <a:t>破坏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禁闭的充分条件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55800"/>
            <a:ext cx="5715000" cy="3683000"/>
          </a:xfrm>
          <a:prstGeom prst="rect">
            <a:avLst/>
          </a:prstGeom>
        </p:spPr>
      </p:pic>
      <p:cxnSp>
        <p:nvCxnSpPr>
          <p:cNvPr id="6" name="Straight Arrow Connector 9"/>
          <p:cNvCxnSpPr/>
          <p:nvPr/>
        </p:nvCxnSpPr>
        <p:spPr bwMode="auto">
          <a:xfrm flipH="1">
            <a:off x="4572000" y="2348880"/>
            <a:ext cx="1728192" cy="546720"/>
          </a:xfrm>
          <a:prstGeom prst="straightConnector1">
            <a:avLst/>
          </a:prstGeom>
          <a:noFill/>
          <a:ln w="9525" cap="flat" cmpd="sng" algn="ctr">
            <a:solidFill>
              <a:srgbClr val="BF070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10"/>
          <p:cNvSpPr/>
          <p:nvPr/>
        </p:nvSpPr>
        <p:spPr bwMode="auto">
          <a:xfrm>
            <a:off x="6248400" y="1600200"/>
            <a:ext cx="2895600" cy="33409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BF0703"/>
                </a:solidFill>
              </a:rPr>
              <a:t>m</a:t>
            </a:r>
            <a:r>
              <a:rPr lang="en-GB" i="1" baseline="-25000" dirty="0">
                <a:solidFill>
                  <a:srgbClr val="BF0703"/>
                </a:solidFill>
              </a:rPr>
              <a:t>g</a:t>
            </a:r>
            <a:r>
              <a:rPr lang="en-GB" i="1" dirty="0">
                <a:solidFill>
                  <a:srgbClr val="BF0703"/>
                </a:solidFill>
              </a:rPr>
              <a:t> ≈ 0.5 </a:t>
            </a:r>
            <a:r>
              <a:rPr lang="en-GB" i="1" dirty="0" err="1">
                <a:solidFill>
                  <a:srgbClr val="BF0703"/>
                </a:solidFill>
              </a:rPr>
              <a:t>GeV</a:t>
            </a:r>
            <a:endParaRPr lang="en-GB" i="1" dirty="0">
              <a:solidFill>
                <a:srgbClr val="BF0703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GB" sz="1800" b="0" i="1" u="none" strike="noStrike" cap="none" normalizeH="0" dirty="0" smtClean="0">
              <a:ln>
                <a:noFill/>
              </a:ln>
              <a:solidFill>
                <a:srgbClr val="BF0703"/>
              </a:solidFill>
              <a:effectLst/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dirty="0" err="1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r</a:t>
            </a:r>
            <a:r>
              <a:rPr kumimoji="0" lang="en-GB" sz="1800" b="0" i="1" u="none" strike="noStrike" cap="none" normalizeH="0" baseline="-25000" dirty="0" err="1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C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 </a:t>
            </a:r>
            <a:r>
              <a:rPr lang="en-GB" i="1" dirty="0" smtClean="0">
                <a:solidFill>
                  <a:srgbClr val="BF0703"/>
                </a:solidFill>
              </a:rPr>
              <a:t>≈ </a:t>
            </a:r>
            <a:r>
              <a:rPr lang="en-GB" i="1" dirty="0">
                <a:solidFill>
                  <a:srgbClr val="BF0703"/>
                </a:solidFill>
              </a:rPr>
              <a:t>0.5 </a:t>
            </a:r>
            <a:r>
              <a:rPr lang="en-GB" i="1" dirty="0" err="1" smtClean="0">
                <a:solidFill>
                  <a:srgbClr val="BF0703"/>
                </a:solidFill>
              </a:rPr>
              <a:t>fm</a:t>
            </a:r>
            <a:r>
              <a:rPr lang="zh-CN" altLang="en-US" i="1" dirty="0" smtClean="0">
                <a:solidFill>
                  <a:srgbClr val="BF0703"/>
                </a:solidFill>
              </a:rPr>
              <a:t>附近出现拐点</a:t>
            </a:r>
            <a:r>
              <a:rPr lang="en-GB" i="1" dirty="0" smtClean="0">
                <a:solidFill>
                  <a:srgbClr val="BF0703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i="1" dirty="0" smtClean="0">
              <a:solidFill>
                <a:srgbClr val="BF0703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BF0703"/>
                </a:solidFill>
              </a:rPr>
              <a:t>r&lt;</a:t>
            </a:r>
            <a:r>
              <a:rPr lang="en-GB" i="1" dirty="0" err="1" smtClean="0">
                <a:solidFill>
                  <a:srgbClr val="BF0703"/>
                </a:solidFill>
              </a:rPr>
              <a:t>r</a:t>
            </a:r>
            <a:r>
              <a:rPr lang="en-GB" i="1" baseline="-25000" dirty="0" err="1" smtClean="0">
                <a:solidFill>
                  <a:srgbClr val="BF0703"/>
                </a:solidFill>
              </a:rPr>
              <a:t>c</a:t>
            </a:r>
            <a:r>
              <a:rPr lang="en-GB" i="1" dirty="0" smtClean="0">
                <a:solidFill>
                  <a:srgbClr val="BF0703"/>
                </a:solidFill>
              </a:rPr>
              <a:t> </a:t>
            </a:r>
            <a:r>
              <a:rPr lang="zh-CN" altLang="en-US" i="1" dirty="0" smtClean="0">
                <a:solidFill>
                  <a:srgbClr val="BF0703"/>
                </a:solidFill>
              </a:rPr>
              <a:t>类部分子，没有质量粒子之传播</a:t>
            </a:r>
            <a:r>
              <a:rPr lang="en-GB" i="1" dirty="0" smtClean="0">
                <a:solidFill>
                  <a:srgbClr val="BF0703"/>
                </a:solidFill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BF0703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BF0703"/>
                </a:solidFill>
              </a:rPr>
              <a:t>r&gt;</a:t>
            </a:r>
            <a:r>
              <a:rPr lang="en-GB" i="1" dirty="0" err="1" smtClean="0">
                <a:solidFill>
                  <a:srgbClr val="BF0703"/>
                </a:solidFill>
              </a:rPr>
              <a:t>r</a:t>
            </a:r>
            <a:r>
              <a:rPr lang="en-GB" i="1" baseline="-25000" dirty="0" err="1" smtClean="0">
                <a:solidFill>
                  <a:srgbClr val="BF0703"/>
                </a:solidFill>
              </a:rPr>
              <a:t>c</a:t>
            </a:r>
            <a:r>
              <a:rPr lang="en-GB" i="1" dirty="0" smtClean="0">
                <a:solidFill>
                  <a:srgbClr val="BF0703"/>
                </a:solidFill>
              </a:rPr>
              <a:t> </a:t>
            </a:r>
            <a:r>
              <a:rPr lang="zh-CN" altLang="en-US" i="1" dirty="0" smtClean="0">
                <a:solidFill>
                  <a:srgbClr val="BF0703"/>
                </a:solidFill>
              </a:rPr>
              <a:t>大距离传播行为发生极大改变，不再具有传播子信息。</a:t>
            </a:r>
            <a:endParaRPr lang="en-GB" i="1" dirty="0" smtClean="0">
              <a:solidFill>
                <a:srgbClr val="BF070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232" y="623731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胶子</a:t>
            </a:r>
            <a:r>
              <a:rPr lang="en-US" altLang="zh-CN" sz="2800" b="1" dirty="0" smtClean="0"/>
              <a:t>=</a:t>
            </a:r>
            <a:r>
              <a:rPr lang="zh-CN" altLang="en-US" sz="2800" b="1" dirty="0" smtClean="0"/>
              <a:t>汉尼拔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789040"/>
            <a:ext cx="1969767" cy="57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653136"/>
            <a:ext cx="2880320" cy="576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谱表示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3651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如果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98" y="5085184"/>
            <a:ext cx="151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谱不正定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8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arkMatter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1720" cy="1143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556792"/>
            <a:ext cx="835292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mr-IN" sz="2400" dirty="0" smtClean="0">
                <a:solidFill>
                  <a:srgbClr val="FF0000"/>
                </a:solidFill>
              </a:rPr>
              <a:t>…...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Can we quantitatively understand quark and gluon confinement in quantum </a:t>
            </a:r>
            <a:r>
              <a:rPr lang="en-US" sz="2400" dirty="0" err="1" smtClean="0">
                <a:solidFill>
                  <a:srgbClr val="FF0000"/>
                </a:solidFill>
              </a:rPr>
              <a:t>chromodynamics</a:t>
            </a:r>
            <a:r>
              <a:rPr lang="en-US" sz="2400" dirty="0" smtClean="0">
                <a:solidFill>
                  <a:srgbClr val="FF0000"/>
                </a:solidFill>
              </a:rPr>
              <a:t> and the existence of a mass gap?</a:t>
            </a:r>
            <a:endParaRPr lang="en-US" sz="2400" dirty="0" smtClean="0"/>
          </a:p>
          <a:p>
            <a:endParaRPr lang="en-US" sz="1600" dirty="0" smtClean="0"/>
          </a:p>
          <a:p>
            <a:r>
              <a:rPr lang="en-US" sz="1600" dirty="0" smtClean="0"/>
              <a:t>Quantum </a:t>
            </a:r>
            <a:r>
              <a:rPr lang="en-US" sz="1600" dirty="0" err="1" smtClean="0"/>
              <a:t>chromodynamics</a:t>
            </a:r>
            <a:r>
              <a:rPr lang="en-US" sz="1600" dirty="0" smtClean="0"/>
              <a:t>, or QCD, is the theory </a:t>
            </a:r>
          </a:p>
          <a:p>
            <a:r>
              <a:rPr lang="en-US" sz="1600" dirty="0" smtClean="0"/>
              <a:t>describing the strong nuclear force. Carried by </a:t>
            </a:r>
          </a:p>
          <a:p>
            <a:r>
              <a:rPr lang="en-US" sz="1600" dirty="0" smtClean="0"/>
              <a:t>gluons, it binds quarks into particles like protons </a:t>
            </a:r>
          </a:p>
          <a:p>
            <a:r>
              <a:rPr lang="en-US" sz="1600" dirty="0" smtClean="0"/>
              <a:t>and neutrons. Apparently, the tiny </a:t>
            </a:r>
            <a:r>
              <a:rPr lang="en-US" sz="1600" dirty="0" err="1" smtClean="0"/>
              <a:t>subparticles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are permanently confined: one can’t pull a quark </a:t>
            </a:r>
          </a:p>
          <a:p>
            <a:r>
              <a:rPr lang="en-US" sz="1600" dirty="0" smtClean="0"/>
              <a:t>or a gluon from a proton because the strong force </a:t>
            </a:r>
          </a:p>
          <a:p>
            <a:r>
              <a:rPr lang="en-US" sz="1600" dirty="0"/>
              <a:t>g</a:t>
            </a:r>
            <a:r>
              <a:rPr lang="en-US" sz="1600" dirty="0" smtClean="0"/>
              <a:t>ets stronger with distance and snaps them right </a:t>
            </a:r>
          </a:p>
          <a:p>
            <a:r>
              <a:rPr lang="en-US" sz="1600" dirty="0" smtClean="0"/>
              <a:t>back inside.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Wingdings" charset="2"/>
              <a:buChar char="Ø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658" y="3040774"/>
            <a:ext cx="431234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0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142852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Dynamical Chiral Symmetry Breaking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 descr="InHadron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4114801" cy="319276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07504" y="836712"/>
            <a:ext cx="4608512" cy="5030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smtClean="0"/>
              <a:t>Is a crucial emergent phenomenon in QCD</a:t>
            </a:r>
          </a:p>
          <a:p>
            <a:r>
              <a:rPr lang="en-AU" sz="1800" dirty="0" smtClean="0">
                <a:solidFill>
                  <a:schemeClr val="accent2"/>
                </a:solidFill>
              </a:rPr>
              <a:t>Expressed in hadron wave functions not in vacuum condensates</a:t>
            </a:r>
          </a:p>
          <a:p>
            <a:r>
              <a:rPr lang="en-AU" sz="1800" dirty="0" smtClean="0"/>
              <a:t>Contemporary theory indicates that it is responsible for more than 98% of the visible mass in the Universe; namely, given that classical massless-QCD is a </a:t>
            </a:r>
            <a:r>
              <a:rPr lang="en-AU" sz="1800" dirty="0" err="1" smtClean="0"/>
              <a:t>conformally</a:t>
            </a:r>
            <a:r>
              <a:rPr lang="en-AU" sz="1800" dirty="0" smtClean="0"/>
              <a:t> invariant theory, then DCSB is the origin of </a:t>
            </a:r>
            <a:r>
              <a:rPr lang="en-AU" sz="1800" i="1" dirty="0" smtClean="0"/>
              <a:t>mass from nothing</a:t>
            </a:r>
            <a:r>
              <a:rPr lang="en-AU" sz="1800" dirty="0" smtClean="0"/>
              <a:t>.  </a:t>
            </a:r>
          </a:p>
          <a:p>
            <a:endParaRPr lang="en-AU" sz="1800" dirty="0"/>
          </a:p>
          <a:p>
            <a:endParaRPr lang="en-AU" sz="1800" dirty="0" smtClean="0"/>
          </a:p>
          <a:p>
            <a:r>
              <a:rPr lang="en-US" sz="1800" b="1" i="1" dirty="0" smtClean="0">
                <a:solidFill>
                  <a:srgbClr val="6600CC"/>
                </a:solidFill>
              </a:rPr>
              <a:t>Dynamical</a:t>
            </a:r>
            <a:r>
              <a:rPr lang="en-US" sz="1800" dirty="0" smtClean="0"/>
              <a:t>, not spontaneous</a:t>
            </a:r>
          </a:p>
          <a:p>
            <a:pPr lvl="1"/>
            <a:r>
              <a:rPr lang="en-US" sz="1800" dirty="0" smtClean="0"/>
              <a:t>Add nothing to </a:t>
            </a:r>
            <a:r>
              <a:rPr lang="en-US" sz="1800" dirty="0" smtClean="0">
                <a:solidFill>
                  <a:srgbClr val="FF0000"/>
                </a:solidFill>
              </a:rPr>
              <a:t>Q</a:t>
            </a:r>
            <a:r>
              <a:rPr lang="en-US" sz="1800" dirty="0" smtClean="0">
                <a:solidFill>
                  <a:srgbClr val="008000"/>
                </a:solidFill>
              </a:rPr>
              <a:t>C</a:t>
            </a:r>
            <a:r>
              <a:rPr lang="en-US" sz="1800" dirty="0" smtClean="0"/>
              <a:t>D</a:t>
            </a:r>
            <a:r>
              <a:rPr lang="en-US" sz="1800" i="1" dirty="0" smtClean="0"/>
              <a:t> , </a:t>
            </a:r>
          </a:p>
          <a:p>
            <a:pPr lvl="1">
              <a:buFont typeface="Arial" pitchFamily="34" charset="0"/>
              <a:buNone/>
            </a:pPr>
            <a:r>
              <a:rPr lang="en-US" sz="1800" i="1" dirty="0" smtClean="0"/>
              <a:t>	No Higgs field, nothing! 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 smtClean="0"/>
              <a:t>	</a:t>
            </a:r>
            <a:r>
              <a:rPr lang="en-US" sz="1800" dirty="0" smtClean="0"/>
              <a:t>Effect achieved purely 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 smtClean="0"/>
              <a:t>	through </a:t>
            </a:r>
            <a:r>
              <a:rPr lang="en-US" sz="1800" dirty="0" err="1" smtClean="0"/>
              <a:t>quark+gluon</a:t>
            </a:r>
            <a:r>
              <a:rPr lang="en-US" sz="1800" dirty="0" smtClean="0"/>
              <a:t> </a:t>
            </a:r>
          </a:p>
          <a:p>
            <a:pPr lvl="1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 smtClean="0"/>
              <a:t>	dynamics.</a:t>
            </a:r>
          </a:p>
          <a:p>
            <a:endParaRPr lang="en-AU" sz="2400" dirty="0" smtClean="0"/>
          </a:p>
        </p:txBody>
      </p:sp>
      <p:pic>
        <p:nvPicPr>
          <p:cNvPr id="16" name="Picture 15" descr="pride-and-prejud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908720"/>
            <a:ext cx="3699548" cy="1490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779" y="6237312"/>
            <a:ext cx="6497221" cy="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142852"/>
            <a:ext cx="7453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hlink"/>
                </a:solidFill>
                <a:ea typeface="宋体" charset="0"/>
                <a:cs typeface="宋体" charset="0"/>
              </a:rPr>
              <a:t>Pion’s dichotomy</a:t>
            </a:r>
            <a:r>
              <a:rPr lang="zh-CN" altLang="en-US" sz="2000" dirty="0">
                <a:solidFill>
                  <a:schemeClr val="hlink"/>
                </a:solidFill>
                <a:ea typeface="宋体" charset="0"/>
                <a:cs typeface="宋体" charset="0"/>
              </a:rPr>
              <a:t/>
            </a:r>
            <a:br>
              <a:rPr lang="zh-CN" altLang="en-US" sz="2000" dirty="0">
                <a:solidFill>
                  <a:schemeClr val="hlink"/>
                </a:solidFill>
                <a:ea typeface="宋体" charset="0"/>
                <a:cs typeface="宋体" charset="0"/>
              </a:rPr>
            </a:br>
            <a:r>
              <a:rPr lang="en-US" altLang="zh-CN" sz="2000" dirty="0">
                <a:solidFill>
                  <a:schemeClr val="hlink"/>
                </a:solidFill>
                <a:ea typeface="宋体" charset="0"/>
                <a:cs typeface="宋体" charset="0"/>
              </a:rPr>
              <a:t>Goldstone boson and Bound State</a:t>
            </a:r>
            <a:endParaRPr lang="zh-CN" altLang="en-US" b="1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836712"/>
            <a:ext cx="63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  <a:latin typeface="Calibri" charset="0"/>
                <a:cs typeface="Calibri" charset="0"/>
                <a:sym typeface="Calibri" charset="0"/>
              </a:rPr>
              <a:t>Maris, Roberts and </a:t>
            </a:r>
            <a:r>
              <a:rPr lang="en-US" sz="1200" dirty="0" smtClean="0">
                <a:solidFill>
                  <a:srgbClr val="FF6600"/>
                </a:solidFill>
                <a:latin typeface="Calibri" charset="0"/>
                <a:cs typeface="Calibri" charset="0"/>
                <a:sym typeface="Calibri" charset="0"/>
              </a:rPr>
              <a:t>Tandy, </a:t>
            </a:r>
            <a:r>
              <a:rPr lang="zh-CN" altLang="en-US" sz="1200" b="1" dirty="0" smtClean="0">
                <a:solidFill>
                  <a:srgbClr val="FF66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Phys</a:t>
            </a:r>
            <a:r>
              <a:rPr lang="zh-CN" altLang="en-US" sz="1200" b="1" dirty="0">
                <a:solidFill>
                  <a:srgbClr val="FF66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. Lett. </a:t>
            </a:r>
            <a:r>
              <a:rPr lang="en-US" altLang="zh-CN" sz="1200" b="1" dirty="0">
                <a:solidFill>
                  <a:srgbClr val="FF66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B420</a:t>
            </a:r>
            <a:r>
              <a:rPr lang="en-US" altLang="zh-CN" sz="1200" dirty="0">
                <a:solidFill>
                  <a:srgbClr val="FF66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(1998) 267-273</a:t>
            </a:r>
            <a:endParaRPr lang="zh-CN" altLang="en-US" sz="1200" b="1" dirty="0">
              <a:solidFill>
                <a:srgbClr val="FF66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sp>
        <p:nvSpPr>
          <p:cNvPr id="40" name="Content Placeholder 8"/>
          <p:cNvSpPr>
            <a:spLocks noGrp="1"/>
          </p:cNvSpPr>
          <p:nvPr/>
        </p:nvSpPr>
        <p:spPr bwMode="auto">
          <a:xfrm>
            <a:off x="374848" y="1124744"/>
            <a:ext cx="8373616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 err="1" smtClean="0"/>
              <a:t>Pion’s</a:t>
            </a:r>
            <a:r>
              <a:rPr lang="en-US" dirty="0" smtClean="0"/>
              <a:t> Bethe-</a:t>
            </a:r>
            <a:r>
              <a:rPr lang="en-US" dirty="0" err="1" smtClean="0"/>
              <a:t>Salpeter</a:t>
            </a:r>
            <a:r>
              <a:rPr lang="en-US" dirty="0" smtClean="0"/>
              <a:t> amplitude</a:t>
            </a:r>
          </a:p>
          <a:p>
            <a:pPr>
              <a:buNone/>
            </a:pPr>
            <a:r>
              <a:rPr lang="en-US" dirty="0" smtClean="0"/>
              <a:t>	Solution of the Bethe-</a:t>
            </a:r>
            <a:r>
              <a:rPr lang="en-US" dirty="0" err="1" smtClean="0"/>
              <a:t>Salpeter</a:t>
            </a:r>
            <a:r>
              <a:rPr lang="en-US" dirty="0" smtClean="0"/>
              <a:t> equation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Dressed-quark propagator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Axial-vector</a:t>
            </a:r>
            <a:r>
              <a:rPr lang="en-US" dirty="0" smtClean="0"/>
              <a:t> Ward-Takahashi identity entails(chiral limit)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41" name="Picture 40" descr="Gamma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060848"/>
            <a:ext cx="5760640" cy="1062296"/>
          </a:xfrm>
          <a:prstGeom prst="rect">
            <a:avLst/>
          </a:prstGeom>
        </p:spPr>
      </p:pic>
      <p:pic>
        <p:nvPicPr>
          <p:cNvPr id="42" name="Picture 41" descr="Sp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115804"/>
            <a:ext cx="3164210" cy="673236"/>
          </a:xfrm>
          <a:prstGeom prst="rect">
            <a:avLst/>
          </a:prstGeom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0" y="5301208"/>
            <a:ext cx="9144000" cy="117653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solidFill>
                  <a:srgbClr val="0000FF"/>
                </a:solidFill>
              </a:rPr>
              <a:t>Given the dichotomy of pion the fine-tuning should not play any role in an explanation of pion properties;</a:t>
            </a:r>
          </a:p>
          <a:p>
            <a:r>
              <a:rPr lang="en-US" sz="2800" smtClean="0">
                <a:solidFill>
                  <a:srgbClr val="0000FF"/>
                </a:solidFill>
              </a:rPr>
              <a:t>Descriptions of pion within frameworks that cannot faithfully express symmetries and their breaking patterns(such as constituent-quark models) are unreliable;</a:t>
            </a:r>
          </a:p>
          <a:p>
            <a:r>
              <a:rPr lang="en-US" sz="2800" smtClean="0">
                <a:solidFill>
                  <a:srgbClr val="0000FF"/>
                </a:solidFill>
              </a:rPr>
              <a:t>Hence, pion properties are an almost direct measure of the dressed-quark mass function. </a:t>
            </a:r>
            <a:r>
              <a:rPr lang="en-US" smtClean="0"/>
              <a:t> </a:t>
            </a:r>
            <a:endParaRPr lang="en-US" dirty="0" smtClean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437112"/>
            <a:ext cx="587786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15" y="998612"/>
            <a:ext cx="5825248" cy="415858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" y="-1"/>
            <a:ext cx="3548034" cy="22865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79912" y="116632"/>
            <a:ext cx="2761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i="1" dirty="0" smtClean="0">
                <a:solidFill>
                  <a:srgbClr val="BF0703"/>
                </a:solidFill>
                <a:latin typeface="Calibri" pitchFamily="34" charset="0"/>
              </a:rPr>
              <a:t>k</a:t>
            </a:r>
            <a:r>
              <a:rPr lang="en-US" altLang="zh-CN" i="1" baseline="30000" dirty="0" smtClean="0">
                <a:solidFill>
                  <a:srgbClr val="BF0703"/>
                </a:solidFill>
                <a:latin typeface="Calibri" pitchFamily="34" charset="0"/>
              </a:rPr>
              <a:t>2</a:t>
            </a:r>
            <a:r>
              <a:rPr lang="en-GB" i="1" dirty="0" smtClean="0">
                <a:solidFill>
                  <a:srgbClr val="BF0703"/>
                </a:solidFill>
              </a:rPr>
              <a:t>≈ </a:t>
            </a:r>
            <a:r>
              <a:rPr lang="en-GB" i="1" dirty="0">
                <a:solidFill>
                  <a:srgbClr val="BF0703"/>
                </a:solidFill>
              </a:rPr>
              <a:t>0.5 </a:t>
            </a:r>
            <a:r>
              <a:rPr lang="en-GB" i="1" dirty="0" smtClean="0">
                <a:solidFill>
                  <a:srgbClr val="BF0703"/>
                </a:solidFill>
              </a:rPr>
              <a:t>mg</a:t>
            </a:r>
            <a:r>
              <a:rPr lang="en-GB" i="1" baseline="30000" dirty="0" smtClean="0">
                <a:solidFill>
                  <a:srgbClr val="BF0703"/>
                </a:solidFill>
              </a:rPr>
              <a:t>2</a:t>
            </a:r>
            <a:r>
              <a:rPr lang="zh-CN" altLang="en-US" i="1" dirty="0" smtClean="0">
                <a:solidFill>
                  <a:srgbClr val="BF0703"/>
                </a:solidFill>
              </a:rPr>
              <a:t>附近出现拐点</a:t>
            </a:r>
            <a:r>
              <a:rPr lang="en-GB" i="1" dirty="0">
                <a:solidFill>
                  <a:srgbClr val="BF0703"/>
                </a:solidFill>
              </a:rPr>
              <a:t>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39952" y="476672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99592" y="404664"/>
            <a:ext cx="27363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216" y="13407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Chebyshev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Chebyshev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2636912"/>
            <a:ext cx="2952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输入特征胶子传播子；</a:t>
            </a:r>
            <a:endParaRPr lang="en-US" altLang="zh-CN" dirty="0" smtClean="0"/>
          </a:p>
          <a:p>
            <a:r>
              <a:rPr lang="zh-CN" altLang="en-US" dirty="0" smtClean="0"/>
              <a:t>求解</a:t>
            </a:r>
            <a:r>
              <a:rPr lang="en-US" altLang="zh-CN" dirty="0" smtClean="0"/>
              <a:t>Pion</a:t>
            </a:r>
            <a:r>
              <a:rPr lang="zh-CN" altLang="en-US" dirty="0" smtClean="0"/>
              <a:t>的</a:t>
            </a:r>
            <a:r>
              <a:rPr lang="en-US" altLang="zh-CN" dirty="0" smtClean="0"/>
              <a:t>BSE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利用</a:t>
            </a:r>
            <a:r>
              <a:rPr lang="en-US" altLang="zh-CN" dirty="0" err="1" smtClean="0"/>
              <a:t>Chebyshev</a:t>
            </a:r>
            <a:r>
              <a:rPr lang="zh-CN" altLang="en-US" dirty="0" smtClean="0"/>
              <a:t>多项式表征波函数；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在大动量区域，波函数具有传统的</a:t>
            </a:r>
            <a:r>
              <a:rPr lang="en-US" altLang="zh-CN" dirty="0" smtClean="0"/>
              <a:t>Nakanishi</a:t>
            </a:r>
            <a:r>
              <a:rPr lang="zh-CN" altLang="en-US" dirty="0" smtClean="0"/>
              <a:t>表示，部分子图像；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拐点的出现（禁闭特征）使红外区域波函数不具有</a:t>
            </a:r>
            <a:r>
              <a:rPr lang="en-US" altLang="zh-CN" dirty="0" smtClean="0"/>
              <a:t>Nakanishi</a:t>
            </a:r>
            <a:r>
              <a:rPr lang="zh-CN" altLang="en-US" dirty="0" smtClean="0"/>
              <a:t>表示，需要引入准粒子图像（同夸克传播子）</a:t>
            </a:r>
            <a:endParaRPr lang="en-US" dirty="0"/>
          </a:p>
        </p:txBody>
      </p:sp>
      <p:pic>
        <p:nvPicPr>
          <p:cNvPr id="19" name="Picture 18" descr="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5157192"/>
            <a:ext cx="1802584" cy="1512168"/>
          </a:xfrm>
          <a:prstGeom prst="rect">
            <a:avLst/>
          </a:prstGeom>
        </p:spPr>
      </p:pic>
      <p:pic>
        <p:nvPicPr>
          <p:cNvPr id="20" name="Picture 19" descr="F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5085184"/>
            <a:ext cx="1888422" cy="1584176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5868144" y="5589240"/>
            <a:ext cx="720080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932040" y="980728"/>
            <a:ext cx="0" cy="288032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4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33914</TotalTime>
  <Words>1018</Words>
  <Application>Microsoft Macintosh PowerPoint</Application>
  <PresentationFormat>On-screen Show (4:3)</PresentationFormat>
  <Paragraphs>183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主题</vt:lpstr>
      <vt:lpstr>自定义设计方案</vt:lpstr>
      <vt:lpstr>Equation</vt:lpstr>
      <vt:lpstr>Gluon mass generation and the critical phenomena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lei chang</cp:lastModifiedBy>
  <cp:revision>539</cp:revision>
  <dcterms:created xsi:type="dcterms:W3CDTF">2016-07-04T07:50:40Z</dcterms:created>
  <dcterms:modified xsi:type="dcterms:W3CDTF">2018-08-28T13:24:21Z</dcterms:modified>
</cp:coreProperties>
</file>