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7" r:id="rId2"/>
    <p:sldId id="470" r:id="rId3"/>
    <p:sldId id="474" r:id="rId4"/>
    <p:sldId id="475" r:id="rId5"/>
    <p:sldId id="476" r:id="rId6"/>
    <p:sldId id="479" r:id="rId7"/>
    <p:sldId id="480" r:id="rId8"/>
    <p:sldId id="477" r:id="rId9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3"/>
    <p:restoredTop sz="93081"/>
  </p:normalViewPr>
  <p:slideViewPr>
    <p:cSldViewPr>
      <p:cViewPr varScale="1">
        <p:scale>
          <a:sx n="97" d="100"/>
          <a:sy n="97" d="100"/>
        </p:scale>
        <p:origin x="2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2018/3/12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81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3/12/18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W/Z physics in CDR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News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1"/>
            <a:r>
              <a:rPr lang="en-US" dirty="0" smtClean="0"/>
              <a:t>Two possibility: </a:t>
            </a:r>
          </a:p>
          <a:p>
            <a:pPr lvl="2"/>
            <a:r>
              <a:rPr lang="en-US" altLang="zh-CN" dirty="0" smtClean="0"/>
              <a:t>E=90</a:t>
            </a:r>
            <a:r>
              <a:rPr lang="zh-CN" altLang="en-US" dirty="0" smtClean="0"/>
              <a:t> </a:t>
            </a:r>
            <a:r>
              <a:rPr lang="en-US" altLang="zh-CN" dirty="0" smtClean="0"/>
              <a:t>GeV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3T </a:t>
            </a:r>
            <a:r>
              <a:rPr lang="en-US" altLang="zh-CN" dirty="0" smtClean="0"/>
              <a:t>( new default )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</a:t>
            </a:r>
            <a:r>
              <a:rPr lang="zh-CN" altLang="en-US" dirty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160GeV</a:t>
            </a:r>
            <a:r>
              <a:rPr lang="zh-CN" altLang="en-US" dirty="0" smtClean="0"/>
              <a:t> 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3T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dirty="0" smtClean="0"/>
              <a:t>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7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(direct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method)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652"/>
            <a:ext cx="8229600" cy="4525962"/>
          </a:xfrm>
        </p:spPr>
        <p:txBody>
          <a:bodyPr/>
          <a:lstStyle/>
          <a:p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Maarten</a:t>
            </a:r>
            <a:r>
              <a:rPr lang="zh-CN" altLang="en-US" sz="1800" dirty="0"/>
              <a:t> </a:t>
            </a:r>
            <a:r>
              <a:rPr lang="en-US" altLang="zh-CN" sz="1800" dirty="0" err="1" smtClean="0"/>
              <a:t>Boonekamp’s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help,</a:t>
            </a:r>
            <a:r>
              <a:rPr lang="zh-CN" altLang="en-US" sz="1800" dirty="0" smtClean="0"/>
              <a:t> </a:t>
            </a:r>
            <a:r>
              <a:rPr lang="en-US" altLang="zh-CN" sz="1800" dirty="0" err="1" smtClean="0"/>
              <a:t>Peizhu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Lai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Bo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L</a:t>
            </a:r>
            <a:r>
              <a:rPr lang="en-US" altLang="zh-CN" sz="1800" dirty="0" smtClean="0"/>
              <a:t>iu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working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evaluation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scale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systematics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</a:t>
            </a:r>
            <a:r>
              <a:rPr lang="zh-CN" altLang="en-US" sz="1800" dirty="0" smtClean="0"/>
              <a:t> </a:t>
            </a:r>
            <a:r>
              <a:rPr lang="en-US" altLang="zh-CN" sz="1800" dirty="0" err="1" smtClean="0"/>
              <a:t>eg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flavor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dependence)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Plan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implement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heavy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flavor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veto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Z-&gt;</a:t>
            </a:r>
            <a:r>
              <a:rPr lang="en-US" altLang="zh-CN" sz="1800" dirty="0" err="1" smtClean="0"/>
              <a:t>jj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sample</a:t>
            </a:r>
            <a:r>
              <a:rPr lang="zh-CN" alt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37" y="2630851"/>
            <a:ext cx="4364145" cy="4211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4997" y="4334022"/>
            <a:ext cx="4699003" cy="23587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997" y="2453500"/>
            <a:ext cx="4571999" cy="196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41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</a:t>
            </a:r>
            <a:r>
              <a:rPr lang="zh-CN" altLang="en-US" dirty="0"/>
              <a:t> </a:t>
            </a:r>
            <a:r>
              <a:rPr lang="en-US" altLang="zh-CN" dirty="0"/>
              <a:t>mass</a:t>
            </a:r>
            <a:r>
              <a:rPr lang="zh-CN" altLang="en-US" dirty="0"/>
              <a:t> </a:t>
            </a:r>
            <a:r>
              <a:rPr lang="en-US" altLang="zh-CN" dirty="0"/>
              <a:t>(direct</a:t>
            </a:r>
            <a:r>
              <a:rPr lang="zh-CN" altLang="en-US" dirty="0"/>
              <a:t> </a:t>
            </a:r>
            <a:r>
              <a:rPr lang="en-US" altLang="zh-CN" dirty="0"/>
              <a:t>method)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318" y="1268760"/>
            <a:ext cx="7962106" cy="4535710"/>
          </a:xfrm>
        </p:spPr>
        <p:txBody>
          <a:bodyPr/>
          <a:lstStyle/>
          <a:p>
            <a:r>
              <a:rPr lang="en-US" altLang="zh-CN" sz="2000" dirty="0" smtClean="0"/>
              <a:t>Bo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Liu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looking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PFA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object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energy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scale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calibration</a:t>
            </a:r>
          </a:p>
          <a:p>
            <a:pPr lvl="1"/>
            <a:r>
              <a:rPr lang="en-US" altLang="zh-CN" sz="1600" dirty="0" smtClean="0"/>
              <a:t>One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idea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from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Maarten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and</a:t>
            </a:r>
            <a:r>
              <a:rPr lang="zh-CN" altLang="en-US" sz="1600" dirty="0" smtClean="0"/>
              <a:t> </a:t>
            </a:r>
            <a:r>
              <a:rPr lang="en-US" altLang="zh-CN" sz="1600" dirty="0" err="1" smtClean="0"/>
              <a:t>Manqi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that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to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use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J/pi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sample</a:t>
            </a:r>
            <a:r>
              <a:rPr lang="zh-CN" altLang="en-US" sz="1600" dirty="0" smtClean="0"/>
              <a:t> </a:t>
            </a:r>
            <a:endParaRPr lang="en-US" altLang="zh-CN" sz="1600" dirty="0" smtClean="0"/>
          </a:p>
          <a:p>
            <a:r>
              <a:rPr lang="en-US" altLang="zh-CN" sz="2000" dirty="0" err="1" smtClean="0"/>
              <a:t>Peixun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Shen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has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calculated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production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cross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section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for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J/psi</a:t>
            </a:r>
            <a:r>
              <a:rPr lang="zh-CN" altLang="en-US" sz="2000" dirty="0" smtClean="0"/>
              <a:t> </a:t>
            </a:r>
            <a:r>
              <a:rPr lang="zh-CN" altLang="en-US" sz="2000" dirty="0"/>
              <a:t> </a:t>
            </a:r>
            <a:r>
              <a:rPr lang="zh-CN" altLang="en-US" sz="2000" dirty="0" smtClean="0"/>
              <a:t>               </a:t>
            </a:r>
            <a:r>
              <a:rPr lang="en-US" altLang="zh-CN" sz="2000" dirty="0" smtClean="0"/>
              <a:t>in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Z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pole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ZH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runs.</a:t>
            </a:r>
            <a:r>
              <a:rPr lang="zh-CN" alt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11613"/>
            <a:ext cx="6084168" cy="424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0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measurement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(WW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threshold</a:t>
            </a:r>
            <a:r>
              <a:rPr lang="zh-CN" altLang="en-US" dirty="0" smtClean="0"/>
              <a:t> </a:t>
            </a:r>
            <a:r>
              <a:rPr lang="en-US" altLang="zh-CN" dirty="0" smtClean="0"/>
              <a:t>scan)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07294"/>
            <a:ext cx="8568952" cy="4525962"/>
          </a:xfrm>
        </p:spPr>
        <p:txBody>
          <a:bodyPr/>
          <a:lstStyle/>
          <a:p>
            <a:r>
              <a:rPr lang="en-US" altLang="zh-CN" sz="2400" dirty="0" err="1" smtClean="0"/>
              <a:t>Peixun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Shen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optimizing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scan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runs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Considering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beam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energy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uncertainty,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energy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spread,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theory</a:t>
            </a:r>
            <a:r>
              <a:rPr lang="zh-CN" altLang="en-US" sz="2000" dirty="0" smtClean="0"/>
              <a:t> </a:t>
            </a:r>
            <a:r>
              <a:rPr lang="en-US" altLang="zh-CN" sz="2000" dirty="0" err="1" smtClean="0"/>
              <a:t>unc</a:t>
            </a:r>
            <a:r>
              <a:rPr lang="en-US" altLang="zh-CN" sz="2000" dirty="0" smtClean="0"/>
              <a:t>.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512" y="2051259"/>
            <a:ext cx="3697635" cy="2687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38311"/>
            <a:ext cx="9190148" cy="994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05" y="2064688"/>
            <a:ext cx="5495218" cy="257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5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dirty="0" smtClean="0"/>
              <a:t>W/Z physics Plan for CDR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156" y="1268760"/>
            <a:ext cx="8705956" cy="4525962"/>
          </a:xfrm>
        </p:spPr>
        <p:txBody>
          <a:bodyPr/>
          <a:lstStyle/>
          <a:p>
            <a:r>
              <a:rPr lang="en-US" sz="2000" dirty="0" smtClean="0"/>
              <a:t>Plan to cover the prospects of 6-7 key parameters.</a:t>
            </a:r>
          </a:p>
          <a:p>
            <a:r>
              <a:rPr lang="en-US" sz="2000" dirty="0"/>
              <a:t>Text for CDR </a:t>
            </a:r>
            <a:r>
              <a:rPr lang="en-US" altLang="zh-CN" sz="2000" dirty="0" smtClean="0"/>
              <a:t>is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going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commit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into</a:t>
            </a:r>
            <a:r>
              <a:rPr lang="zh-CN" altLang="en-US" sz="2000" dirty="0" smtClean="0"/>
              <a:t> </a:t>
            </a:r>
            <a:r>
              <a:rPr lang="en-US" altLang="zh-CN" sz="2000" dirty="0" err="1" smtClean="0"/>
              <a:t>git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this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weekend</a:t>
            </a:r>
            <a:endParaRPr lang="en-US" altLang="zh-CN" sz="2000" dirty="0" smtClean="0"/>
          </a:p>
          <a:p>
            <a:r>
              <a:rPr lang="en-US" altLang="zh-CN" sz="2000" dirty="0" smtClean="0"/>
              <a:t>Contributions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are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welcome</a:t>
            </a:r>
          </a:p>
          <a:p>
            <a:r>
              <a:rPr lang="en-US" altLang="zh-CN" sz="2000" dirty="0" smtClean="0"/>
              <a:t>Some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study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need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be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done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with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new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MC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simulation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New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detector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geometry,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field</a:t>
            </a:r>
            <a:r>
              <a:rPr lang="zh-CN" altLang="en-US" sz="2000" dirty="0" smtClean="0"/>
              <a:t> 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This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study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will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not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change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text,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just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change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some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number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CDR.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lvl="1"/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: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jet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energy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resolution,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lepton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resolution,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acceptance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uncertainty</a:t>
            </a:r>
            <a:r>
              <a:rPr lang="zh-CN" altLang="en-US" sz="2000" dirty="0" smtClean="0"/>
              <a:t> </a:t>
            </a:r>
            <a:r>
              <a:rPr lang="mr-IN" altLang="zh-CN" sz="2000" dirty="0" smtClean="0"/>
              <a:t>…</a:t>
            </a:r>
            <a:r>
              <a:rPr lang="zh-CN" altLang="en-US" sz="2000" dirty="0" smtClean="0"/>
              <a:t>   </a:t>
            </a:r>
            <a:endParaRPr lang="en-US" altLang="zh-CN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" y="4341458"/>
            <a:ext cx="9144000" cy="24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4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Identify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performance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input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support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W/Z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physics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prospect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repeat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3T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magnetic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field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detector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geometry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Afb</a:t>
            </a:r>
            <a:r>
              <a:rPr lang="en-US" altLang="zh-CN" sz="1800" dirty="0" smtClean="0"/>
              <a:t>(l):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lepton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angular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r>
              <a:rPr lang="en-US" altLang="zh-CN" sz="1800" dirty="0" err="1" smtClean="0"/>
              <a:t>R_b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“B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efficiency”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“</a:t>
            </a:r>
            <a:r>
              <a:rPr lang="en-US" altLang="zh-CN" sz="1800" dirty="0" err="1" smtClean="0"/>
              <a:t>cjet</a:t>
            </a:r>
            <a:r>
              <a:rPr lang="en-US" altLang="zh-CN" sz="1800" dirty="0" smtClean="0"/>
              <a:t>/light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rejection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</a:t>
            </a:r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(direct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approach</a:t>
            </a:r>
            <a:r>
              <a:rPr lang="en-US" altLang="zh-CN" sz="1800" dirty="0"/>
              <a:t>)</a:t>
            </a:r>
            <a:r>
              <a:rPr lang="zh-CN" altLang="en-US" sz="1800" dirty="0" smtClean="0"/>
              <a:t>：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(threshold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scan):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err="1" smtClean="0"/>
              <a:t>N_v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photon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126" y="2852936"/>
            <a:ext cx="3143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2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Production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plan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W/Z</a:t>
            </a:r>
            <a:r>
              <a:rPr lang="zh-CN" altLang="en-US" dirty="0" smtClean="0"/>
              <a:t> </a:t>
            </a:r>
            <a:r>
              <a:rPr lang="en-US" altLang="zh-CN" dirty="0" smtClean="0"/>
              <a:t>physics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Afb</a:t>
            </a:r>
            <a:r>
              <a:rPr lang="en-US" altLang="zh-CN" dirty="0" smtClean="0"/>
              <a:t>(l):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100k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</a:t>
            </a:r>
            <a:r>
              <a:rPr lang="en-US" altLang="zh-CN" dirty="0" err="1" smtClean="0"/>
              <a:t>ll</a:t>
            </a:r>
            <a:r>
              <a:rPr lang="zh-CN" altLang="en-US" dirty="0" smtClean="0"/>
              <a:t> </a:t>
            </a:r>
            <a:r>
              <a:rPr lang="en-US" altLang="zh-CN" dirty="0" smtClean="0"/>
              <a:t>full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resolution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study</a:t>
            </a:r>
          </a:p>
          <a:p>
            <a:pPr lvl="1"/>
            <a:r>
              <a:rPr lang="en-US" altLang="zh-CN" dirty="0" smtClean="0"/>
              <a:t>10M</a:t>
            </a:r>
            <a:r>
              <a:rPr lang="zh-CN" altLang="en-US" dirty="0" smtClean="0"/>
              <a:t> </a:t>
            </a:r>
            <a:r>
              <a:rPr lang="en-US" altLang="zh-CN" dirty="0" smtClean="0"/>
              <a:t>~</a:t>
            </a:r>
            <a:r>
              <a:rPr lang="zh-CN" altLang="en-US" dirty="0" smtClean="0"/>
              <a:t> </a:t>
            </a:r>
            <a:r>
              <a:rPr lang="en-US" altLang="zh-CN" dirty="0" smtClean="0"/>
              <a:t>100M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</a:t>
            </a:r>
            <a:r>
              <a:rPr lang="en-US" altLang="zh-CN" dirty="0" err="1" smtClean="0"/>
              <a:t>ll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</a:t>
            </a:r>
            <a:r>
              <a:rPr lang="en-US" altLang="zh-CN" dirty="0" err="1" smtClean="0"/>
              <a:t>tautau</a:t>
            </a:r>
            <a:r>
              <a:rPr lang="zh-CN" altLang="en-US" dirty="0" smtClean="0"/>
              <a:t> </a:t>
            </a:r>
            <a:r>
              <a:rPr lang="en-US" altLang="zh-CN" dirty="0" smtClean="0"/>
              <a:t>fast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background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event-by-event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fitting.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(direct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measurement)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1M</a:t>
            </a:r>
            <a:r>
              <a:rPr lang="zh-CN" altLang="en-US" dirty="0" smtClean="0"/>
              <a:t> </a:t>
            </a:r>
            <a:r>
              <a:rPr lang="en-US" altLang="zh-CN" dirty="0" smtClean="0"/>
              <a:t>WW-&gt;</a:t>
            </a:r>
            <a:r>
              <a:rPr lang="en-US" altLang="zh-CN" dirty="0" err="1" smtClean="0"/>
              <a:t>lvqq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fullsim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ZH</a:t>
            </a:r>
            <a:r>
              <a:rPr lang="zh-CN" altLang="en-US" dirty="0" smtClean="0"/>
              <a:t> </a:t>
            </a:r>
            <a:r>
              <a:rPr lang="en-US" altLang="zh-CN" dirty="0" smtClean="0"/>
              <a:t>run</a:t>
            </a:r>
            <a:r>
              <a:rPr lang="zh-CN" altLang="en-US" dirty="0" smtClean="0"/>
              <a:t>  </a:t>
            </a:r>
            <a:r>
              <a:rPr lang="en-US" altLang="zh-CN" dirty="0" smtClean="0"/>
              <a:t>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R(b)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200k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fullsim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Z-&gt;bb,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Z-&gt;cc</a:t>
            </a:r>
            <a:r>
              <a:rPr lang="zh-CN" altLang="en-US" dirty="0" smtClean="0"/>
              <a:t> 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</a:t>
            </a:r>
            <a:r>
              <a:rPr lang="en-US" altLang="zh-CN" dirty="0" err="1" smtClean="0"/>
              <a:t>qq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Z</a:t>
            </a:r>
            <a:r>
              <a:rPr lang="zh-CN" altLang="en-US" dirty="0" smtClean="0"/>
              <a:t> </a:t>
            </a:r>
            <a:r>
              <a:rPr lang="en-US" altLang="zh-CN" dirty="0" smtClean="0"/>
              <a:t>pole</a:t>
            </a:r>
            <a:r>
              <a:rPr lang="zh-CN" altLang="en-US" dirty="0" smtClean="0"/>
              <a:t>   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Could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fast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r>
              <a:rPr lang="en-US" altLang="zh-CN" dirty="0" smtClean="0"/>
              <a:t>tagging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07995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43491</TotalTime>
  <Words>412</Words>
  <Application>Microsoft Macintosh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Comic Sans MS</vt:lpstr>
      <vt:lpstr>ＭＳ Ｐゴシック</vt:lpstr>
      <vt:lpstr>仿宋_GB2312</vt:lpstr>
      <vt:lpstr>宋体</vt:lpstr>
      <vt:lpstr>楷体_GB2312</vt:lpstr>
      <vt:lpstr>Arial</vt:lpstr>
      <vt:lpstr>默认主题</vt:lpstr>
      <vt:lpstr>W/Z physics in CDR </vt:lpstr>
      <vt:lpstr>News </vt:lpstr>
      <vt:lpstr>W mass (direct method)</vt:lpstr>
      <vt:lpstr>W mass (direct method)</vt:lpstr>
      <vt:lpstr>W mass measurement (WW threshold scan)</vt:lpstr>
      <vt:lpstr>CEPC W/Z physics Plan for CDR </vt:lpstr>
      <vt:lpstr>Performance input </vt:lpstr>
      <vt:lpstr>MC Production plan for W/Z physics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692</cp:revision>
  <cp:lastPrinted>2018-03-12T12:35:21Z</cp:lastPrinted>
  <dcterms:modified xsi:type="dcterms:W3CDTF">2018-03-14T07:25:37Z</dcterms:modified>
</cp:coreProperties>
</file>