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8"/>
  </p:notesMasterIdLst>
  <p:handoutMasterIdLst>
    <p:handoutMasterId r:id="rId29"/>
  </p:handoutMasterIdLst>
  <p:sldIdLst>
    <p:sldId id="561" r:id="rId2"/>
    <p:sldId id="743" r:id="rId3"/>
    <p:sldId id="745" r:id="rId4"/>
    <p:sldId id="746" r:id="rId5"/>
    <p:sldId id="770" r:id="rId6"/>
    <p:sldId id="776" r:id="rId7"/>
    <p:sldId id="768" r:id="rId8"/>
    <p:sldId id="786" r:id="rId9"/>
    <p:sldId id="787" r:id="rId10"/>
    <p:sldId id="774" r:id="rId11"/>
    <p:sldId id="765" r:id="rId12"/>
    <p:sldId id="779" r:id="rId13"/>
    <p:sldId id="780" r:id="rId14"/>
    <p:sldId id="781" r:id="rId15"/>
    <p:sldId id="782" r:id="rId16"/>
    <p:sldId id="750" r:id="rId17"/>
    <p:sldId id="751" r:id="rId18"/>
    <p:sldId id="788" r:id="rId19"/>
    <p:sldId id="783" r:id="rId20"/>
    <p:sldId id="754" r:id="rId21"/>
    <p:sldId id="755" r:id="rId22"/>
    <p:sldId id="756" r:id="rId23"/>
    <p:sldId id="775" r:id="rId24"/>
    <p:sldId id="758" r:id="rId25"/>
    <p:sldId id="784" r:id="rId26"/>
    <p:sldId id="748" r:id="rId27"/>
  </p:sldIdLst>
  <p:sldSz cx="9144000" cy="6858000" type="screen4x3"/>
  <p:notesSz cx="6794500" cy="99187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68D"/>
    <a:srgbClr val="000000"/>
    <a:srgbClr val="E549B8"/>
    <a:srgbClr val="5D7749"/>
    <a:srgbClr val="4D5E68"/>
    <a:srgbClr val="777777"/>
    <a:srgbClr val="1679BA"/>
    <a:srgbClr val="2A3454"/>
    <a:srgbClr val="C0C0C0"/>
    <a:srgbClr val="11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7" autoAdjust="0"/>
    <p:restoredTop sz="93440" autoAdjust="0"/>
  </p:normalViewPr>
  <p:slideViewPr>
    <p:cSldViewPr>
      <p:cViewPr varScale="1">
        <p:scale>
          <a:sx n="111" d="100"/>
          <a:sy n="111" d="100"/>
        </p:scale>
        <p:origin x="248" y="192"/>
      </p:cViewPr>
      <p:guideLst>
        <p:guide orient="horz" pos="2160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SANS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Sheet1!$A$2:$A$8</c:f>
              <c:numCache>
                <c:formatCode>mmm\-yy</c:formatCode>
                <c:ptCount val="7"/>
                <c:pt idx="0">
                  <c:v>43040.0</c:v>
                </c:pt>
                <c:pt idx="1">
                  <c:v>43101.0</c:v>
                </c:pt>
                <c:pt idx="2">
                  <c:v>43132.0</c:v>
                </c:pt>
                <c:pt idx="3">
                  <c:v>43160.0</c:v>
                </c:pt>
                <c:pt idx="4">
                  <c:v>43191.0</c:v>
                </c:pt>
                <c:pt idx="5">
                  <c:v>43221.0</c:v>
                </c:pt>
                <c:pt idx="6">
                  <c:v>43252.0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12.0</c:v>
                </c:pt>
                <c:pt idx="1">
                  <c:v>9.0</c:v>
                </c:pt>
                <c:pt idx="2">
                  <c:v>4.0</c:v>
                </c:pt>
                <c:pt idx="3">
                  <c:v>2.0</c:v>
                </c:pt>
                <c:pt idx="4">
                  <c:v>1.0</c:v>
                </c:pt>
                <c:pt idx="5">
                  <c:v>1.0</c:v>
                </c:pt>
                <c:pt idx="6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MR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Sheet1!$A$2:$A$8</c:f>
              <c:numCache>
                <c:formatCode>mmm\-yy</c:formatCode>
                <c:ptCount val="7"/>
                <c:pt idx="0">
                  <c:v>43040.0</c:v>
                </c:pt>
                <c:pt idx="1">
                  <c:v>43101.0</c:v>
                </c:pt>
                <c:pt idx="2">
                  <c:v>43132.0</c:v>
                </c:pt>
                <c:pt idx="3">
                  <c:v>43160.0</c:v>
                </c:pt>
                <c:pt idx="4">
                  <c:v>43191.0</c:v>
                </c:pt>
                <c:pt idx="5">
                  <c:v>43221.0</c:v>
                </c:pt>
                <c:pt idx="6">
                  <c:v>43252.0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11.0</c:v>
                </c:pt>
                <c:pt idx="1">
                  <c:v>7.0</c:v>
                </c:pt>
                <c:pt idx="2">
                  <c:v>3.0</c:v>
                </c:pt>
                <c:pt idx="3">
                  <c:v>1.0</c:v>
                </c:pt>
                <c:pt idx="4">
                  <c:v>0.0</c:v>
                </c:pt>
                <c:pt idx="5">
                  <c:v>0.0</c:v>
                </c:pt>
                <c:pt idx="6">
                  <c:v>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GPPD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Sheet1!$A$2:$A$8</c:f>
              <c:numCache>
                <c:formatCode>mmm\-yy</c:formatCode>
                <c:ptCount val="7"/>
                <c:pt idx="0">
                  <c:v>43040.0</c:v>
                </c:pt>
                <c:pt idx="1">
                  <c:v>43101.0</c:v>
                </c:pt>
                <c:pt idx="2">
                  <c:v>43132.0</c:v>
                </c:pt>
                <c:pt idx="3">
                  <c:v>43160.0</c:v>
                </c:pt>
                <c:pt idx="4">
                  <c:v>43191.0</c:v>
                </c:pt>
                <c:pt idx="5">
                  <c:v>43221.0</c:v>
                </c:pt>
                <c:pt idx="6">
                  <c:v>43252.0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13.0</c:v>
                </c:pt>
                <c:pt idx="1">
                  <c:v>7.0</c:v>
                </c:pt>
                <c:pt idx="2">
                  <c:v>5.0</c:v>
                </c:pt>
                <c:pt idx="3">
                  <c:v>2.0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4956592"/>
        <c:axId val="2054957952"/>
      </c:lineChart>
      <c:dateAx>
        <c:axId val="20549565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957952"/>
        <c:crosses val="autoZero"/>
        <c:auto val="1"/>
        <c:lblOffset val="100"/>
        <c:baseTimeUnit val="months"/>
      </c:dateAx>
      <c:valAx>
        <c:axId val="205495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95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SANS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Sheet1!$A$2:$A$7</c:f>
              <c:numCache>
                <c:formatCode>mmm\-yy</c:formatCode>
                <c:ptCount val="6"/>
                <c:pt idx="0">
                  <c:v>43040.0</c:v>
                </c:pt>
                <c:pt idx="1">
                  <c:v>43101.0</c:v>
                </c:pt>
                <c:pt idx="2">
                  <c:v>43132.0</c:v>
                </c:pt>
                <c:pt idx="3">
                  <c:v>43160.0</c:v>
                </c:pt>
                <c:pt idx="4">
                  <c:v>43191.0</c:v>
                </c:pt>
                <c:pt idx="5">
                  <c:v>43221.0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9.0</c:v>
                </c:pt>
                <c:pt idx="1">
                  <c:v>5.0</c:v>
                </c:pt>
                <c:pt idx="2">
                  <c:v>4.0</c:v>
                </c:pt>
                <c:pt idx="3">
                  <c:v>2.0</c:v>
                </c:pt>
                <c:pt idx="4">
                  <c:v>0.0</c:v>
                </c:pt>
                <c:pt idx="5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MR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Sheet1!$A$2:$A$7</c:f>
              <c:numCache>
                <c:formatCode>mmm\-yy</c:formatCode>
                <c:ptCount val="6"/>
                <c:pt idx="0">
                  <c:v>43040.0</c:v>
                </c:pt>
                <c:pt idx="1">
                  <c:v>43101.0</c:v>
                </c:pt>
                <c:pt idx="2">
                  <c:v>43132.0</c:v>
                </c:pt>
                <c:pt idx="3">
                  <c:v>43160.0</c:v>
                </c:pt>
                <c:pt idx="4">
                  <c:v>43191.0</c:v>
                </c:pt>
                <c:pt idx="5">
                  <c:v>43221.0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10.0</c:v>
                </c:pt>
                <c:pt idx="1">
                  <c:v>7.0</c:v>
                </c:pt>
                <c:pt idx="2">
                  <c:v>5.0</c:v>
                </c:pt>
                <c:pt idx="3">
                  <c:v>3.0</c:v>
                </c:pt>
                <c:pt idx="4">
                  <c:v>0.0</c:v>
                </c:pt>
                <c:pt idx="5">
                  <c:v>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GPPD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Sheet1!$A$2:$A$7</c:f>
              <c:numCache>
                <c:formatCode>mmm\-yy</c:formatCode>
                <c:ptCount val="6"/>
                <c:pt idx="0">
                  <c:v>43040.0</c:v>
                </c:pt>
                <c:pt idx="1">
                  <c:v>43101.0</c:v>
                </c:pt>
                <c:pt idx="2">
                  <c:v>43132.0</c:v>
                </c:pt>
                <c:pt idx="3">
                  <c:v>43160.0</c:v>
                </c:pt>
                <c:pt idx="4">
                  <c:v>43191.0</c:v>
                </c:pt>
                <c:pt idx="5">
                  <c:v>43221.0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12.0</c:v>
                </c:pt>
                <c:pt idx="1">
                  <c:v>7.0</c:v>
                </c:pt>
                <c:pt idx="2">
                  <c:v>4.0</c:v>
                </c:pt>
                <c:pt idx="3">
                  <c:v>1.0</c:v>
                </c:pt>
                <c:pt idx="4">
                  <c:v>1.0</c:v>
                </c:pt>
                <c:pt idx="5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661504"/>
        <c:axId val="2053662864"/>
      </c:lineChart>
      <c:dateAx>
        <c:axId val="20536615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662864"/>
        <c:crosses val="autoZero"/>
        <c:auto val="1"/>
        <c:lblOffset val="100"/>
        <c:baseTimeUnit val="months"/>
      </c:dateAx>
      <c:valAx>
        <c:axId val="205366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66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66806102362205"/>
          <c:y val="0.0480661801150494"/>
          <c:w val="0.909152723097113"/>
          <c:h val="0.8183545518908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300.0</c:v>
                </c:pt>
                <c:pt idx="1">
                  <c:v>60.0</c:v>
                </c:pt>
                <c:pt idx="2">
                  <c:v>40.0</c:v>
                </c:pt>
                <c:pt idx="3">
                  <c:v>30.0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72703840"/>
        <c:axId val="-1872138208"/>
      </c:lineChart>
      <c:catAx>
        <c:axId val="-1872703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72138208"/>
        <c:crosses val="autoZero"/>
        <c:auto val="1"/>
        <c:lblAlgn val="ctr"/>
        <c:lblOffset val="100"/>
        <c:noMultiLvlLbl val="0"/>
      </c:catAx>
      <c:valAx>
        <c:axId val="-187213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7270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66806102362205"/>
          <c:y val="0.0480661801150494"/>
          <c:w val="0.909152723097113"/>
          <c:h val="0.8183545518908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60.0</c:v>
                </c:pt>
                <c:pt idx="1">
                  <c:v>20.0</c:v>
                </c:pt>
                <c:pt idx="2">
                  <c:v>5.0</c:v>
                </c:pt>
                <c:pt idx="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3144320"/>
        <c:axId val="2072363216"/>
      </c:lineChart>
      <c:catAx>
        <c:axId val="-1783144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2363216"/>
        <c:crosses val="autoZero"/>
        <c:auto val="1"/>
        <c:lblAlgn val="ctr"/>
        <c:lblOffset val="100"/>
        <c:noMultiLvlLbl val="0"/>
      </c:catAx>
      <c:valAx>
        <c:axId val="207236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314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66806102362205"/>
          <c:y val="0.0480661801150494"/>
          <c:w val="0.909152723097113"/>
          <c:h val="0.8183545518908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40.0</c:v>
                </c:pt>
                <c:pt idx="1">
                  <c:v>30.0</c:v>
                </c:pt>
                <c:pt idx="2">
                  <c:v>18.0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2539280"/>
        <c:axId val="2072541056"/>
      </c:lineChart>
      <c:catAx>
        <c:axId val="2072539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2541056"/>
        <c:crosses val="autoZero"/>
        <c:auto val="1"/>
        <c:lblAlgn val="ctr"/>
        <c:lblOffset val="100"/>
        <c:noMultiLvlLbl val="0"/>
      </c:catAx>
      <c:valAx>
        <c:axId val="207254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53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8202C069-549B-4993-815F-6A7995A7361C}" type="datetimeFigureOut">
              <a:rPr lang="zh-CN" altLang="en-US"/>
              <a:pPr>
                <a:defRPr/>
              </a:pPr>
              <a:t>2018/9/10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CEAA641F-A483-4A25-9A6F-63648487E8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216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7575" y="744538"/>
            <a:ext cx="495935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5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18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B6E832DF-4B6A-4FBD-9846-EB973104DA8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82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832DF-4B6A-4FBD-9846-EB973104DA88}" type="slidenum">
              <a:rPr lang="zh-CN" alt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3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SSppt母板首页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05800" y="6477000"/>
            <a:ext cx="3095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88000"/>
              </a:lnSpc>
              <a:defRPr/>
            </a:pPr>
            <a:endParaRPr lang="zh-CN" altLang="en-US" sz="1000">
              <a:solidFill>
                <a:schemeClr val="bg2"/>
              </a:solidFill>
              <a:latin typeface="Impact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50156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45CA-31E9-4073-9725-927BE599AC4C}" type="slidenum">
              <a:rPr lang="zh-CN" altLang="en-US"/>
              <a:pPr>
                <a:defRPr/>
              </a:pPr>
              <a:t>‹#›</a:t>
            </a:fld>
            <a:r>
              <a:rPr lang="zh-CN" altLang="en-US" dirty="0"/>
              <a:t>/</a:t>
            </a:r>
            <a:r>
              <a:rPr lang="en-US" altLang="zh-CN" dirty="0"/>
              <a:t>41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1042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DE58-C557-4301-9B02-3227CFCF58F4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418802140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11188" y="1412875"/>
            <a:ext cx="3992562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6150" y="1412875"/>
            <a:ext cx="3994150" cy="4953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8AC1-B1E1-4009-85A7-F52F95FDFABF}" type="slidenum">
              <a:rPr lang="zh-CN" altLang="en-US"/>
              <a:pPr>
                <a:defRPr/>
              </a:pPr>
              <a:t>‹#›</a:t>
            </a:fld>
            <a:r>
              <a:rPr lang="zh-CN" altLang="en-US" dirty="0"/>
              <a:t>/</a:t>
            </a:r>
            <a:r>
              <a:rPr lang="en-US" altLang="zh-CN" dirty="0"/>
              <a:t>41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31053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SSppt母板正文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412875"/>
            <a:ext cx="81391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51613"/>
            <a:ext cx="7921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Impact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A399397-9604-4641-AB45-0D504BE57B21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/12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667625" y="6597650"/>
            <a:ext cx="1368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>
              <a:defRPr/>
            </a:pPr>
            <a:endParaRPr lang="zh-CN" altLang="en-US" sz="9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27" r:id="rId3"/>
    <p:sldLayoutId id="2147483930" r:id="rId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tiff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44824"/>
            <a:ext cx="7772400" cy="1584176"/>
          </a:xfrm>
        </p:spPr>
        <p:txBody>
          <a:bodyPr/>
          <a:lstStyle/>
          <a:p>
            <a:pPr eaLnBrk="1" hangingPunct="1"/>
            <a:r>
              <a:rPr lang="zh-CN" altLang="en-US" sz="4400" dirty="0" smtClean="0"/>
              <a:t>谱仪</a:t>
            </a:r>
            <a:r>
              <a:rPr lang="zh-CN" altLang="en-US" sz="4400" dirty="0"/>
              <a:t>软件</a:t>
            </a:r>
            <a:r>
              <a:rPr lang="zh-CN" altLang="en-US" sz="4400" dirty="0" smtClean="0"/>
              <a:t>系统</a:t>
            </a:r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r>
              <a:rPr lang="zh-CN" altLang="en-US" sz="4400" dirty="0" smtClean="0"/>
              <a:t>运行</a:t>
            </a:r>
            <a:r>
              <a:rPr lang="zh-CN" altLang="en-US" sz="4400" dirty="0"/>
              <a:t>总结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6067" y="4004618"/>
            <a:ext cx="7345362" cy="108056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zh-CN" altLang="en-US" sz="2000" dirty="0" smtClean="0"/>
              <a:t>田浩来，唐</a:t>
            </a:r>
            <a:r>
              <a:rPr lang="zh-CN" altLang="en-US" sz="2000" dirty="0"/>
              <a:t>明，闫利利，杜蓉，张</a:t>
            </a:r>
            <a:r>
              <a:rPr lang="zh-CN" altLang="en-US" sz="2000" dirty="0" smtClean="0"/>
              <a:t>俊荣</a:t>
            </a:r>
            <a:endParaRPr lang="en-US" altLang="zh-CN" sz="2000" dirty="0" smtClean="0"/>
          </a:p>
          <a:p>
            <a:pPr eaLnBrk="1" hangingPunct="1">
              <a:lnSpc>
                <a:spcPct val="100000"/>
              </a:lnSpc>
            </a:pPr>
            <a:endParaRPr lang="en-US" altLang="zh-CN" sz="2000" dirty="0" smtClean="0"/>
          </a:p>
          <a:p>
            <a:pPr eaLnBrk="1" hangingPunct="1">
              <a:lnSpc>
                <a:spcPct val="100000"/>
              </a:lnSpc>
            </a:pPr>
            <a:r>
              <a:rPr lang="en-US" altLang="zh-CN" sz="2000" b="0" dirty="0" smtClean="0"/>
              <a:t>2018-09-10</a:t>
            </a:r>
            <a:endParaRPr lang="en-US" altLang="zh-CN" sz="2000" b="0" dirty="0"/>
          </a:p>
        </p:txBody>
      </p:sp>
      <p:sp>
        <p:nvSpPr>
          <p:cNvPr id="2" name="Rectangle 1"/>
          <p:cNvSpPr/>
          <p:nvPr/>
        </p:nvSpPr>
        <p:spPr>
          <a:xfrm>
            <a:off x="5655492" y="447374"/>
            <a:ext cx="2563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中国散裂中子源年会 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</a:rPr>
              <a:t>2017-2018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266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性能升级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10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40386329"/>
              </p:ext>
            </p:extLst>
          </p:nvPr>
        </p:nvGraphicFramePr>
        <p:xfrm>
          <a:off x="467544" y="4869160"/>
          <a:ext cx="5582875" cy="146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66063762"/>
              </p:ext>
            </p:extLst>
          </p:nvPr>
        </p:nvGraphicFramePr>
        <p:xfrm>
          <a:off x="475001" y="3068960"/>
          <a:ext cx="5582875" cy="146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7885412"/>
              </p:ext>
            </p:extLst>
          </p:nvPr>
        </p:nvGraphicFramePr>
        <p:xfrm>
          <a:off x="467545" y="1630570"/>
          <a:ext cx="5582875" cy="146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20210" y="1715625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SANS</a:t>
            </a:r>
            <a:r>
              <a:rPr lang="zh-CN" altLang="en-US" sz="2000" dirty="0" smtClean="0">
                <a:solidFill>
                  <a:srgbClr val="FF0000"/>
                </a:solidFill>
              </a:rPr>
              <a:t>（</a:t>
            </a:r>
            <a:r>
              <a:rPr lang="en-US" altLang="zh-CN" sz="2000" dirty="0" smtClean="0">
                <a:solidFill>
                  <a:srgbClr val="FF0000"/>
                </a:solidFill>
              </a:rPr>
              <a:t>BL01</a:t>
            </a:r>
            <a:r>
              <a:rPr lang="zh-CN" altLang="en-US" sz="2000" dirty="0" smtClean="0">
                <a:solidFill>
                  <a:srgbClr val="FF0000"/>
                </a:solidFill>
              </a:rPr>
              <a:t>）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en-US" altLang="zh-CN" sz="1600" dirty="0"/>
              <a:t>15000</a:t>
            </a:r>
            <a:r>
              <a:rPr lang="zh-CN" altLang="en-US" sz="1600" dirty="0" smtClean="0"/>
              <a:t>像素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66244" y="3100898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MR</a:t>
            </a:r>
            <a:r>
              <a:rPr lang="zh-CN" altLang="en-US" sz="2000" dirty="0" smtClean="0">
                <a:solidFill>
                  <a:srgbClr val="FF0000"/>
                </a:solidFill>
              </a:rPr>
              <a:t>（</a:t>
            </a:r>
            <a:r>
              <a:rPr lang="en-US" altLang="zh-CN" sz="2000" dirty="0" smtClean="0">
                <a:solidFill>
                  <a:srgbClr val="FF0000"/>
                </a:solidFill>
              </a:rPr>
              <a:t>BL02</a:t>
            </a:r>
            <a:r>
              <a:rPr lang="zh-CN" altLang="en-US" sz="2000" dirty="0" smtClean="0">
                <a:solidFill>
                  <a:srgbClr val="FF0000"/>
                </a:solidFill>
              </a:rPr>
              <a:t>）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/>
              <a:t>1500</a:t>
            </a:r>
            <a:r>
              <a:rPr lang="zh-CN" altLang="en-US" sz="1600" dirty="0" smtClean="0"/>
              <a:t>像素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466244" y="4941168"/>
            <a:ext cx="17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GPPD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(BL18)</a:t>
            </a:r>
          </a:p>
          <a:p>
            <a:r>
              <a:rPr lang="en-US" sz="1600" dirty="0" smtClean="0"/>
              <a:t>22</a:t>
            </a:r>
            <a:r>
              <a:rPr lang="en-US" altLang="zh-CN" sz="1600" dirty="0" smtClean="0"/>
              <a:t>,</a:t>
            </a:r>
            <a:r>
              <a:rPr lang="en-US" sz="1600" dirty="0" smtClean="0"/>
              <a:t>9376</a:t>
            </a:r>
            <a:r>
              <a:rPr lang="zh-CN" altLang="en-US" sz="1600" dirty="0" smtClean="0"/>
              <a:t>像素</a:t>
            </a:r>
            <a:endParaRPr lang="en-US" sz="1600" dirty="0"/>
          </a:p>
        </p:txBody>
      </p:sp>
      <p:pic>
        <p:nvPicPr>
          <p:cNvPr id="11" name="内容占位符 4" descr="D:\Program Files\Tencent\QQ\Users\312557630\Image\24@DGB2D6NZL`2]%)U77H6H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3329" y="2958362"/>
            <a:ext cx="1966815" cy="157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18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功能升级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11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cxnSp>
        <p:nvCxnSpPr>
          <p:cNvPr id="5" name="Straight Arrow Connector 4"/>
          <p:cNvCxnSpPr>
            <a:stCxn id="8" idx="3"/>
          </p:cNvCxnSpPr>
          <p:nvPr/>
        </p:nvCxnSpPr>
        <p:spPr>
          <a:xfrm flipV="1">
            <a:off x="2347923" y="1802124"/>
            <a:ext cx="381107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69629" y="1564751"/>
            <a:ext cx="1278294" cy="4747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分析框架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5981" y="1564750"/>
            <a:ext cx="1278294" cy="4747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数据规约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58997" y="1564748"/>
            <a:ext cx="1278294" cy="47475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可视化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8425" y="1564750"/>
            <a:ext cx="1278294" cy="4747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流程控制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193121"/>
              </p:ext>
            </p:extLst>
          </p:nvPr>
        </p:nvGraphicFramePr>
        <p:xfrm>
          <a:off x="1259632" y="2276872"/>
          <a:ext cx="5987655" cy="1584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97531"/>
                <a:gridCol w="1202090"/>
                <a:gridCol w="1224136"/>
                <a:gridCol w="1224136"/>
                <a:gridCol w="1139762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/>
                        <a:t>分析框架</a:t>
                      </a:r>
                      <a:endParaRPr 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/>
                        <a:t>数据规约</a:t>
                      </a:r>
                      <a:endParaRPr 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/>
                        <a:t>流程控制</a:t>
                      </a:r>
                      <a:endParaRPr 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/>
                        <a:t>可视化</a:t>
                      </a:r>
                      <a:endParaRPr 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SANS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altLang="zh-CN" sz="2000" dirty="0" smtClean="0"/>
                        <a:t>8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39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16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MR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GPPD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15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22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14</a:t>
                      </a:r>
                      <a:endParaRPr lang="en-US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49080"/>
            <a:ext cx="3047504" cy="22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21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离线数据分析软件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12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1619672" y="4653136"/>
            <a:ext cx="1586136" cy="79208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 smtClean="0">
                <a:solidFill>
                  <a:schemeClr val="bg1"/>
                </a:solidFill>
                <a:cs typeface="宋体" panose="02010600030101010101" pitchFamily="2" charset="-122"/>
              </a:rPr>
              <a:t>数据解析与重建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 smtClean="0">
                <a:solidFill>
                  <a:schemeClr val="bg1"/>
                </a:solidFill>
                <a:cs typeface="宋体" panose="02010600030101010101" pitchFamily="2" charset="-122"/>
              </a:rPr>
              <a:t>C++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</p:txBody>
      </p:sp>
      <p:pic>
        <p:nvPicPr>
          <p:cNvPr id="18" name="Picture 13" descr="tianhaol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32" y="4725144"/>
            <a:ext cx="720725" cy="719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42" y="2296131"/>
            <a:ext cx="700229" cy="78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 bwMode="auto">
          <a:xfrm>
            <a:off x="1619672" y="2276872"/>
            <a:ext cx="1586136" cy="79208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数据规约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Python/C++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572000" y="4653136"/>
            <a:ext cx="3888432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 smtClean="0">
                <a:cs typeface="宋体" panose="02010600030101010101" pitchFamily="2" charset="-122"/>
              </a:rPr>
              <a:t>DAQ</a:t>
            </a:r>
            <a:r>
              <a:rPr lang="zh-CN" altLang="en-US" b="1" dirty="0" smtClean="0">
                <a:cs typeface="宋体" panose="02010600030101010101" pitchFamily="2" charset="-122"/>
              </a:rPr>
              <a:t>与控制组：与数据采集</a:t>
            </a:r>
            <a:r>
              <a:rPr lang="en-US" altLang="zh-CN" b="1" dirty="0" smtClean="0">
                <a:cs typeface="宋体" panose="02010600030101010101" pitchFamily="2" charset="-122"/>
              </a:rPr>
              <a:t>DIM</a:t>
            </a:r>
            <a:r>
              <a:rPr lang="zh-CN" altLang="en-US" b="1" dirty="0" smtClean="0">
                <a:cs typeface="宋体" panose="02010600030101010101" pitchFamily="2" charset="-122"/>
              </a:rPr>
              <a:t>，</a:t>
            </a:r>
            <a:r>
              <a:rPr lang="en-US" altLang="zh-CN" b="1" dirty="0" smtClean="0">
                <a:cs typeface="宋体" panose="02010600030101010101" pitchFamily="2" charset="-122"/>
              </a:rPr>
              <a:t>EPICS</a:t>
            </a:r>
            <a:r>
              <a:rPr lang="zh-CN" altLang="en-US" b="1" dirty="0" smtClean="0">
                <a:cs typeface="宋体" panose="02010600030101010101" pitchFamily="2" charset="-122"/>
              </a:rPr>
              <a:t> </a:t>
            </a:r>
            <a:r>
              <a:rPr lang="en-US" altLang="zh-CN" b="1" dirty="0" smtClean="0">
                <a:cs typeface="宋体" panose="02010600030101010101" pitchFamily="2" charset="-122"/>
              </a:rPr>
              <a:t>V4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b="1" dirty="0" smtClean="0">
                <a:cs typeface="宋体" panose="02010600030101010101" pitchFamily="2" charset="-122"/>
              </a:rPr>
              <a:t>探测器与电子学组</a:t>
            </a:r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：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MA-PMT</a:t>
            </a:r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，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3He</a:t>
            </a:r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，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MWPC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2276872"/>
            <a:ext cx="3888432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b="1" dirty="0" smtClean="0">
                <a:cs typeface="宋体" panose="02010600030101010101" pitchFamily="2" charset="-122"/>
              </a:rPr>
              <a:t>谱仪：</a:t>
            </a:r>
            <a:r>
              <a:rPr lang="en-US" altLang="zh-CN" sz="1600" b="1" dirty="0" smtClean="0">
                <a:cs typeface="宋体" panose="02010600030101010101" pitchFamily="2" charset="-122"/>
              </a:rPr>
              <a:t>SANS</a:t>
            </a:r>
            <a:r>
              <a:rPr lang="zh-CN" altLang="en-US" sz="1600" b="1" dirty="0" smtClean="0">
                <a:cs typeface="宋体" panose="02010600030101010101" pitchFamily="2" charset="-122"/>
              </a:rPr>
              <a:t>，</a:t>
            </a:r>
            <a:r>
              <a:rPr lang="en-US" altLang="zh-CN" sz="1600" b="1" dirty="0" smtClean="0">
                <a:cs typeface="宋体" panose="02010600030101010101" pitchFamily="2" charset="-122"/>
              </a:rPr>
              <a:t>MR</a:t>
            </a:r>
            <a:r>
              <a:rPr lang="zh-CN" altLang="en-US" sz="1600" b="1" dirty="0" smtClean="0">
                <a:cs typeface="宋体" panose="02010600030101010101" pitchFamily="2" charset="-122"/>
              </a:rPr>
              <a:t>，</a:t>
            </a:r>
            <a:r>
              <a:rPr lang="en-US" altLang="zh-CN" sz="1600" b="1" dirty="0" smtClean="0">
                <a:cs typeface="宋体" panose="02010600030101010101" pitchFamily="2" charset="-122"/>
              </a:rPr>
              <a:t>GPPD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7395" y="4715562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DroNE</a:t>
            </a:r>
            <a:endParaRPr lang="en-US" altLang="zh-CN" sz="1600" b="1" dirty="0" smtClean="0"/>
          </a:p>
          <a:p>
            <a:r>
              <a:rPr lang="en-US" altLang="zh-CN" sz="1600" b="1" dirty="0" smtClean="0"/>
              <a:t>Sniper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57717" y="2492410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Mantid</a:t>
            </a:r>
            <a:endParaRPr lang="en-US" altLang="zh-CN" sz="1600" b="1" dirty="0" smtClean="0"/>
          </a:p>
        </p:txBody>
      </p:sp>
      <p:sp>
        <p:nvSpPr>
          <p:cNvPr id="25" name="Rectangle 24"/>
          <p:cNvSpPr/>
          <p:nvPr/>
        </p:nvSpPr>
        <p:spPr bwMode="auto">
          <a:xfrm>
            <a:off x="1619672" y="3413565"/>
            <a:ext cx="1586136" cy="79208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800" dirty="0" err="1" smtClean="0">
                <a:solidFill>
                  <a:schemeClr val="bg1"/>
                </a:solidFill>
                <a:cs typeface="宋体" panose="02010600030101010101" pitchFamily="2" charset="-122"/>
              </a:rPr>
              <a:t>NeXus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Java/C++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550187" y="3410895"/>
            <a:ext cx="3910245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b="1" dirty="0" smtClean="0">
                <a:cs typeface="宋体" panose="02010600030101010101" pitchFamily="2" charset="-122"/>
              </a:rPr>
              <a:t>控制组：</a:t>
            </a:r>
            <a:r>
              <a:rPr lang="en-US" altLang="zh-CN" sz="1600" b="1" dirty="0" smtClean="0">
                <a:cs typeface="宋体" panose="02010600030101010101" pitchFamily="2" charset="-122"/>
              </a:rPr>
              <a:t>Summary</a:t>
            </a:r>
            <a:r>
              <a:rPr lang="zh-CN" altLang="en-US" sz="1600" b="1" dirty="0" smtClean="0">
                <a:cs typeface="宋体" panose="02010600030101010101" pitchFamily="2" charset="-122"/>
              </a:rPr>
              <a:t> </a:t>
            </a:r>
            <a:r>
              <a:rPr lang="en-US" altLang="zh-CN" sz="1600" b="1" dirty="0" smtClean="0">
                <a:cs typeface="宋体" panose="02010600030101010101" pitchFamily="2" charset="-122"/>
              </a:rPr>
              <a:t>File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395" y="3557277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/>
              <a:t>Epics</a:t>
            </a:r>
          </a:p>
        </p:txBody>
      </p:sp>
      <p:pic>
        <p:nvPicPr>
          <p:cNvPr id="28" name="Picture 27" descr="tangm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27" y="3446283"/>
            <a:ext cx="722313" cy="720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33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离线数据分析软件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13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2" y="1456497"/>
            <a:ext cx="1747394" cy="971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429" y="2428485"/>
            <a:ext cx="1954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ISIS/SNS/ESS/CSNS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&amp;</a:t>
            </a:r>
            <a:endParaRPr lang="en-US" dirty="0"/>
          </a:p>
          <a:p>
            <a:pPr algn="ctr"/>
            <a:r>
              <a:rPr lang="en-US" altLang="zh-CN" dirty="0" smtClean="0"/>
              <a:t>PSI/ANSTO/FRM/ILL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48" y="2750746"/>
            <a:ext cx="1502217" cy="1005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89" y="2750746"/>
            <a:ext cx="1480896" cy="1023470"/>
          </a:xfrm>
          <a:prstGeom prst="rect">
            <a:avLst/>
          </a:prstGeom>
        </p:spPr>
      </p:pic>
      <p:pic>
        <p:nvPicPr>
          <p:cNvPr id="9" name="Picture 8" descr="Screen%20Shot%202018-03-13%20at%20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90" y="4220300"/>
            <a:ext cx="1399372" cy="92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intel\Desktop\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84312" y="4220300"/>
            <a:ext cx="1320962" cy="92984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7369" y="27234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rgbClr val="FF0000"/>
                </a:solidFill>
              </a:rPr>
              <a:t>交互界面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3880" y="27322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mtClean="0">
                <a:solidFill>
                  <a:srgbClr val="FF0000"/>
                </a:solidFill>
              </a:rPr>
              <a:t>脚本模式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5884" y="38519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rgbClr val="FF0000"/>
                </a:solidFill>
              </a:rPr>
              <a:t>用户软件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0399" y="306242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C++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99245" y="5133006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/>
              <a:t>Pyhon</a:t>
            </a:r>
            <a:r>
              <a:rPr lang="en-US" altLang="zh-CN" sz="2000" dirty="0" smtClean="0"/>
              <a:t>/</a:t>
            </a:r>
            <a:r>
              <a:rPr lang="en-US" altLang="zh-CN" sz="2000" dirty="0" err="1" smtClean="0"/>
              <a:t>Mantid</a:t>
            </a:r>
            <a:r>
              <a:rPr lang="en-US" altLang="zh-CN" sz="2000" dirty="0" smtClean="0"/>
              <a:t>/</a:t>
            </a:r>
            <a:r>
              <a:rPr lang="en-US" altLang="zh-CN" sz="2000" dirty="0" err="1" smtClean="0"/>
              <a:t>Qt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328999" cy="26395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35308" y="3344719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1000+</a:t>
            </a:r>
            <a:r>
              <a:rPr lang="zh-CN" altLang="en-US" sz="2000" b="1" dirty="0" smtClean="0"/>
              <a:t>算法</a:t>
            </a:r>
            <a:endParaRPr lang="en-US" sz="2000" b="1" dirty="0"/>
          </a:p>
        </p:txBody>
      </p:sp>
      <p:pic>
        <p:nvPicPr>
          <p:cNvPr id="18" name="Picture 17" descr="Screen%20Shot%202018-03-13%20at%20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4" y="4220300"/>
            <a:ext cx="1390377" cy="964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945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离线数据分析软件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14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6" name="Picture 5" descr="Screen%20Shot%202018-03-13%20at%20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3" y="3552399"/>
            <a:ext cx="1473933" cy="10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%20Shot%202018-03-13%20at%20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70" y="2354082"/>
            <a:ext cx="1451396" cy="100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reen%20Shot%202018-03-13%20at%20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01" y="4894782"/>
            <a:ext cx="1504765" cy="104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78" y="3551945"/>
            <a:ext cx="1983930" cy="1016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83" y="2618675"/>
            <a:ext cx="2087979" cy="1023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83" y="4333376"/>
            <a:ext cx="2052034" cy="10051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8843" y="186308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SANS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672" y="3286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MR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387" y="4568748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GPPD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1644" y="555670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图形交互模式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68124" y="366023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脚本模式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746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性能与功能升级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b="1" smtClean="0"/>
              <a:pPr>
                <a:defRPr/>
              </a:pPr>
              <a:t>15</a:t>
            </a:fld>
            <a:r>
              <a:rPr lang="zh-CN" altLang="en-US" b="1" smtClean="0"/>
              <a:t>/</a:t>
            </a:r>
            <a:r>
              <a:rPr lang="en-US" altLang="zh-CN" b="1" smtClean="0"/>
              <a:t>41</a:t>
            </a:r>
            <a:endParaRPr lang="zh-CN" alt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1822" y="2658264"/>
            <a:ext cx="23277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23528" y="2420890"/>
            <a:ext cx="1278294" cy="4747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数据格式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6532" y="2420888"/>
            <a:ext cx="1278294" cy="4747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物理分析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9536" y="2420887"/>
            <a:ext cx="1278294" cy="47475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可视化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24973" y="3429000"/>
          <a:ext cx="4790124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531"/>
                <a:gridCol w="1197531"/>
                <a:gridCol w="1197531"/>
                <a:gridCol w="1197531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/>
                        <a:t>子版本升级</a:t>
                      </a:r>
                      <a:endParaRPr lang="en-US" sz="140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数据格式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物理分析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可视化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SANS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zh-CN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MR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GPPD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454973" y="2153958"/>
          <a:ext cx="35193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32"/>
                <a:gridCol w="1368152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/>
                        <a:t>数据重建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/>
                        <a:t>数据规约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SANS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10-20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min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~4min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MR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3-10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min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~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1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min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GPPD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10-60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min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~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10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min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33" y="3830498"/>
            <a:ext cx="3453890" cy="16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刻度数据分析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16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5109" y="1772816"/>
            <a:ext cx="144142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透过率修正</a:t>
            </a:r>
            <a:endParaRPr lang="en-US" altLang="zh-CN" dirty="0" smtClean="0"/>
          </a:p>
          <a:p>
            <a:r>
              <a:rPr lang="zh-CN" altLang="en-US" dirty="0" smtClean="0"/>
              <a:t>效率修正</a:t>
            </a:r>
            <a:endParaRPr lang="en-US" altLang="zh-CN" dirty="0" smtClean="0"/>
          </a:p>
          <a:p>
            <a:r>
              <a:rPr lang="zh-CN" altLang="en-US" dirty="0" smtClean="0"/>
              <a:t>位置敏感度修正</a:t>
            </a:r>
            <a:endParaRPr lang="en-US" altLang="zh-CN" dirty="0" smtClean="0"/>
          </a:p>
          <a:p>
            <a:r>
              <a:rPr lang="zh-CN" altLang="en-US" dirty="0" smtClean="0"/>
              <a:t>绝对刻度</a:t>
            </a:r>
            <a:endParaRPr lang="en-US" altLang="zh-CN" dirty="0" smtClean="0"/>
          </a:p>
          <a:p>
            <a:r>
              <a:rPr lang="zh-CN" altLang="en-US" dirty="0" smtClean="0"/>
              <a:t>立体角修正</a:t>
            </a:r>
            <a:endParaRPr lang="en-US" altLang="zh-CN" dirty="0" smtClean="0"/>
          </a:p>
          <a:p>
            <a:r>
              <a:rPr lang="zh-CN" altLang="en-US" dirty="0" smtClean="0"/>
              <a:t>重力修正</a:t>
            </a:r>
            <a:endParaRPr lang="en-US" altLang="zh-CN" dirty="0" smtClean="0"/>
          </a:p>
          <a:p>
            <a:r>
              <a:rPr lang="zh-CN" altLang="en-US" dirty="0" smtClean="0"/>
              <a:t>背底扣除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4301" y="137528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SANS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43" y="1654193"/>
            <a:ext cx="2427941" cy="1333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3837" y="3390943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MR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9087" y="3770787"/>
            <a:ext cx="1082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ROI</a:t>
            </a:r>
            <a:r>
              <a:rPr lang="zh-CN" altLang="en-US" dirty="0" smtClean="0"/>
              <a:t>选择</a:t>
            </a:r>
            <a:endParaRPr lang="en-US" altLang="zh-CN" dirty="0" smtClean="0"/>
          </a:p>
          <a:p>
            <a:r>
              <a:rPr lang="zh-CN" altLang="en-US" dirty="0" smtClean="0"/>
              <a:t>多角度合并</a:t>
            </a:r>
            <a:endParaRPr lang="en-US" altLang="zh-CN" dirty="0" smtClean="0"/>
          </a:p>
          <a:p>
            <a:r>
              <a:rPr lang="zh-CN" altLang="en-US" dirty="0" smtClean="0"/>
              <a:t>反射率归一</a:t>
            </a:r>
            <a:endParaRPr lang="en-US" altLang="zh-CN" dirty="0" smtClean="0"/>
          </a:p>
          <a:p>
            <a:r>
              <a:rPr lang="zh-CN" altLang="en-US" dirty="0" smtClean="0"/>
              <a:t>衍射分析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53137"/>
            <a:ext cx="2269566" cy="12245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1522" y="4869160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GPPD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7103" y="5283785"/>
            <a:ext cx="12618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时间聚焦修正</a:t>
            </a:r>
            <a:endParaRPr lang="en-US" altLang="zh-CN" dirty="0" smtClean="0"/>
          </a:p>
          <a:p>
            <a:r>
              <a:rPr lang="zh-CN" altLang="en-US" dirty="0" smtClean="0"/>
              <a:t>多级散射修正</a:t>
            </a:r>
            <a:endParaRPr lang="en-US" altLang="zh-CN" dirty="0" smtClean="0"/>
          </a:p>
          <a:p>
            <a:r>
              <a:rPr lang="zh-CN" altLang="en-US" dirty="0" smtClean="0"/>
              <a:t>吸收修正</a:t>
            </a:r>
            <a:endParaRPr lang="en-US" altLang="zh-CN" dirty="0" smtClean="0"/>
          </a:p>
          <a:p>
            <a:r>
              <a:rPr lang="zh-CN" altLang="en-US" dirty="0" smtClean="0"/>
              <a:t>矾峰扣除</a:t>
            </a:r>
            <a:endParaRPr lang="en-US" altLang="zh-CN" dirty="0" smtClean="0"/>
          </a:p>
          <a:p>
            <a:r>
              <a:rPr lang="zh-CN" altLang="en-US" dirty="0" smtClean="0"/>
              <a:t>背底扣除</a:t>
            </a:r>
            <a:endParaRPr lang="en-US" altLang="zh-CN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13" y="4917253"/>
            <a:ext cx="2602858" cy="13920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827584" y="1375283"/>
            <a:ext cx="6030416" cy="199797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23358" y="3412513"/>
            <a:ext cx="6030416" cy="132059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23358" y="4848544"/>
            <a:ext cx="6030416" cy="160479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019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用户样品分析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17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91727"/>
            <a:ext cx="5132831" cy="11412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8000" y="1356537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Rietveld</a:t>
            </a:r>
            <a:r>
              <a:rPr lang="zh-CN" altLang="en-US" sz="2000" dirty="0" smtClean="0"/>
              <a:t>结构精修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41581" y="4293096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Bragg-Edge</a:t>
            </a:r>
            <a:r>
              <a:rPr lang="zh-CN" altLang="en-US" sz="2000" dirty="0" smtClean="0"/>
              <a:t>分析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27075"/>
            <a:ext cx="4932040" cy="12991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915924"/>
            <a:ext cx="1728302" cy="10421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99685"/>
            <a:ext cx="1307800" cy="10583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30" y="4884118"/>
            <a:ext cx="1682546" cy="12022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02" y="4899685"/>
            <a:ext cx="1329033" cy="11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3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谱仪软件</a:t>
            </a:r>
            <a:r>
              <a:rPr lang="zh-CN" altLang="en-US" dirty="0" smtClean="0"/>
              <a:t>系统调试总结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18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1600339"/>
            <a:ext cx="51581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在线数据分析与可视化</a:t>
            </a:r>
            <a:endParaRPr lang="en-US" altLang="zh-CN" sz="2000" dirty="0" smtClean="0"/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2017.10.27-11.10</a:t>
            </a:r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前期测试不足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sz="2000" dirty="0"/>
          </a:p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刻度数据分析</a:t>
            </a:r>
            <a:endParaRPr lang="en-US" altLang="zh-CN" sz="2000" dirty="0" smtClean="0"/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2018.01.22-03.11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需求调研不详尽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用户数据</a:t>
            </a:r>
            <a:r>
              <a:rPr lang="zh-CN" altLang="en-US" sz="2000" dirty="0"/>
              <a:t>分析</a:t>
            </a:r>
            <a:endParaRPr lang="en-US" altLang="zh-CN" sz="2000" dirty="0"/>
          </a:p>
          <a:p>
            <a:pPr lvl="1" algn="l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2018.03.15-07.19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实验目标讨论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不深入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sz="2000" dirty="0"/>
          </a:p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>
                <a:solidFill>
                  <a:srgbClr val="00B0F0"/>
                </a:solidFill>
              </a:rPr>
              <a:t>数据管理</a:t>
            </a:r>
            <a:r>
              <a:rPr lang="zh-CN" altLang="en-US" sz="2000" dirty="0" smtClean="0">
                <a:solidFill>
                  <a:srgbClr val="00B0F0"/>
                </a:solidFill>
              </a:rPr>
              <a:t>与分析平台</a:t>
            </a:r>
            <a:endParaRPr lang="en-US" altLang="zh-CN" sz="2000" dirty="0" smtClean="0">
              <a:solidFill>
                <a:srgbClr val="00B0F0"/>
              </a:solidFill>
            </a:endParaRPr>
          </a:p>
          <a:p>
            <a:pPr lvl="1" algn="l"/>
            <a:r>
              <a:rPr lang="en-US" altLang="zh-CN" sz="2000" dirty="0" smtClean="0">
                <a:solidFill>
                  <a:srgbClr val="00B0F0"/>
                </a:solidFill>
              </a:rPr>
              <a:t>Date:</a:t>
            </a:r>
            <a:r>
              <a:rPr lang="zh-CN" altLang="en-US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 smtClean="0">
                <a:solidFill>
                  <a:srgbClr val="00B0F0"/>
                </a:solidFill>
              </a:rPr>
              <a:t>2018.02.20-04.07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lvl="1" algn="l"/>
            <a:r>
              <a:rPr lang="en-US" altLang="zh-CN" sz="2000" dirty="0" smtClean="0">
                <a:solidFill>
                  <a:srgbClr val="00B0F0"/>
                </a:solidFill>
              </a:rPr>
              <a:t>Keyword:</a:t>
            </a:r>
            <a:r>
              <a:rPr lang="zh-CN" altLang="en-US" sz="2000" dirty="0" smtClean="0">
                <a:solidFill>
                  <a:srgbClr val="00B0F0"/>
                </a:solidFill>
              </a:rPr>
              <a:t> 集成优化不够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9536" y="1528332"/>
            <a:ext cx="5791200" cy="47809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1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数据管理与分析平台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19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7CD6E2-225B-4221-9A33-268698A0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72884"/>
            <a:ext cx="4752528" cy="337200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116A397C-1B4F-4803-B64E-D50EDA55D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74190"/>
              </p:ext>
            </p:extLst>
          </p:nvPr>
        </p:nvGraphicFramePr>
        <p:xfrm>
          <a:off x="5076055" y="1746326"/>
          <a:ext cx="3888557" cy="422512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032489">
                  <a:extLst>
                    <a:ext uri="{9D8B030D-6E8A-4147-A177-3AD203B41FA5}">
                      <a16:colId xmlns:a16="http://schemas.microsoft.com/office/drawing/2014/main" xmlns="" val="711024423"/>
                    </a:ext>
                  </a:extLst>
                </a:gridCol>
                <a:gridCol w="2856068">
                  <a:extLst>
                    <a:ext uri="{9D8B030D-6E8A-4147-A177-3AD203B41FA5}">
                      <a16:colId xmlns:a16="http://schemas.microsoft.com/office/drawing/2014/main" xmlns="" val="1956227009"/>
                    </a:ext>
                  </a:extLst>
                </a:gridCol>
              </a:tblGrid>
              <a:tr h="382212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时间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上线系统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9227923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sz="1800" dirty="0"/>
                        <a:t>2017.10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元数据目录系统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2392308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2017.11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元数据访问系统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4395964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2017.11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数据存储管理系统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2407808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2017.12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数据传输服务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194023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2018.01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元数据摄取服务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198263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2018.02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数据文件访问系统</a:t>
                      </a:r>
                      <a:endParaRPr lang="en-US" altLang="zh-C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2047987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2018.03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云分析系统</a:t>
                      </a:r>
                      <a:endParaRPr lang="en-US" altLang="zh-C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6956565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2018.04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统一认证系统集成</a:t>
                      </a:r>
                      <a:endParaRPr lang="en-US" altLang="zh-C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5272744"/>
                  </a:ext>
                </a:extLst>
              </a:tr>
              <a:tr h="40300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2018.06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元数据、数据访问集成</a:t>
                      </a:r>
                      <a:endParaRPr lang="en-US" altLang="zh-C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615469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2018.08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DOI</a:t>
                      </a:r>
                      <a:r>
                        <a:rPr lang="zh-CN" altLang="en-US" sz="1800" dirty="0"/>
                        <a:t>标识系统</a:t>
                      </a:r>
                      <a:endParaRPr lang="en-US" altLang="zh-C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022568"/>
                  </a:ext>
                </a:extLst>
              </a:tr>
            </a:tbl>
          </a:graphicData>
        </a:graphic>
      </p:graphicFrame>
      <p:pic>
        <p:nvPicPr>
          <p:cNvPr id="7" name="Picture 6" descr="tangm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1" y="1556792"/>
            <a:ext cx="722313" cy="720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363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谱仪软件</a:t>
            </a:r>
            <a:r>
              <a:rPr lang="zh-CN" altLang="en-US" dirty="0" smtClean="0"/>
              <a:t>系统运行概况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70693" y="2192204"/>
            <a:ext cx="8186060" cy="1632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46755" y="3861048"/>
            <a:ext cx="8207931" cy="18343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48051" y="3888271"/>
            <a:ext cx="8509000" cy="0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-2400000">
            <a:off x="492726" y="369787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10.27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-2400000">
            <a:off x="1019363" y="36978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11.10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-2400000">
            <a:off x="3431771" y="36978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01.22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-2400000">
            <a:off x="5921035" y="372506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04.08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-2400000">
            <a:off x="4613000" y="368907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02.10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-2400000">
            <a:off x="5417281" y="372506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02.26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48051" y="1980316"/>
            <a:ext cx="0" cy="192733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9847" y="3878782"/>
            <a:ext cx="0" cy="1949705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160" y="5415434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Bug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10235" y="1795650"/>
            <a:ext cx="62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Busy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3172" y="20248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噩梦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446294" y="32290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平静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07991" y="2781231"/>
            <a:ext cx="1147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头痛并快乐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173199" y="2700478"/>
            <a:ext cx="61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/>
              <a:t>收获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7127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元</a:t>
            </a:r>
            <a:r>
              <a:rPr lang="zh-CN" altLang="en-US" dirty="0" smtClean="0"/>
              <a:t>数据</a:t>
            </a:r>
            <a:r>
              <a:rPr lang="zh-CN" altLang="en-US" dirty="0" smtClean="0"/>
              <a:t>管理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20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1BA9223-AB8A-443B-9827-595B0AFA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46999"/>
              </p:ext>
            </p:extLst>
          </p:nvPr>
        </p:nvGraphicFramePr>
        <p:xfrm>
          <a:off x="755576" y="4221088"/>
          <a:ext cx="3456384" cy="18288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319633933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861676616"/>
                    </a:ext>
                  </a:extLst>
                </a:gridCol>
              </a:tblGrid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名称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数量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4575873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记录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r>
                        <a:rPr lang="zh-CN" altLang="en-US" sz="1400" dirty="0"/>
                        <a:t>万</a:t>
                      </a:r>
                      <a:r>
                        <a:rPr lang="en-US" altLang="zh-CN" sz="1400" dirty="0"/>
                        <a:t>+ </a:t>
                      </a:r>
                      <a:r>
                        <a:rPr lang="zh-CN" altLang="en-US" sz="1400" dirty="0"/>
                        <a:t>条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1676221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数据集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2400+ </a:t>
                      </a:r>
                      <a:r>
                        <a:rPr lang="zh-CN" altLang="en-US" sz="1400" dirty="0"/>
                        <a:t>个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5313978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数据文件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3.5</a:t>
                      </a:r>
                      <a:r>
                        <a:rPr lang="zh-CN" altLang="en-US" sz="1400" dirty="0"/>
                        <a:t>万</a:t>
                      </a:r>
                      <a:r>
                        <a:rPr lang="en-US" altLang="zh-CN" sz="1400" dirty="0"/>
                        <a:t>+ </a:t>
                      </a:r>
                      <a:r>
                        <a:rPr lang="zh-CN" altLang="en-US" sz="1400" dirty="0"/>
                        <a:t>个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446531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访问规则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150+ </a:t>
                      </a:r>
                      <a:r>
                        <a:rPr lang="zh-CN" altLang="en-US" sz="1400" dirty="0"/>
                        <a:t>条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6915978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数据库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100+ MB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437174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30E3FA-1ACD-4430-AE5F-C8542EE6D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221088"/>
            <a:ext cx="3995936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72816"/>
            <a:ext cx="446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800" dirty="0" smtClean="0"/>
              <a:t>数据库</a:t>
            </a:r>
            <a:r>
              <a:rPr lang="zh-CN" altLang="en-US" sz="1800" dirty="0"/>
              <a:t>集群：高性能复制</a:t>
            </a:r>
            <a:endParaRPr lang="en-US" altLang="zh-CN" sz="1800" dirty="0"/>
          </a:p>
          <a:p>
            <a:pPr algn="l"/>
            <a:r>
              <a:rPr lang="zh-CN" altLang="en-US" sz="1800" dirty="0"/>
              <a:t>全寿命周期：实验前、实验中、实验</a:t>
            </a:r>
            <a:r>
              <a:rPr lang="zh-CN" altLang="en-US" sz="1800" dirty="0" smtClean="0"/>
              <a:t>后</a:t>
            </a:r>
            <a:endParaRPr lang="en-US" altLang="zh-CN" sz="1800" dirty="0"/>
          </a:p>
          <a:p>
            <a:pPr algn="l"/>
            <a:r>
              <a:rPr lang="zh-CN" altLang="en-US" sz="1800" dirty="0" smtClean="0"/>
              <a:t>快速</a:t>
            </a:r>
            <a:r>
              <a:rPr lang="zh-CN" altLang="en-US" sz="1800" dirty="0"/>
              <a:t>检索：</a:t>
            </a:r>
            <a:r>
              <a:rPr lang="en-US" altLang="zh-CN" sz="1800" dirty="0"/>
              <a:t>Lucene</a:t>
            </a:r>
            <a:r>
              <a:rPr lang="zh-CN" altLang="en-US" sz="1800" dirty="0" smtClean="0"/>
              <a:t>技术</a:t>
            </a:r>
            <a:endParaRPr lang="en-US" altLang="zh-CN" sz="1800" dirty="0" smtClean="0"/>
          </a:p>
          <a:p>
            <a:pPr algn="l"/>
            <a:r>
              <a:rPr lang="zh-CN" altLang="en-US" sz="1800" dirty="0"/>
              <a:t>数字标识：</a:t>
            </a:r>
            <a:r>
              <a:rPr lang="en-US" altLang="zh-CN" sz="1800" dirty="0"/>
              <a:t>DOI</a:t>
            </a:r>
            <a:r>
              <a:rPr lang="zh-CN" altLang="en-US" sz="1800" dirty="0"/>
              <a:t>全球</a:t>
            </a:r>
            <a:r>
              <a:rPr lang="zh-CN" altLang="en-US" sz="1800" dirty="0" smtClean="0"/>
              <a:t>共享</a:t>
            </a:r>
            <a:endParaRPr lang="en-US" altLang="zh-CN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C6154E-7714-4E9A-A9AE-1B25623BC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79" y="1660406"/>
            <a:ext cx="3240410" cy="2309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2169" y="1299506"/>
            <a:ext cx="226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核心科学元数据模型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356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实验数据</a:t>
            </a:r>
            <a:r>
              <a:rPr lang="zh-CN" altLang="en-US" dirty="0" smtClean="0"/>
              <a:t>管理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21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454509"/>
            <a:ext cx="453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800" dirty="0" smtClean="0"/>
              <a:t>分布式存储：多级卷</a:t>
            </a:r>
            <a:endParaRPr lang="en-US" altLang="zh-CN" sz="1800" dirty="0" smtClean="0"/>
          </a:p>
          <a:p>
            <a:pPr algn="l"/>
            <a:r>
              <a:rPr lang="zh-CN" altLang="en-US" sz="1800" dirty="0" smtClean="0"/>
              <a:t>数据虚拟化：</a:t>
            </a:r>
            <a:r>
              <a:rPr lang="zh-CN" altLang="en-US" sz="1800" dirty="0"/>
              <a:t>多副本逻辑视图</a:t>
            </a:r>
          </a:p>
          <a:p>
            <a:pPr algn="l"/>
            <a:r>
              <a:rPr lang="zh-CN" altLang="en-US" sz="1800" dirty="0" smtClean="0"/>
              <a:t>权限管理：用户、谱仪科学家、管理员等</a:t>
            </a:r>
            <a:endParaRPr lang="en-US" altLang="zh-CN" sz="1800" dirty="0" smtClean="0"/>
          </a:p>
          <a:p>
            <a:pPr algn="l"/>
            <a:r>
              <a:rPr lang="zh-CN" altLang="en-US" sz="1800" dirty="0" smtClean="0"/>
              <a:t>多源数据：自动汇集</a:t>
            </a:r>
            <a:endParaRPr lang="en-US" altLang="zh-CN" sz="1800" dirty="0" smtClean="0"/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536FCF63-2D14-4D14-810C-333349A2F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63" y="4762446"/>
            <a:ext cx="2969940" cy="135245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2B8FDC9-19C3-45D8-A74A-53C6CE00F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130164"/>
              </p:ext>
            </p:extLst>
          </p:nvPr>
        </p:nvGraphicFramePr>
        <p:xfrm>
          <a:off x="755576" y="2924944"/>
          <a:ext cx="2792444" cy="281632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96222">
                  <a:extLst>
                    <a:ext uri="{9D8B030D-6E8A-4147-A177-3AD203B41FA5}">
                      <a16:colId xmlns:a16="http://schemas.microsoft.com/office/drawing/2014/main" xmlns="" val="3196339337"/>
                    </a:ext>
                  </a:extLst>
                </a:gridCol>
                <a:gridCol w="1396222">
                  <a:extLst>
                    <a:ext uri="{9D8B030D-6E8A-4147-A177-3AD203B41FA5}">
                      <a16:colId xmlns:a16="http://schemas.microsoft.com/office/drawing/2014/main" xmlns="" val="861676616"/>
                    </a:ext>
                  </a:extLst>
                </a:gridCol>
              </a:tblGrid>
              <a:tr h="3704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名称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数量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4575873"/>
                  </a:ext>
                </a:extLst>
              </a:tr>
              <a:tr h="3704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数据记录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11</a:t>
                      </a:r>
                      <a:r>
                        <a:rPr lang="zh-CN" altLang="en-US" sz="1400" dirty="0"/>
                        <a:t>万</a:t>
                      </a:r>
                      <a:r>
                        <a:rPr lang="en-US" altLang="zh-CN" sz="1400" dirty="0"/>
                        <a:t>+ </a:t>
                      </a:r>
                      <a:r>
                        <a:rPr lang="zh-CN" altLang="en-US" sz="1400" dirty="0"/>
                        <a:t>条</a:t>
                      </a:r>
                      <a:r>
                        <a:rPr lang="en-US" altLang="zh-CN" sz="1400" dirty="0"/>
                        <a:t>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1676221"/>
                  </a:ext>
                </a:extLst>
              </a:tr>
              <a:tr h="426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元数据记录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</a:t>
                      </a:r>
                      <a:r>
                        <a:rPr lang="zh-CN" altLang="en-US" sz="1400" dirty="0"/>
                        <a:t>万</a:t>
                      </a:r>
                      <a:r>
                        <a:rPr lang="en-US" altLang="zh-CN" sz="1400" dirty="0"/>
                        <a:t>+ </a:t>
                      </a:r>
                      <a:r>
                        <a:rPr lang="zh-CN" altLang="en-US" sz="1400" dirty="0"/>
                        <a:t>条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5313978"/>
                  </a:ext>
                </a:extLst>
              </a:tr>
              <a:tr h="3704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数据量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9+ TB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446531"/>
                  </a:ext>
                </a:extLst>
              </a:tr>
              <a:tr h="426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存储层次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三级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6915978"/>
                  </a:ext>
                </a:extLst>
              </a:tr>
              <a:tr h="426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数据库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150+ MB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4371744"/>
                  </a:ext>
                </a:extLst>
              </a:tr>
              <a:tr h="4262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副本数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1~4</a:t>
                      </a:r>
                      <a:r>
                        <a:rPr lang="zh-CN" altLang="en-US" sz="1400" dirty="0"/>
                        <a:t>个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284817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9D478A-3FF1-44BD-954D-08AFC4CC6F4D}"/>
              </a:ext>
            </a:extLst>
          </p:cNvPr>
          <p:cNvSpPr/>
          <p:nvPr/>
        </p:nvSpPr>
        <p:spPr>
          <a:xfrm>
            <a:off x="636902" y="5741268"/>
            <a:ext cx="2911118" cy="373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b="1" dirty="0"/>
              <a:t>数据统计：</a:t>
            </a:r>
            <a:r>
              <a:rPr lang="en-US" altLang="zh-CN" b="1" dirty="0"/>
              <a:t>2017.11.1-2018.9.8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39" y="2812475"/>
            <a:ext cx="3339989" cy="17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60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云分析系统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22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467544" y="1411705"/>
            <a:ext cx="4570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800" dirty="0" err="1" smtClean="0"/>
              <a:t>Openstack</a:t>
            </a:r>
            <a:r>
              <a:rPr lang="zh-CN" altLang="en-US" sz="1800" dirty="0" smtClean="0"/>
              <a:t>云：</a:t>
            </a:r>
            <a:r>
              <a:rPr lang="en-US" sz="1800" dirty="0" smtClean="0"/>
              <a:t>数据与计算资源虚拟化</a:t>
            </a:r>
          </a:p>
          <a:p>
            <a:pPr algn="l"/>
            <a:r>
              <a:rPr lang="en-US" sz="1800" dirty="0" smtClean="0"/>
              <a:t>异质分析环境</a:t>
            </a:r>
            <a:r>
              <a:rPr lang="zh-CN" altLang="en-US" sz="1800" dirty="0" smtClean="0"/>
              <a:t>：多操作系统，不同领域软件</a:t>
            </a:r>
            <a:endParaRPr lang="en-US" sz="1800" dirty="0" smtClean="0"/>
          </a:p>
          <a:p>
            <a:pPr algn="l"/>
            <a:r>
              <a:rPr lang="en-US" sz="1800" dirty="0" smtClean="0"/>
              <a:t>多访问模式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web</a:t>
            </a:r>
            <a:r>
              <a:rPr lang="zh-CN" altLang="en-US" sz="1800" dirty="0" smtClean="0"/>
              <a:t>，</a:t>
            </a:r>
            <a:r>
              <a:rPr lang="en-US" altLang="zh-CN" sz="1800" dirty="0" err="1" smtClean="0"/>
              <a:t>vnc</a:t>
            </a:r>
            <a:r>
              <a:rPr lang="zh-CN" altLang="en-US" sz="1800" dirty="0" smtClean="0"/>
              <a:t>，远程桌面</a:t>
            </a:r>
            <a:endParaRPr lang="en-US" sz="1800" dirty="0"/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AC43D96A-AD0C-4450-A3CD-D6968B21C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81089"/>
            <a:ext cx="3818384" cy="1439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770F92-75FA-4BE0-82EA-0F3F33BEB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04864"/>
            <a:ext cx="2232298" cy="1412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5418" y="3645224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CVMFS</a:t>
            </a:r>
            <a:r>
              <a:rPr lang="zh-CN" altLang="en-US" dirty="0" smtClean="0"/>
              <a:t>的软件自动部署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49FADA-1159-43F0-B6D8-82888FAA7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86" y="4453118"/>
            <a:ext cx="2232298" cy="11479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0550" y="5751776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国际</a:t>
            </a:r>
            <a:r>
              <a:rPr lang="en-US" altLang="zh-CN" dirty="0" smtClean="0"/>
              <a:t>DOI</a:t>
            </a:r>
            <a:r>
              <a:rPr lang="zh-CN" altLang="en-US" dirty="0" smtClean="0"/>
              <a:t>的接入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9C501B-4C3D-435E-BD05-09AB6BAD5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451" y="2566708"/>
            <a:ext cx="1929697" cy="1342365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662AD34F-C5BD-4994-963F-E9F20109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55" y="2890030"/>
            <a:ext cx="1872208" cy="145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41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软件项目管理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23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5" y="1628800"/>
            <a:ext cx="2498932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32" y="1439416"/>
            <a:ext cx="1733714" cy="1885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73" y="1439416"/>
            <a:ext cx="1733107" cy="20786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5" y="3349084"/>
            <a:ext cx="1781065" cy="1913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87" y="3518021"/>
            <a:ext cx="3164959" cy="17499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4688" y="5805264"/>
            <a:ext cx="7832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协同开发Slack+项目管理Trac+版本控制GIT+代码评审Gerrit+持续集成测试Jenkins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3645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主要经验</a:t>
            </a:r>
            <a:r>
              <a:rPr lang="zh-CN" altLang="en-US" dirty="0" smtClean="0"/>
              <a:t>教训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24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4412" y="1443949"/>
            <a:ext cx="23262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软件测试不足</a:t>
            </a:r>
            <a:endParaRPr lang="en-US" altLang="zh-CN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文档不详细</a:t>
            </a:r>
            <a:endParaRPr lang="en-US" altLang="zh-CN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联合调试时间短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462619" y="1438806"/>
            <a:ext cx="18294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单元</a:t>
            </a:r>
            <a:r>
              <a:rPr lang="zh-CN" altLang="en-US" sz="1800" dirty="0" smtClean="0">
                <a:solidFill>
                  <a:srgbClr val="FF0000"/>
                </a:solidFill>
              </a:rPr>
              <a:t>集成</a:t>
            </a:r>
            <a:r>
              <a:rPr lang="en-US" sz="1800" dirty="0" smtClean="0">
                <a:solidFill>
                  <a:srgbClr val="FF0000"/>
                </a:solidFill>
              </a:rPr>
              <a:t>测试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C</a:t>
            </a:r>
            <a:r>
              <a:rPr lang="en-US" dirty="0"/>
              <a:t>++: </a:t>
            </a:r>
            <a:r>
              <a:rPr lang="en-US" dirty="0" err="1" smtClean="0"/>
              <a:t>GTest</a:t>
            </a:r>
            <a:r>
              <a:rPr lang="en-US" dirty="0" smtClean="0"/>
              <a:t>/</a:t>
            </a:r>
            <a:r>
              <a:rPr lang="en-US" dirty="0" err="1" smtClean="0"/>
              <a:t>Gmock</a:t>
            </a:r>
            <a:endParaRPr lang="en-US" dirty="0" smtClean="0"/>
          </a:p>
          <a:p>
            <a:pPr algn="l"/>
            <a:r>
              <a:rPr lang="en-US" dirty="0" smtClean="0"/>
              <a:t>Java</a:t>
            </a:r>
            <a:r>
              <a:rPr lang="en-US" dirty="0"/>
              <a:t>: </a:t>
            </a:r>
            <a:r>
              <a:rPr lang="en-US" dirty="0" smtClean="0"/>
              <a:t>JUnit/</a:t>
            </a:r>
            <a:r>
              <a:rPr lang="en-US" dirty="0" err="1" smtClean="0"/>
              <a:t>Jmockit</a:t>
            </a:r>
            <a:endParaRPr lang="en-US" dirty="0" smtClean="0"/>
          </a:p>
          <a:p>
            <a:pPr algn="l"/>
            <a:r>
              <a:rPr lang="en-US" dirty="0" smtClean="0"/>
              <a:t>Python</a:t>
            </a:r>
            <a:r>
              <a:rPr lang="en-US" dirty="0"/>
              <a:t>: </a:t>
            </a:r>
            <a:r>
              <a:rPr lang="en-US" dirty="0" err="1" smtClean="0"/>
              <a:t>UnitTest</a:t>
            </a:r>
            <a:endParaRPr lang="en-US" dirty="0" smtClean="0"/>
          </a:p>
          <a:p>
            <a:pPr algn="l"/>
            <a:r>
              <a:rPr lang="en-US" altLang="zh-CN" dirty="0" smtClean="0"/>
              <a:t>Jenkins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08104" y="1443949"/>
            <a:ext cx="134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800" dirty="0" smtClean="0">
                <a:solidFill>
                  <a:srgbClr val="FF0000"/>
                </a:solidFill>
              </a:rPr>
              <a:t>文档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C</a:t>
            </a:r>
            <a:r>
              <a:rPr lang="en-US" dirty="0"/>
              <a:t>++: </a:t>
            </a:r>
            <a:r>
              <a:rPr lang="en-US" dirty="0" err="1" smtClean="0"/>
              <a:t>Doxygen</a:t>
            </a:r>
            <a:endParaRPr lang="en-US" dirty="0" smtClean="0"/>
          </a:p>
          <a:p>
            <a:pPr algn="l"/>
            <a:r>
              <a:rPr lang="en-US" dirty="0" smtClean="0"/>
              <a:t>Java</a:t>
            </a:r>
            <a:r>
              <a:rPr lang="en-US" dirty="0"/>
              <a:t>: </a:t>
            </a:r>
            <a:r>
              <a:rPr lang="en-US" dirty="0" smtClean="0"/>
              <a:t>Javadoc</a:t>
            </a:r>
          </a:p>
          <a:p>
            <a:pPr algn="l"/>
            <a:r>
              <a:rPr lang="en-US" dirty="0" smtClean="0"/>
              <a:t>Python</a:t>
            </a:r>
            <a:r>
              <a:rPr lang="en-US" dirty="0"/>
              <a:t>: </a:t>
            </a:r>
            <a:r>
              <a:rPr lang="en-US" dirty="0" err="1"/>
              <a:t>Pydoc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4412" y="2781698"/>
            <a:ext cx="232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系统接口不明确</a:t>
            </a:r>
            <a:endParaRPr lang="en-US" altLang="zh-CN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系统耦合度高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44412" y="3861048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性能重视度不够</a:t>
            </a:r>
            <a:endParaRPr lang="en-US" altLang="zh-CN" sz="20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10443"/>
            <a:ext cx="1496882" cy="8625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62456" y="4551939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rgbClr val="00B0F0"/>
                </a:solidFill>
              </a:rPr>
              <a:t>分析软件</a:t>
            </a:r>
            <a:r>
              <a:rPr lang="en-US" altLang="zh-CN" sz="2000" dirty="0">
                <a:solidFill>
                  <a:srgbClr val="00B0F0"/>
                </a:solidFill>
              </a:rPr>
              <a:t>web</a:t>
            </a:r>
            <a:r>
              <a:rPr lang="zh-CN" altLang="en-US" sz="2000" dirty="0">
                <a:solidFill>
                  <a:srgbClr val="00B0F0"/>
                </a:solidFill>
              </a:rPr>
              <a:t>化</a:t>
            </a:r>
            <a:endParaRPr lang="en-US" altLang="zh-CN" sz="2000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7651" y="4952049"/>
            <a:ext cx="1114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/>
              <a:t>AngularJS</a:t>
            </a:r>
          </a:p>
          <a:p>
            <a:pPr algn="l"/>
            <a:r>
              <a:rPr lang="en-US" altLang="zh-CN" dirty="0" smtClean="0"/>
              <a:t>Flask</a:t>
            </a:r>
          </a:p>
          <a:p>
            <a:pPr algn="l"/>
            <a:r>
              <a:rPr lang="en-US" altLang="zh-CN" dirty="0" smtClean="0"/>
              <a:t>Django</a:t>
            </a:r>
            <a:endParaRPr lang="en-US" altLang="zh-CN" dirty="0"/>
          </a:p>
        </p:txBody>
      </p:sp>
      <p:pic>
        <p:nvPicPr>
          <p:cNvPr id="1026" name="Picture 2" descr="radus angularjs website tem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20117"/>
            <a:ext cx="1975134" cy="14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913699" y="464427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800" dirty="0" smtClean="0">
                <a:solidFill>
                  <a:srgbClr val="00B0F0"/>
                </a:solidFill>
              </a:rPr>
              <a:t>实时模拟分析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93" y="5039298"/>
            <a:ext cx="2309417" cy="14100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740" y="5039298"/>
            <a:ext cx="798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 smtClean="0"/>
              <a:t>模型化</a:t>
            </a:r>
            <a:endParaRPr lang="en-US" altLang="zh-CN" b="1" dirty="0" smtClean="0"/>
          </a:p>
          <a:p>
            <a:pPr algn="l"/>
            <a:r>
              <a:rPr lang="zh-CN" altLang="en-US" b="1" dirty="0" smtClean="0"/>
              <a:t>模拟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055987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主要经验</a:t>
            </a:r>
            <a:r>
              <a:rPr lang="zh-CN" altLang="en-US" dirty="0" smtClean="0"/>
              <a:t>教训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25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4412" y="1706552"/>
            <a:ext cx="20697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整体架构提升</a:t>
            </a:r>
            <a:endParaRPr lang="en-US" altLang="zh-CN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系统接口复杂</a:t>
            </a:r>
            <a:endParaRPr lang="en-US" altLang="zh-CN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技术迭代迅速</a:t>
            </a:r>
            <a:endParaRPr lang="en-US" altLang="zh-CN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zh-CN" altLang="en-US" sz="2000" dirty="0" smtClean="0"/>
              <a:t>用户体验简化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739513" y="3704235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 smtClean="0">
                <a:solidFill>
                  <a:srgbClr val="00B0F0"/>
                </a:solidFill>
              </a:rPr>
              <a:t>数据平台服务的整合</a:t>
            </a:r>
            <a:endParaRPr lang="en-US" altLang="zh-CN" sz="2000" dirty="0" smtClean="0">
              <a:solidFill>
                <a:srgbClr val="00B0F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3495" y="4412121"/>
            <a:ext cx="1114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软件资源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计算资源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材料数据库</a:t>
            </a:r>
            <a:endParaRPr lang="en-US" altLang="zh-CN" dirty="0"/>
          </a:p>
          <a:p>
            <a:pPr algn="l"/>
            <a:r>
              <a:rPr lang="zh-CN" altLang="en-US" dirty="0" smtClean="0"/>
              <a:t>多实验数据</a:t>
            </a:r>
            <a:endParaRPr lang="en-US" altLang="zh-CN" dirty="0" smtClean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8748907-EB0F-41F4-832C-78FE9A667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78" y="4586958"/>
            <a:ext cx="2592339" cy="9689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078377" y="3704235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rgbClr val="00B0F0"/>
                </a:solidFill>
              </a:rPr>
              <a:t>资源全面云</a:t>
            </a:r>
            <a:r>
              <a:rPr lang="zh-CN" altLang="en-US" sz="2000" dirty="0" smtClean="0">
                <a:solidFill>
                  <a:srgbClr val="00B0F0"/>
                </a:solidFill>
              </a:rPr>
              <a:t>化</a:t>
            </a:r>
            <a:endParaRPr lang="en-US" altLang="zh-CN" sz="2000" dirty="0" smtClean="0">
              <a:solidFill>
                <a:srgbClr val="00B0F0"/>
              </a:solidFill>
            </a:endParaRPr>
          </a:p>
          <a:p>
            <a:pPr algn="l"/>
            <a:r>
              <a:rPr lang="zh-CN" altLang="en-US" sz="2000" dirty="0" smtClean="0">
                <a:solidFill>
                  <a:srgbClr val="00B0F0"/>
                </a:solidFill>
              </a:rPr>
              <a:t>数据虚拟现实</a:t>
            </a:r>
            <a:endParaRPr lang="en-US" altLang="zh-CN" sz="2000" dirty="0">
              <a:solidFill>
                <a:srgbClr val="00B0F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C10615B-C836-4576-8977-87F5E8CA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80" y="4412121"/>
            <a:ext cx="2376264" cy="10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10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26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2924944"/>
            <a:ext cx="6840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dirty="0" smtClean="0"/>
              <a:t>要想洞悉一个系统所蕴藏的结构，最快捷、最直接也是唯一可靠的方法就是运行它，因为它有太多的行为被隐藏起来了。</a:t>
            </a:r>
            <a:endParaRPr lang="en-US" altLang="zh-CN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r"/>
            <a:r>
              <a:rPr lang="en-US" altLang="zh-CN" sz="2000" dirty="0" smtClean="0"/>
              <a:t>--</a:t>
            </a:r>
            <a:r>
              <a:rPr lang="zh-CN" altLang="en-US" sz="2000" dirty="0"/>
              <a:t>凯文</a:t>
            </a:r>
            <a:r>
              <a:rPr lang="en-US" altLang="zh-CN" sz="2000" dirty="0"/>
              <a:t>·</a:t>
            </a:r>
            <a:r>
              <a:rPr lang="zh-CN" altLang="en-US" sz="2000" dirty="0"/>
              <a:t>凯利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8595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谱仪软件系统运行概况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3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30749"/>
            <a:ext cx="3057980" cy="1394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20888"/>
            <a:ext cx="5400600" cy="36829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915816" y="3429000"/>
            <a:ext cx="817984" cy="144016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04398" y="3573016"/>
            <a:ext cx="311418" cy="121041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283968" y="2924944"/>
            <a:ext cx="720080" cy="144016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923928" y="3070802"/>
            <a:ext cx="792088" cy="14217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95892" y="3068960"/>
            <a:ext cx="976307" cy="144016"/>
          </a:xfrm>
          <a:prstGeom prst="rect">
            <a:avLst/>
          </a:prstGeom>
          <a:solidFill>
            <a:srgbClr val="FFC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224525" y="3212976"/>
            <a:ext cx="976307" cy="216024"/>
          </a:xfrm>
          <a:prstGeom prst="rect">
            <a:avLst/>
          </a:prstGeom>
          <a:solidFill>
            <a:srgbClr val="FFC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259632" y="4581128"/>
            <a:ext cx="1080120" cy="216024"/>
          </a:xfrm>
          <a:prstGeom prst="rect">
            <a:avLst/>
          </a:prstGeom>
          <a:solidFill>
            <a:srgbClr val="92D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604398" y="4168386"/>
            <a:ext cx="1080120" cy="615809"/>
          </a:xfrm>
          <a:prstGeom prst="rect">
            <a:avLst/>
          </a:prstGeom>
          <a:solidFill>
            <a:srgbClr val="92D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23928" y="4148581"/>
            <a:ext cx="1080120" cy="635614"/>
          </a:xfrm>
          <a:prstGeom prst="rect">
            <a:avLst/>
          </a:prstGeom>
          <a:solidFill>
            <a:srgbClr val="92D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261185" y="4306223"/>
            <a:ext cx="1080120" cy="130889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261185" y="4437113"/>
            <a:ext cx="462943" cy="117376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901887" y="4679776"/>
            <a:ext cx="462943" cy="117376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259632" y="5333126"/>
            <a:ext cx="1080120" cy="112098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59632" y="5445224"/>
            <a:ext cx="504056" cy="144016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403648" y="5797957"/>
            <a:ext cx="504056" cy="144016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604398" y="5338913"/>
            <a:ext cx="1129402" cy="60306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23928" y="5373216"/>
            <a:ext cx="1152128" cy="330625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23928" y="5703841"/>
            <a:ext cx="360040" cy="117376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09690" y="373061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/>
              <a:t>系统集成联调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7216879" y="3772900"/>
            <a:ext cx="264819" cy="233927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216879" y="4098438"/>
            <a:ext cx="264819" cy="233927"/>
          </a:xfrm>
          <a:prstGeom prst="rect">
            <a:avLst/>
          </a:prstGeom>
          <a:solidFill>
            <a:srgbClr val="FFC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09690" y="406151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系统试运行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7216879" y="4467426"/>
            <a:ext cx="264819" cy="233927"/>
          </a:xfrm>
          <a:prstGeom prst="rect">
            <a:avLst/>
          </a:prstGeom>
          <a:solidFill>
            <a:srgbClr val="92D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09690" y="442933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/>
              <a:t>谱仪刻度分析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7234677" y="4846742"/>
            <a:ext cx="264819" cy="233927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14055" y="479715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用户数据分析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54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谱仪软件</a:t>
            </a:r>
            <a:r>
              <a:rPr lang="zh-CN" altLang="en-US" dirty="0" smtClean="0"/>
              <a:t>系统调试总结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4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1600339"/>
            <a:ext cx="51581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在线数据分析与可视化</a:t>
            </a:r>
            <a:endParaRPr lang="en-US" altLang="zh-CN" sz="2000" dirty="0" smtClean="0"/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2017.10.27-11.10</a:t>
            </a:r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前期测试不足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sz="2000" dirty="0"/>
          </a:p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刻度数据分析</a:t>
            </a:r>
            <a:endParaRPr lang="en-US" altLang="zh-CN" sz="2000" dirty="0" smtClean="0"/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2018.01.22-03.11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需求调研不详尽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用户数据</a:t>
            </a:r>
            <a:r>
              <a:rPr lang="zh-CN" altLang="en-US" sz="2000" dirty="0"/>
              <a:t>分析</a:t>
            </a:r>
            <a:endParaRPr lang="en-US" altLang="zh-CN" sz="2000" dirty="0"/>
          </a:p>
          <a:p>
            <a:pPr lvl="1" algn="l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2018.03.15-07.19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实验目标讨论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不深入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sz="2000" dirty="0"/>
          </a:p>
          <a:p>
            <a:pPr marL="342900" indent="-342900" algn="l">
              <a:buFont typeface="Wingdings" charset="2"/>
              <a:buChar char="q"/>
            </a:pPr>
            <a:r>
              <a:rPr lang="zh-CN" altLang="en-US" sz="2000" dirty="0" smtClean="0"/>
              <a:t>数据管理与云</a:t>
            </a:r>
            <a:r>
              <a:rPr lang="zh-CN" altLang="en-US" sz="2000" dirty="0" smtClean="0"/>
              <a:t>分析平台</a:t>
            </a:r>
            <a:endParaRPr lang="en-US" altLang="zh-CN" sz="2000" dirty="0" smtClean="0"/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2018.02.20-04.07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l"/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Keyword: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集成优化不够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9536" y="1528332"/>
            <a:ext cx="5791200" cy="47809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4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</a:t>
            </a:r>
            <a:r>
              <a:rPr lang="zh-CN" altLang="en-US" dirty="0"/>
              <a:t>数据分析与</a:t>
            </a:r>
            <a:r>
              <a:rPr lang="zh-CN" altLang="en-US" dirty="0" smtClean="0"/>
              <a:t>可视化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5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590520" y="5090962"/>
            <a:ext cx="1586136" cy="79208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dirty="0" smtClean="0">
                <a:solidFill>
                  <a:schemeClr val="bg1"/>
                </a:solidFill>
                <a:cs typeface="宋体" panose="02010600030101010101" pitchFamily="2" charset="-122"/>
              </a:rPr>
              <a:t>数据解析与重建</a:t>
            </a:r>
            <a:endParaRPr kumimoji="0" lang="en-US" altLang="zh-CN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dirty="0" smtClean="0">
                <a:solidFill>
                  <a:schemeClr val="bg1"/>
                </a:solidFill>
                <a:cs typeface="宋体" panose="02010600030101010101" pitchFamily="2" charset="-122"/>
              </a:rPr>
              <a:t>C++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</p:txBody>
      </p:sp>
      <p:pic>
        <p:nvPicPr>
          <p:cNvPr id="6" name="Picture 13" descr="tianhaol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80" y="5162970"/>
            <a:ext cx="720725" cy="719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90" y="3938834"/>
            <a:ext cx="700229" cy="78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680" y="1892645"/>
            <a:ext cx="703739" cy="713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 bwMode="auto">
          <a:xfrm>
            <a:off x="1590520" y="3919575"/>
            <a:ext cx="1586136" cy="79208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数据规约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Python/C++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90520" y="1844824"/>
            <a:ext cx="1586136" cy="792088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数据可视化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Python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90520" y="2882199"/>
            <a:ext cx="1586136" cy="79208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软件控制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800" dirty="0" smtClean="0">
                <a:solidFill>
                  <a:schemeClr val="bg1"/>
                </a:solidFill>
                <a:cs typeface="宋体" panose="02010600030101010101" pitchFamily="2" charset="-122"/>
              </a:rPr>
              <a:t>Python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宋体" panose="02010600030101010101" pitchFamily="2" charset="-122"/>
            </a:endParaRPr>
          </a:p>
        </p:txBody>
      </p:sp>
      <p:pic>
        <p:nvPicPr>
          <p:cNvPr id="12" name="Picture 81" descr="mad scientis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80" y="2896299"/>
            <a:ext cx="720725" cy="720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4542848" y="5090962"/>
            <a:ext cx="3888432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 smtClean="0">
                <a:cs typeface="宋体" panose="02010600030101010101" pitchFamily="2" charset="-122"/>
              </a:rPr>
              <a:t>DAQ</a:t>
            </a:r>
            <a:r>
              <a:rPr lang="zh-CN" altLang="en-US" b="1" dirty="0" smtClean="0">
                <a:cs typeface="宋体" panose="02010600030101010101" pitchFamily="2" charset="-122"/>
              </a:rPr>
              <a:t>与控制组：与数据采集</a:t>
            </a:r>
            <a:r>
              <a:rPr lang="en-US" altLang="zh-CN" b="1" dirty="0" smtClean="0">
                <a:cs typeface="宋体" panose="02010600030101010101" pitchFamily="2" charset="-122"/>
              </a:rPr>
              <a:t>DIM</a:t>
            </a:r>
            <a:r>
              <a:rPr lang="zh-CN" altLang="en-US" b="1" dirty="0" smtClean="0">
                <a:cs typeface="宋体" panose="02010600030101010101" pitchFamily="2" charset="-122"/>
              </a:rPr>
              <a:t>，</a:t>
            </a:r>
            <a:r>
              <a:rPr lang="en-US" altLang="zh-CN" b="1" dirty="0" smtClean="0">
                <a:cs typeface="宋体" panose="02010600030101010101" pitchFamily="2" charset="-122"/>
              </a:rPr>
              <a:t>EPICS</a:t>
            </a:r>
            <a:r>
              <a:rPr lang="zh-CN" altLang="en-US" b="1" dirty="0" smtClean="0">
                <a:cs typeface="宋体" panose="02010600030101010101" pitchFamily="2" charset="-122"/>
              </a:rPr>
              <a:t> </a:t>
            </a:r>
            <a:r>
              <a:rPr lang="en-US" altLang="zh-CN" b="1" dirty="0" smtClean="0">
                <a:cs typeface="宋体" panose="02010600030101010101" pitchFamily="2" charset="-122"/>
              </a:rPr>
              <a:t>V4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b="1" dirty="0" smtClean="0">
                <a:cs typeface="宋体" panose="02010600030101010101" pitchFamily="2" charset="-122"/>
              </a:rPr>
              <a:t>探测器与电子学组</a:t>
            </a:r>
            <a:r>
              <a:rPr kumimoji="0" lang="zh-CN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：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MA-PMT</a:t>
            </a:r>
            <a:r>
              <a:rPr kumimoji="0" lang="zh-CN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，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3He</a:t>
            </a:r>
            <a:r>
              <a:rPr kumimoji="0" lang="zh-CN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，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MWPC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42848" y="3919575"/>
            <a:ext cx="3888432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b="1" dirty="0" smtClean="0">
                <a:cs typeface="宋体" panose="02010600030101010101" pitchFamily="2" charset="-122"/>
              </a:rPr>
              <a:t>谱仪：</a:t>
            </a:r>
            <a:r>
              <a:rPr lang="en-US" altLang="zh-CN" b="1" dirty="0" smtClean="0">
                <a:cs typeface="宋体" panose="02010600030101010101" pitchFamily="2" charset="-122"/>
              </a:rPr>
              <a:t>SANS</a:t>
            </a:r>
            <a:r>
              <a:rPr lang="zh-CN" altLang="en-US" b="1" dirty="0" smtClean="0">
                <a:cs typeface="宋体" panose="02010600030101010101" pitchFamily="2" charset="-122"/>
              </a:rPr>
              <a:t>，</a:t>
            </a:r>
            <a:r>
              <a:rPr lang="en-US" altLang="zh-CN" b="1" dirty="0" smtClean="0">
                <a:cs typeface="宋体" panose="02010600030101010101" pitchFamily="2" charset="-122"/>
              </a:rPr>
              <a:t>MR</a:t>
            </a:r>
            <a:r>
              <a:rPr lang="zh-CN" altLang="en-US" b="1" dirty="0" smtClean="0">
                <a:cs typeface="宋体" panose="02010600030101010101" pitchFamily="2" charset="-122"/>
              </a:rPr>
              <a:t>，</a:t>
            </a:r>
            <a:r>
              <a:rPr lang="en-US" altLang="zh-CN" b="1" dirty="0" smtClean="0">
                <a:cs typeface="宋体" panose="02010600030101010101" pitchFamily="2" charset="-122"/>
              </a:rPr>
              <a:t>GPPD</a:t>
            </a:r>
          </a:p>
          <a:p>
            <a:pPr eaLnBrk="1" hangingPunct="1"/>
            <a:r>
              <a:rPr kumimoji="0" lang="zh-CN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panose="02010600030101010101" pitchFamily="2" charset="-122"/>
              </a:rPr>
              <a:t>探测器组：</a:t>
            </a:r>
            <a:r>
              <a:rPr lang="en-US" altLang="zh-CN" b="1" dirty="0">
                <a:cs typeface="宋体" panose="02010600030101010101" pitchFamily="2" charset="-122"/>
              </a:rPr>
              <a:t>MA-PMT</a:t>
            </a:r>
            <a:r>
              <a:rPr lang="zh-CN" altLang="en-US" b="1" dirty="0">
                <a:cs typeface="宋体" panose="02010600030101010101" pitchFamily="2" charset="-122"/>
              </a:rPr>
              <a:t>，</a:t>
            </a:r>
            <a:r>
              <a:rPr lang="en-US" altLang="zh-CN" b="1" dirty="0">
                <a:cs typeface="宋体" panose="02010600030101010101" pitchFamily="2" charset="-122"/>
              </a:rPr>
              <a:t>3He</a:t>
            </a:r>
            <a:r>
              <a:rPr lang="zh-CN" altLang="en-US" b="1" dirty="0">
                <a:cs typeface="宋体" panose="02010600030101010101" pitchFamily="2" charset="-122"/>
              </a:rPr>
              <a:t>，</a:t>
            </a:r>
            <a:r>
              <a:rPr lang="en-US" altLang="zh-CN" b="1" dirty="0" smtClean="0">
                <a:cs typeface="宋体" panose="02010600030101010101" pitchFamily="2" charset="-122"/>
              </a:rPr>
              <a:t>MWPC</a:t>
            </a:r>
            <a:endParaRPr lang="en-US" b="1" dirty="0">
              <a:cs typeface="宋体" panose="02010600030101010101" pitchFamily="2" charset="-12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521035" y="2879529"/>
            <a:ext cx="3910245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b="1" dirty="0" smtClean="0">
                <a:cs typeface="宋体" panose="02010600030101010101" pitchFamily="2" charset="-122"/>
              </a:rPr>
              <a:t>控制组：</a:t>
            </a:r>
            <a:r>
              <a:rPr lang="en-US" altLang="zh-CN" b="1" dirty="0" smtClean="0">
                <a:cs typeface="宋体" panose="02010600030101010101" pitchFamily="2" charset="-122"/>
              </a:rPr>
              <a:t>EPICS</a:t>
            </a:r>
            <a:r>
              <a:rPr lang="zh-CN" altLang="en-US" b="1" dirty="0" smtClean="0">
                <a:cs typeface="宋体" panose="02010600030101010101" pitchFamily="2" charset="-122"/>
              </a:rPr>
              <a:t> </a:t>
            </a:r>
            <a:r>
              <a:rPr lang="en-US" altLang="zh-CN" b="1" dirty="0" smtClean="0">
                <a:cs typeface="宋体" panose="02010600030101010101" pitchFamily="2" charset="-122"/>
              </a:rPr>
              <a:t>V3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宋体" panose="02010600030101010101" pitchFamily="2" charset="-122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21035" y="1858773"/>
            <a:ext cx="3910245" cy="7920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eaLnBrk="1" hangingPunct="1"/>
            <a:r>
              <a:rPr lang="zh-CN" altLang="en-US" b="1" dirty="0" smtClean="0">
                <a:cs typeface="宋体" panose="02010600030101010101" pitchFamily="2" charset="-122"/>
              </a:rPr>
              <a:t>谱仪：</a:t>
            </a:r>
            <a:r>
              <a:rPr lang="en-US" altLang="zh-CN" b="1" dirty="0" smtClean="0">
                <a:cs typeface="宋体" panose="02010600030101010101" pitchFamily="2" charset="-122"/>
              </a:rPr>
              <a:t>SANS</a:t>
            </a:r>
            <a:r>
              <a:rPr lang="zh-CN" altLang="en-US" b="1" dirty="0">
                <a:cs typeface="宋体" panose="02010600030101010101" pitchFamily="2" charset="-122"/>
              </a:rPr>
              <a:t>，</a:t>
            </a:r>
            <a:r>
              <a:rPr lang="en-US" altLang="zh-CN" b="1" dirty="0">
                <a:cs typeface="宋体" panose="02010600030101010101" pitchFamily="2" charset="-122"/>
              </a:rPr>
              <a:t>MR</a:t>
            </a:r>
            <a:r>
              <a:rPr lang="zh-CN" altLang="en-US" b="1" dirty="0">
                <a:cs typeface="宋体" panose="02010600030101010101" pitchFamily="2" charset="-122"/>
              </a:rPr>
              <a:t>，</a:t>
            </a:r>
            <a:r>
              <a:rPr lang="en-US" altLang="zh-CN" b="1" dirty="0">
                <a:cs typeface="宋体" panose="02010600030101010101" pitchFamily="2" charset="-122"/>
              </a:rPr>
              <a:t>GPPD</a:t>
            </a:r>
            <a:endParaRPr lang="en-US" b="1" dirty="0">
              <a:cs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243" y="522539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/>
              <a:t>DroNE</a:t>
            </a:r>
            <a:endParaRPr lang="en-US" altLang="zh-CN" sz="1600" b="1" dirty="0" smtClean="0"/>
          </a:p>
          <a:p>
            <a:r>
              <a:rPr lang="en-US" altLang="zh-CN" sz="1600" b="1" dirty="0" smtClean="0"/>
              <a:t>Sniper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28565" y="4135113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/>
              <a:t>Mantid</a:t>
            </a:r>
            <a:endParaRPr lang="en-US" altLang="zh-CN" sz="16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68243" y="302591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/>
              <a:t>Epics</a:t>
            </a:r>
            <a:endParaRPr lang="en-US" altLang="zh-CN" sz="16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91558" y="204069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smtClean="0"/>
              <a:t>Pyqt</a:t>
            </a:r>
            <a:endParaRPr lang="en-US" altLang="zh-CN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655628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可视化软件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6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759" y="1641965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SANS</a:t>
            </a:r>
            <a:r>
              <a:rPr lang="zh-CN" altLang="en-US" sz="2000" dirty="0" smtClean="0">
                <a:solidFill>
                  <a:srgbClr val="FF0000"/>
                </a:solidFill>
              </a:rPr>
              <a:t>（</a:t>
            </a:r>
            <a:r>
              <a:rPr lang="en-US" altLang="zh-CN" sz="2000" dirty="0" smtClean="0">
                <a:solidFill>
                  <a:srgbClr val="FF0000"/>
                </a:solidFill>
              </a:rPr>
              <a:t>BL01</a:t>
            </a:r>
            <a:r>
              <a:rPr lang="zh-CN" altLang="en-US" sz="2000" dirty="0" smtClean="0">
                <a:solidFill>
                  <a:srgbClr val="FF0000"/>
                </a:solidFill>
              </a:rPr>
              <a:t>）</a:t>
            </a:r>
            <a:endParaRPr lang="en-US" altLang="zh-CN" sz="20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758" y="3207110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MR</a:t>
            </a:r>
            <a:r>
              <a:rPr lang="zh-CN" altLang="en-US" sz="2000" dirty="0" smtClean="0">
                <a:solidFill>
                  <a:srgbClr val="FF0000"/>
                </a:solidFill>
              </a:rPr>
              <a:t>（</a:t>
            </a:r>
            <a:r>
              <a:rPr lang="en-US" altLang="zh-CN" sz="2000" dirty="0" smtClean="0">
                <a:solidFill>
                  <a:srgbClr val="FF0000"/>
                </a:solidFill>
              </a:rPr>
              <a:t>BL02</a:t>
            </a:r>
            <a:r>
              <a:rPr lang="zh-CN" altLang="en-US" sz="2000" dirty="0" smtClean="0">
                <a:solidFill>
                  <a:srgbClr val="FF0000"/>
                </a:solidFill>
              </a:rPr>
              <a:t>）</a:t>
            </a:r>
            <a:endParaRPr lang="en-US" altLang="zh-CN" sz="20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736" y="4613066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GPPD</a:t>
            </a:r>
            <a:r>
              <a:rPr lang="zh-CN" altLang="en-US" sz="2000" dirty="0" smtClean="0">
                <a:solidFill>
                  <a:srgbClr val="FF0000"/>
                </a:solidFill>
              </a:rPr>
              <a:t>（</a:t>
            </a:r>
            <a:r>
              <a:rPr lang="en-US" altLang="zh-CN" sz="2000" dirty="0" smtClean="0">
                <a:solidFill>
                  <a:srgbClr val="FF0000"/>
                </a:solidFill>
              </a:rPr>
              <a:t>BL18</a:t>
            </a:r>
            <a:r>
              <a:rPr lang="zh-CN" altLang="en-US" sz="2000" dirty="0" smtClean="0">
                <a:solidFill>
                  <a:srgbClr val="FF0000"/>
                </a:solidFill>
              </a:rPr>
              <a:t>）</a:t>
            </a:r>
            <a:endParaRPr lang="en-US" altLang="zh-CN" sz="20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19" y="2042076"/>
            <a:ext cx="1872208" cy="1053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43" y="3516459"/>
            <a:ext cx="1872209" cy="992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20" y="3516460"/>
            <a:ext cx="1872208" cy="992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6" y="3540791"/>
            <a:ext cx="1721473" cy="9683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43" y="2042075"/>
            <a:ext cx="1872209" cy="1053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6" y="2042075"/>
            <a:ext cx="1721473" cy="1053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43" y="4899283"/>
            <a:ext cx="1872209" cy="9926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54" y="4941168"/>
            <a:ext cx="1805532" cy="957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6" y="4905815"/>
            <a:ext cx="1721473" cy="9926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6758" y="4992121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 smtClean="0"/>
              <a:t>单模块数据解析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延迟模式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6413" y="3607220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 smtClean="0"/>
              <a:t>面探</a:t>
            </a:r>
            <a:r>
              <a:rPr lang="en-US" altLang="zh-CN" dirty="0" smtClean="0"/>
              <a:t>-</a:t>
            </a:r>
            <a:r>
              <a:rPr lang="zh-CN" altLang="en-US" dirty="0" smtClean="0"/>
              <a:t>线探</a:t>
            </a:r>
            <a:r>
              <a:rPr lang="en-US" altLang="zh-CN" dirty="0" smtClean="0"/>
              <a:t>-</a:t>
            </a:r>
            <a:r>
              <a:rPr lang="zh-CN" altLang="en-US" dirty="0" smtClean="0"/>
              <a:t>点探</a:t>
            </a:r>
            <a:endParaRPr lang="en-US" altLang="zh-CN" dirty="0" smtClean="0"/>
          </a:p>
          <a:p>
            <a:pPr algn="l"/>
            <a:r>
              <a:rPr lang="en-US" altLang="zh-CN" dirty="0" smtClean="0"/>
              <a:t>3He-MWPC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2779" y="206916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 smtClean="0"/>
              <a:t>中子分布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透过率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84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故障统计分析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7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66877179"/>
              </p:ext>
            </p:extLst>
          </p:nvPr>
        </p:nvGraphicFramePr>
        <p:xfrm>
          <a:off x="580493" y="1484784"/>
          <a:ext cx="3349971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46984962"/>
              </p:ext>
            </p:extLst>
          </p:nvPr>
        </p:nvGraphicFramePr>
        <p:xfrm>
          <a:off x="758036" y="3964732"/>
          <a:ext cx="2994883" cy="199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50182" y="3640827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分析后台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21942" y="591368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前端可视化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56" y="1687860"/>
            <a:ext cx="4961876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3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故障统计分析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8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018144" cy="3120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4227752" cy="31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分析</a:t>
            </a:r>
            <a:r>
              <a:rPr lang="zh-CN" altLang="en-US" dirty="0" smtClean="0"/>
              <a:t>软件监控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9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650512"/>
            <a:ext cx="3540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在线数据处理软件状态</a:t>
            </a:r>
            <a:r>
              <a:rPr lang="zh-CN" altLang="en-US" sz="2000" dirty="0" smtClean="0"/>
              <a:t>监视</a:t>
            </a:r>
            <a:endParaRPr lang="en-US" sz="2000" dirty="0" smtClean="0"/>
          </a:p>
          <a:p>
            <a:pPr algn="l"/>
            <a:r>
              <a:rPr lang="en-US" sz="2000" dirty="0" smtClean="0"/>
              <a:t>在线分析</a:t>
            </a:r>
            <a:r>
              <a:rPr lang="zh-CN" altLang="en-US" sz="2000" dirty="0" smtClean="0"/>
              <a:t>结果监视</a:t>
            </a:r>
            <a:endParaRPr lang="en-US" sz="2000" dirty="0" smtClean="0"/>
          </a:p>
          <a:p>
            <a:pPr algn="l"/>
            <a:r>
              <a:rPr lang="en-US" sz="2000" dirty="0" smtClean="0"/>
              <a:t>数据</a:t>
            </a:r>
            <a:r>
              <a:rPr lang="zh-CN" altLang="en-US" sz="2000" dirty="0" smtClean="0"/>
              <a:t>重建与</a:t>
            </a:r>
            <a:r>
              <a:rPr lang="en-US" sz="2000" dirty="0" smtClean="0"/>
              <a:t>传输状态监视</a:t>
            </a:r>
          </a:p>
          <a:p>
            <a:pPr algn="l"/>
            <a:r>
              <a:rPr lang="zh-CN" altLang="en-US" sz="2000" dirty="0" smtClean="0"/>
              <a:t>服务器运行状态监视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C29ADE-6EAE-4217-8C8E-5D78BD42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6" y="3774382"/>
            <a:ext cx="2476465" cy="1498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E3604F-DEC4-40C7-AA86-23043CC9D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46" y="3635534"/>
            <a:ext cx="1135699" cy="20190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5EBF86-9503-4303-A0CA-035CA156B17D}"/>
              </a:ext>
            </a:extLst>
          </p:cNvPr>
          <p:cNvSpPr/>
          <p:nvPr/>
        </p:nvSpPr>
        <p:spPr>
          <a:xfrm>
            <a:off x="4882304" y="568122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B050"/>
                </a:solidFill>
              </a:rPr>
              <a:t>微信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5FC894-C553-4752-A775-6A3A0D03B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15" y="3642228"/>
            <a:ext cx="1128169" cy="20056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303AFF-C638-4938-9B06-6602FE54C55D}"/>
              </a:ext>
            </a:extLst>
          </p:cNvPr>
          <p:cNvSpPr/>
          <p:nvPr/>
        </p:nvSpPr>
        <p:spPr>
          <a:xfrm>
            <a:off x="1115616" y="5681230"/>
            <a:ext cx="702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OLMS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82E625-3AF8-4222-BD6F-1DBC8D2627DF}"/>
              </a:ext>
            </a:extLst>
          </p:cNvPr>
          <p:cNvSpPr/>
          <p:nvPr/>
        </p:nvSpPr>
        <p:spPr>
          <a:xfrm>
            <a:off x="3139492" y="569569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altLang="zh-CN" b="1" dirty="0">
                <a:solidFill>
                  <a:srgbClr val="00B050"/>
                </a:solidFill>
              </a:rPr>
              <a:t>icroscope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73681" y="2098769"/>
            <a:ext cx="3496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/>
              <a:t>JavaEE</a:t>
            </a:r>
            <a:r>
              <a:rPr lang="en-US" altLang="zh-CN" sz="2000" dirty="0" smtClean="0"/>
              <a:t>:</a:t>
            </a:r>
            <a:r>
              <a:rPr lang="zh-CN" altLang="en-US" sz="2000" dirty="0" smtClean="0"/>
              <a:t> </a:t>
            </a:r>
            <a:r>
              <a:rPr lang="en-US" altLang="zh-CN" sz="2000" dirty="0" err="1" smtClean="0"/>
              <a:t>GlassFish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MySQL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35" y="3968821"/>
            <a:ext cx="2840736" cy="13045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82E625-3AF8-4222-BD6F-1DBC8D2627DF}"/>
              </a:ext>
            </a:extLst>
          </p:cNvPr>
          <p:cNvSpPr/>
          <p:nvPr/>
        </p:nvSpPr>
        <p:spPr>
          <a:xfrm>
            <a:off x="7142308" y="5685183"/>
            <a:ext cx="840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Ganglia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6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CSNS讲演稿母板</Template>
  <TotalTime>12848</TotalTime>
  <Pages>0</Pages>
  <Words>1018</Words>
  <Characters>0</Characters>
  <Application>Microsoft Macintosh PowerPoint</Application>
  <DocSecurity>0</DocSecurity>
  <PresentationFormat>On-screen Show (4:3)</PresentationFormat>
  <Lines>0</Lines>
  <Paragraphs>344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Impact</vt:lpstr>
      <vt:lpstr>Wingdings</vt:lpstr>
      <vt:lpstr>宋体</vt:lpstr>
      <vt:lpstr>Arial</vt:lpstr>
      <vt:lpstr>1_CSNS讲演稿母板</vt:lpstr>
      <vt:lpstr>谱仪软件系统 运行总结</vt:lpstr>
      <vt:lpstr>谱仪软件系统运行概况</vt:lpstr>
      <vt:lpstr>谱仪软件系统运行概况</vt:lpstr>
      <vt:lpstr>谱仪软件系统调试总结</vt:lpstr>
      <vt:lpstr>在线数据分析与可视化</vt:lpstr>
      <vt:lpstr>可视化软件</vt:lpstr>
      <vt:lpstr>故障统计分析</vt:lpstr>
      <vt:lpstr>故障统计分析</vt:lpstr>
      <vt:lpstr>分析软件监控</vt:lpstr>
      <vt:lpstr>性能升级</vt:lpstr>
      <vt:lpstr>功能升级</vt:lpstr>
      <vt:lpstr>离线数据分析软件</vt:lpstr>
      <vt:lpstr>离线数据分析软件</vt:lpstr>
      <vt:lpstr>离线数据分析软件</vt:lpstr>
      <vt:lpstr>性能与功能升级</vt:lpstr>
      <vt:lpstr>刻度数据分析</vt:lpstr>
      <vt:lpstr>用户样品分析</vt:lpstr>
      <vt:lpstr>谱仪软件系统调试总结</vt:lpstr>
      <vt:lpstr>数据管理与分析平台</vt:lpstr>
      <vt:lpstr>元数据管理</vt:lpstr>
      <vt:lpstr>实验数据管理</vt:lpstr>
      <vt:lpstr>云分析系统</vt:lpstr>
      <vt:lpstr>软件项目管理</vt:lpstr>
      <vt:lpstr>主要经验教训</vt:lpstr>
      <vt:lpstr>主要经验教训</vt:lpstr>
      <vt:lpstr>PowerPoint Presentation</vt:lpstr>
    </vt:vector>
  </TitlesOfParts>
  <Company>IHEP</Company>
  <LinksUpToDate>false</LinksUpToDate>
  <CharactersWithSpaces>0</CharactersWithSpaces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IHEP</dc:creator>
  <cp:lastModifiedBy>jrzhang</cp:lastModifiedBy>
  <cp:revision>1566</cp:revision>
  <cp:lastPrinted>1601-01-01T00:00:00Z</cp:lastPrinted>
  <dcterms:created xsi:type="dcterms:W3CDTF">2007-01-27T11:50:30Z</dcterms:created>
  <dcterms:modified xsi:type="dcterms:W3CDTF">2018-09-10T05:53:54Z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2052-6.6.0.2671</vt:lpwstr>
  </property>
</Properties>
</file>