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75" r:id="rId3"/>
    <p:sldId id="258" r:id="rId4"/>
    <p:sldId id="268" r:id="rId5"/>
    <p:sldId id="269" r:id="rId6"/>
    <p:sldId id="270" r:id="rId7"/>
    <p:sldId id="271" r:id="rId8"/>
    <p:sldId id="272" r:id="rId9"/>
    <p:sldId id="273" r:id="rId10"/>
    <p:sldId id="274" r:id="rId11"/>
    <p:sldId id="260" r:id="rId12"/>
    <p:sldId id="276" r:id="rId13"/>
    <p:sldId id="277" r:id="rId14"/>
    <p:sldId id="278" r:id="rId15"/>
    <p:sldId id="283" r:id="rId16"/>
    <p:sldId id="279" r:id="rId17"/>
    <p:sldId id="280" r:id="rId18"/>
    <p:sldId id="282" r:id="rId19"/>
    <p:sldId id="265"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45" autoAdjust="0"/>
    <p:restoredTop sz="94660"/>
  </p:normalViewPr>
  <p:slideViewPr>
    <p:cSldViewPr snapToGrid="0">
      <p:cViewPr varScale="1">
        <p:scale>
          <a:sx n="102" d="100"/>
          <a:sy n="102" d="100"/>
        </p:scale>
        <p:origin x="7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D:\work\CSNS\CSNS&#36816;&#34892;&#65288;2018-\2018&#24180;&#36816;&#34892;&#24180;&#20250;\&#20250;&#35758;&#25253;&#21578;&#21450;&#25991;&#31456;\&#36816;&#34892;&#32479;&#3574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ltLang="zh-CN"/>
              <a:t>LEBT</a:t>
            </a:r>
            <a:r>
              <a:rPr lang="zh-CN" altLang="en-US"/>
              <a:t>、</a:t>
            </a:r>
            <a:r>
              <a:rPr lang="en-US" altLang="zh-CN"/>
              <a:t>MEBT</a:t>
            </a:r>
            <a:r>
              <a:rPr lang="zh-CN" altLang="en-US"/>
              <a:t>、</a:t>
            </a:r>
            <a:r>
              <a:rPr lang="en-US" altLang="zh-CN"/>
              <a:t>DTL</a:t>
            </a:r>
            <a:r>
              <a:rPr lang="zh-CN" altLang="en-US"/>
              <a:t>、</a:t>
            </a:r>
            <a:r>
              <a:rPr lang="en-US" altLang="zh-CN"/>
              <a:t>LRBT</a:t>
            </a:r>
          </a:p>
          <a:p>
            <a:pPr>
              <a:defRPr/>
            </a:pPr>
            <a:r>
              <a:rPr lang="zh-CN" altLang="en-US"/>
              <a:t>电源故障统计</a:t>
            </a:r>
            <a:endParaRPr lang="zh-CN"/>
          </a:p>
        </c:rich>
      </c:tx>
      <c:layout>
        <c:manualLayout>
          <c:xMode val="edge"/>
          <c:yMode val="edge"/>
          <c:x val="0.1781547619047619"/>
          <c:y val="2.1097046413502109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zh-CN"/>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429378531073447"/>
          <c:y val="0.20666666666666667"/>
          <c:w val="0.74890809199697495"/>
          <c:h val="0.74095238095238092"/>
        </c:manualLayout>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dPt>
          <c:dPt>
            <c:idx val="1"/>
            <c:bubble3D val="0"/>
            <c:spPr>
              <a:solidFill>
                <a:schemeClr val="accent2"/>
              </a:solidFill>
              <a:ln>
                <a:noFill/>
              </a:ln>
              <a:effectLst>
                <a:outerShdw blurRad="254000" sx="102000" sy="102000" algn="ctr" rotWithShape="0">
                  <a:prstClr val="black">
                    <a:alpha val="20000"/>
                  </a:prstClr>
                </a:outerShdw>
              </a:effectLst>
              <a:sp3d/>
            </c:spPr>
          </c:dPt>
          <c:dPt>
            <c:idx val="2"/>
            <c:bubble3D val="0"/>
            <c:spPr>
              <a:solidFill>
                <a:schemeClr val="accent3"/>
              </a:solidFill>
              <a:ln>
                <a:noFill/>
              </a:ln>
              <a:effectLst>
                <a:outerShdw blurRad="254000" sx="102000" sy="102000" algn="ctr" rotWithShape="0">
                  <a:prstClr val="black">
                    <a:alpha val="20000"/>
                  </a:prstClr>
                </a:outerShdw>
              </a:effectLst>
              <a:sp3d/>
            </c:spPr>
          </c:dPt>
          <c:dPt>
            <c:idx val="3"/>
            <c:bubble3D val="0"/>
            <c:spPr>
              <a:solidFill>
                <a:schemeClr val="accent4"/>
              </a:solidFill>
              <a:ln>
                <a:noFill/>
              </a:ln>
              <a:effectLst>
                <a:outerShdw blurRad="254000" sx="102000" sy="102000" algn="ctr" rotWithShape="0">
                  <a:prstClr val="black">
                    <a:alpha val="20000"/>
                  </a:prstClr>
                </a:outerShdw>
              </a:effectLst>
              <a:sp3d/>
            </c:spPr>
          </c:dPt>
          <c:dLbls>
            <c:dLbl>
              <c:idx val="0"/>
              <c:layout>
                <c:manualLayout>
                  <c:x val="-1.2755463872375686E-3"/>
                  <c:y val="-1.10822212424515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5.6497175141242938E-3"/>
                  <c:y val="-0.17998858838297388"/>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5819209039548024"/>
                  <c:y val="-0.23064182194616978"/>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18270397917719042"/>
                  <c:y val="0.13203939904984258"/>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zh-CN"/>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直线电源!$I$4:$I$8</c:f>
              <c:strCache>
                <c:ptCount val="4"/>
                <c:pt idx="0">
                  <c:v>磁铁过温</c:v>
                </c:pt>
                <c:pt idx="1">
                  <c:v>电网波动</c:v>
                </c:pt>
                <c:pt idx="2">
                  <c:v>测试及操作</c:v>
                </c:pt>
                <c:pt idx="3">
                  <c:v>电源故障</c:v>
                </c:pt>
              </c:strCache>
            </c:strRef>
          </c:cat>
          <c:val>
            <c:numRef>
              <c:f>直线电源!$J$4:$J$8</c:f>
              <c:numCache>
                <c:formatCode>General</c:formatCode>
                <c:ptCount val="4"/>
                <c:pt idx="0">
                  <c:v>6</c:v>
                </c:pt>
                <c:pt idx="1">
                  <c:v>1</c:v>
                </c:pt>
                <c:pt idx="2">
                  <c:v>2</c:v>
                </c:pt>
                <c:pt idx="3">
                  <c:v>4</c:v>
                </c:pt>
              </c:numCache>
            </c:numRef>
          </c:val>
          <c:extLst/>
        </c:ser>
        <c:dLbls>
          <c:dLblPos val="ctr"/>
          <c:showLegendKey val="0"/>
          <c:showVal val="0"/>
          <c:showCatName val="1"/>
          <c:showSerName val="0"/>
          <c:showPercent val="0"/>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zh-CN"/>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zh-CN" altLang="en-US" sz="1400" smtClean="0"/>
              <a:t>故障</a:t>
            </a:r>
            <a:r>
              <a:rPr lang="zh-CN" altLang="en-US" sz="1400"/>
              <a:t>分析</a:t>
            </a:r>
          </a:p>
        </c:rich>
      </c:tx>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电源故障分析</c:v>
                </c:pt>
              </c:strCache>
            </c:strRef>
          </c:tx>
          <c:dLbls>
            <c:dLbl>
              <c:idx val="0"/>
              <c:layout/>
              <c:tx>
                <c:rich>
                  <a:bodyPr/>
                  <a:lstStyle/>
                  <a:p>
                    <a:r>
                      <a:rPr lang="zh-CN" altLang="en-US" sz="1200" b="1" smtClean="0"/>
                      <a:t>电源故障</a:t>
                    </a:r>
                    <a:r>
                      <a:rPr lang="en-US" altLang="zh-CN" sz="1200" b="1" smtClean="0"/>
                      <a:t>52</a:t>
                    </a:r>
                    <a:r>
                      <a:rPr lang="en-US" altLang="zh-CN" sz="1200" b="1"/>
                      <a:t>%</a:t>
                    </a:r>
                    <a:endParaRPr lang="zh-CN" altLang="en-US" sz="1400"/>
                  </a:p>
                </c:rich>
              </c:tx>
              <c:showLegendKey val="0"/>
              <c:showVal val="0"/>
              <c:showCatName val="0"/>
              <c:showSerName val="0"/>
              <c:showPercent val="1"/>
              <c:showBubbleSize val="0"/>
              <c:extLst>
                <c:ext xmlns:c15="http://schemas.microsoft.com/office/drawing/2012/chart" uri="{CE6537A1-D6FC-4f65-9D91-7224C49458BB}">
                  <c15:layout/>
                </c:ext>
              </c:extLst>
            </c:dLbl>
            <c:dLbl>
              <c:idx val="1"/>
              <c:layout/>
              <c:tx>
                <c:rich>
                  <a:bodyPr/>
                  <a:lstStyle/>
                  <a:p>
                    <a:r>
                      <a:rPr lang="zh-CN" altLang="en-US" sz="1200" smtClean="0"/>
                      <a:t>误操作</a:t>
                    </a:r>
                    <a:r>
                      <a:rPr lang="en-US" altLang="zh-CN" sz="1200" smtClean="0"/>
                      <a:t>15</a:t>
                    </a:r>
                    <a:r>
                      <a:rPr lang="en-US" altLang="zh-CN" sz="1200"/>
                      <a:t>%</a:t>
                    </a:r>
                    <a:endParaRPr lang="zh-CN" altLang="en-US"/>
                  </a:p>
                </c:rich>
              </c:tx>
              <c:showLegendKey val="0"/>
              <c:showVal val="0"/>
              <c:showCatName val="0"/>
              <c:showSerName val="0"/>
              <c:showPercent val="1"/>
              <c:showBubbleSize val="0"/>
              <c:extLst>
                <c:ext xmlns:c15="http://schemas.microsoft.com/office/drawing/2012/chart" uri="{CE6537A1-D6FC-4f65-9D91-7224C49458BB}">
                  <c15:layout/>
                </c:ext>
              </c:extLst>
            </c:dLbl>
            <c:dLbl>
              <c:idx val="2"/>
              <c:layout/>
              <c:tx>
                <c:rich>
                  <a:bodyPr/>
                  <a:lstStyle/>
                  <a:p>
                    <a:r>
                      <a:rPr lang="zh-CN" altLang="en-US" sz="1200" smtClean="0"/>
                      <a:t>磁铁</a:t>
                    </a:r>
                  </a:p>
                  <a:p>
                    <a:r>
                      <a:rPr lang="en-US" altLang="zh-CN" sz="1200" smtClean="0"/>
                      <a:t>21</a:t>
                    </a:r>
                    <a:r>
                      <a:rPr lang="en-US" altLang="zh-CN" sz="1200"/>
                      <a:t>%</a:t>
                    </a:r>
                    <a:endParaRPr lang="zh-CN" altLang="en-US"/>
                  </a:p>
                </c:rich>
              </c:tx>
              <c:showLegendKey val="0"/>
              <c:showVal val="0"/>
              <c:showCatName val="0"/>
              <c:showSerName val="0"/>
              <c:showPercent val="1"/>
              <c:showBubbleSize val="0"/>
              <c:extLst>
                <c:ext xmlns:c15="http://schemas.microsoft.com/office/drawing/2012/chart" uri="{CE6537A1-D6FC-4f65-9D91-7224C49458BB}">
                  <c15:layout/>
                </c:ext>
              </c:extLst>
            </c:dLbl>
            <c:dLbl>
              <c:idx val="3"/>
              <c:layout/>
              <c:tx>
                <c:rich>
                  <a:bodyPr/>
                  <a:lstStyle/>
                  <a:p>
                    <a:r>
                      <a:rPr lang="zh-CN" altLang="en-US" sz="1200" smtClean="0"/>
                      <a:t>定时</a:t>
                    </a:r>
                  </a:p>
                  <a:p>
                    <a:r>
                      <a:rPr lang="en-US" altLang="zh-CN" sz="1200" smtClean="0"/>
                      <a:t>3</a:t>
                    </a:r>
                    <a:r>
                      <a:rPr lang="en-US" altLang="zh-CN" sz="1200"/>
                      <a:t>%</a:t>
                    </a:r>
                    <a:endParaRPr lang="zh-CN" altLang="en-US"/>
                  </a:p>
                </c:rich>
              </c:tx>
              <c:showLegendKey val="0"/>
              <c:showVal val="0"/>
              <c:showCatName val="0"/>
              <c:showSerName val="0"/>
              <c:showPercent val="1"/>
              <c:showBubbleSize val="0"/>
              <c:extLst>
                <c:ext xmlns:c15="http://schemas.microsoft.com/office/drawing/2012/chart" uri="{CE6537A1-D6FC-4f65-9D91-7224C49458BB}">
                  <c15:layout/>
                </c:ext>
              </c:extLst>
            </c:dLbl>
            <c:dLbl>
              <c:idx val="4"/>
              <c:layout/>
              <c:tx>
                <c:rich>
                  <a:bodyPr/>
                  <a:lstStyle/>
                  <a:p>
                    <a:r>
                      <a:rPr lang="zh-CN" altLang="en-US" sz="1200" smtClean="0"/>
                      <a:t>电网</a:t>
                    </a:r>
                  </a:p>
                  <a:p>
                    <a:r>
                      <a:rPr lang="en-US" altLang="zh-CN" sz="1200" smtClean="0"/>
                      <a:t>5</a:t>
                    </a:r>
                    <a:r>
                      <a:rPr lang="en-US" altLang="zh-CN" sz="1200"/>
                      <a:t>%</a:t>
                    </a:r>
                    <a:endParaRPr lang="zh-CN" altLang="en-US"/>
                  </a:p>
                </c:rich>
              </c:tx>
              <c:showLegendKey val="0"/>
              <c:showVal val="0"/>
              <c:showCatName val="0"/>
              <c:showSerName val="0"/>
              <c:showPercent val="1"/>
              <c:showBubbleSize val="0"/>
              <c:extLst>
                <c:ext xmlns:c15="http://schemas.microsoft.com/office/drawing/2012/chart" uri="{CE6537A1-D6FC-4f65-9D91-7224C49458BB}">
                  <c15:layout/>
                </c:ext>
              </c:extLst>
            </c:dLbl>
            <c:dLbl>
              <c:idx val="5"/>
              <c:layout/>
              <c:tx>
                <c:rich>
                  <a:bodyPr/>
                  <a:lstStyle/>
                  <a:p>
                    <a:r>
                      <a:rPr lang="en-US" altLang="zh-CN" sz="1200" smtClean="0"/>
                      <a:t>PPS</a:t>
                    </a:r>
                  </a:p>
                  <a:p>
                    <a:r>
                      <a:rPr lang="en-US" altLang="en-US" sz="1200" smtClean="0"/>
                      <a:t>2</a:t>
                    </a:r>
                    <a:r>
                      <a:rPr lang="en-US" altLang="en-US" sz="1200"/>
                      <a:t>%</a:t>
                    </a:r>
                    <a:endParaRPr lang="en-US" altLang="zh-CN"/>
                  </a:p>
                </c:rich>
              </c:tx>
              <c:showLegendKey val="0"/>
              <c:showVal val="0"/>
              <c:showCatName val="0"/>
              <c:showSerName val="0"/>
              <c:showPercent val="1"/>
              <c:showBubbleSize val="0"/>
              <c:extLst>
                <c:ext xmlns:c15="http://schemas.microsoft.com/office/drawing/2012/chart" uri="{CE6537A1-D6FC-4f65-9D91-7224C49458BB}">
                  <c15:layout/>
                </c:ext>
              </c:extLst>
            </c:dLbl>
            <c:dLbl>
              <c:idx val="6"/>
              <c:layout/>
              <c:tx>
                <c:rich>
                  <a:bodyPr/>
                  <a:lstStyle/>
                  <a:p>
                    <a:r>
                      <a:rPr lang="zh-CN" altLang="en-US" sz="1200" smtClean="0"/>
                      <a:t>通用</a:t>
                    </a:r>
                  </a:p>
                  <a:p>
                    <a:r>
                      <a:rPr lang="en-US" altLang="zh-CN" sz="1200" smtClean="0"/>
                      <a:t>2</a:t>
                    </a:r>
                    <a:r>
                      <a:rPr lang="en-US" altLang="zh-CN" sz="1200"/>
                      <a:t>%</a:t>
                    </a:r>
                    <a:endParaRPr lang="zh-CN" altLang="en-US"/>
                  </a:p>
                </c:rich>
              </c:tx>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a:lstStyle/>
              <a:p>
                <a:pPr>
                  <a:defRPr sz="1200"/>
                </a:pPr>
                <a:endParaRPr lang="zh-CN"/>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Sheet1!$A$2:$A$8</c:f>
              <c:strCache>
                <c:ptCount val="7"/>
                <c:pt idx="0">
                  <c:v>电源故障</c:v>
                </c:pt>
                <c:pt idx="1">
                  <c:v>误操作</c:v>
                </c:pt>
                <c:pt idx="2">
                  <c:v>磁铁故障</c:v>
                </c:pt>
                <c:pt idx="3">
                  <c:v>定时系统</c:v>
                </c:pt>
                <c:pt idx="4">
                  <c:v>天气原因</c:v>
                </c:pt>
                <c:pt idx="5">
                  <c:v>电网波动</c:v>
                </c:pt>
                <c:pt idx="6">
                  <c:v>PPS系统</c:v>
                </c:pt>
              </c:strCache>
            </c:strRef>
          </c:cat>
          <c:val>
            <c:numRef>
              <c:f>Sheet1!$B$2:$B$8</c:f>
              <c:numCache>
                <c:formatCode>0.00%</c:formatCode>
                <c:ptCount val="7"/>
                <c:pt idx="0">
                  <c:v>0.40909090909090912</c:v>
                </c:pt>
                <c:pt idx="1">
                  <c:v>0.18181818181818182</c:v>
                </c:pt>
                <c:pt idx="2">
                  <c:v>0.13636363636363635</c:v>
                </c:pt>
                <c:pt idx="3">
                  <c:v>9.0909090909090912E-2</c:v>
                </c:pt>
                <c:pt idx="4">
                  <c:v>9.0909090909090912E-2</c:v>
                </c:pt>
                <c:pt idx="5">
                  <c:v>4.5454545454545456E-2</c:v>
                </c:pt>
                <c:pt idx="6">
                  <c:v>4.5454545454545456E-2</c:v>
                </c:pt>
              </c:numCache>
            </c:numRef>
          </c:val>
        </c:ser>
        <c:dLbls>
          <c:showLegendKey val="0"/>
          <c:showVal val="0"/>
          <c:showCatName val="0"/>
          <c:showSerName val="0"/>
          <c:showPercent val="1"/>
          <c:showBubbleSize val="0"/>
          <c:showLeaderLines val="1"/>
        </c:dLbls>
      </c:pie3DChart>
    </c:plotArea>
    <c:legend>
      <c:legendPos val="r"/>
      <c:layout/>
      <c:overlay val="0"/>
      <c:txPr>
        <a:bodyPr/>
        <a:lstStyle/>
        <a:p>
          <a:pPr>
            <a:defRPr sz="1200"/>
          </a:pPr>
          <a:endParaRPr lang="zh-CN"/>
        </a:p>
      </c:txPr>
    </c:legend>
    <c:plotVisOnly val="1"/>
    <c:dispBlanksAs val="gap"/>
    <c:showDLblsOverMax val="0"/>
  </c:chart>
  <c:txPr>
    <a:bodyPr/>
    <a:lstStyle/>
    <a:p>
      <a:pPr>
        <a:defRPr sz="1800">
          <a:latin typeface="+mn-lt"/>
          <a:ea typeface="+mn-ea"/>
          <a:cs typeface="+mn-ea"/>
          <a:sym typeface="+mn-lt"/>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zh-CN" altLang="en-US" sz="1600" dirty="0" smtClean="0"/>
              <a:t>电源</a:t>
            </a:r>
            <a:r>
              <a:rPr lang="zh-CN" sz="1600" dirty="0" smtClean="0"/>
              <a:t>故障</a:t>
            </a:r>
            <a:r>
              <a:rPr lang="zh-CN" sz="1600" dirty="0"/>
              <a:t>机时</a:t>
            </a:r>
            <a:r>
              <a:rPr lang="zh-CN" sz="1600" dirty="0" smtClean="0"/>
              <a:t>分析</a:t>
            </a:r>
            <a:r>
              <a:rPr lang="zh-CN" altLang="en-US" sz="1600" dirty="0" smtClean="0"/>
              <a:t>（</a:t>
            </a:r>
            <a:r>
              <a:rPr lang="en-US" altLang="zh-CN" sz="1600" dirty="0" smtClean="0"/>
              <a:t>17.78</a:t>
            </a:r>
            <a:r>
              <a:rPr lang="zh-CN" altLang="en-US" sz="1600" dirty="0" smtClean="0"/>
              <a:t>小时，运行效率</a:t>
            </a:r>
            <a:r>
              <a:rPr lang="en-US" altLang="zh-CN" sz="1600" dirty="0" smtClean="0"/>
              <a:t>99.96%</a:t>
            </a:r>
            <a:r>
              <a:rPr lang="zh-CN" altLang="en-US" sz="1600" dirty="0" smtClean="0"/>
              <a:t>）</a:t>
            </a:r>
            <a:endParaRPr lang="en-US" sz="1600" dirty="0"/>
          </a:p>
        </c:rich>
      </c:tx>
      <c:layout>
        <c:manualLayout>
          <c:xMode val="edge"/>
          <c:yMode val="edge"/>
          <c:x val="0.18275307547811351"/>
          <c:y val="9.6199386684059363E-2"/>
        </c:manualLayout>
      </c:layout>
      <c:overlay val="0"/>
    </c:title>
    <c:autoTitleDeleted val="0"/>
    <c:plotArea>
      <c:layout/>
      <c:barChart>
        <c:barDir val="col"/>
        <c:grouping val="clustered"/>
        <c:varyColors val="0"/>
        <c:ser>
          <c:idx val="1"/>
          <c:order val="0"/>
          <c:tx>
            <c:strRef>
              <c:f>Sheet1!$C$1</c:f>
              <c:strCache>
                <c:ptCount val="1"/>
                <c:pt idx="0">
                  <c:v>系列 2</c:v>
                </c:pt>
              </c:strCache>
            </c:strRef>
          </c:tx>
          <c:invertIfNegative val="0"/>
          <c:dLbls>
            <c:dLbl>
              <c:idx val="1"/>
              <c:layout/>
              <c:tx>
                <c:rich>
                  <a:bodyPr/>
                  <a:lstStyle/>
                  <a:p>
                    <a:r>
                      <a:rPr lang="en-US" altLang="en-US" sz="1400" smtClean="0"/>
                      <a:t>14.96</a:t>
                    </a:r>
                    <a:endParaRPr lang="en-US" alt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误操作</c:v>
                </c:pt>
                <c:pt idx="1">
                  <c:v>误报警</c:v>
                </c:pt>
                <c:pt idx="2">
                  <c:v>水流量计</c:v>
                </c:pt>
                <c:pt idx="3">
                  <c:v>功率柜电路板</c:v>
                </c:pt>
                <c:pt idx="4">
                  <c:v>功率柜主接触器</c:v>
                </c:pt>
              </c:strCache>
            </c:strRef>
          </c:cat>
          <c:val>
            <c:numRef>
              <c:f>Sheet1!$C$2:$C$6</c:f>
              <c:numCache>
                <c:formatCode>General</c:formatCode>
                <c:ptCount val="5"/>
                <c:pt idx="0">
                  <c:v>0.5</c:v>
                </c:pt>
                <c:pt idx="1">
                  <c:v>0.28000000000000003</c:v>
                </c:pt>
                <c:pt idx="2">
                  <c:v>5.47</c:v>
                </c:pt>
                <c:pt idx="3">
                  <c:v>2.73</c:v>
                </c:pt>
                <c:pt idx="4">
                  <c:v>8.8000000000000007</c:v>
                </c:pt>
              </c:numCache>
            </c:numRef>
          </c:val>
        </c:ser>
        <c:dLbls>
          <c:showLegendKey val="0"/>
          <c:showVal val="0"/>
          <c:showCatName val="0"/>
          <c:showSerName val="0"/>
          <c:showPercent val="0"/>
          <c:showBubbleSize val="0"/>
        </c:dLbls>
        <c:gapWidth val="75"/>
        <c:overlap val="40"/>
        <c:axId val="-1814287232"/>
        <c:axId val="-1814285056"/>
      </c:barChart>
      <c:catAx>
        <c:axId val="-1814287232"/>
        <c:scaling>
          <c:orientation val="minMax"/>
        </c:scaling>
        <c:delete val="0"/>
        <c:axPos val="b"/>
        <c:numFmt formatCode="General" sourceLinked="0"/>
        <c:majorTickMark val="none"/>
        <c:minorTickMark val="none"/>
        <c:tickLblPos val="nextTo"/>
        <c:txPr>
          <a:bodyPr/>
          <a:lstStyle/>
          <a:p>
            <a:pPr>
              <a:defRPr sz="1200"/>
            </a:pPr>
            <a:endParaRPr lang="zh-CN"/>
          </a:p>
        </c:txPr>
        <c:crossAx val="-1814285056"/>
        <c:crosses val="autoZero"/>
        <c:auto val="1"/>
        <c:lblAlgn val="ctr"/>
        <c:lblOffset val="100"/>
        <c:noMultiLvlLbl val="0"/>
      </c:catAx>
      <c:valAx>
        <c:axId val="-1814285056"/>
        <c:scaling>
          <c:orientation val="minMax"/>
        </c:scaling>
        <c:delete val="0"/>
        <c:axPos val="l"/>
        <c:majorGridlines/>
        <c:numFmt formatCode="General" sourceLinked="1"/>
        <c:majorTickMark val="none"/>
        <c:minorTickMark val="none"/>
        <c:tickLblPos val="nextTo"/>
        <c:crossAx val="-1814287232"/>
        <c:crosses val="autoZero"/>
        <c:crossBetween val="between"/>
      </c:valAx>
    </c:plotArea>
    <c:plotVisOnly val="1"/>
    <c:dispBlanksAs val="gap"/>
    <c:showDLblsOverMax val="0"/>
  </c:chart>
  <c:txPr>
    <a:bodyPr/>
    <a:lstStyle/>
    <a:p>
      <a:pPr>
        <a:defRPr sz="1800">
          <a:latin typeface="+mn-lt"/>
          <a:ea typeface="+mn-ea"/>
          <a:cs typeface="+mn-ea"/>
          <a:sym typeface="+mn-lt"/>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CSSppt母板首页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1074401" y="6477001"/>
            <a:ext cx="184731" cy="227755"/>
          </a:xfrm>
          <a:prstGeom prst="rect">
            <a:avLst/>
          </a:prstGeom>
          <a:noFill/>
          <a:ln w="9525" algn="ctr">
            <a:noFill/>
            <a:miter lim="800000"/>
            <a:headEnd/>
            <a:tailEnd/>
          </a:ln>
          <a:effectLst/>
        </p:spPr>
        <p:txBody>
          <a:bodyPr wrap="none">
            <a:spAutoFit/>
          </a:bodyPr>
          <a:lstStyle/>
          <a:p>
            <a:pPr fontAlgn="base">
              <a:lnSpc>
                <a:spcPct val="88000"/>
              </a:lnSpc>
              <a:spcBef>
                <a:spcPct val="0"/>
              </a:spcBef>
              <a:spcAft>
                <a:spcPct val="0"/>
              </a:spcAft>
              <a:defRPr/>
            </a:pPr>
            <a:endParaRPr lang="zh-CN" altLang="zh-CN" sz="1000">
              <a:solidFill>
                <a:srgbClr val="808080"/>
              </a:solidFill>
              <a:latin typeface="Impact" pitchFamily="34" charset="0"/>
            </a:endParaRPr>
          </a:p>
        </p:txBody>
      </p:sp>
      <p:sp>
        <p:nvSpPr>
          <p:cNvPr id="217091" name="Rectangle 3"/>
          <p:cNvSpPr>
            <a:spLocks noGrp="1" noChangeArrowheads="1"/>
          </p:cNvSpPr>
          <p:nvPr>
            <p:ph type="ctrTitle"/>
          </p:nvPr>
        </p:nvSpPr>
        <p:spPr>
          <a:xfrm>
            <a:off x="914400" y="2339976"/>
            <a:ext cx="10363200" cy="1470025"/>
          </a:xfrm>
        </p:spPr>
        <p:txBody>
          <a:bodyPr/>
          <a:lstStyle>
            <a:lvl1pPr algn="ctr">
              <a:defRPr sz="3600"/>
            </a:lvl1pPr>
          </a:lstStyle>
          <a:p>
            <a:r>
              <a:rPr lang="zh-CN" altLang="en-US"/>
              <a:t>单击此处编辑母版标题样式</a:t>
            </a:r>
          </a:p>
        </p:txBody>
      </p:sp>
      <p:sp>
        <p:nvSpPr>
          <p:cNvPr id="217092" name="Rectangle 4"/>
          <p:cNvSpPr>
            <a:spLocks noGrp="1" noChangeArrowheads="1"/>
          </p:cNvSpPr>
          <p:nvPr>
            <p:ph type="subTitle" idx="1"/>
          </p:nvPr>
        </p:nvSpPr>
        <p:spPr>
          <a:xfrm>
            <a:off x="1828800" y="3886200"/>
            <a:ext cx="8534400" cy="1600200"/>
          </a:xfrm>
        </p:spPr>
        <p:txBody>
          <a:bodyPr/>
          <a:lstStyle>
            <a:lvl1pPr marL="0" indent="0" algn="ctr">
              <a:lnSpc>
                <a:spcPct val="130000"/>
              </a:lnSpc>
              <a:spcBef>
                <a:spcPct val="0"/>
              </a:spcBef>
              <a:spcAft>
                <a:spcPct val="0"/>
              </a:spcAft>
              <a:buFontTx/>
              <a:buNone/>
              <a:defRPr sz="2200">
                <a:solidFill>
                  <a:schemeClr val="bg1"/>
                </a:solidFill>
              </a:defRPr>
            </a:lvl1pPr>
          </a:lstStyle>
          <a:p>
            <a:r>
              <a:rPr lang="zh-CN" altLang="en-US"/>
              <a:t>单击此处编辑母版副标题样式</a:t>
            </a:r>
          </a:p>
        </p:txBody>
      </p:sp>
    </p:spTree>
    <p:extLst>
      <p:ext uri="{BB962C8B-B14F-4D97-AF65-F5344CB8AC3E}">
        <p14:creationId xmlns:p14="http://schemas.microsoft.com/office/powerpoint/2010/main" val="48311437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fld id="{D2F96AF4-A307-46C4-B77F-1CA9334A97F7}" type="slidenum">
              <a:rPr lang="en-US" altLang="zh-CN"/>
              <a:pPr/>
              <a:t>‹#›</a:t>
            </a:fld>
            <a:endParaRPr lang="en-US" altLang="zh-CN"/>
          </a:p>
        </p:txBody>
      </p:sp>
    </p:spTree>
    <p:extLst>
      <p:ext uri="{BB962C8B-B14F-4D97-AF65-F5344CB8AC3E}">
        <p14:creationId xmlns:p14="http://schemas.microsoft.com/office/powerpoint/2010/main" val="250808018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953500" y="838200"/>
            <a:ext cx="2711451" cy="55626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12801" y="838200"/>
            <a:ext cx="7937500" cy="55626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fld id="{D05A7A9A-EC5D-421D-8DC6-F7D6AB3AD724}" type="slidenum">
              <a:rPr lang="en-US" altLang="zh-CN"/>
              <a:pPr/>
              <a:t>‹#›</a:t>
            </a:fld>
            <a:endParaRPr lang="en-US" altLang="zh-CN"/>
          </a:p>
        </p:txBody>
      </p:sp>
    </p:spTree>
    <p:extLst>
      <p:ext uri="{BB962C8B-B14F-4D97-AF65-F5344CB8AC3E}">
        <p14:creationId xmlns:p14="http://schemas.microsoft.com/office/powerpoint/2010/main" val="312245524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12800" y="838200"/>
            <a:ext cx="8331200" cy="4572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12800" y="1447800"/>
            <a:ext cx="10852151" cy="4953000"/>
          </a:xfrm>
        </p:spPr>
        <p:txBody>
          <a:bodyPr/>
          <a:lstStyle/>
          <a:p>
            <a:pPr lvl="0"/>
            <a:endParaRPr lang="zh-CN" altLang="en-US" noProof="0" smtClean="0"/>
          </a:p>
        </p:txBody>
      </p:sp>
      <p:sp>
        <p:nvSpPr>
          <p:cNvPr id="4" name="Rectangle 8"/>
          <p:cNvSpPr>
            <a:spLocks noGrp="1" noChangeArrowheads="1"/>
          </p:cNvSpPr>
          <p:nvPr>
            <p:ph type="sldNum" sz="quarter" idx="10"/>
          </p:nvPr>
        </p:nvSpPr>
        <p:spPr/>
        <p:txBody>
          <a:bodyPr/>
          <a:lstStyle>
            <a:lvl1pPr>
              <a:defRPr/>
            </a:lvl1pPr>
          </a:lstStyle>
          <a:p>
            <a:fld id="{71B4842E-CE29-476C-9CC0-7E067E636BDB}" type="slidenum">
              <a:rPr lang="en-US" altLang="zh-CN"/>
              <a:pPr/>
              <a:t>‹#›</a:t>
            </a:fld>
            <a:endParaRPr lang="en-US" altLang="zh-CN">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08914268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812800" y="838200"/>
            <a:ext cx="8331200" cy="4572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812801" y="1447800"/>
            <a:ext cx="5323417" cy="4953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339418" y="1447800"/>
            <a:ext cx="5325533"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339418" y="4000500"/>
            <a:ext cx="5325533"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8"/>
          <p:cNvSpPr>
            <a:spLocks noGrp="1" noChangeArrowheads="1"/>
          </p:cNvSpPr>
          <p:nvPr>
            <p:ph type="sldNum" sz="quarter" idx="10"/>
          </p:nvPr>
        </p:nvSpPr>
        <p:spPr/>
        <p:txBody>
          <a:bodyPr/>
          <a:lstStyle>
            <a:lvl1pPr>
              <a:defRPr/>
            </a:lvl1pPr>
          </a:lstStyle>
          <a:p>
            <a:fld id="{88651C8A-4EA1-4761-8929-65EA6A494FC8}" type="slidenum">
              <a:rPr lang="en-US" altLang="zh-CN"/>
              <a:pPr/>
              <a:t>‹#›</a:t>
            </a:fld>
            <a:endParaRPr lang="en-US" altLang="zh-CN">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407346577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812800" y="838200"/>
            <a:ext cx="8331200" cy="4572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812801" y="1447800"/>
            <a:ext cx="5323417" cy="4953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339418" y="1447800"/>
            <a:ext cx="5325533" cy="4953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8"/>
          <p:cNvSpPr>
            <a:spLocks noGrp="1" noChangeArrowheads="1"/>
          </p:cNvSpPr>
          <p:nvPr>
            <p:ph type="sldNum" sz="quarter" idx="10"/>
          </p:nvPr>
        </p:nvSpPr>
        <p:spPr/>
        <p:txBody>
          <a:bodyPr/>
          <a:lstStyle>
            <a:lvl1pPr>
              <a:defRPr/>
            </a:lvl1pPr>
          </a:lstStyle>
          <a:p>
            <a:fld id="{2B84B2C1-0F6D-420F-A0D9-877D30A8E99D}" type="slidenum">
              <a:rPr lang="en-US" altLang="zh-CN"/>
              <a:pPr/>
              <a:t>‹#›</a:t>
            </a:fld>
            <a:endParaRPr lang="en-US" altLang="zh-CN">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93714099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812800" y="838200"/>
            <a:ext cx="8331200" cy="4572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812801" y="1447800"/>
            <a:ext cx="5323417"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339418" y="1447800"/>
            <a:ext cx="5325533"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812801" y="4000500"/>
            <a:ext cx="5323417"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6339418" y="4000500"/>
            <a:ext cx="5325533" cy="24003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8"/>
          <p:cNvSpPr>
            <a:spLocks noGrp="1" noChangeArrowheads="1"/>
          </p:cNvSpPr>
          <p:nvPr>
            <p:ph type="sldNum" sz="quarter" idx="10"/>
          </p:nvPr>
        </p:nvSpPr>
        <p:spPr/>
        <p:txBody>
          <a:bodyPr/>
          <a:lstStyle>
            <a:lvl1pPr>
              <a:defRPr/>
            </a:lvl1pPr>
          </a:lstStyle>
          <a:p>
            <a:fld id="{81A9DA62-F351-436E-AD1D-E94342BBCD27}" type="slidenum">
              <a:rPr lang="en-US" altLang="zh-CN"/>
              <a:pPr/>
              <a:t>‹#›</a:t>
            </a:fld>
            <a:endParaRPr lang="en-US" altLang="zh-CN">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83726244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fld id="{25DE094A-873A-4458-87FB-2DC6A0370ECA}" type="slidenum">
              <a:rPr lang="en-US" altLang="zh-CN"/>
              <a:pPr/>
              <a:t>‹#›</a:t>
            </a:fld>
            <a:endParaRPr lang="en-US" altLang="zh-CN"/>
          </a:p>
        </p:txBody>
      </p:sp>
    </p:spTree>
    <p:extLst>
      <p:ext uri="{BB962C8B-B14F-4D97-AF65-F5344CB8AC3E}">
        <p14:creationId xmlns:p14="http://schemas.microsoft.com/office/powerpoint/2010/main" val="14566013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sldNum" sz="quarter" idx="10"/>
          </p:nvPr>
        </p:nvSpPr>
        <p:spPr>
          <a:ln/>
        </p:spPr>
        <p:txBody>
          <a:bodyPr/>
          <a:lstStyle>
            <a:lvl1pPr>
              <a:defRPr/>
            </a:lvl1pPr>
          </a:lstStyle>
          <a:p>
            <a:fld id="{A26208BB-FD7E-41A0-80BD-C7F88DA83D66}" type="slidenum">
              <a:rPr lang="en-US" altLang="zh-CN"/>
              <a:pPr/>
              <a:t>‹#›</a:t>
            </a:fld>
            <a:endParaRPr lang="en-US" altLang="zh-CN"/>
          </a:p>
        </p:txBody>
      </p:sp>
    </p:spTree>
    <p:extLst>
      <p:ext uri="{BB962C8B-B14F-4D97-AF65-F5344CB8AC3E}">
        <p14:creationId xmlns:p14="http://schemas.microsoft.com/office/powerpoint/2010/main" val="260197794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12801" y="1447800"/>
            <a:ext cx="5323417"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339418" y="1447800"/>
            <a:ext cx="532553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sldNum" sz="quarter" idx="10"/>
          </p:nvPr>
        </p:nvSpPr>
        <p:spPr>
          <a:ln/>
        </p:spPr>
        <p:txBody>
          <a:bodyPr/>
          <a:lstStyle>
            <a:lvl1pPr>
              <a:defRPr/>
            </a:lvl1pPr>
          </a:lstStyle>
          <a:p>
            <a:fld id="{6090F35D-A1E4-4016-AF99-93D92EBAF954}" type="slidenum">
              <a:rPr lang="en-US" altLang="zh-CN"/>
              <a:pPr/>
              <a:t>‹#›</a:t>
            </a:fld>
            <a:endParaRPr lang="en-US" altLang="zh-CN"/>
          </a:p>
        </p:txBody>
      </p:sp>
    </p:spTree>
    <p:extLst>
      <p:ext uri="{BB962C8B-B14F-4D97-AF65-F5344CB8AC3E}">
        <p14:creationId xmlns:p14="http://schemas.microsoft.com/office/powerpoint/2010/main" val="299026026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5"/>
          <p:cNvSpPr>
            <a:spLocks noGrp="1" noChangeArrowheads="1"/>
          </p:cNvSpPr>
          <p:nvPr>
            <p:ph type="sldNum" sz="quarter" idx="10"/>
          </p:nvPr>
        </p:nvSpPr>
        <p:spPr>
          <a:ln/>
        </p:spPr>
        <p:txBody>
          <a:bodyPr/>
          <a:lstStyle>
            <a:lvl1pPr>
              <a:defRPr/>
            </a:lvl1pPr>
          </a:lstStyle>
          <a:p>
            <a:fld id="{B227B728-2CA4-454E-B67C-C74888ECD5FD}" type="slidenum">
              <a:rPr lang="en-US" altLang="zh-CN"/>
              <a:pPr/>
              <a:t>‹#›</a:t>
            </a:fld>
            <a:endParaRPr lang="en-US" altLang="zh-CN"/>
          </a:p>
        </p:txBody>
      </p:sp>
    </p:spTree>
    <p:extLst>
      <p:ext uri="{BB962C8B-B14F-4D97-AF65-F5344CB8AC3E}">
        <p14:creationId xmlns:p14="http://schemas.microsoft.com/office/powerpoint/2010/main" val="390481814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sldNum" sz="quarter" idx="10"/>
          </p:nvPr>
        </p:nvSpPr>
        <p:spPr>
          <a:ln/>
        </p:spPr>
        <p:txBody>
          <a:bodyPr/>
          <a:lstStyle>
            <a:lvl1pPr>
              <a:defRPr/>
            </a:lvl1pPr>
          </a:lstStyle>
          <a:p>
            <a:fld id="{93304875-712E-4692-893E-5E268FFB2F2D}" type="slidenum">
              <a:rPr lang="en-US" altLang="zh-CN"/>
              <a:pPr/>
              <a:t>‹#›</a:t>
            </a:fld>
            <a:endParaRPr lang="en-US" altLang="zh-CN"/>
          </a:p>
        </p:txBody>
      </p:sp>
    </p:spTree>
    <p:extLst>
      <p:ext uri="{BB962C8B-B14F-4D97-AF65-F5344CB8AC3E}">
        <p14:creationId xmlns:p14="http://schemas.microsoft.com/office/powerpoint/2010/main" val="43059350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fld id="{EE11D179-3C91-4640-86F9-C8D3240093D8}" type="slidenum">
              <a:rPr lang="en-US" altLang="zh-CN"/>
              <a:pPr/>
              <a:t>‹#›</a:t>
            </a:fld>
            <a:endParaRPr lang="en-US" altLang="zh-CN"/>
          </a:p>
        </p:txBody>
      </p:sp>
    </p:spTree>
    <p:extLst>
      <p:ext uri="{BB962C8B-B14F-4D97-AF65-F5344CB8AC3E}">
        <p14:creationId xmlns:p14="http://schemas.microsoft.com/office/powerpoint/2010/main" val="182549897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sldNum" sz="quarter" idx="10"/>
          </p:nvPr>
        </p:nvSpPr>
        <p:spPr>
          <a:ln/>
        </p:spPr>
        <p:txBody>
          <a:bodyPr/>
          <a:lstStyle>
            <a:lvl1pPr>
              <a:defRPr/>
            </a:lvl1pPr>
          </a:lstStyle>
          <a:p>
            <a:fld id="{FF58589B-E09A-4566-ADE1-E1693A2540DC}" type="slidenum">
              <a:rPr lang="en-US" altLang="zh-CN"/>
              <a:pPr/>
              <a:t>‹#›</a:t>
            </a:fld>
            <a:endParaRPr lang="en-US" altLang="zh-CN"/>
          </a:p>
        </p:txBody>
      </p:sp>
    </p:spTree>
    <p:extLst>
      <p:ext uri="{BB962C8B-B14F-4D97-AF65-F5344CB8AC3E}">
        <p14:creationId xmlns:p14="http://schemas.microsoft.com/office/powerpoint/2010/main" val="80857713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sldNum" sz="quarter" idx="10"/>
          </p:nvPr>
        </p:nvSpPr>
        <p:spPr>
          <a:ln/>
        </p:spPr>
        <p:txBody>
          <a:bodyPr/>
          <a:lstStyle>
            <a:lvl1pPr>
              <a:defRPr/>
            </a:lvl1pPr>
          </a:lstStyle>
          <a:p>
            <a:fld id="{A788440E-AA04-49FE-948A-662482D18F93}" type="slidenum">
              <a:rPr lang="en-US" altLang="zh-CN"/>
              <a:pPr/>
              <a:t>‹#›</a:t>
            </a:fld>
            <a:endParaRPr lang="en-US" altLang="zh-CN"/>
          </a:p>
        </p:txBody>
      </p:sp>
    </p:spTree>
    <p:extLst>
      <p:ext uri="{BB962C8B-B14F-4D97-AF65-F5344CB8AC3E}">
        <p14:creationId xmlns:p14="http://schemas.microsoft.com/office/powerpoint/2010/main" val="40559505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9" descr="未标题-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title"/>
          </p:nvPr>
        </p:nvSpPr>
        <p:spPr bwMode="auto">
          <a:xfrm>
            <a:off x="812800" y="838200"/>
            <a:ext cx="833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44" name="Rectangle 4"/>
          <p:cNvSpPr>
            <a:spLocks noGrp="1" noChangeArrowheads="1"/>
          </p:cNvSpPr>
          <p:nvPr>
            <p:ph type="body" idx="1"/>
          </p:nvPr>
        </p:nvSpPr>
        <p:spPr bwMode="auto">
          <a:xfrm>
            <a:off x="812800" y="1447800"/>
            <a:ext cx="10852151"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16069" name="Rectangle 5"/>
          <p:cNvSpPr>
            <a:spLocks noGrp="1" noChangeArrowheads="1"/>
          </p:cNvSpPr>
          <p:nvPr>
            <p:ph type="sldNum" sz="quarter" idx="4"/>
          </p:nvPr>
        </p:nvSpPr>
        <p:spPr bwMode="auto">
          <a:xfrm>
            <a:off x="10972801" y="6524626"/>
            <a:ext cx="404284" cy="180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a:solidFill>
                  <a:srgbClr val="4D5E68"/>
                </a:solidFill>
                <a:latin typeface="Impact" panose="020B0806030902050204" pitchFamily="34" charset="0"/>
              </a:defRPr>
            </a:lvl1pPr>
          </a:lstStyle>
          <a:p>
            <a:pPr fontAlgn="base">
              <a:spcBef>
                <a:spcPct val="0"/>
              </a:spcBef>
              <a:spcAft>
                <a:spcPct val="0"/>
              </a:spcAft>
            </a:pPr>
            <a:fld id="{8EEE4BB1-CD75-4C6D-94FE-8ED0EA58A300}" type="slidenum">
              <a:rPr lang="en-US" altLang="zh-CN"/>
              <a:pPr fontAlgn="base">
                <a:spcBef>
                  <a:spcPct val="0"/>
                </a:spcBef>
                <a:spcAft>
                  <a:spcPct val="0"/>
                </a:spcAft>
              </a:pPr>
              <a:t>‹#›</a:t>
            </a:fld>
            <a:endParaRPr lang="en-US" altLang="zh-CN"/>
          </a:p>
        </p:txBody>
      </p:sp>
      <p:sp>
        <p:nvSpPr>
          <p:cNvPr id="216070" name="Rectangle 6"/>
          <p:cNvSpPr>
            <a:spLocks noChangeArrowheads="1"/>
          </p:cNvSpPr>
          <p:nvPr/>
        </p:nvSpPr>
        <p:spPr bwMode="auto">
          <a:xfrm>
            <a:off x="10496552" y="6513514"/>
            <a:ext cx="679449" cy="192087"/>
          </a:xfrm>
          <a:prstGeom prst="rect">
            <a:avLst/>
          </a:prstGeom>
          <a:noFill/>
          <a:ln w="9525">
            <a:noFill/>
            <a:miter lim="800000"/>
            <a:headEnd/>
            <a:tailEnd/>
          </a:ln>
          <a:effectLst/>
        </p:spPr>
        <p:txBody>
          <a:bodyPr/>
          <a:lstStyle/>
          <a:p>
            <a:pPr algn="r" eaLnBrk="0" fontAlgn="base" hangingPunct="0">
              <a:spcBef>
                <a:spcPct val="0"/>
              </a:spcBef>
              <a:spcAft>
                <a:spcPct val="0"/>
              </a:spcAft>
              <a:defRPr/>
            </a:pPr>
            <a:r>
              <a:rPr lang="en-US" altLang="zh-CN" sz="900">
                <a:solidFill>
                  <a:srgbClr val="4D5E68"/>
                </a:solidFill>
                <a:latin typeface="Impact" pitchFamily="34" charset="0"/>
              </a:rPr>
              <a:t>Page</a:t>
            </a:r>
          </a:p>
        </p:txBody>
      </p:sp>
      <p:sp>
        <p:nvSpPr>
          <p:cNvPr id="216071" name="Rectangle 7"/>
          <p:cNvSpPr>
            <a:spLocks noChangeArrowheads="1"/>
          </p:cNvSpPr>
          <p:nvPr/>
        </p:nvSpPr>
        <p:spPr bwMode="auto">
          <a:xfrm>
            <a:off x="624417" y="6524625"/>
            <a:ext cx="5080000" cy="192088"/>
          </a:xfrm>
          <a:prstGeom prst="rect">
            <a:avLst/>
          </a:prstGeom>
          <a:noFill/>
          <a:ln w="9525">
            <a:noFill/>
            <a:miter lim="800000"/>
            <a:headEnd/>
            <a:tailEnd/>
          </a:ln>
          <a:effectLst/>
        </p:spPr>
        <p:txBody>
          <a:bodyPr/>
          <a:lstStyle/>
          <a:p>
            <a:pPr eaLnBrk="0" fontAlgn="base" hangingPunct="0">
              <a:spcBef>
                <a:spcPct val="0"/>
              </a:spcBef>
              <a:spcAft>
                <a:spcPct val="0"/>
              </a:spcAft>
              <a:defRPr/>
            </a:pPr>
            <a:r>
              <a:rPr lang="zh-CN" altLang="en-US" sz="900">
                <a:solidFill>
                  <a:srgbClr val="FFFFFF"/>
                </a:solidFill>
                <a:latin typeface="Impact" pitchFamily="34" charset="0"/>
              </a:rPr>
              <a:t>散裂中子源进展汇报  </a:t>
            </a:r>
            <a:fld id="{4A5430CD-53A3-42FC-8B5B-034FE77D0BDE}" type="datetime4">
              <a:rPr lang="en-US" sz="900">
                <a:solidFill>
                  <a:srgbClr val="FFFFFF"/>
                </a:solidFill>
                <a:latin typeface="Impact" pitchFamily="34" charset="0"/>
              </a:rPr>
              <a:pPr eaLnBrk="0" fontAlgn="base" hangingPunct="0">
                <a:spcBef>
                  <a:spcPct val="0"/>
                </a:spcBef>
                <a:spcAft>
                  <a:spcPct val="0"/>
                </a:spcAft>
                <a:defRPr/>
              </a:pPr>
              <a:t>September 12, 2018</a:t>
            </a:fld>
            <a:endParaRPr lang="zh-CN" altLang="en-US" sz="900">
              <a:solidFill>
                <a:srgbClr val="FFFFFF"/>
              </a:solidFill>
              <a:latin typeface="Impact" pitchFamily="34" charset="0"/>
            </a:endParaRPr>
          </a:p>
        </p:txBody>
      </p:sp>
    </p:spTree>
    <p:extLst>
      <p:ext uri="{BB962C8B-B14F-4D97-AF65-F5344CB8AC3E}">
        <p14:creationId xmlns:p14="http://schemas.microsoft.com/office/powerpoint/2010/main" val="442158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p:fade/>
  </p:transition>
  <p:hf hdr="0" ftr="0" dt="0"/>
  <p:txStyles>
    <p:title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p:titleStyle>
    <p:body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5.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5.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灯片编号占位符 6"/>
          <p:cNvSpPr>
            <a:spLocks noGrp="1"/>
          </p:cNvSpPr>
          <p:nvPr>
            <p:ph type="sldNum" sz="quarter" idx="10"/>
          </p:nvPr>
        </p:nvSpPr>
        <p:spPr>
          <a:xfrm>
            <a:off x="10877551" y="6515099"/>
            <a:ext cx="438150" cy="195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CC739690-8726-4BA7-86D4-0B8AD5E2A26A}" type="slidenum">
              <a:rPr lang="en-US" altLang="zh-CN" sz="900">
                <a:solidFill>
                  <a:srgbClr val="4D5E68"/>
                </a:solidFill>
                <a:latin typeface="Impact" panose="020B0806030902050204" pitchFamily="34" charset="0"/>
              </a:rPr>
              <a:pPr/>
              <a:t>1</a:t>
            </a:fld>
            <a:endParaRPr lang="en-US" altLang="zh-CN" sz="9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36867" name="Rectangle 2"/>
          <p:cNvSpPr>
            <a:spLocks noGrp="1" noChangeArrowheads="1"/>
          </p:cNvSpPr>
          <p:nvPr>
            <p:ph type="title" sz="quarter"/>
          </p:nvPr>
        </p:nvSpPr>
        <p:spPr>
          <a:xfrm>
            <a:off x="1428909" y="1447509"/>
            <a:ext cx="9623608" cy="4298262"/>
          </a:xfrm>
        </p:spPr>
        <p:txBody>
          <a:bodyPr/>
          <a:lstStyle/>
          <a:p>
            <a:pPr algn="ctr" eaLnBrk="1" hangingPunct="1">
              <a:lnSpc>
                <a:spcPct val="150000"/>
              </a:lnSpc>
            </a:pPr>
            <a:r>
              <a:rPr lang="en-US" altLang="zh-CN" sz="4400" dirty="0" smtClean="0">
                <a:solidFill>
                  <a:schemeClr val="tx1"/>
                </a:solidFill>
              </a:rPr>
              <a:t>2018</a:t>
            </a:r>
            <a:r>
              <a:rPr lang="zh-CN" altLang="en-US" sz="4400" dirty="0" smtClean="0">
                <a:solidFill>
                  <a:schemeClr val="tx1"/>
                </a:solidFill>
              </a:rPr>
              <a:t>年</a:t>
            </a:r>
            <a:r>
              <a:rPr lang="en-US" altLang="zh-CN" sz="4400" dirty="0" smtClean="0">
                <a:solidFill>
                  <a:schemeClr val="tx1"/>
                </a:solidFill>
              </a:rPr>
              <a:t>CSNS </a:t>
            </a:r>
            <a:r>
              <a:rPr lang="zh-CN" altLang="en-US" sz="4400" dirty="0" smtClean="0">
                <a:solidFill>
                  <a:schemeClr val="tx1"/>
                </a:solidFill>
              </a:rPr>
              <a:t>电源系统</a:t>
            </a:r>
            <a:r>
              <a:rPr lang="en-US" altLang="zh-CN" sz="4400" dirty="0" smtClean="0">
                <a:solidFill>
                  <a:schemeClr val="tx1"/>
                </a:solidFill>
              </a:rPr>
              <a:t/>
            </a:r>
            <a:br>
              <a:rPr lang="en-US" altLang="zh-CN" sz="4400" dirty="0" smtClean="0">
                <a:solidFill>
                  <a:schemeClr val="tx1"/>
                </a:solidFill>
              </a:rPr>
            </a:br>
            <a:r>
              <a:rPr lang="zh-CN" altLang="en-US" sz="4400" dirty="0" smtClean="0">
                <a:solidFill>
                  <a:schemeClr val="tx1"/>
                </a:solidFill>
              </a:rPr>
              <a:t>运行及夏季检修工作汇报</a:t>
            </a:r>
            <a:r>
              <a:rPr lang="en-US" altLang="zh-CN" sz="4400" dirty="0" smtClean="0">
                <a:solidFill>
                  <a:schemeClr val="tx1"/>
                </a:solidFill>
              </a:rPr>
              <a:t/>
            </a:r>
            <a:br>
              <a:rPr lang="en-US" altLang="zh-CN" sz="4400" dirty="0" smtClean="0">
                <a:solidFill>
                  <a:schemeClr val="tx1"/>
                </a:solidFill>
              </a:rPr>
            </a:br>
            <a:r>
              <a:rPr lang="en-US" altLang="zh-CN" sz="3200" dirty="0" smtClean="0">
                <a:solidFill>
                  <a:schemeClr val="tx1"/>
                </a:solidFill>
              </a:rPr>
              <a:t/>
            </a:r>
            <a:br>
              <a:rPr lang="en-US" altLang="zh-CN" sz="3200" dirty="0" smtClean="0">
                <a:solidFill>
                  <a:schemeClr val="tx1"/>
                </a:solidFill>
              </a:rPr>
            </a:br>
            <a:r>
              <a:rPr lang="zh-CN" altLang="en-US" sz="2800" dirty="0" smtClean="0">
                <a:solidFill>
                  <a:schemeClr val="tx1"/>
                </a:solidFill>
              </a:rPr>
              <a:t>加速器技术部电源组</a:t>
            </a:r>
            <a:r>
              <a:rPr lang="en-US" altLang="zh-CN" sz="2800" dirty="0" smtClean="0">
                <a:solidFill>
                  <a:schemeClr val="tx1"/>
                </a:solidFill>
              </a:rPr>
              <a:t/>
            </a:r>
            <a:br>
              <a:rPr lang="en-US" altLang="zh-CN" sz="2800" dirty="0" smtClean="0">
                <a:solidFill>
                  <a:schemeClr val="tx1"/>
                </a:solidFill>
              </a:rPr>
            </a:br>
            <a:r>
              <a:rPr lang="en-US" altLang="zh-CN" sz="2800" dirty="0" smtClean="0">
                <a:solidFill>
                  <a:schemeClr val="tx1"/>
                </a:solidFill>
              </a:rPr>
              <a:t>2018.09.12  </a:t>
            </a:r>
            <a:r>
              <a:rPr lang="zh-CN" altLang="en-US" sz="2800" dirty="0" smtClean="0">
                <a:solidFill>
                  <a:schemeClr val="tx1"/>
                </a:solidFill>
              </a:rPr>
              <a:t>广东惠州</a:t>
            </a:r>
            <a:endParaRPr lang="en-US" altLang="zh-CN" sz="2800" dirty="0">
              <a:solidFill>
                <a:schemeClr val="tx1"/>
              </a:solidFill>
            </a:endParaRPr>
          </a:p>
        </p:txBody>
      </p:sp>
    </p:spTree>
    <p:extLst>
      <p:ext uri="{BB962C8B-B14F-4D97-AF65-F5344CB8AC3E}">
        <p14:creationId xmlns:p14="http://schemas.microsoft.com/office/powerpoint/2010/main" val="1184420715"/>
      </p:ext>
    </p:extLst>
  </p:cSld>
  <p:clrMapOvr>
    <a:masterClrMapping/>
  </p:clrMapOvr>
  <p:transition advTm="11784">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9BB38C40-7020-4AF8-83E2-633BC1777F80}" type="slidenum">
              <a:rPr lang="en-US" altLang="zh-CN" sz="900">
                <a:solidFill>
                  <a:srgbClr val="4D5E68"/>
                </a:solidFill>
                <a:latin typeface="Impact" panose="020B0806030902050204" pitchFamily="34" charset="0"/>
              </a:rPr>
              <a:pPr/>
              <a:t>10</a:t>
            </a:fld>
            <a:endParaRPr lang="en-US" altLang="zh-CN" sz="90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37891" name="Rectangle 2"/>
          <p:cNvSpPr>
            <a:spLocks noGrp="1" noChangeArrowheads="1"/>
          </p:cNvSpPr>
          <p:nvPr>
            <p:ph type="title" sz="quarter"/>
          </p:nvPr>
        </p:nvSpPr>
        <p:spPr>
          <a:xfrm>
            <a:off x="153414" y="812070"/>
            <a:ext cx="6248400" cy="606808"/>
          </a:xfrm>
        </p:spPr>
        <p:txBody>
          <a:bodyPr/>
          <a:lstStyle/>
          <a:p>
            <a:pPr eaLnBrk="1" hangingPunct="1"/>
            <a:r>
              <a:rPr lang="zh-CN" altLang="en-US" sz="3200" dirty="0" smtClean="0">
                <a:solidFill>
                  <a:schemeClr val="tx1"/>
                </a:solidFill>
              </a:rPr>
              <a:t>一、电源系统的总体运行情况</a:t>
            </a:r>
            <a:endParaRPr lang="en-US" altLang="zh-CN" sz="3200" dirty="0">
              <a:solidFill>
                <a:schemeClr val="tx1"/>
              </a:solidFill>
            </a:endParaRPr>
          </a:p>
        </p:txBody>
      </p:sp>
      <p:sp>
        <p:nvSpPr>
          <p:cNvPr id="2" name="内容占位符 1"/>
          <p:cNvSpPr>
            <a:spLocks noGrp="1"/>
          </p:cNvSpPr>
          <p:nvPr>
            <p:ph sz="quarter" idx="2"/>
          </p:nvPr>
        </p:nvSpPr>
        <p:spPr>
          <a:xfrm>
            <a:off x="277074" y="1286583"/>
            <a:ext cx="11647640" cy="1920980"/>
          </a:xfrm>
        </p:spPr>
        <p:txBody>
          <a:bodyPr/>
          <a:lstStyle/>
          <a:p>
            <a:pPr marL="0" indent="0">
              <a:lnSpc>
                <a:spcPct val="150000"/>
              </a:lnSpc>
              <a:spcBef>
                <a:spcPts val="0"/>
              </a:spcBef>
              <a:spcAft>
                <a:spcPts val="0"/>
              </a:spcAft>
              <a:buNone/>
            </a:pPr>
            <a:r>
              <a:rPr lang="en-US" altLang="zh-CN" sz="1800" b="0" dirty="0" smtClean="0">
                <a:solidFill>
                  <a:schemeClr val="tx1"/>
                </a:solidFill>
                <a:latin typeface="Times New Roman" panose="02020603050405020304" pitchFamily="18" charset="0"/>
                <a:cs typeface="Times New Roman" panose="02020603050405020304" pitchFamily="18" charset="0"/>
              </a:rPr>
              <a:t>7</a:t>
            </a:r>
            <a:r>
              <a:rPr lang="zh-CN" altLang="en-US" sz="1800" b="0" dirty="0" smtClean="0">
                <a:solidFill>
                  <a:schemeClr val="tx1"/>
                </a:solidFill>
                <a:latin typeface="Times New Roman" panose="02020603050405020304" pitchFamily="18" charset="0"/>
                <a:cs typeface="Times New Roman" panose="02020603050405020304" pitchFamily="18" charset="0"/>
              </a:rPr>
              <a:t>、</a:t>
            </a:r>
            <a:r>
              <a:rPr lang="en-US" altLang="zh-CN" sz="1800" b="0" dirty="0" smtClean="0">
                <a:solidFill>
                  <a:schemeClr val="tx1"/>
                </a:solidFill>
                <a:latin typeface="Times New Roman" panose="02020603050405020304" pitchFamily="18" charset="0"/>
                <a:cs typeface="Times New Roman" panose="02020603050405020304" pitchFamily="18" charset="0"/>
              </a:rPr>
              <a:t> RTBT</a:t>
            </a:r>
            <a:r>
              <a:rPr lang="zh-CN" altLang="en-US" sz="1800" b="0" dirty="0" smtClean="0">
                <a:solidFill>
                  <a:schemeClr val="tx1"/>
                </a:solidFill>
                <a:latin typeface="Times New Roman" panose="02020603050405020304" pitchFamily="18" charset="0"/>
                <a:cs typeface="Times New Roman" panose="02020603050405020304" pitchFamily="18" charset="0"/>
              </a:rPr>
              <a:t>电源：</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zh-CN" altLang="en-US" sz="1800" b="0" dirty="0" smtClean="0">
                <a:solidFill>
                  <a:schemeClr val="tx1"/>
                </a:solidFill>
                <a:latin typeface="Times New Roman" panose="02020603050405020304" pitchFamily="18" charset="0"/>
                <a:cs typeface="Times New Roman" panose="02020603050405020304" pitchFamily="18" charset="0"/>
              </a:rPr>
              <a:t>       </a:t>
            </a:r>
            <a:r>
              <a:rPr lang="en-US" altLang="zh-CN" sz="1600" b="0" dirty="0">
                <a:solidFill>
                  <a:schemeClr val="tx1"/>
                </a:solidFill>
                <a:latin typeface="Times New Roman" panose="02020603050405020304" pitchFamily="18" charset="0"/>
                <a:cs typeface="Times New Roman" panose="02020603050405020304" pitchFamily="18" charset="0"/>
              </a:rPr>
              <a:t>RTBT</a:t>
            </a:r>
            <a:r>
              <a:rPr lang="zh-CN" altLang="en-US" sz="1600" b="0" dirty="0">
                <a:solidFill>
                  <a:schemeClr val="tx1"/>
                </a:solidFill>
                <a:latin typeface="Times New Roman" panose="02020603050405020304" pitchFamily="18" charset="0"/>
                <a:cs typeface="Times New Roman" panose="02020603050405020304" pitchFamily="18" charset="0"/>
              </a:rPr>
              <a:t>电源在过去的运行过程中基本满足</a:t>
            </a:r>
            <a:r>
              <a:rPr lang="en-US" altLang="zh-CN" sz="1600" b="0" dirty="0">
                <a:solidFill>
                  <a:schemeClr val="tx1"/>
                </a:solidFill>
                <a:latin typeface="Times New Roman" panose="02020603050405020304" pitchFamily="18" charset="0"/>
                <a:cs typeface="Times New Roman" panose="02020603050405020304" pitchFamily="18" charset="0"/>
              </a:rPr>
              <a:t>CSNS</a:t>
            </a:r>
            <a:r>
              <a:rPr lang="zh-CN" altLang="en-US" sz="1600" b="0" dirty="0">
                <a:solidFill>
                  <a:schemeClr val="tx1"/>
                </a:solidFill>
                <a:latin typeface="Times New Roman" panose="02020603050405020304" pitchFamily="18" charset="0"/>
                <a:cs typeface="Times New Roman" panose="02020603050405020304" pitchFamily="18" charset="0"/>
              </a:rPr>
              <a:t>运行调试需要，各项设计指标达到物理设计</a:t>
            </a:r>
            <a:r>
              <a:rPr lang="zh-CN" altLang="en-US" sz="1600" b="0" dirty="0" smtClean="0">
                <a:solidFill>
                  <a:schemeClr val="tx1"/>
                </a:solidFill>
                <a:latin typeface="Times New Roman" panose="02020603050405020304" pitchFamily="18" charset="0"/>
                <a:cs typeface="Times New Roman" panose="02020603050405020304" pitchFamily="18" charset="0"/>
              </a:rPr>
              <a:t>要求，在</a:t>
            </a:r>
            <a:r>
              <a:rPr lang="zh-CN" altLang="en-US" sz="1600" b="0" dirty="0">
                <a:solidFill>
                  <a:schemeClr val="tx1"/>
                </a:solidFill>
                <a:latin typeface="Times New Roman" panose="02020603050405020304" pitchFamily="18" charset="0"/>
                <a:cs typeface="Times New Roman" panose="02020603050405020304" pitchFamily="18" charset="0"/>
              </a:rPr>
              <a:t>运行过程中也对模块化电源进行了三次大的升级改造工作</a:t>
            </a:r>
            <a:r>
              <a:rPr lang="zh-CN" altLang="en-US" sz="1600" b="0" dirty="0" smtClean="0">
                <a:solidFill>
                  <a:schemeClr val="tx1"/>
                </a:solidFill>
                <a:latin typeface="Times New Roman" panose="02020603050405020304" pitchFamily="18" charset="0"/>
                <a:cs typeface="Times New Roman" panose="02020603050405020304" pitchFamily="18" charset="0"/>
              </a:rPr>
              <a:t>。本轮</a:t>
            </a:r>
            <a:r>
              <a:rPr lang="zh-CN" altLang="en-US" sz="1600" b="0" dirty="0">
                <a:solidFill>
                  <a:schemeClr val="tx1"/>
                </a:solidFill>
                <a:latin typeface="Times New Roman" panose="02020603050405020304" pitchFamily="18" charset="0"/>
                <a:cs typeface="Times New Roman" panose="02020603050405020304" pitchFamily="18" charset="0"/>
              </a:rPr>
              <a:t>运行期间</a:t>
            </a:r>
            <a:r>
              <a:rPr lang="en-US" altLang="zh-CN" sz="1600" b="0" dirty="0">
                <a:solidFill>
                  <a:schemeClr val="tx1"/>
                </a:solidFill>
                <a:latin typeface="Times New Roman" panose="02020603050405020304" pitchFamily="18" charset="0"/>
                <a:cs typeface="Times New Roman" panose="02020603050405020304" pitchFamily="18" charset="0"/>
              </a:rPr>
              <a:t>RTBT</a:t>
            </a:r>
            <a:r>
              <a:rPr lang="zh-CN" altLang="en-US" sz="1600" b="0" dirty="0">
                <a:solidFill>
                  <a:schemeClr val="tx1"/>
                </a:solidFill>
                <a:latin typeface="Times New Roman" panose="02020603050405020304" pitchFamily="18" charset="0"/>
                <a:cs typeface="Times New Roman" panose="02020603050405020304" pitchFamily="18" charset="0"/>
              </a:rPr>
              <a:t>故障时间</a:t>
            </a:r>
            <a:r>
              <a:rPr lang="en-US" altLang="zh-CN" sz="1600" b="0" dirty="0">
                <a:solidFill>
                  <a:schemeClr val="tx1"/>
                </a:solidFill>
                <a:latin typeface="Times New Roman" panose="02020603050405020304" pitchFamily="18" charset="0"/>
                <a:cs typeface="Times New Roman" panose="02020603050405020304" pitchFamily="18" charset="0"/>
              </a:rPr>
              <a:t>12.8</a:t>
            </a:r>
            <a:r>
              <a:rPr lang="zh-CN" altLang="en-US" sz="1600" b="0" dirty="0" smtClean="0">
                <a:solidFill>
                  <a:schemeClr val="tx1"/>
                </a:solidFill>
                <a:latin typeface="Times New Roman" panose="02020603050405020304" pitchFamily="18" charset="0"/>
                <a:cs typeface="Times New Roman" panose="02020603050405020304" pitchFamily="18" charset="0"/>
              </a:rPr>
              <a:t>小时，运行</a:t>
            </a:r>
            <a:r>
              <a:rPr lang="zh-CN" altLang="en-US" sz="1600" b="0" dirty="0">
                <a:solidFill>
                  <a:schemeClr val="tx1"/>
                </a:solidFill>
                <a:latin typeface="Times New Roman" panose="02020603050405020304" pitchFamily="18" charset="0"/>
                <a:cs typeface="Times New Roman" panose="02020603050405020304" pitchFamily="18" charset="0"/>
              </a:rPr>
              <a:t>效率</a:t>
            </a:r>
            <a:r>
              <a:rPr lang="en-US" altLang="zh-CN" sz="1600" b="0" dirty="0">
                <a:solidFill>
                  <a:schemeClr val="tx1"/>
                </a:solidFill>
                <a:latin typeface="Times New Roman" panose="02020603050405020304" pitchFamily="18" charset="0"/>
                <a:cs typeface="Times New Roman" panose="02020603050405020304" pitchFamily="18" charset="0"/>
              </a:rPr>
              <a:t>99.97%</a:t>
            </a:r>
            <a:r>
              <a:rPr lang="zh-CN" altLang="en-US" sz="1600" b="0" dirty="0" smtClean="0">
                <a:solidFill>
                  <a:schemeClr val="tx1"/>
                </a:solidFill>
                <a:latin typeface="Times New Roman" panose="02020603050405020304" pitchFamily="18" charset="0"/>
                <a:cs typeface="Times New Roman" panose="02020603050405020304" pitchFamily="18" charset="0"/>
              </a:rPr>
              <a:t>。</a:t>
            </a:r>
            <a:endParaRPr lang="en-US" altLang="zh-CN" sz="1600" b="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zh-CN" altLang="en-US" sz="1600" b="0" dirty="0" smtClean="0">
                <a:solidFill>
                  <a:schemeClr val="tx1"/>
                </a:solidFill>
                <a:latin typeface="Times New Roman" panose="02020603050405020304" pitchFamily="18" charset="0"/>
                <a:cs typeface="Times New Roman" panose="02020603050405020304" pitchFamily="18" charset="0"/>
              </a:rPr>
              <a:t>       针对关键位置处的两台二极磁铁电源</a:t>
            </a:r>
            <a:r>
              <a:rPr lang="en-US" altLang="zh-CN" sz="1600" b="0" dirty="0" smtClean="0">
                <a:solidFill>
                  <a:schemeClr val="tx1"/>
                </a:solidFill>
                <a:latin typeface="Times New Roman" panose="02020603050405020304" pitchFamily="18" charset="0"/>
                <a:cs typeface="Times New Roman" panose="02020603050405020304" pitchFamily="18" charset="0"/>
              </a:rPr>
              <a:t>RTBPS01</a:t>
            </a:r>
            <a:r>
              <a:rPr lang="zh-CN" altLang="en-US" sz="1600" b="0" dirty="0">
                <a:solidFill>
                  <a:schemeClr val="tx1"/>
                </a:solidFill>
                <a:latin typeface="Times New Roman" panose="02020603050405020304" pitchFamily="18" charset="0"/>
                <a:cs typeface="Times New Roman" panose="02020603050405020304" pitchFamily="18" charset="0"/>
              </a:rPr>
              <a:t>、</a:t>
            </a:r>
            <a:r>
              <a:rPr lang="en-US" altLang="zh-CN" sz="1600" b="0" dirty="0" smtClean="0">
                <a:solidFill>
                  <a:schemeClr val="tx1"/>
                </a:solidFill>
                <a:latin typeface="Times New Roman" panose="02020603050405020304" pitchFamily="18" charset="0"/>
                <a:cs typeface="Times New Roman" panose="02020603050405020304" pitchFamily="18" charset="0"/>
              </a:rPr>
              <a:t>RTBPS02</a:t>
            </a:r>
            <a:r>
              <a:rPr lang="zh-CN" altLang="en-US" sz="1600" b="0" dirty="0" smtClean="0">
                <a:solidFill>
                  <a:schemeClr val="tx1"/>
                </a:solidFill>
                <a:latin typeface="Times New Roman" panose="02020603050405020304" pitchFamily="18" charset="0"/>
                <a:cs typeface="Times New Roman" panose="02020603050405020304" pitchFamily="18" charset="0"/>
              </a:rPr>
              <a:t>，</a:t>
            </a:r>
            <a:r>
              <a:rPr lang="zh-CN" altLang="en-US" sz="1600" b="0" dirty="0">
                <a:solidFill>
                  <a:schemeClr val="tx1"/>
                </a:solidFill>
                <a:latin typeface="Times New Roman" panose="02020603050405020304" pitchFamily="18" charset="0"/>
                <a:cs typeface="Times New Roman" panose="02020603050405020304" pitchFamily="18" charset="0"/>
              </a:rPr>
              <a:t>与</a:t>
            </a:r>
            <a:r>
              <a:rPr lang="zh-CN" altLang="en-US" sz="1600" b="0" dirty="0" smtClean="0">
                <a:solidFill>
                  <a:schemeClr val="tx1"/>
                </a:solidFill>
                <a:latin typeface="Times New Roman" panose="02020603050405020304" pitchFamily="18" charset="0"/>
                <a:cs typeface="Times New Roman" panose="02020603050405020304" pitchFamily="18" charset="0"/>
              </a:rPr>
              <a:t>厂家多次沟通协调后，给予重新设计制作这</a:t>
            </a:r>
            <a:r>
              <a:rPr lang="zh-CN" altLang="en-US" sz="1600" b="0" dirty="0">
                <a:solidFill>
                  <a:schemeClr val="tx1"/>
                </a:solidFill>
                <a:latin typeface="Times New Roman" panose="02020603050405020304" pitchFamily="18" charset="0"/>
                <a:cs typeface="Times New Roman" panose="02020603050405020304" pitchFamily="18" charset="0"/>
              </a:rPr>
              <a:t>两台电源，采用传统成熟方案，目前</a:t>
            </a:r>
            <a:r>
              <a:rPr lang="zh-CN" altLang="en-US" sz="1600" b="0" dirty="0" smtClean="0">
                <a:solidFill>
                  <a:schemeClr val="tx1"/>
                </a:solidFill>
                <a:latin typeface="Times New Roman" panose="02020603050405020304" pitchFamily="18" charset="0"/>
                <a:cs typeface="Times New Roman" panose="02020603050405020304" pitchFamily="18" charset="0"/>
              </a:rPr>
              <a:t>已经完成</a:t>
            </a:r>
            <a:r>
              <a:rPr lang="zh-CN" altLang="en-US" sz="1600" b="0" dirty="0">
                <a:solidFill>
                  <a:schemeClr val="tx1"/>
                </a:solidFill>
                <a:latin typeface="Times New Roman" panose="02020603050405020304" pitchFamily="18" charset="0"/>
                <a:cs typeface="Times New Roman" panose="02020603050405020304" pitchFamily="18" charset="0"/>
              </a:rPr>
              <a:t>现场</a:t>
            </a:r>
            <a:r>
              <a:rPr lang="zh-CN" altLang="en-US" sz="1600" b="0" dirty="0" smtClean="0">
                <a:solidFill>
                  <a:schemeClr val="tx1"/>
                </a:solidFill>
                <a:latin typeface="Times New Roman" panose="02020603050405020304" pitchFamily="18" charset="0"/>
                <a:cs typeface="Times New Roman" panose="02020603050405020304" pitchFamily="18" charset="0"/>
              </a:rPr>
              <a:t>安装，正在进行现场调试工作。</a:t>
            </a:r>
            <a:endParaRPr lang="en-US" altLang="zh-CN" sz="1800" b="0" dirty="0">
              <a:solidFill>
                <a:schemeClr val="tx1"/>
              </a:solidFill>
              <a:latin typeface="Times New Roman" panose="02020603050405020304" pitchFamily="18" charset="0"/>
              <a:cs typeface="Times New Roman" panose="02020603050405020304" pitchFamily="18" charset="0"/>
            </a:endParaRPr>
          </a:p>
        </p:txBody>
      </p:sp>
      <p:sp>
        <p:nvSpPr>
          <p:cNvPr id="7" name="MH_Other_1"/>
          <p:cNvSpPr>
            <a:spLocks noChangeShapeType="1"/>
          </p:cNvSpPr>
          <p:nvPr>
            <p:custDataLst>
              <p:tags r:id="rId1"/>
            </p:custDataLst>
          </p:nvPr>
        </p:nvSpPr>
        <p:spPr bwMode="auto">
          <a:xfrm flipV="1">
            <a:off x="6039197" y="4204795"/>
            <a:ext cx="1135758" cy="666553"/>
          </a:xfrm>
          <a:prstGeom prst="line">
            <a:avLst/>
          </a:prstGeom>
          <a:noFill/>
          <a:ln w="38100" cap="rnd">
            <a:solidFill>
              <a:srgbClr val="BCE2D0"/>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fontAlgn="auto">
              <a:spcBef>
                <a:spcPts val="0"/>
              </a:spcBef>
              <a:spcAft>
                <a:spcPts val="0"/>
              </a:spcAft>
              <a:defRPr/>
            </a:pPr>
            <a:endParaRPr lang="zh-CN" altLang="en-US">
              <a:solidFill>
                <a:srgbClr val="FFFFFF"/>
              </a:solidFill>
              <a:latin typeface="+mn-lt"/>
              <a:ea typeface="+mn-ea"/>
            </a:endParaRPr>
          </a:p>
        </p:txBody>
      </p:sp>
      <p:sp>
        <p:nvSpPr>
          <p:cNvPr id="8" name="MH_Other_2"/>
          <p:cNvSpPr>
            <a:spLocks noChangeShapeType="1"/>
          </p:cNvSpPr>
          <p:nvPr>
            <p:custDataLst>
              <p:tags r:id="rId2"/>
            </p:custDataLst>
          </p:nvPr>
        </p:nvSpPr>
        <p:spPr bwMode="auto">
          <a:xfrm>
            <a:off x="5964235" y="5173569"/>
            <a:ext cx="1243035" cy="12774"/>
          </a:xfrm>
          <a:prstGeom prst="line">
            <a:avLst/>
          </a:prstGeom>
          <a:noFill/>
          <a:ln w="38100" cap="rnd">
            <a:solidFill>
              <a:srgbClr val="BCE2D0"/>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fontAlgn="auto">
              <a:spcBef>
                <a:spcPts val="0"/>
              </a:spcBef>
              <a:spcAft>
                <a:spcPts val="0"/>
              </a:spcAft>
              <a:defRPr/>
            </a:pPr>
            <a:endParaRPr lang="zh-CN" altLang="en-US">
              <a:solidFill>
                <a:srgbClr val="FFFFFF"/>
              </a:solidFill>
              <a:latin typeface="+mn-lt"/>
              <a:ea typeface="+mn-ea"/>
            </a:endParaRPr>
          </a:p>
        </p:txBody>
      </p:sp>
      <p:sp>
        <p:nvSpPr>
          <p:cNvPr id="9" name="MH_Other_3"/>
          <p:cNvSpPr>
            <a:spLocks noChangeShapeType="1"/>
          </p:cNvSpPr>
          <p:nvPr>
            <p:custDataLst>
              <p:tags r:id="rId3"/>
            </p:custDataLst>
          </p:nvPr>
        </p:nvSpPr>
        <p:spPr bwMode="auto">
          <a:xfrm>
            <a:off x="6054134" y="5395305"/>
            <a:ext cx="1062037" cy="633436"/>
          </a:xfrm>
          <a:prstGeom prst="line">
            <a:avLst/>
          </a:prstGeom>
          <a:noFill/>
          <a:ln w="38100" cap="rnd">
            <a:solidFill>
              <a:srgbClr val="BCE2D0"/>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fontAlgn="auto">
              <a:spcBef>
                <a:spcPts val="0"/>
              </a:spcBef>
              <a:spcAft>
                <a:spcPts val="0"/>
              </a:spcAft>
              <a:defRPr/>
            </a:pPr>
            <a:endParaRPr lang="zh-CN" altLang="en-US">
              <a:solidFill>
                <a:srgbClr val="FFFFFF"/>
              </a:solidFill>
              <a:latin typeface="+mn-lt"/>
              <a:ea typeface="+mn-ea"/>
            </a:endParaRPr>
          </a:p>
        </p:txBody>
      </p:sp>
      <p:sp>
        <p:nvSpPr>
          <p:cNvPr id="10" name="MH_SubTitle_1"/>
          <p:cNvSpPr>
            <a:spLocks noChangeArrowheads="1"/>
          </p:cNvSpPr>
          <p:nvPr>
            <p:custDataLst>
              <p:tags r:id="rId4"/>
            </p:custDataLst>
          </p:nvPr>
        </p:nvSpPr>
        <p:spPr bwMode="gray">
          <a:xfrm>
            <a:off x="7207270" y="3858532"/>
            <a:ext cx="4543759" cy="692527"/>
          </a:xfrm>
          <a:prstGeom prst="roundRect">
            <a:avLst>
              <a:gd name="adj" fmla="val 50000"/>
            </a:avLst>
          </a:prstGeom>
          <a:solidFill>
            <a:srgbClr val="FF6F5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eaLnBrk="1" hangingPunct="1">
              <a:lnSpc>
                <a:spcPct val="150000"/>
              </a:lnSpc>
              <a:spcBef>
                <a:spcPct val="0"/>
              </a:spcBef>
              <a:spcAft>
                <a:spcPct val="0"/>
              </a:spcAft>
              <a:buClrTx/>
              <a:buFontTx/>
              <a:buNone/>
            </a:pPr>
            <a:r>
              <a:rPr kumimoji="1" lang="en-US" altLang="zh-CN" sz="1400" b="0" dirty="0">
                <a:solidFill>
                  <a:schemeClr val="tx1"/>
                </a:solidFill>
                <a:latin typeface="Calibri" panose="020F0502020204030204" pitchFamily="34" charset="0"/>
                <a:ea typeface="微软雅黑" panose="020B0503020204020204" pitchFamily="34" charset="-122"/>
              </a:rPr>
              <a:t>2017</a:t>
            </a:r>
            <a:r>
              <a:rPr kumimoji="1" lang="zh-CN" altLang="en-US" sz="1400" b="0" dirty="0">
                <a:solidFill>
                  <a:schemeClr val="tx1"/>
                </a:solidFill>
                <a:latin typeface="Calibri" panose="020F0502020204030204" pitchFamily="34" charset="0"/>
                <a:ea typeface="微软雅黑" panose="020B0503020204020204" pitchFamily="34" charset="-122"/>
              </a:rPr>
              <a:t>年</a:t>
            </a:r>
            <a:r>
              <a:rPr kumimoji="1" lang="en-US" altLang="zh-CN" sz="1400" b="0" dirty="0">
                <a:solidFill>
                  <a:schemeClr val="tx1"/>
                </a:solidFill>
                <a:latin typeface="Calibri" panose="020F0502020204030204" pitchFamily="34" charset="0"/>
                <a:ea typeface="微软雅黑" panose="020B0503020204020204" pitchFamily="34" charset="-122"/>
              </a:rPr>
              <a:t>8</a:t>
            </a:r>
            <a:r>
              <a:rPr kumimoji="1" lang="zh-CN" altLang="en-US" sz="1400" b="0" dirty="0">
                <a:solidFill>
                  <a:schemeClr val="tx1"/>
                </a:solidFill>
                <a:latin typeface="Calibri" panose="020F0502020204030204" pitchFamily="34" charset="0"/>
                <a:ea typeface="微软雅黑" panose="020B0503020204020204" pitchFamily="34" charset="-122"/>
              </a:rPr>
              <a:t>月，对</a:t>
            </a:r>
            <a:r>
              <a:rPr kumimoji="1" lang="en-US" altLang="zh-CN" sz="1400" b="0" dirty="0">
                <a:solidFill>
                  <a:schemeClr val="tx1"/>
                </a:solidFill>
                <a:latin typeface="Calibri" panose="020F0502020204030204" pitchFamily="34" charset="0"/>
                <a:ea typeface="微软雅黑" panose="020B0503020204020204" pitchFamily="34" charset="-122"/>
              </a:rPr>
              <a:t>DC-DC</a:t>
            </a:r>
            <a:r>
              <a:rPr kumimoji="1" lang="zh-CN" altLang="en-US" sz="1400" b="0" dirty="0">
                <a:solidFill>
                  <a:schemeClr val="tx1"/>
                </a:solidFill>
                <a:latin typeface="Calibri" panose="020F0502020204030204" pitchFamily="34" charset="0"/>
                <a:ea typeface="微软雅黑" panose="020B0503020204020204" pitchFamily="34" charset="-122"/>
              </a:rPr>
              <a:t>部分进行升级改造，重点解决模块炸机问题</a:t>
            </a:r>
            <a:endParaRPr kumimoji="1" lang="zh-TW" altLang="en-US" sz="1400" b="0" dirty="0">
              <a:solidFill>
                <a:schemeClr val="tx1"/>
              </a:solidFill>
              <a:latin typeface="Calibri" panose="020F0502020204030204" pitchFamily="34" charset="0"/>
              <a:ea typeface="微软雅黑" panose="020B0503020204020204" pitchFamily="34" charset="-122"/>
            </a:endParaRPr>
          </a:p>
        </p:txBody>
      </p:sp>
      <p:sp>
        <p:nvSpPr>
          <p:cNvPr id="11" name="MH_SubTitle_2"/>
          <p:cNvSpPr>
            <a:spLocks noChangeArrowheads="1"/>
          </p:cNvSpPr>
          <p:nvPr>
            <p:custDataLst>
              <p:tags r:id="rId5"/>
            </p:custDataLst>
          </p:nvPr>
        </p:nvSpPr>
        <p:spPr bwMode="gray">
          <a:xfrm>
            <a:off x="7243036" y="4759899"/>
            <a:ext cx="4543759" cy="755529"/>
          </a:xfrm>
          <a:prstGeom prst="roundRect">
            <a:avLst>
              <a:gd name="adj" fmla="val 50000"/>
            </a:avLst>
          </a:prstGeom>
          <a:solidFill>
            <a:srgbClr val="63C7E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eaLnBrk="1" hangingPunct="1">
              <a:lnSpc>
                <a:spcPct val="150000"/>
              </a:lnSpc>
              <a:spcBef>
                <a:spcPct val="0"/>
              </a:spcBef>
              <a:spcAft>
                <a:spcPct val="0"/>
              </a:spcAft>
              <a:buClrTx/>
              <a:buFontTx/>
              <a:buNone/>
            </a:pPr>
            <a:r>
              <a:rPr kumimoji="1" lang="da-DK" altLang="zh-CN" sz="1400" b="0" dirty="0">
                <a:solidFill>
                  <a:schemeClr val="tx1"/>
                </a:solidFill>
                <a:latin typeface="Calibri" panose="020F0502020204030204" pitchFamily="34" charset="0"/>
                <a:ea typeface="微软雅黑" panose="020B0503020204020204" pitchFamily="34" charset="-122"/>
              </a:rPr>
              <a:t>2018</a:t>
            </a:r>
            <a:r>
              <a:rPr kumimoji="1" lang="zh-CN" altLang="en-US" sz="1400" b="0" dirty="0">
                <a:solidFill>
                  <a:schemeClr val="tx1"/>
                </a:solidFill>
                <a:latin typeface="Calibri" panose="020F0502020204030204" pitchFamily="34" charset="0"/>
                <a:ea typeface="微软雅黑" panose="020B0503020204020204" pitchFamily="34" charset="-122"/>
              </a:rPr>
              <a:t>年</a:t>
            </a:r>
            <a:r>
              <a:rPr kumimoji="1" lang="en-US" altLang="zh-CN" sz="1400" b="0" dirty="0">
                <a:solidFill>
                  <a:schemeClr val="tx1"/>
                </a:solidFill>
                <a:latin typeface="Calibri" panose="020F0502020204030204" pitchFamily="34" charset="0"/>
                <a:ea typeface="微软雅黑" panose="020B0503020204020204" pitchFamily="34" charset="-122"/>
              </a:rPr>
              <a:t>1</a:t>
            </a:r>
            <a:r>
              <a:rPr kumimoji="1" lang="zh-CN" altLang="en-US" sz="1400" b="0" dirty="0">
                <a:solidFill>
                  <a:schemeClr val="tx1"/>
                </a:solidFill>
                <a:latin typeface="Calibri" panose="020F0502020204030204" pitchFamily="34" charset="0"/>
                <a:ea typeface="微软雅黑" panose="020B0503020204020204" pitchFamily="34" charset="-122"/>
              </a:rPr>
              <a:t>月，对</a:t>
            </a:r>
            <a:r>
              <a:rPr kumimoji="1" lang="en-US" altLang="zh-CN" sz="1400" b="0" dirty="0">
                <a:solidFill>
                  <a:schemeClr val="tx1"/>
                </a:solidFill>
                <a:latin typeface="Calibri" panose="020F0502020204030204" pitchFamily="34" charset="0"/>
                <a:ea typeface="微软雅黑" panose="020B0503020204020204" pitchFamily="34" charset="-122"/>
              </a:rPr>
              <a:t>PFC</a:t>
            </a:r>
            <a:r>
              <a:rPr kumimoji="1" lang="zh-CN" altLang="en-US" sz="1400" b="0" dirty="0">
                <a:solidFill>
                  <a:schemeClr val="tx1"/>
                </a:solidFill>
                <a:latin typeface="Calibri" panose="020F0502020204030204" pitchFamily="34" charset="0"/>
                <a:ea typeface="微软雅黑" panose="020B0503020204020204" pitchFamily="34" charset="-122"/>
              </a:rPr>
              <a:t>部分进行改造，主要解决导电柱缺陷及启动时序</a:t>
            </a:r>
            <a:endParaRPr kumimoji="1" lang="zh-TW" altLang="en-US" sz="1400" b="0" dirty="0">
              <a:solidFill>
                <a:schemeClr val="tx1"/>
              </a:solidFill>
              <a:latin typeface="Calibri" panose="020F0502020204030204" pitchFamily="34" charset="0"/>
              <a:ea typeface="微软雅黑" panose="020B0503020204020204" pitchFamily="34" charset="-122"/>
            </a:endParaRPr>
          </a:p>
        </p:txBody>
      </p:sp>
      <p:sp>
        <p:nvSpPr>
          <p:cNvPr id="12" name="MH_SubTitle_3"/>
          <p:cNvSpPr>
            <a:spLocks noChangeArrowheads="1"/>
          </p:cNvSpPr>
          <p:nvPr>
            <p:custDataLst>
              <p:tags r:id="rId6"/>
            </p:custDataLst>
          </p:nvPr>
        </p:nvSpPr>
        <p:spPr bwMode="gray">
          <a:xfrm>
            <a:off x="7156232" y="5700228"/>
            <a:ext cx="4717366" cy="782518"/>
          </a:xfrm>
          <a:prstGeom prst="roundRect">
            <a:avLst>
              <a:gd name="adj" fmla="val 50000"/>
            </a:avLst>
          </a:prstGeom>
          <a:solidFill>
            <a:srgbClr val="FEC0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eaLnBrk="1" hangingPunct="1">
              <a:lnSpc>
                <a:spcPct val="150000"/>
              </a:lnSpc>
              <a:spcBef>
                <a:spcPct val="0"/>
              </a:spcBef>
              <a:spcAft>
                <a:spcPct val="0"/>
              </a:spcAft>
              <a:buClrTx/>
              <a:buFontTx/>
              <a:buNone/>
            </a:pPr>
            <a:r>
              <a:rPr kumimoji="1" lang="da-DK" altLang="zh-CN" sz="1400" b="0" dirty="0">
                <a:solidFill>
                  <a:schemeClr val="tx1"/>
                </a:solidFill>
                <a:latin typeface="Calibri" panose="020F0502020204030204" pitchFamily="34" charset="0"/>
                <a:ea typeface="微软雅黑" panose="020B0503020204020204" pitchFamily="34" charset="-122"/>
              </a:rPr>
              <a:t>2018</a:t>
            </a:r>
            <a:r>
              <a:rPr kumimoji="1" lang="zh-CN" altLang="en-US" sz="1400" b="0" dirty="0">
                <a:solidFill>
                  <a:schemeClr val="tx1"/>
                </a:solidFill>
                <a:latin typeface="Calibri" panose="020F0502020204030204" pitchFamily="34" charset="0"/>
                <a:ea typeface="微软雅黑" panose="020B0503020204020204" pitchFamily="34" charset="-122"/>
              </a:rPr>
              <a:t>年</a:t>
            </a:r>
            <a:r>
              <a:rPr kumimoji="1" lang="en-US" altLang="zh-CN" sz="1400" b="0" dirty="0">
                <a:solidFill>
                  <a:schemeClr val="tx1"/>
                </a:solidFill>
                <a:latin typeface="Calibri" panose="020F0502020204030204" pitchFamily="34" charset="0"/>
                <a:ea typeface="微软雅黑" panose="020B0503020204020204" pitchFamily="34" charset="-122"/>
              </a:rPr>
              <a:t>3</a:t>
            </a:r>
            <a:r>
              <a:rPr kumimoji="1" lang="zh-CN" altLang="en-US" sz="1400" b="0" dirty="0">
                <a:solidFill>
                  <a:schemeClr val="tx1"/>
                </a:solidFill>
                <a:latin typeface="Calibri" panose="020F0502020204030204" pitchFamily="34" charset="0"/>
                <a:ea typeface="微软雅黑" panose="020B0503020204020204" pitchFamily="34" charset="-122"/>
              </a:rPr>
              <a:t>月、</a:t>
            </a:r>
            <a:r>
              <a:rPr kumimoji="1" lang="en-US" altLang="zh-CN" sz="1400" b="0" dirty="0">
                <a:solidFill>
                  <a:schemeClr val="tx1"/>
                </a:solidFill>
                <a:latin typeface="Calibri" panose="020F0502020204030204" pitchFamily="34" charset="0"/>
                <a:ea typeface="微软雅黑" panose="020B0503020204020204" pitchFamily="34" charset="-122"/>
              </a:rPr>
              <a:t>5</a:t>
            </a:r>
            <a:r>
              <a:rPr kumimoji="1" lang="zh-CN" altLang="en-US" sz="1400" b="0" dirty="0">
                <a:solidFill>
                  <a:schemeClr val="tx1"/>
                </a:solidFill>
                <a:latin typeface="Calibri" panose="020F0502020204030204" pitchFamily="34" charset="0"/>
                <a:ea typeface="微软雅黑" panose="020B0503020204020204" pitchFamily="34" charset="-122"/>
              </a:rPr>
              <a:t>月，对模块散热风扇及光电转换板电路改造，解决电源输出电流畸变及输出电流电压纹波较大问题</a:t>
            </a:r>
            <a:endParaRPr kumimoji="1" lang="zh-TW" altLang="en-US" sz="1400" b="0" dirty="0">
              <a:solidFill>
                <a:schemeClr val="tx1"/>
              </a:solidFill>
              <a:latin typeface="Calibri" panose="020F0502020204030204" pitchFamily="34" charset="0"/>
              <a:ea typeface="微软雅黑" panose="020B0503020204020204" pitchFamily="34" charset="-122"/>
            </a:endParaRPr>
          </a:p>
        </p:txBody>
      </p:sp>
      <p:sp>
        <p:nvSpPr>
          <p:cNvPr id="13" name="MH_Other_4"/>
          <p:cNvSpPr>
            <a:spLocks noChangeArrowheads="1"/>
          </p:cNvSpPr>
          <p:nvPr>
            <p:custDataLst>
              <p:tags r:id="rId7"/>
            </p:custDataLst>
          </p:nvPr>
        </p:nvSpPr>
        <p:spPr bwMode="gray">
          <a:xfrm>
            <a:off x="4902195" y="4946455"/>
            <a:ext cx="1211262" cy="1173676"/>
          </a:xfrm>
          <a:prstGeom prst="ellipse">
            <a:avLst/>
          </a:prstGeom>
          <a:solidFill>
            <a:srgbClr val="DFF1E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spcAft>
                <a:spcPct val="0"/>
              </a:spcAft>
              <a:buClrTx/>
              <a:buFontTx/>
              <a:buNone/>
            </a:pPr>
            <a:endParaRPr kumimoji="1" lang="zh-TW" altLang="en-US" sz="2400" b="0">
              <a:solidFill>
                <a:srgbClr val="FFFFFF"/>
              </a:solidFill>
              <a:latin typeface="Calibri" panose="020F0502020204030204" pitchFamily="34" charset="0"/>
              <a:ea typeface="微软雅黑" panose="020B0503020204020204" pitchFamily="34" charset="-122"/>
            </a:endParaRPr>
          </a:p>
        </p:txBody>
      </p:sp>
      <p:sp>
        <p:nvSpPr>
          <p:cNvPr id="14" name="MH_Title_1"/>
          <p:cNvSpPr/>
          <p:nvPr>
            <p:custDataLst>
              <p:tags r:id="rId8"/>
            </p:custDataLst>
          </p:nvPr>
        </p:nvSpPr>
        <p:spPr>
          <a:xfrm>
            <a:off x="4902195" y="4479035"/>
            <a:ext cx="1211262" cy="1111741"/>
          </a:xfrm>
          <a:prstGeom prst="ellipse">
            <a:avLst/>
          </a:prstGeom>
          <a:solidFill>
            <a:srgbClr val="63B99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fontAlgn="auto">
              <a:spcBef>
                <a:spcPts val="0"/>
              </a:spcBef>
              <a:spcAft>
                <a:spcPts val="0"/>
              </a:spcAft>
              <a:defRPr/>
            </a:pPr>
            <a:r>
              <a:rPr lang="en-US" altLang="zh-TW" sz="1600" b="1" dirty="0">
                <a:solidFill>
                  <a:schemeClr val="tx1"/>
                </a:solidFill>
                <a:ea typeface="微软雅黑" panose="020B0503020204020204" pitchFamily="34" charset="-122"/>
              </a:rPr>
              <a:t>RTBT</a:t>
            </a:r>
          </a:p>
          <a:p>
            <a:pPr algn="ctr" fontAlgn="auto">
              <a:spcBef>
                <a:spcPts val="0"/>
              </a:spcBef>
              <a:spcAft>
                <a:spcPts val="0"/>
              </a:spcAft>
              <a:defRPr/>
            </a:pPr>
            <a:r>
              <a:rPr lang="zh-CN" altLang="en-US" sz="1600" b="1" dirty="0">
                <a:solidFill>
                  <a:schemeClr val="tx1"/>
                </a:solidFill>
                <a:ea typeface="微软雅黑" panose="020B0503020204020204" pitchFamily="34" charset="-122"/>
              </a:rPr>
              <a:t>电源维护</a:t>
            </a:r>
            <a:endParaRPr lang="zh-TW" altLang="en-US" sz="1600" b="1" dirty="0">
              <a:solidFill>
                <a:schemeClr val="tx1"/>
              </a:solidFill>
              <a:ea typeface="微软雅黑" panose="020B0503020204020204" pitchFamily="34" charset="-122"/>
            </a:endParaRPr>
          </a:p>
        </p:txBody>
      </p:sp>
      <p:graphicFrame>
        <p:nvGraphicFramePr>
          <p:cNvPr id="15" name="表格 14"/>
          <p:cNvGraphicFramePr>
            <a:graphicFrameLocks noGrp="1"/>
          </p:cNvGraphicFramePr>
          <p:nvPr>
            <p:extLst>
              <p:ext uri="{D42A27DB-BD31-4B8C-83A1-F6EECF244321}">
                <p14:modId xmlns:p14="http://schemas.microsoft.com/office/powerpoint/2010/main" val="4264851186"/>
              </p:ext>
            </p:extLst>
          </p:nvPr>
        </p:nvGraphicFramePr>
        <p:xfrm>
          <a:off x="626744" y="3287077"/>
          <a:ext cx="3976466" cy="3570923"/>
        </p:xfrm>
        <a:graphic>
          <a:graphicData uri="http://schemas.openxmlformats.org/drawingml/2006/table">
            <a:tbl>
              <a:tblPr firstRow="1" firstCol="1" bandRow="1">
                <a:tableStyleId>{5C22544A-7EE6-4342-B048-85BDC9FD1C3A}</a:tableStyleId>
              </a:tblPr>
              <a:tblGrid>
                <a:gridCol w="338921"/>
                <a:gridCol w="1033708"/>
                <a:gridCol w="694788"/>
                <a:gridCol w="1909049"/>
              </a:tblGrid>
              <a:tr h="244861">
                <a:tc>
                  <a:txBody>
                    <a:bodyPr/>
                    <a:lstStyle/>
                    <a:p>
                      <a:pPr marL="0" algn="ctr" defTabSz="914400" rtl="0" eaLnBrk="1" latinLnBrk="0" hangingPunct="1">
                        <a:lnSpc>
                          <a:spcPct val="150000"/>
                        </a:lnSpc>
                        <a:spcAft>
                          <a:spcPts val="0"/>
                        </a:spcAft>
                      </a:pPr>
                      <a:endParaRPr lang="zh-CN" sz="1200" kern="100" dirty="0">
                        <a:solidFill>
                          <a:schemeClr val="tx1"/>
                        </a:solidFill>
                        <a:effectLst/>
                        <a:latin typeface="+mn-lt"/>
                        <a:ea typeface="+mn-ea"/>
                        <a:cs typeface="+mn-cs"/>
                      </a:endParaRPr>
                    </a:p>
                  </a:txBody>
                  <a:tcPr marL="68580" marR="68580" marT="0" marB="0" anchor="ctr"/>
                </a:tc>
                <a:tc>
                  <a:txBody>
                    <a:bodyPr/>
                    <a:lstStyle/>
                    <a:p>
                      <a:pPr marL="0" algn="ctr" defTabSz="914400" rtl="0" eaLnBrk="1" fontAlgn="ctr" latinLnBrk="0" hangingPunct="1">
                        <a:lnSpc>
                          <a:spcPct val="150000"/>
                        </a:lnSpc>
                        <a:spcAft>
                          <a:spcPts val="0"/>
                        </a:spcAft>
                      </a:pPr>
                      <a:r>
                        <a:rPr lang="zh-CN" altLang="en-US" sz="1200" b="1" kern="100" dirty="0">
                          <a:solidFill>
                            <a:schemeClr val="tx1"/>
                          </a:solidFill>
                          <a:effectLst/>
                          <a:latin typeface="+mn-lt"/>
                          <a:ea typeface="+mn-ea"/>
                          <a:cs typeface="+mn-cs"/>
                        </a:rPr>
                        <a:t>故障时间</a:t>
                      </a:r>
                    </a:p>
                  </a:txBody>
                  <a:tcPr marL="4763" marR="4763" marT="4763" marB="0" anchor="ctr"/>
                </a:tc>
                <a:tc>
                  <a:txBody>
                    <a:bodyPr/>
                    <a:lstStyle/>
                    <a:p>
                      <a:pPr marL="0" algn="ctr" defTabSz="914400" rtl="0" eaLnBrk="1" fontAlgn="ctr" latinLnBrk="0" hangingPunct="1">
                        <a:lnSpc>
                          <a:spcPct val="150000"/>
                        </a:lnSpc>
                        <a:spcAft>
                          <a:spcPts val="0"/>
                        </a:spcAft>
                      </a:pPr>
                      <a:r>
                        <a:rPr lang="zh-CN" altLang="en-US" sz="1200" b="1" kern="100" dirty="0">
                          <a:solidFill>
                            <a:schemeClr val="tx1"/>
                          </a:solidFill>
                          <a:effectLst/>
                          <a:latin typeface="+mn-lt"/>
                          <a:ea typeface="+mn-ea"/>
                          <a:cs typeface="+mn-cs"/>
                        </a:rPr>
                        <a:t>故障机时</a:t>
                      </a:r>
                    </a:p>
                  </a:txBody>
                  <a:tcPr marL="4763" marR="4763" marT="4763" marB="0" anchor="ctr"/>
                </a:tc>
                <a:tc>
                  <a:txBody>
                    <a:bodyPr/>
                    <a:lstStyle/>
                    <a:p>
                      <a:pPr marL="0" algn="ctr" defTabSz="914400" rtl="0" eaLnBrk="1" fontAlgn="ctr" latinLnBrk="0" hangingPunct="1">
                        <a:lnSpc>
                          <a:spcPct val="150000"/>
                        </a:lnSpc>
                        <a:spcAft>
                          <a:spcPts val="0"/>
                        </a:spcAft>
                      </a:pPr>
                      <a:r>
                        <a:rPr lang="zh-CN" altLang="en-US" sz="1200" b="1" kern="100" dirty="0">
                          <a:solidFill>
                            <a:schemeClr val="tx1"/>
                          </a:solidFill>
                          <a:effectLst/>
                          <a:latin typeface="+mn-lt"/>
                          <a:ea typeface="+mn-ea"/>
                          <a:cs typeface="+mn-cs"/>
                        </a:rPr>
                        <a:t>故障现象</a:t>
                      </a:r>
                    </a:p>
                  </a:txBody>
                  <a:tcPr marL="4763" marR="4763" marT="4763" marB="0" anchor="ctr"/>
                </a:tc>
              </a:tr>
              <a:tr h="221622">
                <a:tc>
                  <a:txBody>
                    <a:bodyPr/>
                    <a:lstStyle/>
                    <a:p>
                      <a:pPr marL="0" algn="ctr" defTabSz="914400" rtl="0" eaLnBrk="1" latinLnBrk="0" hangingPunct="1">
                        <a:lnSpc>
                          <a:spcPct val="150000"/>
                        </a:lnSpc>
                        <a:spcAft>
                          <a:spcPts val="0"/>
                        </a:spcAft>
                      </a:pPr>
                      <a:r>
                        <a:rPr lang="en-US" altLang="zh-CN" sz="1200" b="0" kern="100" dirty="0" smtClean="0">
                          <a:solidFill>
                            <a:schemeClr val="tx1"/>
                          </a:solidFill>
                          <a:effectLst/>
                          <a:latin typeface="+mn-lt"/>
                          <a:ea typeface="+mn-ea"/>
                          <a:cs typeface="+mn-cs"/>
                        </a:rPr>
                        <a:t>1</a:t>
                      </a:r>
                      <a:endParaRPr lang="zh-CN" sz="1200" b="0" kern="100" dirty="0">
                        <a:solidFill>
                          <a:schemeClr val="tx1"/>
                        </a:solidFill>
                        <a:effectLst/>
                        <a:latin typeface="+mn-lt"/>
                        <a:ea typeface="+mn-ea"/>
                        <a:cs typeface="+mn-cs"/>
                      </a:endParaRPr>
                    </a:p>
                  </a:txBody>
                  <a:tcPr marL="68580" marR="68580" marT="0" marB="0" anchor="ctr"/>
                </a:tc>
                <a:tc>
                  <a:txBody>
                    <a:bodyPr/>
                    <a:lstStyle/>
                    <a:p>
                      <a:pPr algn="ctr" fontAlgn="ctr">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2017</a:t>
                      </a:r>
                      <a:r>
                        <a:rPr lang="zh-CN" altLang="en-US" sz="1200" b="0" i="0" u="none" strike="noStrike" dirty="0">
                          <a:effectLst/>
                          <a:latin typeface="Times New Roman" panose="02020603050405020304" pitchFamily="18" charset="0"/>
                          <a:ea typeface="+mn-ea"/>
                          <a:cs typeface="Times New Roman" panose="02020603050405020304" pitchFamily="18" charset="0"/>
                        </a:rPr>
                        <a:t>年</a:t>
                      </a:r>
                      <a:r>
                        <a:rPr lang="en-US" altLang="zh-CN" sz="1200" b="0" i="0" u="none" strike="noStrike" dirty="0">
                          <a:effectLst/>
                          <a:latin typeface="Times New Roman" panose="02020603050405020304" pitchFamily="18" charset="0"/>
                          <a:ea typeface="+mn-ea"/>
                          <a:cs typeface="Times New Roman" panose="02020603050405020304" pitchFamily="18" charset="0"/>
                        </a:rPr>
                        <a:t>11</a:t>
                      </a:r>
                      <a:r>
                        <a:rPr lang="zh-CN" altLang="en-US" sz="1200" b="0" i="0" u="none" strike="noStrike" dirty="0">
                          <a:effectLst/>
                          <a:latin typeface="Times New Roman" panose="02020603050405020304" pitchFamily="18" charset="0"/>
                          <a:ea typeface="+mn-ea"/>
                          <a:cs typeface="Times New Roman" panose="02020603050405020304" pitchFamily="18" charset="0"/>
                        </a:rPr>
                        <a:t>月</a:t>
                      </a:r>
                      <a:r>
                        <a:rPr lang="en-US" altLang="zh-CN" sz="1200" b="0" i="0" u="none" strike="noStrike" dirty="0">
                          <a:effectLst/>
                          <a:latin typeface="Times New Roman" panose="02020603050405020304" pitchFamily="18" charset="0"/>
                          <a:ea typeface="+mn-ea"/>
                          <a:cs typeface="Times New Roman" panose="02020603050405020304" pitchFamily="18" charset="0"/>
                        </a:rPr>
                        <a:t>6</a:t>
                      </a:r>
                      <a:r>
                        <a:rPr lang="zh-CN" altLang="en-US" sz="1200" b="0" i="0" u="none" strike="noStrike" dirty="0">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ctr" fontAlgn="ctr">
                        <a:lnSpc>
                          <a:spcPct val="100000"/>
                        </a:lnSpc>
                      </a:pPr>
                      <a:r>
                        <a:rPr lang="en-US" altLang="zh-CN" sz="1200" b="0" i="0" u="none" strike="noStrike">
                          <a:effectLst/>
                          <a:latin typeface="Times New Roman" panose="02020603050405020304" pitchFamily="18" charset="0"/>
                          <a:ea typeface="+mn-ea"/>
                          <a:cs typeface="Times New Roman" panose="02020603050405020304" pitchFamily="18" charset="0"/>
                        </a:rPr>
                        <a:t>1</a:t>
                      </a:r>
                    </a:p>
                  </a:txBody>
                  <a:tcPr marL="4763" marR="4763" marT="4763" marB="0" anchor="ctr"/>
                </a:tc>
                <a:tc>
                  <a:txBody>
                    <a:bodyPr/>
                    <a:lstStyle/>
                    <a:p>
                      <a:pPr algn="l" fontAlgn="ctr">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RTBPS01</a:t>
                      </a:r>
                      <a:r>
                        <a:rPr lang="zh-CN" altLang="en-US" sz="1200" b="0" i="0" u="none" strike="noStrike" dirty="0">
                          <a:effectLst/>
                          <a:latin typeface="Times New Roman" panose="02020603050405020304" pitchFamily="18" charset="0"/>
                          <a:ea typeface="+mn-ea"/>
                          <a:cs typeface="Times New Roman" panose="02020603050405020304" pitchFamily="18" charset="0"/>
                        </a:rPr>
                        <a:t>电源功率模块坏</a:t>
                      </a:r>
                    </a:p>
                  </a:txBody>
                  <a:tcPr marL="4763" marR="4763" marT="4763" marB="0" anchor="ctr"/>
                </a:tc>
              </a:tr>
              <a:tr h="215609">
                <a:tc>
                  <a:txBody>
                    <a:bodyPr/>
                    <a:lstStyle/>
                    <a:p>
                      <a:pPr marL="0" algn="ctr" defTabSz="914400" rtl="0" eaLnBrk="1" latinLnBrk="0" hangingPunct="1">
                        <a:lnSpc>
                          <a:spcPct val="150000"/>
                        </a:lnSpc>
                        <a:spcAft>
                          <a:spcPts val="0"/>
                        </a:spcAft>
                      </a:pPr>
                      <a:r>
                        <a:rPr lang="en-US" altLang="zh-CN" sz="1200" b="0" kern="100" dirty="0" smtClean="0">
                          <a:solidFill>
                            <a:schemeClr val="tx1"/>
                          </a:solidFill>
                          <a:effectLst/>
                          <a:latin typeface="+mn-lt"/>
                          <a:ea typeface="+mn-ea"/>
                          <a:cs typeface="+mn-cs"/>
                        </a:rPr>
                        <a:t>2</a:t>
                      </a:r>
                      <a:endParaRPr lang="zh-CN" sz="1200" b="0" kern="100" dirty="0">
                        <a:solidFill>
                          <a:schemeClr val="tx1"/>
                        </a:solidFill>
                        <a:effectLst/>
                        <a:latin typeface="+mn-lt"/>
                        <a:ea typeface="+mn-ea"/>
                        <a:cs typeface="+mn-cs"/>
                      </a:endParaRPr>
                    </a:p>
                  </a:txBody>
                  <a:tcPr marL="68580" marR="68580" marT="0" marB="0" anchor="ctr"/>
                </a:tc>
                <a:tc>
                  <a:txBody>
                    <a:bodyPr/>
                    <a:lstStyle/>
                    <a:p>
                      <a:pPr algn="ctr" fontAlgn="ctr">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2018</a:t>
                      </a:r>
                      <a:r>
                        <a:rPr lang="zh-CN" altLang="en-US" sz="1200" b="0" i="0" u="none" strike="noStrike" dirty="0">
                          <a:effectLst/>
                          <a:latin typeface="Times New Roman" panose="02020603050405020304" pitchFamily="18" charset="0"/>
                          <a:ea typeface="+mn-ea"/>
                          <a:cs typeface="Times New Roman" panose="02020603050405020304" pitchFamily="18" charset="0"/>
                        </a:rPr>
                        <a:t>年</a:t>
                      </a:r>
                      <a:r>
                        <a:rPr lang="en-US" altLang="zh-CN" sz="1200" b="0" i="0" u="none" strike="noStrike" dirty="0">
                          <a:effectLst/>
                          <a:latin typeface="Times New Roman" panose="02020603050405020304" pitchFamily="18" charset="0"/>
                          <a:ea typeface="+mn-ea"/>
                          <a:cs typeface="Times New Roman" panose="02020603050405020304" pitchFamily="18" charset="0"/>
                        </a:rPr>
                        <a:t>2</a:t>
                      </a:r>
                      <a:r>
                        <a:rPr lang="zh-CN" altLang="en-US" sz="1200" b="0" i="0" u="none" strike="noStrike" dirty="0">
                          <a:effectLst/>
                          <a:latin typeface="Times New Roman" panose="02020603050405020304" pitchFamily="18" charset="0"/>
                          <a:ea typeface="+mn-ea"/>
                          <a:cs typeface="Times New Roman" panose="02020603050405020304" pitchFamily="18" charset="0"/>
                        </a:rPr>
                        <a:t>月</a:t>
                      </a:r>
                      <a:r>
                        <a:rPr lang="en-US" altLang="zh-CN" sz="1200" b="0" i="0" u="none" strike="noStrike" dirty="0">
                          <a:effectLst/>
                          <a:latin typeface="Times New Roman" panose="02020603050405020304" pitchFamily="18" charset="0"/>
                          <a:ea typeface="+mn-ea"/>
                          <a:cs typeface="Times New Roman" panose="02020603050405020304" pitchFamily="18" charset="0"/>
                        </a:rPr>
                        <a:t>19</a:t>
                      </a:r>
                      <a:r>
                        <a:rPr lang="zh-CN" altLang="en-US" sz="1200" b="0" i="0" u="none" strike="noStrike" dirty="0">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ctr" fontAlgn="ctr">
                        <a:lnSpc>
                          <a:spcPct val="100000"/>
                        </a:lnSpc>
                      </a:pPr>
                      <a:r>
                        <a:rPr lang="en-US" altLang="zh-CN" sz="1200" b="0" i="0" u="none" strike="noStrike">
                          <a:effectLst/>
                          <a:latin typeface="Times New Roman" panose="02020603050405020304" pitchFamily="18" charset="0"/>
                          <a:ea typeface="+mn-ea"/>
                          <a:cs typeface="Times New Roman" panose="02020603050405020304" pitchFamily="18" charset="0"/>
                        </a:rPr>
                        <a:t>3.13</a:t>
                      </a:r>
                    </a:p>
                  </a:txBody>
                  <a:tcPr marL="4763" marR="4763" marT="4763" marB="0" anchor="ctr"/>
                </a:tc>
                <a:tc>
                  <a:txBody>
                    <a:bodyPr/>
                    <a:lstStyle/>
                    <a:p>
                      <a:pPr algn="l" fontAlgn="ctr">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RTBPS02</a:t>
                      </a:r>
                      <a:r>
                        <a:rPr lang="zh-CN" altLang="en-US" sz="1200" b="0" i="0" u="none" strike="noStrike" dirty="0">
                          <a:effectLst/>
                          <a:latin typeface="Times New Roman" panose="02020603050405020304" pitchFamily="18" charset="0"/>
                          <a:ea typeface="+mn-ea"/>
                          <a:cs typeface="Times New Roman" panose="02020603050405020304" pitchFamily="18" charset="0"/>
                        </a:rPr>
                        <a:t>电源功率模块坏</a:t>
                      </a:r>
                    </a:p>
                  </a:txBody>
                  <a:tcPr marL="4763" marR="4763" marT="4763" marB="0" anchor="ctr"/>
                </a:tc>
              </a:tr>
              <a:tr h="255467">
                <a:tc>
                  <a:txBody>
                    <a:bodyPr/>
                    <a:lstStyle/>
                    <a:p>
                      <a:pPr marL="0" algn="ctr" defTabSz="914400" rtl="0" eaLnBrk="1" latinLnBrk="0" hangingPunct="1">
                        <a:lnSpc>
                          <a:spcPct val="150000"/>
                        </a:lnSpc>
                        <a:spcAft>
                          <a:spcPts val="0"/>
                        </a:spcAft>
                      </a:pPr>
                      <a:r>
                        <a:rPr lang="en-US" altLang="zh-CN" sz="1200" b="0" kern="100" dirty="0" smtClean="0">
                          <a:solidFill>
                            <a:schemeClr val="tx1"/>
                          </a:solidFill>
                          <a:effectLst/>
                          <a:latin typeface="+mn-lt"/>
                          <a:ea typeface="+mn-ea"/>
                          <a:cs typeface="+mn-cs"/>
                        </a:rPr>
                        <a:t>3</a:t>
                      </a:r>
                      <a:endParaRPr lang="zh-CN" sz="1200" b="0" kern="100" dirty="0">
                        <a:solidFill>
                          <a:schemeClr val="tx1"/>
                        </a:solidFill>
                        <a:effectLst/>
                        <a:latin typeface="+mn-lt"/>
                        <a:ea typeface="+mn-ea"/>
                        <a:cs typeface="+mn-cs"/>
                      </a:endParaRPr>
                    </a:p>
                  </a:txBody>
                  <a:tcPr marL="68580" marR="68580" marT="0" marB="0" anchor="ctr"/>
                </a:tc>
                <a:tc>
                  <a:txBody>
                    <a:bodyPr/>
                    <a:lstStyle/>
                    <a:p>
                      <a:pPr algn="ctr" fontAlgn="ctr">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2018</a:t>
                      </a:r>
                      <a:r>
                        <a:rPr lang="zh-CN" altLang="en-US" sz="1200" b="0" i="0" u="none" strike="noStrike" dirty="0">
                          <a:effectLst/>
                          <a:latin typeface="Times New Roman" panose="02020603050405020304" pitchFamily="18" charset="0"/>
                          <a:ea typeface="+mn-ea"/>
                          <a:cs typeface="Times New Roman" panose="02020603050405020304" pitchFamily="18" charset="0"/>
                        </a:rPr>
                        <a:t>年</a:t>
                      </a:r>
                      <a:r>
                        <a:rPr lang="en-US" altLang="zh-CN" sz="1200" b="0" i="0" u="none" strike="noStrike" dirty="0">
                          <a:effectLst/>
                          <a:latin typeface="Times New Roman" panose="02020603050405020304" pitchFamily="18" charset="0"/>
                          <a:ea typeface="+mn-ea"/>
                          <a:cs typeface="Times New Roman" panose="02020603050405020304" pitchFamily="18" charset="0"/>
                        </a:rPr>
                        <a:t>2</a:t>
                      </a:r>
                      <a:r>
                        <a:rPr lang="zh-CN" altLang="en-US" sz="1200" b="0" i="0" u="none" strike="noStrike" dirty="0">
                          <a:effectLst/>
                          <a:latin typeface="Times New Roman" panose="02020603050405020304" pitchFamily="18" charset="0"/>
                          <a:ea typeface="+mn-ea"/>
                          <a:cs typeface="Times New Roman" panose="02020603050405020304" pitchFamily="18" charset="0"/>
                        </a:rPr>
                        <a:t>月</a:t>
                      </a:r>
                      <a:r>
                        <a:rPr lang="en-US" altLang="zh-CN" sz="1200" b="0" i="0" u="none" strike="noStrike" dirty="0">
                          <a:effectLst/>
                          <a:latin typeface="Times New Roman" panose="02020603050405020304" pitchFamily="18" charset="0"/>
                          <a:ea typeface="+mn-ea"/>
                          <a:cs typeface="Times New Roman" panose="02020603050405020304" pitchFamily="18" charset="0"/>
                        </a:rPr>
                        <a:t>27</a:t>
                      </a:r>
                      <a:r>
                        <a:rPr lang="zh-CN" altLang="en-US" sz="1200" b="0" i="0" u="none" strike="noStrike" dirty="0">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ctr" fontAlgn="b">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0.5</a:t>
                      </a:r>
                    </a:p>
                  </a:txBody>
                  <a:tcPr marL="4763" marR="4763" marT="4763" marB="0" anchor="ctr"/>
                </a:tc>
                <a:tc>
                  <a:txBody>
                    <a:bodyPr/>
                    <a:lstStyle/>
                    <a:p>
                      <a:pPr algn="l" fontAlgn="ctr">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RTBPS01</a:t>
                      </a:r>
                      <a:r>
                        <a:rPr lang="zh-CN" altLang="en-US" sz="1200" b="0" i="0" u="none" strike="noStrike" dirty="0">
                          <a:effectLst/>
                          <a:latin typeface="Times New Roman" panose="02020603050405020304" pitchFamily="18" charset="0"/>
                          <a:ea typeface="+mn-ea"/>
                          <a:cs typeface="Times New Roman" panose="02020603050405020304" pitchFamily="18" charset="0"/>
                        </a:rPr>
                        <a:t>电源功率模块坏</a:t>
                      </a:r>
                    </a:p>
                  </a:txBody>
                  <a:tcPr marL="4763" marR="4763" marT="4763" marB="0" anchor="ctr"/>
                </a:tc>
              </a:tr>
              <a:tr h="210920">
                <a:tc>
                  <a:txBody>
                    <a:bodyPr/>
                    <a:lstStyle/>
                    <a:p>
                      <a:pPr marL="0" algn="ctr" defTabSz="914400" rtl="0" eaLnBrk="1" latinLnBrk="0" hangingPunct="1">
                        <a:lnSpc>
                          <a:spcPct val="150000"/>
                        </a:lnSpc>
                        <a:spcAft>
                          <a:spcPts val="0"/>
                        </a:spcAft>
                      </a:pPr>
                      <a:r>
                        <a:rPr lang="en-US" altLang="zh-CN" sz="1200" b="0" kern="100" dirty="0" smtClean="0">
                          <a:solidFill>
                            <a:schemeClr val="tx1"/>
                          </a:solidFill>
                          <a:effectLst/>
                          <a:latin typeface="+mn-lt"/>
                          <a:ea typeface="+mn-ea"/>
                          <a:cs typeface="+mn-cs"/>
                        </a:rPr>
                        <a:t>4</a:t>
                      </a:r>
                      <a:endParaRPr lang="zh-CN" sz="1200" b="0" kern="100" dirty="0">
                        <a:solidFill>
                          <a:schemeClr val="tx1"/>
                        </a:solidFill>
                        <a:effectLst/>
                        <a:latin typeface="+mn-lt"/>
                        <a:ea typeface="+mn-ea"/>
                        <a:cs typeface="+mn-cs"/>
                      </a:endParaRPr>
                    </a:p>
                  </a:txBody>
                  <a:tcPr marL="68580" marR="68580" marT="0" marB="0" anchor="ctr"/>
                </a:tc>
                <a:tc>
                  <a:txBody>
                    <a:bodyPr/>
                    <a:lstStyle/>
                    <a:p>
                      <a:pPr algn="ctr" fontAlgn="ctr">
                        <a:lnSpc>
                          <a:spcPct val="100000"/>
                        </a:lnSpc>
                      </a:pPr>
                      <a:r>
                        <a:rPr lang="en-US" altLang="zh-CN" sz="1200" b="0" i="0" u="none" strike="noStrike">
                          <a:effectLst/>
                          <a:latin typeface="Times New Roman" panose="02020603050405020304" pitchFamily="18" charset="0"/>
                          <a:ea typeface="+mn-ea"/>
                          <a:cs typeface="Times New Roman" panose="02020603050405020304" pitchFamily="18" charset="0"/>
                        </a:rPr>
                        <a:t>2018</a:t>
                      </a:r>
                      <a:r>
                        <a:rPr lang="zh-CN" altLang="en-US" sz="1200" b="0" i="0" u="none" strike="noStrike">
                          <a:effectLst/>
                          <a:latin typeface="Times New Roman" panose="02020603050405020304" pitchFamily="18" charset="0"/>
                          <a:ea typeface="+mn-ea"/>
                          <a:cs typeface="Times New Roman" panose="02020603050405020304" pitchFamily="18" charset="0"/>
                        </a:rPr>
                        <a:t>年</a:t>
                      </a:r>
                      <a:r>
                        <a:rPr lang="en-US" altLang="zh-CN" sz="1200" b="0" i="0" u="none" strike="noStrike">
                          <a:effectLst/>
                          <a:latin typeface="Times New Roman" panose="02020603050405020304" pitchFamily="18" charset="0"/>
                          <a:ea typeface="+mn-ea"/>
                          <a:cs typeface="Times New Roman" panose="02020603050405020304" pitchFamily="18" charset="0"/>
                        </a:rPr>
                        <a:t>4</a:t>
                      </a:r>
                      <a:r>
                        <a:rPr lang="zh-CN" altLang="en-US" sz="1200" b="0" i="0" u="none" strike="noStrike">
                          <a:effectLst/>
                          <a:latin typeface="Times New Roman" panose="02020603050405020304" pitchFamily="18" charset="0"/>
                          <a:ea typeface="+mn-ea"/>
                          <a:cs typeface="Times New Roman" panose="02020603050405020304" pitchFamily="18" charset="0"/>
                        </a:rPr>
                        <a:t>月</a:t>
                      </a:r>
                      <a:r>
                        <a:rPr lang="en-US" altLang="zh-CN" sz="1200" b="0" i="0" u="none" strike="noStrike">
                          <a:effectLst/>
                          <a:latin typeface="Times New Roman" panose="02020603050405020304" pitchFamily="18" charset="0"/>
                          <a:ea typeface="+mn-ea"/>
                          <a:cs typeface="Times New Roman" panose="02020603050405020304" pitchFamily="18" charset="0"/>
                        </a:rPr>
                        <a:t>2</a:t>
                      </a:r>
                      <a:r>
                        <a:rPr lang="zh-CN" altLang="en-US" sz="1200" b="0" i="0" u="none" strike="noStrike">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ctr" fontAlgn="b">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0.7</a:t>
                      </a:r>
                    </a:p>
                  </a:txBody>
                  <a:tcPr marL="4763" marR="4763" marT="4763" marB="0" anchor="ctr"/>
                </a:tc>
                <a:tc>
                  <a:txBody>
                    <a:bodyPr/>
                    <a:lstStyle/>
                    <a:p>
                      <a:pPr algn="l" fontAlgn="b">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RTQPS13</a:t>
                      </a:r>
                      <a:r>
                        <a:rPr lang="zh-CN" altLang="en-US" sz="1200" b="0" i="0" u="none" strike="noStrike" dirty="0">
                          <a:effectLst/>
                          <a:latin typeface="Times New Roman" panose="02020603050405020304" pitchFamily="18" charset="0"/>
                          <a:ea typeface="+mn-ea"/>
                          <a:cs typeface="Times New Roman" panose="02020603050405020304" pitchFamily="18" charset="0"/>
                        </a:rPr>
                        <a:t>电源功率模块</a:t>
                      </a:r>
                      <a:r>
                        <a:rPr lang="zh-CN" altLang="en-US" sz="1200" b="0" i="0" u="none" strike="noStrike" dirty="0" smtClean="0">
                          <a:effectLst/>
                          <a:latin typeface="Times New Roman" panose="02020603050405020304" pitchFamily="18" charset="0"/>
                          <a:ea typeface="+mn-ea"/>
                          <a:cs typeface="Times New Roman" panose="02020603050405020304" pitchFamily="18" charset="0"/>
                        </a:rPr>
                        <a:t>坏</a:t>
                      </a:r>
                      <a:endParaRPr lang="en-US" altLang="zh-CN" sz="1200" b="0" i="0" u="none" strike="noStrike" dirty="0">
                        <a:effectLst/>
                        <a:latin typeface="Times New Roman" panose="02020603050405020304" pitchFamily="18" charset="0"/>
                        <a:ea typeface="+mn-ea"/>
                        <a:cs typeface="Times New Roman" panose="02020603050405020304" pitchFamily="18" charset="0"/>
                      </a:endParaRPr>
                    </a:p>
                  </a:txBody>
                  <a:tcPr marL="4763" marR="4763" marT="4763" marB="0" anchor="ctr"/>
                </a:tc>
              </a:tr>
              <a:tr h="246089">
                <a:tc>
                  <a:txBody>
                    <a:bodyPr/>
                    <a:lstStyle/>
                    <a:p>
                      <a:pPr marL="0" algn="ctr" defTabSz="914400" rtl="0" eaLnBrk="1" latinLnBrk="0" hangingPunct="1">
                        <a:lnSpc>
                          <a:spcPct val="150000"/>
                        </a:lnSpc>
                        <a:spcAft>
                          <a:spcPts val="0"/>
                        </a:spcAft>
                      </a:pPr>
                      <a:r>
                        <a:rPr lang="en-US" altLang="zh-CN" sz="1200" b="0" kern="100" dirty="0" smtClean="0">
                          <a:solidFill>
                            <a:schemeClr val="tx1"/>
                          </a:solidFill>
                          <a:effectLst/>
                          <a:latin typeface="+mn-lt"/>
                          <a:ea typeface="+mn-ea"/>
                          <a:cs typeface="+mn-cs"/>
                        </a:rPr>
                        <a:t>5</a:t>
                      </a:r>
                      <a:endParaRPr lang="zh-CN" sz="1200" b="0" kern="100" dirty="0">
                        <a:solidFill>
                          <a:schemeClr val="tx1"/>
                        </a:solidFill>
                        <a:effectLst/>
                        <a:latin typeface="+mn-lt"/>
                        <a:ea typeface="+mn-ea"/>
                        <a:cs typeface="+mn-cs"/>
                      </a:endParaRPr>
                    </a:p>
                  </a:txBody>
                  <a:tcPr marL="68580" marR="68580" marT="0" marB="0" anchor="ctr"/>
                </a:tc>
                <a:tc>
                  <a:txBody>
                    <a:bodyPr/>
                    <a:lstStyle/>
                    <a:p>
                      <a:pPr algn="ctr" fontAlgn="ctr">
                        <a:lnSpc>
                          <a:spcPct val="100000"/>
                        </a:lnSpc>
                      </a:pPr>
                      <a:r>
                        <a:rPr lang="en-US" altLang="zh-CN" sz="1200" b="0" i="0" u="none" strike="noStrike">
                          <a:effectLst/>
                          <a:latin typeface="Times New Roman" panose="02020603050405020304" pitchFamily="18" charset="0"/>
                          <a:ea typeface="+mn-ea"/>
                          <a:cs typeface="Times New Roman" panose="02020603050405020304" pitchFamily="18" charset="0"/>
                        </a:rPr>
                        <a:t>2018</a:t>
                      </a:r>
                      <a:r>
                        <a:rPr lang="zh-CN" altLang="en-US" sz="1200" b="0" i="0" u="none" strike="noStrike">
                          <a:effectLst/>
                          <a:latin typeface="Times New Roman" panose="02020603050405020304" pitchFamily="18" charset="0"/>
                          <a:ea typeface="+mn-ea"/>
                          <a:cs typeface="Times New Roman" panose="02020603050405020304" pitchFamily="18" charset="0"/>
                        </a:rPr>
                        <a:t>年</a:t>
                      </a:r>
                      <a:r>
                        <a:rPr lang="en-US" altLang="zh-CN" sz="1200" b="0" i="0" u="none" strike="noStrike">
                          <a:effectLst/>
                          <a:latin typeface="Times New Roman" panose="02020603050405020304" pitchFamily="18" charset="0"/>
                          <a:ea typeface="+mn-ea"/>
                          <a:cs typeface="Times New Roman" panose="02020603050405020304" pitchFamily="18" charset="0"/>
                        </a:rPr>
                        <a:t>4</a:t>
                      </a:r>
                      <a:r>
                        <a:rPr lang="zh-CN" altLang="en-US" sz="1200" b="0" i="0" u="none" strike="noStrike">
                          <a:effectLst/>
                          <a:latin typeface="Times New Roman" panose="02020603050405020304" pitchFamily="18" charset="0"/>
                          <a:ea typeface="+mn-ea"/>
                          <a:cs typeface="Times New Roman" panose="02020603050405020304" pitchFamily="18" charset="0"/>
                        </a:rPr>
                        <a:t>月</a:t>
                      </a:r>
                      <a:r>
                        <a:rPr lang="en-US" altLang="zh-CN" sz="1200" b="0" i="0" u="none" strike="noStrike">
                          <a:effectLst/>
                          <a:latin typeface="Times New Roman" panose="02020603050405020304" pitchFamily="18" charset="0"/>
                          <a:ea typeface="+mn-ea"/>
                          <a:cs typeface="Times New Roman" panose="02020603050405020304" pitchFamily="18" charset="0"/>
                        </a:rPr>
                        <a:t>26</a:t>
                      </a:r>
                      <a:r>
                        <a:rPr lang="zh-CN" altLang="en-US" sz="1200" b="0" i="0" u="none" strike="noStrike">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ctr" fontAlgn="b">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2.03</a:t>
                      </a:r>
                    </a:p>
                  </a:txBody>
                  <a:tcPr marL="4763" marR="4763" marT="4763" marB="0" anchor="ctr"/>
                </a:tc>
                <a:tc>
                  <a:txBody>
                    <a:bodyPr/>
                    <a:lstStyle/>
                    <a:p>
                      <a:pPr algn="l" fontAlgn="ctr">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RTBPS02</a:t>
                      </a:r>
                      <a:r>
                        <a:rPr lang="zh-CN" altLang="en-US" sz="1200" b="0" i="0" u="none" strike="noStrike" dirty="0">
                          <a:effectLst/>
                          <a:latin typeface="Times New Roman" panose="02020603050405020304" pitchFamily="18" charset="0"/>
                          <a:ea typeface="+mn-ea"/>
                          <a:cs typeface="Times New Roman" panose="02020603050405020304" pitchFamily="18" charset="0"/>
                        </a:rPr>
                        <a:t>电源功率模块</a:t>
                      </a:r>
                      <a:r>
                        <a:rPr lang="zh-CN" altLang="en-US" sz="1200" b="0" i="0" u="none" strike="noStrike" dirty="0" smtClean="0">
                          <a:effectLst/>
                          <a:latin typeface="Times New Roman" panose="02020603050405020304" pitchFamily="18" charset="0"/>
                          <a:ea typeface="+mn-ea"/>
                          <a:cs typeface="Times New Roman" panose="02020603050405020304" pitchFamily="18" charset="0"/>
                        </a:rPr>
                        <a:t>坏</a:t>
                      </a:r>
                      <a:endParaRPr lang="en-US" altLang="zh-CN" sz="1200" b="0" i="0" u="none" strike="noStrike" dirty="0">
                        <a:effectLst/>
                        <a:latin typeface="Times New Roman" panose="02020603050405020304" pitchFamily="18" charset="0"/>
                        <a:ea typeface="+mn-ea"/>
                        <a:cs typeface="Times New Roman" panose="02020603050405020304" pitchFamily="18" charset="0"/>
                      </a:endParaRPr>
                    </a:p>
                  </a:txBody>
                  <a:tcPr marL="4763" marR="4763" marT="4763" marB="0" anchor="ctr"/>
                </a:tc>
              </a:tr>
              <a:tr h="271880">
                <a:tc>
                  <a:txBody>
                    <a:bodyPr/>
                    <a:lstStyle/>
                    <a:p>
                      <a:pPr marL="0" algn="ctr" defTabSz="914400" rtl="0" eaLnBrk="1" latinLnBrk="0" hangingPunct="1">
                        <a:lnSpc>
                          <a:spcPct val="150000"/>
                        </a:lnSpc>
                        <a:spcAft>
                          <a:spcPts val="0"/>
                        </a:spcAft>
                      </a:pPr>
                      <a:r>
                        <a:rPr lang="en-US" altLang="zh-CN" sz="1200" b="0" kern="100" dirty="0" smtClean="0">
                          <a:solidFill>
                            <a:schemeClr val="tx1"/>
                          </a:solidFill>
                          <a:effectLst/>
                          <a:latin typeface="+mn-lt"/>
                          <a:ea typeface="+mn-ea"/>
                          <a:cs typeface="+mn-cs"/>
                        </a:rPr>
                        <a:t>6</a:t>
                      </a:r>
                      <a:endParaRPr lang="zh-CN" sz="1200" b="0" kern="100" dirty="0">
                        <a:solidFill>
                          <a:schemeClr val="tx1"/>
                        </a:solidFill>
                        <a:effectLst/>
                        <a:latin typeface="+mn-lt"/>
                        <a:ea typeface="+mn-ea"/>
                        <a:cs typeface="+mn-cs"/>
                      </a:endParaRPr>
                    </a:p>
                  </a:txBody>
                  <a:tcPr marL="68580" marR="68580" marT="0" marB="0" anchor="ctr"/>
                </a:tc>
                <a:tc>
                  <a:txBody>
                    <a:bodyPr/>
                    <a:lstStyle/>
                    <a:p>
                      <a:pPr algn="ctr" fontAlgn="ctr">
                        <a:lnSpc>
                          <a:spcPct val="100000"/>
                        </a:lnSpc>
                      </a:pPr>
                      <a:r>
                        <a:rPr lang="en-US" altLang="zh-CN" sz="1200" b="0" i="0" u="none" strike="noStrike">
                          <a:effectLst/>
                          <a:latin typeface="Times New Roman" panose="02020603050405020304" pitchFamily="18" charset="0"/>
                          <a:ea typeface="+mn-ea"/>
                          <a:cs typeface="Times New Roman" panose="02020603050405020304" pitchFamily="18" charset="0"/>
                        </a:rPr>
                        <a:t>2018</a:t>
                      </a:r>
                      <a:r>
                        <a:rPr lang="zh-CN" altLang="en-US" sz="1200" b="0" i="0" u="none" strike="noStrike">
                          <a:effectLst/>
                          <a:latin typeface="Times New Roman" panose="02020603050405020304" pitchFamily="18" charset="0"/>
                          <a:ea typeface="+mn-ea"/>
                          <a:cs typeface="Times New Roman" panose="02020603050405020304" pitchFamily="18" charset="0"/>
                        </a:rPr>
                        <a:t>年</a:t>
                      </a:r>
                      <a:r>
                        <a:rPr lang="en-US" altLang="zh-CN" sz="1200" b="0" i="0" u="none" strike="noStrike">
                          <a:effectLst/>
                          <a:latin typeface="Times New Roman" panose="02020603050405020304" pitchFamily="18" charset="0"/>
                          <a:ea typeface="+mn-ea"/>
                          <a:cs typeface="Times New Roman" panose="02020603050405020304" pitchFamily="18" charset="0"/>
                        </a:rPr>
                        <a:t>4</a:t>
                      </a:r>
                      <a:r>
                        <a:rPr lang="zh-CN" altLang="en-US" sz="1200" b="0" i="0" u="none" strike="noStrike">
                          <a:effectLst/>
                          <a:latin typeface="Times New Roman" panose="02020603050405020304" pitchFamily="18" charset="0"/>
                          <a:ea typeface="+mn-ea"/>
                          <a:cs typeface="Times New Roman" panose="02020603050405020304" pitchFamily="18" charset="0"/>
                        </a:rPr>
                        <a:t>月</a:t>
                      </a:r>
                      <a:r>
                        <a:rPr lang="en-US" altLang="zh-CN" sz="1200" b="0" i="0" u="none" strike="noStrike">
                          <a:effectLst/>
                          <a:latin typeface="Times New Roman" panose="02020603050405020304" pitchFamily="18" charset="0"/>
                          <a:ea typeface="+mn-ea"/>
                          <a:cs typeface="Times New Roman" panose="02020603050405020304" pitchFamily="18" charset="0"/>
                        </a:rPr>
                        <a:t>30</a:t>
                      </a:r>
                      <a:r>
                        <a:rPr lang="zh-CN" altLang="en-US" sz="1200" b="0" i="0" u="none" strike="noStrike">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ctr" fontAlgn="b">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0.8</a:t>
                      </a:r>
                    </a:p>
                  </a:txBody>
                  <a:tcPr marL="4763" marR="4763" marT="4763" marB="0" anchor="ctr"/>
                </a:tc>
                <a:tc>
                  <a:txBody>
                    <a:bodyPr/>
                    <a:lstStyle/>
                    <a:p>
                      <a:pPr algn="l" fontAlgn="b">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RTQPS06</a:t>
                      </a:r>
                      <a:r>
                        <a:rPr lang="zh-CN" altLang="en-US" sz="1200" b="0" i="0" u="none" strike="noStrike" dirty="0">
                          <a:effectLst/>
                          <a:latin typeface="Times New Roman" panose="02020603050405020304" pitchFamily="18" charset="0"/>
                          <a:ea typeface="+mn-ea"/>
                          <a:cs typeface="Times New Roman" panose="02020603050405020304" pitchFamily="18" charset="0"/>
                        </a:rPr>
                        <a:t>电源功率模块坏</a:t>
                      </a:r>
                    </a:p>
                  </a:txBody>
                  <a:tcPr marL="4763" marR="4763" marT="4763" marB="0" anchor="ctr"/>
                </a:tc>
              </a:tr>
              <a:tr h="255467">
                <a:tc>
                  <a:txBody>
                    <a:bodyPr/>
                    <a:lstStyle/>
                    <a:p>
                      <a:pPr marL="0" algn="ctr" defTabSz="914400" rtl="0" eaLnBrk="1" latinLnBrk="0" hangingPunct="1">
                        <a:lnSpc>
                          <a:spcPct val="150000"/>
                        </a:lnSpc>
                        <a:spcAft>
                          <a:spcPts val="0"/>
                        </a:spcAft>
                      </a:pPr>
                      <a:r>
                        <a:rPr lang="en-US" altLang="zh-CN" sz="1200" b="0" kern="100" dirty="0" smtClean="0">
                          <a:solidFill>
                            <a:schemeClr val="tx1"/>
                          </a:solidFill>
                          <a:effectLst/>
                          <a:latin typeface="+mn-lt"/>
                          <a:ea typeface="+mn-ea"/>
                          <a:cs typeface="+mn-cs"/>
                        </a:rPr>
                        <a:t>7</a:t>
                      </a:r>
                      <a:endParaRPr lang="zh-CN" sz="1200" b="0" kern="100" dirty="0">
                        <a:solidFill>
                          <a:schemeClr val="tx1"/>
                        </a:solidFill>
                        <a:effectLst/>
                        <a:latin typeface="+mn-lt"/>
                        <a:ea typeface="+mn-ea"/>
                        <a:cs typeface="+mn-cs"/>
                      </a:endParaRPr>
                    </a:p>
                  </a:txBody>
                  <a:tcPr marL="68580" marR="68580" marT="0" marB="0" anchor="ctr"/>
                </a:tc>
                <a:tc>
                  <a:txBody>
                    <a:bodyPr/>
                    <a:lstStyle/>
                    <a:p>
                      <a:pPr algn="ctr" fontAlgn="ctr">
                        <a:lnSpc>
                          <a:spcPct val="100000"/>
                        </a:lnSpc>
                      </a:pPr>
                      <a:r>
                        <a:rPr lang="en-US" altLang="zh-CN" sz="1200" b="0" i="0" u="none" strike="noStrike">
                          <a:effectLst/>
                          <a:latin typeface="Times New Roman" panose="02020603050405020304" pitchFamily="18" charset="0"/>
                          <a:ea typeface="+mn-ea"/>
                          <a:cs typeface="Times New Roman" panose="02020603050405020304" pitchFamily="18" charset="0"/>
                        </a:rPr>
                        <a:t>2018</a:t>
                      </a:r>
                      <a:r>
                        <a:rPr lang="zh-CN" altLang="en-US" sz="1200" b="0" i="0" u="none" strike="noStrike">
                          <a:effectLst/>
                          <a:latin typeface="Times New Roman" panose="02020603050405020304" pitchFamily="18" charset="0"/>
                          <a:ea typeface="+mn-ea"/>
                          <a:cs typeface="Times New Roman" panose="02020603050405020304" pitchFamily="18" charset="0"/>
                        </a:rPr>
                        <a:t>年</a:t>
                      </a:r>
                      <a:r>
                        <a:rPr lang="en-US" altLang="zh-CN" sz="1200" b="0" i="0" u="none" strike="noStrike">
                          <a:effectLst/>
                          <a:latin typeface="Times New Roman" panose="02020603050405020304" pitchFamily="18" charset="0"/>
                          <a:ea typeface="+mn-ea"/>
                          <a:cs typeface="Times New Roman" panose="02020603050405020304" pitchFamily="18" charset="0"/>
                        </a:rPr>
                        <a:t>6</a:t>
                      </a:r>
                      <a:r>
                        <a:rPr lang="zh-CN" altLang="en-US" sz="1200" b="0" i="0" u="none" strike="noStrike">
                          <a:effectLst/>
                          <a:latin typeface="Times New Roman" panose="02020603050405020304" pitchFamily="18" charset="0"/>
                          <a:ea typeface="+mn-ea"/>
                          <a:cs typeface="Times New Roman" panose="02020603050405020304" pitchFamily="18" charset="0"/>
                        </a:rPr>
                        <a:t>月</a:t>
                      </a:r>
                      <a:r>
                        <a:rPr lang="en-US" altLang="zh-CN" sz="1200" b="0" i="0" u="none" strike="noStrike">
                          <a:effectLst/>
                          <a:latin typeface="Times New Roman" panose="02020603050405020304" pitchFamily="18" charset="0"/>
                          <a:ea typeface="+mn-ea"/>
                          <a:cs typeface="Times New Roman" panose="02020603050405020304" pitchFamily="18" charset="0"/>
                        </a:rPr>
                        <a:t>23</a:t>
                      </a:r>
                      <a:r>
                        <a:rPr lang="zh-CN" altLang="en-US" sz="1200" b="0" i="0" u="none" strike="noStrike">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ctr" fontAlgn="b">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0.87</a:t>
                      </a:r>
                    </a:p>
                  </a:txBody>
                  <a:tcPr marL="4763" marR="4763" marT="4763" marB="0" anchor="ctr"/>
                </a:tc>
                <a:tc>
                  <a:txBody>
                    <a:bodyPr/>
                    <a:lstStyle/>
                    <a:p>
                      <a:pPr algn="l" fontAlgn="ctr">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RTQPS02</a:t>
                      </a:r>
                      <a:r>
                        <a:rPr lang="zh-CN" altLang="en-US" sz="1200" b="0" i="0" u="none" strike="noStrike" dirty="0">
                          <a:effectLst/>
                          <a:latin typeface="Times New Roman" panose="02020603050405020304" pitchFamily="18" charset="0"/>
                          <a:ea typeface="+mn-ea"/>
                          <a:cs typeface="Times New Roman" panose="02020603050405020304" pitchFamily="18" charset="0"/>
                        </a:rPr>
                        <a:t>电源功率模块</a:t>
                      </a:r>
                      <a:r>
                        <a:rPr lang="zh-CN" altLang="en-US" sz="1200" b="0" i="0" u="none" strike="noStrike" dirty="0" smtClean="0">
                          <a:effectLst/>
                          <a:latin typeface="Times New Roman" panose="02020603050405020304" pitchFamily="18" charset="0"/>
                          <a:ea typeface="+mn-ea"/>
                          <a:cs typeface="Times New Roman" panose="02020603050405020304" pitchFamily="18" charset="0"/>
                        </a:rPr>
                        <a:t>坏</a:t>
                      </a:r>
                      <a:endParaRPr lang="en-US" altLang="zh-CN" sz="1200" b="0" i="0" u="none" strike="noStrike" dirty="0">
                        <a:effectLst/>
                        <a:latin typeface="Times New Roman" panose="02020603050405020304" pitchFamily="18" charset="0"/>
                        <a:ea typeface="+mn-ea"/>
                        <a:cs typeface="Times New Roman" panose="02020603050405020304" pitchFamily="18" charset="0"/>
                      </a:endParaRPr>
                    </a:p>
                  </a:txBody>
                  <a:tcPr marL="4763" marR="4763" marT="4763" marB="0" anchor="ctr"/>
                </a:tc>
              </a:tr>
              <a:tr h="253123">
                <a:tc>
                  <a:txBody>
                    <a:bodyPr/>
                    <a:lstStyle/>
                    <a:p>
                      <a:pPr marL="0" algn="ctr" defTabSz="914400" rtl="0" eaLnBrk="1" latinLnBrk="0" hangingPunct="1">
                        <a:lnSpc>
                          <a:spcPct val="150000"/>
                        </a:lnSpc>
                        <a:spcAft>
                          <a:spcPts val="0"/>
                        </a:spcAft>
                      </a:pPr>
                      <a:r>
                        <a:rPr lang="en-US" altLang="zh-CN" sz="1200" b="0" kern="100" dirty="0" smtClean="0">
                          <a:solidFill>
                            <a:schemeClr val="tx1"/>
                          </a:solidFill>
                          <a:effectLst/>
                          <a:latin typeface="+mn-lt"/>
                          <a:ea typeface="+mn-ea"/>
                          <a:cs typeface="+mn-cs"/>
                        </a:rPr>
                        <a:t>8</a:t>
                      </a:r>
                      <a:endParaRPr lang="zh-CN" sz="1200" b="0" kern="100" dirty="0">
                        <a:solidFill>
                          <a:schemeClr val="tx1"/>
                        </a:solidFill>
                        <a:effectLst/>
                        <a:latin typeface="+mn-lt"/>
                        <a:ea typeface="+mn-ea"/>
                        <a:cs typeface="+mn-cs"/>
                      </a:endParaRPr>
                    </a:p>
                  </a:txBody>
                  <a:tcPr marL="68580" marR="68580" marT="0" marB="0" anchor="ctr"/>
                </a:tc>
                <a:tc>
                  <a:txBody>
                    <a:bodyPr/>
                    <a:lstStyle/>
                    <a:p>
                      <a:pPr algn="ctr" fontAlgn="ctr">
                        <a:lnSpc>
                          <a:spcPct val="100000"/>
                        </a:lnSpc>
                      </a:pPr>
                      <a:r>
                        <a:rPr lang="en-US" altLang="zh-CN" sz="1200" b="0" i="0" u="none" strike="noStrike">
                          <a:effectLst/>
                          <a:latin typeface="Times New Roman" panose="02020603050405020304" pitchFamily="18" charset="0"/>
                          <a:ea typeface="+mn-ea"/>
                          <a:cs typeface="Times New Roman" panose="02020603050405020304" pitchFamily="18" charset="0"/>
                        </a:rPr>
                        <a:t>2018</a:t>
                      </a:r>
                      <a:r>
                        <a:rPr lang="zh-CN" altLang="en-US" sz="1200" b="0" i="0" u="none" strike="noStrike">
                          <a:effectLst/>
                          <a:latin typeface="Times New Roman" panose="02020603050405020304" pitchFamily="18" charset="0"/>
                          <a:ea typeface="+mn-ea"/>
                          <a:cs typeface="Times New Roman" panose="02020603050405020304" pitchFamily="18" charset="0"/>
                        </a:rPr>
                        <a:t>年</a:t>
                      </a:r>
                      <a:r>
                        <a:rPr lang="en-US" altLang="zh-CN" sz="1200" b="0" i="0" u="none" strike="noStrike">
                          <a:effectLst/>
                          <a:latin typeface="Times New Roman" panose="02020603050405020304" pitchFamily="18" charset="0"/>
                          <a:ea typeface="+mn-ea"/>
                          <a:cs typeface="Times New Roman" panose="02020603050405020304" pitchFamily="18" charset="0"/>
                        </a:rPr>
                        <a:t>6</a:t>
                      </a:r>
                      <a:r>
                        <a:rPr lang="zh-CN" altLang="en-US" sz="1200" b="0" i="0" u="none" strike="noStrike">
                          <a:effectLst/>
                          <a:latin typeface="Times New Roman" panose="02020603050405020304" pitchFamily="18" charset="0"/>
                          <a:ea typeface="+mn-ea"/>
                          <a:cs typeface="Times New Roman" panose="02020603050405020304" pitchFamily="18" charset="0"/>
                        </a:rPr>
                        <a:t>月</a:t>
                      </a:r>
                      <a:r>
                        <a:rPr lang="en-US" altLang="zh-CN" sz="1200" b="0" i="0" u="none" strike="noStrike">
                          <a:effectLst/>
                          <a:latin typeface="Times New Roman" panose="02020603050405020304" pitchFamily="18" charset="0"/>
                          <a:ea typeface="+mn-ea"/>
                          <a:cs typeface="Times New Roman" panose="02020603050405020304" pitchFamily="18" charset="0"/>
                        </a:rPr>
                        <a:t>29</a:t>
                      </a:r>
                      <a:r>
                        <a:rPr lang="zh-CN" altLang="en-US" sz="1200" b="0" i="0" u="none" strike="noStrike">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ctr" fontAlgn="b">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0.88</a:t>
                      </a:r>
                    </a:p>
                  </a:txBody>
                  <a:tcPr marL="4763" marR="4763" marT="4763" marB="0" anchor="ctr"/>
                </a:tc>
                <a:tc>
                  <a:txBody>
                    <a:bodyPr/>
                    <a:lstStyle/>
                    <a:p>
                      <a:pPr algn="l" fontAlgn="b">
                        <a:lnSpc>
                          <a:spcPct val="100000"/>
                        </a:lnSpc>
                      </a:pPr>
                      <a:r>
                        <a:rPr lang="en-US" sz="1200" b="0" i="0" u="none" strike="noStrike" dirty="0">
                          <a:effectLst/>
                          <a:latin typeface="Times New Roman" panose="02020603050405020304" pitchFamily="18" charset="0"/>
                          <a:ea typeface="+mn-ea"/>
                          <a:cs typeface="Times New Roman" panose="02020603050405020304" pitchFamily="18" charset="0"/>
                        </a:rPr>
                        <a:t>RTQPS04</a:t>
                      </a:r>
                      <a:r>
                        <a:rPr lang="zh-CN" altLang="en-US" sz="1200" b="0" i="0" u="none" strike="noStrike" dirty="0">
                          <a:effectLst/>
                          <a:latin typeface="Times New Roman" panose="02020603050405020304" pitchFamily="18" charset="0"/>
                          <a:ea typeface="+mn-ea"/>
                          <a:cs typeface="Times New Roman" panose="02020603050405020304" pitchFamily="18" charset="0"/>
                        </a:rPr>
                        <a:t>电源故障</a:t>
                      </a:r>
                    </a:p>
                  </a:txBody>
                  <a:tcPr marL="4763" marR="4763" marT="4763" marB="0" anchor="ctr"/>
                </a:tc>
              </a:tr>
              <a:tr h="246089">
                <a:tc>
                  <a:txBody>
                    <a:bodyPr/>
                    <a:lstStyle/>
                    <a:p>
                      <a:pPr marL="0" algn="ctr" defTabSz="914400" rtl="0" eaLnBrk="1" latinLnBrk="0" hangingPunct="1">
                        <a:lnSpc>
                          <a:spcPct val="150000"/>
                        </a:lnSpc>
                        <a:spcAft>
                          <a:spcPts val="0"/>
                        </a:spcAft>
                      </a:pPr>
                      <a:r>
                        <a:rPr lang="en-US" altLang="zh-CN" sz="1200" b="0" kern="100" dirty="0" smtClean="0">
                          <a:solidFill>
                            <a:schemeClr val="tx1"/>
                          </a:solidFill>
                          <a:effectLst/>
                          <a:latin typeface="+mn-lt"/>
                          <a:ea typeface="+mn-ea"/>
                          <a:cs typeface="+mn-cs"/>
                        </a:rPr>
                        <a:t>9</a:t>
                      </a:r>
                      <a:endParaRPr lang="zh-CN" sz="1200" b="0" kern="100" dirty="0">
                        <a:solidFill>
                          <a:schemeClr val="tx1"/>
                        </a:solidFill>
                        <a:effectLst/>
                        <a:latin typeface="+mn-lt"/>
                        <a:ea typeface="+mn-ea"/>
                        <a:cs typeface="+mn-cs"/>
                      </a:endParaRPr>
                    </a:p>
                  </a:txBody>
                  <a:tcPr marL="68580" marR="68580" marT="0" marB="0" anchor="ctr"/>
                </a:tc>
                <a:tc>
                  <a:txBody>
                    <a:bodyPr/>
                    <a:lstStyle/>
                    <a:p>
                      <a:pPr algn="ctr" fontAlgn="ctr">
                        <a:lnSpc>
                          <a:spcPct val="100000"/>
                        </a:lnSpc>
                      </a:pPr>
                      <a:r>
                        <a:rPr lang="en-US" altLang="zh-CN" sz="1200" b="0" i="0" u="none" strike="noStrike">
                          <a:effectLst/>
                          <a:latin typeface="Times New Roman" panose="02020603050405020304" pitchFamily="18" charset="0"/>
                          <a:ea typeface="+mn-ea"/>
                          <a:cs typeface="Times New Roman" panose="02020603050405020304" pitchFamily="18" charset="0"/>
                        </a:rPr>
                        <a:t>2018</a:t>
                      </a:r>
                      <a:r>
                        <a:rPr lang="zh-CN" altLang="en-US" sz="1200" b="0" i="0" u="none" strike="noStrike">
                          <a:effectLst/>
                          <a:latin typeface="Times New Roman" panose="02020603050405020304" pitchFamily="18" charset="0"/>
                          <a:ea typeface="+mn-ea"/>
                          <a:cs typeface="Times New Roman" panose="02020603050405020304" pitchFamily="18" charset="0"/>
                        </a:rPr>
                        <a:t>年</a:t>
                      </a:r>
                      <a:r>
                        <a:rPr lang="en-US" altLang="zh-CN" sz="1200" b="0" i="0" u="none" strike="noStrike">
                          <a:effectLst/>
                          <a:latin typeface="Times New Roman" panose="02020603050405020304" pitchFamily="18" charset="0"/>
                          <a:ea typeface="+mn-ea"/>
                          <a:cs typeface="Times New Roman" panose="02020603050405020304" pitchFamily="18" charset="0"/>
                        </a:rPr>
                        <a:t>6</a:t>
                      </a:r>
                      <a:r>
                        <a:rPr lang="zh-CN" altLang="en-US" sz="1200" b="0" i="0" u="none" strike="noStrike">
                          <a:effectLst/>
                          <a:latin typeface="Times New Roman" panose="02020603050405020304" pitchFamily="18" charset="0"/>
                          <a:ea typeface="+mn-ea"/>
                          <a:cs typeface="Times New Roman" panose="02020603050405020304" pitchFamily="18" charset="0"/>
                        </a:rPr>
                        <a:t>月</a:t>
                      </a:r>
                      <a:r>
                        <a:rPr lang="en-US" altLang="zh-CN" sz="1200" b="0" i="0" u="none" strike="noStrike">
                          <a:effectLst/>
                          <a:latin typeface="Times New Roman" panose="02020603050405020304" pitchFamily="18" charset="0"/>
                          <a:ea typeface="+mn-ea"/>
                          <a:cs typeface="Times New Roman" panose="02020603050405020304" pitchFamily="18" charset="0"/>
                        </a:rPr>
                        <a:t>30</a:t>
                      </a:r>
                      <a:r>
                        <a:rPr lang="zh-CN" altLang="en-US" sz="1200" b="0" i="0" u="none" strike="noStrike">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ctr" fontAlgn="b">
                        <a:lnSpc>
                          <a:spcPct val="100000"/>
                        </a:lnSpc>
                      </a:pPr>
                      <a:r>
                        <a:rPr lang="en-US" altLang="zh-CN" sz="1200" b="0" i="0" u="none" strike="noStrike">
                          <a:effectLst/>
                          <a:latin typeface="Times New Roman" panose="02020603050405020304" pitchFamily="18" charset="0"/>
                          <a:ea typeface="+mn-ea"/>
                          <a:cs typeface="Times New Roman" panose="02020603050405020304" pitchFamily="18" charset="0"/>
                        </a:rPr>
                        <a:t>1</a:t>
                      </a:r>
                    </a:p>
                  </a:txBody>
                  <a:tcPr marL="4763" marR="4763" marT="4763" marB="0" anchor="ctr"/>
                </a:tc>
                <a:tc>
                  <a:txBody>
                    <a:bodyPr/>
                    <a:lstStyle/>
                    <a:p>
                      <a:pPr algn="l" fontAlgn="b">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RTQPS27</a:t>
                      </a:r>
                      <a:r>
                        <a:rPr lang="zh-CN" altLang="en-US" sz="1200" b="0" i="0" u="none" strike="noStrike" dirty="0">
                          <a:effectLst/>
                          <a:latin typeface="Times New Roman" panose="02020603050405020304" pitchFamily="18" charset="0"/>
                          <a:ea typeface="+mn-ea"/>
                          <a:cs typeface="Times New Roman" panose="02020603050405020304" pitchFamily="18" charset="0"/>
                        </a:rPr>
                        <a:t>电源功率模块损坏</a:t>
                      </a:r>
                    </a:p>
                  </a:txBody>
                  <a:tcPr marL="4763" marR="4763" marT="4763" marB="0" anchor="ctr"/>
                </a:tc>
              </a:tr>
              <a:tr h="234366">
                <a:tc>
                  <a:txBody>
                    <a:bodyPr/>
                    <a:lstStyle/>
                    <a:p>
                      <a:pPr marL="0" algn="ctr" defTabSz="914400" rtl="0" eaLnBrk="1" latinLnBrk="0" hangingPunct="1">
                        <a:lnSpc>
                          <a:spcPct val="150000"/>
                        </a:lnSpc>
                        <a:spcAft>
                          <a:spcPts val="0"/>
                        </a:spcAft>
                      </a:pPr>
                      <a:r>
                        <a:rPr lang="en-US" altLang="zh-CN" sz="1200" b="0" kern="100" dirty="0" smtClean="0">
                          <a:solidFill>
                            <a:schemeClr val="tx1"/>
                          </a:solidFill>
                          <a:effectLst/>
                          <a:latin typeface="+mn-lt"/>
                          <a:ea typeface="+mn-ea"/>
                          <a:cs typeface="+mn-cs"/>
                        </a:rPr>
                        <a:t>10</a:t>
                      </a:r>
                      <a:endParaRPr lang="zh-CN" sz="1200" b="0" kern="100" dirty="0">
                        <a:solidFill>
                          <a:schemeClr val="tx1"/>
                        </a:solidFill>
                        <a:effectLst/>
                        <a:latin typeface="+mn-lt"/>
                        <a:ea typeface="+mn-ea"/>
                        <a:cs typeface="+mn-cs"/>
                      </a:endParaRPr>
                    </a:p>
                  </a:txBody>
                  <a:tcPr marL="68580" marR="68580" marT="0" marB="0" anchor="ctr"/>
                </a:tc>
                <a:tc>
                  <a:txBody>
                    <a:bodyPr/>
                    <a:lstStyle/>
                    <a:p>
                      <a:pPr algn="ctr" fontAlgn="ctr">
                        <a:lnSpc>
                          <a:spcPct val="100000"/>
                        </a:lnSpc>
                      </a:pPr>
                      <a:r>
                        <a:rPr lang="en-US" altLang="zh-CN" sz="1200" b="0" i="0" u="none" strike="noStrike">
                          <a:effectLst/>
                          <a:latin typeface="Times New Roman" panose="02020603050405020304" pitchFamily="18" charset="0"/>
                          <a:ea typeface="+mn-ea"/>
                          <a:cs typeface="Times New Roman" panose="02020603050405020304" pitchFamily="18" charset="0"/>
                        </a:rPr>
                        <a:t>2018</a:t>
                      </a:r>
                      <a:r>
                        <a:rPr lang="zh-CN" altLang="en-US" sz="1200" b="0" i="0" u="none" strike="noStrike">
                          <a:effectLst/>
                          <a:latin typeface="Times New Roman" panose="02020603050405020304" pitchFamily="18" charset="0"/>
                          <a:ea typeface="+mn-ea"/>
                          <a:cs typeface="Times New Roman" panose="02020603050405020304" pitchFamily="18" charset="0"/>
                        </a:rPr>
                        <a:t>年</a:t>
                      </a:r>
                      <a:r>
                        <a:rPr lang="en-US" altLang="zh-CN" sz="1200" b="0" i="0" u="none" strike="noStrike">
                          <a:effectLst/>
                          <a:latin typeface="Times New Roman" panose="02020603050405020304" pitchFamily="18" charset="0"/>
                          <a:ea typeface="+mn-ea"/>
                          <a:cs typeface="Times New Roman" panose="02020603050405020304" pitchFamily="18" charset="0"/>
                        </a:rPr>
                        <a:t>7</a:t>
                      </a:r>
                      <a:r>
                        <a:rPr lang="zh-CN" altLang="en-US" sz="1200" b="0" i="0" u="none" strike="noStrike">
                          <a:effectLst/>
                          <a:latin typeface="Times New Roman" panose="02020603050405020304" pitchFamily="18" charset="0"/>
                          <a:ea typeface="+mn-ea"/>
                          <a:cs typeface="Times New Roman" panose="02020603050405020304" pitchFamily="18" charset="0"/>
                        </a:rPr>
                        <a:t>月</a:t>
                      </a:r>
                      <a:r>
                        <a:rPr lang="en-US" altLang="zh-CN" sz="1200" b="0" i="0" u="none" strike="noStrike">
                          <a:effectLst/>
                          <a:latin typeface="Times New Roman" panose="02020603050405020304" pitchFamily="18" charset="0"/>
                          <a:ea typeface="+mn-ea"/>
                          <a:cs typeface="Times New Roman" panose="02020603050405020304" pitchFamily="18" charset="0"/>
                        </a:rPr>
                        <a:t>2</a:t>
                      </a:r>
                      <a:r>
                        <a:rPr lang="zh-CN" altLang="en-US" sz="1200" b="0" i="0" u="none" strike="noStrike">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ctr" fontAlgn="b">
                        <a:lnSpc>
                          <a:spcPct val="100000"/>
                        </a:lnSpc>
                      </a:pPr>
                      <a:r>
                        <a:rPr lang="en-US" altLang="zh-CN" sz="1200" b="0" i="0" u="none" strike="noStrike">
                          <a:effectLst/>
                          <a:latin typeface="Times New Roman" panose="02020603050405020304" pitchFamily="18" charset="0"/>
                          <a:ea typeface="+mn-ea"/>
                          <a:cs typeface="Times New Roman" panose="02020603050405020304" pitchFamily="18" charset="0"/>
                        </a:rPr>
                        <a:t>0.2</a:t>
                      </a:r>
                    </a:p>
                  </a:txBody>
                  <a:tcPr marL="4763" marR="4763" marT="4763" marB="0" anchor="ctr"/>
                </a:tc>
                <a:tc>
                  <a:txBody>
                    <a:bodyPr/>
                    <a:lstStyle/>
                    <a:p>
                      <a:pPr algn="l" fontAlgn="b">
                        <a:lnSpc>
                          <a:spcPct val="100000"/>
                        </a:lnSpc>
                      </a:pPr>
                      <a:r>
                        <a:rPr lang="en-US" sz="1200" b="0" i="0" u="none" strike="noStrike" dirty="0">
                          <a:effectLst/>
                          <a:latin typeface="Times New Roman" panose="02020603050405020304" pitchFamily="18" charset="0"/>
                          <a:ea typeface="+mn-ea"/>
                          <a:cs typeface="Times New Roman" panose="02020603050405020304" pitchFamily="18" charset="0"/>
                        </a:rPr>
                        <a:t>RTQPS04</a:t>
                      </a:r>
                      <a:r>
                        <a:rPr lang="zh-CN" altLang="en-US" sz="1200" b="0" i="0" u="none" strike="noStrike" dirty="0">
                          <a:effectLst/>
                          <a:latin typeface="Times New Roman" panose="02020603050405020304" pitchFamily="18" charset="0"/>
                          <a:ea typeface="+mn-ea"/>
                          <a:cs typeface="Times New Roman" panose="02020603050405020304" pitchFamily="18" charset="0"/>
                        </a:rPr>
                        <a:t>电源故障</a:t>
                      </a:r>
                    </a:p>
                  </a:txBody>
                  <a:tcPr marL="4763" marR="4763" marT="4763" marB="0" anchor="ctr"/>
                </a:tc>
              </a:tr>
              <a:tr h="213264">
                <a:tc>
                  <a:txBody>
                    <a:bodyPr/>
                    <a:lstStyle/>
                    <a:p>
                      <a:pPr marL="0" algn="ctr" defTabSz="914400" rtl="0" eaLnBrk="1" latinLnBrk="0" hangingPunct="1">
                        <a:lnSpc>
                          <a:spcPct val="150000"/>
                        </a:lnSpc>
                        <a:spcAft>
                          <a:spcPts val="0"/>
                        </a:spcAft>
                      </a:pPr>
                      <a:r>
                        <a:rPr lang="en-US" altLang="zh-CN" sz="1200" b="0" kern="100" dirty="0" smtClean="0">
                          <a:solidFill>
                            <a:schemeClr val="tx1"/>
                          </a:solidFill>
                          <a:effectLst/>
                          <a:latin typeface="+mn-lt"/>
                          <a:ea typeface="+mn-ea"/>
                          <a:cs typeface="+mn-cs"/>
                        </a:rPr>
                        <a:t>11</a:t>
                      </a:r>
                      <a:endParaRPr lang="zh-CN" sz="1200" b="0" kern="100" dirty="0">
                        <a:solidFill>
                          <a:schemeClr val="tx1"/>
                        </a:solidFill>
                        <a:effectLst/>
                        <a:latin typeface="+mn-lt"/>
                        <a:ea typeface="+mn-ea"/>
                        <a:cs typeface="+mn-cs"/>
                      </a:endParaRPr>
                    </a:p>
                  </a:txBody>
                  <a:tcPr marL="68580" marR="68580" marT="0" marB="0" anchor="ctr"/>
                </a:tc>
                <a:tc>
                  <a:txBody>
                    <a:bodyPr/>
                    <a:lstStyle/>
                    <a:p>
                      <a:pPr algn="ctr" fontAlgn="ctr">
                        <a:lnSpc>
                          <a:spcPct val="100000"/>
                        </a:lnSpc>
                      </a:pPr>
                      <a:r>
                        <a:rPr lang="en-US" altLang="zh-CN" sz="1200" b="0" i="0" u="none" strike="noStrike">
                          <a:effectLst/>
                          <a:latin typeface="Times New Roman" panose="02020603050405020304" pitchFamily="18" charset="0"/>
                          <a:ea typeface="+mn-ea"/>
                          <a:cs typeface="Times New Roman" panose="02020603050405020304" pitchFamily="18" charset="0"/>
                        </a:rPr>
                        <a:t>2018</a:t>
                      </a:r>
                      <a:r>
                        <a:rPr lang="zh-CN" altLang="en-US" sz="1200" b="0" i="0" u="none" strike="noStrike">
                          <a:effectLst/>
                          <a:latin typeface="Times New Roman" panose="02020603050405020304" pitchFamily="18" charset="0"/>
                          <a:ea typeface="+mn-ea"/>
                          <a:cs typeface="Times New Roman" panose="02020603050405020304" pitchFamily="18" charset="0"/>
                        </a:rPr>
                        <a:t>年</a:t>
                      </a:r>
                      <a:r>
                        <a:rPr lang="en-US" altLang="zh-CN" sz="1200" b="0" i="0" u="none" strike="noStrike">
                          <a:effectLst/>
                          <a:latin typeface="Times New Roman" panose="02020603050405020304" pitchFamily="18" charset="0"/>
                          <a:ea typeface="+mn-ea"/>
                          <a:cs typeface="Times New Roman" panose="02020603050405020304" pitchFamily="18" charset="0"/>
                        </a:rPr>
                        <a:t>7</a:t>
                      </a:r>
                      <a:r>
                        <a:rPr lang="zh-CN" altLang="en-US" sz="1200" b="0" i="0" u="none" strike="noStrike">
                          <a:effectLst/>
                          <a:latin typeface="Times New Roman" panose="02020603050405020304" pitchFamily="18" charset="0"/>
                          <a:ea typeface="+mn-ea"/>
                          <a:cs typeface="Times New Roman" panose="02020603050405020304" pitchFamily="18" charset="0"/>
                        </a:rPr>
                        <a:t>月</a:t>
                      </a:r>
                      <a:r>
                        <a:rPr lang="en-US" altLang="zh-CN" sz="1200" b="0" i="0" u="none" strike="noStrike">
                          <a:effectLst/>
                          <a:latin typeface="Times New Roman" panose="02020603050405020304" pitchFamily="18" charset="0"/>
                          <a:ea typeface="+mn-ea"/>
                          <a:cs typeface="Times New Roman" panose="02020603050405020304" pitchFamily="18" charset="0"/>
                        </a:rPr>
                        <a:t>6</a:t>
                      </a:r>
                      <a:r>
                        <a:rPr lang="zh-CN" altLang="en-US" sz="1200" b="0" i="0" u="none" strike="noStrike">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ctr" fontAlgn="b">
                        <a:lnSpc>
                          <a:spcPct val="100000"/>
                        </a:lnSpc>
                      </a:pPr>
                      <a:r>
                        <a:rPr lang="en-US" altLang="zh-CN" sz="1200" b="0" i="0" u="none" strike="noStrike">
                          <a:effectLst/>
                          <a:latin typeface="Times New Roman" panose="02020603050405020304" pitchFamily="18" charset="0"/>
                          <a:ea typeface="+mn-ea"/>
                          <a:cs typeface="Times New Roman" panose="02020603050405020304" pitchFamily="18" charset="0"/>
                        </a:rPr>
                        <a:t>1.2</a:t>
                      </a:r>
                    </a:p>
                  </a:txBody>
                  <a:tcPr marL="4763" marR="4763" marT="4763" marB="0" anchor="ctr"/>
                </a:tc>
                <a:tc>
                  <a:txBody>
                    <a:bodyPr/>
                    <a:lstStyle/>
                    <a:p>
                      <a:pPr algn="l" fontAlgn="b">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RTBPS01</a:t>
                      </a:r>
                      <a:r>
                        <a:rPr lang="zh-CN" altLang="en-US" sz="1200" b="0" i="0" u="none" strike="noStrike" dirty="0">
                          <a:effectLst/>
                          <a:latin typeface="Times New Roman" panose="02020603050405020304" pitchFamily="18" charset="0"/>
                          <a:ea typeface="+mn-ea"/>
                          <a:cs typeface="Times New Roman" panose="02020603050405020304" pitchFamily="18" charset="0"/>
                        </a:rPr>
                        <a:t>电源功率模块坏</a:t>
                      </a:r>
                    </a:p>
                  </a:txBody>
                  <a:tcPr marL="4763" marR="4763" marT="4763" marB="0" anchor="ctr"/>
                </a:tc>
              </a:tr>
              <a:tr h="224987">
                <a:tc>
                  <a:txBody>
                    <a:bodyPr/>
                    <a:lstStyle/>
                    <a:p>
                      <a:pPr marL="0" algn="ctr" defTabSz="914400" rtl="0" eaLnBrk="1" latinLnBrk="0" hangingPunct="1">
                        <a:lnSpc>
                          <a:spcPct val="150000"/>
                        </a:lnSpc>
                        <a:spcAft>
                          <a:spcPts val="0"/>
                        </a:spcAft>
                      </a:pPr>
                      <a:r>
                        <a:rPr lang="en-US" altLang="zh-CN" sz="1200" b="0" kern="100" dirty="0" smtClean="0">
                          <a:solidFill>
                            <a:schemeClr val="tx1"/>
                          </a:solidFill>
                          <a:effectLst/>
                          <a:latin typeface="+mn-lt"/>
                          <a:ea typeface="+mn-ea"/>
                          <a:cs typeface="+mn-cs"/>
                        </a:rPr>
                        <a:t>12</a:t>
                      </a:r>
                      <a:endParaRPr lang="zh-CN" sz="1200" b="0" kern="100" dirty="0">
                        <a:solidFill>
                          <a:schemeClr val="tx1"/>
                        </a:solidFill>
                        <a:effectLst/>
                        <a:latin typeface="+mn-lt"/>
                        <a:ea typeface="+mn-ea"/>
                        <a:cs typeface="+mn-cs"/>
                      </a:endParaRPr>
                    </a:p>
                  </a:txBody>
                  <a:tcPr marL="68580" marR="68580" marT="0" marB="0" anchor="ctr"/>
                </a:tc>
                <a:tc>
                  <a:txBody>
                    <a:bodyPr/>
                    <a:lstStyle/>
                    <a:p>
                      <a:pPr algn="ctr" fontAlgn="ctr">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2018</a:t>
                      </a:r>
                      <a:r>
                        <a:rPr lang="zh-CN" altLang="en-US" sz="1200" b="0" i="0" u="none" strike="noStrike" dirty="0">
                          <a:effectLst/>
                          <a:latin typeface="Times New Roman" panose="02020603050405020304" pitchFamily="18" charset="0"/>
                          <a:ea typeface="+mn-ea"/>
                          <a:cs typeface="Times New Roman" panose="02020603050405020304" pitchFamily="18" charset="0"/>
                        </a:rPr>
                        <a:t>年</a:t>
                      </a:r>
                      <a:r>
                        <a:rPr lang="en-US" altLang="zh-CN" sz="1200" b="0" i="0" u="none" strike="noStrike" dirty="0">
                          <a:effectLst/>
                          <a:latin typeface="Times New Roman" panose="02020603050405020304" pitchFamily="18" charset="0"/>
                          <a:ea typeface="+mn-ea"/>
                          <a:cs typeface="Times New Roman" panose="02020603050405020304" pitchFamily="18" charset="0"/>
                        </a:rPr>
                        <a:t>7</a:t>
                      </a:r>
                      <a:r>
                        <a:rPr lang="zh-CN" altLang="en-US" sz="1200" b="0" i="0" u="none" strike="noStrike" dirty="0">
                          <a:effectLst/>
                          <a:latin typeface="Times New Roman" panose="02020603050405020304" pitchFamily="18" charset="0"/>
                          <a:ea typeface="+mn-ea"/>
                          <a:cs typeface="Times New Roman" panose="02020603050405020304" pitchFamily="18" charset="0"/>
                        </a:rPr>
                        <a:t>月</a:t>
                      </a:r>
                      <a:r>
                        <a:rPr lang="en-US" altLang="zh-CN" sz="1200" b="0" i="0" u="none" strike="noStrike" dirty="0">
                          <a:effectLst/>
                          <a:latin typeface="Times New Roman" panose="02020603050405020304" pitchFamily="18" charset="0"/>
                          <a:ea typeface="+mn-ea"/>
                          <a:cs typeface="Times New Roman" panose="02020603050405020304" pitchFamily="18" charset="0"/>
                        </a:rPr>
                        <a:t>17</a:t>
                      </a:r>
                      <a:r>
                        <a:rPr lang="zh-CN" altLang="en-US" sz="1200" b="0" i="0" u="none" strike="noStrike" dirty="0">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ctr" fontAlgn="b">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0.52</a:t>
                      </a:r>
                    </a:p>
                  </a:txBody>
                  <a:tcPr marL="4763" marR="4763" marT="4763" marB="0" anchor="ctr"/>
                </a:tc>
                <a:tc>
                  <a:txBody>
                    <a:bodyPr/>
                    <a:lstStyle/>
                    <a:p>
                      <a:pPr algn="l" fontAlgn="b">
                        <a:lnSpc>
                          <a:spcPct val="100000"/>
                        </a:lnSpc>
                      </a:pPr>
                      <a:r>
                        <a:rPr lang="en-US" altLang="zh-CN" sz="1200" b="0" i="0" u="none" strike="noStrike" dirty="0">
                          <a:effectLst/>
                          <a:latin typeface="Times New Roman" panose="02020603050405020304" pitchFamily="18" charset="0"/>
                          <a:ea typeface="+mn-ea"/>
                          <a:cs typeface="Times New Roman" panose="02020603050405020304" pitchFamily="18" charset="0"/>
                        </a:rPr>
                        <a:t>RTQPS23</a:t>
                      </a:r>
                      <a:r>
                        <a:rPr lang="zh-CN" altLang="en-US" sz="1200" b="0" i="0" u="none" strike="noStrike" dirty="0">
                          <a:effectLst/>
                          <a:latin typeface="Times New Roman" panose="02020603050405020304" pitchFamily="18" charset="0"/>
                          <a:ea typeface="+mn-ea"/>
                          <a:cs typeface="Times New Roman" panose="02020603050405020304" pitchFamily="18" charset="0"/>
                        </a:rPr>
                        <a:t>电源功率模块坏</a:t>
                      </a:r>
                    </a:p>
                  </a:txBody>
                  <a:tcPr marL="4763" marR="4763" marT="4763" marB="0" anchor="ctr"/>
                </a:tc>
              </a:tr>
            </a:tbl>
          </a:graphicData>
        </a:graphic>
      </p:graphicFrame>
    </p:spTree>
    <p:extLst>
      <p:ext uri="{BB962C8B-B14F-4D97-AF65-F5344CB8AC3E}">
        <p14:creationId xmlns:p14="http://schemas.microsoft.com/office/powerpoint/2010/main" val="3049349033"/>
      </p:ext>
    </p:extLst>
  </p:cSld>
  <p:clrMapOvr>
    <a:masterClrMapping/>
  </p:clrMapOvr>
  <p:transition advTm="15688">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sz="quarter"/>
          </p:nvPr>
        </p:nvSpPr>
        <p:spPr>
          <a:xfrm>
            <a:off x="208950" y="910775"/>
            <a:ext cx="8331200" cy="571257"/>
          </a:xfrm>
        </p:spPr>
        <p:txBody>
          <a:bodyPr/>
          <a:lstStyle/>
          <a:p>
            <a:r>
              <a:rPr lang="zh-CN" altLang="en-US" sz="3200" dirty="0" smtClean="0">
                <a:solidFill>
                  <a:schemeClr val="tx1"/>
                </a:solidFill>
              </a:rPr>
              <a:t>二、</a:t>
            </a:r>
            <a:r>
              <a:rPr lang="en-US" altLang="zh-CN" sz="3200" dirty="0" smtClean="0">
                <a:solidFill>
                  <a:schemeClr val="tx1"/>
                </a:solidFill>
              </a:rPr>
              <a:t>2018</a:t>
            </a:r>
            <a:r>
              <a:rPr lang="zh-CN" altLang="en-US" sz="3200" dirty="0" smtClean="0">
                <a:solidFill>
                  <a:schemeClr val="tx1"/>
                </a:solidFill>
              </a:rPr>
              <a:t>年度夏季检修工作</a:t>
            </a:r>
            <a:endParaRPr lang="zh-CN" altLang="en-US" sz="3200" dirty="0">
              <a:solidFill>
                <a:schemeClr val="tx1"/>
              </a:solidFill>
            </a:endParaRPr>
          </a:p>
        </p:txBody>
      </p:sp>
      <p:sp>
        <p:nvSpPr>
          <p:cNvPr id="7" name="灯片编号占位符 6"/>
          <p:cNvSpPr>
            <a:spLocks noGrp="1"/>
          </p:cNvSpPr>
          <p:nvPr>
            <p:ph type="sldNum" sz="quarter" idx="10"/>
          </p:nvPr>
        </p:nvSpPr>
        <p:spPr/>
        <p:txBody>
          <a:bodyPr/>
          <a:lstStyle/>
          <a:p>
            <a:fld id="{81A9DA62-F351-436E-AD1D-E94342BBCD27}" type="slidenum">
              <a:rPr lang="en-US" altLang="zh-CN" smtClean="0"/>
              <a:pPr/>
              <a:t>11</a:t>
            </a:fld>
            <a:endParaRPr lang="en-US" altLang="zh-CN">
              <a:ea typeface="Arial Unicode MS" panose="020B0604020202020204" pitchFamily="34" charset="-122"/>
              <a:cs typeface="Arial Unicode MS" panose="020B0604020202020204" pitchFamily="34" charset="-122"/>
            </a:endParaRPr>
          </a:p>
        </p:txBody>
      </p:sp>
      <p:sp>
        <p:nvSpPr>
          <p:cNvPr id="8" name="内容占位符 1"/>
          <p:cNvSpPr txBox="1">
            <a:spLocks/>
          </p:cNvSpPr>
          <p:nvPr/>
        </p:nvSpPr>
        <p:spPr>
          <a:xfrm>
            <a:off x="411727" y="1627908"/>
            <a:ext cx="11570723" cy="4996729"/>
          </a:xfrm>
          <a:prstGeom prst="rect">
            <a:avLst/>
          </a:prstGeom>
        </p:spPr>
        <p:txBody>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a:lstStyle>
          <a:p>
            <a:pPr>
              <a:lnSpc>
                <a:spcPct val="150000"/>
              </a:lnSpc>
              <a:spcBef>
                <a:spcPts val="0"/>
              </a:spcBef>
              <a:spcAft>
                <a:spcPts val="0"/>
              </a:spcAft>
              <a:buFont typeface="Arial" panose="020B0604020202020204" pitchFamily="34" charset="0"/>
              <a:buChar char="•"/>
            </a:pPr>
            <a:r>
              <a:rPr lang="zh-CN" altLang="en-US" sz="1800" kern="0" dirty="0" smtClean="0">
                <a:solidFill>
                  <a:schemeClr val="tx1"/>
                </a:solidFill>
                <a:latin typeface="Times New Roman" panose="02020603050405020304" pitchFamily="18" charset="0"/>
                <a:cs typeface="Times New Roman" panose="02020603050405020304" pitchFamily="18" charset="0"/>
              </a:rPr>
              <a:t>检修工作目的：</a:t>
            </a:r>
            <a:endParaRPr lang="en-US" altLang="zh-CN" sz="1800" kern="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r>
              <a:rPr lang="en-US" altLang="zh-CN" sz="1800" b="0" kern="0" dirty="0">
                <a:solidFill>
                  <a:schemeClr val="tx1"/>
                </a:solidFill>
                <a:latin typeface="Times New Roman" panose="02020603050405020304" pitchFamily="18" charset="0"/>
                <a:cs typeface="Times New Roman" panose="02020603050405020304" pitchFamily="18" charset="0"/>
              </a:rPr>
              <a:t> </a:t>
            </a:r>
            <a:r>
              <a:rPr lang="en-US" altLang="zh-CN" sz="1800" b="0" kern="0" dirty="0" smtClean="0">
                <a:solidFill>
                  <a:schemeClr val="tx1"/>
                </a:solidFill>
                <a:latin typeface="Times New Roman" panose="02020603050405020304" pitchFamily="18" charset="0"/>
                <a:cs typeface="Times New Roman" panose="02020603050405020304" pitchFamily="18" charset="0"/>
              </a:rPr>
              <a:t>      </a:t>
            </a:r>
            <a:r>
              <a:rPr lang="en-US" altLang="zh-CN" sz="1600" b="0" kern="0" dirty="0" smtClean="0">
                <a:solidFill>
                  <a:schemeClr val="tx1"/>
                </a:solidFill>
                <a:latin typeface="Times New Roman" panose="02020603050405020304" pitchFamily="18" charset="0"/>
                <a:cs typeface="Times New Roman" panose="02020603050405020304" pitchFamily="18" charset="0"/>
              </a:rPr>
              <a:t>1</a:t>
            </a:r>
            <a:r>
              <a:rPr lang="zh-CN" altLang="en-US" sz="1600" b="0" kern="0" dirty="0" smtClean="0">
                <a:solidFill>
                  <a:schemeClr val="tx1"/>
                </a:solidFill>
                <a:latin typeface="Times New Roman" panose="02020603050405020304" pitchFamily="18" charset="0"/>
                <a:cs typeface="Times New Roman" panose="02020603050405020304" pitchFamily="18" charset="0"/>
              </a:rPr>
              <a:t>、为了保障下一年度设备的稳定运行，尽可能提高运行</a:t>
            </a:r>
            <a:r>
              <a:rPr lang="zh-CN" altLang="en-US" sz="1600" b="0" kern="0" dirty="0">
                <a:solidFill>
                  <a:schemeClr val="tx1"/>
                </a:solidFill>
                <a:latin typeface="Times New Roman" panose="02020603050405020304" pitchFamily="18" charset="0"/>
                <a:cs typeface="Times New Roman" panose="02020603050405020304" pitchFamily="18" charset="0"/>
              </a:rPr>
              <a:t>效率</a:t>
            </a:r>
            <a:r>
              <a:rPr lang="zh-CN" altLang="en-US" sz="1600" b="0" kern="0" dirty="0" smtClean="0">
                <a:solidFill>
                  <a:schemeClr val="tx1"/>
                </a:solidFill>
                <a:latin typeface="Times New Roman" panose="02020603050405020304" pitchFamily="18" charset="0"/>
                <a:cs typeface="Times New Roman" panose="02020603050405020304" pitchFamily="18" charset="0"/>
              </a:rPr>
              <a:t>。</a:t>
            </a:r>
            <a:endParaRPr lang="en-US" altLang="zh-CN" sz="1600" b="0" kern="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r>
              <a:rPr lang="en-US" altLang="zh-CN" sz="1600" b="0" kern="0" dirty="0">
                <a:solidFill>
                  <a:schemeClr val="tx1"/>
                </a:solidFill>
                <a:latin typeface="Times New Roman" panose="02020603050405020304" pitchFamily="18" charset="0"/>
                <a:cs typeface="Times New Roman" panose="02020603050405020304" pitchFamily="18" charset="0"/>
              </a:rPr>
              <a:t> </a:t>
            </a:r>
            <a:r>
              <a:rPr lang="en-US" altLang="zh-CN" sz="1600" b="0" kern="0" dirty="0" smtClean="0">
                <a:solidFill>
                  <a:schemeClr val="tx1"/>
                </a:solidFill>
                <a:latin typeface="Times New Roman" panose="02020603050405020304" pitchFamily="18" charset="0"/>
                <a:cs typeface="Times New Roman" panose="02020603050405020304" pitchFamily="18" charset="0"/>
              </a:rPr>
              <a:t>       2</a:t>
            </a:r>
            <a:r>
              <a:rPr lang="zh-CN" altLang="en-US" sz="1600" b="0" kern="0" dirty="0" smtClean="0">
                <a:solidFill>
                  <a:schemeClr val="tx1"/>
                </a:solidFill>
                <a:latin typeface="Times New Roman" panose="02020603050405020304" pitchFamily="18" charset="0"/>
                <a:cs typeface="Times New Roman" panose="02020603050405020304" pitchFamily="18" charset="0"/>
              </a:rPr>
              <a:t>、了解设备内部器件的运行情况，以此为依据进行备品备件的整合，合理安排采购备件品种和采购周期。</a:t>
            </a:r>
            <a:endParaRPr lang="en-US" altLang="zh-CN" sz="1600" b="0" kern="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en-US" altLang="zh-CN" sz="1600" b="0" kern="0" dirty="0">
                <a:solidFill>
                  <a:schemeClr val="tx1"/>
                </a:solidFill>
                <a:latin typeface="Times New Roman" panose="02020603050405020304" pitchFamily="18" charset="0"/>
                <a:cs typeface="Times New Roman" panose="02020603050405020304" pitchFamily="18" charset="0"/>
              </a:rPr>
              <a:t> </a:t>
            </a:r>
            <a:r>
              <a:rPr lang="en-US" altLang="zh-CN" sz="1600" b="0" kern="0" dirty="0" smtClean="0">
                <a:solidFill>
                  <a:schemeClr val="tx1"/>
                </a:solidFill>
                <a:latin typeface="Times New Roman" panose="02020603050405020304" pitchFamily="18" charset="0"/>
                <a:cs typeface="Times New Roman" panose="02020603050405020304" pitchFamily="18" charset="0"/>
              </a:rPr>
              <a:t>       3</a:t>
            </a:r>
            <a:r>
              <a:rPr lang="zh-CN" altLang="en-US" sz="1600" b="0" kern="0" dirty="0" smtClean="0">
                <a:solidFill>
                  <a:schemeClr val="tx1"/>
                </a:solidFill>
                <a:latin typeface="Times New Roman" panose="02020603050405020304" pitchFamily="18" charset="0"/>
                <a:cs typeface="Times New Roman" panose="02020603050405020304" pitchFamily="18" charset="0"/>
              </a:rPr>
              <a:t>、</a:t>
            </a:r>
            <a:r>
              <a:rPr lang="zh-CN" altLang="en-US" sz="1600" b="0" dirty="0" smtClean="0">
                <a:solidFill>
                  <a:schemeClr val="tx1"/>
                </a:solidFill>
                <a:latin typeface="Times New Roman" panose="02020603050405020304" pitchFamily="18" charset="0"/>
                <a:cs typeface="Times New Roman" panose="02020603050405020304" pitchFamily="18" charset="0"/>
              </a:rPr>
              <a:t>在检修</a:t>
            </a:r>
            <a:r>
              <a:rPr lang="zh-CN" altLang="en-US" sz="1600" b="0" dirty="0">
                <a:solidFill>
                  <a:schemeClr val="tx1"/>
                </a:solidFill>
                <a:latin typeface="Times New Roman" panose="02020603050405020304" pitchFamily="18" charset="0"/>
                <a:cs typeface="Times New Roman" panose="02020603050405020304" pitchFamily="18" charset="0"/>
              </a:rPr>
              <a:t>过程中形成标准的检修操作手册，建立关键器件的运行数据库，为后续的维修及运行状态监控提供有力的</a:t>
            </a:r>
            <a:r>
              <a:rPr lang="zh-CN" altLang="en-US" sz="1600" b="0" dirty="0" smtClean="0">
                <a:solidFill>
                  <a:schemeClr val="tx1"/>
                </a:solidFill>
                <a:latin typeface="Times New Roman" panose="02020603050405020304" pitchFamily="18" charset="0"/>
                <a:cs typeface="Times New Roman" panose="02020603050405020304" pitchFamily="18" charset="0"/>
              </a:rPr>
              <a:t>支持。    </a:t>
            </a:r>
            <a:endParaRPr lang="en-US" altLang="zh-CN" sz="1600" b="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en-US" altLang="zh-CN" sz="1600" b="0" kern="0" dirty="0">
                <a:solidFill>
                  <a:schemeClr val="tx1"/>
                </a:solidFill>
                <a:latin typeface="Times New Roman" panose="02020603050405020304" pitchFamily="18" charset="0"/>
                <a:cs typeface="Times New Roman" panose="02020603050405020304" pitchFamily="18" charset="0"/>
              </a:rPr>
              <a:t> </a:t>
            </a:r>
            <a:r>
              <a:rPr lang="en-US" altLang="zh-CN" sz="1600" b="0" kern="0" dirty="0" smtClean="0">
                <a:solidFill>
                  <a:schemeClr val="tx1"/>
                </a:solidFill>
                <a:latin typeface="Times New Roman" panose="02020603050405020304" pitchFamily="18" charset="0"/>
                <a:cs typeface="Times New Roman" panose="02020603050405020304" pitchFamily="18" charset="0"/>
              </a:rPr>
              <a:t>       4</a:t>
            </a:r>
            <a:r>
              <a:rPr lang="zh-CN" altLang="en-US" sz="1600" b="0" kern="0" dirty="0" smtClean="0">
                <a:solidFill>
                  <a:schemeClr val="tx1"/>
                </a:solidFill>
                <a:latin typeface="Times New Roman" panose="02020603050405020304" pitchFamily="18" charset="0"/>
                <a:cs typeface="Times New Roman" panose="02020603050405020304" pitchFamily="18" charset="0"/>
              </a:rPr>
              <a:t>、使得</a:t>
            </a:r>
            <a:r>
              <a:rPr lang="zh-CN" altLang="en-US" sz="1600" b="0" kern="0" dirty="0">
                <a:solidFill>
                  <a:schemeClr val="tx1"/>
                </a:solidFill>
                <a:latin typeface="Times New Roman" panose="02020603050405020304" pitchFamily="18" charset="0"/>
                <a:cs typeface="Times New Roman" panose="02020603050405020304" pitchFamily="18" charset="0"/>
              </a:rPr>
              <a:t>脉冲电源和普磁电源两部分同事能够</a:t>
            </a:r>
            <a:r>
              <a:rPr lang="zh-CN" altLang="en-US" sz="1600" b="0" kern="0" dirty="0" smtClean="0">
                <a:solidFill>
                  <a:schemeClr val="tx1"/>
                </a:solidFill>
                <a:latin typeface="Times New Roman" panose="02020603050405020304" pitchFamily="18" charset="0"/>
                <a:cs typeface="Times New Roman" panose="02020603050405020304" pitchFamily="18" charset="0"/>
              </a:rPr>
              <a:t>更好地相互了解设备</a:t>
            </a:r>
            <a:r>
              <a:rPr lang="zh-CN" altLang="en-US" sz="1600" b="0" kern="0" dirty="0">
                <a:solidFill>
                  <a:schemeClr val="tx1"/>
                </a:solidFill>
                <a:latin typeface="Times New Roman" panose="02020603050405020304" pitchFamily="18" charset="0"/>
                <a:cs typeface="Times New Roman" panose="02020603050405020304" pitchFamily="18" charset="0"/>
              </a:rPr>
              <a:t>的运行</a:t>
            </a:r>
            <a:r>
              <a:rPr lang="zh-CN" altLang="en-US" sz="1600" b="0" kern="0" dirty="0" smtClean="0">
                <a:solidFill>
                  <a:schemeClr val="tx1"/>
                </a:solidFill>
                <a:latin typeface="Times New Roman" panose="02020603050405020304" pitchFamily="18" charset="0"/>
                <a:cs typeface="Times New Roman" panose="02020603050405020304" pitchFamily="18" charset="0"/>
              </a:rPr>
              <a:t>情况，逐步熟悉不同专业的技术难点，最终具备独立承担运行值班工作的能力。</a:t>
            </a:r>
            <a:endParaRPr lang="en-US" altLang="zh-CN" sz="1600" b="0" kern="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endParaRPr lang="en-US" altLang="zh-CN" sz="1600" b="0" kern="0" dirty="0" smtClean="0">
              <a:solidFill>
                <a:schemeClr val="tx1"/>
              </a:solidFill>
              <a:latin typeface="Times New Roman" panose="02020603050405020304" pitchFamily="18" charset="0"/>
              <a:cs typeface="Times New Roman" panose="02020603050405020304" pitchFamily="18" charset="0"/>
            </a:endParaRPr>
          </a:p>
          <a:p>
            <a:pPr>
              <a:lnSpc>
                <a:spcPct val="150000"/>
              </a:lnSpc>
              <a:spcBef>
                <a:spcPts val="0"/>
              </a:spcBef>
              <a:spcAft>
                <a:spcPts val="0"/>
              </a:spcAft>
              <a:buFont typeface="Arial" panose="020B0604020202020204" pitchFamily="34" charset="0"/>
              <a:buChar char="•"/>
            </a:pPr>
            <a:r>
              <a:rPr lang="zh-CN" altLang="en-US" sz="1800" kern="0" dirty="0" smtClean="0">
                <a:solidFill>
                  <a:schemeClr val="tx1"/>
                </a:solidFill>
                <a:latin typeface="Times New Roman" panose="02020603050405020304" pitchFamily="18" charset="0"/>
                <a:cs typeface="Times New Roman" panose="02020603050405020304" pitchFamily="18" charset="0"/>
              </a:rPr>
              <a:t>检修工作方式：</a:t>
            </a:r>
            <a:endParaRPr lang="en-US" altLang="zh-CN" sz="1800" kern="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r>
              <a:rPr lang="en-US" altLang="zh-CN" sz="1800" b="0" kern="0" dirty="0" smtClean="0">
                <a:solidFill>
                  <a:schemeClr val="tx1"/>
                </a:solidFill>
                <a:latin typeface="Times New Roman" panose="02020603050405020304" pitchFamily="18" charset="0"/>
                <a:cs typeface="Times New Roman" panose="02020603050405020304" pitchFamily="18" charset="0"/>
              </a:rPr>
              <a:t>       </a:t>
            </a:r>
            <a:r>
              <a:rPr lang="en-US" altLang="zh-CN" sz="1600" b="0" kern="0" dirty="0" smtClean="0">
                <a:solidFill>
                  <a:schemeClr val="tx1"/>
                </a:solidFill>
                <a:latin typeface="Times New Roman" panose="02020603050405020304" pitchFamily="18" charset="0"/>
                <a:cs typeface="Times New Roman" panose="02020603050405020304" pitchFamily="18" charset="0"/>
              </a:rPr>
              <a:t>1</a:t>
            </a:r>
            <a:r>
              <a:rPr lang="zh-CN" altLang="en-US" sz="1600" b="0" kern="0" dirty="0" smtClean="0">
                <a:solidFill>
                  <a:schemeClr val="tx1"/>
                </a:solidFill>
                <a:latin typeface="Times New Roman" panose="02020603050405020304" pitchFamily="18" charset="0"/>
                <a:cs typeface="Times New Roman" panose="02020603050405020304" pitchFamily="18" charset="0"/>
              </a:rPr>
              <a:t>、进行常规的维护，包括设备除尘、</a:t>
            </a:r>
            <a:r>
              <a:rPr lang="zh-CN" altLang="en-US" sz="1600" b="0" dirty="0" smtClean="0">
                <a:solidFill>
                  <a:schemeClr val="tx1"/>
                </a:solidFill>
                <a:latin typeface="Times New Roman" panose="02020603050405020304" pitchFamily="18" charset="0"/>
                <a:cs typeface="Times New Roman" panose="02020603050405020304" pitchFamily="18" charset="0"/>
              </a:rPr>
              <a:t>内部水路渗漏情况检查、内部器件（电容）及电路检测、结构件重新紧固等工作。</a:t>
            </a:r>
            <a:endParaRPr lang="en-US" altLang="zh-CN" sz="1600" b="0" kern="0" dirty="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r>
              <a:rPr lang="en-US" altLang="zh-CN" sz="1600" b="0" kern="0" dirty="0" smtClean="0">
                <a:solidFill>
                  <a:schemeClr val="tx1"/>
                </a:solidFill>
                <a:latin typeface="Times New Roman" panose="02020603050405020304" pitchFamily="18" charset="0"/>
                <a:cs typeface="Times New Roman" panose="02020603050405020304" pitchFamily="18" charset="0"/>
              </a:rPr>
              <a:t>        2</a:t>
            </a:r>
            <a:r>
              <a:rPr lang="zh-CN" altLang="en-US" sz="1600" b="0" kern="0" dirty="0" smtClean="0">
                <a:solidFill>
                  <a:schemeClr val="tx1"/>
                </a:solidFill>
                <a:latin typeface="Times New Roman" panose="02020603050405020304" pitchFamily="18" charset="0"/>
                <a:cs typeface="Times New Roman" panose="02020603050405020304" pitchFamily="18" charset="0"/>
              </a:rPr>
              <a:t>、针对运行中频繁出现的故障，对于已经确定故障原因的进行同类型设备普查或者更换；对于未确定故障原因的，需要进一步的分析和研究，确定故障原因，并准备改进优化方案。</a:t>
            </a:r>
            <a:endParaRPr lang="en-US" altLang="zh-CN" sz="1600" b="0" kern="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100062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sz="quarter"/>
          </p:nvPr>
        </p:nvSpPr>
        <p:spPr>
          <a:xfrm>
            <a:off x="242854" y="902862"/>
            <a:ext cx="8331200" cy="571257"/>
          </a:xfrm>
        </p:spPr>
        <p:txBody>
          <a:bodyPr/>
          <a:lstStyle/>
          <a:p>
            <a:r>
              <a:rPr lang="zh-CN" altLang="en-US" sz="3200" dirty="0" smtClean="0">
                <a:solidFill>
                  <a:schemeClr val="tx1"/>
                </a:solidFill>
              </a:rPr>
              <a:t>二、</a:t>
            </a:r>
            <a:r>
              <a:rPr lang="en-US" altLang="zh-CN" sz="3200" dirty="0" smtClean="0">
                <a:solidFill>
                  <a:schemeClr val="tx1"/>
                </a:solidFill>
              </a:rPr>
              <a:t>2018</a:t>
            </a:r>
            <a:r>
              <a:rPr lang="zh-CN" altLang="en-US" sz="3200" dirty="0" smtClean="0">
                <a:solidFill>
                  <a:schemeClr val="tx1"/>
                </a:solidFill>
              </a:rPr>
              <a:t>年度夏季检修工作</a:t>
            </a:r>
            <a:endParaRPr lang="zh-CN" altLang="en-US" sz="3200" dirty="0">
              <a:solidFill>
                <a:schemeClr val="tx1"/>
              </a:solidFill>
            </a:endParaRPr>
          </a:p>
        </p:txBody>
      </p:sp>
      <p:sp>
        <p:nvSpPr>
          <p:cNvPr id="7" name="灯片编号占位符 6"/>
          <p:cNvSpPr>
            <a:spLocks noGrp="1"/>
          </p:cNvSpPr>
          <p:nvPr>
            <p:ph type="sldNum" sz="quarter" idx="10"/>
          </p:nvPr>
        </p:nvSpPr>
        <p:spPr/>
        <p:txBody>
          <a:bodyPr/>
          <a:lstStyle/>
          <a:p>
            <a:fld id="{81A9DA62-F351-436E-AD1D-E94342BBCD27}" type="slidenum">
              <a:rPr lang="en-US" altLang="zh-CN" smtClean="0"/>
              <a:pPr/>
              <a:t>12</a:t>
            </a:fld>
            <a:endParaRPr lang="en-US" altLang="zh-CN">
              <a:ea typeface="Arial Unicode MS" panose="020B0604020202020204" pitchFamily="34" charset="-122"/>
              <a:cs typeface="Arial Unicode MS" panose="020B0604020202020204" pitchFamily="34" charset="-122"/>
            </a:endParaRPr>
          </a:p>
        </p:txBody>
      </p:sp>
      <p:sp>
        <p:nvSpPr>
          <p:cNvPr id="8" name="内容占位符 1"/>
          <p:cNvSpPr txBox="1">
            <a:spLocks/>
          </p:cNvSpPr>
          <p:nvPr/>
        </p:nvSpPr>
        <p:spPr>
          <a:xfrm>
            <a:off x="361072" y="1474120"/>
            <a:ext cx="11749966" cy="3421730"/>
          </a:xfrm>
          <a:prstGeom prst="rect">
            <a:avLst/>
          </a:prstGeom>
        </p:spPr>
        <p:txBody>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a:lstStyle>
          <a:p>
            <a:pPr marL="0" indent="0">
              <a:lnSpc>
                <a:spcPct val="150000"/>
              </a:lnSpc>
              <a:spcBef>
                <a:spcPts val="0"/>
              </a:spcBef>
              <a:spcAft>
                <a:spcPts val="0"/>
              </a:spcAft>
              <a:buFontTx/>
              <a:buNone/>
            </a:pPr>
            <a:r>
              <a:rPr lang="en-US" altLang="zh-CN" sz="1800" b="0" kern="0" dirty="0" smtClean="0">
                <a:solidFill>
                  <a:schemeClr val="tx1"/>
                </a:solidFill>
                <a:latin typeface="Times New Roman" panose="02020603050405020304" pitchFamily="18" charset="0"/>
                <a:cs typeface="Times New Roman" panose="02020603050405020304" pitchFamily="18" charset="0"/>
              </a:rPr>
              <a:t>1</a:t>
            </a:r>
            <a:r>
              <a:rPr lang="zh-CN" altLang="en-US" sz="1800" b="0" kern="0" dirty="0" smtClean="0">
                <a:solidFill>
                  <a:schemeClr val="tx1"/>
                </a:solidFill>
                <a:latin typeface="Times New Roman" panose="02020603050405020304" pitchFamily="18" charset="0"/>
                <a:cs typeface="Times New Roman" panose="02020603050405020304" pitchFamily="18" charset="0"/>
              </a:rPr>
              <a:t>、常规检查</a:t>
            </a:r>
            <a:endParaRPr lang="en-US" altLang="zh-CN" sz="1800" b="0" kern="0" dirty="0" smtClean="0">
              <a:solidFill>
                <a:schemeClr val="tx1"/>
              </a:solidFill>
              <a:latin typeface="Times New Roman" panose="02020603050405020304" pitchFamily="18" charset="0"/>
              <a:cs typeface="Times New Roman" panose="02020603050405020304" pitchFamily="18" charset="0"/>
            </a:endParaRPr>
          </a:p>
          <a:p>
            <a:pPr>
              <a:lnSpc>
                <a:spcPct val="100000"/>
              </a:lnSpc>
              <a:spcBef>
                <a:spcPts val="600"/>
              </a:spcBef>
              <a:spcAft>
                <a:spcPts val="600"/>
              </a:spcAft>
              <a:buFont typeface="Arial" panose="020B0604020202020204" pitchFamily="34" charset="0"/>
              <a:buChar char="•"/>
            </a:pPr>
            <a:r>
              <a:rPr lang="zh-CN" altLang="en-US" sz="1600" b="0" kern="0" dirty="0" smtClean="0">
                <a:solidFill>
                  <a:schemeClr val="tx1"/>
                </a:solidFill>
                <a:latin typeface="Times New Roman" panose="02020603050405020304" pitchFamily="18" charset="0"/>
                <a:cs typeface="Times New Roman" panose="02020603050405020304" pitchFamily="18" charset="0"/>
              </a:rPr>
              <a:t>  </a:t>
            </a:r>
            <a:r>
              <a:rPr lang="zh-CN" altLang="en-US" sz="1600" kern="0" dirty="0" smtClean="0">
                <a:solidFill>
                  <a:schemeClr val="tx1"/>
                </a:solidFill>
                <a:latin typeface="Times New Roman" panose="02020603050405020304" pitchFamily="18" charset="0"/>
                <a:cs typeface="Times New Roman" panose="02020603050405020304" pitchFamily="18" charset="0"/>
              </a:rPr>
              <a:t>离子源</a:t>
            </a:r>
            <a:r>
              <a:rPr lang="zh-CN" altLang="en-US" sz="1600" kern="0" dirty="0">
                <a:solidFill>
                  <a:schemeClr val="tx1"/>
                </a:solidFill>
                <a:latin typeface="Times New Roman" panose="02020603050405020304" pitchFamily="18" charset="0"/>
                <a:cs typeface="Times New Roman" panose="02020603050405020304" pitchFamily="18" charset="0"/>
              </a:rPr>
              <a:t>引出</a:t>
            </a:r>
            <a:r>
              <a:rPr lang="zh-CN" altLang="en-US" sz="1600" kern="0" dirty="0" smtClean="0">
                <a:solidFill>
                  <a:schemeClr val="tx1"/>
                </a:solidFill>
                <a:latin typeface="Times New Roman" panose="02020603050405020304" pitchFamily="18" charset="0"/>
                <a:cs typeface="Times New Roman" panose="02020603050405020304" pitchFamily="18" charset="0"/>
              </a:rPr>
              <a:t>电源</a:t>
            </a:r>
            <a:r>
              <a:rPr lang="zh-CN" altLang="en-US" sz="1600" b="0" kern="0" dirty="0">
                <a:solidFill>
                  <a:schemeClr val="tx1"/>
                </a:solidFill>
                <a:latin typeface="Times New Roman" panose="02020603050405020304" pitchFamily="18" charset="0"/>
                <a:cs typeface="Times New Roman" panose="02020603050405020304" pitchFamily="18" charset="0"/>
              </a:rPr>
              <a:t>：</a:t>
            </a:r>
            <a:r>
              <a:rPr lang="zh-CN" altLang="en-US" sz="1600" b="0" kern="0" dirty="0" smtClean="0">
                <a:solidFill>
                  <a:schemeClr val="tx1"/>
                </a:solidFill>
                <a:latin typeface="Times New Roman" panose="02020603050405020304" pitchFamily="18" charset="0"/>
                <a:cs typeface="Times New Roman" panose="02020603050405020304" pitchFamily="18" charset="0"/>
              </a:rPr>
              <a:t>（</a:t>
            </a:r>
            <a:r>
              <a:rPr lang="en-US" altLang="zh-CN" sz="1600" b="0" kern="0" dirty="0" smtClean="0">
                <a:solidFill>
                  <a:schemeClr val="tx1"/>
                </a:solidFill>
                <a:latin typeface="Times New Roman" panose="02020603050405020304" pitchFamily="18" charset="0"/>
                <a:cs typeface="Times New Roman" panose="02020603050405020304" pitchFamily="18" charset="0"/>
              </a:rPr>
              <a:t>1</a:t>
            </a:r>
            <a:r>
              <a:rPr lang="zh-CN" altLang="en-US" sz="1600" b="0" kern="0" dirty="0" smtClean="0">
                <a:solidFill>
                  <a:schemeClr val="tx1"/>
                </a:solidFill>
                <a:latin typeface="Times New Roman" panose="02020603050405020304" pitchFamily="18" charset="0"/>
                <a:cs typeface="Times New Roman" panose="02020603050405020304" pitchFamily="18" charset="0"/>
              </a:rPr>
              <a:t>）除尘</a:t>
            </a:r>
            <a:r>
              <a:rPr lang="zh-CN" altLang="en-US" sz="1600" b="0" kern="0" dirty="0">
                <a:solidFill>
                  <a:schemeClr val="tx1"/>
                </a:solidFill>
                <a:latin typeface="Times New Roman" panose="02020603050405020304" pitchFamily="18" charset="0"/>
                <a:cs typeface="Times New Roman" panose="02020603050405020304" pitchFamily="18" charset="0"/>
              </a:rPr>
              <a:t>、</a:t>
            </a:r>
            <a:r>
              <a:rPr lang="zh-CN" altLang="en-US" sz="1600" b="0" kern="0" dirty="0" smtClean="0">
                <a:solidFill>
                  <a:schemeClr val="tx1"/>
                </a:solidFill>
                <a:latin typeface="Times New Roman" panose="02020603050405020304" pitchFamily="18" charset="0"/>
                <a:cs typeface="Times New Roman" panose="02020603050405020304" pitchFamily="18" charset="0"/>
              </a:rPr>
              <a:t>清理（</a:t>
            </a:r>
            <a:r>
              <a:rPr lang="en-US" altLang="zh-CN" sz="1600" b="0" kern="0" dirty="0" smtClean="0">
                <a:solidFill>
                  <a:schemeClr val="tx1"/>
                </a:solidFill>
                <a:latin typeface="Times New Roman" panose="02020603050405020304" pitchFamily="18" charset="0"/>
                <a:cs typeface="Times New Roman" panose="02020603050405020304" pitchFamily="18" charset="0"/>
              </a:rPr>
              <a:t>2</a:t>
            </a:r>
            <a:r>
              <a:rPr lang="zh-CN" altLang="en-US" sz="1600" b="0" kern="0" dirty="0" smtClean="0">
                <a:solidFill>
                  <a:schemeClr val="tx1"/>
                </a:solidFill>
                <a:latin typeface="Times New Roman" panose="02020603050405020304" pitchFamily="18" charset="0"/>
                <a:cs typeface="Times New Roman" panose="02020603050405020304" pitchFamily="18" charset="0"/>
              </a:rPr>
              <a:t>）加</a:t>
            </a:r>
            <a:r>
              <a:rPr lang="zh-CN" altLang="en-US" sz="1600" b="0" kern="0" dirty="0">
                <a:solidFill>
                  <a:schemeClr val="tx1"/>
                </a:solidFill>
                <a:latin typeface="Times New Roman" panose="02020603050405020304" pitchFamily="18" charset="0"/>
                <a:cs typeface="Times New Roman" panose="02020603050405020304" pitchFamily="18" charset="0"/>
              </a:rPr>
              <a:t>电</a:t>
            </a:r>
            <a:r>
              <a:rPr lang="zh-CN" altLang="en-US" sz="1600" b="0" kern="0" dirty="0" smtClean="0">
                <a:solidFill>
                  <a:schemeClr val="tx1"/>
                </a:solidFill>
                <a:latin typeface="Times New Roman" panose="02020603050405020304" pitchFamily="18" charset="0"/>
                <a:cs typeface="Times New Roman" panose="02020603050405020304" pitchFamily="18" charset="0"/>
              </a:rPr>
              <a:t>调试（</a:t>
            </a:r>
            <a:r>
              <a:rPr lang="en-US" altLang="zh-CN" sz="1600" b="0" kern="0" dirty="0" smtClean="0">
                <a:solidFill>
                  <a:schemeClr val="tx1"/>
                </a:solidFill>
                <a:latin typeface="Times New Roman" panose="02020603050405020304" pitchFamily="18" charset="0"/>
                <a:cs typeface="Times New Roman" panose="02020603050405020304" pitchFamily="18" charset="0"/>
              </a:rPr>
              <a:t>3</a:t>
            </a:r>
            <a:r>
              <a:rPr lang="zh-CN" altLang="en-US" sz="1600" b="0" kern="0" dirty="0" smtClean="0">
                <a:solidFill>
                  <a:schemeClr val="tx1"/>
                </a:solidFill>
                <a:latin typeface="Times New Roman" panose="02020603050405020304" pitchFamily="18" charset="0"/>
                <a:cs typeface="Times New Roman" panose="02020603050405020304" pitchFamily="18" charset="0"/>
              </a:rPr>
              <a:t>）假负载</a:t>
            </a:r>
            <a:r>
              <a:rPr lang="zh-CN" altLang="en-US" sz="1600" b="0" kern="0" dirty="0">
                <a:solidFill>
                  <a:schemeClr val="tx1"/>
                </a:solidFill>
                <a:latin typeface="Times New Roman" panose="02020603050405020304" pitchFamily="18" charset="0"/>
                <a:cs typeface="Times New Roman" panose="02020603050405020304" pitchFamily="18" charset="0"/>
              </a:rPr>
              <a:t>测试及拷机</a:t>
            </a:r>
          </a:p>
          <a:p>
            <a:pPr marL="0" indent="0">
              <a:lnSpc>
                <a:spcPct val="100000"/>
              </a:lnSpc>
              <a:spcBef>
                <a:spcPts val="600"/>
              </a:spcBef>
              <a:spcAft>
                <a:spcPts val="600"/>
              </a:spcAft>
              <a:buNone/>
            </a:pPr>
            <a:r>
              <a:rPr lang="zh-CN" altLang="en-US" sz="1600" b="0" kern="0" dirty="0" smtClean="0">
                <a:solidFill>
                  <a:schemeClr val="tx1"/>
                </a:solidFill>
                <a:latin typeface="Times New Roman" panose="02020603050405020304" pitchFamily="18" charset="0"/>
                <a:cs typeface="Times New Roman" panose="02020603050405020304" pitchFamily="18" charset="0"/>
              </a:rPr>
              <a:t>                                          出现的问题</a:t>
            </a:r>
            <a:r>
              <a:rPr lang="zh-CN" altLang="en-US"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zh-CN" altLang="en-US" sz="1600" b="0" kern="0" dirty="0" smtClean="0">
                <a:solidFill>
                  <a:schemeClr val="tx1"/>
                </a:solidFill>
                <a:latin typeface="Times New Roman" panose="02020603050405020304" pitchFamily="18" charset="0"/>
                <a:cs typeface="Times New Roman" panose="02020603050405020304" pitchFamily="18" charset="0"/>
              </a:rPr>
              <a:t>脉冲</a:t>
            </a:r>
            <a:r>
              <a:rPr lang="zh-CN" altLang="en-US" sz="1600" b="0" kern="0" dirty="0">
                <a:solidFill>
                  <a:schemeClr val="tx1"/>
                </a:solidFill>
                <a:latin typeface="Times New Roman" panose="02020603050405020304" pitchFamily="18" charset="0"/>
                <a:cs typeface="Times New Roman" panose="02020603050405020304" pitchFamily="18" charset="0"/>
              </a:rPr>
              <a:t>高压幅值抖动引出脉冲电流波形受</a:t>
            </a:r>
            <a:r>
              <a:rPr lang="zh-CN" altLang="en-US" sz="1600" b="0" kern="0" dirty="0" smtClean="0">
                <a:solidFill>
                  <a:schemeClr val="tx1"/>
                </a:solidFill>
                <a:latin typeface="Times New Roman" panose="02020603050405020304" pitchFamily="18" charset="0"/>
                <a:cs typeface="Times New Roman" panose="02020603050405020304" pitchFamily="18" charset="0"/>
              </a:rPr>
              <a:t>干扰</a:t>
            </a:r>
            <a:endParaRPr lang="en-US" altLang="zh-CN" sz="1600" b="0" kern="0" dirty="0" smtClean="0">
              <a:solidFill>
                <a:schemeClr val="tx1"/>
              </a:solidFill>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r>
              <a:rPr lang="zh-CN" altLang="en-US" sz="1600" b="0" kern="0" dirty="0" smtClean="0">
                <a:solidFill>
                  <a:schemeClr val="tx1"/>
                </a:solidFill>
                <a:latin typeface="Times New Roman" panose="02020603050405020304" pitchFamily="18" charset="0"/>
                <a:cs typeface="Times New Roman" panose="02020603050405020304" pitchFamily="18" charset="0"/>
              </a:rPr>
              <a:t>                                          解决方案：</a:t>
            </a:r>
            <a:r>
              <a:rPr lang="en-US" altLang="zh-CN" sz="1600" b="0" kern="0" dirty="0" smtClean="0">
                <a:solidFill>
                  <a:schemeClr val="tx1"/>
                </a:solidFill>
                <a:latin typeface="Times New Roman" panose="02020603050405020304" pitchFamily="18" charset="0"/>
                <a:cs typeface="Times New Roman" panose="02020603050405020304" pitchFamily="18" charset="0"/>
              </a:rPr>
              <a:t>40</a:t>
            </a:r>
            <a:r>
              <a:rPr lang="zh-CN" altLang="en-US" sz="1600" b="0" kern="0" dirty="0">
                <a:solidFill>
                  <a:schemeClr val="tx1"/>
                </a:solidFill>
                <a:latin typeface="Times New Roman" panose="02020603050405020304" pitchFamily="18" charset="0"/>
                <a:cs typeface="Times New Roman" panose="02020603050405020304" pitchFamily="18" charset="0"/>
              </a:rPr>
              <a:t>个</a:t>
            </a:r>
            <a:r>
              <a:rPr lang="en-US" altLang="zh-CN" sz="1600" b="0" kern="0" dirty="0">
                <a:solidFill>
                  <a:schemeClr val="tx1"/>
                </a:solidFill>
                <a:latin typeface="Times New Roman" panose="02020603050405020304" pitchFamily="18" charset="0"/>
                <a:cs typeface="Times New Roman" panose="02020603050405020304" pitchFamily="18" charset="0"/>
              </a:rPr>
              <a:t>MOS</a:t>
            </a:r>
            <a:r>
              <a:rPr lang="zh-CN" altLang="en-US" sz="1600" b="0" kern="0" dirty="0">
                <a:solidFill>
                  <a:schemeClr val="tx1"/>
                </a:solidFill>
                <a:latin typeface="Times New Roman" panose="02020603050405020304" pitchFamily="18" charset="0"/>
                <a:cs typeface="Times New Roman" panose="02020603050405020304" pitchFamily="18" charset="0"/>
              </a:rPr>
              <a:t>管串联的开关板</a:t>
            </a:r>
            <a:r>
              <a:rPr lang="zh-CN" altLang="en-US" sz="1600" b="0" kern="0" dirty="0" smtClean="0">
                <a:solidFill>
                  <a:schemeClr val="tx1"/>
                </a:solidFill>
                <a:latin typeface="Times New Roman" panose="02020603050405020304" pitchFamily="18" charset="0"/>
                <a:cs typeface="Times New Roman" panose="02020603050405020304" pitchFamily="18" charset="0"/>
              </a:rPr>
              <a:t>更换、电流</a:t>
            </a:r>
            <a:r>
              <a:rPr lang="zh-CN" altLang="en-US" sz="1600" b="0" kern="0" dirty="0">
                <a:solidFill>
                  <a:schemeClr val="tx1"/>
                </a:solidFill>
                <a:latin typeface="Times New Roman" panose="02020603050405020304" pitchFamily="18" charset="0"/>
                <a:cs typeface="Times New Roman" panose="02020603050405020304" pitchFamily="18" charset="0"/>
              </a:rPr>
              <a:t>波形测试地线焊接牢靠</a:t>
            </a:r>
          </a:p>
          <a:p>
            <a:pPr>
              <a:lnSpc>
                <a:spcPct val="100000"/>
              </a:lnSpc>
              <a:spcBef>
                <a:spcPts val="600"/>
              </a:spcBef>
              <a:spcAft>
                <a:spcPts val="600"/>
              </a:spcAft>
              <a:buFont typeface="Arial" panose="020B0604020202020204" pitchFamily="34" charset="0"/>
              <a:buChar char="•"/>
            </a:pPr>
            <a:r>
              <a:rPr lang="zh-CN" altLang="en-US" sz="1600" b="0" dirty="0" smtClean="0">
                <a:latin typeface="Times New Roman" panose="02020603050405020304" pitchFamily="18" charset="0"/>
                <a:cs typeface="Times New Roman" panose="02020603050405020304" pitchFamily="18" charset="0"/>
              </a:rPr>
              <a:t> </a:t>
            </a:r>
            <a:r>
              <a:rPr lang="zh-CN" altLang="en-US" sz="1600" dirty="0">
                <a:solidFill>
                  <a:schemeClr val="tx1"/>
                </a:solidFill>
                <a:latin typeface="Times New Roman" panose="02020603050405020304" pitchFamily="18" charset="0"/>
                <a:cs typeface="Times New Roman" panose="02020603050405020304" pitchFamily="18" charset="0"/>
              </a:rPr>
              <a:t>隧道引出</a:t>
            </a:r>
            <a:r>
              <a:rPr lang="zh-CN" altLang="en-US" sz="1600" dirty="0" smtClean="0">
                <a:solidFill>
                  <a:schemeClr val="tx1"/>
                </a:solidFill>
                <a:latin typeface="Times New Roman" panose="02020603050405020304" pitchFamily="18" charset="0"/>
                <a:cs typeface="Times New Roman" panose="02020603050405020304" pitchFamily="18" charset="0"/>
              </a:rPr>
              <a:t>电源</a:t>
            </a:r>
            <a:r>
              <a:rPr lang="zh-CN" altLang="en-US" sz="1600" b="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zh-CN" sz="1600" b="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1</a:t>
            </a:r>
            <a:r>
              <a:rPr lang="zh-CN" altLang="en-US" sz="1600" b="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zh-CN" altLang="en-US" sz="1600" b="0" dirty="0" smtClean="0">
                <a:solidFill>
                  <a:schemeClr val="tx1"/>
                </a:solidFill>
                <a:latin typeface="Times New Roman" panose="02020603050405020304" pitchFamily="18" charset="0"/>
                <a:cs typeface="Times New Roman" panose="02020603050405020304" pitchFamily="18" charset="0"/>
              </a:rPr>
              <a:t>完成</a:t>
            </a:r>
            <a:r>
              <a:rPr lang="zh-CN" altLang="en-US" sz="1600" b="0" dirty="0">
                <a:solidFill>
                  <a:schemeClr val="tx1"/>
                </a:solidFill>
                <a:latin typeface="Times New Roman" panose="02020603050405020304" pitchFamily="18" charset="0"/>
                <a:cs typeface="Times New Roman" panose="02020603050405020304" pitchFamily="18" charset="0"/>
              </a:rPr>
              <a:t>电源假负载上电工</a:t>
            </a:r>
            <a:r>
              <a:rPr lang="zh-CN" altLang="en-US" sz="1600" b="0" dirty="0" smtClean="0">
                <a:solidFill>
                  <a:schemeClr val="tx1"/>
                </a:solidFill>
                <a:latin typeface="Times New Roman" panose="02020603050405020304" pitchFamily="18" charset="0"/>
                <a:cs typeface="Times New Roman" panose="02020603050405020304" pitchFamily="18" charset="0"/>
              </a:rPr>
              <a:t>作（</a:t>
            </a:r>
            <a:r>
              <a:rPr lang="en-US" altLang="zh-CN" sz="1600" b="0" dirty="0" smtClean="0">
                <a:solidFill>
                  <a:schemeClr val="tx1"/>
                </a:solidFill>
                <a:latin typeface="Times New Roman" panose="02020603050405020304" pitchFamily="18" charset="0"/>
                <a:cs typeface="Times New Roman" panose="02020603050405020304" pitchFamily="18" charset="0"/>
              </a:rPr>
              <a:t>2</a:t>
            </a:r>
            <a:r>
              <a:rPr lang="zh-CN" altLang="en-US" sz="1600" b="0" dirty="0" smtClean="0">
                <a:solidFill>
                  <a:schemeClr val="tx1"/>
                </a:solidFill>
                <a:latin typeface="Times New Roman" panose="02020603050405020304" pitchFamily="18" charset="0"/>
                <a:cs typeface="Times New Roman" panose="02020603050405020304" pitchFamily="18" charset="0"/>
              </a:rPr>
              <a:t>）测试</a:t>
            </a:r>
            <a:r>
              <a:rPr lang="zh-CN" altLang="en-US" sz="1600" b="0" dirty="0">
                <a:solidFill>
                  <a:schemeClr val="tx1"/>
                </a:solidFill>
                <a:latin typeface="Times New Roman" panose="02020603050405020304" pitchFamily="18" charset="0"/>
                <a:cs typeface="Times New Roman" panose="02020603050405020304" pitchFamily="18" charset="0"/>
              </a:rPr>
              <a:t>备用的光驱动油箱开关</a:t>
            </a:r>
          </a:p>
          <a:p>
            <a:pPr marL="0" indent="0">
              <a:lnSpc>
                <a:spcPct val="100000"/>
              </a:lnSpc>
              <a:spcBef>
                <a:spcPts val="600"/>
              </a:spcBef>
              <a:spcAft>
                <a:spcPts val="600"/>
              </a:spcAft>
              <a:buNone/>
            </a:pPr>
            <a:r>
              <a:rPr lang="zh-CN" altLang="en-US" sz="1600" b="0" dirty="0" smtClean="0">
                <a:solidFill>
                  <a:schemeClr val="tx1"/>
                </a:solidFill>
                <a:latin typeface="Times New Roman" panose="02020603050405020304" pitchFamily="18" charset="0"/>
                <a:cs typeface="Times New Roman" panose="02020603050405020304" pitchFamily="18" charset="0"/>
              </a:rPr>
              <a:t>                                    （</a:t>
            </a:r>
            <a:r>
              <a:rPr lang="en-US" altLang="zh-CN" sz="1600" b="0" dirty="0" smtClean="0">
                <a:solidFill>
                  <a:schemeClr val="tx1"/>
                </a:solidFill>
                <a:latin typeface="Times New Roman" panose="02020603050405020304" pitchFamily="18" charset="0"/>
                <a:cs typeface="Times New Roman" panose="02020603050405020304" pitchFamily="18" charset="0"/>
              </a:rPr>
              <a:t>3</a:t>
            </a:r>
            <a:r>
              <a:rPr lang="zh-CN" altLang="en-US" sz="1600" b="0" dirty="0" smtClean="0">
                <a:solidFill>
                  <a:schemeClr val="tx1"/>
                </a:solidFill>
                <a:latin typeface="Times New Roman" panose="02020603050405020304" pitchFamily="18" charset="0"/>
                <a:cs typeface="Times New Roman" panose="02020603050405020304" pitchFamily="18" charset="0"/>
              </a:rPr>
              <a:t>）检查</a:t>
            </a:r>
            <a:r>
              <a:rPr lang="zh-CN" altLang="en-US" sz="1600" b="0" dirty="0">
                <a:solidFill>
                  <a:schemeClr val="tx1"/>
                </a:solidFill>
                <a:latin typeface="Times New Roman" panose="02020603050405020304" pitchFamily="18" charset="0"/>
                <a:cs typeface="Times New Roman" panose="02020603050405020304" pitchFamily="18" charset="0"/>
              </a:rPr>
              <a:t>发现电阻油箱高压座打火烧</a:t>
            </a:r>
            <a:r>
              <a:rPr lang="zh-CN" altLang="en-US" sz="1600" b="0" dirty="0" smtClean="0">
                <a:solidFill>
                  <a:schemeClr val="tx1"/>
                </a:solidFill>
                <a:latin typeface="Times New Roman" panose="02020603050405020304" pitchFamily="18" charset="0"/>
                <a:cs typeface="Times New Roman" panose="02020603050405020304" pitchFamily="18" charset="0"/>
              </a:rPr>
              <a:t>焦（</a:t>
            </a:r>
            <a:r>
              <a:rPr lang="en-US" altLang="zh-CN" sz="1600" b="0" dirty="0" smtClean="0">
                <a:solidFill>
                  <a:schemeClr val="tx1"/>
                </a:solidFill>
                <a:latin typeface="Times New Roman" panose="02020603050405020304" pitchFamily="18" charset="0"/>
                <a:cs typeface="Times New Roman" panose="02020603050405020304" pitchFamily="18" charset="0"/>
              </a:rPr>
              <a:t>4</a:t>
            </a:r>
            <a:r>
              <a:rPr lang="zh-CN" altLang="en-US" sz="1600" b="0" dirty="0" smtClean="0">
                <a:solidFill>
                  <a:schemeClr val="tx1"/>
                </a:solidFill>
                <a:latin typeface="Times New Roman" panose="02020603050405020304" pitchFamily="18" charset="0"/>
                <a:cs typeface="Times New Roman" panose="02020603050405020304" pitchFamily="18" charset="0"/>
              </a:rPr>
              <a:t>）解决</a:t>
            </a:r>
            <a:r>
              <a:rPr lang="zh-CN" altLang="en-US" sz="1600" b="0" dirty="0">
                <a:solidFill>
                  <a:schemeClr val="tx1"/>
                </a:solidFill>
                <a:latin typeface="Times New Roman" panose="02020603050405020304" pitchFamily="18" charset="0"/>
                <a:cs typeface="Times New Roman" panose="02020603050405020304" pitchFamily="18" charset="0"/>
              </a:rPr>
              <a:t>供束时电流波形有干扰的</a:t>
            </a:r>
            <a:r>
              <a:rPr lang="zh-CN" altLang="en-US" sz="1600" b="0" dirty="0" smtClean="0">
                <a:solidFill>
                  <a:schemeClr val="tx1"/>
                </a:solidFill>
                <a:latin typeface="Times New Roman" panose="02020603050405020304" pitchFamily="18" charset="0"/>
                <a:cs typeface="Times New Roman" panose="02020603050405020304" pitchFamily="18" charset="0"/>
              </a:rPr>
              <a:t>问题</a:t>
            </a:r>
            <a:endParaRPr lang="en-US" altLang="zh-CN" sz="1600" b="0" dirty="0" smtClean="0">
              <a:solidFill>
                <a:schemeClr val="tx1"/>
              </a:solidFill>
              <a:latin typeface="Times New Roman" panose="02020603050405020304" pitchFamily="18" charset="0"/>
              <a:cs typeface="Times New Roman" panose="02020603050405020304" pitchFamily="18" charset="0"/>
            </a:endParaRPr>
          </a:p>
          <a:p>
            <a:pPr>
              <a:lnSpc>
                <a:spcPct val="100000"/>
              </a:lnSpc>
              <a:spcBef>
                <a:spcPts val="600"/>
              </a:spcBef>
              <a:spcAft>
                <a:spcPts val="600"/>
              </a:spcAft>
              <a:buFont typeface="Arial" panose="020B0604020202020204" pitchFamily="34" charset="0"/>
              <a:buChar char="•"/>
            </a:pPr>
            <a:r>
              <a:rPr lang="zh-CN" altLang="en-US" sz="1600" dirty="0" smtClean="0">
                <a:solidFill>
                  <a:schemeClr val="tx1"/>
                </a:solidFill>
                <a:latin typeface="Times New Roman" panose="02020603050405020304" pitchFamily="18" charset="0"/>
                <a:cs typeface="Times New Roman" panose="02020603050405020304" pitchFamily="18" charset="0"/>
              </a:rPr>
              <a:t>切束电源</a:t>
            </a:r>
            <a:r>
              <a:rPr lang="zh-CN" altLang="en-US" sz="1600" b="0" dirty="0" smtClean="0">
                <a:solidFill>
                  <a:schemeClr val="tx1"/>
                </a:solidFill>
                <a:latin typeface="Times New Roman" panose="02020603050405020304" pitchFamily="18" charset="0"/>
                <a:cs typeface="Times New Roman" panose="02020603050405020304" pitchFamily="18" charset="0"/>
              </a:rPr>
              <a:t>：与</a:t>
            </a:r>
            <a:r>
              <a:rPr lang="zh-CN" altLang="en-US" sz="1600" b="0" dirty="0">
                <a:solidFill>
                  <a:schemeClr val="tx1"/>
                </a:solidFill>
                <a:latin typeface="Times New Roman" panose="02020603050405020304" pitchFamily="18" charset="0"/>
                <a:cs typeface="Times New Roman" panose="02020603050405020304" pitchFamily="18" charset="0"/>
              </a:rPr>
              <a:t>上位机通讯故障，检查发现通讯光纤被折断导致。更换备用的通讯光纤，电源通讯正常</a:t>
            </a:r>
            <a:r>
              <a:rPr lang="zh-CN" altLang="en-US" sz="1600" b="0" dirty="0" smtClean="0">
                <a:solidFill>
                  <a:schemeClr val="tx1"/>
                </a:solidFill>
                <a:latin typeface="Times New Roman" panose="02020603050405020304" pitchFamily="18" charset="0"/>
                <a:cs typeface="Times New Roman" panose="02020603050405020304" pitchFamily="18" charset="0"/>
              </a:rPr>
              <a:t>。</a:t>
            </a:r>
            <a:endParaRPr lang="en-US" altLang="zh-CN" sz="1600" b="0" dirty="0" smtClean="0">
              <a:solidFill>
                <a:schemeClr val="tx1"/>
              </a:solidFill>
              <a:latin typeface="Times New Roman" panose="02020603050405020304" pitchFamily="18" charset="0"/>
              <a:cs typeface="Times New Roman" panose="02020603050405020304" pitchFamily="18" charset="0"/>
            </a:endParaRPr>
          </a:p>
          <a:p>
            <a:pPr>
              <a:lnSpc>
                <a:spcPct val="150000"/>
              </a:lnSpc>
              <a:spcBef>
                <a:spcPts val="0"/>
              </a:spcBef>
              <a:spcAft>
                <a:spcPts val="0"/>
              </a:spcAft>
              <a:buFont typeface="Arial" panose="020B0604020202020204" pitchFamily="34" charset="0"/>
              <a:buChar char="•"/>
            </a:pPr>
            <a:endParaRPr lang="zh-CN" altLang="en-US" sz="1600" dirty="0" smtClean="0">
              <a:solidFill>
                <a:schemeClr val="tx1"/>
              </a:solidFill>
            </a:endParaRPr>
          </a:p>
          <a:p>
            <a:pPr marL="0" indent="0">
              <a:lnSpc>
                <a:spcPct val="150000"/>
              </a:lnSpc>
              <a:spcBef>
                <a:spcPts val="0"/>
              </a:spcBef>
              <a:spcAft>
                <a:spcPts val="0"/>
              </a:spcAft>
              <a:buNone/>
            </a:pPr>
            <a:endParaRPr lang="zh-CN" altLang="en-US" sz="1600" b="0" kern="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endParaRPr lang="zh-CN" altLang="en-US" sz="1800" b="0" kern="0" dirty="0">
              <a:solidFill>
                <a:schemeClr val="tx1"/>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5793840" y="4738680"/>
            <a:ext cx="1662525" cy="1326107"/>
          </a:xfrm>
          <a:prstGeom prst="rect">
            <a:avLst/>
          </a:prstGeom>
        </p:spPr>
      </p:pic>
      <p:pic>
        <p:nvPicPr>
          <p:cNvPr id="9" name="Picture 7" descr="微信图片_201809041552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6755" y="4738680"/>
            <a:ext cx="2274643" cy="1320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G_20150520_0942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745" y="4755171"/>
            <a:ext cx="2261273" cy="132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E:\相片\手机\IMG_179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1904" y="4419553"/>
            <a:ext cx="1487677" cy="199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微信图片_201809041644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8807" y="4738680"/>
            <a:ext cx="1570493" cy="128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32361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sz="quarter"/>
          </p:nvPr>
        </p:nvSpPr>
        <p:spPr>
          <a:xfrm>
            <a:off x="142841" y="812375"/>
            <a:ext cx="8331200" cy="571257"/>
          </a:xfrm>
        </p:spPr>
        <p:txBody>
          <a:bodyPr/>
          <a:lstStyle/>
          <a:p>
            <a:r>
              <a:rPr lang="zh-CN" altLang="en-US" sz="3200" dirty="0" smtClean="0">
                <a:solidFill>
                  <a:schemeClr val="tx1"/>
                </a:solidFill>
              </a:rPr>
              <a:t>二、</a:t>
            </a:r>
            <a:r>
              <a:rPr lang="en-US" altLang="zh-CN" sz="3200" dirty="0" smtClean="0">
                <a:solidFill>
                  <a:schemeClr val="tx1"/>
                </a:solidFill>
              </a:rPr>
              <a:t>2018</a:t>
            </a:r>
            <a:r>
              <a:rPr lang="zh-CN" altLang="en-US" sz="3200" dirty="0" smtClean="0">
                <a:solidFill>
                  <a:schemeClr val="tx1"/>
                </a:solidFill>
              </a:rPr>
              <a:t>年度夏季检修工作</a:t>
            </a:r>
            <a:endParaRPr lang="zh-CN" altLang="en-US" sz="3200" dirty="0">
              <a:solidFill>
                <a:schemeClr val="tx1"/>
              </a:solidFill>
            </a:endParaRPr>
          </a:p>
        </p:txBody>
      </p:sp>
      <p:sp>
        <p:nvSpPr>
          <p:cNvPr id="7" name="灯片编号占位符 6"/>
          <p:cNvSpPr>
            <a:spLocks noGrp="1"/>
          </p:cNvSpPr>
          <p:nvPr>
            <p:ph type="sldNum" sz="quarter" idx="10"/>
          </p:nvPr>
        </p:nvSpPr>
        <p:spPr>
          <a:xfrm>
            <a:off x="10972801" y="6294335"/>
            <a:ext cx="404284" cy="180975"/>
          </a:xfrm>
        </p:spPr>
        <p:txBody>
          <a:bodyPr/>
          <a:lstStyle/>
          <a:p>
            <a:fld id="{81A9DA62-F351-436E-AD1D-E94342BBCD27}" type="slidenum">
              <a:rPr lang="en-US" altLang="zh-CN" smtClean="0"/>
              <a:pPr/>
              <a:t>13</a:t>
            </a:fld>
            <a:endParaRPr lang="en-US" altLang="zh-CN">
              <a:ea typeface="Arial Unicode MS" panose="020B0604020202020204" pitchFamily="34" charset="-122"/>
              <a:cs typeface="Arial Unicode MS" panose="020B0604020202020204" pitchFamily="34" charset="-122"/>
            </a:endParaRPr>
          </a:p>
        </p:txBody>
      </p:sp>
      <p:sp>
        <p:nvSpPr>
          <p:cNvPr id="8" name="内容占位符 1"/>
          <p:cNvSpPr txBox="1">
            <a:spLocks/>
          </p:cNvSpPr>
          <p:nvPr/>
        </p:nvSpPr>
        <p:spPr>
          <a:xfrm>
            <a:off x="279962" y="1298877"/>
            <a:ext cx="11773926" cy="2356136"/>
          </a:xfrm>
          <a:prstGeom prst="rect">
            <a:avLst/>
          </a:prstGeom>
        </p:spPr>
        <p:txBody>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a:lstStyle>
          <a:p>
            <a:pPr marL="0" indent="0">
              <a:lnSpc>
                <a:spcPct val="150000"/>
              </a:lnSpc>
              <a:spcBef>
                <a:spcPts val="0"/>
              </a:spcBef>
              <a:spcAft>
                <a:spcPts val="0"/>
              </a:spcAft>
              <a:buFontTx/>
              <a:buNone/>
            </a:pPr>
            <a:r>
              <a:rPr lang="en-US" altLang="zh-CN" sz="1800" b="0" kern="0" dirty="0" smtClean="0">
                <a:solidFill>
                  <a:schemeClr val="tx1"/>
                </a:solidFill>
                <a:latin typeface="Times New Roman" panose="02020603050405020304" pitchFamily="18" charset="0"/>
                <a:cs typeface="Times New Roman" panose="02020603050405020304" pitchFamily="18" charset="0"/>
              </a:rPr>
              <a:t>1</a:t>
            </a:r>
            <a:r>
              <a:rPr lang="zh-CN" altLang="en-US" sz="1800" b="0" kern="0" dirty="0" smtClean="0">
                <a:solidFill>
                  <a:schemeClr val="tx1"/>
                </a:solidFill>
                <a:latin typeface="Times New Roman" panose="02020603050405020304" pitchFamily="18" charset="0"/>
                <a:cs typeface="Times New Roman" panose="02020603050405020304" pitchFamily="18" charset="0"/>
              </a:rPr>
              <a:t>、常规检查</a:t>
            </a:r>
            <a:endParaRPr lang="en-US" altLang="zh-CN" sz="1800" b="0" kern="0" dirty="0" smtClean="0">
              <a:solidFill>
                <a:schemeClr val="tx1"/>
              </a:solidFill>
              <a:latin typeface="Times New Roman" panose="02020603050405020304" pitchFamily="18" charset="0"/>
              <a:cs typeface="Times New Roman" panose="02020603050405020304" pitchFamily="18" charset="0"/>
            </a:endParaRPr>
          </a:p>
          <a:p>
            <a:pPr>
              <a:lnSpc>
                <a:spcPct val="100000"/>
              </a:lnSpc>
              <a:spcBef>
                <a:spcPts val="600"/>
              </a:spcBef>
              <a:spcAft>
                <a:spcPts val="600"/>
              </a:spcAft>
              <a:buFont typeface="Arial" panose="020B0604020202020204" pitchFamily="34" charset="0"/>
              <a:buChar char="•"/>
            </a:pPr>
            <a:r>
              <a:rPr lang="zh-CN" altLang="en-US" sz="1600" kern="0" dirty="0" smtClean="0">
                <a:solidFill>
                  <a:schemeClr val="tx1"/>
                </a:solidFill>
                <a:latin typeface="Times New Roman" panose="02020603050405020304" pitchFamily="18" charset="0"/>
                <a:cs typeface="Times New Roman" panose="02020603050405020304" pitchFamily="18" charset="0"/>
              </a:rPr>
              <a:t>引出脉冲电源</a:t>
            </a:r>
            <a:r>
              <a:rPr lang="zh-CN" altLang="en-US" sz="160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zh-CN" altLang="en-US"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zh-CN"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1</a:t>
            </a:r>
            <a:r>
              <a:rPr lang="zh-CN" altLang="en-US"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zh-CN" altLang="en-US" sz="1600" b="0" kern="0" dirty="0" smtClean="0">
                <a:solidFill>
                  <a:schemeClr val="tx1"/>
                </a:solidFill>
                <a:latin typeface="Times New Roman" panose="02020603050405020304" pitchFamily="18" charset="0"/>
                <a:cs typeface="Times New Roman" panose="02020603050405020304" pitchFamily="18" charset="0"/>
              </a:rPr>
              <a:t>充电电源过滤网取下吸尘（</a:t>
            </a:r>
            <a:r>
              <a:rPr lang="en-US" altLang="zh-CN" sz="1600" b="0" kern="0" dirty="0" smtClean="0">
                <a:solidFill>
                  <a:schemeClr val="tx1"/>
                </a:solidFill>
                <a:latin typeface="Times New Roman" panose="02020603050405020304" pitchFamily="18" charset="0"/>
                <a:cs typeface="Times New Roman" panose="02020603050405020304" pitchFamily="18" charset="0"/>
              </a:rPr>
              <a:t>2</a:t>
            </a:r>
            <a:r>
              <a:rPr lang="zh-CN" altLang="en-US" sz="1600" b="0" kern="0" dirty="0" smtClean="0">
                <a:solidFill>
                  <a:schemeClr val="tx1"/>
                </a:solidFill>
                <a:latin typeface="Times New Roman" panose="02020603050405020304" pitchFamily="18" charset="0"/>
                <a:cs typeface="Times New Roman" panose="02020603050405020304" pitchFamily="18" charset="0"/>
              </a:rPr>
              <a:t>）充电电源高压头填充硅胶（</a:t>
            </a:r>
            <a:r>
              <a:rPr lang="en-US" altLang="zh-CN" sz="1600" b="0" kern="0" dirty="0" smtClean="0">
                <a:solidFill>
                  <a:schemeClr val="tx1"/>
                </a:solidFill>
                <a:latin typeface="Times New Roman" panose="02020603050405020304" pitchFamily="18" charset="0"/>
                <a:cs typeface="Times New Roman" panose="02020603050405020304" pitchFamily="18" charset="0"/>
              </a:rPr>
              <a:t>3</a:t>
            </a:r>
            <a:r>
              <a:rPr lang="zh-CN" altLang="en-US" sz="1600" b="0" kern="0" dirty="0" smtClean="0">
                <a:solidFill>
                  <a:schemeClr val="tx1"/>
                </a:solidFill>
                <a:latin typeface="Times New Roman" panose="02020603050405020304" pitchFamily="18" charset="0"/>
                <a:cs typeface="Times New Roman" panose="02020603050405020304" pitchFamily="18" charset="0"/>
              </a:rPr>
              <a:t>）</a:t>
            </a:r>
            <a:r>
              <a:rPr lang="en-US" altLang="zh-CN" sz="1600" b="0" kern="0" dirty="0" smtClean="0">
                <a:solidFill>
                  <a:schemeClr val="tx1"/>
                </a:solidFill>
                <a:latin typeface="Times New Roman" panose="02020603050405020304" pitchFamily="18" charset="0"/>
                <a:cs typeface="Times New Roman" panose="02020603050405020304" pitchFamily="18" charset="0"/>
              </a:rPr>
              <a:t>8</a:t>
            </a:r>
            <a:r>
              <a:rPr lang="zh-CN" altLang="en-US" sz="1600" b="0" kern="0" dirty="0" smtClean="0">
                <a:solidFill>
                  <a:schemeClr val="tx1"/>
                </a:solidFill>
                <a:latin typeface="Times New Roman" panose="02020603050405020304" pitchFamily="18" charset="0"/>
                <a:cs typeface="Times New Roman" panose="02020603050405020304" pitchFamily="18" charset="0"/>
              </a:rPr>
              <a:t>号位脉冲电源吊油缸，查看高压座连接器是否紧固，用酒精对高压连接内部清理（</a:t>
            </a:r>
            <a:r>
              <a:rPr lang="en-US" altLang="zh-CN" sz="1600" b="0" kern="0" dirty="0" smtClean="0">
                <a:solidFill>
                  <a:schemeClr val="tx1"/>
                </a:solidFill>
                <a:latin typeface="Times New Roman" panose="02020603050405020304" pitchFamily="18" charset="0"/>
                <a:cs typeface="Times New Roman" panose="02020603050405020304" pitchFamily="18" charset="0"/>
              </a:rPr>
              <a:t>4</a:t>
            </a:r>
            <a:r>
              <a:rPr lang="zh-CN" altLang="en-US" sz="1600" b="0" kern="0" dirty="0" smtClean="0">
                <a:solidFill>
                  <a:schemeClr val="tx1"/>
                </a:solidFill>
                <a:latin typeface="Times New Roman" panose="02020603050405020304" pitchFamily="18" charset="0"/>
                <a:cs typeface="Times New Roman" panose="02020603050405020304" pitchFamily="18" charset="0"/>
              </a:rPr>
              <a:t>）</a:t>
            </a:r>
            <a:r>
              <a:rPr lang="en-US" altLang="zh-CN" sz="1600" b="0" kern="0" dirty="0" smtClean="0">
                <a:solidFill>
                  <a:schemeClr val="tx1"/>
                </a:solidFill>
                <a:latin typeface="Times New Roman" panose="02020603050405020304" pitchFamily="18" charset="0"/>
                <a:cs typeface="Times New Roman" panose="02020603050405020304" pitchFamily="18" charset="0"/>
              </a:rPr>
              <a:t>8</a:t>
            </a:r>
            <a:r>
              <a:rPr lang="zh-CN" altLang="en-US" sz="1600" b="0" kern="0" dirty="0" smtClean="0">
                <a:solidFill>
                  <a:schemeClr val="tx1"/>
                </a:solidFill>
                <a:latin typeface="Times New Roman" panose="02020603050405020304" pitchFamily="18" charset="0"/>
                <a:cs typeface="Times New Roman" panose="02020603050405020304" pitchFamily="18" charset="0"/>
              </a:rPr>
              <a:t>套脉冲电源绝缘油取样打压（</a:t>
            </a:r>
            <a:r>
              <a:rPr lang="en-US" altLang="zh-CN" sz="1600" b="0" kern="0" dirty="0" smtClean="0">
                <a:solidFill>
                  <a:schemeClr val="tx1"/>
                </a:solidFill>
                <a:latin typeface="Times New Roman" panose="02020603050405020304" pitchFamily="18" charset="0"/>
                <a:cs typeface="Times New Roman" panose="02020603050405020304" pitchFamily="18" charset="0"/>
              </a:rPr>
              <a:t>5</a:t>
            </a:r>
            <a:r>
              <a:rPr lang="zh-CN" altLang="en-US" sz="1600" b="0" kern="0" dirty="0" smtClean="0">
                <a:solidFill>
                  <a:schemeClr val="tx1"/>
                </a:solidFill>
                <a:latin typeface="Times New Roman" panose="02020603050405020304" pitchFamily="18" charset="0"/>
                <a:cs typeface="Times New Roman" panose="02020603050405020304" pitchFamily="18" charset="0"/>
              </a:rPr>
              <a:t>）处理</a:t>
            </a:r>
            <a:r>
              <a:rPr lang="en-US" altLang="zh-CN" sz="1600" b="0" kern="0" dirty="0" smtClean="0">
                <a:solidFill>
                  <a:schemeClr val="tx1"/>
                </a:solidFill>
                <a:latin typeface="Times New Roman" panose="02020603050405020304" pitchFamily="18" charset="0"/>
                <a:cs typeface="Times New Roman" panose="02020603050405020304" pitchFamily="18" charset="0"/>
              </a:rPr>
              <a:t>1</a:t>
            </a:r>
            <a:r>
              <a:rPr lang="zh-CN" altLang="en-US" sz="1600" b="0" kern="0" dirty="0" smtClean="0">
                <a:solidFill>
                  <a:schemeClr val="tx1"/>
                </a:solidFill>
                <a:latin typeface="Times New Roman" panose="02020603050405020304" pitchFamily="18" charset="0"/>
                <a:cs typeface="Times New Roman" panose="02020603050405020304" pitchFamily="18" charset="0"/>
              </a:rPr>
              <a:t>号位和</a:t>
            </a:r>
            <a:r>
              <a:rPr lang="en-US" altLang="zh-CN" sz="1600" b="0" kern="0" dirty="0" smtClean="0">
                <a:solidFill>
                  <a:schemeClr val="tx1"/>
                </a:solidFill>
                <a:latin typeface="Times New Roman" panose="02020603050405020304" pitchFamily="18" charset="0"/>
                <a:cs typeface="Times New Roman" panose="02020603050405020304" pitchFamily="18" charset="0"/>
              </a:rPr>
              <a:t>3</a:t>
            </a:r>
            <a:r>
              <a:rPr lang="zh-CN" altLang="en-US" sz="1600" b="0" kern="0" dirty="0" smtClean="0">
                <a:solidFill>
                  <a:schemeClr val="tx1"/>
                </a:solidFill>
                <a:latin typeface="Times New Roman" panose="02020603050405020304" pitchFamily="18" charset="0"/>
                <a:cs typeface="Times New Roman" panose="02020603050405020304" pitchFamily="18" charset="0"/>
              </a:rPr>
              <a:t>号位油冷机漏油问题（</a:t>
            </a:r>
            <a:r>
              <a:rPr lang="en-US" altLang="zh-CN" sz="1600" b="0" kern="0" dirty="0" smtClean="0">
                <a:solidFill>
                  <a:schemeClr val="tx1"/>
                </a:solidFill>
                <a:latin typeface="Times New Roman" panose="02020603050405020304" pitchFamily="18" charset="0"/>
                <a:cs typeface="Times New Roman" panose="02020603050405020304" pitchFamily="18" charset="0"/>
              </a:rPr>
              <a:t>6</a:t>
            </a:r>
            <a:r>
              <a:rPr lang="zh-CN" altLang="en-US" sz="1600" b="0" kern="0" dirty="0">
                <a:solidFill>
                  <a:schemeClr val="tx1"/>
                </a:solidFill>
                <a:latin typeface="Times New Roman" panose="02020603050405020304" pitchFamily="18" charset="0"/>
                <a:cs typeface="Times New Roman" panose="02020603050405020304" pitchFamily="18" charset="0"/>
              </a:rPr>
              <a:t>）检查高压电缆连接磁铁处连接器是否固定</a:t>
            </a:r>
            <a:r>
              <a:rPr lang="zh-CN" altLang="en-US" sz="1600" b="0" kern="0" dirty="0" smtClean="0">
                <a:solidFill>
                  <a:schemeClr val="tx1"/>
                </a:solidFill>
                <a:latin typeface="Times New Roman" panose="02020603050405020304" pitchFamily="18" charset="0"/>
                <a:cs typeface="Times New Roman" panose="02020603050405020304" pitchFamily="18" charset="0"/>
              </a:rPr>
              <a:t>紧密（</a:t>
            </a:r>
            <a:r>
              <a:rPr lang="en-US" altLang="zh-CN" sz="1600" b="0" kern="0" dirty="0" smtClean="0">
                <a:solidFill>
                  <a:schemeClr val="tx1"/>
                </a:solidFill>
                <a:latin typeface="Times New Roman" panose="02020603050405020304" pitchFamily="18" charset="0"/>
                <a:cs typeface="Times New Roman" panose="02020603050405020304" pitchFamily="18" charset="0"/>
              </a:rPr>
              <a:t>7</a:t>
            </a:r>
            <a:r>
              <a:rPr lang="zh-CN" altLang="en-US" sz="1600" b="0" kern="0" dirty="0" smtClean="0">
                <a:solidFill>
                  <a:schemeClr val="tx1"/>
                </a:solidFill>
                <a:latin typeface="Times New Roman" panose="02020603050405020304" pitchFamily="18" charset="0"/>
                <a:cs typeface="Times New Roman" panose="02020603050405020304" pitchFamily="18" charset="0"/>
              </a:rPr>
              <a:t>）电源整机测试</a:t>
            </a:r>
            <a:endParaRPr lang="en-US" altLang="zh-CN" sz="1600" b="0" kern="0" dirty="0">
              <a:solidFill>
                <a:schemeClr val="tx1"/>
              </a:solidFill>
              <a:latin typeface="Times New Roman" panose="02020603050405020304" pitchFamily="18" charset="0"/>
              <a:cs typeface="Times New Roman" panose="02020603050405020304" pitchFamily="18" charset="0"/>
            </a:endParaRPr>
          </a:p>
          <a:p>
            <a:pPr>
              <a:lnSpc>
                <a:spcPct val="100000"/>
              </a:lnSpc>
              <a:spcBef>
                <a:spcPts val="600"/>
              </a:spcBef>
              <a:spcAft>
                <a:spcPts val="600"/>
              </a:spcAft>
              <a:buFont typeface="Arial" panose="020B0604020202020204" pitchFamily="34" charset="0"/>
              <a:buChar char="•"/>
            </a:pPr>
            <a:r>
              <a:rPr lang="zh-CN" altLang="en-US" sz="1600" kern="0" dirty="0" smtClean="0">
                <a:solidFill>
                  <a:schemeClr val="tx1"/>
                </a:solidFill>
                <a:latin typeface="Times New Roman" panose="02020603050405020304" pitchFamily="18" charset="0"/>
                <a:cs typeface="Times New Roman" panose="02020603050405020304" pitchFamily="18" charset="0"/>
              </a:rPr>
              <a:t>注入脉冲电源</a:t>
            </a:r>
            <a:r>
              <a:rPr lang="zh-CN" altLang="en-US" sz="160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zh-CN" sz="160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1</a:t>
            </a:r>
            <a:r>
              <a:rPr lang="zh-CN" altLang="en-US" sz="160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1600" b="0" kern="0" dirty="0" smtClean="0">
                <a:solidFill>
                  <a:schemeClr val="tx1"/>
                </a:solidFill>
                <a:latin typeface="Times New Roman" panose="02020603050405020304" pitchFamily="18" charset="0"/>
                <a:cs typeface="Times New Roman" panose="02020603050405020304" pitchFamily="18" charset="0"/>
              </a:rPr>
              <a:t>2</a:t>
            </a:r>
            <a:r>
              <a:rPr lang="zh-CN" altLang="en-US" sz="1600" b="0" kern="0" dirty="0">
                <a:solidFill>
                  <a:schemeClr val="tx1"/>
                </a:solidFill>
                <a:latin typeface="Times New Roman" panose="02020603050405020304" pitchFamily="18" charset="0"/>
                <a:cs typeface="Times New Roman" panose="02020603050405020304" pitchFamily="18" charset="0"/>
              </a:rPr>
              <a:t>台注入脉冲电源的除灰、去</a:t>
            </a:r>
            <a:r>
              <a:rPr lang="zh-CN" altLang="en-US" sz="1600" b="0" kern="0" dirty="0" smtClean="0">
                <a:solidFill>
                  <a:schemeClr val="tx1"/>
                </a:solidFill>
                <a:latin typeface="Times New Roman" panose="02020603050405020304" pitchFamily="18" charset="0"/>
                <a:cs typeface="Times New Roman" panose="02020603050405020304" pitchFamily="18" charset="0"/>
              </a:rPr>
              <a:t>尘（</a:t>
            </a:r>
            <a:r>
              <a:rPr lang="en-US" altLang="zh-CN" sz="1600" b="0" kern="0" dirty="0" smtClean="0">
                <a:solidFill>
                  <a:schemeClr val="tx1"/>
                </a:solidFill>
                <a:latin typeface="Times New Roman" panose="02020603050405020304" pitchFamily="18" charset="0"/>
                <a:cs typeface="Times New Roman" panose="02020603050405020304" pitchFamily="18" charset="0"/>
              </a:rPr>
              <a:t>2</a:t>
            </a:r>
            <a:r>
              <a:rPr lang="zh-CN" altLang="en-US" sz="1600" b="0" kern="0" dirty="0" smtClean="0">
                <a:solidFill>
                  <a:schemeClr val="tx1"/>
                </a:solidFill>
                <a:latin typeface="Times New Roman" panose="02020603050405020304" pitchFamily="18" charset="0"/>
                <a:cs typeface="Times New Roman" panose="02020603050405020304" pitchFamily="18" charset="0"/>
              </a:rPr>
              <a:t>）</a:t>
            </a:r>
            <a:r>
              <a:rPr lang="en-US" altLang="zh-CN" sz="1600" b="0" kern="0" dirty="0" smtClean="0">
                <a:solidFill>
                  <a:schemeClr val="tx1"/>
                </a:solidFill>
                <a:latin typeface="Times New Roman" panose="02020603050405020304" pitchFamily="18" charset="0"/>
                <a:cs typeface="Times New Roman" panose="02020603050405020304" pitchFamily="18" charset="0"/>
              </a:rPr>
              <a:t>116</a:t>
            </a:r>
            <a:r>
              <a:rPr lang="zh-CN" altLang="en-US" sz="1600" b="0" kern="0" dirty="0">
                <a:solidFill>
                  <a:schemeClr val="tx1"/>
                </a:solidFill>
                <a:latin typeface="Times New Roman" panose="02020603050405020304" pitchFamily="18" charset="0"/>
                <a:cs typeface="Times New Roman" panose="02020603050405020304" pitchFamily="18" charset="0"/>
              </a:rPr>
              <a:t>个功率模块拆卸和</a:t>
            </a:r>
            <a:r>
              <a:rPr lang="zh-CN" altLang="en-US" sz="1600" b="0" kern="0" dirty="0" smtClean="0">
                <a:solidFill>
                  <a:schemeClr val="tx1"/>
                </a:solidFill>
                <a:latin typeface="Times New Roman" panose="02020603050405020304" pitchFamily="18" charset="0"/>
                <a:cs typeface="Times New Roman" panose="02020603050405020304" pitchFamily="18" charset="0"/>
              </a:rPr>
              <a:t>安装（</a:t>
            </a:r>
            <a:r>
              <a:rPr lang="en-US" altLang="zh-CN" sz="1600" b="0" kern="0" dirty="0" smtClean="0">
                <a:solidFill>
                  <a:schemeClr val="tx1"/>
                </a:solidFill>
                <a:latin typeface="Times New Roman" panose="02020603050405020304" pitchFamily="18" charset="0"/>
                <a:cs typeface="Times New Roman" panose="02020603050405020304" pitchFamily="18" charset="0"/>
              </a:rPr>
              <a:t>3</a:t>
            </a:r>
            <a:r>
              <a:rPr lang="zh-CN" altLang="en-US" sz="1600" b="0" kern="0" dirty="0" smtClean="0">
                <a:solidFill>
                  <a:schemeClr val="tx1"/>
                </a:solidFill>
                <a:latin typeface="Times New Roman" panose="02020603050405020304" pitchFamily="18" charset="0"/>
                <a:cs typeface="Times New Roman" panose="02020603050405020304" pitchFamily="18" charset="0"/>
              </a:rPr>
              <a:t>）</a:t>
            </a:r>
            <a:r>
              <a:rPr lang="en-US" altLang="zh-CN" sz="1600" b="0" kern="0" dirty="0" smtClean="0">
                <a:solidFill>
                  <a:schemeClr val="tx1"/>
                </a:solidFill>
                <a:latin typeface="Times New Roman" panose="02020603050405020304" pitchFamily="18" charset="0"/>
                <a:cs typeface="Times New Roman" panose="02020603050405020304" pitchFamily="18" charset="0"/>
              </a:rPr>
              <a:t>116</a:t>
            </a:r>
            <a:r>
              <a:rPr lang="zh-CN" altLang="en-US" sz="1600" b="0" kern="0" dirty="0">
                <a:solidFill>
                  <a:schemeClr val="tx1"/>
                </a:solidFill>
                <a:latin typeface="Times New Roman" panose="02020603050405020304" pitchFamily="18" charset="0"/>
                <a:cs typeface="Times New Roman" panose="02020603050405020304" pitchFamily="18" charset="0"/>
              </a:rPr>
              <a:t>台功率模块单独加电</a:t>
            </a:r>
            <a:r>
              <a:rPr lang="zh-CN" altLang="en-US" sz="1600" b="0" kern="0" dirty="0" smtClean="0">
                <a:solidFill>
                  <a:schemeClr val="tx1"/>
                </a:solidFill>
                <a:latin typeface="Times New Roman" panose="02020603050405020304" pitchFamily="18" charset="0"/>
                <a:cs typeface="Times New Roman" panose="02020603050405020304" pitchFamily="18" charset="0"/>
              </a:rPr>
              <a:t>测试（</a:t>
            </a:r>
            <a:r>
              <a:rPr lang="en-US" altLang="zh-CN" sz="1600" b="0" kern="0" dirty="0" smtClean="0">
                <a:solidFill>
                  <a:schemeClr val="tx1"/>
                </a:solidFill>
                <a:latin typeface="Times New Roman" panose="02020603050405020304" pitchFamily="18" charset="0"/>
                <a:cs typeface="Times New Roman" panose="02020603050405020304" pitchFamily="18" charset="0"/>
              </a:rPr>
              <a:t>4</a:t>
            </a:r>
            <a:r>
              <a:rPr lang="zh-CN" altLang="en-US" sz="1600" b="0" kern="0" dirty="0" smtClean="0">
                <a:solidFill>
                  <a:schemeClr val="tx1"/>
                </a:solidFill>
                <a:latin typeface="Times New Roman" panose="02020603050405020304" pitchFamily="18" charset="0"/>
                <a:cs typeface="Times New Roman" panose="02020603050405020304" pitchFamily="18" charset="0"/>
              </a:rPr>
              <a:t>）每个</a:t>
            </a:r>
            <a:r>
              <a:rPr lang="zh-CN" altLang="en-US" sz="1600" b="0" kern="0" dirty="0">
                <a:solidFill>
                  <a:schemeClr val="tx1"/>
                </a:solidFill>
                <a:latin typeface="Times New Roman" panose="02020603050405020304" pitchFamily="18" charset="0"/>
                <a:cs typeface="Times New Roman" panose="02020603050405020304" pitchFamily="18" charset="0"/>
              </a:rPr>
              <a:t>功率柜输出电感电流波形</a:t>
            </a:r>
            <a:r>
              <a:rPr lang="zh-CN" altLang="en-US" sz="1600" b="0" kern="0" dirty="0" smtClean="0">
                <a:solidFill>
                  <a:schemeClr val="tx1"/>
                </a:solidFill>
                <a:latin typeface="Times New Roman" panose="02020603050405020304" pitchFamily="18" charset="0"/>
                <a:cs typeface="Times New Roman" panose="02020603050405020304" pitchFamily="18" charset="0"/>
              </a:rPr>
              <a:t>测试（</a:t>
            </a:r>
            <a:r>
              <a:rPr lang="en-US" altLang="zh-CN" sz="1600" b="0" kern="0" dirty="0" smtClean="0">
                <a:solidFill>
                  <a:schemeClr val="tx1"/>
                </a:solidFill>
                <a:latin typeface="Times New Roman" panose="02020603050405020304" pitchFamily="18" charset="0"/>
                <a:cs typeface="Times New Roman" panose="02020603050405020304" pitchFamily="18" charset="0"/>
              </a:rPr>
              <a:t>5</a:t>
            </a:r>
            <a:r>
              <a:rPr lang="zh-CN" altLang="en-US" sz="1600" b="0" kern="0" dirty="0" smtClean="0">
                <a:solidFill>
                  <a:schemeClr val="tx1"/>
                </a:solidFill>
                <a:latin typeface="Times New Roman" panose="02020603050405020304" pitchFamily="18" charset="0"/>
                <a:cs typeface="Times New Roman" panose="02020603050405020304" pitchFamily="18" charset="0"/>
              </a:rPr>
              <a:t>）水路</a:t>
            </a:r>
            <a:r>
              <a:rPr lang="zh-CN" altLang="en-US" sz="1600" b="0" kern="0" dirty="0">
                <a:solidFill>
                  <a:schemeClr val="tx1"/>
                </a:solidFill>
                <a:latin typeface="Times New Roman" panose="02020603050405020304" pitchFamily="18" charset="0"/>
                <a:cs typeface="Times New Roman" panose="02020603050405020304" pitchFamily="18" charset="0"/>
              </a:rPr>
              <a:t>打压和捡漏</a:t>
            </a:r>
            <a:r>
              <a:rPr lang="zh-CN" altLang="en-US" sz="1600" b="0" kern="0" dirty="0" smtClean="0">
                <a:solidFill>
                  <a:schemeClr val="tx1"/>
                </a:solidFill>
                <a:latin typeface="Times New Roman" panose="02020603050405020304" pitchFamily="18" charset="0"/>
                <a:cs typeface="Times New Roman" panose="02020603050405020304" pitchFamily="18" charset="0"/>
              </a:rPr>
              <a:t>测试（</a:t>
            </a:r>
            <a:r>
              <a:rPr lang="en-US" altLang="zh-CN" sz="1600" b="0" kern="0" dirty="0" smtClean="0">
                <a:solidFill>
                  <a:schemeClr val="tx1"/>
                </a:solidFill>
                <a:latin typeface="Times New Roman" panose="02020603050405020304" pitchFamily="18" charset="0"/>
                <a:cs typeface="Times New Roman" panose="02020603050405020304" pitchFamily="18" charset="0"/>
              </a:rPr>
              <a:t>6</a:t>
            </a:r>
            <a:r>
              <a:rPr lang="zh-CN" altLang="en-US" sz="1600" b="0" kern="0" dirty="0" smtClean="0">
                <a:solidFill>
                  <a:schemeClr val="tx1"/>
                </a:solidFill>
                <a:latin typeface="Times New Roman" panose="02020603050405020304" pitchFamily="18" charset="0"/>
                <a:cs typeface="Times New Roman" panose="02020603050405020304" pitchFamily="18" charset="0"/>
              </a:rPr>
              <a:t>）修改</a:t>
            </a:r>
            <a:r>
              <a:rPr lang="en-US" altLang="zh-CN" sz="1600" b="0" kern="0" dirty="0">
                <a:solidFill>
                  <a:schemeClr val="tx1"/>
                </a:solidFill>
                <a:latin typeface="Times New Roman" panose="02020603050405020304" pitchFamily="18" charset="0"/>
                <a:cs typeface="Times New Roman" panose="02020603050405020304" pitchFamily="18" charset="0"/>
              </a:rPr>
              <a:t>PLC</a:t>
            </a:r>
            <a:r>
              <a:rPr lang="zh-CN" altLang="en-US" sz="1600" b="0" kern="0" dirty="0">
                <a:solidFill>
                  <a:schemeClr val="tx1"/>
                </a:solidFill>
                <a:latin typeface="Times New Roman" panose="02020603050405020304" pitchFamily="18" charset="0"/>
                <a:cs typeface="Times New Roman" panose="02020603050405020304" pitchFamily="18" charset="0"/>
              </a:rPr>
              <a:t>程序，增加电源停机时无柜门故障</a:t>
            </a:r>
            <a:r>
              <a:rPr lang="zh-CN" altLang="en-US" sz="1600" b="0" kern="0" dirty="0" smtClean="0">
                <a:solidFill>
                  <a:schemeClr val="tx1"/>
                </a:solidFill>
                <a:latin typeface="Times New Roman" panose="02020603050405020304" pitchFamily="18" charset="0"/>
                <a:cs typeface="Times New Roman" panose="02020603050405020304" pitchFamily="18" charset="0"/>
              </a:rPr>
              <a:t>功能（</a:t>
            </a:r>
            <a:r>
              <a:rPr lang="en-US" altLang="zh-CN" sz="1600" b="0" kern="0" dirty="0" smtClean="0">
                <a:solidFill>
                  <a:schemeClr val="tx1"/>
                </a:solidFill>
                <a:latin typeface="Times New Roman" panose="02020603050405020304" pitchFamily="18" charset="0"/>
                <a:cs typeface="Times New Roman" panose="02020603050405020304" pitchFamily="18" charset="0"/>
              </a:rPr>
              <a:t>7</a:t>
            </a:r>
            <a:r>
              <a:rPr lang="zh-CN" altLang="en-US" sz="1600" b="0" kern="0" dirty="0" smtClean="0">
                <a:solidFill>
                  <a:schemeClr val="tx1"/>
                </a:solidFill>
                <a:latin typeface="Times New Roman" panose="02020603050405020304" pitchFamily="18" charset="0"/>
                <a:cs typeface="Times New Roman" panose="02020603050405020304" pitchFamily="18" charset="0"/>
              </a:rPr>
              <a:t>）电源</a:t>
            </a:r>
            <a:r>
              <a:rPr lang="zh-CN" altLang="en-US" sz="1600" b="0" kern="0" dirty="0">
                <a:solidFill>
                  <a:schemeClr val="tx1"/>
                </a:solidFill>
                <a:latin typeface="Times New Roman" panose="02020603050405020304" pitchFamily="18" charset="0"/>
                <a:cs typeface="Times New Roman" panose="02020603050405020304" pitchFamily="18" charset="0"/>
              </a:rPr>
              <a:t>整机测试 </a:t>
            </a:r>
            <a:endParaRPr lang="zh-CN" altLang="en-US" sz="1600" b="0" kern="0" dirty="0" smtClean="0">
              <a:solidFill>
                <a:schemeClr val="tx1"/>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808176" y="3655014"/>
            <a:ext cx="1915348" cy="1436511"/>
          </a:xfrm>
          <a:prstGeom prst="rect">
            <a:avLst/>
          </a:prstGeom>
        </p:spPr>
      </p:pic>
      <p:pic>
        <p:nvPicPr>
          <p:cNvPr id="6" name="图片 5"/>
          <p:cNvPicPr>
            <a:picLocks noChangeAspect="1"/>
          </p:cNvPicPr>
          <p:nvPr/>
        </p:nvPicPr>
        <p:blipFill>
          <a:blip r:embed="rId3"/>
          <a:stretch>
            <a:fillRect/>
          </a:stretch>
        </p:blipFill>
        <p:spPr>
          <a:xfrm>
            <a:off x="2851119" y="3655013"/>
            <a:ext cx="1865520" cy="1436511"/>
          </a:xfrm>
          <a:prstGeom prst="rect">
            <a:avLst/>
          </a:prstGeom>
        </p:spPr>
      </p:pic>
      <p:pic>
        <p:nvPicPr>
          <p:cNvPr id="13" name="图片 12"/>
          <p:cNvPicPr>
            <a:picLocks noChangeAspect="1"/>
          </p:cNvPicPr>
          <p:nvPr/>
        </p:nvPicPr>
        <p:blipFill>
          <a:blip r:embed="rId4"/>
          <a:stretch>
            <a:fillRect/>
          </a:stretch>
        </p:blipFill>
        <p:spPr>
          <a:xfrm>
            <a:off x="4780436" y="3655013"/>
            <a:ext cx="1688200" cy="1420492"/>
          </a:xfrm>
          <a:prstGeom prst="rect">
            <a:avLst/>
          </a:prstGeom>
        </p:spPr>
      </p:pic>
      <p:pic>
        <p:nvPicPr>
          <p:cNvPr id="15" name="图片 14"/>
          <p:cNvPicPr>
            <a:picLocks noChangeAspect="1"/>
          </p:cNvPicPr>
          <p:nvPr/>
        </p:nvPicPr>
        <p:blipFill>
          <a:blip r:embed="rId5"/>
          <a:stretch>
            <a:fillRect/>
          </a:stretch>
        </p:blipFill>
        <p:spPr>
          <a:xfrm>
            <a:off x="6619634" y="4248854"/>
            <a:ext cx="1348486" cy="1795435"/>
          </a:xfrm>
          <a:prstGeom prst="rect">
            <a:avLst/>
          </a:prstGeom>
        </p:spPr>
      </p:pic>
      <p:pic>
        <p:nvPicPr>
          <p:cNvPr id="16" name="图片 15"/>
          <p:cNvPicPr>
            <a:picLocks noChangeAspect="1"/>
          </p:cNvPicPr>
          <p:nvPr/>
        </p:nvPicPr>
        <p:blipFill>
          <a:blip r:embed="rId6"/>
          <a:stretch>
            <a:fillRect/>
          </a:stretch>
        </p:blipFill>
        <p:spPr>
          <a:xfrm>
            <a:off x="2851120" y="5146572"/>
            <a:ext cx="1858946" cy="1394209"/>
          </a:xfrm>
          <a:prstGeom prst="rect">
            <a:avLst/>
          </a:prstGeom>
        </p:spPr>
      </p:pic>
      <p:pic>
        <p:nvPicPr>
          <p:cNvPr id="17" name="图片 16"/>
          <p:cNvPicPr>
            <a:picLocks noChangeAspect="1"/>
          </p:cNvPicPr>
          <p:nvPr/>
        </p:nvPicPr>
        <p:blipFill rotWithShape="1">
          <a:blip r:embed="rId7"/>
          <a:srcRect l="3799" t="4849" r="9679" b="10100"/>
          <a:stretch/>
        </p:blipFill>
        <p:spPr>
          <a:xfrm>
            <a:off x="4793484" y="5146572"/>
            <a:ext cx="1699185" cy="1336255"/>
          </a:xfrm>
          <a:prstGeom prst="rect">
            <a:avLst/>
          </a:prstGeom>
        </p:spPr>
      </p:pic>
      <p:pic>
        <p:nvPicPr>
          <p:cNvPr id="11" name="图片 10"/>
          <p:cNvPicPr>
            <a:picLocks noChangeAspect="1"/>
          </p:cNvPicPr>
          <p:nvPr/>
        </p:nvPicPr>
        <p:blipFill rotWithShape="1">
          <a:blip r:embed="rId8"/>
          <a:srcRect l="3132" t="5132" r="21301" b="11523"/>
          <a:stretch/>
        </p:blipFill>
        <p:spPr>
          <a:xfrm>
            <a:off x="8095086" y="3477616"/>
            <a:ext cx="3471591" cy="3063165"/>
          </a:xfrm>
          <a:prstGeom prst="rect">
            <a:avLst/>
          </a:prstGeom>
        </p:spPr>
      </p:pic>
      <p:pic>
        <p:nvPicPr>
          <p:cNvPr id="4" name="图片 3"/>
          <p:cNvPicPr>
            <a:picLocks noChangeAspect="1"/>
          </p:cNvPicPr>
          <p:nvPr/>
        </p:nvPicPr>
        <p:blipFill>
          <a:blip r:embed="rId9"/>
          <a:stretch>
            <a:fillRect/>
          </a:stretch>
        </p:blipFill>
        <p:spPr>
          <a:xfrm>
            <a:off x="808176" y="5107016"/>
            <a:ext cx="1913633" cy="1433765"/>
          </a:xfrm>
          <a:prstGeom prst="rect">
            <a:avLst/>
          </a:prstGeom>
        </p:spPr>
      </p:pic>
    </p:spTree>
    <p:extLst>
      <p:ext uri="{BB962C8B-B14F-4D97-AF65-F5344CB8AC3E}">
        <p14:creationId xmlns:p14="http://schemas.microsoft.com/office/powerpoint/2010/main" val="427107406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sz="quarter"/>
          </p:nvPr>
        </p:nvSpPr>
        <p:spPr>
          <a:xfrm>
            <a:off x="119028" y="779907"/>
            <a:ext cx="8331200" cy="571257"/>
          </a:xfrm>
        </p:spPr>
        <p:txBody>
          <a:bodyPr/>
          <a:lstStyle/>
          <a:p>
            <a:r>
              <a:rPr lang="zh-CN" altLang="en-US" sz="3200" dirty="0" smtClean="0">
                <a:solidFill>
                  <a:schemeClr val="tx1"/>
                </a:solidFill>
              </a:rPr>
              <a:t>二、</a:t>
            </a:r>
            <a:r>
              <a:rPr lang="en-US" altLang="zh-CN" sz="3200" dirty="0" smtClean="0">
                <a:solidFill>
                  <a:schemeClr val="tx1"/>
                </a:solidFill>
              </a:rPr>
              <a:t>2018</a:t>
            </a:r>
            <a:r>
              <a:rPr lang="zh-CN" altLang="en-US" sz="3200" dirty="0" smtClean="0">
                <a:solidFill>
                  <a:schemeClr val="tx1"/>
                </a:solidFill>
              </a:rPr>
              <a:t>年度夏季检修工作</a:t>
            </a:r>
            <a:endParaRPr lang="zh-CN" altLang="en-US" sz="3200" dirty="0">
              <a:solidFill>
                <a:schemeClr val="tx1"/>
              </a:solidFill>
            </a:endParaRPr>
          </a:p>
        </p:txBody>
      </p:sp>
      <p:sp>
        <p:nvSpPr>
          <p:cNvPr id="7" name="灯片编号占位符 6"/>
          <p:cNvSpPr>
            <a:spLocks noGrp="1"/>
          </p:cNvSpPr>
          <p:nvPr>
            <p:ph type="sldNum" sz="quarter" idx="10"/>
          </p:nvPr>
        </p:nvSpPr>
        <p:spPr/>
        <p:txBody>
          <a:bodyPr/>
          <a:lstStyle/>
          <a:p>
            <a:fld id="{81A9DA62-F351-436E-AD1D-E94342BBCD27}" type="slidenum">
              <a:rPr lang="en-US" altLang="zh-CN" smtClean="0"/>
              <a:pPr/>
              <a:t>14</a:t>
            </a:fld>
            <a:endParaRPr lang="en-US" altLang="zh-CN">
              <a:ea typeface="Arial Unicode MS" panose="020B0604020202020204" pitchFamily="34" charset="-122"/>
              <a:cs typeface="Arial Unicode MS" panose="020B0604020202020204" pitchFamily="34" charset="-122"/>
            </a:endParaRPr>
          </a:p>
        </p:txBody>
      </p:sp>
      <p:sp>
        <p:nvSpPr>
          <p:cNvPr id="8" name="内容占位符 1"/>
          <p:cNvSpPr txBox="1">
            <a:spLocks/>
          </p:cNvSpPr>
          <p:nvPr/>
        </p:nvSpPr>
        <p:spPr>
          <a:xfrm>
            <a:off x="332496" y="1258123"/>
            <a:ext cx="11573020" cy="2963255"/>
          </a:xfrm>
          <a:prstGeom prst="rect">
            <a:avLst/>
          </a:prstGeom>
        </p:spPr>
        <p:txBody>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a:lstStyle>
          <a:p>
            <a:pPr marL="0" indent="0">
              <a:lnSpc>
                <a:spcPct val="150000"/>
              </a:lnSpc>
              <a:spcBef>
                <a:spcPts val="0"/>
              </a:spcBef>
              <a:spcAft>
                <a:spcPts val="0"/>
              </a:spcAft>
              <a:buFontTx/>
              <a:buNone/>
            </a:pPr>
            <a:r>
              <a:rPr lang="en-US" altLang="zh-CN" sz="1800" b="0" kern="0" dirty="0" smtClean="0">
                <a:solidFill>
                  <a:schemeClr val="tx1"/>
                </a:solidFill>
                <a:latin typeface="Times New Roman" panose="02020603050405020304" pitchFamily="18" charset="0"/>
                <a:cs typeface="Times New Roman" panose="02020603050405020304" pitchFamily="18" charset="0"/>
              </a:rPr>
              <a:t>1</a:t>
            </a:r>
            <a:r>
              <a:rPr lang="zh-CN" altLang="en-US" sz="1800" b="0" kern="0" dirty="0" smtClean="0">
                <a:solidFill>
                  <a:schemeClr val="tx1"/>
                </a:solidFill>
                <a:latin typeface="Times New Roman" panose="02020603050405020304" pitchFamily="18" charset="0"/>
                <a:cs typeface="Times New Roman" panose="02020603050405020304" pitchFamily="18" charset="0"/>
              </a:rPr>
              <a:t>、常规检查</a:t>
            </a:r>
            <a:endParaRPr lang="en-US" altLang="zh-CN" sz="1800" b="0" kern="0" dirty="0" smtClean="0">
              <a:solidFill>
                <a:schemeClr val="tx1"/>
              </a:solidFill>
              <a:latin typeface="Times New Roman" panose="02020603050405020304" pitchFamily="18" charset="0"/>
              <a:cs typeface="Times New Roman" panose="02020603050405020304" pitchFamily="18" charset="0"/>
            </a:endParaRPr>
          </a:p>
          <a:p>
            <a:pPr>
              <a:lnSpc>
                <a:spcPct val="100000"/>
              </a:lnSpc>
              <a:spcBef>
                <a:spcPts val="600"/>
              </a:spcBef>
              <a:spcAft>
                <a:spcPts val="600"/>
              </a:spcAft>
              <a:buFont typeface="Arial" panose="020B0604020202020204" pitchFamily="34" charset="0"/>
              <a:buChar char="•"/>
            </a:pPr>
            <a:r>
              <a:rPr lang="en-US" altLang="zh-CN" sz="1600" kern="0" dirty="0" smtClean="0">
                <a:solidFill>
                  <a:schemeClr val="tx1"/>
                </a:solidFill>
                <a:latin typeface="Times New Roman" panose="02020603050405020304" pitchFamily="18" charset="0"/>
                <a:cs typeface="Times New Roman" panose="02020603050405020304" pitchFamily="18" charset="0"/>
              </a:rPr>
              <a:t>RCS</a:t>
            </a:r>
            <a:r>
              <a:rPr lang="zh-CN" altLang="en-US" sz="1600" kern="0" dirty="0" smtClean="0">
                <a:solidFill>
                  <a:schemeClr val="tx1"/>
                </a:solidFill>
                <a:latin typeface="Times New Roman" panose="02020603050405020304" pitchFamily="18" charset="0"/>
                <a:cs typeface="Times New Roman" panose="02020603050405020304" pitchFamily="18" charset="0"/>
              </a:rPr>
              <a:t>主磁铁电源</a:t>
            </a:r>
            <a:r>
              <a:rPr lang="zh-CN" altLang="en-US" sz="160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zh-CN" sz="1600" b="0" kern="0" dirty="0" smtClean="0">
                <a:solidFill>
                  <a:schemeClr val="tx1"/>
                </a:solidFill>
                <a:latin typeface="Times New Roman" panose="02020603050405020304" pitchFamily="18" charset="0"/>
                <a:cs typeface="Times New Roman" panose="02020603050405020304" pitchFamily="18" charset="0"/>
              </a:rPr>
              <a:t>1</a:t>
            </a:r>
            <a:r>
              <a:rPr lang="zh-CN" altLang="en-US" sz="1600" b="0" kern="0" dirty="0" smtClean="0">
                <a:solidFill>
                  <a:schemeClr val="tx1"/>
                </a:solidFill>
                <a:latin typeface="Times New Roman" panose="02020603050405020304" pitchFamily="18" charset="0"/>
                <a:cs typeface="Times New Roman" panose="02020603050405020304" pitchFamily="18" charset="0"/>
              </a:rPr>
              <a:t>）柜内除尘（</a:t>
            </a:r>
            <a:r>
              <a:rPr lang="en-US" altLang="zh-CN" sz="1600" b="0" kern="0" dirty="0" smtClean="0">
                <a:solidFill>
                  <a:schemeClr val="tx1"/>
                </a:solidFill>
                <a:latin typeface="Times New Roman" panose="02020603050405020304" pitchFamily="18" charset="0"/>
                <a:cs typeface="Times New Roman" panose="02020603050405020304" pitchFamily="18" charset="0"/>
              </a:rPr>
              <a:t>2</a:t>
            </a:r>
            <a:r>
              <a:rPr lang="zh-CN" altLang="en-US" sz="1600" b="0" kern="0" dirty="0" smtClean="0">
                <a:solidFill>
                  <a:schemeClr val="tx1"/>
                </a:solidFill>
                <a:latin typeface="Times New Roman" panose="02020603050405020304" pitchFamily="18" charset="0"/>
                <a:cs typeface="Times New Roman" panose="02020603050405020304" pitchFamily="18" charset="0"/>
              </a:rPr>
              <a:t>）</a:t>
            </a:r>
            <a:r>
              <a:rPr lang="zh-CN" altLang="en-US" sz="1600" b="0" kern="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柜内</a:t>
            </a:r>
            <a:r>
              <a:rPr lang="zh-CN" altLang="zh-CN" sz="1600" b="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关键位置电路检测</a:t>
            </a:r>
            <a:r>
              <a:rPr lang="zh-CN" altLang="en-US" sz="1600" b="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b="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3</a:t>
            </a:r>
            <a:r>
              <a:rPr lang="zh-CN" altLang="en-US" sz="1600" b="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）检查电源电路</a:t>
            </a:r>
            <a:r>
              <a:rPr lang="zh-CN" altLang="en-US" sz="1600" b="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连接（</a:t>
            </a:r>
            <a:r>
              <a:rPr lang="en-US" altLang="zh-CN" sz="1600" b="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4</a:t>
            </a:r>
            <a:r>
              <a:rPr lang="zh-CN" altLang="en-US" sz="1600" b="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600" b="0" kern="0" dirty="0" smtClean="0">
                <a:solidFill>
                  <a:schemeClr val="tx1"/>
                </a:solidFill>
                <a:latin typeface="Times New Roman" panose="02020603050405020304" pitchFamily="18" charset="0"/>
                <a:cs typeface="Times New Roman" panose="02020603050405020304" pitchFamily="18" charset="0"/>
              </a:rPr>
              <a:t>滤波</a:t>
            </a:r>
            <a:r>
              <a:rPr lang="zh-CN" altLang="en-US" sz="1600" b="0" kern="0" dirty="0">
                <a:solidFill>
                  <a:schemeClr val="tx1"/>
                </a:solidFill>
                <a:latin typeface="Times New Roman" panose="02020603050405020304" pitchFamily="18" charset="0"/>
                <a:cs typeface="Times New Roman" panose="02020603050405020304" pitchFamily="18" charset="0"/>
              </a:rPr>
              <a:t>电感更换防松</a:t>
            </a:r>
            <a:r>
              <a:rPr lang="zh-CN" altLang="en-US" sz="1600" b="0" kern="0" dirty="0" smtClean="0">
                <a:solidFill>
                  <a:schemeClr val="tx1"/>
                </a:solidFill>
                <a:latin typeface="Times New Roman" panose="02020603050405020304" pitchFamily="18" charset="0"/>
                <a:cs typeface="Times New Roman" panose="02020603050405020304" pitchFamily="18" charset="0"/>
              </a:rPr>
              <a:t>垫圈（</a:t>
            </a:r>
            <a:r>
              <a:rPr lang="en-US" altLang="zh-CN" sz="1600" b="0" kern="0" dirty="0" smtClean="0">
                <a:solidFill>
                  <a:schemeClr val="tx1"/>
                </a:solidFill>
                <a:latin typeface="Times New Roman" panose="02020603050405020304" pitchFamily="18" charset="0"/>
                <a:cs typeface="Times New Roman" panose="02020603050405020304" pitchFamily="18" charset="0"/>
              </a:rPr>
              <a:t>5</a:t>
            </a:r>
            <a:r>
              <a:rPr lang="zh-CN" altLang="en-US" sz="1600" b="0" kern="0" dirty="0" smtClean="0">
                <a:solidFill>
                  <a:schemeClr val="tx1"/>
                </a:solidFill>
                <a:latin typeface="Times New Roman" panose="02020603050405020304" pitchFamily="18" charset="0"/>
                <a:cs typeface="Times New Roman" panose="02020603050405020304" pitchFamily="18" charset="0"/>
              </a:rPr>
              <a:t>）更换</a:t>
            </a:r>
            <a:r>
              <a:rPr lang="zh-CN" altLang="en-US" sz="1600" b="0" kern="0" dirty="0">
                <a:solidFill>
                  <a:schemeClr val="tx1"/>
                </a:solidFill>
                <a:latin typeface="Times New Roman" panose="02020603050405020304" pitchFamily="18" charset="0"/>
                <a:cs typeface="Times New Roman" panose="02020603050405020304" pitchFamily="18" charset="0"/>
              </a:rPr>
              <a:t>冷却水流量</a:t>
            </a:r>
            <a:r>
              <a:rPr lang="zh-CN" altLang="en-US" sz="1600" b="0" kern="0" dirty="0" smtClean="0">
                <a:solidFill>
                  <a:schemeClr val="tx1"/>
                </a:solidFill>
                <a:latin typeface="Times New Roman" panose="02020603050405020304" pitchFamily="18" charset="0"/>
                <a:cs typeface="Times New Roman" panose="02020603050405020304" pitchFamily="18" charset="0"/>
              </a:rPr>
              <a:t>计（</a:t>
            </a:r>
            <a:r>
              <a:rPr lang="en-US" altLang="zh-CN" sz="1600" b="0" kern="0" dirty="0" smtClean="0">
                <a:solidFill>
                  <a:schemeClr val="tx1"/>
                </a:solidFill>
                <a:latin typeface="Times New Roman" panose="02020603050405020304" pitchFamily="18" charset="0"/>
                <a:cs typeface="Times New Roman" panose="02020603050405020304" pitchFamily="18" charset="0"/>
              </a:rPr>
              <a:t>6</a:t>
            </a:r>
            <a:r>
              <a:rPr lang="zh-CN" altLang="en-US" sz="1600" b="0" kern="0" dirty="0" smtClean="0">
                <a:solidFill>
                  <a:schemeClr val="tx1"/>
                </a:solidFill>
                <a:latin typeface="Times New Roman" panose="02020603050405020304" pitchFamily="18" charset="0"/>
                <a:cs typeface="Times New Roman" panose="02020603050405020304" pitchFamily="18" charset="0"/>
              </a:rPr>
              <a:t>）电源整机</a:t>
            </a:r>
            <a:r>
              <a:rPr lang="zh-CN" altLang="en-US" sz="1600" b="0" kern="0" dirty="0">
                <a:solidFill>
                  <a:schemeClr val="tx1"/>
                </a:solidFill>
                <a:latin typeface="Times New Roman" panose="02020603050405020304" pitchFamily="18" charset="0"/>
                <a:cs typeface="Times New Roman" panose="02020603050405020304" pitchFamily="18" charset="0"/>
              </a:rPr>
              <a:t>联</a:t>
            </a:r>
            <a:r>
              <a:rPr lang="zh-CN" altLang="en-US" sz="1600" b="0" kern="0" dirty="0" smtClean="0">
                <a:solidFill>
                  <a:schemeClr val="tx1"/>
                </a:solidFill>
                <a:latin typeface="Times New Roman" panose="02020603050405020304" pitchFamily="18" charset="0"/>
                <a:cs typeface="Times New Roman" panose="02020603050405020304" pitchFamily="18" charset="0"/>
              </a:rPr>
              <a:t>调</a:t>
            </a:r>
            <a:endParaRPr lang="en-US" altLang="zh-CN" sz="1600" b="0" kern="0" dirty="0">
              <a:solidFill>
                <a:schemeClr val="tx1"/>
              </a:solidFill>
              <a:latin typeface="Times New Roman" panose="02020603050405020304" pitchFamily="18" charset="0"/>
              <a:cs typeface="Times New Roman" panose="02020603050405020304" pitchFamily="18" charset="0"/>
            </a:endParaRPr>
          </a:p>
          <a:p>
            <a:pPr>
              <a:lnSpc>
                <a:spcPct val="100000"/>
              </a:lnSpc>
              <a:spcBef>
                <a:spcPts val="600"/>
              </a:spcBef>
              <a:spcAft>
                <a:spcPts val="600"/>
              </a:spcAft>
              <a:buFont typeface="Arial" panose="020B0604020202020204" pitchFamily="34" charset="0"/>
              <a:buChar char="•"/>
            </a:pPr>
            <a:r>
              <a:rPr lang="en-US" altLang="zh-CN" sz="1600" kern="0" dirty="0" smtClean="0">
                <a:solidFill>
                  <a:schemeClr val="tx1"/>
                </a:solidFill>
                <a:latin typeface="Times New Roman" panose="02020603050405020304" pitchFamily="18" charset="0"/>
                <a:cs typeface="Times New Roman" panose="02020603050405020304" pitchFamily="18" charset="0"/>
              </a:rPr>
              <a:t>10kV</a:t>
            </a:r>
            <a:r>
              <a:rPr lang="zh-CN" altLang="en-US" sz="1600" kern="0" dirty="0" smtClean="0">
                <a:solidFill>
                  <a:schemeClr val="tx1"/>
                </a:solidFill>
                <a:latin typeface="Times New Roman" panose="02020603050405020304" pitchFamily="18" charset="0"/>
                <a:cs typeface="Times New Roman" panose="02020603050405020304" pitchFamily="18" charset="0"/>
              </a:rPr>
              <a:t>变压器：（</a:t>
            </a:r>
            <a:r>
              <a:rPr lang="en-US" altLang="zh-CN" sz="1600" b="0" kern="0" dirty="0" smtClean="0">
                <a:solidFill>
                  <a:schemeClr val="tx1"/>
                </a:solidFill>
                <a:latin typeface="Times New Roman" panose="02020603050405020304" pitchFamily="18" charset="0"/>
                <a:cs typeface="Times New Roman" panose="02020603050405020304" pitchFamily="18" charset="0"/>
              </a:rPr>
              <a:t>1</a:t>
            </a:r>
            <a:r>
              <a:rPr lang="zh-CN" altLang="en-US" sz="1600" b="0" kern="0" dirty="0">
                <a:solidFill>
                  <a:schemeClr val="tx1"/>
                </a:solidFill>
                <a:latin typeface="Times New Roman" panose="02020603050405020304" pitchFamily="18" charset="0"/>
                <a:cs typeface="Times New Roman" panose="02020603050405020304" pitchFamily="18" charset="0"/>
              </a:rPr>
              <a:t>）柜</a:t>
            </a:r>
            <a:r>
              <a:rPr lang="zh-CN" altLang="en-US" sz="1600" b="0" kern="0" dirty="0" smtClean="0">
                <a:solidFill>
                  <a:schemeClr val="tx1"/>
                </a:solidFill>
                <a:latin typeface="Times New Roman" panose="02020603050405020304" pitchFamily="18" charset="0"/>
                <a:cs typeface="Times New Roman" panose="02020603050405020304" pitchFamily="18" charset="0"/>
              </a:rPr>
              <a:t>内检查及除尘（</a:t>
            </a:r>
            <a:r>
              <a:rPr lang="en-US" altLang="zh-CN" sz="1600" b="0" kern="0" dirty="0" smtClean="0">
                <a:solidFill>
                  <a:schemeClr val="tx1"/>
                </a:solidFill>
                <a:latin typeface="Times New Roman" panose="02020603050405020304" pitchFamily="18" charset="0"/>
                <a:cs typeface="Times New Roman" panose="02020603050405020304" pitchFamily="18" charset="0"/>
              </a:rPr>
              <a:t>2</a:t>
            </a:r>
            <a:r>
              <a:rPr lang="zh-CN" altLang="en-US" sz="1600" b="0" kern="0" dirty="0">
                <a:solidFill>
                  <a:schemeClr val="tx1"/>
                </a:solidFill>
                <a:latin typeface="Times New Roman" panose="02020603050405020304" pitchFamily="18" charset="0"/>
                <a:cs typeface="Times New Roman" panose="02020603050405020304" pitchFamily="18" charset="0"/>
              </a:rPr>
              <a:t>）预防性试验：绝缘电阻测试、交流耐压试验、直流电阻测试、变压器变比测试、变压器绝缘吸收比</a:t>
            </a:r>
            <a:r>
              <a:rPr lang="zh-CN" altLang="en-US" sz="1600" b="0" kern="0" dirty="0" smtClean="0">
                <a:solidFill>
                  <a:schemeClr val="tx1"/>
                </a:solidFill>
                <a:latin typeface="Times New Roman" panose="02020603050405020304" pitchFamily="18" charset="0"/>
                <a:cs typeface="Times New Roman" panose="02020603050405020304" pitchFamily="18" charset="0"/>
              </a:rPr>
              <a:t>测试（</a:t>
            </a:r>
            <a:r>
              <a:rPr lang="en-US" altLang="zh-CN" sz="1600" b="0" kern="0" dirty="0" smtClean="0">
                <a:solidFill>
                  <a:schemeClr val="tx1"/>
                </a:solidFill>
                <a:latin typeface="Times New Roman" panose="02020603050405020304" pitchFamily="18" charset="0"/>
                <a:cs typeface="Times New Roman" panose="02020603050405020304" pitchFamily="18" charset="0"/>
              </a:rPr>
              <a:t>3</a:t>
            </a:r>
            <a:r>
              <a:rPr lang="zh-CN" altLang="en-US" sz="1600" b="0" kern="0" dirty="0">
                <a:solidFill>
                  <a:schemeClr val="tx1"/>
                </a:solidFill>
                <a:latin typeface="Times New Roman" panose="02020603050405020304" pitchFamily="18" charset="0"/>
                <a:cs typeface="Times New Roman" panose="02020603050405020304" pitchFamily="18" charset="0"/>
              </a:rPr>
              <a:t>）接地装置试验：接地电阻、检查接地线与电气设备及接地极连接</a:t>
            </a:r>
            <a:r>
              <a:rPr lang="zh-CN" altLang="en-US" sz="1600" b="0" kern="0" dirty="0" smtClean="0">
                <a:solidFill>
                  <a:schemeClr val="tx1"/>
                </a:solidFill>
                <a:latin typeface="Times New Roman" panose="02020603050405020304" pitchFamily="18" charset="0"/>
                <a:cs typeface="Times New Roman" panose="02020603050405020304" pitchFamily="18" charset="0"/>
              </a:rPr>
              <a:t>情况</a:t>
            </a:r>
            <a:endParaRPr lang="en-US" altLang="zh-CN" sz="1600" b="0" kern="0" dirty="0" smtClean="0">
              <a:solidFill>
                <a:schemeClr val="tx1"/>
              </a:solidFill>
              <a:latin typeface="Times New Roman" panose="02020603050405020304" pitchFamily="18" charset="0"/>
              <a:cs typeface="Times New Roman" panose="02020603050405020304" pitchFamily="18" charset="0"/>
            </a:endParaRPr>
          </a:p>
          <a:p>
            <a:pPr>
              <a:lnSpc>
                <a:spcPct val="100000"/>
              </a:lnSpc>
              <a:spcBef>
                <a:spcPts val="600"/>
              </a:spcBef>
              <a:spcAft>
                <a:spcPts val="600"/>
              </a:spcAft>
              <a:buFont typeface="Arial" panose="020B0604020202020204" pitchFamily="34" charset="0"/>
              <a:buChar char="•"/>
            </a:pPr>
            <a:r>
              <a:rPr lang="zh-CN" altLang="en-US" sz="1600" kern="0" dirty="0" smtClean="0">
                <a:solidFill>
                  <a:schemeClr val="tx1"/>
                </a:solidFill>
                <a:latin typeface="Times New Roman" panose="02020603050405020304" pitchFamily="18" charset="0"/>
                <a:cs typeface="Times New Roman" panose="02020603050405020304" pitchFamily="18" charset="0"/>
              </a:rPr>
              <a:t>谐振电抗器</a:t>
            </a:r>
            <a:r>
              <a:rPr lang="zh-CN" altLang="en-US" sz="160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zh-CN" altLang="en-US"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zh-CN"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1</a:t>
            </a:r>
            <a:r>
              <a:rPr lang="zh-CN" altLang="en-US"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zh-CN" altLang="en-US" sz="1600" b="0" kern="0" dirty="0" smtClean="0">
                <a:solidFill>
                  <a:schemeClr val="tx1"/>
                </a:solidFill>
                <a:latin typeface="Times New Roman" panose="02020603050405020304" pitchFamily="18" charset="0"/>
                <a:cs typeface="Times New Roman" panose="02020603050405020304" pitchFamily="18" charset="0"/>
              </a:rPr>
              <a:t>外部</a:t>
            </a:r>
            <a:r>
              <a:rPr lang="zh-CN" altLang="en-US" sz="1600" b="0" kern="0" dirty="0">
                <a:solidFill>
                  <a:schemeClr val="tx1"/>
                </a:solidFill>
                <a:latin typeface="Times New Roman" panose="02020603050405020304" pitchFamily="18" charset="0"/>
                <a:cs typeface="Times New Roman" panose="02020603050405020304" pitchFamily="18" charset="0"/>
              </a:rPr>
              <a:t>检查、渗漏</a:t>
            </a:r>
            <a:r>
              <a:rPr lang="zh-CN" altLang="en-US" sz="1600" b="0" kern="0" dirty="0" smtClean="0">
                <a:solidFill>
                  <a:schemeClr val="tx1"/>
                </a:solidFill>
                <a:latin typeface="Times New Roman" panose="02020603050405020304" pitchFamily="18" charset="0"/>
                <a:cs typeface="Times New Roman" panose="02020603050405020304" pitchFamily="18" charset="0"/>
              </a:rPr>
              <a:t>处理（</a:t>
            </a:r>
            <a:r>
              <a:rPr lang="en-US" altLang="zh-CN" sz="1600" b="0" kern="0" dirty="0" smtClean="0">
                <a:solidFill>
                  <a:schemeClr val="tx1"/>
                </a:solidFill>
                <a:latin typeface="Times New Roman" panose="02020603050405020304" pitchFamily="18" charset="0"/>
                <a:cs typeface="Times New Roman" panose="02020603050405020304" pitchFamily="18" charset="0"/>
              </a:rPr>
              <a:t>2</a:t>
            </a:r>
            <a:r>
              <a:rPr lang="zh-CN" altLang="en-US" sz="1600" b="0" kern="0" dirty="0" smtClean="0">
                <a:solidFill>
                  <a:schemeClr val="tx1"/>
                </a:solidFill>
                <a:latin typeface="Times New Roman" panose="02020603050405020304" pitchFamily="18" charset="0"/>
                <a:cs typeface="Times New Roman" panose="02020603050405020304" pitchFamily="18" charset="0"/>
              </a:rPr>
              <a:t>）测控</a:t>
            </a:r>
            <a:r>
              <a:rPr lang="zh-CN" altLang="en-US" sz="1600" b="0" kern="0" dirty="0">
                <a:solidFill>
                  <a:schemeClr val="tx1"/>
                </a:solidFill>
                <a:latin typeface="Times New Roman" panose="02020603050405020304" pitchFamily="18" charset="0"/>
                <a:cs typeface="Times New Roman" panose="02020603050405020304" pitchFamily="18" charset="0"/>
              </a:rPr>
              <a:t>保护回路</a:t>
            </a:r>
            <a:r>
              <a:rPr lang="zh-CN" altLang="en-US" sz="1600" b="0" kern="0" dirty="0" smtClean="0">
                <a:solidFill>
                  <a:schemeClr val="tx1"/>
                </a:solidFill>
                <a:latin typeface="Times New Roman" panose="02020603050405020304" pitchFamily="18" charset="0"/>
                <a:cs typeface="Times New Roman" panose="02020603050405020304" pitchFamily="18" charset="0"/>
              </a:rPr>
              <a:t>维护（</a:t>
            </a:r>
            <a:r>
              <a:rPr lang="en-US" altLang="zh-CN" sz="1600" b="0" kern="0" dirty="0" smtClean="0">
                <a:solidFill>
                  <a:schemeClr val="tx1"/>
                </a:solidFill>
                <a:latin typeface="Times New Roman" panose="02020603050405020304" pitchFamily="18" charset="0"/>
                <a:cs typeface="Times New Roman" panose="02020603050405020304" pitchFamily="18" charset="0"/>
              </a:rPr>
              <a:t>3</a:t>
            </a:r>
            <a:r>
              <a:rPr lang="zh-CN" altLang="en-US" sz="1600" b="0" kern="0" dirty="0" smtClean="0">
                <a:solidFill>
                  <a:schemeClr val="tx1"/>
                </a:solidFill>
                <a:latin typeface="Times New Roman" panose="02020603050405020304" pitchFamily="18" charset="0"/>
                <a:cs typeface="Times New Roman" panose="02020603050405020304" pitchFamily="18" charset="0"/>
              </a:rPr>
              <a:t>）组件</a:t>
            </a:r>
            <a:r>
              <a:rPr lang="zh-CN" altLang="en-US" sz="1600" b="0" kern="0" dirty="0">
                <a:solidFill>
                  <a:schemeClr val="tx1"/>
                </a:solidFill>
                <a:latin typeface="Times New Roman" panose="02020603050405020304" pitchFamily="18" charset="0"/>
                <a:cs typeface="Times New Roman" panose="02020603050405020304" pitchFamily="18" charset="0"/>
              </a:rPr>
              <a:t>检查</a:t>
            </a:r>
            <a:r>
              <a:rPr lang="zh-CN" altLang="en-US" sz="1600" b="0" kern="0" dirty="0" smtClean="0">
                <a:solidFill>
                  <a:schemeClr val="tx1"/>
                </a:solidFill>
                <a:latin typeface="Times New Roman" panose="02020603050405020304" pitchFamily="18" charset="0"/>
                <a:cs typeface="Times New Roman" panose="02020603050405020304" pitchFamily="18" charset="0"/>
              </a:rPr>
              <a:t>维护（</a:t>
            </a:r>
            <a:r>
              <a:rPr lang="en-US" altLang="zh-CN" sz="1600" b="0" kern="0" dirty="0" smtClean="0">
                <a:solidFill>
                  <a:schemeClr val="tx1"/>
                </a:solidFill>
                <a:latin typeface="Times New Roman" panose="02020603050405020304" pitchFamily="18" charset="0"/>
                <a:cs typeface="Times New Roman" panose="02020603050405020304" pitchFamily="18" charset="0"/>
              </a:rPr>
              <a:t>4</a:t>
            </a:r>
            <a:r>
              <a:rPr lang="zh-CN" altLang="en-US" sz="1600" b="0" kern="0" dirty="0" smtClean="0">
                <a:solidFill>
                  <a:schemeClr val="tx1"/>
                </a:solidFill>
                <a:latin typeface="Times New Roman" panose="02020603050405020304" pitchFamily="18" charset="0"/>
                <a:cs typeface="Times New Roman" panose="02020603050405020304" pitchFamily="18" charset="0"/>
              </a:rPr>
              <a:t>）二</a:t>
            </a:r>
            <a:r>
              <a:rPr lang="zh-CN" altLang="en-US" sz="1600" b="0" kern="0" dirty="0">
                <a:solidFill>
                  <a:schemeClr val="tx1"/>
                </a:solidFill>
                <a:latin typeface="Times New Roman" panose="02020603050405020304" pitchFamily="18" charset="0"/>
                <a:cs typeface="Times New Roman" panose="02020603050405020304" pitchFamily="18" charset="0"/>
              </a:rPr>
              <a:t>次回路检查</a:t>
            </a:r>
            <a:r>
              <a:rPr lang="zh-CN" altLang="en-US" sz="1600" b="0" kern="0" dirty="0" smtClean="0">
                <a:solidFill>
                  <a:schemeClr val="tx1"/>
                </a:solidFill>
                <a:latin typeface="Times New Roman" panose="02020603050405020304" pitchFamily="18" charset="0"/>
                <a:cs typeface="Times New Roman" panose="02020603050405020304" pitchFamily="18" charset="0"/>
              </a:rPr>
              <a:t>维护（</a:t>
            </a:r>
            <a:r>
              <a:rPr lang="en-US" altLang="zh-CN" sz="1600" b="0" kern="0" dirty="0" smtClean="0">
                <a:solidFill>
                  <a:schemeClr val="tx1"/>
                </a:solidFill>
                <a:latin typeface="Times New Roman" panose="02020603050405020304" pitchFamily="18" charset="0"/>
                <a:cs typeface="Times New Roman" panose="02020603050405020304" pitchFamily="18" charset="0"/>
              </a:rPr>
              <a:t>5</a:t>
            </a:r>
            <a:r>
              <a:rPr lang="zh-CN" altLang="en-US" sz="1600" b="0" kern="0" dirty="0" smtClean="0">
                <a:solidFill>
                  <a:schemeClr val="tx1"/>
                </a:solidFill>
                <a:latin typeface="Times New Roman" panose="02020603050405020304" pitchFamily="18" charset="0"/>
                <a:cs typeface="Times New Roman" panose="02020603050405020304" pitchFamily="18" charset="0"/>
              </a:rPr>
              <a:t>）预防性试验：测量绕组连同套管的直流电阻、绝缘电阻</a:t>
            </a:r>
            <a:r>
              <a:rPr lang="zh-CN" altLang="en-US" sz="1600" b="0" kern="0" dirty="0">
                <a:solidFill>
                  <a:schemeClr val="tx1"/>
                </a:solidFill>
                <a:latin typeface="Times New Roman" panose="02020603050405020304" pitchFamily="18" charset="0"/>
                <a:cs typeface="Times New Roman" panose="02020603050405020304" pitchFamily="18" charset="0"/>
              </a:rPr>
              <a:t>、</a:t>
            </a:r>
            <a:r>
              <a:rPr lang="zh-CN" altLang="en-US" sz="1600" b="0" kern="0" dirty="0" smtClean="0">
                <a:solidFill>
                  <a:schemeClr val="tx1"/>
                </a:solidFill>
                <a:latin typeface="Times New Roman" panose="02020603050405020304" pitchFamily="18" charset="0"/>
                <a:cs typeface="Times New Roman" panose="02020603050405020304" pitchFamily="18" charset="0"/>
              </a:rPr>
              <a:t>吸收比</a:t>
            </a:r>
            <a:r>
              <a:rPr lang="zh-CN" altLang="en-US" sz="1600" b="0" kern="0" dirty="0">
                <a:solidFill>
                  <a:schemeClr val="tx1"/>
                </a:solidFill>
                <a:latin typeface="Times New Roman" panose="02020603050405020304" pitchFamily="18" charset="0"/>
                <a:cs typeface="Times New Roman" panose="02020603050405020304" pitchFamily="18" charset="0"/>
              </a:rPr>
              <a:t>、</a:t>
            </a:r>
            <a:r>
              <a:rPr lang="zh-CN" altLang="en-US" sz="1600" b="0" kern="0" dirty="0" smtClean="0">
                <a:solidFill>
                  <a:schemeClr val="tx1"/>
                </a:solidFill>
                <a:latin typeface="Times New Roman" panose="02020603050405020304" pitchFamily="18" charset="0"/>
                <a:cs typeface="Times New Roman" panose="02020603050405020304" pitchFamily="18" charset="0"/>
              </a:rPr>
              <a:t>介质损耗因数</a:t>
            </a:r>
            <a:r>
              <a:rPr lang="zh-CN" altLang="en-US" sz="1600" b="0" kern="0" dirty="0">
                <a:solidFill>
                  <a:schemeClr val="tx1"/>
                </a:solidFill>
                <a:latin typeface="Times New Roman" panose="02020603050405020304" pitchFamily="18" charset="0"/>
                <a:cs typeface="Times New Roman" panose="02020603050405020304" pitchFamily="18" charset="0"/>
              </a:rPr>
              <a:t>与电容</a:t>
            </a:r>
            <a:r>
              <a:rPr lang="zh-CN" altLang="en-US" sz="1600" b="0" kern="0" dirty="0" smtClean="0">
                <a:solidFill>
                  <a:schemeClr val="tx1"/>
                </a:solidFill>
                <a:latin typeface="Times New Roman" panose="02020603050405020304" pitchFamily="18" charset="0"/>
                <a:cs typeface="Times New Roman" panose="02020603050405020304" pitchFamily="18" charset="0"/>
              </a:rPr>
              <a:t>量，测量</a:t>
            </a:r>
            <a:r>
              <a:rPr lang="zh-CN" altLang="en-US" sz="1600" b="0" kern="0" dirty="0">
                <a:solidFill>
                  <a:schemeClr val="tx1"/>
                </a:solidFill>
                <a:latin typeface="Times New Roman" panose="02020603050405020304" pitchFamily="18" charset="0"/>
                <a:cs typeface="Times New Roman" panose="02020603050405020304" pitchFamily="18" charset="0"/>
              </a:rPr>
              <a:t>铁芯对地</a:t>
            </a:r>
            <a:r>
              <a:rPr lang="zh-CN" altLang="en-US" sz="1600" b="0" kern="0" dirty="0" smtClean="0">
                <a:solidFill>
                  <a:schemeClr val="tx1"/>
                </a:solidFill>
                <a:latin typeface="Times New Roman" panose="02020603050405020304" pitchFamily="18" charset="0"/>
                <a:cs typeface="Times New Roman" panose="02020603050405020304" pitchFamily="18" charset="0"/>
              </a:rPr>
              <a:t>绝缘电阻，工频</a:t>
            </a:r>
            <a:r>
              <a:rPr lang="zh-CN" altLang="en-US" sz="1600" b="0" kern="0" dirty="0">
                <a:solidFill>
                  <a:schemeClr val="tx1"/>
                </a:solidFill>
                <a:latin typeface="Times New Roman" panose="02020603050405020304" pitchFamily="18" charset="0"/>
                <a:cs typeface="Times New Roman" panose="02020603050405020304" pitchFamily="18" charset="0"/>
              </a:rPr>
              <a:t>耐</a:t>
            </a:r>
            <a:r>
              <a:rPr lang="zh-CN" altLang="en-US" sz="1600" b="0" kern="0" dirty="0" smtClean="0">
                <a:solidFill>
                  <a:schemeClr val="tx1"/>
                </a:solidFill>
                <a:latin typeface="Times New Roman" panose="02020603050405020304" pitchFamily="18" charset="0"/>
                <a:cs typeface="Times New Roman" panose="02020603050405020304" pitchFamily="18" charset="0"/>
              </a:rPr>
              <a:t>压，变压器油检测</a:t>
            </a:r>
            <a:endParaRPr lang="en-US" altLang="zh-CN" sz="1600" b="0" kern="0" dirty="0" smtClean="0">
              <a:solidFill>
                <a:schemeClr val="tx1"/>
              </a:solidFill>
              <a:latin typeface="Times New Roman" panose="02020603050405020304" pitchFamily="18" charset="0"/>
              <a:cs typeface="Times New Roman" panose="02020603050405020304" pitchFamily="18" charset="0"/>
            </a:endParaRPr>
          </a:p>
          <a:p>
            <a:pPr marL="0" indent="0">
              <a:lnSpc>
                <a:spcPct val="100000"/>
              </a:lnSpc>
              <a:spcBef>
                <a:spcPts val="600"/>
              </a:spcBef>
              <a:spcAft>
                <a:spcPts val="0"/>
              </a:spcAft>
              <a:buNone/>
            </a:pPr>
            <a:endParaRPr lang="en-US" altLang="zh-CN" sz="1600" b="0" kern="0" dirty="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endParaRPr lang="zh-CN" altLang="en-US" sz="1600" b="0" kern="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endParaRPr lang="zh-CN" altLang="en-US" sz="1600" b="0" kern="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endParaRPr lang="zh-CN" altLang="en-US" sz="1800" b="0" kern="0" dirty="0">
              <a:solidFill>
                <a:schemeClr val="tx1"/>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5536641" y="3916578"/>
            <a:ext cx="2275232" cy="2393734"/>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5054" t="25371"/>
          <a:stretch/>
        </p:blipFill>
        <p:spPr>
          <a:xfrm>
            <a:off x="9815539" y="3916578"/>
            <a:ext cx="2194560" cy="2397849"/>
          </a:xfrm>
          <a:prstGeom prst="rect">
            <a:avLst/>
          </a:prstGeom>
        </p:spPr>
      </p:pic>
      <p:pic>
        <p:nvPicPr>
          <p:cNvPr id="10" name="图片 9" descr="C:\Users\zhaijun\AppData\Local\Temp\WeChat Files\42303128414512688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496" y="4298262"/>
            <a:ext cx="2438400" cy="1800000"/>
          </a:xfrm>
          <a:prstGeom prst="rect">
            <a:avLst/>
          </a:prstGeom>
          <a:noFill/>
          <a:ln>
            <a:noFill/>
          </a:ln>
        </p:spPr>
      </p:pic>
      <p:pic>
        <p:nvPicPr>
          <p:cNvPr id="11" name="图片 10"/>
          <p:cNvPicPr/>
          <p:nvPr/>
        </p:nvPicPr>
        <p:blipFill>
          <a:blip r:embed="rId5"/>
          <a:stretch>
            <a:fillRect/>
          </a:stretch>
        </p:blipFill>
        <p:spPr>
          <a:xfrm>
            <a:off x="2995146" y="4298262"/>
            <a:ext cx="2436912" cy="1800000"/>
          </a:xfrm>
          <a:prstGeom prst="rect">
            <a:avLst/>
          </a:prstGeom>
        </p:spPr>
      </p:pic>
      <p:pic>
        <p:nvPicPr>
          <p:cNvPr id="6" name="图片 5"/>
          <p:cNvPicPr>
            <a:picLocks noChangeAspect="1"/>
          </p:cNvPicPr>
          <p:nvPr/>
        </p:nvPicPr>
        <p:blipFill>
          <a:blip r:embed="rId6"/>
          <a:stretch>
            <a:fillRect/>
          </a:stretch>
        </p:blipFill>
        <p:spPr>
          <a:xfrm>
            <a:off x="7871705" y="3916578"/>
            <a:ext cx="1839251" cy="2418256"/>
          </a:xfrm>
          <a:prstGeom prst="rect">
            <a:avLst/>
          </a:prstGeom>
        </p:spPr>
      </p:pic>
    </p:spTree>
    <p:extLst>
      <p:ext uri="{BB962C8B-B14F-4D97-AF65-F5344CB8AC3E}">
        <p14:creationId xmlns:p14="http://schemas.microsoft.com/office/powerpoint/2010/main" val="104997726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sz="quarter"/>
          </p:nvPr>
        </p:nvSpPr>
        <p:spPr>
          <a:xfrm>
            <a:off x="119028" y="779907"/>
            <a:ext cx="8331200" cy="571257"/>
          </a:xfrm>
        </p:spPr>
        <p:txBody>
          <a:bodyPr/>
          <a:lstStyle/>
          <a:p>
            <a:r>
              <a:rPr lang="zh-CN" altLang="en-US" sz="3200" dirty="0" smtClean="0">
                <a:solidFill>
                  <a:schemeClr val="tx1"/>
                </a:solidFill>
              </a:rPr>
              <a:t>二、</a:t>
            </a:r>
            <a:r>
              <a:rPr lang="en-US" altLang="zh-CN" sz="3200" dirty="0" smtClean="0">
                <a:solidFill>
                  <a:schemeClr val="tx1"/>
                </a:solidFill>
              </a:rPr>
              <a:t>2018</a:t>
            </a:r>
            <a:r>
              <a:rPr lang="zh-CN" altLang="en-US" sz="3200" dirty="0" smtClean="0">
                <a:solidFill>
                  <a:schemeClr val="tx1"/>
                </a:solidFill>
              </a:rPr>
              <a:t>年度夏季检修工作</a:t>
            </a:r>
            <a:endParaRPr lang="zh-CN" altLang="en-US" sz="3200" dirty="0">
              <a:solidFill>
                <a:schemeClr val="tx1"/>
              </a:solidFill>
            </a:endParaRPr>
          </a:p>
        </p:txBody>
      </p:sp>
      <p:sp>
        <p:nvSpPr>
          <p:cNvPr id="7" name="灯片编号占位符 6"/>
          <p:cNvSpPr>
            <a:spLocks noGrp="1"/>
          </p:cNvSpPr>
          <p:nvPr>
            <p:ph type="sldNum" sz="quarter" idx="10"/>
          </p:nvPr>
        </p:nvSpPr>
        <p:spPr/>
        <p:txBody>
          <a:bodyPr/>
          <a:lstStyle/>
          <a:p>
            <a:fld id="{81A9DA62-F351-436E-AD1D-E94342BBCD27}" type="slidenum">
              <a:rPr lang="en-US" altLang="zh-CN" smtClean="0"/>
              <a:pPr/>
              <a:t>15</a:t>
            </a:fld>
            <a:endParaRPr lang="en-US" altLang="zh-CN">
              <a:ea typeface="Arial Unicode MS" panose="020B0604020202020204" pitchFamily="34" charset="-122"/>
              <a:cs typeface="Arial Unicode MS" panose="020B0604020202020204" pitchFamily="34" charset="-122"/>
            </a:endParaRPr>
          </a:p>
        </p:txBody>
      </p:sp>
      <p:sp>
        <p:nvSpPr>
          <p:cNvPr id="8" name="内容占位符 1"/>
          <p:cNvSpPr txBox="1">
            <a:spLocks/>
          </p:cNvSpPr>
          <p:nvPr/>
        </p:nvSpPr>
        <p:spPr>
          <a:xfrm>
            <a:off x="332496" y="1351164"/>
            <a:ext cx="11573020" cy="3483433"/>
          </a:xfrm>
          <a:prstGeom prst="rect">
            <a:avLst/>
          </a:prstGeom>
        </p:spPr>
        <p:txBody>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a:lstStyle>
          <a:p>
            <a:pPr marL="0" indent="0">
              <a:lnSpc>
                <a:spcPct val="150000"/>
              </a:lnSpc>
              <a:spcBef>
                <a:spcPts val="0"/>
              </a:spcBef>
              <a:spcAft>
                <a:spcPts val="0"/>
              </a:spcAft>
              <a:buFontTx/>
              <a:buNone/>
            </a:pPr>
            <a:r>
              <a:rPr lang="en-US" altLang="zh-CN" sz="1800" b="0" kern="0" dirty="0" smtClean="0">
                <a:solidFill>
                  <a:schemeClr val="tx1"/>
                </a:solidFill>
                <a:latin typeface="Times New Roman" panose="02020603050405020304" pitchFamily="18" charset="0"/>
                <a:cs typeface="Times New Roman" panose="02020603050405020304" pitchFamily="18" charset="0"/>
              </a:rPr>
              <a:t>1</a:t>
            </a:r>
            <a:r>
              <a:rPr lang="zh-CN" altLang="en-US" sz="1800" b="0" kern="0" dirty="0" smtClean="0">
                <a:solidFill>
                  <a:schemeClr val="tx1"/>
                </a:solidFill>
                <a:latin typeface="Times New Roman" panose="02020603050405020304" pitchFamily="18" charset="0"/>
                <a:cs typeface="Times New Roman" panose="02020603050405020304" pitchFamily="18" charset="0"/>
              </a:rPr>
              <a:t>、常规检查</a:t>
            </a:r>
            <a:endParaRPr lang="en-US" altLang="zh-CN" sz="1800" b="0" kern="0" dirty="0" smtClean="0">
              <a:solidFill>
                <a:schemeClr val="tx1"/>
              </a:solidFill>
              <a:latin typeface="Times New Roman" panose="02020603050405020304" pitchFamily="18" charset="0"/>
              <a:cs typeface="Times New Roman" panose="02020603050405020304" pitchFamily="18" charset="0"/>
            </a:endParaRPr>
          </a:p>
          <a:p>
            <a:pPr>
              <a:lnSpc>
                <a:spcPct val="150000"/>
              </a:lnSpc>
              <a:spcBef>
                <a:spcPts val="0"/>
              </a:spcBef>
              <a:spcAft>
                <a:spcPts val="0"/>
              </a:spcAft>
              <a:buFont typeface="Arial" panose="020B0604020202020204" pitchFamily="34" charset="0"/>
              <a:buChar char="•"/>
            </a:pPr>
            <a:r>
              <a:rPr lang="en-US" altLang="zh-CN" sz="1600" dirty="0">
                <a:solidFill>
                  <a:schemeClr val="tx1"/>
                </a:solidFill>
                <a:latin typeface="Times New Roman" panose="02020603050405020304" pitchFamily="18" charset="0"/>
                <a:cs typeface="Times New Roman" panose="02020603050405020304" pitchFamily="18" charset="0"/>
              </a:rPr>
              <a:t>LEBT</a:t>
            </a:r>
            <a:r>
              <a:rPr lang="zh-CN" altLang="en-US" sz="1600" dirty="0">
                <a:solidFill>
                  <a:schemeClr val="tx1"/>
                </a:solidFill>
                <a:latin typeface="Times New Roman" panose="02020603050405020304" pitchFamily="18" charset="0"/>
                <a:cs typeface="Times New Roman" panose="02020603050405020304" pitchFamily="18" charset="0"/>
              </a:rPr>
              <a:t>、</a:t>
            </a:r>
            <a:r>
              <a:rPr lang="en-US" altLang="zh-CN" sz="1600" dirty="0">
                <a:solidFill>
                  <a:schemeClr val="tx1"/>
                </a:solidFill>
                <a:latin typeface="Times New Roman" panose="02020603050405020304" pitchFamily="18" charset="0"/>
                <a:cs typeface="Times New Roman" panose="02020603050405020304" pitchFamily="18" charset="0"/>
              </a:rPr>
              <a:t>MEBT</a:t>
            </a:r>
            <a:r>
              <a:rPr lang="zh-CN" altLang="en-US" sz="1600" dirty="0">
                <a:solidFill>
                  <a:schemeClr val="tx1"/>
                </a:solidFill>
                <a:latin typeface="Times New Roman" panose="02020603050405020304" pitchFamily="18" charset="0"/>
                <a:cs typeface="Times New Roman" panose="02020603050405020304" pitchFamily="18" charset="0"/>
              </a:rPr>
              <a:t>、</a:t>
            </a:r>
            <a:r>
              <a:rPr lang="en-US" altLang="zh-CN" sz="1600" dirty="0">
                <a:solidFill>
                  <a:schemeClr val="tx1"/>
                </a:solidFill>
                <a:latin typeface="Times New Roman" panose="02020603050405020304" pitchFamily="18" charset="0"/>
                <a:cs typeface="Times New Roman" panose="02020603050405020304" pitchFamily="18" charset="0"/>
              </a:rPr>
              <a:t>DTL</a:t>
            </a:r>
            <a:r>
              <a:rPr lang="zh-CN" altLang="en-US" sz="1600" dirty="0">
                <a:solidFill>
                  <a:schemeClr val="tx1"/>
                </a:solidFill>
                <a:latin typeface="Times New Roman" panose="02020603050405020304" pitchFamily="18" charset="0"/>
                <a:cs typeface="Times New Roman" panose="02020603050405020304" pitchFamily="18" charset="0"/>
              </a:rPr>
              <a:t>、</a:t>
            </a:r>
            <a:r>
              <a:rPr lang="en-US" altLang="zh-CN" sz="1600" dirty="0">
                <a:solidFill>
                  <a:schemeClr val="tx1"/>
                </a:solidFill>
                <a:latin typeface="Times New Roman" panose="02020603050405020304" pitchFamily="18" charset="0"/>
                <a:cs typeface="Times New Roman" panose="02020603050405020304" pitchFamily="18" charset="0"/>
              </a:rPr>
              <a:t>LRBT</a:t>
            </a:r>
            <a:r>
              <a:rPr lang="zh-CN" altLang="en-US" sz="1600" dirty="0">
                <a:solidFill>
                  <a:schemeClr val="tx1"/>
                </a:solidFill>
                <a:latin typeface="Times New Roman" panose="02020603050405020304" pitchFamily="18" charset="0"/>
                <a:cs typeface="Times New Roman" panose="02020603050405020304" pitchFamily="18" charset="0"/>
              </a:rPr>
              <a:t>直流电源</a:t>
            </a:r>
            <a:r>
              <a:rPr lang="zh-CN" altLang="en-US" sz="1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zh-CN" sz="1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1</a:t>
            </a:r>
            <a:r>
              <a:rPr lang="zh-CN" altLang="en-US" sz="1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zh-CN" altLang="en-US" sz="1600" b="0" dirty="0">
                <a:solidFill>
                  <a:schemeClr val="tx1"/>
                </a:solidFill>
              </a:rPr>
              <a:t>机箱拆卸和安装（</a:t>
            </a:r>
            <a:r>
              <a:rPr lang="en-US" altLang="zh-CN" sz="1600" b="0" dirty="0">
                <a:solidFill>
                  <a:schemeClr val="tx1"/>
                </a:solidFill>
              </a:rPr>
              <a:t>2</a:t>
            </a:r>
            <a:r>
              <a:rPr lang="zh-CN" altLang="en-US" sz="1600" b="0" dirty="0">
                <a:solidFill>
                  <a:schemeClr val="tx1"/>
                </a:solidFill>
              </a:rPr>
              <a:t>）机箱内部除尘清洁（</a:t>
            </a:r>
            <a:r>
              <a:rPr lang="en-US" altLang="zh-CN" sz="1600" b="0" dirty="0">
                <a:solidFill>
                  <a:schemeClr val="tx1"/>
                </a:solidFill>
              </a:rPr>
              <a:t>3</a:t>
            </a:r>
            <a:r>
              <a:rPr lang="zh-CN" altLang="en-US" sz="1600" b="0" dirty="0">
                <a:solidFill>
                  <a:schemeClr val="tx1"/>
                </a:solidFill>
              </a:rPr>
              <a:t>）散热风扇更换（</a:t>
            </a:r>
            <a:r>
              <a:rPr lang="en-US" altLang="zh-CN" sz="1600" b="0" dirty="0">
                <a:solidFill>
                  <a:schemeClr val="tx1"/>
                </a:solidFill>
              </a:rPr>
              <a:t>DPSCM</a:t>
            </a:r>
            <a:r>
              <a:rPr lang="zh-CN" altLang="en-US" sz="1600" b="0" dirty="0">
                <a:solidFill>
                  <a:schemeClr val="tx1"/>
                </a:solidFill>
              </a:rPr>
              <a:t>散热风扇、电源板风扇、主风扇）（</a:t>
            </a:r>
            <a:r>
              <a:rPr lang="en-US" altLang="zh-CN" sz="1600" b="0" dirty="0">
                <a:solidFill>
                  <a:schemeClr val="tx1"/>
                </a:solidFill>
              </a:rPr>
              <a:t>4</a:t>
            </a:r>
            <a:r>
              <a:rPr lang="zh-CN" altLang="en-US" sz="1600" b="0" dirty="0">
                <a:solidFill>
                  <a:schemeClr val="tx1"/>
                </a:solidFill>
              </a:rPr>
              <a:t>）电源整机测试。</a:t>
            </a:r>
            <a:endParaRPr lang="zh-CN" altLang="en-US" sz="1600" b="0" kern="0" dirty="0">
              <a:solidFill>
                <a:schemeClr val="tx1"/>
              </a:solidFill>
              <a:latin typeface="Times New Roman" panose="02020603050405020304" pitchFamily="18" charset="0"/>
              <a:cs typeface="Times New Roman" panose="02020603050405020304" pitchFamily="18" charset="0"/>
            </a:endParaRPr>
          </a:p>
          <a:p>
            <a:pPr>
              <a:lnSpc>
                <a:spcPct val="150000"/>
              </a:lnSpc>
              <a:spcBef>
                <a:spcPts val="0"/>
              </a:spcBef>
              <a:spcAft>
                <a:spcPts val="0"/>
              </a:spcAft>
              <a:buFont typeface="Arial" panose="020B0604020202020204" pitchFamily="34" charset="0"/>
              <a:buChar char="•"/>
            </a:pPr>
            <a:r>
              <a:rPr lang="zh-CN" altLang="en-US" sz="1600" kern="0" dirty="0" smtClean="0">
                <a:solidFill>
                  <a:schemeClr val="tx1"/>
                </a:solidFill>
                <a:latin typeface="Times New Roman" panose="02020603050405020304" pitchFamily="18" charset="0"/>
                <a:cs typeface="Times New Roman" panose="02020603050405020304" pitchFamily="18" charset="0"/>
              </a:rPr>
              <a:t>高频偏流源</a:t>
            </a:r>
            <a:r>
              <a:rPr lang="zh-CN" altLang="en-US" sz="160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zh-CN" sz="1600" b="0" kern="0" dirty="0" smtClean="0">
                <a:solidFill>
                  <a:schemeClr val="tx1"/>
                </a:solidFill>
                <a:latin typeface="Times New Roman" panose="02020603050405020304" pitchFamily="18" charset="0"/>
                <a:cs typeface="Times New Roman" panose="02020603050405020304" pitchFamily="18" charset="0"/>
              </a:rPr>
              <a:t>1</a:t>
            </a:r>
            <a:r>
              <a:rPr lang="zh-CN" altLang="en-US" sz="1600" b="0" kern="0" dirty="0" smtClean="0">
                <a:solidFill>
                  <a:schemeClr val="tx1"/>
                </a:solidFill>
                <a:latin typeface="Times New Roman" panose="02020603050405020304" pitchFamily="18" charset="0"/>
                <a:cs typeface="Times New Roman" panose="02020603050405020304" pitchFamily="18" charset="0"/>
              </a:rPr>
              <a:t>）柜内除尘（</a:t>
            </a:r>
            <a:r>
              <a:rPr lang="en-US" altLang="zh-CN" sz="1600" b="0" kern="0" dirty="0" smtClean="0">
                <a:solidFill>
                  <a:schemeClr val="tx1"/>
                </a:solidFill>
                <a:latin typeface="Times New Roman" panose="02020603050405020304" pitchFamily="18" charset="0"/>
                <a:cs typeface="Times New Roman" panose="02020603050405020304" pitchFamily="18" charset="0"/>
              </a:rPr>
              <a:t>2</a:t>
            </a:r>
            <a:r>
              <a:rPr lang="zh-CN" altLang="en-US" sz="1600" b="0" kern="0" dirty="0" smtClean="0">
                <a:solidFill>
                  <a:schemeClr val="tx1"/>
                </a:solidFill>
                <a:latin typeface="Times New Roman" panose="02020603050405020304" pitchFamily="18" charset="0"/>
                <a:cs typeface="Times New Roman" panose="02020603050405020304" pitchFamily="18" charset="0"/>
              </a:rPr>
              <a:t>）</a:t>
            </a:r>
            <a:r>
              <a:rPr lang="zh-CN" altLang="en-US" sz="1600" b="0" kern="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柜内</a:t>
            </a:r>
            <a:r>
              <a:rPr lang="zh-CN" altLang="zh-CN" sz="1600" b="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关键位置电路检测</a:t>
            </a:r>
            <a:r>
              <a:rPr lang="zh-CN" altLang="en-US" sz="1600" b="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b="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3</a:t>
            </a:r>
            <a:r>
              <a:rPr lang="zh-CN" altLang="en-US" sz="1600" b="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）检查电源电路</a:t>
            </a:r>
            <a:r>
              <a:rPr lang="zh-CN" altLang="en-US" sz="1600" b="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连接</a:t>
            </a:r>
            <a:r>
              <a:rPr lang="zh-CN" altLang="en-US" sz="1600" b="0" kern="0" dirty="0" smtClean="0">
                <a:solidFill>
                  <a:schemeClr val="tx1"/>
                </a:solidFill>
                <a:latin typeface="Times New Roman" panose="02020603050405020304" pitchFamily="18" charset="0"/>
                <a:cs typeface="Times New Roman" panose="02020603050405020304" pitchFamily="18" charset="0"/>
              </a:rPr>
              <a:t>（</a:t>
            </a:r>
            <a:r>
              <a:rPr lang="en-US" altLang="zh-CN" sz="1600" b="0" kern="0" dirty="0" smtClean="0">
                <a:solidFill>
                  <a:schemeClr val="tx1"/>
                </a:solidFill>
                <a:latin typeface="Times New Roman" panose="02020603050405020304" pitchFamily="18" charset="0"/>
                <a:cs typeface="Times New Roman" panose="02020603050405020304" pitchFamily="18" charset="0"/>
              </a:rPr>
              <a:t>4</a:t>
            </a:r>
            <a:r>
              <a:rPr lang="zh-CN" altLang="en-US" sz="1600" b="0" kern="0" dirty="0" smtClean="0">
                <a:solidFill>
                  <a:schemeClr val="tx1"/>
                </a:solidFill>
                <a:latin typeface="Times New Roman" panose="02020603050405020304" pitchFamily="18" charset="0"/>
                <a:cs typeface="Times New Roman" panose="02020603050405020304" pitchFamily="18" charset="0"/>
              </a:rPr>
              <a:t>）电源整机</a:t>
            </a:r>
            <a:r>
              <a:rPr lang="zh-CN" altLang="en-US" sz="1600" b="0" kern="0" dirty="0">
                <a:solidFill>
                  <a:schemeClr val="tx1"/>
                </a:solidFill>
                <a:latin typeface="Times New Roman" panose="02020603050405020304" pitchFamily="18" charset="0"/>
                <a:cs typeface="Times New Roman" panose="02020603050405020304" pitchFamily="18" charset="0"/>
              </a:rPr>
              <a:t>联</a:t>
            </a:r>
            <a:r>
              <a:rPr lang="zh-CN" altLang="en-US" sz="1600" b="0" kern="0" dirty="0" smtClean="0">
                <a:solidFill>
                  <a:schemeClr val="tx1"/>
                </a:solidFill>
                <a:latin typeface="Times New Roman" panose="02020603050405020304" pitchFamily="18" charset="0"/>
                <a:cs typeface="Times New Roman" panose="02020603050405020304" pitchFamily="18" charset="0"/>
              </a:rPr>
              <a:t>调</a:t>
            </a:r>
            <a:endParaRPr lang="en-US" altLang="zh-CN" sz="1600" b="0" kern="0" dirty="0">
              <a:solidFill>
                <a:schemeClr val="tx1"/>
              </a:solidFill>
              <a:latin typeface="Times New Roman" panose="02020603050405020304" pitchFamily="18" charset="0"/>
              <a:cs typeface="Times New Roman" panose="02020603050405020304" pitchFamily="18" charset="0"/>
            </a:endParaRPr>
          </a:p>
          <a:p>
            <a:pPr>
              <a:lnSpc>
                <a:spcPct val="150000"/>
              </a:lnSpc>
              <a:spcBef>
                <a:spcPts val="0"/>
              </a:spcBef>
              <a:spcAft>
                <a:spcPts val="0"/>
              </a:spcAft>
              <a:buFont typeface="Arial" panose="020B0604020202020204" pitchFamily="34" charset="0"/>
              <a:buChar char="•"/>
            </a:pPr>
            <a:r>
              <a:rPr lang="zh-CN" altLang="en-US" sz="1600" kern="0" dirty="0" smtClean="0">
                <a:solidFill>
                  <a:schemeClr val="tx1"/>
                </a:solidFill>
                <a:latin typeface="Times New Roman" panose="02020603050405020304" pitchFamily="18" charset="0"/>
                <a:cs typeface="Times New Roman" panose="02020603050405020304" pitchFamily="18" charset="0"/>
              </a:rPr>
              <a:t>铁温保护系统：（</a:t>
            </a:r>
            <a:r>
              <a:rPr lang="en-US" altLang="zh-CN" sz="1600" b="0" kern="0" dirty="0" smtClean="0">
                <a:solidFill>
                  <a:schemeClr val="tx1"/>
                </a:solidFill>
                <a:latin typeface="Times New Roman" panose="02020603050405020304" pitchFamily="18" charset="0"/>
                <a:cs typeface="Times New Roman" panose="02020603050405020304" pitchFamily="18" charset="0"/>
              </a:rPr>
              <a:t>1</a:t>
            </a:r>
            <a:r>
              <a:rPr lang="zh-CN" altLang="en-US" sz="1600" b="0" kern="0" dirty="0">
                <a:solidFill>
                  <a:schemeClr val="tx1"/>
                </a:solidFill>
                <a:latin typeface="Times New Roman" panose="02020603050405020304" pitchFamily="18" charset="0"/>
                <a:cs typeface="Times New Roman" panose="02020603050405020304" pitchFamily="18" charset="0"/>
              </a:rPr>
              <a:t>）</a:t>
            </a:r>
            <a:r>
              <a:rPr lang="zh-CN" altLang="en-US" sz="1600" b="0" kern="0" dirty="0" smtClean="0">
                <a:solidFill>
                  <a:schemeClr val="tx1"/>
                </a:solidFill>
                <a:latin typeface="Times New Roman" panose="02020603050405020304" pitchFamily="18" charset="0"/>
                <a:cs typeface="Times New Roman" panose="02020603050405020304" pitchFamily="18" charset="0"/>
              </a:rPr>
              <a:t>对</a:t>
            </a:r>
            <a:r>
              <a:rPr lang="en-US" altLang="zh-CN" sz="1600" b="0" kern="0" dirty="0">
                <a:solidFill>
                  <a:schemeClr val="tx1"/>
                </a:solidFill>
                <a:latin typeface="Times New Roman" panose="02020603050405020304" pitchFamily="18" charset="0"/>
                <a:cs typeface="Times New Roman" panose="02020603050405020304" pitchFamily="18" charset="0"/>
              </a:rPr>
              <a:t>UPS</a:t>
            </a:r>
            <a:r>
              <a:rPr lang="zh-CN" altLang="en-US" sz="1600" b="0" kern="0" dirty="0">
                <a:solidFill>
                  <a:schemeClr val="tx1"/>
                </a:solidFill>
                <a:latin typeface="Times New Roman" panose="02020603050405020304" pitchFamily="18" charset="0"/>
                <a:cs typeface="Times New Roman" panose="02020603050405020304" pitchFamily="18" charset="0"/>
              </a:rPr>
              <a:t>蓄电池容量检查，确保无交流电时系统能工作</a:t>
            </a:r>
            <a:r>
              <a:rPr lang="en-US" altLang="zh-CN" sz="1600" b="0" kern="0" dirty="0">
                <a:solidFill>
                  <a:schemeClr val="tx1"/>
                </a:solidFill>
                <a:latin typeface="Times New Roman" panose="02020603050405020304" pitchFamily="18" charset="0"/>
                <a:cs typeface="Times New Roman" panose="02020603050405020304" pitchFamily="18" charset="0"/>
              </a:rPr>
              <a:t>5</a:t>
            </a:r>
            <a:r>
              <a:rPr lang="zh-CN" altLang="en-US" sz="1600" b="0" kern="0" dirty="0">
                <a:solidFill>
                  <a:schemeClr val="tx1"/>
                </a:solidFill>
                <a:latin typeface="Times New Roman" panose="02020603050405020304" pitchFamily="18" charset="0"/>
                <a:cs typeface="Times New Roman" panose="02020603050405020304" pitchFamily="18" charset="0"/>
              </a:rPr>
              <a:t>分钟</a:t>
            </a:r>
            <a:r>
              <a:rPr lang="zh-CN" altLang="en-US" sz="1600" b="0" kern="0" dirty="0" smtClean="0">
                <a:solidFill>
                  <a:schemeClr val="tx1"/>
                </a:solidFill>
                <a:latin typeface="Times New Roman" panose="02020603050405020304" pitchFamily="18" charset="0"/>
                <a:cs typeface="Times New Roman" panose="02020603050405020304" pitchFamily="18" charset="0"/>
              </a:rPr>
              <a:t>以上（</a:t>
            </a:r>
            <a:r>
              <a:rPr lang="en-US" altLang="zh-CN" sz="1600" b="0" kern="0" dirty="0">
                <a:solidFill>
                  <a:schemeClr val="tx1"/>
                </a:solidFill>
                <a:latin typeface="Times New Roman" panose="02020603050405020304" pitchFamily="18" charset="0"/>
                <a:cs typeface="Times New Roman" panose="02020603050405020304" pitchFamily="18" charset="0"/>
              </a:rPr>
              <a:t>2</a:t>
            </a:r>
            <a:r>
              <a:rPr lang="zh-CN" altLang="en-US" sz="1600" b="0" kern="0" dirty="0">
                <a:solidFill>
                  <a:schemeClr val="tx1"/>
                </a:solidFill>
                <a:latin typeface="Times New Roman" panose="02020603050405020304" pitchFamily="18" charset="0"/>
                <a:cs typeface="Times New Roman" panose="02020603050405020304" pitchFamily="18" charset="0"/>
              </a:rPr>
              <a:t>）机柜进行</a:t>
            </a:r>
            <a:r>
              <a:rPr lang="zh-CN" altLang="en-US" sz="1600" b="0" kern="0" dirty="0" smtClean="0">
                <a:solidFill>
                  <a:schemeClr val="tx1"/>
                </a:solidFill>
                <a:latin typeface="Times New Roman" panose="02020603050405020304" pitchFamily="18" charset="0"/>
                <a:cs typeface="Times New Roman" panose="02020603050405020304" pitchFamily="18" charset="0"/>
              </a:rPr>
              <a:t>除尘（</a:t>
            </a:r>
            <a:r>
              <a:rPr lang="en-US" altLang="zh-CN" sz="1600" b="0" kern="0" dirty="0" smtClean="0">
                <a:solidFill>
                  <a:schemeClr val="tx1"/>
                </a:solidFill>
                <a:latin typeface="Times New Roman" panose="02020603050405020304" pitchFamily="18" charset="0"/>
                <a:cs typeface="Times New Roman" panose="02020603050405020304" pitchFamily="18" charset="0"/>
              </a:rPr>
              <a:t>3</a:t>
            </a:r>
            <a:r>
              <a:rPr lang="zh-CN" altLang="en-US" sz="1600" b="0" kern="0" dirty="0" smtClean="0">
                <a:solidFill>
                  <a:schemeClr val="tx1"/>
                </a:solidFill>
                <a:latin typeface="Times New Roman" panose="02020603050405020304" pitchFamily="18" charset="0"/>
                <a:cs typeface="Times New Roman" panose="02020603050405020304" pitchFamily="18" charset="0"/>
              </a:rPr>
              <a:t>）</a:t>
            </a:r>
            <a:r>
              <a:rPr lang="zh-CN" altLang="en-US" sz="1600" b="0" kern="0" dirty="0">
                <a:solidFill>
                  <a:schemeClr val="tx1"/>
                </a:solidFill>
                <a:latin typeface="Times New Roman" panose="02020603050405020304" pitchFamily="18" charset="0"/>
                <a:cs typeface="Times New Roman" panose="02020603050405020304" pitchFamily="18" charset="0"/>
              </a:rPr>
              <a:t>检查端子排有无松动、柜内元器件有无异常</a:t>
            </a:r>
            <a:r>
              <a:rPr lang="zh-CN" altLang="en-US" sz="1600" b="0" kern="0" dirty="0" smtClean="0">
                <a:solidFill>
                  <a:schemeClr val="tx1"/>
                </a:solidFill>
                <a:latin typeface="Times New Roman" panose="02020603050405020304" pitchFamily="18" charset="0"/>
                <a:cs typeface="Times New Roman" panose="02020603050405020304" pitchFamily="18" charset="0"/>
              </a:rPr>
              <a:t>现象</a:t>
            </a:r>
            <a:endParaRPr lang="en-US" altLang="zh-CN" sz="1600" b="0" kern="0" dirty="0" smtClean="0">
              <a:solidFill>
                <a:schemeClr val="tx1"/>
              </a:solidFill>
              <a:latin typeface="Times New Roman" panose="02020603050405020304" pitchFamily="18" charset="0"/>
              <a:cs typeface="Times New Roman" panose="02020603050405020304" pitchFamily="18" charset="0"/>
            </a:endParaRPr>
          </a:p>
          <a:p>
            <a:pPr>
              <a:lnSpc>
                <a:spcPct val="150000"/>
              </a:lnSpc>
              <a:spcBef>
                <a:spcPts val="0"/>
              </a:spcBef>
              <a:spcAft>
                <a:spcPts val="0"/>
              </a:spcAft>
              <a:buFont typeface="Arial" panose="020B0604020202020204" pitchFamily="34" charset="0"/>
              <a:buChar char="•"/>
            </a:pPr>
            <a:r>
              <a:rPr lang="zh-CN" altLang="en-US" sz="1600" kern="0" dirty="0" smtClean="0">
                <a:solidFill>
                  <a:schemeClr val="tx1"/>
                </a:solidFill>
                <a:latin typeface="Times New Roman" panose="02020603050405020304" pitchFamily="18" charset="0"/>
                <a:cs typeface="Times New Roman" panose="02020603050405020304" pitchFamily="18" charset="0"/>
              </a:rPr>
              <a:t>谐振保护系统</a:t>
            </a:r>
            <a:r>
              <a:rPr lang="zh-CN" altLang="en-US" sz="1600" kern="0" dirty="0">
                <a:solidFill>
                  <a:schemeClr val="tx1"/>
                </a:solidFill>
                <a:latin typeface="Times New Roman" panose="02020603050405020304" pitchFamily="18" charset="0"/>
                <a:cs typeface="Times New Roman" panose="02020603050405020304" pitchFamily="18" charset="0"/>
              </a:rPr>
              <a:t>：（</a:t>
            </a:r>
            <a:r>
              <a:rPr lang="en-US" altLang="zh-CN" sz="1600" b="0" kern="0" dirty="0">
                <a:solidFill>
                  <a:schemeClr val="tx1"/>
                </a:solidFill>
                <a:latin typeface="Times New Roman" panose="02020603050405020304" pitchFamily="18" charset="0"/>
                <a:cs typeface="Times New Roman" panose="02020603050405020304" pitchFamily="18" charset="0"/>
              </a:rPr>
              <a:t>1</a:t>
            </a:r>
            <a:r>
              <a:rPr lang="zh-CN" altLang="en-US" sz="1600" b="0" kern="0" dirty="0">
                <a:solidFill>
                  <a:schemeClr val="tx1"/>
                </a:solidFill>
                <a:latin typeface="Times New Roman" panose="02020603050405020304" pitchFamily="18" charset="0"/>
                <a:cs typeface="Times New Roman" panose="02020603050405020304" pitchFamily="18" charset="0"/>
              </a:rPr>
              <a:t>）对</a:t>
            </a:r>
            <a:r>
              <a:rPr lang="en-US" altLang="zh-CN" sz="1600" b="0" kern="0" dirty="0">
                <a:solidFill>
                  <a:schemeClr val="tx1"/>
                </a:solidFill>
                <a:latin typeface="Times New Roman" panose="02020603050405020304" pitchFamily="18" charset="0"/>
                <a:cs typeface="Times New Roman" panose="02020603050405020304" pitchFamily="18" charset="0"/>
              </a:rPr>
              <a:t>UPS</a:t>
            </a:r>
            <a:r>
              <a:rPr lang="zh-CN" altLang="en-US" sz="1600" b="0" kern="0" dirty="0">
                <a:solidFill>
                  <a:schemeClr val="tx1"/>
                </a:solidFill>
                <a:latin typeface="Times New Roman" panose="02020603050405020304" pitchFamily="18" charset="0"/>
                <a:cs typeface="Times New Roman" panose="02020603050405020304" pitchFamily="18" charset="0"/>
              </a:rPr>
              <a:t>蓄电池容量检查，确保无交流电时系统能工作</a:t>
            </a:r>
            <a:r>
              <a:rPr lang="en-US" altLang="zh-CN" sz="1600" b="0" kern="0" dirty="0">
                <a:solidFill>
                  <a:schemeClr val="tx1"/>
                </a:solidFill>
                <a:latin typeface="Times New Roman" panose="02020603050405020304" pitchFamily="18" charset="0"/>
                <a:cs typeface="Times New Roman" panose="02020603050405020304" pitchFamily="18" charset="0"/>
              </a:rPr>
              <a:t>5</a:t>
            </a:r>
            <a:r>
              <a:rPr lang="zh-CN" altLang="en-US" sz="1600" b="0" kern="0" dirty="0">
                <a:solidFill>
                  <a:schemeClr val="tx1"/>
                </a:solidFill>
                <a:latin typeface="Times New Roman" panose="02020603050405020304" pitchFamily="18" charset="0"/>
                <a:cs typeface="Times New Roman" panose="02020603050405020304" pitchFamily="18" charset="0"/>
              </a:rPr>
              <a:t>分钟以上（</a:t>
            </a:r>
            <a:r>
              <a:rPr lang="en-US" altLang="zh-CN" sz="1600" b="0" kern="0" dirty="0">
                <a:solidFill>
                  <a:schemeClr val="tx1"/>
                </a:solidFill>
                <a:latin typeface="Times New Roman" panose="02020603050405020304" pitchFamily="18" charset="0"/>
                <a:cs typeface="Times New Roman" panose="02020603050405020304" pitchFamily="18" charset="0"/>
              </a:rPr>
              <a:t>2</a:t>
            </a:r>
            <a:r>
              <a:rPr lang="zh-CN" altLang="en-US" sz="1600" b="0" kern="0" dirty="0">
                <a:solidFill>
                  <a:schemeClr val="tx1"/>
                </a:solidFill>
                <a:latin typeface="Times New Roman" panose="02020603050405020304" pitchFamily="18" charset="0"/>
                <a:cs typeface="Times New Roman" panose="02020603050405020304" pitchFamily="18" charset="0"/>
              </a:rPr>
              <a:t>）机柜进行除尘（</a:t>
            </a:r>
            <a:r>
              <a:rPr lang="en-US" altLang="zh-CN" sz="1600" b="0" kern="0" dirty="0">
                <a:solidFill>
                  <a:schemeClr val="tx1"/>
                </a:solidFill>
                <a:latin typeface="Times New Roman" panose="02020603050405020304" pitchFamily="18" charset="0"/>
                <a:cs typeface="Times New Roman" panose="02020603050405020304" pitchFamily="18" charset="0"/>
              </a:rPr>
              <a:t>3</a:t>
            </a:r>
            <a:r>
              <a:rPr lang="zh-CN" altLang="en-US" sz="1600" b="0" kern="0" dirty="0" smtClean="0">
                <a:solidFill>
                  <a:schemeClr val="tx1"/>
                </a:solidFill>
                <a:latin typeface="Times New Roman" panose="02020603050405020304" pitchFamily="18" charset="0"/>
                <a:cs typeface="Times New Roman" panose="02020603050405020304" pitchFamily="18" charset="0"/>
              </a:rPr>
              <a:t>）输入输出信号测试连锁测试</a:t>
            </a:r>
            <a:endParaRPr lang="en-US" altLang="zh-CN" sz="1600" b="0" kern="0" dirty="0" smtClean="0">
              <a:solidFill>
                <a:schemeClr val="tx1"/>
              </a:solidFill>
              <a:latin typeface="Times New Roman" panose="02020603050405020304" pitchFamily="18" charset="0"/>
              <a:cs typeface="Times New Roman" panose="02020603050405020304" pitchFamily="18" charset="0"/>
            </a:endParaRPr>
          </a:p>
          <a:p>
            <a:pPr>
              <a:lnSpc>
                <a:spcPct val="150000"/>
              </a:lnSpc>
              <a:spcBef>
                <a:spcPts val="0"/>
              </a:spcBef>
              <a:spcAft>
                <a:spcPts val="0"/>
              </a:spcAft>
              <a:buFont typeface="Arial" panose="020B0604020202020204" pitchFamily="34" charset="0"/>
              <a:buChar char="•"/>
            </a:pPr>
            <a:r>
              <a:rPr lang="zh-CN" altLang="en-US" sz="1600" kern="0" dirty="0" smtClean="0">
                <a:solidFill>
                  <a:schemeClr val="tx1"/>
                </a:solidFill>
                <a:latin typeface="Times New Roman" panose="02020603050405020304" pitchFamily="18" charset="0"/>
                <a:cs typeface="Times New Roman" panose="02020603050405020304" pitchFamily="18" charset="0"/>
              </a:rPr>
              <a:t>谐振</a:t>
            </a:r>
            <a:r>
              <a:rPr lang="zh-CN" altLang="en-US" sz="1600" kern="0" dirty="0">
                <a:solidFill>
                  <a:schemeClr val="tx1"/>
                </a:solidFill>
                <a:latin typeface="Times New Roman" panose="02020603050405020304" pitchFamily="18" charset="0"/>
                <a:cs typeface="Times New Roman" panose="02020603050405020304" pitchFamily="18" charset="0"/>
              </a:rPr>
              <a:t>电容器</a:t>
            </a:r>
            <a:r>
              <a:rPr lang="zh-CN" altLang="en-US" sz="1600" kern="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zh-CN" altLang="en-US" sz="1600" b="0" kern="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对谐振电容值进行了静态测试，建立谐振电容值运行数据库</a:t>
            </a:r>
            <a:r>
              <a:rPr lang="zh-CN" altLang="en-US"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zh-CN"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marL="0" indent="0">
              <a:lnSpc>
                <a:spcPct val="150000"/>
              </a:lnSpc>
              <a:spcBef>
                <a:spcPts val="0"/>
              </a:spcBef>
              <a:spcAft>
                <a:spcPts val="0"/>
              </a:spcAft>
              <a:buNone/>
            </a:pPr>
            <a:endParaRPr lang="zh-CN" altLang="en-US" sz="1600" b="0" kern="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endParaRPr lang="zh-CN" altLang="en-US" sz="1600" b="0" kern="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endParaRPr lang="zh-CN" altLang="en-US" sz="1800" b="0" kern="0" dirty="0">
              <a:solidFill>
                <a:schemeClr val="tx1"/>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5105377" y="4793792"/>
            <a:ext cx="1916686" cy="1967298"/>
          </a:xfrm>
          <a:prstGeom prst="rect">
            <a:avLst/>
          </a:prstGeom>
        </p:spPr>
      </p:pic>
      <p:pic>
        <p:nvPicPr>
          <p:cNvPr id="5" name="图片 4"/>
          <p:cNvPicPr>
            <a:picLocks noChangeAspect="1"/>
          </p:cNvPicPr>
          <p:nvPr/>
        </p:nvPicPr>
        <p:blipFill>
          <a:blip r:embed="rId3"/>
          <a:stretch>
            <a:fillRect/>
          </a:stretch>
        </p:blipFill>
        <p:spPr>
          <a:xfrm>
            <a:off x="2746560" y="4793792"/>
            <a:ext cx="1538068" cy="1981910"/>
          </a:xfrm>
          <a:prstGeom prst="rect">
            <a:avLst/>
          </a:prstGeom>
        </p:spPr>
      </p:pic>
    </p:spTree>
    <p:extLst>
      <p:ext uri="{BB962C8B-B14F-4D97-AF65-F5344CB8AC3E}">
        <p14:creationId xmlns:p14="http://schemas.microsoft.com/office/powerpoint/2010/main" val="400370001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sz="quarter"/>
          </p:nvPr>
        </p:nvSpPr>
        <p:spPr>
          <a:xfrm>
            <a:off x="195229" y="818415"/>
            <a:ext cx="8331200" cy="571257"/>
          </a:xfrm>
        </p:spPr>
        <p:txBody>
          <a:bodyPr/>
          <a:lstStyle/>
          <a:p>
            <a:r>
              <a:rPr lang="zh-CN" altLang="en-US" sz="3200" dirty="0" smtClean="0">
                <a:solidFill>
                  <a:schemeClr val="tx1"/>
                </a:solidFill>
              </a:rPr>
              <a:t>二、</a:t>
            </a:r>
            <a:r>
              <a:rPr lang="en-US" altLang="zh-CN" sz="3200" dirty="0" smtClean="0">
                <a:solidFill>
                  <a:schemeClr val="tx1"/>
                </a:solidFill>
              </a:rPr>
              <a:t>2018</a:t>
            </a:r>
            <a:r>
              <a:rPr lang="zh-CN" altLang="en-US" sz="3200" dirty="0" smtClean="0">
                <a:solidFill>
                  <a:schemeClr val="tx1"/>
                </a:solidFill>
              </a:rPr>
              <a:t>年度夏季检修工作</a:t>
            </a:r>
            <a:endParaRPr lang="zh-CN" altLang="en-US" sz="3200" dirty="0">
              <a:solidFill>
                <a:schemeClr val="tx1"/>
              </a:solidFill>
            </a:endParaRPr>
          </a:p>
        </p:txBody>
      </p:sp>
      <p:sp>
        <p:nvSpPr>
          <p:cNvPr id="7" name="灯片编号占位符 6"/>
          <p:cNvSpPr>
            <a:spLocks noGrp="1"/>
          </p:cNvSpPr>
          <p:nvPr>
            <p:ph type="sldNum" sz="quarter" idx="10"/>
          </p:nvPr>
        </p:nvSpPr>
        <p:spPr/>
        <p:txBody>
          <a:bodyPr/>
          <a:lstStyle/>
          <a:p>
            <a:fld id="{81A9DA62-F351-436E-AD1D-E94342BBCD27}" type="slidenum">
              <a:rPr lang="en-US" altLang="zh-CN" smtClean="0"/>
              <a:pPr/>
              <a:t>16</a:t>
            </a:fld>
            <a:endParaRPr lang="en-US" altLang="zh-CN">
              <a:ea typeface="Arial Unicode MS" panose="020B0604020202020204" pitchFamily="34" charset="-122"/>
              <a:cs typeface="Arial Unicode MS" panose="020B0604020202020204" pitchFamily="34" charset="-122"/>
            </a:endParaRPr>
          </a:p>
        </p:txBody>
      </p:sp>
      <p:sp>
        <p:nvSpPr>
          <p:cNvPr id="8" name="内容占位符 1"/>
          <p:cNvSpPr txBox="1">
            <a:spLocks/>
          </p:cNvSpPr>
          <p:nvPr/>
        </p:nvSpPr>
        <p:spPr>
          <a:xfrm>
            <a:off x="195228" y="1316914"/>
            <a:ext cx="11499713" cy="3640849"/>
          </a:xfrm>
          <a:prstGeom prst="rect">
            <a:avLst/>
          </a:prstGeom>
        </p:spPr>
        <p:txBody>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a:lstStyle>
          <a:p>
            <a:pPr marL="0" indent="0">
              <a:lnSpc>
                <a:spcPct val="150000"/>
              </a:lnSpc>
              <a:spcBef>
                <a:spcPts val="0"/>
              </a:spcBef>
              <a:spcAft>
                <a:spcPts val="0"/>
              </a:spcAft>
              <a:buFontTx/>
              <a:buNone/>
            </a:pPr>
            <a:r>
              <a:rPr lang="en-US" altLang="zh-CN" sz="1800" b="0" kern="0" dirty="0" smtClean="0">
                <a:solidFill>
                  <a:schemeClr val="tx1"/>
                </a:solidFill>
                <a:latin typeface="Times New Roman" panose="02020603050405020304" pitchFamily="18" charset="0"/>
                <a:cs typeface="Times New Roman" panose="02020603050405020304" pitchFamily="18" charset="0"/>
              </a:rPr>
              <a:t>2</a:t>
            </a:r>
            <a:r>
              <a:rPr lang="zh-CN" altLang="en-US" sz="1800" b="0" kern="0" dirty="0" smtClean="0">
                <a:solidFill>
                  <a:schemeClr val="tx1"/>
                </a:solidFill>
                <a:latin typeface="Times New Roman" panose="02020603050405020304" pitchFamily="18" charset="0"/>
                <a:cs typeface="Times New Roman" panose="02020603050405020304" pitchFamily="18" charset="0"/>
              </a:rPr>
              <a:t>、故障问题处理：</a:t>
            </a:r>
            <a:endParaRPr lang="en-US" altLang="zh-CN" sz="1800" b="0" kern="0" dirty="0" smtClean="0">
              <a:solidFill>
                <a:schemeClr val="tx1"/>
              </a:solidFill>
              <a:latin typeface="Times New Roman" panose="02020603050405020304" pitchFamily="18" charset="0"/>
              <a:cs typeface="Times New Roman" panose="02020603050405020304" pitchFamily="18" charset="0"/>
            </a:endParaRPr>
          </a:p>
          <a:p>
            <a:pPr>
              <a:lnSpc>
                <a:spcPct val="100000"/>
              </a:lnSpc>
              <a:spcBef>
                <a:spcPts val="600"/>
              </a:spcBef>
              <a:spcAft>
                <a:spcPts val="600"/>
              </a:spcAft>
              <a:buFont typeface="Arial" panose="020B0604020202020204" pitchFamily="34" charset="0"/>
              <a:buChar char="•"/>
            </a:pPr>
            <a:r>
              <a:rPr lang="zh-CN" altLang="en-US" sz="1800" kern="0" dirty="0" smtClean="0">
                <a:solidFill>
                  <a:schemeClr val="tx1"/>
                </a:solidFill>
                <a:latin typeface="Times New Roman" panose="02020603050405020304" pitchFamily="18" charset="0"/>
                <a:cs typeface="Times New Roman" panose="02020603050405020304" pitchFamily="18" charset="0"/>
              </a:rPr>
              <a:t>数字控制器故障</a:t>
            </a:r>
            <a:r>
              <a:rPr lang="zh-CN" altLang="en-US" sz="180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zh-CN" altLang="en-US"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针对本年度数字控制器</a:t>
            </a:r>
            <a:r>
              <a:rPr lang="zh-CN" altLang="en-US" sz="1600" b="0" kern="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陆续</a:t>
            </a:r>
            <a:r>
              <a:rPr lang="zh-CN" altLang="en-US"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出现的“死机”问题</a:t>
            </a:r>
            <a:endParaRPr lang="en-US" altLang="zh-CN"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marL="0" indent="0">
              <a:lnSpc>
                <a:spcPct val="100000"/>
              </a:lnSpc>
              <a:spcBef>
                <a:spcPts val="600"/>
              </a:spcBef>
              <a:spcAft>
                <a:spcPts val="0"/>
              </a:spcAft>
              <a:buNone/>
            </a:pPr>
            <a:r>
              <a:rPr lang="en-US" altLang="zh-CN" sz="1600" b="0" dirty="0" smtClean="0">
                <a:solidFill>
                  <a:srgbClr val="FF0000"/>
                </a:solidFill>
              </a:rPr>
              <a:t>                              </a:t>
            </a:r>
            <a:r>
              <a:rPr lang="en-US" altLang="zh-CN" sz="1600" b="0" dirty="0" smtClean="0">
                <a:solidFill>
                  <a:schemeClr val="tx1"/>
                </a:solidFill>
                <a:latin typeface="Times New Roman" panose="02020603050405020304" pitchFamily="18" charset="0"/>
                <a:cs typeface="Times New Roman" panose="02020603050405020304" pitchFamily="18" charset="0"/>
              </a:rPr>
              <a:t>     </a:t>
            </a:r>
            <a:r>
              <a:rPr lang="zh-CN" altLang="en-US" sz="1600" b="0" dirty="0" smtClean="0">
                <a:solidFill>
                  <a:schemeClr val="tx1"/>
                </a:solidFill>
                <a:latin typeface="Times New Roman" panose="02020603050405020304" pitchFamily="18" charset="0"/>
                <a:cs typeface="Times New Roman" panose="02020603050405020304" pitchFamily="18" charset="0"/>
              </a:rPr>
              <a:t>（</a:t>
            </a:r>
            <a:r>
              <a:rPr lang="en-US" altLang="zh-CN" sz="1600" b="0" dirty="0" smtClean="0">
                <a:solidFill>
                  <a:schemeClr val="tx1"/>
                </a:solidFill>
                <a:latin typeface="Times New Roman" panose="02020603050405020304" pitchFamily="18" charset="0"/>
                <a:cs typeface="Times New Roman" panose="02020603050405020304" pitchFamily="18" charset="0"/>
              </a:rPr>
              <a:t>1</a:t>
            </a:r>
            <a:r>
              <a:rPr lang="zh-CN" altLang="en-US" sz="1600" b="0" dirty="0" smtClean="0">
                <a:solidFill>
                  <a:schemeClr val="tx1"/>
                </a:solidFill>
                <a:latin typeface="Times New Roman" panose="02020603050405020304" pitchFamily="18" charset="0"/>
                <a:cs typeface="Times New Roman" panose="02020603050405020304" pitchFamily="18" charset="0"/>
              </a:rPr>
              <a:t>）运行电源的</a:t>
            </a:r>
            <a:r>
              <a:rPr lang="en-US" altLang="zh-CN" sz="1600" b="0" dirty="0" smtClean="0">
                <a:solidFill>
                  <a:schemeClr val="tx1"/>
                </a:solidFill>
                <a:latin typeface="Times New Roman" panose="02020603050405020304" pitchFamily="18" charset="0"/>
                <a:cs typeface="Times New Roman" panose="02020603050405020304" pitchFamily="18" charset="0"/>
              </a:rPr>
              <a:t>DPSCM</a:t>
            </a:r>
            <a:r>
              <a:rPr lang="zh-CN" altLang="en-US" sz="1600" b="0" dirty="0">
                <a:solidFill>
                  <a:schemeClr val="tx1"/>
                </a:solidFill>
                <a:latin typeface="Times New Roman" panose="02020603050405020304" pitchFamily="18" charset="0"/>
                <a:cs typeface="Times New Roman" panose="02020603050405020304" pitchFamily="18" charset="0"/>
              </a:rPr>
              <a:t>背板</a:t>
            </a:r>
            <a:r>
              <a:rPr lang="en-US" altLang="zh-CN" sz="1600" b="0" dirty="0">
                <a:solidFill>
                  <a:schemeClr val="tx1"/>
                </a:solidFill>
                <a:latin typeface="Times New Roman" panose="02020603050405020304" pitchFamily="18" charset="0"/>
                <a:cs typeface="Times New Roman" panose="02020603050405020304" pitchFamily="18" charset="0"/>
              </a:rPr>
              <a:t>96</a:t>
            </a:r>
            <a:r>
              <a:rPr lang="zh-CN" altLang="en-US" sz="1600" b="0" dirty="0">
                <a:solidFill>
                  <a:schemeClr val="tx1"/>
                </a:solidFill>
                <a:latin typeface="Times New Roman" panose="02020603050405020304" pitchFamily="18" charset="0"/>
                <a:cs typeface="Times New Roman" panose="02020603050405020304" pitchFamily="18" charset="0"/>
              </a:rPr>
              <a:t>针重新过</a:t>
            </a:r>
            <a:r>
              <a:rPr lang="zh-CN" altLang="en-US" sz="1600" b="0" dirty="0" smtClean="0">
                <a:solidFill>
                  <a:schemeClr val="tx1"/>
                </a:solidFill>
                <a:latin typeface="Times New Roman" panose="02020603050405020304" pitchFamily="18" charset="0"/>
                <a:cs typeface="Times New Roman" panose="02020603050405020304" pitchFamily="18" charset="0"/>
              </a:rPr>
              <a:t>锡</a:t>
            </a:r>
            <a:endParaRPr lang="en-US" altLang="zh-CN" sz="1600" b="0" dirty="0" smtClean="0">
              <a:solidFill>
                <a:schemeClr val="tx1"/>
              </a:solidFill>
              <a:latin typeface="Times New Roman" panose="02020603050405020304" pitchFamily="18" charset="0"/>
              <a:cs typeface="Times New Roman" panose="02020603050405020304" pitchFamily="18" charset="0"/>
            </a:endParaRPr>
          </a:p>
          <a:p>
            <a:pPr marL="0" indent="0">
              <a:lnSpc>
                <a:spcPct val="100000"/>
              </a:lnSpc>
              <a:spcBef>
                <a:spcPts val="600"/>
              </a:spcBef>
              <a:spcAft>
                <a:spcPts val="0"/>
              </a:spcAft>
              <a:buNone/>
            </a:pPr>
            <a:r>
              <a:rPr lang="zh-CN" altLang="en-US" sz="1600" b="0" dirty="0" smtClean="0">
                <a:solidFill>
                  <a:schemeClr val="tx1"/>
                </a:solidFill>
                <a:latin typeface="Times New Roman" panose="02020603050405020304" pitchFamily="18" charset="0"/>
                <a:cs typeface="Times New Roman" panose="02020603050405020304" pitchFamily="18" charset="0"/>
              </a:rPr>
              <a:t>                                       （</a:t>
            </a:r>
            <a:r>
              <a:rPr lang="en-US" altLang="zh-CN" sz="1600" b="0" dirty="0" smtClean="0">
                <a:solidFill>
                  <a:schemeClr val="tx1"/>
                </a:solidFill>
                <a:latin typeface="Times New Roman" panose="02020603050405020304" pitchFamily="18" charset="0"/>
                <a:cs typeface="Times New Roman" panose="02020603050405020304" pitchFamily="18" charset="0"/>
              </a:rPr>
              <a:t>2</a:t>
            </a:r>
            <a:r>
              <a:rPr lang="zh-CN" altLang="en-US" sz="1600" b="0" dirty="0" smtClean="0">
                <a:solidFill>
                  <a:schemeClr val="tx1"/>
                </a:solidFill>
                <a:latin typeface="Times New Roman" panose="02020603050405020304" pitchFamily="18" charset="0"/>
                <a:cs typeface="Times New Roman" panose="02020603050405020304" pitchFamily="18" charset="0"/>
              </a:rPr>
              <a:t>）完成</a:t>
            </a:r>
            <a:r>
              <a:rPr lang="en-US" altLang="zh-CN" sz="1600" b="0" dirty="0" smtClean="0">
                <a:solidFill>
                  <a:schemeClr val="tx1"/>
                </a:solidFill>
                <a:latin typeface="Times New Roman" panose="02020603050405020304" pitchFamily="18" charset="0"/>
                <a:cs typeface="Times New Roman" panose="02020603050405020304" pitchFamily="18" charset="0"/>
              </a:rPr>
              <a:t>50</a:t>
            </a:r>
            <a:r>
              <a:rPr lang="zh-CN" altLang="en-US" sz="1600" b="0" dirty="0" smtClean="0">
                <a:solidFill>
                  <a:schemeClr val="tx1"/>
                </a:solidFill>
                <a:latin typeface="Times New Roman" panose="02020603050405020304" pitchFamily="18" charset="0"/>
                <a:cs typeface="Times New Roman" panose="02020603050405020304" pitchFamily="18" charset="0"/>
              </a:rPr>
              <a:t>套新备件的采购、研制和测试</a:t>
            </a:r>
            <a:endParaRPr lang="en-US" altLang="zh-CN" sz="1600" b="0" dirty="0" smtClean="0">
              <a:solidFill>
                <a:schemeClr val="tx1"/>
              </a:solidFill>
              <a:latin typeface="Times New Roman" panose="02020603050405020304" pitchFamily="18" charset="0"/>
              <a:cs typeface="Times New Roman" panose="02020603050405020304" pitchFamily="18" charset="0"/>
            </a:endParaRPr>
          </a:p>
          <a:p>
            <a:pPr marL="0" indent="0">
              <a:lnSpc>
                <a:spcPct val="100000"/>
              </a:lnSpc>
              <a:spcBef>
                <a:spcPts val="600"/>
              </a:spcBef>
              <a:spcAft>
                <a:spcPts val="0"/>
              </a:spcAft>
              <a:buNone/>
            </a:pPr>
            <a:r>
              <a:rPr lang="zh-CN" altLang="en-US" sz="1600" b="0" dirty="0" smtClean="0">
                <a:solidFill>
                  <a:schemeClr val="tx1"/>
                </a:solidFill>
                <a:latin typeface="Times New Roman" panose="02020603050405020304" pitchFamily="18" charset="0"/>
                <a:cs typeface="Times New Roman" panose="02020603050405020304" pitchFamily="18" charset="0"/>
              </a:rPr>
              <a:t>                                       （</a:t>
            </a:r>
            <a:r>
              <a:rPr lang="en-US" altLang="zh-CN" sz="1600" b="0" dirty="0" smtClean="0">
                <a:solidFill>
                  <a:schemeClr val="tx1"/>
                </a:solidFill>
                <a:latin typeface="Times New Roman" panose="02020603050405020304" pitchFamily="18" charset="0"/>
                <a:cs typeface="Times New Roman" panose="02020603050405020304" pitchFamily="18" charset="0"/>
              </a:rPr>
              <a:t>3</a:t>
            </a:r>
            <a:r>
              <a:rPr lang="zh-CN" altLang="en-US" sz="1600" b="0" dirty="0" smtClean="0">
                <a:solidFill>
                  <a:schemeClr val="tx1"/>
                </a:solidFill>
                <a:latin typeface="Times New Roman" panose="02020603050405020304" pitchFamily="18" charset="0"/>
                <a:cs typeface="Times New Roman" panose="02020603050405020304" pitchFamily="18" charset="0"/>
              </a:rPr>
              <a:t>）搭建了一套</a:t>
            </a:r>
            <a:r>
              <a:rPr lang="zh-CN" altLang="zh-CN" sz="1600" b="0" dirty="0" smtClean="0">
                <a:solidFill>
                  <a:schemeClr val="tx1"/>
                </a:solidFill>
                <a:latin typeface="Times New Roman" panose="02020603050405020304" pitchFamily="18" charset="0"/>
                <a:cs typeface="Times New Roman" panose="02020603050405020304" pitchFamily="18" charset="0"/>
              </a:rPr>
              <a:t>电源</a:t>
            </a:r>
            <a:r>
              <a:rPr lang="zh-CN" altLang="zh-CN" sz="1600" b="0" dirty="0">
                <a:solidFill>
                  <a:schemeClr val="tx1"/>
                </a:solidFill>
                <a:latin typeface="Times New Roman" panose="02020603050405020304" pitchFamily="18" charset="0"/>
                <a:cs typeface="Times New Roman" panose="02020603050405020304" pitchFamily="18" charset="0"/>
              </a:rPr>
              <a:t>数字控制器热备份拷机测试</a:t>
            </a:r>
            <a:r>
              <a:rPr lang="zh-CN" altLang="zh-CN" sz="1600" b="0" dirty="0" smtClean="0">
                <a:solidFill>
                  <a:schemeClr val="tx1"/>
                </a:solidFill>
                <a:latin typeface="Times New Roman" panose="02020603050405020304" pitchFamily="18" charset="0"/>
                <a:cs typeface="Times New Roman" panose="02020603050405020304" pitchFamily="18" charset="0"/>
              </a:rPr>
              <a:t>平台</a:t>
            </a:r>
            <a:r>
              <a:rPr lang="zh-CN" altLang="en-US" sz="1600" b="0" dirty="0" smtClean="0">
                <a:solidFill>
                  <a:schemeClr val="tx1"/>
                </a:solidFill>
                <a:latin typeface="Times New Roman" panose="02020603050405020304" pitchFamily="18" charset="0"/>
                <a:cs typeface="Times New Roman" panose="02020603050405020304" pitchFamily="18" charset="0"/>
              </a:rPr>
              <a:t>，随时可以用于替换运行中的数控板卡</a:t>
            </a:r>
            <a:endParaRPr lang="en-US" altLang="zh-CN" sz="1600" b="0" kern="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a:lnSpc>
                <a:spcPct val="100000"/>
              </a:lnSpc>
              <a:spcBef>
                <a:spcPts val="600"/>
              </a:spcBef>
              <a:spcAft>
                <a:spcPts val="600"/>
              </a:spcAft>
              <a:buFont typeface="Arial" panose="020B0604020202020204" pitchFamily="34" charset="0"/>
              <a:buChar char="•"/>
            </a:pPr>
            <a:r>
              <a:rPr lang="en-US" altLang="zh-CN" sz="1800" kern="0" dirty="0">
                <a:solidFill>
                  <a:schemeClr val="tx1"/>
                </a:solidFill>
                <a:latin typeface="Times New Roman" panose="02020603050405020304" pitchFamily="18" charset="0"/>
                <a:cs typeface="Times New Roman" panose="02020603050405020304" pitchFamily="18" charset="0"/>
              </a:rPr>
              <a:t>RCS</a:t>
            </a:r>
            <a:r>
              <a:rPr lang="zh-CN" altLang="en-US" sz="1800" kern="0" dirty="0">
                <a:solidFill>
                  <a:schemeClr val="tx1"/>
                </a:solidFill>
                <a:latin typeface="Times New Roman" panose="02020603050405020304" pitchFamily="18" charset="0"/>
                <a:cs typeface="Times New Roman" panose="02020603050405020304" pitchFamily="18" charset="0"/>
              </a:rPr>
              <a:t>主磁铁电源水流量计故障：</a:t>
            </a:r>
            <a:r>
              <a:rPr lang="zh-CN" altLang="en-US" sz="1600" b="0" kern="0" dirty="0">
                <a:solidFill>
                  <a:schemeClr val="tx1"/>
                </a:solidFill>
                <a:latin typeface="Times New Roman" panose="02020603050405020304" pitchFamily="18" charset="0"/>
                <a:cs typeface="Times New Roman" panose="02020603050405020304" pitchFamily="18" charset="0"/>
              </a:rPr>
              <a:t>全部更换为图尔克（</a:t>
            </a:r>
            <a:r>
              <a:rPr lang="en-US" altLang="zh-CN" sz="1600" b="0" dirty="0">
                <a:solidFill>
                  <a:schemeClr val="tx1"/>
                </a:solidFill>
                <a:latin typeface="Times New Roman" panose="02020603050405020304" pitchFamily="18" charset="0"/>
                <a:cs typeface="Times New Roman" panose="02020603050405020304" pitchFamily="18" charset="0"/>
              </a:rPr>
              <a:t> TURCK</a:t>
            </a:r>
            <a:r>
              <a:rPr lang="zh-CN" altLang="en-US" sz="1600" b="0" dirty="0">
                <a:solidFill>
                  <a:schemeClr val="tx1"/>
                </a:solidFill>
                <a:latin typeface="Times New Roman" panose="02020603050405020304" pitchFamily="18" charset="0"/>
                <a:cs typeface="Times New Roman" panose="02020603050405020304" pitchFamily="18" charset="0"/>
              </a:rPr>
              <a:t>）产品</a:t>
            </a:r>
            <a:endParaRPr lang="zh-CN" altLang="en-US" sz="1600" b="0" kern="0" dirty="0">
              <a:solidFill>
                <a:schemeClr val="tx1"/>
              </a:solidFill>
              <a:latin typeface="Times New Roman" panose="02020603050405020304" pitchFamily="18" charset="0"/>
              <a:cs typeface="Times New Roman" panose="02020603050405020304" pitchFamily="18" charset="0"/>
            </a:endParaRPr>
          </a:p>
          <a:p>
            <a:pPr>
              <a:lnSpc>
                <a:spcPct val="100000"/>
              </a:lnSpc>
              <a:spcBef>
                <a:spcPts val="600"/>
              </a:spcBef>
              <a:spcAft>
                <a:spcPts val="600"/>
              </a:spcAft>
              <a:buFont typeface="Arial" panose="020B0604020202020204" pitchFamily="34" charset="0"/>
              <a:buChar char="•"/>
            </a:pPr>
            <a:r>
              <a:rPr lang="zh-CN" altLang="en-US" sz="180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引出脉冲电源多、漏触发故障：</a:t>
            </a:r>
            <a:r>
              <a:rPr lang="zh-CN" altLang="en-US"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针对频繁的漏触发故障，通过对原有系统的分析和讨论，考虑到时间和人力安排，分两步走：（</a:t>
            </a:r>
            <a:r>
              <a:rPr lang="en-US" altLang="zh-CN"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1</a:t>
            </a:r>
            <a:r>
              <a:rPr lang="zh-CN" altLang="en-US"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）在不改动原有硬件系统框架下，对电路进行</a:t>
            </a:r>
            <a:r>
              <a:rPr lang="zh-CN" altLang="en-US" sz="1600" b="0" kern="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优化改造，板</a:t>
            </a:r>
            <a:r>
              <a:rPr lang="zh-CN" altLang="en-US"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上增加</a:t>
            </a:r>
            <a:r>
              <a:rPr lang="en-US" altLang="zh-CN"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DCDC</a:t>
            </a:r>
            <a:r>
              <a:rPr lang="zh-CN" altLang="en-US"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模块、隔离变压器以及光耦进行相关信号的隔离处理，减少干扰带来的误报警。目前已经完成了</a:t>
            </a:r>
            <a:r>
              <a:rPr lang="en-US" altLang="zh-CN"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1</a:t>
            </a:r>
            <a:r>
              <a:rPr lang="zh-CN" altLang="en-US"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台漏触发电路的改造工作，需要在后面的运行中验证；（</a:t>
            </a:r>
            <a:r>
              <a:rPr lang="en-US" altLang="zh-CN"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2</a:t>
            </a:r>
            <a:r>
              <a:rPr lang="zh-CN" altLang="en-US"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）同时对整个保护系统进行重新优化设计，采用</a:t>
            </a:r>
            <a:r>
              <a:rPr lang="en-US" altLang="zh-CN"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CPLD</a:t>
            </a:r>
            <a:r>
              <a:rPr lang="zh-CN" altLang="en-US" sz="1600" b="0" kern="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替代原有的模拟采样电路，用光纤定时信号替代原有的模拟信号，提高抗干扰能力等。目前已经开始了方案设计，计划在明年的调束运行过程中完成第一套新方案的运行测试。</a:t>
            </a:r>
            <a:endParaRPr lang="zh-CN" altLang="en-US" sz="1600" b="0" kern="0" dirty="0" smtClean="0">
              <a:solidFill>
                <a:schemeClr val="tx1"/>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4704465" y="5024620"/>
            <a:ext cx="2867174" cy="1652224"/>
          </a:xfrm>
          <a:prstGeom prst="rect">
            <a:avLst/>
          </a:prstGeom>
        </p:spPr>
      </p:pic>
      <p:pic>
        <p:nvPicPr>
          <p:cNvPr id="5" name="图片 4"/>
          <p:cNvPicPr>
            <a:picLocks noChangeAspect="1"/>
          </p:cNvPicPr>
          <p:nvPr/>
        </p:nvPicPr>
        <p:blipFill>
          <a:blip r:embed="rId3"/>
          <a:stretch>
            <a:fillRect/>
          </a:stretch>
        </p:blipFill>
        <p:spPr>
          <a:xfrm>
            <a:off x="8541237" y="5024620"/>
            <a:ext cx="2483072" cy="1652224"/>
          </a:xfrm>
          <a:prstGeom prst="rect">
            <a:avLst/>
          </a:prstGeom>
        </p:spPr>
      </p:pic>
      <p:sp>
        <p:nvSpPr>
          <p:cNvPr id="12" name="右箭头 11"/>
          <p:cNvSpPr/>
          <p:nvPr/>
        </p:nvSpPr>
        <p:spPr bwMode="auto">
          <a:xfrm>
            <a:off x="7681912" y="5729288"/>
            <a:ext cx="709613" cy="242888"/>
          </a:xfrm>
          <a:prstGeom prst="rightArrow">
            <a:avLst/>
          </a:prstGeom>
          <a:solidFill>
            <a:schemeClr val="bg1"/>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Arial" charset="0"/>
              <a:ea typeface="宋体" pitchFamily="2" charset="-122"/>
            </a:endParaRPr>
          </a:p>
        </p:txBody>
      </p:sp>
      <p:pic>
        <p:nvPicPr>
          <p:cNvPr id="13" name="Picture 3" descr="IMG_20180803_1639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742" y="5129817"/>
            <a:ext cx="1598589" cy="119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IMG_20180803_1638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962064" y="4929995"/>
            <a:ext cx="1198941" cy="15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1423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sz="quarter"/>
          </p:nvPr>
        </p:nvSpPr>
        <p:spPr>
          <a:xfrm>
            <a:off x="123793" y="818414"/>
            <a:ext cx="8331200" cy="571257"/>
          </a:xfrm>
        </p:spPr>
        <p:txBody>
          <a:bodyPr/>
          <a:lstStyle/>
          <a:p>
            <a:r>
              <a:rPr lang="zh-CN" altLang="en-US" sz="3200" dirty="0">
                <a:solidFill>
                  <a:schemeClr val="tx1"/>
                </a:solidFill>
              </a:rPr>
              <a:t>三、下一步</a:t>
            </a:r>
            <a:r>
              <a:rPr lang="zh-CN" altLang="en-US" sz="3200" dirty="0" smtClean="0">
                <a:solidFill>
                  <a:schemeClr val="tx1"/>
                </a:solidFill>
              </a:rPr>
              <a:t>规划及遇到的问题</a:t>
            </a:r>
            <a:endParaRPr lang="zh-CN" altLang="en-US" sz="3200" dirty="0">
              <a:solidFill>
                <a:schemeClr val="tx1"/>
              </a:solidFill>
            </a:endParaRPr>
          </a:p>
        </p:txBody>
      </p:sp>
      <p:sp>
        <p:nvSpPr>
          <p:cNvPr id="7" name="灯片编号占位符 6"/>
          <p:cNvSpPr>
            <a:spLocks noGrp="1"/>
          </p:cNvSpPr>
          <p:nvPr>
            <p:ph type="sldNum" sz="quarter" idx="10"/>
          </p:nvPr>
        </p:nvSpPr>
        <p:spPr/>
        <p:txBody>
          <a:bodyPr/>
          <a:lstStyle/>
          <a:p>
            <a:fld id="{81A9DA62-F351-436E-AD1D-E94342BBCD27}" type="slidenum">
              <a:rPr lang="en-US" altLang="zh-CN" smtClean="0"/>
              <a:pPr/>
              <a:t>17</a:t>
            </a:fld>
            <a:endParaRPr lang="en-US" altLang="zh-CN">
              <a:ea typeface="Arial Unicode MS" panose="020B0604020202020204" pitchFamily="34" charset="-122"/>
              <a:cs typeface="Arial Unicode MS" panose="020B0604020202020204" pitchFamily="34" charset="-122"/>
            </a:endParaRPr>
          </a:p>
        </p:txBody>
      </p:sp>
      <p:sp>
        <p:nvSpPr>
          <p:cNvPr id="8" name="内容占位符 1"/>
          <p:cNvSpPr txBox="1">
            <a:spLocks/>
          </p:cNvSpPr>
          <p:nvPr/>
        </p:nvSpPr>
        <p:spPr>
          <a:xfrm>
            <a:off x="270583" y="1337285"/>
            <a:ext cx="11845217" cy="5187341"/>
          </a:xfrm>
          <a:prstGeom prst="rect">
            <a:avLst/>
          </a:prstGeom>
        </p:spPr>
        <p:txBody>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a:lstStyle>
          <a:p>
            <a:pPr marL="0" indent="0">
              <a:lnSpc>
                <a:spcPct val="150000"/>
              </a:lnSpc>
              <a:spcBef>
                <a:spcPts val="0"/>
              </a:spcBef>
              <a:spcAft>
                <a:spcPts val="0"/>
              </a:spcAft>
              <a:buFontTx/>
              <a:buNone/>
            </a:pPr>
            <a:r>
              <a:rPr lang="en-US" altLang="zh-CN" sz="1800" b="0" kern="0" dirty="0" smtClean="0">
                <a:solidFill>
                  <a:schemeClr val="tx1"/>
                </a:solidFill>
                <a:latin typeface="Times New Roman" panose="02020603050405020304" pitchFamily="18" charset="0"/>
                <a:cs typeface="Times New Roman" panose="02020603050405020304" pitchFamily="18" charset="0"/>
              </a:rPr>
              <a:t>1</a:t>
            </a:r>
            <a:r>
              <a:rPr lang="zh-CN" altLang="en-US" sz="1800" b="0" kern="0" dirty="0" smtClean="0">
                <a:solidFill>
                  <a:schemeClr val="tx1"/>
                </a:solidFill>
                <a:latin typeface="Times New Roman" panose="02020603050405020304" pitchFamily="18" charset="0"/>
                <a:cs typeface="Times New Roman" panose="02020603050405020304" pitchFamily="18" charset="0"/>
              </a:rPr>
              <a:t>、下一步规划</a:t>
            </a:r>
            <a:endParaRPr lang="en-US" altLang="zh-CN" sz="1800" b="0" kern="0" dirty="0" smtClean="0">
              <a:solidFill>
                <a:schemeClr val="tx1"/>
              </a:solidFill>
              <a:latin typeface="Times New Roman" panose="02020603050405020304" pitchFamily="18" charset="0"/>
              <a:cs typeface="Times New Roman" panose="02020603050405020304" pitchFamily="18" charset="0"/>
            </a:endParaRPr>
          </a:p>
          <a:p>
            <a:pPr>
              <a:lnSpc>
                <a:spcPct val="150000"/>
              </a:lnSpc>
              <a:spcBef>
                <a:spcPts val="0"/>
              </a:spcBef>
              <a:spcAft>
                <a:spcPts val="0"/>
              </a:spcAft>
              <a:buFont typeface="Arial" panose="020B0604020202020204" pitchFamily="34" charset="0"/>
              <a:buChar char="•"/>
            </a:pPr>
            <a:r>
              <a:rPr lang="zh-CN" altLang="en-US" sz="1800" kern="0" dirty="0">
                <a:solidFill>
                  <a:schemeClr val="tx1"/>
                </a:solidFill>
                <a:latin typeface="Times New Roman" panose="02020603050405020304" pitchFamily="18" charset="0"/>
                <a:cs typeface="Times New Roman" panose="02020603050405020304" pitchFamily="18" charset="0"/>
              </a:rPr>
              <a:t>主</a:t>
            </a:r>
            <a:r>
              <a:rPr lang="zh-CN" altLang="en-US" sz="1800" kern="0" dirty="0" smtClean="0">
                <a:solidFill>
                  <a:schemeClr val="tx1"/>
                </a:solidFill>
                <a:latin typeface="Times New Roman" panose="02020603050405020304" pitchFamily="18" charset="0"/>
                <a:cs typeface="Times New Roman" panose="02020603050405020304" pitchFamily="18" charset="0"/>
              </a:rPr>
              <a:t>磁铁电源</a:t>
            </a:r>
            <a:r>
              <a:rPr lang="zh-CN" altLang="en-US" sz="1800" kern="0" dirty="0">
                <a:solidFill>
                  <a:schemeClr val="tx1"/>
                </a:solidFill>
                <a:latin typeface="Times New Roman" panose="02020603050405020304" pitchFamily="18" charset="0"/>
                <a:cs typeface="Times New Roman" panose="02020603050405020304" pitchFamily="18" charset="0"/>
              </a:rPr>
              <a:t>控制</a:t>
            </a:r>
            <a:r>
              <a:rPr lang="zh-CN" altLang="en-US" sz="1800" kern="0" dirty="0" smtClean="0">
                <a:solidFill>
                  <a:schemeClr val="tx1"/>
                </a:solidFill>
                <a:latin typeface="Times New Roman" panose="02020603050405020304" pitchFamily="18" charset="0"/>
                <a:cs typeface="Times New Roman" panose="02020603050405020304" pitchFamily="18" charset="0"/>
              </a:rPr>
              <a:t>策略优化</a:t>
            </a:r>
          </a:p>
          <a:p>
            <a:pPr marL="0" indent="0">
              <a:lnSpc>
                <a:spcPct val="150000"/>
              </a:lnSpc>
              <a:spcBef>
                <a:spcPts val="0"/>
              </a:spcBef>
              <a:spcAft>
                <a:spcPts val="0"/>
              </a:spcAft>
              <a:buFontTx/>
              <a:buNone/>
            </a:pPr>
            <a:r>
              <a:rPr lang="zh-CN" altLang="en-US" sz="1600" b="0" kern="0" dirty="0" smtClean="0">
                <a:solidFill>
                  <a:schemeClr val="tx1"/>
                </a:solidFill>
                <a:latin typeface="Times New Roman" panose="02020603050405020304" pitchFamily="18" charset="0"/>
                <a:cs typeface="Times New Roman" panose="02020603050405020304" pitchFamily="18" charset="0"/>
              </a:rPr>
              <a:t>      目前的控制策略：通过数字控制系统对直流幅值、</a:t>
            </a:r>
            <a:r>
              <a:rPr lang="en-US" altLang="zh-CN" sz="1600" b="0" kern="0" dirty="0" smtClean="0">
                <a:solidFill>
                  <a:schemeClr val="tx1"/>
                </a:solidFill>
                <a:latin typeface="Times New Roman" panose="02020603050405020304" pitchFamily="18" charset="0"/>
                <a:cs typeface="Times New Roman" panose="02020603050405020304" pitchFamily="18" charset="0"/>
              </a:rPr>
              <a:t>25Hz</a:t>
            </a:r>
            <a:r>
              <a:rPr lang="zh-CN" altLang="en-US" sz="1600" b="0" kern="0" dirty="0" smtClean="0">
                <a:solidFill>
                  <a:schemeClr val="tx1"/>
                </a:solidFill>
                <a:latin typeface="Times New Roman" panose="02020603050405020304" pitchFamily="18" charset="0"/>
                <a:cs typeface="Times New Roman" panose="02020603050405020304" pitchFamily="18" charset="0"/>
              </a:rPr>
              <a:t>幅值和相位进行精确的闭环控制</a:t>
            </a:r>
            <a:endParaRPr lang="en-US" altLang="zh-CN" sz="1600" b="0" kern="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r>
              <a:rPr lang="en-US" altLang="zh-CN" sz="1600" b="0" kern="0" dirty="0" smtClean="0">
                <a:solidFill>
                  <a:schemeClr val="tx1"/>
                </a:solidFill>
                <a:latin typeface="Times New Roman" panose="02020603050405020304" pitchFamily="18" charset="0"/>
                <a:cs typeface="Times New Roman" panose="02020603050405020304" pitchFamily="18" charset="0"/>
              </a:rPr>
              <a:t>                                      </a:t>
            </a:r>
            <a:r>
              <a:rPr lang="zh-CN" altLang="en-US" sz="1600" b="0" kern="0" dirty="0" smtClean="0">
                <a:solidFill>
                  <a:schemeClr val="tx1"/>
                </a:solidFill>
                <a:latin typeface="Times New Roman" panose="02020603050405020304" pitchFamily="18" charset="0"/>
                <a:cs typeface="Times New Roman" panose="02020603050405020304" pitchFamily="18" charset="0"/>
              </a:rPr>
              <a:t>通过</a:t>
            </a:r>
            <a:r>
              <a:rPr lang="zh-CN" altLang="en-US" sz="1600" b="0" kern="0" dirty="0">
                <a:solidFill>
                  <a:schemeClr val="tx1"/>
                </a:solidFill>
                <a:latin typeface="Times New Roman" panose="02020603050405020304" pitchFamily="18" charset="0"/>
                <a:cs typeface="Times New Roman" panose="02020603050405020304" pitchFamily="18" charset="0"/>
              </a:rPr>
              <a:t>高次谐波电流矢量控制法（开环控制）将磁场谐波抑制在</a:t>
            </a:r>
            <a:r>
              <a:rPr lang="en-US" altLang="zh-CN" sz="1600" b="0" kern="0" dirty="0">
                <a:solidFill>
                  <a:schemeClr val="tx1"/>
                </a:solidFill>
                <a:latin typeface="Times New Roman" panose="02020603050405020304" pitchFamily="18" charset="0"/>
                <a:cs typeface="Times New Roman" panose="02020603050405020304" pitchFamily="18" charset="0"/>
              </a:rPr>
              <a:t>e-4</a:t>
            </a:r>
            <a:r>
              <a:rPr lang="zh-CN" altLang="en-US" sz="1600" b="0" kern="0" dirty="0">
                <a:solidFill>
                  <a:schemeClr val="tx1"/>
                </a:solidFill>
                <a:latin typeface="Times New Roman" panose="02020603050405020304" pitchFamily="18" charset="0"/>
                <a:cs typeface="Times New Roman" panose="02020603050405020304" pitchFamily="18" charset="0"/>
              </a:rPr>
              <a:t>量级</a:t>
            </a:r>
          </a:p>
          <a:p>
            <a:pPr marL="0" indent="0">
              <a:lnSpc>
                <a:spcPct val="150000"/>
              </a:lnSpc>
              <a:spcBef>
                <a:spcPts val="0"/>
              </a:spcBef>
              <a:spcAft>
                <a:spcPts val="0"/>
              </a:spcAft>
              <a:buFontTx/>
              <a:buNone/>
            </a:pPr>
            <a:r>
              <a:rPr lang="zh-CN" altLang="en-US" sz="1600" b="0" kern="0" dirty="0" smtClean="0">
                <a:solidFill>
                  <a:schemeClr val="tx1"/>
                </a:solidFill>
                <a:latin typeface="Times New Roman" panose="02020603050405020304" pitchFamily="18" charset="0"/>
                <a:cs typeface="Times New Roman" panose="02020603050405020304" pitchFamily="18" charset="0"/>
              </a:rPr>
              <a:t>      下一步</a:t>
            </a:r>
            <a:r>
              <a:rPr lang="zh-CN" altLang="en-US" sz="1600" b="0" kern="0" dirty="0">
                <a:solidFill>
                  <a:schemeClr val="tx1"/>
                </a:solidFill>
                <a:latin typeface="Times New Roman" panose="02020603050405020304" pitchFamily="18" charset="0"/>
                <a:cs typeface="Times New Roman" panose="02020603050405020304" pitchFamily="18" charset="0"/>
              </a:rPr>
              <a:t>工作计划</a:t>
            </a:r>
            <a:r>
              <a:rPr lang="zh-CN" altLang="en-US" sz="1600" b="0" kern="0" dirty="0" smtClean="0">
                <a:solidFill>
                  <a:schemeClr val="tx1"/>
                </a:solidFill>
                <a:latin typeface="Times New Roman" panose="02020603050405020304" pitchFamily="18" charset="0"/>
                <a:cs typeface="Times New Roman" panose="02020603050405020304" pitchFamily="18" charset="0"/>
              </a:rPr>
              <a:t>：通过</a:t>
            </a:r>
            <a:r>
              <a:rPr lang="zh-CN" altLang="en-US" sz="1600" b="0" kern="0" dirty="0">
                <a:solidFill>
                  <a:schemeClr val="tx1"/>
                </a:solidFill>
                <a:latin typeface="Times New Roman" panose="02020603050405020304" pitchFamily="18" charset="0"/>
                <a:cs typeface="Times New Roman" panose="02020603050405020304" pitchFamily="18" charset="0"/>
              </a:rPr>
              <a:t>优化数字控制器程序，对高次谐波进行精确的</a:t>
            </a:r>
            <a:r>
              <a:rPr lang="zh-CN" altLang="en-US" sz="1600" b="0" kern="0" dirty="0" smtClean="0">
                <a:solidFill>
                  <a:schemeClr val="tx1"/>
                </a:solidFill>
                <a:latin typeface="Times New Roman" panose="02020603050405020304" pitchFamily="18" charset="0"/>
                <a:cs typeface="Times New Roman" panose="02020603050405020304" pitchFamily="18" charset="0"/>
              </a:rPr>
              <a:t>闭环控制，优化运行效率，提高电源跟踪性能</a:t>
            </a:r>
            <a:endParaRPr lang="en-US" altLang="zh-CN" sz="1600" b="0" kern="0" dirty="0" smtClean="0">
              <a:solidFill>
                <a:schemeClr val="tx1"/>
              </a:solidFill>
              <a:latin typeface="Times New Roman" panose="02020603050405020304" pitchFamily="18" charset="0"/>
              <a:cs typeface="Times New Roman" panose="02020603050405020304" pitchFamily="18" charset="0"/>
            </a:endParaRPr>
          </a:p>
          <a:p>
            <a:pPr>
              <a:lnSpc>
                <a:spcPct val="150000"/>
              </a:lnSpc>
              <a:spcBef>
                <a:spcPts val="0"/>
              </a:spcBef>
              <a:spcAft>
                <a:spcPts val="0"/>
              </a:spcAft>
              <a:buFont typeface="Arial" panose="020B0604020202020204" pitchFamily="34" charset="0"/>
              <a:buChar char="•"/>
            </a:pPr>
            <a:r>
              <a:rPr lang="zh-CN" altLang="en-US" sz="1800" kern="0" dirty="0" smtClean="0">
                <a:solidFill>
                  <a:schemeClr val="tx1"/>
                </a:solidFill>
                <a:latin typeface="Times New Roman" panose="02020603050405020304" pitchFamily="18" charset="0"/>
                <a:cs typeface="Times New Roman" panose="02020603050405020304" pitchFamily="18" charset="0"/>
              </a:rPr>
              <a:t>数字控制器</a:t>
            </a:r>
            <a:r>
              <a:rPr lang="en-US" altLang="zh-CN" sz="1800" kern="0" dirty="0" smtClean="0">
                <a:solidFill>
                  <a:schemeClr val="tx1"/>
                </a:solidFill>
                <a:latin typeface="Times New Roman" panose="02020603050405020304" pitchFamily="18" charset="0"/>
                <a:cs typeface="Times New Roman" panose="02020603050405020304" pitchFamily="18" charset="0"/>
              </a:rPr>
              <a:t>DPSCM</a:t>
            </a:r>
            <a:r>
              <a:rPr lang="zh-CN" altLang="en-US" sz="1800" kern="0" dirty="0" smtClean="0">
                <a:solidFill>
                  <a:schemeClr val="tx1"/>
                </a:solidFill>
                <a:latin typeface="Times New Roman" panose="02020603050405020304" pitchFamily="18" charset="0"/>
                <a:cs typeface="Times New Roman" panose="02020603050405020304" pitchFamily="18" charset="0"/>
              </a:rPr>
              <a:t>更新</a:t>
            </a:r>
            <a:endParaRPr lang="en-US" altLang="zh-CN" sz="1800" kern="0" dirty="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r>
              <a:rPr lang="zh-CN" altLang="en-US" sz="1800" b="0" kern="0" dirty="0" smtClean="0">
                <a:solidFill>
                  <a:schemeClr val="tx1"/>
                </a:solidFill>
                <a:latin typeface="Times New Roman" panose="02020603050405020304" pitchFamily="18" charset="0"/>
                <a:cs typeface="Times New Roman" panose="02020603050405020304" pitchFamily="18" charset="0"/>
              </a:rPr>
              <a:t>      </a:t>
            </a:r>
            <a:r>
              <a:rPr lang="zh-CN" altLang="en-US" sz="1600" b="0" kern="0" dirty="0" smtClean="0">
                <a:solidFill>
                  <a:schemeClr val="tx1"/>
                </a:solidFill>
                <a:latin typeface="Times New Roman" panose="02020603050405020304" pitchFamily="18" charset="0"/>
                <a:cs typeface="Times New Roman" panose="02020603050405020304" pitchFamily="18" charset="0"/>
              </a:rPr>
              <a:t>优化</a:t>
            </a:r>
            <a:r>
              <a:rPr lang="zh-CN" altLang="en-US" sz="1600" b="0" kern="0" dirty="0">
                <a:solidFill>
                  <a:schemeClr val="tx1"/>
                </a:solidFill>
                <a:latin typeface="Times New Roman" panose="02020603050405020304" pitchFamily="18" charset="0"/>
                <a:cs typeface="Times New Roman" panose="02020603050405020304" pitchFamily="18" charset="0"/>
              </a:rPr>
              <a:t>控制器程序，如增加对远控定时信号的监测等。</a:t>
            </a:r>
          </a:p>
          <a:p>
            <a:pPr marL="0" indent="0">
              <a:lnSpc>
                <a:spcPct val="150000"/>
              </a:lnSpc>
              <a:spcBef>
                <a:spcPts val="0"/>
              </a:spcBef>
              <a:spcAft>
                <a:spcPts val="0"/>
              </a:spcAft>
              <a:buFontTx/>
              <a:buNone/>
            </a:pPr>
            <a:r>
              <a:rPr lang="zh-CN" altLang="en-US" sz="1600" b="0" kern="0" dirty="0" smtClean="0">
                <a:solidFill>
                  <a:schemeClr val="tx1"/>
                </a:solidFill>
                <a:latin typeface="Times New Roman" panose="02020603050405020304" pitchFamily="18" charset="0"/>
                <a:cs typeface="Times New Roman" panose="02020603050405020304" pitchFamily="18" charset="0"/>
              </a:rPr>
              <a:t>       更新换代</a:t>
            </a:r>
            <a:r>
              <a:rPr lang="zh-CN" altLang="en-US" sz="1600" b="0" kern="0" dirty="0">
                <a:solidFill>
                  <a:schemeClr val="tx1"/>
                </a:solidFill>
                <a:latin typeface="Times New Roman" panose="02020603050405020304" pitchFamily="18" charset="0"/>
                <a:cs typeface="Times New Roman" panose="02020603050405020304" pitchFamily="18" charset="0"/>
              </a:rPr>
              <a:t>：</a:t>
            </a:r>
            <a:r>
              <a:rPr lang="en-US" altLang="zh-CN" sz="1600" b="0" kern="0" dirty="0">
                <a:solidFill>
                  <a:schemeClr val="tx1"/>
                </a:solidFill>
                <a:latin typeface="Times New Roman" panose="02020603050405020304" pitchFamily="18" charset="0"/>
                <a:cs typeface="Times New Roman" panose="02020603050405020304" pitchFamily="18" charset="0"/>
              </a:rPr>
              <a:t>Altera</a:t>
            </a:r>
            <a:r>
              <a:rPr lang="zh-CN" altLang="en-US" sz="1600" b="0" kern="0" dirty="0">
                <a:solidFill>
                  <a:schemeClr val="tx1"/>
                </a:solidFill>
                <a:latin typeface="Times New Roman" panose="02020603050405020304" pitchFamily="18" charset="0"/>
                <a:cs typeface="Times New Roman" panose="02020603050405020304" pitchFamily="18" charset="0"/>
              </a:rPr>
              <a:t>公司的</a:t>
            </a:r>
            <a:r>
              <a:rPr lang="en-US" altLang="zh-CN" sz="1600" b="0" kern="0" dirty="0">
                <a:solidFill>
                  <a:schemeClr val="tx1"/>
                </a:solidFill>
                <a:latin typeface="Times New Roman" panose="02020603050405020304" pitchFamily="18" charset="0"/>
                <a:cs typeface="Times New Roman" panose="02020603050405020304" pitchFamily="18" charset="0"/>
              </a:rPr>
              <a:t>FPGA </a:t>
            </a:r>
            <a:r>
              <a:rPr lang="zh-CN" altLang="en-US" sz="1600" b="0" kern="0" dirty="0">
                <a:solidFill>
                  <a:schemeClr val="tx1"/>
                </a:solidFill>
                <a:latin typeface="Times New Roman" panose="02020603050405020304" pitchFamily="18" charset="0"/>
                <a:cs typeface="Times New Roman" panose="02020603050405020304" pitchFamily="18" charset="0"/>
              </a:rPr>
              <a:t>控制芯片，</a:t>
            </a:r>
            <a:r>
              <a:rPr lang="en-US" altLang="zh-CN" sz="1600" b="0" kern="0" dirty="0">
                <a:solidFill>
                  <a:schemeClr val="tx1"/>
                </a:solidFill>
                <a:latin typeface="Times New Roman" panose="02020603050405020304" pitchFamily="18" charset="0"/>
                <a:cs typeface="Times New Roman" panose="02020603050405020304" pitchFamily="18" charset="0"/>
              </a:rPr>
              <a:t>Cyclone Ⅱ</a:t>
            </a:r>
            <a:r>
              <a:rPr lang="zh-CN" altLang="en-US" sz="1600" b="0" kern="0" dirty="0">
                <a:solidFill>
                  <a:schemeClr val="tx1"/>
                </a:solidFill>
                <a:latin typeface="Times New Roman" panose="02020603050405020304" pitchFamily="18" charset="0"/>
                <a:cs typeface="Times New Roman" panose="02020603050405020304" pitchFamily="18" charset="0"/>
              </a:rPr>
              <a:t>系列替代为</a:t>
            </a:r>
            <a:r>
              <a:rPr lang="en-US" altLang="zh-CN" sz="1600" b="0" kern="0" dirty="0">
                <a:solidFill>
                  <a:schemeClr val="tx1"/>
                </a:solidFill>
                <a:latin typeface="Times New Roman" panose="02020603050405020304" pitchFamily="18" charset="0"/>
                <a:cs typeface="Times New Roman" panose="02020603050405020304" pitchFamily="18" charset="0"/>
              </a:rPr>
              <a:t>Cyclone Ⅴ</a:t>
            </a:r>
            <a:r>
              <a:rPr lang="zh-CN" altLang="en-US" sz="1600" b="0" kern="0" dirty="0">
                <a:solidFill>
                  <a:schemeClr val="tx1"/>
                </a:solidFill>
                <a:latin typeface="Times New Roman" panose="02020603050405020304" pitchFamily="18" charset="0"/>
                <a:cs typeface="Times New Roman" panose="02020603050405020304" pitchFamily="18" charset="0"/>
              </a:rPr>
              <a:t>系列</a:t>
            </a:r>
            <a:r>
              <a:rPr lang="zh-CN" altLang="en-US" sz="1600" b="0" kern="0" dirty="0" smtClean="0">
                <a:solidFill>
                  <a:schemeClr val="tx1"/>
                </a:solidFill>
                <a:latin typeface="Times New Roman" panose="02020603050405020304" pitchFamily="18" charset="0"/>
                <a:cs typeface="Times New Roman" panose="02020603050405020304" pitchFamily="18" charset="0"/>
              </a:rPr>
              <a:t>。</a:t>
            </a:r>
            <a:endParaRPr lang="en-US" altLang="zh-CN" sz="1600" b="0" kern="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r>
              <a:rPr lang="en-US" altLang="zh-CN" sz="1600" b="0" kern="0" dirty="0">
                <a:solidFill>
                  <a:schemeClr val="tx1"/>
                </a:solidFill>
                <a:latin typeface="Times New Roman" panose="02020603050405020304" pitchFamily="18" charset="0"/>
                <a:cs typeface="Times New Roman" panose="02020603050405020304" pitchFamily="18" charset="0"/>
              </a:rPr>
              <a:t> </a:t>
            </a:r>
            <a:r>
              <a:rPr lang="en-US" altLang="zh-CN" sz="1600" b="0" kern="0" dirty="0" smtClean="0">
                <a:solidFill>
                  <a:schemeClr val="tx1"/>
                </a:solidFill>
                <a:latin typeface="Times New Roman" panose="02020603050405020304" pitchFamily="18" charset="0"/>
                <a:cs typeface="Times New Roman" panose="02020603050405020304" pitchFamily="18" charset="0"/>
              </a:rPr>
              <a:t>      </a:t>
            </a:r>
            <a:r>
              <a:rPr lang="zh-CN" altLang="en-US" sz="1600" b="0" kern="0" dirty="0" smtClean="0">
                <a:solidFill>
                  <a:schemeClr val="tx1"/>
                </a:solidFill>
                <a:latin typeface="Times New Roman" panose="02020603050405020304" pitchFamily="18" charset="0"/>
                <a:cs typeface="Times New Roman" panose="02020603050405020304" pitchFamily="18" charset="0"/>
              </a:rPr>
              <a:t>实现</a:t>
            </a:r>
            <a:r>
              <a:rPr lang="en-US" altLang="zh-CN" sz="1600" b="0" kern="0" dirty="0" smtClean="0">
                <a:solidFill>
                  <a:schemeClr val="tx1"/>
                </a:solidFill>
                <a:latin typeface="Times New Roman" panose="02020603050405020304" pitchFamily="18" charset="0"/>
                <a:cs typeface="Times New Roman" panose="02020603050405020304" pitchFamily="18" charset="0"/>
              </a:rPr>
              <a:t>AD</a:t>
            </a:r>
            <a:r>
              <a:rPr lang="zh-CN" altLang="en-US" sz="1600" b="0" kern="0" dirty="0" smtClean="0">
                <a:solidFill>
                  <a:schemeClr val="tx1"/>
                </a:solidFill>
                <a:latin typeface="Times New Roman" panose="02020603050405020304" pitchFamily="18" charset="0"/>
                <a:cs typeface="Times New Roman" panose="02020603050405020304" pitchFamily="18" charset="0"/>
              </a:rPr>
              <a:t>板的温度控制，进一步提高电源的稳定性</a:t>
            </a:r>
            <a:endParaRPr lang="en-US" altLang="zh-CN" sz="1600" b="0" kern="0" dirty="0" smtClean="0">
              <a:solidFill>
                <a:schemeClr val="tx1"/>
              </a:solidFill>
              <a:latin typeface="Times New Roman" panose="02020603050405020304" pitchFamily="18" charset="0"/>
              <a:cs typeface="Times New Roman" panose="02020603050405020304" pitchFamily="18" charset="0"/>
            </a:endParaRPr>
          </a:p>
          <a:p>
            <a:pPr lvl="0" eaLnBrk="1" fontAlgn="auto" hangingPunct="1">
              <a:lnSpc>
                <a:spcPct val="150000"/>
              </a:lnSpc>
              <a:spcBef>
                <a:spcPts val="0"/>
              </a:spcBef>
              <a:spcAft>
                <a:spcPts val="0"/>
              </a:spcAft>
              <a:buClrTx/>
              <a:buFont typeface="Arial" panose="020B0604020202020204" pitchFamily="34" charset="0"/>
              <a:buChar char="•"/>
            </a:pPr>
            <a:r>
              <a:rPr lang="en-US" altLang="zh-CN" sz="1800" kern="0" dirty="0" smtClean="0">
                <a:solidFill>
                  <a:srgbClr val="000000"/>
                </a:solidFill>
                <a:latin typeface="Times New Roman" panose="02020603050405020304" pitchFamily="18" charset="0"/>
                <a:cs typeface="Times New Roman" panose="02020603050405020304" pitchFamily="18" charset="0"/>
              </a:rPr>
              <a:t>RTBT</a:t>
            </a:r>
            <a:r>
              <a:rPr lang="zh-CN" altLang="en-US" sz="1800" kern="0" dirty="0" smtClean="0">
                <a:solidFill>
                  <a:srgbClr val="000000"/>
                </a:solidFill>
                <a:latin typeface="Times New Roman" panose="02020603050405020304" pitchFamily="18" charset="0"/>
                <a:cs typeface="Times New Roman" panose="02020603050405020304" pitchFamily="18" charset="0"/>
              </a:rPr>
              <a:t>电源</a:t>
            </a:r>
            <a:endParaRPr lang="en-US" altLang="zh-CN" sz="1800" kern="0" dirty="0" smtClean="0">
              <a:solidFill>
                <a:srgbClr val="000000"/>
              </a:solidFill>
              <a:latin typeface="Times New Roman" panose="02020603050405020304" pitchFamily="18" charset="0"/>
              <a:cs typeface="Times New Roman" panose="02020603050405020304" pitchFamily="18" charset="0"/>
            </a:endParaRPr>
          </a:p>
          <a:p>
            <a:pPr marL="0" lvl="0" indent="0" eaLnBrk="1" fontAlgn="auto" hangingPunct="1">
              <a:lnSpc>
                <a:spcPct val="150000"/>
              </a:lnSpc>
              <a:spcBef>
                <a:spcPts val="0"/>
              </a:spcBef>
              <a:spcAft>
                <a:spcPts val="0"/>
              </a:spcAft>
              <a:buClrTx/>
              <a:buNone/>
            </a:pPr>
            <a:r>
              <a:rPr lang="zh-CN" altLang="en-US" sz="1600" b="0" dirty="0" smtClean="0">
                <a:solidFill>
                  <a:schemeClr val="tx1"/>
                </a:solidFill>
              </a:rPr>
              <a:t>      一方面需要就目前电源模块存在的工艺问题继续与生产厂家研发新的工艺方案并予以实施；另一方面基于</a:t>
            </a:r>
            <a:r>
              <a:rPr lang="zh-CN" altLang="en-US" sz="1600" b="0" dirty="0">
                <a:solidFill>
                  <a:schemeClr val="tx1"/>
                </a:solidFill>
              </a:rPr>
              <a:t>模块化</a:t>
            </a:r>
            <a:r>
              <a:rPr lang="zh-CN" altLang="en-US" sz="1600" b="0" dirty="0" smtClean="0">
                <a:solidFill>
                  <a:schemeClr val="tx1"/>
                </a:solidFill>
              </a:rPr>
              <a:t>电源的</a:t>
            </a:r>
            <a:r>
              <a:rPr lang="zh-CN" altLang="en-US" sz="1600" b="0" dirty="0">
                <a:solidFill>
                  <a:schemeClr val="tx1"/>
                </a:solidFill>
              </a:rPr>
              <a:t>自适应自整定数字控制器研发工作。通过程序控制，检测电源实际输出的电压电流来判断需要投入的模块数量，根据不同的功率等级对模块下发开关机以及升流命令，实现在线模块切换，而且通过算法精确控制保证切换过程平稳可控而且不影响整体的输出稳定性。</a:t>
            </a:r>
            <a:endParaRPr lang="en-US" altLang="zh-CN" sz="1600" b="0" kern="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481375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sz="quarter"/>
          </p:nvPr>
        </p:nvSpPr>
        <p:spPr>
          <a:xfrm>
            <a:off x="123793" y="818414"/>
            <a:ext cx="8331200" cy="571257"/>
          </a:xfrm>
        </p:spPr>
        <p:txBody>
          <a:bodyPr/>
          <a:lstStyle/>
          <a:p>
            <a:r>
              <a:rPr lang="zh-CN" altLang="en-US" sz="3200" dirty="0">
                <a:solidFill>
                  <a:schemeClr val="tx1"/>
                </a:solidFill>
              </a:rPr>
              <a:t>三、下一步</a:t>
            </a:r>
            <a:r>
              <a:rPr lang="zh-CN" altLang="en-US" sz="3200" dirty="0" smtClean="0">
                <a:solidFill>
                  <a:schemeClr val="tx1"/>
                </a:solidFill>
              </a:rPr>
              <a:t>规划及遇到的问题</a:t>
            </a:r>
            <a:endParaRPr lang="zh-CN" altLang="en-US" sz="3200" dirty="0">
              <a:solidFill>
                <a:schemeClr val="tx1"/>
              </a:solidFill>
            </a:endParaRPr>
          </a:p>
        </p:txBody>
      </p:sp>
      <p:sp>
        <p:nvSpPr>
          <p:cNvPr id="7" name="灯片编号占位符 6"/>
          <p:cNvSpPr>
            <a:spLocks noGrp="1"/>
          </p:cNvSpPr>
          <p:nvPr>
            <p:ph type="sldNum" sz="quarter" idx="10"/>
          </p:nvPr>
        </p:nvSpPr>
        <p:spPr/>
        <p:txBody>
          <a:bodyPr/>
          <a:lstStyle/>
          <a:p>
            <a:fld id="{81A9DA62-F351-436E-AD1D-E94342BBCD27}" type="slidenum">
              <a:rPr lang="en-US" altLang="zh-CN" smtClean="0"/>
              <a:pPr/>
              <a:t>18</a:t>
            </a:fld>
            <a:endParaRPr lang="en-US" altLang="zh-CN">
              <a:ea typeface="Arial Unicode MS" panose="020B0604020202020204" pitchFamily="34" charset="-122"/>
              <a:cs typeface="Arial Unicode MS" panose="020B0604020202020204" pitchFamily="34" charset="-122"/>
            </a:endParaRPr>
          </a:p>
        </p:txBody>
      </p:sp>
      <p:sp>
        <p:nvSpPr>
          <p:cNvPr id="8" name="内容占位符 1"/>
          <p:cNvSpPr txBox="1">
            <a:spLocks/>
          </p:cNvSpPr>
          <p:nvPr/>
        </p:nvSpPr>
        <p:spPr>
          <a:xfrm>
            <a:off x="270583" y="1337285"/>
            <a:ext cx="11845217" cy="5187341"/>
          </a:xfrm>
          <a:prstGeom prst="rect">
            <a:avLst/>
          </a:prstGeom>
        </p:spPr>
        <p:txBody>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a:lstStyle>
          <a:p>
            <a:pPr marL="0" indent="0">
              <a:lnSpc>
                <a:spcPct val="150000"/>
              </a:lnSpc>
              <a:spcBef>
                <a:spcPts val="0"/>
              </a:spcBef>
              <a:spcAft>
                <a:spcPts val="0"/>
              </a:spcAft>
              <a:buFontTx/>
              <a:buNone/>
            </a:pPr>
            <a:r>
              <a:rPr lang="en-US" altLang="zh-CN" sz="1800" b="0" kern="0" dirty="0" smtClean="0">
                <a:solidFill>
                  <a:schemeClr val="tx1"/>
                </a:solidFill>
                <a:latin typeface="Times New Roman" panose="02020603050405020304" pitchFamily="18" charset="0"/>
                <a:cs typeface="Times New Roman" panose="02020603050405020304" pitchFamily="18" charset="0"/>
              </a:rPr>
              <a:t>1</a:t>
            </a:r>
            <a:r>
              <a:rPr lang="zh-CN" altLang="en-US" sz="1800" b="0" kern="0" dirty="0" smtClean="0">
                <a:solidFill>
                  <a:schemeClr val="tx1"/>
                </a:solidFill>
                <a:latin typeface="Times New Roman" panose="02020603050405020304" pitchFamily="18" charset="0"/>
                <a:cs typeface="Times New Roman" panose="02020603050405020304" pitchFamily="18" charset="0"/>
              </a:rPr>
              <a:t>、下一步规划</a:t>
            </a:r>
            <a:endParaRPr lang="en-US" altLang="zh-CN" sz="1800" b="0" kern="0" dirty="0" smtClean="0">
              <a:solidFill>
                <a:schemeClr val="tx1"/>
              </a:solidFill>
              <a:latin typeface="Times New Roman" panose="02020603050405020304" pitchFamily="18" charset="0"/>
              <a:cs typeface="Times New Roman" panose="02020603050405020304" pitchFamily="18" charset="0"/>
            </a:endParaRPr>
          </a:p>
          <a:p>
            <a:pPr>
              <a:lnSpc>
                <a:spcPct val="150000"/>
              </a:lnSpc>
              <a:spcBef>
                <a:spcPts val="0"/>
              </a:spcBef>
              <a:spcAft>
                <a:spcPts val="0"/>
              </a:spcAft>
              <a:buFont typeface="Arial" panose="020B0604020202020204" pitchFamily="34" charset="0"/>
              <a:buChar char="•"/>
            </a:pPr>
            <a:r>
              <a:rPr lang="zh-CN" altLang="en-US" sz="1800" kern="0" dirty="0" smtClean="0">
                <a:solidFill>
                  <a:schemeClr val="tx1"/>
                </a:solidFill>
                <a:latin typeface="Times New Roman" panose="02020603050405020304" pitchFamily="18" charset="0"/>
                <a:cs typeface="Times New Roman" panose="02020603050405020304" pitchFamily="18" charset="0"/>
              </a:rPr>
              <a:t>引出脉冲电源漏触发保护电路的优化</a:t>
            </a:r>
            <a:endParaRPr lang="en-US" altLang="zh-CN" sz="1800" kern="0" dirty="0" smtClean="0">
              <a:solidFill>
                <a:schemeClr val="tx1"/>
              </a:solidFill>
              <a:latin typeface="Times New Roman" panose="02020603050405020304" pitchFamily="18" charset="0"/>
              <a:cs typeface="Times New Roman" panose="02020603050405020304" pitchFamily="18" charset="0"/>
            </a:endParaRPr>
          </a:p>
          <a:p>
            <a:pPr>
              <a:lnSpc>
                <a:spcPct val="150000"/>
              </a:lnSpc>
              <a:spcBef>
                <a:spcPts val="0"/>
              </a:spcBef>
              <a:spcAft>
                <a:spcPts val="0"/>
              </a:spcAft>
              <a:buFont typeface="Arial" panose="020B0604020202020204" pitchFamily="34" charset="0"/>
              <a:buChar char="•"/>
            </a:pPr>
            <a:r>
              <a:rPr lang="zh-CN" altLang="en-US" sz="1800" kern="0" dirty="0" smtClean="0">
                <a:solidFill>
                  <a:schemeClr val="tx1"/>
                </a:solidFill>
                <a:latin typeface="Times New Roman" panose="02020603050405020304" pitchFamily="18" charset="0"/>
                <a:cs typeface="Times New Roman" panose="02020603050405020304" pitchFamily="18" charset="0"/>
              </a:rPr>
              <a:t>引出脉冲电源油箱渗油问题处理</a:t>
            </a:r>
            <a:endParaRPr lang="en-US" altLang="zh-CN" sz="1800" kern="0" dirty="0" smtClean="0">
              <a:solidFill>
                <a:schemeClr val="tx1"/>
              </a:solidFill>
              <a:latin typeface="Times New Roman" panose="02020603050405020304" pitchFamily="18" charset="0"/>
              <a:cs typeface="Times New Roman" panose="02020603050405020304" pitchFamily="18" charset="0"/>
            </a:endParaRPr>
          </a:p>
          <a:p>
            <a:pPr>
              <a:lnSpc>
                <a:spcPct val="150000"/>
              </a:lnSpc>
              <a:spcBef>
                <a:spcPts val="0"/>
              </a:spcBef>
              <a:spcAft>
                <a:spcPts val="0"/>
              </a:spcAft>
              <a:buFont typeface="Arial" panose="020B0604020202020204" pitchFamily="34" charset="0"/>
              <a:buChar char="•"/>
            </a:pPr>
            <a:r>
              <a:rPr lang="zh-CN" altLang="en-US" sz="1800" kern="0" dirty="0" smtClean="0">
                <a:solidFill>
                  <a:schemeClr val="tx1"/>
                </a:solidFill>
                <a:latin typeface="Times New Roman" panose="02020603050405020304" pitchFamily="18" charset="0"/>
                <a:cs typeface="Times New Roman" panose="02020603050405020304" pitchFamily="18" charset="0"/>
              </a:rPr>
              <a:t>闸流管运行状态监测</a:t>
            </a:r>
            <a:endParaRPr lang="en-US" altLang="zh-CN" sz="1800" kern="0" dirty="0" smtClean="0">
              <a:solidFill>
                <a:schemeClr val="tx1"/>
              </a:solidFill>
              <a:latin typeface="Times New Roman" panose="02020603050405020304" pitchFamily="18" charset="0"/>
              <a:cs typeface="Times New Roman" panose="02020603050405020304" pitchFamily="18" charset="0"/>
            </a:endParaRPr>
          </a:p>
          <a:p>
            <a:pPr>
              <a:lnSpc>
                <a:spcPct val="150000"/>
              </a:lnSpc>
              <a:spcBef>
                <a:spcPts val="0"/>
              </a:spcBef>
              <a:spcAft>
                <a:spcPts val="0"/>
              </a:spcAft>
              <a:buFont typeface="Arial" panose="020B0604020202020204" pitchFamily="34" charset="0"/>
              <a:buChar char="•"/>
            </a:pPr>
            <a:r>
              <a:rPr lang="zh-CN" altLang="en-US" sz="1800" kern="0" dirty="0" smtClean="0">
                <a:solidFill>
                  <a:schemeClr val="tx1"/>
                </a:solidFill>
                <a:latin typeface="Times New Roman" panose="02020603050405020304" pitchFamily="18" charset="0"/>
                <a:cs typeface="Times New Roman" panose="02020603050405020304" pitchFamily="18" charset="0"/>
              </a:rPr>
              <a:t>建立谐振电抗器振动检测平台</a:t>
            </a:r>
            <a:endParaRPr lang="en-US" altLang="zh-CN" sz="1800" kern="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en-US" altLang="zh-CN" sz="1800" kern="0" dirty="0" smtClean="0">
                <a:solidFill>
                  <a:schemeClr val="tx1"/>
                </a:solidFill>
                <a:latin typeface="Times New Roman" panose="02020603050405020304" pitchFamily="18" charset="0"/>
                <a:cs typeface="Times New Roman" panose="02020603050405020304" pitchFamily="18" charset="0"/>
              </a:rPr>
              <a:t>……</a:t>
            </a:r>
            <a:endParaRPr lang="en-US" altLang="zh-CN" sz="1800" kern="0" dirty="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r>
              <a:rPr lang="en-US" altLang="zh-CN" sz="1800" b="0" kern="0" dirty="0" smtClean="0">
                <a:solidFill>
                  <a:schemeClr val="tx1"/>
                </a:solidFill>
                <a:latin typeface="Times New Roman" panose="02020603050405020304" pitchFamily="18" charset="0"/>
                <a:cs typeface="Times New Roman" panose="02020603050405020304" pitchFamily="18" charset="0"/>
              </a:rPr>
              <a:t>2</a:t>
            </a:r>
            <a:r>
              <a:rPr lang="zh-CN" altLang="en-US" sz="1800" b="0" kern="0" dirty="0">
                <a:solidFill>
                  <a:schemeClr val="tx1"/>
                </a:solidFill>
                <a:latin typeface="Times New Roman" panose="02020603050405020304" pitchFamily="18" charset="0"/>
                <a:cs typeface="Times New Roman" panose="02020603050405020304" pitchFamily="18" charset="0"/>
              </a:rPr>
              <a:t>、遇到的问题</a:t>
            </a:r>
            <a:r>
              <a:rPr lang="zh-CN" altLang="en-US" sz="1800" kern="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zh-CN" sz="1800" kern="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marL="0" indent="0">
              <a:lnSpc>
                <a:spcPct val="150000"/>
              </a:lnSpc>
              <a:spcBef>
                <a:spcPts val="0"/>
              </a:spcBef>
              <a:spcAft>
                <a:spcPts val="0"/>
              </a:spcAft>
              <a:buFontTx/>
              <a:buNone/>
            </a:pPr>
            <a:r>
              <a:rPr lang="en-US" altLang="zh-CN" sz="1800" b="0" kern="0" dirty="0">
                <a:solidFill>
                  <a:schemeClr val="tx1"/>
                </a:solidFill>
                <a:latin typeface="Times New Roman" panose="02020603050405020304" pitchFamily="18" charset="0"/>
                <a:cs typeface="Times New Roman" panose="02020603050405020304" pitchFamily="18" charset="0"/>
              </a:rPr>
              <a:t>       </a:t>
            </a:r>
            <a:r>
              <a:rPr lang="zh-CN" altLang="en-US" sz="1800" b="0" kern="0" dirty="0">
                <a:solidFill>
                  <a:schemeClr val="tx1"/>
                </a:solidFill>
                <a:latin typeface="Times New Roman" panose="02020603050405020304" pitchFamily="18" charset="0"/>
                <a:cs typeface="Times New Roman" panose="02020603050405020304" pitchFamily="18" charset="0"/>
              </a:rPr>
              <a:t>引出脉冲电源、谐振电抗器都大量使用绝缘油，关于绝缘油的存放管理、废油的处理、每年对绝缘油检测、过滤处理是否可以有专门的人员进行？</a:t>
            </a:r>
            <a:endParaRPr lang="en-US" altLang="zh-CN" sz="1800" b="0" kern="0" dirty="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r>
              <a:rPr lang="en-US" altLang="zh-CN" sz="1800" b="0" kern="0" dirty="0">
                <a:solidFill>
                  <a:schemeClr val="tx1"/>
                </a:solidFill>
                <a:latin typeface="Times New Roman" panose="02020603050405020304" pitchFamily="18" charset="0"/>
                <a:cs typeface="Times New Roman" panose="02020603050405020304" pitchFamily="18" charset="0"/>
              </a:rPr>
              <a:t>       </a:t>
            </a:r>
            <a:r>
              <a:rPr lang="zh-CN" altLang="en-US" sz="1800" b="0" kern="0" dirty="0">
                <a:solidFill>
                  <a:schemeClr val="tx1"/>
                </a:solidFill>
                <a:latin typeface="Times New Roman" panose="02020603050405020304" pitchFamily="18" charset="0"/>
                <a:cs typeface="Times New Roman" panose="02020603050405020304" pitchFamily="18" charset="0"/>
              </a:rPr>
              <a:t>绝缘油检测费用（</a:t>
            </a:r>
            <a:r>
              <a:rPr lang="en-US" altLang="zh-CN" sz="1800" b="0" kern="0" dirty="0">
                <a:solidFill>
                  <a:schemeClr val="tx1"/>
                </a:solidFill>
                <a:latin typeface="Times New Roman" panose="02020603050405020304" pitchFamily="18" charset="0"/>
                <a:cs typeface="Times New Roman" panose="02020603050405020304" pitchFamily="18" charset="0"/>
              </a:rPr>
              <a:t>3000</a:t>
            </a:r>
            <a:r>
              <a:rPr lang="zh-CN" altLang="en-US" sz="1800" b="0" kern="0" dirty="0">
                <a:solidFill>
                  <a:schemeClr val="tx1"/>
                </a:solidFill>
                <a:latin typeface="Times New Roman" panose="02020603050405020304" pitchFamily="18" charset="0"/>
                <a:cs typeface="Times New Roman" panose="02020603050405020304" pitchFamily="18" charset="0"/>
              </a:rPr>
              <a:t>元</a:t>
            </a:r>
            <a:r>
              <a:rPr lang="en-US" altLang="zh-CN" sz="1800" b="0" kern="0" dirty="0">
                <a:solidFill>
                  <a:schemeClr val="tx1"/>
                </a:solidFill>
                <a:latin typeface="Times New Roman" panose="02020603050405020304" pitchFamily="18" charset="0"/>
                <a:cs typeface="Times New Roman" panose="02020603050405020304" pitchFamily="18" charset="0"/>
              </a:rPr>
              <a:t>/</a:t>
            </a:r>
            <a:r>
              <a:rPr lang="zh-CN" altLang="en-US" sz="1800" b="0" kern="0" dirty="0">
                <a:solidFill>
                  <a:schemeClr val="tx1"/>
                </a:solidFill>
                <a:latin typeface="Times New Roman" panose="02020603050405020304" pitchFamily="18" charset="0"/>
                <a:cs typeface="Times New Roman" panose="02020603050405020304" pitchFamily="18" charset="0"/>
              </a:rPr>
              <a:t>油样）</a:t>
            </a:r>
            <a:endParaRPr lang="en-US" altLang="zh-CN" sz="1800" b="0" kern="0" dirty="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r>
              <a:rPr lang="en-US" altLang="zh-CN" sz="1800" b="0" kern="0" dirty="0">
                <a:solidFill>
                  <a:schemeClr val="tx1"/>
                </a:solidFill>
                <a:latin typeface="Times New Roman" panose="02020603050405020304" pitchFamily="18" charset="0"/>
                <a:cs typeface="Times New Roman" panose="02020603050405020304" pitchFamily="18" charset="0"/>
              </a:rPr>
              <a:t>       </a:t>
            </a:r>
            <a:r>
              <a:rPr lang="zh-CN" altLang="en-US" sz="1800" b="0" kern="0" dirty="0">
                <a:solidFill>
                  <a:schemeClr val="tx1"/>
                </a:solidFill>
                <a:latin typeface="Times New Roman" panose="02020603050405020304" pitchFamily="18" charset="0"/>
                <a:cs typeface="Times New Roman" panose="02020603050405020304" pitchFamily="18" charset="0"/>
              </a:rPr>
              <a:t>绝缘油过滤处理费用（</a:t>
            </a:r>
            <a:r>
              <a:rPr lang="en-US" altLang="zh-CN" sz="1800" b="0" kern="0" dirty="0">
                <a:solidFill>
                  <a:schemeClr val="tx1"/>
                </a:solidFill>
                <a:latin typeface="Times New Roman" panose="02020603050405020304" pitchFamily="18" charset="0"/>
                <a:cs typeface="Times New Roman" panose="02020603050405020304" pitchFamily="18" charset="0"/>
              </a:rPr>
              <a:t>2</a:t>
            </a:r>
            <a:r>
              <a:rPr lang="zh-CN" altLang="en-US" sz="1800" b="0" kern="0" dirty="0">
                <a:solidFill>
                  <a:schemeClr val="tx1"/>
                </a:solidFill>
                <a:latin typeface="Times New Roman" panose="02020603050405020304" pitchFamily="18" charset="0"/>
                <a:cs typeface="Times New Roman" panose="02020603050405020304" pitchFamily="18" charset="0"/>
              </a:rPr>
              <a:t>万元</a:t>
            </a:r>
            <a:r>
              <a:rPr lang="en-US" altLang="zh-CN" sz="1800" b="0" kern="0" dirty="0">
                <a:solidFill>
                  <a:schemeClr val="tx1"/>
                </a:solidFill>
                <a:latin typeface="Times New Roman" panose="02020603050405020304" pitchFamily="18" charset="0"/>
                <a:cs typeface="Times New Roman" panose="02020603050405020304" pitchFamily="18" charset="0"/>
              </a:rPr>
              <a:t>/</a:t>
            </a:r>
            <a:r>
              <a:rPr lang="zh-CN" altLang="en-US" sz="1800" b="0" kern="0" dirty="0">
                <a:solidFill>
                  <a:schemeClr val="tx1"/>
                </a:solidFill>
                <a:latin typeface="Times New Roman" panose="02020603050405020304" pitchFamily="18" charset="0"/>
                <a:cs typeface="Times New Roman" panose="02020603050405020304" pitchFamily="18" charset="0"/>
              </a:rPr>
              <a:t>台</a:t>
            </a:r>
            <a:r>
              <a:rPr lang="zh-CN" altLang="en-US" sz="1800" b="0" kern="0" dirty="0" smtClean="0">
                <a:solidFill>
                  <a:schemeClr val="tx1"/>
                </a:solidFill>
                <a:latin typeface="Times New Roman" panose="02020603050405020304" pitchFamily="18" charset="0"/>
                <a:cs typeface="Times New Roman" panose="02020603050405020304" pitchFamily="18" charset="0"/>
              </a:rPr>
              <a:t>）</a:t>
            </a:r>
            <a:endParaRPr lang="en-US" altLang="zh-CN" sz="1800" b="0" kern="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FontTx/>
              <a:buNone/>
            </a:pPr>
            <a:r>
              <a:rPr lang="en-US" altLang="zh-CN" sz="1800" b="0" kern="0" dirty="0">
                <a:solidFill>
                  <a:schemeClr val="tx1"/>
                </a:solidFill>
                <a:latin typeface="Times New Roman" panose="02020603050405020304" pitchFamily="18" charset="0"/>
                <a:cs typeface="Times New Roman" panose="02020603050405020304" pitchFamily="18" charset="0"/>
              </a:rPr>
              <a:t> </a:t>
            </a:r>
            <a:r>
              <a:rPr lang="en-US" altLang="zh-CN" sz="1800" b="0" kern="0" dirty="0" smtClean="0">
                <a:solidFill>
                  <a:schemeClr val="tx1"/>
                </a:solidFill>
                <a:latin typeface="Times New Roman" panose="02020603050405020304" pitchFamily="18" charset="0"/>
                <a:cs typeface="Times New Roman" panose="02020603050405020304" pitchFamily="18" charset="0"/>
              </a:rPr>
              <a:t>     </a:t>
            </a:r>
            <a:endParaRPr lang="zh-CN" altLang="en-US" sz="1800" b="0" kern="0" dirty="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endParaRPr lang="en-US" altLang="zh-CN" sz="1800" kern="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550231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sz="quarter" idx="3"/>
          </p:nvPr>
        </p:nvSpPr>
        <p:spPr>
          <a:xfrm>
            <a:off x="2926987" y="2398844"/>
            <a:ext cx="5323417" cy="1078206"/>
          </a:xfrm>
        </p:spPr>
        <p:txBody>
          <a:bodyPr/>
          <a:lstStyle/>
          <a:p>
            <a:pPr marL="0" indent="0" algn="ctr">
              <a:buNone/>
            </a:pPr>
            <a:r>
              <a:rPr lang="zh-CN" altLang="en-US" sz="6000" dirty="0" smtClean="0">
                <a:solidFill>
                  <a:schemeClr val="tx1"/>
                </a:solidFill>
              </a:rPr>
              <a:t>谢      谢！</a:t>
            </a:r>
            <a:endParaRPr lang="en-US" altLang="zh-CN" sz="6000" dirty="0" smtClean="0">
              <a:solidFill>
                <a:schemeClr val="tx1"/>
              </a:solidFill>
            </a:endParaRPr>
          </a:p>
        </p:txBody>
      </p:sp>
      <p:sp>
        <p:nvSpPr>
          <p:cNvPr id="7" name="灯片编号占位符 6"/>
          <p:cNvSpPr>
            <a:spLocks noGrp="1"/>
          </p:cNvSpPr>
          <p:nvPr>
            <p:ph type="sldNum" sz="quarter" idx="10"/>
          </p:nvPr>
        </p:nvSpPr>
        <p:spPr/>
        <p:txBody>
          <a:bodyPr/>
          <a:lstStyle/>
          <a:p>
            <a:fld id="{81A9DA62-F351-436E-AD1D-E94342BBCD27}" type="slidenum">
              <a:rPr lang="en-US" altLang="zh-CN" smtClean="0"/>
              <a:pPr/>
              <a:t>19</a:t>
            </a:fld>
            <a:endParaRPr lang="en-US" altLang="zh-CN">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12548735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9BB38C40-7020-4AF8-83E2-633BC1777F80}" type="slidenum">
              <a:rPr lang="en-US" altLang="zh-CN" sz="900">
                <a:solidFill>
                  <a:srgbClr val="4D5E68"/>
                </a:solidFill>
                <a:latin typeface="Impact" panose="020B0806030902050204" pitchFamily="34" charset="0"/>
              </a:rPr>
              <a:pPr/>
              <a:t>2</a:t>
            </a:fld>
            <a:endParaRPr lang="en-US" altLang="zh-CN" sz="90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37891" name="Rectangle 2"/>
          <p:cNvSpPr>
            <a:spLocks noGrp="1" noChangeArrowheads="1"/>
          </p:cNvSpPr>
          <p:nvPr>
            <p:ph type="title" sz="quarter"/>
          </p:nvPr>
        </p:nvSpPr>
        <p:spPr>
          <a:xfrm>
            <a:off x="286178" y="959903"/>
            <a:ext cx="6248400" cy="606808"/>
          </a:xfrm>
        </p:spPr>
        <p:txBody>
          <a:bodyPr/>
          <a:lstStyle/>
          <a:p>
            <a:pPr eaLnBrk="1" hangingPunct="1"/>
            <a:r>
              <a:rPr lang="zh-CN" altLang="en-US" sz="3200" dirty="0" smtClean="0">
                <a:solidFill>
                  <a:schemeClr val="tx1"/>
                </a:solidFill>
              </a:rPr>
              <a:t>主要内容</a:t>
            </a:r>
            <a:endParaRPr lang="en-US" altLang="zh-CN" sz="3200" dirty="0">
              <a:solidFill>
                <a:schemeClr val="tx1"/>
              </a:solidFill>
            </a:endParaRPr>
          </a:p>
        </p:txBody>
      </p:sp>
      <p:sp>
        <p:nvSpPr>
          <p:cNvPr id="2" name="内容占位符 1"/>
          <p:cNvSpPr>
            <a:spLocks noGrp="1"/>
          </p:cNvSpPr>
          <p:nvPr>
            <p:ph sz="quarter" idx="2"/>
          </p:nvPr>
        </p:nvSpPr>
        <p:spPr>
          <a:xfrm>
            <a:off x="503947" y="1738124"/>
            <a:ext cx="10264065" cy="4498406"/>
          </a:xfrm>
        </p:spPr>
        <p:txBody>
          <a:bodyPr/>
          <a:lstStyle/>
          <a:p>
            <a:pPr marL="0" indent="0">
              <a:lnSpc>
                <a:spcPct val="150000"/>
              </a:lnSpc>
              <a:spcBef>
                <a:spcPts val="600"/>
              </a:spcBef>
              <a:spcAft>
                <a:spcPts val="600"/>
              </a:spcAft>
              <a:buNone/>
            </a:pPr>
            <a:r>
              <a:rPr lang="zh-CN" altLang="en-US" sz="2800" dirty="0" smtClean="0">
                <a:solidFill>
                  <a:schemeClr val="tx1"/>
                </a:solidFill>
                <a:latin typeface="Times New Roman" panose="02020603050405020304" pitchFamily="18" charset="0"/>
                <a:cs typeface="Times New Roman" panose="02020603050405020304" pitchFamily="18" charset="0"/>
              </a:rPr>
              <a:t>一、电源</a:t>
            </a:r>
            <a:r>
              <a:rPr lang="zh-CN" altLang="en-US" sz="2800" dirty="0">
                <a:solidFill>
                  <a:schemeClr val="tx1"/>
                </a:solidFill>
                <a:latin typeface="Times New Roman" panose="02020603050405020304" pitchFamily="18" charset="0"/>
                <a:cs typeface="Times New Roman" panose="02020603050405020304" pitchFamily="18" charset="0"/>
              </a:rPr>
              <a:t>系统的总体运行</a:t>
            </a:r>
            <a:r>
              <a:rPr lang="zh-CN" altLang="en-US" sz="2800" dirty="0" smtClean="0">
                <a:solidFill>
                  <a:schemeClr val="tx1"/>
                </a:solidFill>
                <a:latin typeface="Times New Roman" panose="02020603050405020304" pitchFamily="18" charset="0"/>
                <a:cs typeface="Times New Roman" panose="02020603050405020304" pitchFamily="18" charset="0"/>
              </a:rPr>
              <a:t>情况</a:t>
            </a:r>
            <a:endParaRPr lang="en-US" altLang="zh-CN" sz="280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600"/>
              </a:spcBef>
              <a:spcAft>
                <a:spcPts val="600"/>
              </a:spcAft>
              <a:buNone/>
            </a:pPr>
            <a:r>
              <a:rPr lang="zh-CN" altLang="en-US" sz="2800" dirty="0" smtClean="0">
                <a:solidFill>
                  <a:schemeClr val="tx1"/>
                </a:solidFill>
                <a:latin typeface="Times New Roman" panose="02020603050405020304" pitchFamily="18" charset="0"/>
                <a:cs typeface="Times New Roman" panose="02020603050405020304" pitchFamily="18" charset="0"/>
              </a:rPr>
              <a:t>二、</a:t>
            </a:r>
            <a:r>
              <a:rPr lang="en-US" altLang="zh-CN" sz="2800" dirty="0" smtClean="0">
                <a:solidFill>
                  <a:schemeClr val="tx1"/>
                </a:solidFill>
                <a:latin typeface="Times New Roman" panose="02020603050405020304" pitchFamily="18" charset="0"/>
                <a:cs typeface="Times New Roman" panose="02020603050405020304" pitchFamily="18" charset="0"/>
              </a:rPr>
              <a:t>2018</a:t>
            </a:r>
            <a:r>
              <a:rPr lang="zh-CN" altLang="en-US" sz="2800" dirty="0" smtClean="0">
                <a:solidFill>
                  <a:schemeClr val="tx1"/>
                </a:solidFill>
                <a:latin typeface="Times New Roman" panose="02020603050405020304" pitchFamily="18" charset="0"/>
                <a:cs typeface="Times New Roman" panose="02020603050405020304" pitchFamily="18" charset="0"/>
              </a:rPr>
              <a:t>年度夏季检修工作</a:t>
            </a:r>
            <a:endParaRPr lang="en-US" altLang="zh-CN" sz="280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600"/>
              </a:spcBef>
              <a:spcAft>
                <a:spcPts val="600"/>
              </a:spcAft>
              <a:buNone/>
            </a:pPr>
            <a:r>
              <a:rPr lang="zh-CN" altLang="en-US" sz="2800" dirty="0" smtClean="0">
                <a:solidFill>
                  <a:schemeClr val="tx1"/>
                </a:solidFill>
                <a:latin typeface="Times New Roman" panose="02020603050405020304" pitchFamily="18" charset="0"/>
                <a:cs typeface="Times New Roman" panose="02020603050405020304" pitchFamily="18" charset="0"/>
              </a:rPr>
              <a:t>三、下一步规划及</a:t>
            </a:r>
            <a:r>
              <a:rPr lang="zh-CN" altLang="en-US" sz="2800" dirty="0">
                <a:solidFill>
                  <a:schemeClr val="tx1"/>
                </a:solidFill>
                <a:latin typeface="Times New Roman" panose="02020603050405020304" pitchFamily="18" charset="0"/>
                <a:cs typeface="Times New Roman" panose="02020603050405020304" pitchFamily="18" charset="0"/>
              </a:rPr>
              <a:t>遇到的问题</a:t>
            </a:r>
            <a:endParaRPr lang="zh-CN" altLang="en-US" sz="280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04147"/>
      </p:ext>
    </p:extLst>
  </p:cSld>
  <p:clrMapOvr>
    <a:masterClrMapping/>
  </p:clrMapOvr>
  <p:transition advTm="12869">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9BB38C40-7020-4AF8-83E2-633BC1777F80}" type="slidenum">
              <a:rPr lang="en-US" altLang="zh-CN" sz="900">
                <a:solidFill>
                  <a:srgbClr val="4D5E68"/>
                </a:solidFill>
                <a:latin typeface="Impact" panose="020B0806030902050204" pitchFamily="34" charset="0"/>
              </a:rPr>
              <a:pPr/>
              <a:t>3</a:t>
            </a:fld>
            <a:endParaRPr lang="en-US" altLang="zh-CN" sz="90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37891" name="Rectangle 2"/>
          <p:cNvSpPr>
            <a:spLocks noGrp="1" noChangeArrowheads="1"/>
          </p:cNvSpPr>
          <p:nvPr>
            <p:ph type="title" sz="quarter"/>
          </p:nvPr>
        </p:nvSpPr>
        <p:spPr>
          <a:xfrm>
            <a:off x="286178" y="959903"/>
            <a:ext cx="6248400" cy="606808"/>
          </a:xfrm>
        </p:spPr>
        <p:txBody>
          <a:bodyPr/>
          <a:lstStyle/>
          <a:p>
            <a:pPr eaLnBrk="1" hangingPunct="1"/>
            <a:r>
              <a:rPr lang="zh-CN" altLang="en-US" sz="3200" dirty="0" smtClean="0">
                <a:solidFill>
                  <a:schemeClr val="tx1"/>
                </a:solidFill>
              </a:rPr>
              <a:t>一、电源系统的总体运行情况</a:t>
            </a:r>
            <a:endParaRPr lang="en-US" altLang="zh-CN" sz="3200" dirty="0">
              <a:solidFill>
                <a:schemeClr val="tx1"/>
              </a:solidFill>
            </a:endParaRPr>
          </a:p>
        </p:txBody>
      </p:sp>
      <p:sp>
        <p:nvSpPr>
          <p:cNvPr id="2" name="内容占位符 1"/>
          <p:cNvSpPr>
            <a:spLocks noGrp="1"/>
          </p:cNvSpPr>
          <p:nvPr>
            <p:ph sz="quarter" idx="2"/>
          </p:nvPr>
        </p:nvSpPr>
        <p:spPr>
          <a:xfrm>
            <a:off x="456323" y="1747649"/>
            <a:ext cx="11552798" cy="4498406"/>
          </a:xfrm>
        </p:spPr>
        <p:txBody>
          <a:bodyPr/>
          <a:lstStyle/>
          <a:p>
            <a:pPr marL="0" indent="0">
              <a:lnSpc>
                <a:spcPct val="150000"/>
              </a:lnSpc>
              <a:spcBef>
                <a:spcPts val="0"/>
              </a:spcBef>
              <a:spcAft>
                <a:spcPts val="0"/>
              </a:spcAft>
              <a:buNone/>
            </a:pPr>
            <a:r>
              <a:rPr lang="zh-CN" altLang="en-US" sz="2000" b="0" dirty="0" smtClean="0">
                <a:solidFill>
                  <a:schemeClr val="tx1"/>
                </a:solidFill>
                <a:latin typeface="Times New Roman" panose="02020603050405020304" pitchFamily="18" charset="0"/>
                <a:cs typeface="Times New Roman" panose="02020603050405020304" pitchFamily="18" charset="0"/>
              </a:rPr>
              <a:t>电源组负责的总体设备：</a:t>
            </a:r>
            <a:endParaRPr lang="en-US" altLang="zh-CN" sz="2000" b="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en-US" altLang="zh-CN" sz="1800" b="0" dirty="0" smtClean="0">
                <a:solidFill>
                  <a:schemeClr val="tx1"/>
                </a:solidFill>
                <a:latin typeface="Times New Roman" panose="02020603050405020304" pitchFamily="18" charset="0"/>
                <a:cs typeface="Times New Roman" panose="02020603050405020304" pitchFamily="18" charset="0"/>
              </a:rPr>
              <a:t>      </a:t>
            </a:r>
            <a:r>
              <a:rPr lang="zh-CN" altLang="en-US" sz="1800" b="0" dirty="0" smtClean="0">
                <a:solidFill>
                  <a:schemeClr val="tx1"/>
                </a:solidFill>
                <a:latin typeface="Times New Roman" panose="02020603050405020304" pitchFamily="18" charset="0"/>
                <a:cs typeface="Times New Roman" panose="02020603050405020304" pitchFamily="18" charset="0"/>
              </a:rPr>
              <a:t>离子源引出电源</a:t>
            </a:r>
            <a:r>
              <a:rPr lang="zh-CN" altLang="en-US" sz="1800" b="0" dirty="0">
                <a:solidFill>
                  <a:schemeClr val="tx1"/>
                </a:solidFill>
                <a:latin typeface="Times New Roman" panose="02020603050405020304" pitchFamily="18" charset="0"/>
                <a:cs typeface="Times New Roman" panose="02020603050405020304" pitchFamily="18" charset="0"/>
              </a:rPr>
              <a:t>、离子源</a:t>
            </a:r>
            <a:r>
              <a:rPr lang="zh-CN" altLang="zh-CN" sz="1800" b="0" kern="100" dirty="0" smtClean="0">
                <a:solidFill>
                  <a:schemeClr val="tx1"/>
                </a:solidFill>
              </a:rPr>
              <a:t>晶体</a:t>
            </a:r>
            <a:r>
              <a:rPr lang="zh-CN" altLang="zh-CN" sz="1800" b="0" kern="100" dirty="0">
                <a:solidFill>
                  <a:schemeClr val="tx1"/>
                </a:solidFill>
              </a:rPr>
              <a:t>阀</a:t>
            </a:r>
            <a:r>
              <a:rPr lang="zh-CN" altLang="zh-CN" sz="1800" b="0" kern="100" dirty="0" smtClean="0">
                <a:solidFill>
                  <a:schemeClr val="tx1"/>
                </a:solidFill>
              </a:rPr>
              <a:t>电源</a:t>
            </a:r>
            <a:r>
              <a:rPr lang="zh-CN" altLang="en-US" sz="1800" b="0" kern="100" dirty="0" smtClean="0">
                <a:solidFill>
                  <a:schemeClr val="tx1"/>
                </a:solidFill>
              </a:rPr>
              <a:t>、</a:t>
            </a:r>
            <a:r>
              <a:rPr lang="zh-CN" altLang="en-US" sz="1800" b="0" dirty="0" smtClean="0">
                <a:solidFill>
                  <a:schemeClr val="tx1"/>
                </a:solidFill>
                <a:latin typeface="Times New Roman" panose="02020603050405020304" pitchFamily="18" charset="0"/>
                <a:cs typeface="Times New Roman" panose="02020603050405020304" pitchFamily="18" charset="0"/>
              </a:rPr>
              <a:t>离子源</a:t>
            </a:r>
            <a:r>
              <a:rPr lang="zh-CN" altLang="zh-CN" sz="1800" b="0" kern="100" dirty="0">
                <a:solidFill>
                  <a:schemeClr val="tx1"/>
                </a:solidFill>
              </a:rPr>
              <a:t>直流弧电源</a:t>
            </a:r>
            <a:r>
              <a:rPr lang="zh-CN" altLang="en-US" sz="1800" b="0" dirty="0" smtClean="0">
                <a:solidFill>
                  <a:schemeClr val="tx1"/>
                </a:solidFill>
                <a:latin typeface="Times New Roman" panose="02020603050405020304" pitchFamily="18" charset="0"/>
                <a:cs typeface="Times New Roman" panose="02020603050405020304" pitchFamily="18" charset="0"/>
              </a:rPr>
              <a:t>、离子源</a:t>
            </a:r>
            <a:r>
              <a:rPr lang="zh-CN" altLang="en-US" sz="1800" b="0" kern="100" dirty="0" smtClean="0">
                <a:solidFill>
                  <a:schemeClr val="tx1"/>
                </a:solidFill>
              </a:rPr>
              <a:t>交</a:t>
            </a:r>
            <a:r>
              <a:rPr lang="zh-CN" altLang="zh-CN" sz="1800" b="0" kern="100" dirty="0" smtClean="0">
                <a:solidFill>
                  <a:schemeClr val="tx1"/>
                </a:solidFill>
              </a:rPr>
              <a:t>流</a:t>
            </a:r>
            <a:r>
              <a:rPr lang="zh-CN" altLang="zh-CN" sz="1800" b="0" kern="100" dirty="0">
                <a:solidFill>
                  <a:schemeClr val="tx1"/>
                </a:solidFill>
              </a:rPr>
              <a:t>弧</a:t>
            </a:r>
            <a:r>
              <a:rPr lang="zh-CN" altLang="zh-CN" sz="1800" b="0" kern="100" dirty="0" smtClean="0">
                <a:solidFill>
                  <a:schemeClr val="tx1"/>
                </a:solidFill>
              </a:rPr>
              <a:t>电源</a:t>
            </a:r>
            <a:r>
              <a:rPr lang="zh-CN" altLang="en-US" sz="1800" b="0" dirty="0" smtClean="0">
                <a:solidFill>
                  <a:schemeClr val="tx1"/>
                </a:solidFill>
                <a:latin typeface="Times New Roman" panose="02020603050405020304" pitchFamily="18" charset="0"/>
                <a:cs typeface="Times New Roman" panose="02020603050405020304" pitchFamily="18" charset="0"/>
              </a:rPr>
              <a:t>、</a:t>
            </a:r>
            <a:r>
              <a:rPr lang="en-US" altLang="zh-CN" sz="1800" b="0" dirty="0" smtClean="0">
                <a:solidFill>
                  <a:schemeClr val="tx1"/>
                </a:solidFill>
                <a:latin typeface="Times New Roman" panose="02020603050405020304" pitchFamily="18" charset="0"/>
                <a:cs typeface="Times New Roman" panose="02020603050405020304" pitchFamily="18" charset="0"/>
              </a:rPr>
              <a:t>LEBT</a:t>
            </a:r>
            <a:r>
              <a:rPr lang="zh-CN" altLang="en-US" sz="1800" b="0" dirty="0" smtClean="0">
                <a:solidFill>
                  <a:schemeClr val="tx1"/>
                </a:solidFill>
                <a:latin typeface="Times New Roman" panose="02020603050405020304" pitchFamily="18" charset="0"/>
                <a:cs typeface="Times New Roman" panose="02020603050405020304" pitchFamily="18" charset="0"/>
              </a:rPr>
              <a:t>切束电源（</a:t>
            </a:r>
            <a:r>
              <a:rPr lang="en-US" altLang="zh-CN" sz="1800" b="0" dirty="0" smtClean="0">
                <a:solidFill>
                  <a:schemeClr val="tx1"/>
                </a:solidFill>
                <a:latin typeface="Times New Roman" panose="02020603050405020304" pitchFamily="18" charset="0"/>
                <a:cs typeface="Times New Roman" panose="02020603050405020304" pitchFamily="18" charset="0"/>
              </a:rPr>
              <a:t>5</a:t>
            </a:r>
            <a:r>
              <a:rPr lang="zh-CN" altLang="en-US" sz="1800" b="0" dirty="0" smtClean="0">
                <a:solidFill>
                  <a:schemeClr val="tx1"/>
                </a:solidFill>
                <a:latin typeface="Times New Roman" panose="02020603050405020304" pitchFamily="18" charset="0"/>
                <a:cs typeface="Times New Roman" panose="02020603050405020304" pitchFamily="18" charset="0"/>
              </a:rPr>
              <a:t>套）</a:t>
            </a:r>
            <a:endParaRPr lang="en-US" altLang="zh-CN" sz="1800" b="0" dirty="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en-US" altLang="zh-CN" sz="1800" b="0" dirty="0" smtClean="0">
                <a:solidFill>
                  <a:schemeClr val="tx1"/>
                </a:solidFill>
                <a:latin typeface="Times New Roman" panose="02020603050405020304" pitchFamily="18" charset="0"/>
                <a:cs typeface="Times New Roman" panose="02020603050405020304" pitchFamily="18" charset="0"/>
              </a:rPr>
              <a:t>      LEBT</a:t>
            </a:r>
            <a:r>
              <a:rPr lang="zh-CN" altLang="en-US" sz="1800" b="0" dirty="0" smtClean="0">
                <a:solidFill>
                  <a:schemeClr val="tx1"/>
                </a:solidFill>
                <a:latin typeface="Times New Roman" panose="02020603050405020304" pitchFamily="18" charset="0"/>
                <a:cs typeface="Times New Roman" panose="02020603050405020304" pitchFamily="18" charset="0"/>
              </a:rPr>
              <a:t>、</a:t>
            </a:r>
            <a:r>
              <a:rPr lang="en-US" altLang="zh-CN" sz="1800" b="0" dirty="0" smtClean="0">
                <a:solidFill>
                  <a:schemeClr val="tx1"/>
                </a:solidFill>
                <a:latin typeface="Times New Roman" panose="02020603050405020304" pitchFamily="18" charset="0"/>
                <a:cs typeface="Times New Roman" panose="02020603050405020304" pitchFamily="18" charset="0"/>
              </a:rPr>
              <a:t>MEBT</a:t>
            </a:r>
            <a:r>
              <a:rPr lang="zh-CN" altLang="en-US" sz="1800" b="0" dirty="0" smtClean="0">
                <a:solidFill>
                  <a:schemeClr val="tx1"/>
                </a:solidFill>
                <a:latin typeface="Times New Roman" panose="02020603050405020304" pitchFamily="18" charset="0"/>
                <a:cs typeface="Times New Roman" panose="02020603050405020304" pitchFamily="18" charset="0"/>
              </a:rPr>
              <a:t>、</a:t>
            </a:r>
            <a:r>
              <a:rPr lang="en-US" altLang="zh-CN" sz="1800" b="0" dirty="0" smtClean="0">
                <a:solidFill>
                  <a:schemeClr val="tx1"/>
                </a:solidFill>
                <a:latin typeface="Times New Roman" panose="02020603050405020304" pitchFamily="18" charset="0"/>
                <a:cs typeface="Times New Roman" panose="02020603050405020304" pitchFamily="18" charset="0"/>
              </a:rPr>
              <a:t>DTL</a:t>
            </a:r>
            <a:r>
              <a:rPr lang="zh-CN" altLang="en-US" sz="1800" b="0" dirty="0" smtClean="0">
                <a:solidFill>
                  <a:schemeClr val="tx1"/>
                </a:solidFill>
                <a:latin typeface="Times New Roman" panose="02020603050405020304" pitchFamily="18" charset="0"/>
                <a:cs typeface="Times New Roman" panose="02020603050405020304" pitchFamily="18" charset="0"/>
              </a:rPr>
              <a:t>、</a:t>
            </a:r>
            <a:r>
              <a:rPr lang="en-US" altLang="zh-CN" sz="1800" b="0" dirty="0" smtClean="0">
                <a:solidFill>
                  <a:schemeClr val="tx1"/>
                </a:solidFill>
                <a:latin typeface="Times New Roman" panose="02020603050405020304" pitchFamily="18" charset="0"/>
                <a:cs typeface="Times New Roman" panose="02020603050405020304" pitchFamily="18" charset="0"/>
              </a:rPr>
              <a:t>LRBT</a:t>
            </a:r>
            <a:r>
              <a:rPr lang="zh-CN" altLang="en-US" sz="1800" b="0" dirty="0" smtClean="0">
                <a:solidFill>
                  <a:schemeClr val="tx1"/>
                </a:solidFill>
                <a:latin typeface="Times New Roman" panose="02020603050405020304" pitchFamily="18" charset="0"/>
                <a:cs typeface="Times New Roman" panose="02020603050405020304" pitchFamily="18" charset="0"/>
              </a:rPr>
              <a:t>、</a:t>
            </a:r>
            <a:r>
              <a:rPr lang="en-US" altLang="zh-CN" sz="1800" b="0" dirty="0" smtClean="0">
                <a:solidFill>
                  <a:schemeClr val="tx1"/>
                </a:solidFill>
                <a:latin typeface="Times New Roman" panose="02020603050405020304" pitchFamily="18" charset="0"/>
                <a:cs typeface="Times New Roman" panose="02020603050405020304" pitchFamily="18" charset="0"/>
              </a:rPr>
              <a:t>RTBT</a:t>
            </a:r>
            <a:r>
              <a:rPr lang="zh-CN" altLang="en-US" sz="1800" b="0" dirty="0" smtClean="0">
                <a:solidFill>
                  <a:schemeClr val="tx1"/>
                </a:solidFill>
                <a:latin typeface="Times New Roman" panose="02020603050405020304" pitchFamily="18" charset="0"/>
                <a:cs typeface="Times New Roman" panose="02020603050405020304" pitchFamily="18" charset="0"/>
              </a:rPr>
              <a:t>、</a:t>
            </a:r>
            <a:r>
              <a:rPr lang="en-US" altLang="zh-CN" sz="1800" b="0" dirty="0" smtClean="0">
                <a:solidFill>
                  <a:schemeClr val="tx1"/>
                </a:solidFill>
                <a:latin typeface="Times New Roman" panose="02020603050405020304" pitchFamily="18" charset="0"/>
                <a:cs typeface="Times New Roman" panose="02020603050405020304" pitchFamily="18" charset="0"/>
              </a:rPr>
              <a:t>RCS</a:t>
            </a:r>
            <a:r>
              <a:rPr lang="zh-CN" altLang="en-US" sz="1800" b="0" dirty="0" smtClean="0">
                <a:solidFill>
                  <a:schemeClr val="tx1"/>
                </a:solidFill>
                <a:latin typeface="Times New Roman" panose="02020603050405020304" pitchFamily="18" charset="0"/>
                <a:cs typeface="Times New Roman" panose="02020603050405020304" pitchFamily="18" charset="0"/>
              </a:rPr>
              <a:t>六极磁铁、注入引出直流电源（</a:t>
            </a:r>
            <a:r>
              <a:rPr lang="en-US" altLang="zh-CN" sz="1800" b="0" dirty="0" smtClean="0">
                <a:solidFill>
                  <a:schemeClr val="tx1"/>
                </a:solidFill>
                <a:latin typeface="Times New Roman" panose="02020603050405020304" pitchFamily="18" charset="0"/>
                <a:cs typeface="Times New Roman" panose="02020603050405020304" pitchFamily="18" charset="0"/>
              </a:rPr>
              <a:t>233</a:t>
            </a:r>
            <a:r>
              <a:rPr lang="zh-CN" altLang="en-US" sz="1800" b="0" dirty="0" smtClean="0">
                <a:solidFill>
                  <a:schemeClr val="tx1"/>
                </a:solidFill>
                <a:latin typeface="Times New Roman" panose="02020603050405020304" pitchFamily="18" charset="0"/>
                <a:cs typeface="Times New Roman" panose="02020603050405020304" pitchFamily="18" charset="0"/>
              </a:rPr>
              <a:t>套）</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en-US" altLang="zh-CN" sz="1800" b="0" dirty="0" smtClean="0">
                <a:solidFill>
                  <a:schemeClr val="tx1"/>
                </a:solidFill>
                <a:latin typeface="Times New Roman" panose="02020603050405020304" pitchFamily="18" charset="0"/>
                <a:cs typeface="Times New Roman" panose="02020603050405020304" pitchFamily="18" charset="0"/>
              </a:rPr>
              <a:t>      RCS</a:t>
            </a:r>
            <a:r>
              <a:rPr lang="zh-CN" altLang="en-US" sz="1800" b="0" dirty="0" smtClean="0">
                <a:solidFill>
                  <a:schemeClr val="tx1"/>
                </a:solidFill>
                <a:latin typeface="Times New Roman" panose="02020603050405020304" pitchFamily="18" charset="0"/>
                <a:cs typeface="Times New Roman" panose="02020603050405020304" pitchFamily="18" charset="0"/>
              </a:rPr>
              <a:t>二极校正磁铁电源（</a:t>
            </a:r>
            <a:r>
              <a:rPr lang="en-US" altLang="zh-CN" sz="1800" b="0" dirty="0" smtClean="0">
                <a:solidFill>
                  <a:schemeClr val="tx1"/>
                </a:solidFill>
                <a:latin typeface="Times New Roman" panose="02020603050405020304" pitchFamily="18" charset="0"/>
                <a:cs typeface="Times New Roman" panose="02020603050405020304" pitchFamily="18" charset="0"/>
              </a:rPr>
              <a:t>34</a:t>
            </a:r>
            <a:r>
              <a:rPr lang="zh-CN" altLang="en-US" sz="1800" b="0" dirty="0" smtClean="0">
                <a:solidFill>
                  <a:schemeClr val="tx1"/>
                </a:solidFill>
                <a:latin typeface="Times New Roman" panose="02020603050405020304" pitchFamily="18" charset="0"/>
                <a:cs typeface="Times New Roman" panose="02020603050405020304" pitchFamily="18" charset="0"/>
              </a:rPr>
              <a:t>套）</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en-US" altLang="zh-CN" sz="1800" b="0" dirty="0">
                <a:solidFill>
                  <a:schemeClr val="tx1"/>
                </a:solidFill>
                <a:latin typeface="Times New Roman" panose="02020603050405020304" pitchFamily="18" charset="0"/>
                <a:cs typeface="Times New Roman" panose="02020603050405020304" pitchFamily="18" charset="0"/>
              </a:rPr>
              <a:t> </a:t>
            </a:r>
            <a:r>
              <a:rPr lang="en-US" altLang="zh-CN" sz="1800" b="0" dirty="0" smtClean="0">
                <a:solidFill>
                  <a:schemeClr val="tx1"/>
                </a:solidFill>
                <a:latin typeface="Times New Roman" panose="02020603050405020304" pitchFamily="18" charset="0"/>
                <a:cs typeface="Times New Roman" panose="02020603050405020304" pitchFamily="18" charset="0"/>
              </a:rPr>
              <a:t>     RCS</a:t>
            </a:r>
            <a:r>
              <a:rPr lang="zh-CN" altLang="en-US" sz="1800" b="0" dirty="0" smtClean="0">
                <a:solidFill>
                  <a:schemeClr val="tx1"/>
                </a:solidFill>
                <a:latin typeface="Times New Roman" panose="02020603050405020304" pitchFamily="18" charset="0"/>
                <a:cs typeface="Times New Roman" panose="02020603050405020304" pitchFamily="18" charset="0"/>
              </a:rPr>
              <a:t>主磁铁电源：</a:t>
            </a:r>
            <a:r>
              <a:rPr lang="en-US" altLang="zh-CN" sz="1800" b="0" dirty="0" smtClean="0">
                <a:solidFill>
                  <a:schemeClr val="tx1"/>
                </a:solidFill>
                <a:latin typeface="Times New Roman" panose="02020603050405020304" pitchFamily="18" charset="0"/>
                <a:cs typeface="Times New Roman" panose="02020603050405020304" pitchFamily="18" charset="0"/>
              </a:rPr>
              <a:t>13</a:t>
            </a:r>
            <a:r>
              <a:rPr lang="zh-CN" altLang="en-US" sz="1800" b="0" dirty="0" smtClean="0">
                <a:solidFill>
                  <a:schemeClr val="tx1"/>
                </a:solidFill>
                <a:latin typeface="Times New Roman" panose="02020603050405020304" pitchFamily="18" charset="0"/>
                <a:cs typeface="Times New Roman" panose="02020603050405020304" pitchFamily="18" charset="0"/>
              </a:rPr>
              <a:t>台</a:t>
            </a:r>
            <a:r>
              <a:rPr lang="en-US" altLang="zh-CN" sz="1800" b="0" dirty="0" smtClean="0">
                <a:solidFill>
                  <a:schemeClr val="tx1"/>
                </a:solidFill>
                <a:latin typeface="Times New Roman" panose="02020603050405020304" pitchFamily="18" charset="0"/>
                <a:cs typeface="Times New Roman" panose="02020603050405020304" pitchFamily="18" charset="0"/>
              </a:rPr>
              <a:t>10kV</a:t>
            </a:r>
            <a:r>
              <a:rPr lang="zh-CN" altLang="en-US" sz="1800" b="0" dirty="0" smtClean="0">
                <a:solidFill>
                  <a:schemeClr val="tx1"/>
                </a:solidFill>
                <a:latin typeface="Times New Roman" panose="02020603050405020304" pitchFamily="18" charset="0"/>
                <a:cs typeface="Times New Roman" panose="02020603050405020304" pitchFamily="18" charset="0"/>
              </a:rPr>
              <a:t>整流变压器、</a:t>
            </a:r>
            <a:r>
              <a:rPr lang="en-US" altLang="zh-CN" sz="1800" b="0" dirty="0" smtClean="0">
                <a:solidFill>
                  <a:schemeClr val="tx1"/>
                </a:solidFill>
                <a:latin typeface="Times New Roman" panose="02020603050405020304" pitchFamily="18" charset="0"/>
                <a:cs typeface="Times New Roman" panose="02020603050405020304" pitchFamily="18" charset="0"/>
              </a:rPr>
              <a:t>6</a:t>
            </a:r>
            <a:r>
              <a:rPr lang="zh-CN" altLang="en-US" sz="1800" b="0" dirty="0" smtClean="0">
                <a:solidFill>
                  <a:schemeClr val="tx1"/>
                </a:solidFill>
                <a:latin typeface="Times New Roman" panose="02020603050405020304" pitchFamily="18" charset="0"/>
                <a:cs typeface="Times New Roman" panose="02020603050405020304" pitchFamily="18" charset="0"/>
              </a:rPr>
              <a:t>台主磁铁电源、</a:t>
            </a:r>
            <a:r>
              <a:rPr lang="en-US" altLang="zh-CN" sz="1800" b="0" dirty="0" smtClean="0">
                <a:solidFill>
                  <a:schemeClr val="tx1"/>
                </a:solidFill>
                <a:latin typeface="Times New Roman" panose="02020603050405020304" pitchFamily="18" charset="0"/>
                <a:cs typeface="Times New Roman" panose="02020603050405020304" pitchFamily="18" charset="0"/>
              </a:rPr>
              <a:t>20</a:t>
            </a:r>
            <a:r>
              <a:rPr lang="zh-CN" altLang="en-US" sz="1800" b="0" dirty="0" smtClean="0">
                <a:solidFill>
                  <a:schemeClr val="tx1"/>
                </a:solidFill>
                <a:latin typeface="Times New Roman" panose="02020603050405020304" pitchFamily="18" charset="0"/>
                <a:cs typeface="Times New Roman" panose="02020603050405020304" pitchFamily="18" charset="0"/>
              </a:rPr>
              <a:t>套谐振电抗器、</a:t>
            </a:r>
            <a:r>
              <a:rPr lang="en-US" altLang="zh-CN" sz="1800" b="0" dirty="0" smtClean="0">
                <a:solidFill>
                  <a:schemeClr val="tx1"/>
                </a:solidFill>
                <a:latin typeface="Times New Roman" panose="02020603050405020304" pitchFamily="18" charset="0"/>
                <a:cs typeface="Times New Roman" panose="02020603050405020304" pitchFamily="18" charset="0"/>
              </a:rPr>
              <a:t>20</a:t>
            </a:r>
            <a:r>
              <a:rPr lang="zh-CN" altLang="en-US" sz="1800" b="0" dirty="0" smtClean="0">
                <a:solidFill>
                  <a:schemeClr val="tx1"/>
                </a:solidFill>
                <a:latin typeface="Times New Roman" panose="02020603050405020304" pitchFamily="18" charset="0"/>
                <a:cs typeface="Times New Roman" panose="02020603050405020304" pitchFamily="18" charset="0"/>
              </a:rPr>
              <a:t>套谐振电容器（</a:t>
            </a:r>
            <a:r>
              <a:rPr lang="en-US" altLang="zh-CN" sz="1800" b="0" dirty="0" smtClean="0">
                <a:solidFill>
                  <a:schemeClr val="tx1"/>
                </a:solidFill>
                <a:latin typeface="Times New Roman" panose="02020603050405020304" pitchFamily="18" charset="0"/>
                <a:cs typeface="Times New Roman" panose="02020603050405020304" pitchFamily="18" charset="0"/>
              </a:rPr>
              <a:t>59</a:t>
            </a:r>
            <a:r>
              <a:rPr lang="zh-CN" altLang="en-US" sz="1800" b="0" dirty="0" smtClean="0">
                <a:solidFill>
                  <a:schemeClr val="tx1"/>
                </a:solidFill>
                <a:latin typeface="Times New Roman" panose="02020603050405020304" pitchFamily="18" charset="0"/>
                <a:cs typeface="Times New Roman" panose="02020603050405020304" pitchFamily="18" charset="0"/>
              </a:rPr>
              <a:t>套）</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en-US" altLang="zh-CN" sz="1800" b="0" dirty="0">
                <a:solidFill>
                  <a:schemeClr val="tx1"/>
                </a:solidFill>
                <a:latin typeface="Times New Roman" panose="02020603050405020304" pitchFamily="18" charset="0"/>
                <a:cs typeface="Times New Roman" panose="02020603050405020304" pitchFamily="18" charset="0"/>
              </a:rPr>
              <a:t> </a:t>
            </a:r>
            <a:r>
              <a:rPr lang="en-US" altLang="zh-CN" sz="1800" b="0" dirty="0" smtClean="0">
                <a:solidFill>
                  <a:schemeClr val="tx1"/>
                </a:solidFill>
                <a:latin typeface="Times New Roman" panose="02020603050405020304" pitchFamily="18" charset="0"/>
                <a:cs typeface="Times New Roman" panose="02020603050405020304" pitchFamily="18" charset="0"/>
              </a:rPr>
              <a:t>     </a:t>
            </a:r>
            <a:r>
              <a:rPr lang="zh-CN" altLang="en-US" sz="1800" b="0" dirty="0" smtClean="0">
                <a:solidFill>
                  <a:schemeClr val="tx1"/>
                </a:solidFill>
                <a:latin typeface="Times New Roman" panose="02020603050405020304" pitchFamily="18" charset="0"/>
                <a:cs typeface="Times New Roman" panose="02020603050405020304" pitchFamily="18" charset="0"/>
              </a:rPr>
              <a:t>注入凸轨电源（</a:t>
            </a:r>
            <a:r>
              <a:rPr lang="en-US" altLang="zh-CN" sz="1800" b="0" dirty="0" smtClean="0">
                <a:solidFill>
                  <a:schemeClr val="tx1"/>
                </a:solidFill>
                <a:latin typeface="Times New Roman" panose="02020603050405020304" pitchFamily="18" charset="0"/>
                <a:cs typeface="Times New Roman" panose="02020603050405020304" pitchFamily="18" charset="0"/>
              </a:rPr>
              <a:t>2</a:t>
            </a:r>
            <a:r>
              <a:rPr lang="zh-CN" altLang="en-US" sz="1800" b="0" dirty="0" smtClean="0">
                <a:solidFill>
                  <a:schemeClr val="tx1"/>
                </a:solidFill>
                <a:latin typeface="Times New Roman" panose="02020603050405020304" pitchFamily="18" charset="0"/>
                <a:cs typeface="Times New Roman" panose="02020603050405020304" pitchFamily="18" charset="0"/>
              </a:rPr>
              <a:t>套）</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en-US" altLang="zh-CN" sz="1800" b="0" dirty="0">
                <a:solidFill>
                  <a:schemeClr val="tx1"/>
                </a:solidFill>
                <a:latin typeface="Times New Roman" panose="02020603050405020304" pitchFamily="18" charset="0"/>
                <a:cs typeface="Times New Roman" panose="02020603050405020304" pitchFamily="18" charset="0"/>
              </a:rPr>
              <a:t> </a:t>
            </a:r>
            <a:r>
              <a:rPr lang="en-US" altLang="zh-CN" sz="1800" b="0" dirty="0" smtClean="0">
                <a:solidFill>
                  <a:schemeClr val="tx1"/>
                </a:solidFill>
                <a:latin typeface="Times New Roman" panose="02020603050405020304" pitchFamily="18" charset="0"/>
                <a:cs typeface="Times New Roman" panose="02020603050405020304" pitchFamily="18" charset="0"/>
              </a:rPr>
              <a:t>     </a:t>
            </a:r>
            <a:r>
              <a:rPr lang="zh-CN" altLang="en-US" sz="1800" b="0" dirty="0" smtClean="0">
                <a:solidFill>
                  <a:schemeClr val="tx1"/>
                </a:solidFill>
                <a:latin typeface="Times New Roman" panose="02020603050405020304" pitchFamily="18" charset="0"/>
                <a:cs typeface="Times New Roman" panose="02020603050405020304" pitchFamily="18" charset="0"/>
              </a:rPr>
              <a:t>引出</a:t>
            </a:r>
            <a:r>
              <a:rPr lang="en-US" altLang="zh-CN" sz="1800" b="0" dirty="0" smtClean="0">
                <a:solidFill>
                  <a:schemeClr val="tx1"/>
                </a:solidFill>
                <a:latin typeface="Times New Roman" panose="02020603050405020304" pitchFamily="18" charset="0"/>
                <a:cs typeface="Times New Roman" panose="02020603050405020304" pitchFamily="18" charset="0"/>
              </a:rPr>
              <a:t>kicker</a:t>
            </a:r>
            <a:r>
              <a:rPr lang="zh-CN" altLang="en-US" sz="1800" b="0" dirty="0" smtClean="0">
                <a:solidFill>
                  <a:schemeClr val="tx1"/>
                </a:solidFill>
                <a:latin typeface="Times New Roman" panose="02020603050405020304" pitchFamily="18" charset="0"/>
                <a:cs typeface="Times New Roman" panose="02020603050405020304" pitchFamily="18" charset="0"/>
              </a:rPr>
              <a:t>电源（</a:t>
            </a:r>
            <a:r>
              <a:rPr lang="en-US" altLang="zh-CN" sz="1800" b="0" dirty="0" smtClean="0">
                <a:solidFill>
                  <a:schemeClr val="tx1"/>
                </a:solidFill>
                <a:latin typeface="Times New Roman" panose="02020603050405020304" pitchFamily="18" charset="0"/>
                <a:cs typeface="Times New Roman" panose="02020603050405020304" pitchFamily="18" charset="0"/>
              </a:rPr>
              <a:t>8</a:t>
            </a:r>
            <a:r>
              <a:rPr lang="zh-CN" altLang="en-US" sz="1800" b="0" dirty="0" smtClean="0">
                <a:solidFill>
                  <a:schemeClr val="tx1"/>
                </a:solidFill>
                <a:latin typeface="Times New Roman" panose="02020603050405020304" pitchFamily="18" charset="0"/>
                <a:cs typeface="Times New Roman" panose="02020603050405020304" pitchFamily="18" charset="0"/>
              </a:rPr>
              <a:t>套）</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en-US" altLang="zh-CN" sz="1800" b="0" dirty="0">
                <a:solidFill>
                  <a:schemeClr val="tx1"/>
                </a:solidFill>
                <a:latin typeface="Times New Roman" panose="02020603050405020304" pitchFamily="18" charset="0"/>
                <a:cs typeface="Times New Roman" panose="02020603050405020304" pitchFamily="18" charset="0"/>
              </a:rPr>
              <a:t> </a:t>
            </a:r>
            <a:r>
              <a:rPr lang="en-US" altLang="zh-CN" sz="1800" b="0" dirty="0" smtClean="0">
                <a:solidFill>
                  <a:schemeClr val="tx1"/>
                </a:solidFill>
                <a:latin typeface="Times New Roman" panose="02020603050405020304" pitchFamily="18" charset="0"/>
                <a:cs typeface="Times New Roman" panose="02020603050405020304" pitchFamily="18" charset="0"/>
              </a:rPr>
              <a:t>     </a:t>
            </a:r>
            <a:r>
              <a:rPr lang="zh-CN" altLang="en-US" sz="1800" b="0" dirty="0" smtClean="0">
                <a:solidFill>
                  <a:schemeClr val="tx1"/>
                </a:solidFill>
                <a:latin typeface="Times New Roman" panose="02020603050405020304" pitchFamily="18" charset="0"/>
                <a:cs typeface="Times New Roman" panose="02020603050405020304" pitchFamily="18" charset="0"/>
              </a:rPr>
              <a:t>高频偏流源</a:t>
            </a:r>
            <a:r>
              <a:rPr lang="zh-CN" altLang="en-US" sz="1800" b="0" dirty="0">
                <a:solidFill>
                  <a:schemeClr val="tx1"/>
                </a:solidFill>
                <a:latin typeface="Times New Roman" panose="02020603050405020304" pitchFamily="18" charset="0"/>
                <a:cs typeface="Times New Roman" panose="02020603050405020304" pitchFamily="18" charset="0"/>
              </a:rPr>
              <a:t>（</a:t>
            </a:r>
            <a:r>
              <a:rPr lang="en-US" altLang="zh-CN" sz="1800" b="0" dirty="0">
                <a:solidFill>
                  <a:schemeClr val="tx1"/>
                </a:solidFill>
                <a:latin typeface="Times New Roman" panose="02020603050405020304" pitchFamily="18" charset="0"/>
                <a:cs typeface="Times New Roman" panose="02020603050405020304" pitchFamily="18" charset="0"/>
              </a:rPr>
              <a:t>8</a:t>
            </a:r>
            <a:r>
              <a:rPr lang="zh-CN" altLang="en-US" sz="1800" b="0" dirty="0">
                <a:solidFill>
                  <a:schemeClr val="tx1"/>
                </a:solidFill>
                <a:latin typeface="Times New Roman" panose="02020603050405020304" pitchFamily="18" charset="0"/>
                <a:cs typeface="Times New Roman" panose="02020603050405020304" pitchFamily="18" charset="0"/>
              </a:rPr>
              <a:t>套</a:t>
            </a:r>
            <a:r>
              <a:rPr lang="zh-CN" altLang="en-US" sz="1800" b="0" dirty="0" smtClean="0">
                <a:solidFill>
                  <a:schemeClr val="tx1"/>
                </a:solidFill>
                <a:latin typeface="Times New Roman" panose="02020603050405020304" pitchFamily="18" charset="0"/>
                <a:cs typeface="Times New Roman" panose="02020603050405020304" pitchFamily="18" charset="0"/>
              </a:rPr>
              <a:t>）</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en-US" altLang="zh-CN" sz="1800" b="0" dirty="0">
                <a:solidFill>
                  <a:schemeClr val="tx1"/>
                </a:solidFill>
                <a:latin typeface="Times New Roman" panose="02020603050405020304" pitchFamily="18" charset="0"/>
                <a:cs typeface="Times New Roman" panose="02020603050405020304" pitchFamily="18" charset="0"/>
              </a:rPr>
              <a:t> </a:t>
            </a:r>
            <a:r>
              <a:rPr lang="en-US" altLang="zh-CN" sz="1800" b="0" dirty="0" smtClean="0">
                <a:solidFill>
                  <a:schemeClr val="tx1"/>
                </a:solidFill>
                <a:latin typeface="Times New Roman" panose="02020603050405020304" pitchFamily="18" charset="0"/>
                <a:cs typeface="Times New Roman" panose="02020603050405020304" pitchFamily="18" charset="0"/>
              </a:rPr>
              <a:t>     </a:t>
            </a:r>
            <a:r>
              <a:rPr lang="zh-CN" altLang="en-US" sz="1800" b="0" dirty="0" smtClean="0">
                <a:solidFill>
                  <a:schemeClr val="tx1"/>
                </a:solidFill>
                <a:latin typeface="Times New Roman" panose="02020603050405020304" pitchFamily="18" charset="0"/>
                <a:cs typeface="Times New Roman" panose="02020603050405020304" pitchFamily="18" charset="0"/>
              </a:rPr>
              <a:t>铁温保护系统（</a:t>
            </a:r>
            <a:r>
              <a:rPr lang="en-US" altLang="zh-CN" sz="1800" b="0" dirty="0" smtClean="0">
                <a:solidFill>
                  <a:schemeClr val="tx1"/>
                </a:solidFill>
                <a:latin typeface="Times New Roman" panose="02020603050405020304" pitchFamily="18" charset="0"/>
                <a:cs typeface="Times New Roman" panose="02020603050405020304" pitchFamily="18" charset="0"/>
              </a:rPr>
              <a:t>4</a:t>
            </a:r>
            <a:r>
              <a:rPr lang="zh-CN" altLang="en-US" sz="1800" b="0" dirty="0" smtClean="0">
                <a:solidFill>
                  <a:schemeClr val="tx1"/>
                </a:solidFill>
                <a:latin typeface="Times New Roman" panose="02020603050405020304" pitchFamily="18" charset="0"/>
                <a:cs typeface="Times New Roman" panose="02020603050405020304" pitchFamily="18" charset="0"/>
              </a:rPr>
              <a:t>套）</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en-US" altLang="zh-CN" sz="1800" b="0" dirty="0">
                <a:solidFill>
                  <a:schemeClr val="tx1"/>
                </a:solidFill>
                <a:latin typeface="Times New Roman" panose="02020603050405020304" pitchFamily="18" charset="0"/>
                <a:cs typeface="Times New Roman" panose="02020603050405020304" pitchFamily="18" charset="0"/>
              </a:rPr>
              <a:t> </a:t>
            </a:r>
            <a:r>
              <a:rPr lang="en-US" altLang="zh-CN" sz="1800" b="0" dirty="0" smtClean="0">
                <a:solidFill>
                  <a:schemeClr val="tx1"/>
                </a:solidFill>
                <a:latin typeface="Times New Roman" panose="02020603050405020304" pitchFamily="18" charset="0"/>
                <a:cs typeface="Times New Roman" panose="02020603050405020304" pitchFamily="18" charset="0"/>
              </a:rPr>
              <a:t>    </a:t>
            </a:r>
            <a:r>
              <a:rPr lang="zh-CN" altLang="en-US" sz="1800" b="0" dirty="0" smtClean="0">
                <a:solidFill>
                  <a:schemeClr val="tx1"/>
                </a:solidFill>
                <a:latin typeface="Times New Roman" panose="02020603050405020304" pitchFamily="18" charset="0"/>
                <a:cs typeface="Times New Roman" panose="02020603050405020304" pitchFamily="18" charset="0"/>
              </a:rPr>
              <a:t>共计</a:t>
            </a:r>
            <a:r>
              <a:rPr lang="en-US" altLang="zh-CN" sz="1800" b="0" dirty="0" smtClean="0">
                <a:solidFill>
                  <a:schemeClr val="tx1"/>
                </a:solidFill>
                <a:latin typeface="Times New Roman" panose="02020603050405020304" pitchFamily="18" charset="0"/>
                <a:cs typeface="Times New Roman" panose="02020603050405020304" pitchFamily="18" charset="0"/>
              </a:rPr>
              <a:t>353</a:t>
            </a:r>
            <a:r>
              <a:rPr lang="zh-CN" altLang="en-US" sz="1800" b="0" dirty="0" smtClean="0">
                <a:solidFill>
                  <a:schemeClr val="tx1"/>
                </a:solidFill>
                <a:latin typeface="Times New Roman" panose="02020603050405020304" pitchFamily="18" charset="0"/>
                <a:cs typeface="Times New Roman" panose="02020603050405020304" pitchFamily="18" charset="0"/>
              </a:rPr>
              <a:t>套在线运行设备</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7301658"/>
      </p:ext>
    </p:extLst>
  </p:cSld>
  <p:clrMapOvr>
    <a:masterClrMapping/>
  </p:clrMapOvr>
  <p:transition advTm="155738">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9BB38C40-7020-4AF8-83E2-633BC1777F80}" type="slidenum">
              <a:rPr lang="en-US" altLang="zh-CN" sz="900">
                <a:solidFill>
                  <a:srgbClr val="4D5E68"/>
                </a:solidFill>
                <a:latin typeface="Impact" panose="020B0806030902050204" pitchFamily="34" charset="0"/>
              </a:rPr>
              <a:pPr/>
              <a:t>4</a:t>
            </a:fld>
            <a:endParaRPr lang="en-US" altLang="zh-CN" sz="90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37891" name="Rectangle 2"/>
          <p:cNvSpPr>
            <a:spLocks noGrp="1" noChangeArrowheads="1"/>
          </p:cNvSpPr>
          <p:nvPr>
            <p:ph type="title" sz="quarter"/>
          </p:nvPr>
        </p:nvSpPr>
        <p:spPr>
          <a:xfrm>
            <a:off x="286178" y="959903"/>
            <a:ext cx="6248400" cy="606808"/>
          </a:xfrm>
        </p:spPr>
        <p:txBody>
          <a:bodyPr/>
          <a:lstStyle/>
          <a:p>
            <a:pPr eaLnBrk="1" hangingPunct="1"/>
            <a:r>
              <a:rPr lang="zh-CN" altLang="en-US" sz="3200" dirty="0" smtClean="0">
                <a:solidFill>
                  <a:schemeClr val="tx1"/>
                </a:solidFill>
              </a:rPr>
              <a:t>一、电源系统的总体运行情况</a:t>
            </a:r>
            <a:endParaRPr lang="en-US" altLang="zh-CN" sz="3200" dirty="0">
              <a:solidFill>
                <a:schemeClr val="tx1"/>
              </a:solidFill>
            </a:endParaRPr>
          </a:p>
        </p:txBody>
      </p:sp>
      <p:sp>
        <p:nvSpPr>
          <p:cNvPr id="2" name="内容占位符 1"/>
          <p:cNvSpPr>
            <a:spLocks noGrp="1"/>
          </p:cNvSpPr>
          <p:nvPr>
            <p:ph sz="quarter" idx="2"/>
          </p:nvPr>
        </p:nvSpPr>
        <p:spPr>
          <a:xfrm>
            <a:off x="371915" y="1508500"/>
            <a:ext cx="11097943" cy="540694"/>
          </a:xfrm>
        </p:spPr>
        <p:txBody>
          <a:bodyPr/>
          <a:lstStyle/>
          <a:p>
            <a:pPr marL="0" indent="0">
              <a:lnSpc>
                <a:spcPct val="150000"/>
              </a:lnSpc>
              <a:spcBef>
                <a:spcPts val="0"/>
              </a:spcBef>
              <a:spcAft>
                <a:spcPts val="0"/>
              </a:spcAft>
              <a:buNone/>
            </a:pPr>
            <a:r>
              <a:rPr lang="en-US" altLang="zh-CN" sz="1800" b="0" dirty="0" smtClean="0">
                <a:solidFill>
                  <a:schemeClr val="tx1"/>
                </a:solidFill>
                <a:latin typeface="Times New Roman" panose="02020603050405020304" pitchFamily="18" charset="0"/>
                <a:cs typeface="Times New Roman" panose="02020603050405020304" pitchFamily="18" charset="0"/>
              </a:rPr>
              <a:t>1</a:t>
            </a:r>
            <a:r>
              <a:rPr lang="zh-CN" altLang="en-US" sz="1800" b="0" dirty="0" smtClean="0">
                <a:solidFill>
                  <a:schemeClr val="tx1"/>
                </a:solidFill>
                <a:latin typeface="Times New Roman" panose="02020603050405020304" pitchFamily="18" charset="0"/>
                <a:cs typeface="Times New Roman" panose="02020603050405020304" pitchFamily="18" charset="0"/>
              </a:rPr>
              <a:t>、直线前端脉冲电源：</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zh-CN" altLang="en-US" sz="1800" b="0" dirty="0">
              <a:solidFill>
                <a:schemeClr val="tx1"/>
              </a:solidFill>
              <a:latin typeface="Times New Roman" panose="02020603050405020304" pitchFamily="18" charset="0"/>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950820264"/>
              </p:ext>
            </p:extLst>
          </p:nvPr>
        </p:nvGraphicFramePr>
        <p:xfrm>
          <a:off x="1566203" y="1964789"/>
          <a:ext cx="8206154" cy="4360263"/>
        </p:xfrm>
        <a:graphic>
          <a:graphicData uri="http://schemas.openxmlformats.org/drawingml/2006/table">
            <a:tbl>
              <a:tblPr firstRow="1" firstCol="1" bandRow="1">
                <a:tableStyleId>{5C22544A-7EE6-4342-B048-85BDC9FD1C3A}</a:tableStyleId>
              </a:tblPr>
              <a:tblGrid>
                <a:gridCol w="1364566"/>
                <a:gridCol w="2363372"/>
                <a:gridCol w="923779"/>
                <a:gridCol w="759655"/>
                <a:gridCol w="1946031"/>
                <a:gridCol w="848751"/>
              </a:tblGrid>
              <a:tr h="343629">
                <a:tc>
                  <a:txBody>
                    <a:bodyPr/>
                    <a:lstStyle/>
                    <a:p>
                      <a:pPr algn="ctr">
                        <a:spcAft>
                          <a:spcPts val="0"/>
                        </a:spcAft>
                      </a:pPr>
                      <a:r>
                        <a:rPr lang="zh-CN" sz="1200" kern="100" dirty="0">
                          <a:solidFill>
                            <a:schemeClr val="tx1"/>
                          </a:solidFill>
                          <a:effectLst/>
                        </a:rPr>
                        <a:t>电源</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200" kern="100" dirty="0">
                          <a:solidFill>
                            <a:schemeClr val="tx1"/>
                          </a:solidFill>
                          <a:effectLst/>
                        </a:rPr>
                        <a:t>运行日期</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200" kern="100" dirty="0">
                          <a:solidFill>
                            <a:schemeClr val="tx1"/>
                          </a:solidFill>
                          <a:effectLst/>
                        </a:rPr>
                        <a:t>运行时间</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200" kern="100" dirty="0" smtClean="0">
                          <a:solidFill>
                            <a:schemeClr val="tx1"/>
                          </a:solidFill>
                          <a:effectLst/>
                        </a:rPr>
                        <a:t>故障时间</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200" kern="100" dirty="0" smtClean="0">
                          <a:solidFill>
                            <a:schemeClr val="tx1"/>
                          </a:solidFill>
                          <a:effectLst/>
                        </a:rPr>
                        <a:t>故障原因</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200" kern="100" dirty="0">
                          <a:solidFill>
                            <a:schemeClr val="tx1"/>
                          </a:solidFill>
                          <a:effectLst/>
                        </a:rPr>
                        <a:t>运行效率</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1494562">
                <a:tc>
                  <a:txBody>
                    <a:bodyPr/>
                    <a:lstStyle/>
                    <a:p>
                      <a:pPr algn="ctr">
                        <a:lnSpc>
                          <a:spcPct val="150000"/>
                        </a:lnSpc>
                        <a:spcAft>
                          <a:spcPts val="0"/>
                        </a:spcAft>
                      </a:pPr>
                      <a:r>
                        <a:rPr lang="zh-CN" sz="1200" b="0" kern="100" dirty="0">
                          <a:solidFill>
                            <a:schemeClr val="tx1"/>
                          </a:solidFill>
                          <a:effectLst/>
                        </a:rPr>
                        <a:t>离子源引出电源</a:t>
                      </a:r>
                      <a:endParaRPr lang="zh-CN"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00000"/>
                        </a:lnSpc>
                        <a:spcAft>
                          <a:spcPts val="0"/>
                        </a:spcAft>
                      </a:pPr>
                      <a:r>
                        <a:rPr lang="en-US" sz="1200" kern="100" dirty="0">
                          <a:solidFill>
                            <a:schemeClr val="tx1"/>
                          </a:solidFill>
                          <a:effectLst/>
                        </a:rPr>
                        <a:t>2017.4.13---2017.6.8</a:t>
                      </a:r>
                      <a:r>
                        <a:rPr lang="zh-CN" sz="1200" kern="100" dirty="0">
                          <a:solidFill>
                            <a:schemeClr val="tx1"/>
                          </a:solidFill>
                          <a:effectLst/>
                        </a:rPr>
                        <a:t>（</a:t>
                      </a:r>
                      <a:r>
                        <a:rPr lang="en-US" sz="1200" kern="100" dirty="0">
                          <a:solidFill>
                            <a:schemeClr val="tx1"/>
                          </a:solidFill>
                          <a:effectLst/>
                        </a:rPr>
                        <a:t>36</a:t>
                      </a:r>
                      <a:r>
                        <a:rPr lang="zh-CN" sz="1200" kern="100" dirty="0">
                          <a:solidFill>
                            <a:schemeClr val="tx1"/>
                          </a:solidFill>
                          <a:effectLst/>
                        </a:rPr>
                        <a:t>天）</a:t>
                      </a:r>
                    </a:p>
                    <a:p>
                      <a:pPr algn="l">
                        <a:lnSpc>
                          <a:spcPct val="100000"/>
                        </a:lnSpc>
                        <a:spcAft>
                          <a:spcPts val="0"/>
                        </a:spcAft>
                      </a:pPr>
                      <a:r>
                        <a:rPr lang="en-US" sz="1200" kern="100" dirty="0">
                          <a:solidFill>
                            <a:schemeClr val="tx1"/>
                          </a:solidFill>
                          <a:effectLst/>
                        </a:rPr>
                        <a:t>2017.6.29---2017.7.27</a:t>
                      </a:r>
                      <a:r>
                        <a:rPr lang="zh-CN" sz="1200" kern="100" dirty="0">
                          <a:solidFill>
                            <a:schemeClr val="tx1"/>
                          </a:solidFill>
                          <a:effectLst/>
                        </a:rPr>
                        <a:t>（</a:t>
                      </a:r>
                      <a:r>
                        <a:rPr lang="en-US" sz="1200" kern="100" dirty="0">
                          <a:solidFill>
                            <a:schemeClr val="tx1"/>
                          </a:solidFill>
                          <a:effectLst/>
                        </a:rPr>
                        <a:t>29</a:t>
                      </a:r>
                      <a:r>
                        <a:rPr lang="zh-CN" sz="1200" kern="100" dirty="0">
                          <a:solidFill>
                            <a:schemeClr val="tx1"/>
                          </a:solidFill>
                          <a:effectLst/>
                        </a:rPr>
                        <a:t>天）</a:t>
                      </a:r>
                    </a:p>
                    <a:p>
                      <a:pPr algn="l">
                        <a:lnSpc>
                          <a:spcPct val="100000"/>
                        </a:lnSpc>
                        <a:spcAft>
                          <a:spcPts val="0"/>
                        </a:spcAft>
                      </a:pPr>
                      <a:r>
                        <a:rPr lang="en-US" sz="1200" kern="100" dirty="0">
                          <a:solidFill>
                            <a:schemeClr val="tx1"/>
                          </a:solidFill>
                          <a:effectLst/>
                        </a:rPr>
                        <a:t>2017.8.8-----2017.8.28</a:t>
                      </a:r>
                      <a:r>
                        <a:rPr lang="zh-CN" sz="1200" kern="100" dirty="0">
                          <a:solidFill>
                            <a:schemeClr val="tx1"/>
                          </a:solidFill>
                          <a:effectLst/>
                        </a:rPr>
                        <a:t>（</a:t>
                      </a:r>
                      <a:r>
                        <a:rPr lang="en-US" sz="1200" kern="100" dirty="0">
                          <a:solidFill>
                            <a:schemeClr val="tx1"/>
                          </a:solidFill>
                          <a:effectLst/>
                        </a:rPr>
                        <a:t>11</a:t>
                      </a:r>
                      <a:r>
                        <a:rPr lang="zh-CN" sz="1200" kern="100" dirty="0">
                          <a:solidFill>
                            <a:schemeClr val="tx1"/>
                          </a:solidFill>
                          <a:effectLst/>
                        </a:rPr>
                        <a:t>天）</a:t>
                      </a:r>
                    </a:p>
                    <a:p>
                      <a:pPr algn="l">
                        <a:lnSpc>
                          <a:spcPct val="100000"/>
                        </a:lnSpc>
                        <a:spcAft>
                          <a:spcPts val="0"/>
                        </a:spcAft>
                      </a:pPr>
                      <a:r>
                        <a:rPr lang="en-US" sz="1200" kern="100" dirty="0">
                          <a:solidFill>
                            <a:schemeClr val="tx1"/>
                          </a:solidFill>
                          <a:effectLst/>
                        </a:rPr>
                        <a:t>2017.10.30---2017.11.12</a:t>
                      </a:r>
                      <a:r>
                        <a:rPr lang="zh-CN" sz="1200" kern="100" dirty="0">
                          <a:solidFill>
                            <a:schemeClr val="tx1"/>
                          </a:solidFill>
                          <a:effectLst/>
                        </a:rPr>
                        <a:t>（</a:t>
                      </a:r>
                      <a:r>
                        <a:rPr lang="en-US" sz="1200" kern="100" dirty="0">
                          <a:solidFill>
                            <a:schemeClr val="tx1"/>
                          </a:solidFill>
                          <a:effectLst/>
                        </a:rPr>
                        <a:t>14</a:t>
                      </a:r>
                      <a:r>
                        <a:rPr lang="zh-CN" sz="1200" kern="100" dirty="0">
                          <a:solidFill>
                            <a:schemeClr val="tx1"/>
                          </a:solidFill>
                          <a:effectLst/>
                        </a:rPr>
                        <a:t>天）</a:t>
                      </a:r>
                    </a:p>
                    <a:p>
                      <a:pPr algn="l">
                        <a:lnSpc>
                          <a:spcPct val="100000"/>
                        </a:lnSpc>
                        <a:spcAft>
                          <a:spcPts val="0"/>
                        </a:spcAft>
                      </a:pPr>
                      <a:r>
                        <a:rPr lang="en-US" sz="1200" kern="100" dirty="0">
                          <a:solidFill>
                            <a:schemeClr val="tx1"/>
                          </a:solidFill>
                          <a:effectLst/>
                        </a:rPr>
                        <a:t>2018.1.3----2018.4.9</a:t>
                      </a:r>
                      <a:r>
                        <a:rPr lang="zh-CN" sz="1200" kern="100" dirty="0">
                          <a:solidFill>
                            <a:schemeClr val="tx1"/>
                          </a:solidFill>
                          <a:effectLst/>
                        </a:rPr>
                        <a:t>（</a:t>
                      </a:r>
                      <a:r>
                        <a:rPr lang="en-US" sz="1200" kern="100" dirty="0">
                          <a:solidFill>
                            <a:schemeClr val="tx1"/>
                          </a:solidFill>
                          <a:effectLst/>
                        </a:rPr>
                        <a:t>96</a:t>
                      </a:r>
                      <a:r>
                        <a:rPr lang="zh-CN" sz="1200" kern="100" dirty="0">
                          <a:solidFill>
                            <a:schemeClr val="tx1"/>
                          </a:solidFill>
                          <a:effectLst/>
                        </a:rPr>
                        <a:t>天）</a:t>
                      </a:r>
                    </a:p>
                    <a:p>
                      <a:pPr algn="l">
                        <a:lnSpc>
                          <a:spcPct val="100000"/>
                        </a:lnSpc>
                        <a:spcAft>
                          <a:spcPts val="0"/>
                        </a:spcAft>
                      </a:pPr>
                      <a:r>
                        <a:rPr lang="en-US" sz="1200" kern="100" dirty="0">
                          <a:solidFill>
                            <a:schemeClr val="tx1"/>
                          </a:solidFill>
                          <a:effectLst/>
                        </a:rPr>
                        <a:t>2018.4.22----2018.5.9</a:t>
                      </a:r>
                      <a:r>
                        <a:rPr lang="zh-CN" sz="1200" kern="100" dirty="0">
                          <a:solidFill>
                            <a:schemeClr val="tx1"/>
                          </a:solidFill>
                          <a:effectLst/>
                        </a:rPr>
                        <a:t>（</a:t>
                      </a:r>
                      <a:r>
                        <a:rPr lang="en-US" sz="1200" kern="100" dirty="0">
                          <a:solidFill>
                            <a:schemeClr val="tx1"/>
                          </a:solidFill>
                          <a:effectLst/>
                        </a:rPr>
                        <a:t>18</a:t>
                      </a:r>
                      <a:r>
                        <a:rPr lang="zh-CN" sz="1200" kern="100" dirty="0">
                          <a:solidFill>
                            <a:schemeClr val="tx1"/>
                          </a:solidFill>
                          <a:effectLst/>
                        </a:rPr>
                        <a:t>天）</a:t>
                      </a:r>
                    </a:p>
                    <a:p>
                      <a:pPr algn="l">
                        <a:lnSpc>
                          <a:spcPct val="100000"/>
                        </a:lnSpc>
                        <a:spcAft>
                          <a:spcPts val="0"/>
                        </a:spcAft>
                      </a:pPr>
                      <a:r>
                        <a:rPr lang="en-US" sz="1200" kern="100" dirty="0">
                          <a:solidFill>
                            <a:schemeClr val="tx1"/>
                          </a:solidFill>
                          <a:effectLst/>
                        </a:rPr>
                        <a:t>2018.5.21----2018.5.29</a:t>
                      </a:r>
                      <a:r>
                        <a:rPr lang="zh-CN" sz="1200" kern="100" dirty="0">
                          <a:solidFill>
                            <a:schemeClr val="tx1"/>
                          </a:solidFill>
                          <a:effectLst/>
                        </a:rPr>
                        <a:t>（</a:t>
                      </a:r>
                      <a:r>
                        <a:rPr lang="en-US" sz="1200" kern="100" dirty="0">
                          <a:solidFill>
                            <a:schemeClr val="tx1"/>
                          </a:solidFill>
                          <a:effectLst/>
                        </a:rPr>
                        <a:t>9</a:t>
                      </a:r>
                      <a:r>
                        <a:rPr lang="zh-CN" sz="1200" kern="100" dirty="0">
                          <a:solidFill>
                            <a:schemeClr val="tx1"/>
                          </a:solidFill>
                          <a:effectLst/>
                        </a:rPr>
                        <a:t>天）</a:t>
                      </a:r>
                    </a:p>
                    <a:p>
                      <a:pPr algn="l">
                        <a:lnSpc>
                          <a:spcPct val="100000"/>
                        </a:lnSpc>
                        <a:spcAft>
                          <a:spcPts val="0"/>
                        </a:spcAft>
                      </a:pPr>
                      <a:r>
                        <a:rPr lang="en-US" sz="1200" kern="100" dirty="0">
                          <a:solidFill>
                            <a:schemeClr val="tx1"/>
                          </a:solidFill>
                          <a:effectLst/>
                        </a:rPr>
                        <a:t>2018.6.17----2018.7.20</a:t>
                      </a:r>
                      <a:r>
                        <a:rPr lang="zh-CN" sz="1200" kern="100" dirty="0">
                          <a:solidFill>
                            <a:schemeClr val="tx1"/>
                          </a:solidFill>
                          <a:effectLst/>
                        </a:rPr>
                        <a:t>（</a:t>
                      </a:r>
                      <a:r>
                        <a:rPr lang="en-US" sz="1200" kern="100" dirty="0">
                          <a:solidFill>
                            <a:schemeClr val="tx1"/>
                          </a:solidFill>
                          <a:effectLst/>
                        </a:rPr>
                        <a:t>34</a:t>
                      </a:r>
                      <a:r>
                        <a:rPr lang="zh-CN" sz="1200" kern="100" dirty="0">
                          <a:solidFill>
                            <a:schemeClr val="tx1"/>
                          </a:solidFill>
                          <a:effectLst/>
                        </a:rPr>
                        <a:t>天）</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kern="100" dirty="0">
                          <a:solidFill>
                            <a:schemeClr val="tx1"/>
                          </a:solidFill>
                          <a:effectLst/>
                        </a:rPr>
                        <a:t>5928</a:t>
                      </a:r>
                      <a:r>
                        <a:rPr lang="zh-CN" sz="1200" kern="100" dirty="0">
                          <a:solidFill>
                            <a:schemeClr val="tx1"/>
                          </a:solidFill>
                          <a:effectLst/>
                        </a:rPr>
                        <a:t>小时</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kern="100" dirty="0">
                          <a:solidFill>
                            <a:schemeClr val="tx1"/>
                          </a:solidFill>
                          <a:effectLst/>
                        </a:rPr>
                        <a:t>8</a:t>
                      </a:r>
                      <a:r>
                        <a:rPr lang="zh-CN" sz="1200" kern="100" dirty="0">
                          <a:solidFill>
                            <a:schemeClr val="tx1"/>
                          </a:solidFill>
                          <a:effectLst/>
                        </a:rPr>
                        <a:t>小时</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50000"/>
                        </a:lnSpc>
                        <a:spcAft>
                          <a:spcPts val="0"/>
                        </a:spcAft>
                      </a:pPr>
                      <a:r>
                        <a:rPr lang="en-US" altLang="zh-CN" sz="1200" kern="100" dirty="0" smtClean="0">
                          <a:solidFill>
                            <a:schemeClr val="tx1"/>
                          </a:solidFill>
                          <a:effectLst/>
                        </a:rPr>
                        <a:t>1</a:t>
                      </a:r>
                      <a:r>
                        <a:rPr lang="zh-CN" altLang="en-US" sz="1200" kern="100" dirty="0" smtClean="0">
                          <a:solidFill>
                            <a:schemeClr val="tx1"/>
                          </a:solidFill>
                          <a:effectLst/>
                        </a:rPr>
                        <a:t>、</a:t>
                      </a:r>
                      <a:r>
                        <a:rPr lang="zh-CN" sz="1200" kern="100" dirty="0" smtClean="0">
                          <a:solidFill>
                            <a:schemeClr val="tx1"/>
                          </a:solidFill>
                          <a:effectLst/>
                        </a:rPr>
                        <a:t>电流</a:t>
                      </a:r>
                      <a:r>
                        <a:rPr lang="zh-CN" sz="1200" kern="100" dirty="0">
                          <a:solidFill>
                            <a:schemeClr val="tx1"/>
                          </a:solidFill>
                          <a:effectLst/>
                        </a:rPr>
                        <a:t>测量头接触不良，波形畸变（已</a:t>
                      </a:r>
                      <a:r>
                        <a:rPr lang="zh-CN" sz="1200" kern="100" dirty="0" smtClean="0">
                          <a:solidFill>
                            <a:schemeClr val="tx1"/>
                          </a:solidFill>
                          <a:effectLst/>
                        </a:rPr>
                        <a:t>解决</a:t>
                      </a:r>
                      <a:r>
                        <a:rPr lang="zh-CN" altLang="en-US" sz="1200" kern="100" dirty="0" smtClean="0">
                          <a:solidFill>
                            <a:schemeClr val="tx1"/>
                          </a:solidFill>
                          <a:effectLst/>
                        </a:rPr>
                        <a:t>）</a:t>
                      </a:r>
                      <a:endParaRPr lang="zh-CN" sz="1200" kern="100" dirty="0">
                        <a:solidFill>
                          <a:schemeClr val="tx1"/>
                        </a:solidFill>
                        <a:effectLst/>
                      </a:endParaRPr>
                    </a:p>
                    <a:p>
                      <a:pPr algn="l">
                        <a:lnSpc>
                          <a:spcPct val="150000"/>
                        </a:lnSpc>
                        <a:spcAft>
                          <a:spcPts val="0"/>
                        </a:spcAft>
                      </a:pPr>
                      <a:r>
                        <a:rPr lang="en-US" altLang="zh-CN" sz="1200" kern="100" dirty="0" smtClean="0">
                          <a:solidFill>
                            <a:schemeClr val="tx1"/>
                          </a:solidFill>
                          <a:effectLst/>
                        </a:rPr>
                        <a:t>2</a:t>
                      </a:r>
                      <a:r>
                        <a:rPr lang="zh-CN" altLang="en-US" sz="1200" kern="100" dirty="0" smtClean="0">
                          <a:solidFill>
                            <a:schemeClr val="tx1"/>
                          </a:solidFill>
                          <a:effectLst/>
                        </a:rPr>
                        <a:t>、</a:t>
                      </a:r>
                      <a:r>
                        <a:rPr lang="zh-CN" sz="1200" kern="100" dirty="0" smtClean="0">
                          <a:solidFill>
                            <a:schemeClr val="tx1"/>
                          </a:solidFill>
                          <a:effectLst/>
                        </a:rPr>
                        <a:t>充电</a:t>
                      </a:r>
                      <a:r>
                        <a:rPr lang="zh-CN" sz="1200" kern="100" dirty="0">
                          <a:solidFill>
                            <a:schemeClr val="tx1"/>
                          </a:solidFill>
                          <a:effectLst/>
                        </a:rPr>
                        <a:t>机时间继电器损坏（已解决</a:t>
                      </a:r>
                      <a:r>
                        <a:rPr lang="zh-CN" sz="1200" kern="100" dirty="0" smtClean="0">
                          <a:solidFill>
                            <a:schemeClr val="tx1"/>
                          </a:solidFill>
                          <a:effectLst/>
                        </a:rPr>
                        <a:t>）</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kern="100" dirty="0">
                          <a:solidFill>
                            <a:schemeClr val="tx1"/>
                          </a:solidFill>
                          <a:effectLst/>
                        </a:rPr>
                        <a:t>99.9%</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280230">
                <a:tc>
                  <a:txBody>
                    <a:bodyPr/>
                    <a:lstStyle/>
                    <a:p>
                      <a:pPr algn="ctr">
                        <a:lnSpc>
                          <a:spcPct val="150000"/>
                        </a:lnSpc>
                        <a:spcAft>
                          <a:spcPts val="0"/>
                        </a:spcAft>
                      </a:pPr>
                      <a:r>
                        <a:rPr lang="zh-CN" sz="1200" b="0" kern="100" dirty="0">
                          <a:solidFill>
                            <a:schemeClr val="tx1"/>
                          </a:solidFill>
                          <a:effectLst/>
                        </a:rPr>
                        <a:t>离子源晶体阀电源</a:t>
                      </a:r>
                      <a:endParaRPr lang="zh-CN"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1200" kern="100">
                          <a:solidFill>
                            <a:schemeClr val="tx1"/>
                          </a:solidFill>
                          <a:effectLst/>
                        </a:rPr>
                        <a:t>同上</a:t>
                      </a:r>
                      <a:endParaRPr lang="zh-CN" sz="12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1200" kern="100" dirty="0">
                          <a:solidFill>
                            <a:schemeClr val="tx1"/>
                          </a:solidFill>
                          <a:effectLst/>
                        </a:rPr>
                        <a:t>同上</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kern="100">
                          <a:solidFill>
                            <a:schemeClr val="tx1"/>
                          </a:solidFill>
                          <a:effectLst/>
                        </a:rPr>
                        <a:t>0</a:t>
                      </a:r>
                      <a:r>
                        <a:rPr lang="zh-CN" sz="1200" kern="100">
                          <a:solidFill>
                            <a:schemeClr val="tx1"/>
                          </a:solidFill>
                          <a:effectLst/>
                        </a:rPr>
                        <a:t>小时</a:t>
                      </a:r>
                      <a:endParaRPr lang="zh-CN" sz="12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kern="100" dirty="0">
                          <a:solidFill>
                            <a:schemeClr val="tx1"/>
                          </a:solidFill>
                          <a:effectLst/>
                        </a:rPr>
                        <a:t> </a:t>
                      </a:r>
                      <a:r>
                        <a:rPr lang="zh-CN" altLang="en-US" sz="1200" kern="100" dirty="0" smtClean="0">
                          <a:solidFill>
                            <a:schemeClr val="tx1"/>
                          </a:solidFill>
                          <a:effectLst/>
                        </a:rPr>
                        <a:t>无故障</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kern="100" dirty="0">
                          <a:solidFill>
                            <a:schemeClr val="tx1"/>
                          </a:solidFill>
                          <a:effectLst/>
                        </a:rPr>
                        <a:t>100% </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280230">
                <a:tc>
                  <a:txBody>
                    <a:bodyPr/>
                    <a:lstStyle/>
                    <a:p>
                      <a:pPr algn="ctr">
                        <a:lnSpc>
                          <a:spcPct val="150000"/>
                        </a:lnSpc>
                        <a:spcAft>
                          <a:spcPts val="0"/>
                        </a:spcAft>
                      </a:pPr>
                      <a:r>
                        <a:rPr lang="zh-CN" sz="1200" b="0" kern="100" dirty="0">
                          <a:solidFill>
                            <a:schemeClr val="tx1"/>
                          </a:solidFill>
                          <a:effectLst/>
                        </a:rPr>
                        <a:t>离子源直流弧电源</a:t>
                      </a:r>
                      <a:endParaRPr lang="zh-CN"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1200" kern="100">
                          <a:solidFill>
                            <a:schemeClr val="tx1"/>
                          </a:solidFill>
                          <a:effectLst/>
                        </a:rPr>
                        <a:t>同上</a:t>
                      </a:r>
                      <a:endParaRPr lang="zh-CN" sz="12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1200" kern="100" dirty="0">
                          <a:solidFill>
                            <a:schemeClr val="tx1"/>
                          </a:solidFill>
                          <a:effectLst/>
                        </a:rPr>
                        <a:t>同上</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kern="100" dirty="0">
                          <a:solidFill>
                            <a:schemeClr val="tx1"/>
                          </a:solidFill>
                          <a:effectLst/>
                        </a:rPr>
                        <a:t>0</a:t>
                      </a:r>
                      <a:r>
                        <a:rPr lang="zh-CN" sz="1200" kern="100" dirty="0">
                          <a:solidFill>
                            <a:schemeClr val="tx1"/>
                          </a:solidFill>
                          <a:effectLst/>
                        </a:rPr>
                        <a:t>小时</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kern="100" dirty="0">
                          <a:solidFill>
                            <a:schemeClr val="tx1"/>
                          </a:solidFill>
                          <a:effectLst/>
                        </a:rPr>
                        <a:t> </a:t>
                      </a:r>
                      <a:r>
                        <a:rPr lang="zh-CN" altLang="en-US" sz="1200" kern="100" dirty="0" smtClean="0">
                          <a:solidFill>
                            <a:schemeClr val="tx1"/>
                          </a:solidFill>
                          <a:effectLst/>
                        </a:rPr>
                        <a:t>无故障</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kern="100">
                          <a:solidFill>
                            <a:schemeClr val="tx1"/>
                          </a:solidFill>
                          <a:effectLst/>
                        </a:rPr>
                        <a:t>100% </a:t>
                      </a:r>
                      <a:endParaRPr lang="zh-CN" sz="12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280230">
                <a:tc>
                  <a:txBody>
                    <a:bodyPr/>
                    <a:lstStyle/>
                    <a:p>
                      <a:pPr algn="ctr">
                        <a:lnSpc>
                          <a:spcPct val="150000"/>
                        </a:lnSpc>
                        <a:spcAft>
                          <a:spcPts val="0"/>
                        </a:spcAft>
                      </a:pPr>
                      <a:r>
                        <a:rPr lang="zh-CN" sz="1200" b="0" kern="100" dirty="0">
                          <a:solidFill>
                            <a:schemeClr val="tx1"/>
                          </a:solidFill>
                          <a:effectLst/>
                        </a:rPr>
                        <a:t>离子源交流弧电源</a:t>
                      </a:r>
                      <a:endParaRPr lang="zh-CN"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1200" kern="100" dirty="0">
                          <a:solidFill>
                            <a:schemeClr val="tx1"/>
                          </a:solidFill>
                          <a:effectLst/>
                        </a:rPr>
                        <a:t>同上</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1200" kern="100">
                          <a:solidFill>
                            <a:schemeClr val="tx1"/>
                          </a:solidFill>
                          <a:effectLst/>
                        </a:rPr>
                        <a:t>同上</a:t>
                      </a:r>
                      <a:endParaRPr lang="zh-CN" sz="12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kern="100">
                          <a:solidFill>
                            <a:schemeClr val="tx1"/>
                          </a:solidFill>
                          <a:effectLst/>
                        </a:rPr>
                        <a:t>0</a:t>
                      </a:r>
                      <a:r>
                        <a:rPr lang="zh-CN" sz="1200" kern="100">
                          <a:solidFill>
                            <a:schemeClr val="tx1"/>
                          </a:solidFill>
                          <a:effectLst/>
                        </a:rPr>
                        <a:t>小时</a:t>
                      </a:r>
                      <a:endParaRPr lang="zh-CN" sz="12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kern="100" dirty="0">
                          <a:solidFill>
                            <a:schemeClr val="tx1"/>
                          </a:solidFill>
                          <a:effectLst/>
                        </a:rPr>
                        <a:t> </a:t>
                      </a:r>
                      <a:r>
                        <a:rPr lang="zh-CN" altLang="en-US" sz="1200" kern="100" dirty="0" smtClean="0">
                          <a:solidFill>
                            <a:schemeClr val="tx1"/>
                          </a:solidFill>
                          <a:effectLst/>
                        </a:rPr>
                        <a:t>无故障</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kern="100">
                          <a:solidFill>
                            <a:schemeClr val="tx1"/>
                          </a:solidFill>
                          <a:effectLst/>
                        </a:rPr>
                        <a:t>100% </a:t>
                      </a:r>
                      <a:endParaRPr lang="zh-CN" sz="12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1681382">
                <a:tc>
                  <a:txBody>
                    <a:bodyPr/>
                    <a:lstStyle/>
                    <a:p>
                      <a:pPr algn="ctr">
                        <a:lnSpc>
                          <a:spcPct val="150000"/>
                        </a:lnSpc>
                        <a:spcAft>
                          <a:spcPts val="0"/>
                        </a:spcAft>
                      </a:pPr>
                      <a:r>
                        <a:rPr lang="en-US" sz="1200" b="0" kern="100" dirty="0">
                          <a:solidFill>
                            <a:schemeClr val="tx1"/>
                          </a:solidFill>
                          <a:effectLst/>
                        </a:rPr>
                        <a:t>LEBT</a:t>
                      </a:r>
                      <a:r>
                        <a:rPr lang="zh-CN" sz="1200" b="0" kern="100" dirty="0">
                          <a:solidFill>
                            <a:schemeClr val="tx1"/>
                          </a:solidFill>
                          <a:effectLst/>
                        </a:rPr>
                        <a:t>切束电源</a:t>
                      </a:r>
                      <a:endParaRPr lang="zh-CN" sz="12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00000"/>
                        </a:lnSpc>
                        <a:spcAft>
                          <a:spcPts val="0"/>
                        </a:spcAft>
                      </a:pPr>
                      <a:r>
                        <a:rPr lang="en-US" sz="1200" kern="100" dirty="0">
                          <a:solidFill>
                            <a:schemeClr val="tx1"/>
                          </a:solidFill>
                          <a:effectLst/>
                        </a:rPr>
                        <a:t>2017.5 .31----2017.6.8</a:t>
                      </a:r>
                      <a:r>
                        <a:rPr lang="zh-CN" sz="1200" kern="100" dirty="0">
                          <a:solidFill>
                            <a:schemeClr val="tx1"/>
                          </a:solidFill>
                          <a:effectLst/>
                        </a:rPr>
                        <a:t>（</a:t>
                      </a:r>
                      <a:r>
                        <a:rPr lang="en-US" sz="1200" kern="100" dirty="0">
                          <a:solidFill>
                            <a:schemeClr val="tx1"/>
                          </a:solidFill>
                          <a:effectLst/>
                        </a:rPr>
                        <a:t>9</a:t>
                      </a:r>
                      <a:r>
                        <a:rPr lang="zh-CN" sz="1200" kern="100" dirty="0">
                          <a:solidFill>
                            <a:schemeClr val="tx1"/>
                          </a:solidFill>
                          <a:effectLst/>
                        </a:rPr>
                        <a:t>天）</a:t>
                      </a:r>
                    </a:p>
                    <a:p>
                      <a:pPr algn="l">
                        <a:lnSpc>
                          <a:spcPct val="100000"/>
                        </a:lnSpc>
                        <a:spcAft>
                          <a:spcPts val="0"/>
                        </a:spcAft>
                      </a:pPr>
                      <a:r>
                        <a:rPr lang="en-US" sz="1200" kern="100" dirty="0">
                          <a:solidFill>
                            <a:schemeClr val="tx1"/>
                          </a:solidFill>
                          <a:effectLst/>
                        </a:rPr>
                        <a:t>2017.7.2---2017.7.14</a:t>
                      </a:r>
                      <a:r>
                        <a:rPr lang="zh-CN" sz="1200" kern="100" dirty="0">
                          <a:solidFill>
                            <a:schemeClr val="tx1"/>
                          </a:solidFill>
                          <a:effectLst/>
                        </a:rPr>
                        <a:t>（</a:t>
                      </a:r>
                      <a:r>
                        <a:rPr lang="en-US" sz="1200" kern="100" dirty="0">
                          <a:solidFill>
                            <a:schemeClr val="tx1"/>
                          </a:solidFill>
                          <a:effectLst/>
                        </a:rPr>
                        <a:t>13</a:t>
                      </a:r>
                      <a:r>
                        <a:rPr lang="zh-CN" sz="1200" kern="100" dirty="0">
                          <a:solidFill>
                            <a:schemeClr val="tx1"/>
                          </a:solidFill>
                          <a:effectLst/>
                        </a:rPr>
                        <a:t>天）</a:t>
                      </a:r>
                    </a:p>
                    <a:p>
                      <a:pPr algn="l">
                        <a:lnSpc>
                          <a:spcPct val="100000"/>
                        </a:lnSpc>
                        <a:spcAft>
                          <a:spcPts val="0"/>
                        </a:spcAft>
                      </a:pPr>
                      <a:r>
                        <a:rPr lang="en-US" sz="1200" kern="100" dirty="0">
                          <a:solidFill>
                            <a:schemeClr val="tx1"/>
                          </a:solidFill>
                          <a:effectLst/>
                        </a:rPr>
                        <a:t>2017.7.20---2017.7.27</a:t>
                      </a:r>
                      <a:r>
                        <a:rPr lang="zh-CN" sz="1200" kern="100" dirty="0">
                          <a:solidFill>
                            <a:schemeClr val="tx1"/>
                          </a:solidFill>
                          <a:effectLst/>
                        </a:rPr>
                        <a:t>（</a:t>
                      </a:r>
                      <a:r>
                        <a:rPr lang="en-US" sz="1200" kern="100" dirty="0">
                          <a:solidFill>
                            <a:schemeClr val="tx1"/>
                          </a:solidFill>
                          <a:effectLst/>
                        </a:rPr>
                        <a:t>8</a:t>
                      </a:r>
                      <a:r>
                        <a:rPr lang="zh-CN" sz="1200" kern="100" dirty="0">
                          <a:solidFill>
                            <a:schemeClr val="tx1"/>
                          </a:solidFill>
                          <a:effectLst/>
                        </a:rPr>
                        <a:t>天）</a:t>
                      </a:r>
                    </a:p>
                    <a:p>
                      <a:pPr algn="l">
                        <a:lnSpc>
                          <a:spcPct val="100000"/>
                        </a:lnSpc>
                        <a:spcAft>
                          <a:spcPts val="0"/>
                        </a:spcAft>
                      </a:pPr>
                      <a:r>
                        <a:rPr lang="en-US" sz="1200" kern="100" dirty="0">
                          <a:solidFill>
                            <a:schemeClr val="tx1"/>
                          </a:solidFill>
                          <a:effectLst/>
                        </a:rPr>
                        <a:t>2017.8.8---2017.8.28</a:t>
                      </a:r>
                      <a:r>
                        <a:rPr lang="zh-CN" sz="1200" kern="100" dirty="0">
                          <a:solidFill>
                            <a:schemeClr val="tx1"/>
                          </a:solidFill>
                          <a:effectLst/>
                        </a:rPr>
                        <a:t>（</a:t>
                      </a:r>
                      <a:r>
                        <a:rPr lang="en-US" sz="1200" kern="100" dirty="0">
                          <a:solidFill>
                            <a:schemeClr val="tx1"/>
                          </a:solidFill>
                          <a:effectLst/>
                        </a:rPr>
                        <a:t>21</a:t>
                      </a:r>
                      <a:r>
                        <a:rPr lang="zh-CN" sz="1200" kern="100" dirty="0">
                          <a:solidFill>
                            <a:schemeClr val="tx1"/>
                          </a:solidFill>
                          <a:effectLst/>
                        </a:rPr>
                        <a:t>天）</a:t>
                      </a:r>
                    </a:p>
                    <a:p>
                      <a:pPr algn="l">
                        <a:lnSpc>
                          <a:spcPct val="100000"/>
                        </a:lnSpc>
                        <a:spcAft>
                          <a:spcPts val="0"/>
                        </a:spcAft>
                      </a:pPr>
                      <a:r>
                        <a:rPr lang="en-US" sz="1200" kern="100" dirty="0">
                          <a:solidFill>
                            <a:schemeClr val="tx1"/>
                          </a:solidFill>
                          <a:effectLst/>
                        </a:rPr>
                        <a:t>2017.10.30---2017.11.12</a:t>
                      </a:r>
                      <a:r>
                        <a:rPr lang="zh-CN" sz="1200" kern="100" dirty="0">
                          <a:solidFill>
                            <a:schemeClr val="tx1"/>
                          </a:solidFill>
                          <a:effectLst/>
                        </a:rPr>
                        <a:t>（</a:t>
                      </a:r>
                      <a:r>
                        <a:rPr lang="en-US" sz="1200" kern="100" dirty="0">
                          <a:solidFill>
                            <a:schemeClr val="tx1"/>
                          </a:solidFill>
                          <a:effectLst/>
                        </a:rPr>
                        <a:t>14</a:t>
                      </a:r>
                      <a:r>
                        <a:rPr lang="zh-CN" sz="1200" kern="100" dirty="0">
                          <a:solidFill>
                            <a:schemeClr val="tx1"/>
                          </a:solidFill>
                          <a:effectLst/>
                        </a:rPr>
                        <a:t>天）</a:t>
                      </a:r>
                    </a:p>
                    <a:p>
                      <a:pPr algn="l">
                        <a:lnSpc>
                          <a:spcPct val="100000"/>
                        </a:lnSpc>
                        <a:spcAft>
                          <a:spcPts val="0"/>
                        </a:spcAft>
                      </a:pPr>
                      <a:r>
                        <a:rPr lang="en-US" sz="1200" kern="100" dirty="0">
                          <a:solidFill>
                            <a:schemeClr val="tx1"/>
                          </a:solidFill>
                          <a:effectLst/>
                        </a:rPr>
                        <a:t>2018.1.14---2018.4.9</a:t>
                      </a:r>
                      <a:r>
                        <a:rPr lang="zh-CN" sz="1200" kern="100" dirty="0">
                          <a:solidFill>
                            <a:schemeClr val="tx1"/>
                          </a:solidFill>
                          <a:effectLst/>
                        </a:rPr>
                        <a:t>（</a:t>
                      </a:r>
                      <a:r>
                        <a:rPr lang="en-US" sz="1200" kern="100" dirty="0">
                          <a:solidFill>
                            <a:schemeClr val="tx1"/>
                          </a:solidFill>
                          <a:effectLst/>
                        </a:rPr>
                        <a:t>86</a:t>
                      </a:r>
                      <a:r>
                        <a:rPr lang="zh-CN" sz="1200" kern="100" dirty="0">
                          <a:solidFill>
                            <a:schemeClr val="tx1"/>
                          </a:solidFill>
                          <a:effectLst/>
                        </a:rPr>
                        <a:t>天）</a:t>
                      </a:r>
                    </a:p>
                    <a:p>
                      <a:pPr algn="l">
                        <a:lnSpc>
                          <a:spcPct val="100000"/>
                        </a:lnSpc>
                        <a:spcAft>
                          <a:spcPts val="0"/>
                        </a:spcAft>
                      </a:pPr>
                      <a:r>
                        <a:rPr lang="en-US" sz="1200" kern="100" dirty="0">
                          <a:solidFill>
                            <a:schemeClr val="tx1"/>
                          </a:solidFill>
                          <a:effectLst/>
                        </a:rPr>
                        <a:t>2018.4.16----2018.5.9</a:t>
                      </a:r>
                      <a:r>
                        <a:rPr lang="zh-CN" sz="1200" kern="100" dirty="0">
                          <a:solidFill>
                            <a:schemeClr val="tx1"/>
                          </a:solidFill>
                          <a:effectLst/>
                        </a:rPr>
                        <a:t>（</a:t>
                      </a:r>
                      <a:r>
                        <a:rPr lang="en-US" sz="1200" kern="100" dirty="0">
                          <a:solidFill>
                            <a:schemeClr val="tx1"/>
                          </a:solidFill>
                          <a:effectLst/>
                        </a:rPr>
                        <a:t>24</a:t>
                      </a:r>
                      <a:r>
                        <a:rPr lang="zh-CN" sz="1200" kern="100" dirty="0">
                          <a:solidFill>
                            <a:schemeClr val="tx1"/>
                          </a:solidFill>
                          <a:effectLst/>
                        </a:rPr>
                        <a:t>天）</a:t>
                      </a:r>
                    </a:p>
                    <a:p>
                      <a:pPr algn="l">
                        <a:lnSpc>
                          <a:spcPct val="100000"/>
                        </a:lnSpc>
                        <a:spcAft>
                          <a:spcPts val="0"/>
                        </a:spcAft>
                      </a:pPr>
                      <a:r>
                        <a:rPr lang="en-US" sz="1200" kern="100" dirty="0">
                          <a:solidFill>
                            <a:schemeClr val="tx1"/>
                          </a:solidFill>
                          <a:effectLst/>
                        </a:rPr>
                        <a:t>2018.5.21----2018.5.29</a:t>
                      </a:r>
                      <a:r>
                        <a:rPr lang="zh-CN" sz="1200" kern="100" dirty="0">
                          <a:solidFill>
                            <a:schemeClr val="tx1"/>
                          </a:solidFill>
                          <a:effectLst/>
                        </a:rPr>
                        <a:t>（</a:t>
                      </a:r>
                      <a:r>
                        <a:rPr lang="en-US" sz="1200" kern="100" dirty="0">
                          <a:solidFill>
                            <a:schemeClr val="tx1"/>
                          </a:solidFill>
                          <a:effectLst/>
                        </a:rPr>
                        <a:t>9</a:t>
                      </a:r>
                      <a:r>
                        <a:rPr lang="zh-CN" sz="1200" kern="100" dirty="0">
                          <a:solidFill>
                            <a:schemeClr val="tx1"/>
                          </a:solidFill>
                          <a:effectLst/>
                        </a:rPr>
                        <a:t>天）</a:t>
                      </a:r>
                    </a:p>
                    <a:p>
                      <a:pPr algn="l">
                        <a:lnSpc>
                          <a:spcPct val="100000"/>
                        </a:lnSpc>
                        <a:spcAft>
                          <a:spcPts val="0"/>
                        </a:spcAft>
                      </a:pPr>
                      <a:r>
                        <a:rPr lang="en-US" sz="1200" kern="100" dirty="0">
                          <a:solidFill>
                            <a:schemeClr val="tx1"/>
                          </a:solidFill>
                          <a:effectLst/>
                        </a:rPr>
                        <a:t>2018.6.17----2018.7.20</a:t>
                      </a:r>
                      <a:r>
                        <a:rPr lang="zh-CN" sz="1200" kern="100" dirty="0">
                          <a:solidFill>
                            <a:schemeClr val="tx1"/>
                          </a:solidFill>
                          <a:effectLst/>
                        </a:rPr>
                        <a:t>（</a:t>
                      </a:r>
                      <a:r>
                        <a:rPr lang="en-US" sz="1200" kern="100" dirty="0">
                          <a:solidFill>
                            <a:schemeClr val="tx1"/>
                          </a:solidFill>
                          <a:effectLst/>
                        </a:rPr>
                        <a:t>34</a:t>
                      </a:r>
                      <a:r>
                        <a:rPr lang="zh-CN" sz="1200" kern="100" dirty="0">
                          <a:solidFill>
                            <a:schemeClr val="tx1"/>
                          </a:solidFill>
                          <a:effectLst/>
                        </a:rPr>
                        <a:t>天）</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kern="100" dirty="0">
                          <a:solidFill>
                            <a:schemeClr val="tx1"/>
                          </a:solidFill>
                          <a:effectLst/>
                        </a:rPr>
                        <a:t>5232</a:t>
                      </a:r>
                      <a:r>
                        <a:rPr lang="zh-CN" sz="1200" kern="100" dirty="0">
                          <a:solidFill>
                            <a:schemeClr val="tx1"/>
                          </a:solidFill>
                          <a:effectLst/>
                        </a:rPr>
                        <a:t>小时</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kern="100" dirty="0">
                          <a:solidFill>
                            <a:schemeClr val="tx1"/>
                          </a:solidFill>
                          <a:effectLst/>
                        </a:rPr>
                        <a:t>0</a:t>
                      </a:r>
                      <a:r>
                        <a:rPr lang="zh-CN" sz="1200" kern="100" dirty="0">
                          <a:solidFill>
                            <a:schemeClr val="tx1"/>
                          </a:solidFill>
                          <a:effectLst/>
                        </a:rPr>
                        <a:t>小时</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kern="100" dirty="0">
                          <a:solidFill>
                            <a:schemeClr val="tx1"/>
                          </a:solidFill>
                          <a:effectLst/>
                        </a:rPr>
                        <a:t> </a:t>
                      </a:r>
                      <a:r>
                        <a:rPr lang="zh-CN" altLang="en-US" sz="1200" kern="100" dirty="0" smtClean="0">
                          <a:solidFill>
                            <a:schemeClr val="tx1"/>
                          </a:solidFill>
                          <a:effectLst/>
                        </a:rPr>
                        <a:t>无故障</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kern="100" dirty="0">
                          <a:solidFill>
                            <a:schemeClr val="tx1"/>
                          </a:solidFill>
                          <a:effectLst/>
                        </a:rPr>
                        <a:t>100% </a:t>
                      </a:r>
                      <a:endParaRPr lang="zh-CN" sz="12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38621854"/>
      </p:ext>
    </p:extLst>
  </p:cSld>
  <p:clrMapOvr>
    <a:masterClrMapping/>
  </p:clrMapOvr>
  <p:transition advTm="61396">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9BB38C40-7020-4AF8-83E2-633BC1777F80}" type="slidenum">
              <a:rPr lang="en-US" altLang="zh-CN" sz="900">
                <a:solidFill>
                  <a:srgbClr val="4D5E68"/>
                </a:solidFill>
                <a:latin typeface="Impact" panose="020B0806030902050204" pitchFamily="34" charset="0"/>
              </a:rPr>
              <a:pPr/>
              <a:t>5</a:t>
            </a:fld>
            <a:endParaRPr lang="en-US" altLang="zh-CN" sz="90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37891" name="Rectangle 2"/>
          <p:cNvSpPr>
            <a:spLocks noGrp="1" noChangeArrowheads="1"/>
          </p:cNvSpPr>
          <p:nvPr>
            <p:ph type="title" sz="quarter"/>
          </p:nvPr>
        </p:nvSpPr>
        <p:spPr>
          <a:xfrm>
            <a:off x="286178" y="959903"/>
            <a:ext cx="6248400" cy="606808"/>
          </a:xfrm>
        </p:spPr>
        <p:txBody>
          <a:bodyPr/>
          <a:lstStyle/>
          <a:p>
            <a:pPr eaLnBrk="1" hangingPunct="1"/>
            <a:r>
              <a:rPr lang="zh-CN" altLang="en-US" sz="3200" dirty="0" smtClean="0">
                <a:solidFill>
                  <a:schemeClr val="tx1"/>
                </a:solidFill>
              </a:rPr>
              <a:t>一、电源系统的总体运行情况</a:t>
            </a:r>
            <a:endParaRPr lang="en-US" altLang="zh-CN" sz="3200" dirty="0">
              <a:solidFill>
                <a:schemeClr val="tx1"/>
              </a:solidFill>
            </a:endParaRPr>
          </a:p>
        </p:txBody>
      </p:sp>
      <p:sp>
        <p:nvSpPr>
          <p:cNvPr id="2" name="内容占位符 1"/>
          <p:cNvSpPr>
            <a:spLocks noGrp="1"/>
          </p:cNvSpPr>
          <p:nvPr>
            <p:ph sz="quarter" idx="2"/>
          </p:nvPr>
        </p:nvSpPr>
        <p:spPr>
          <a:xfrm>
            <a:off x="371915" y="1508500"/>
            <a:ext cx="11097943" cy="540694"/>
          </a:xfrm>
        </p:spPr>
        <p:txBody>
          <a:bodyPr/>
          <a:lstStyle/>
          <a:p>
            <a:pPr marL="0" indent="0">
              <a:lnSpc>
                <a:spcPct val="150000"/>
              </a:lnSpc>
              <a:spcBef>
                <a:spcPts val="0"/>
              </a:spcBef>
              <a:spcAft>
                <a:spcPts val="0"/>
              </a:spcAft>
              <a:buNone/>
            </a:pPr>
            <a:r>
              <a:rPr lang="en-US" altLang="zh-CN" sz="1800" b="0" dirty="0" smtClean="0">
                <a:solidFill>
                  <a:schemeClr val="tx1"/>
                </a:solidFill>
                <a:latin typeface="Times New Roman" panose="02020603050405020304" pitchFamily="18" charset="0"/>
                <a:cs typeface="Times New Roman" panose="02020603050405020304" pitchFamily="18" charset="0"/>
              </a:rPr>
              <a:t>2</a:t>
            </a:r>
            <a:r>
              <a:rPr lang="zh-CN" altLang="en-US" sz="1800" b="0" dirty="0" smtClean="0">
                <a:solidFill>
                  <a:schemeClr val="tx1"/>
                </a:solidFill>
                <a:latin typeface="Times New Roman" panose="02020603050405020304" pitchFamily="18" charset="0"/>
                <a:cs typeface="Times New Roman" panose="02020603050405020304" pitchFamily="18" charset="0"/>
              </a:rPr>
              <a:t>、注入引出脉冲电源：</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zh-CN" altLang="en-US" sz="1800" b="0" dirty="0">
              <a:solidFill>
                <a:schemeClr val="tx1"/>
              </a:solidFill>
              <a:latin typeface="Times New Roman" panose="02020603050405020304" pitchFamily="18" charset="0"/>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3354700830"/>
              </p:ext>
            </p:extLst>
          </p:nvPr>
        </p:nvGraphicFramePr>
        <p:xfrm>
          <a:off x="549975" y="2049194"/>
          <a:ext cx="10624968" cy="4270660"/>
        </p:xfrm>
        <a:graphic>
          <a:graphicData uri="http://schemas.openxmlformats.org/drawingml/2006/table">
            <a:tbl>
              <a:tblPr firstRow="1" firstCol="1" bandRow="1">
                <a:tableStyleId>{5C22544A-7EE6-4342-B048-85BDC9FD1C3A}</a:tableStyleId>
              </a:tblPr>
              <a:tblGrid>
                <a:gridCol w="1115208"/>
                <a:gridCol w="2386818"/>
                <a:gridCol w="806548"/>
                <a:gridCol w="792480"/>
                <a:gridCol w="4628271"/>
                <a:gridCol w="895643"/>
              </a:tblGrid>
              <a:tr h="317639">
                <a:tc>
                  <a:txBody>
                    <a:bodyPr/>
                    <a:lstStyle/>
                    <a:p>
                      <a:pPr marL="0" algn="ctr" defTabSz="914400" rtl="0" eaLnBrk="1" latinLnBrk="0" hangingPunct="1">
                        <a:lnSpc>
                          <a:spcPct val="150000"/>
                        </a:lnSpc>
                        <a:spcAft>
                          <a:spcPts val="0"/>
                        </a:spcAft>
                      </a:pPr>
                      <a:r>
                        <a:rPr lang="zh-CN" sz="1200" kern="100" dirty="0">
                          <a:solidFill>
                            <a:schemeClr val="tx1"/>
                          </a:solidFill>
                          <a:effectLst/>
                          <a:latin typeface="+mn-lt"/>
                          <a:ea typeface="+mn-ea"/>
                          <a:cs typeface="+mn-cs"/>
                        </a:rPr>
                        <a:t>电源</a:t>
                      </a:r>
                    </a:p>
                  </a:txBody>
                  <a:tcPr marL="68580" marR="68580" marT="0" marB="0" anchor="ctr"/>
                </a:tc>
                <a:tc>
                  <a:txBody>
                    <a:bodyPr/>
                    <a:lstStyle/>
                    <a:p>
                      <a:pPr marL="0" algn="ctr" defTabSz="914400" rtl="0" eaLnBrk="1" latinLnBrk="0" hangingPunct="1">
                        <a:lnSpc>
                          <a:spcPct val="150000"/>
                        </a:lnSpc>
                        <a:spcAft>
                          <a:spcPts val="0"/>
                        </a:spcAft>
                      </a:pPr>
                      <a:r>
                        <a:rPr lang="zh-CN" sz="1200" kern="100" dirty="0">
                          <a:solidFill>
                            <a:schemeClr val="tx1"/>
                          </a:solidFill>
                          <a:effectLst/>
                          <a:latin typeface="+mn-lt"/>
                          <a:ea typeface="+mn-ea"/>
                          <a:cs typeface="+mn-cs"/>
                        </a:rPr>
                        <a:t>运行日期</a:t>
                      </a:r>
                    </a:p>
                  </a:txBody>
                  <a:tcPr marL="68580" marR="68580" marT="0" marB="0" anchor="ctr"/>
                </a:tc>
                <a:tc>
                  <a:txBody>
                    <a:bodyPr/>
                    <a:lstStyle/>
                    <a:p>
                      <a:pPr marL="0" algn="ctr" defTabSz="914400" rtl="0" eaLnBrk="1" latinLnBrk="0" hangingPunct="1">
                        <a:lnSpc>
                          <a:spcPct val="150000"/>
                        </a:lnSpc>
                        <a:spcAft>
                          <a:spcPts val="0"/>
                        </a:spcAft>
                      </a:pPr>
                      <a:r>
                        <a:rPr lang="zh-CN" sz="1200" kern="100" dirty="0">
                          <a:solidFill>
                            <a:schemeClr val="tx1"/>
                          </a:solidFill>
                          <a:effectLst/>
                          <a:latin typeface="+mn-lt"/>
                          <a:ea typeface="+mn-ea"/>
                          <a:cs typeface="+mn-cs"/>
                        </a:rPr>
                        <a:t>运行时间</a:t>
                      </a:r>
                    </a:p>
                  </a:txBody>
                  <a:tcPr marL="68580" marR="68580" marT="0" marB="0" anchor="ctr"/>
                </a:tc>
                <a:tc>
                  <a:txBody>
                    <a:bodyPr/>
                    <a:lstStyle/>
                    <a:p>
                      <a:pPr marL="0" algn="ctr" defTabSz="914400" rtl="0" eaLnBrk="1" latinLnBrk="0" hangingPunct="1">
                        <a:lnSpc>
                          <a:spcPct val="150000"/>
                        </a:lnSpc>
                        <a:spcAft>
                          <a:spcPts val="0"/>
                        </a:spcAft>
                      </a:pPr>
                      <a:r>
                        <a:rPr lang="zh-CN" sz="1200" kern="100" dirty="0" smtClean="0">
                          <a:solidFill>
                            <a:schemeClr val="tx1"/>
                          </a:solidFill>
                          <a:effectLst/>
                          <a:latin typeface="+mn-lt"/>
                          <a:ea typeface="+mn-ea"/>
                          <a:cs typeface="+mn-cs"/>
                        </a:rPr>
                        <a:t>故障时间</a:t>
                      </a:r>
                      <a:endParaRPr lang="zh-CN" sz="1200" kern="1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0"/>
                        </a:spcAft>
                      </a:pPr>
                      <a:r>
                        <a:rPr lang="zh-CN" sz="1200" kern="100" dirty="0" smtClean="0">
                          <a:solidFill>
                            <a:schemeClr val="tx1"/>
                          </a:solidFill>
                          <a:effectLst/>
                          <a:latin typeface="+mn-lt"/>
                          <a:ea typeface="+mn-ea"/>
                          <a:cs typeface="+mn-cs"/>
                        </a:rPr>
                        <a:t>故障原因</a:t>
                      </a:r>
                      <a:endParaRPr lang="zh-CN" sz="1200" kern="1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0"/>
                        </a:spcAft>
                      </a:pPr>
                      <a:r>
                        <a:rPr lang="zh-CN" sz="1200" kern="100" dirty="0">
                          <a:solidFill>
                            <a:schemeClr val="tx1"/>
                          </a:solidFill>
                          <a:effectLst/>
                          <a:latin typeface="+mn-lt"/>
                          <a:ea typeface="+mn-ea"/>
                          <a:cs typeface="+mn-cs"/>
                        </a:rPr>
                        <a:t>运行效率</a:t>
                      </a:r>
                    </a:p>
                  </a:txBody>
                  <a:tcPr marL="68580" marR="68580" marT="0" marB="0" anchor="ctr"/>
                </a:tc>
              </a:tr>
              <a:tr h="1758461">
                <a:tc>
                  <a:txBody>
                    <a:bodyPr/>
                    <a:lstStyle/>
                    <a:p>
                      <a:pPr marL="0" algn="ctr" defTabSz="914400" rtl="0" eaLnBrk="1" latinLnBrk="0" hangingPunct="1">
                        <a:lnSpc>
                          <a:spcPct val="150000"/>
                        </a:lnSpc>
                        <a:spcAft>
                          <a:spcPts val="0"/>
                        </a:spcAft>
                      </a:pPr>
                      <a:r>
                        <a:rPr lang="zh-CN" sz="1200" b="0" kern="100" dirty="0">
                          <a:solidFill>
                            <a:schemeClr val="tx1"/>
                          </a:solidFill>
                          <a:effectLst/>
                          <a:latin typeface="+mn-lt"/>
                          <a:ea typeface="+mn-ea"/>
                          <a:cs typeface="+mn-cs"/>
                        </a:rPr>
                        <a:t>注入脉冲电源</a:t>
                      </a:r>
                    </a:p>
                  </a:txBody>
                  <a:tcPr marL="68580" marR="68580" marT="0" marB="0" anchor="ctr"/>
                </a:tc>
                <a:tc>
                  <a:txBody>
                    <a:bodyPr/>
                    <a:lstStyle/>
                    <a:p>
                      <a:pPr marL="0" algn="l" defTabSz="914400" rtl="0" eaLnBrk="1" latinLnBrk="0" hangingPunct="1">
                        <a:lnSpc>
                          <a:spcPct val="100000"/>
                        </a:lnSpc>
                        <a:spcAft>
                          <a:spcPts val="0"/>
                        </a:spcAft>
                      </a:pPr>
                      <a:r>
                        <a:rPr lang="en-US" sz="1200" b="0" kern="100" dirty="0">
                          <a:solidFill>
                            <a:schemeClr val="tx1"/>
                          </a:solidFill>
                          <a:effectLst/>
                          <a:latin typeface="+mn-lt"/>
                          <a:ea typeface="+mn-ea"/>
                          <a:cs typeface="+mn-cs"/>
                        </a:rPr>
                        <a:t>2017.5 .31----2017.6.8</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9</a:t>
                      </a:r>
                      <a:r>
                        <a:rPr lang="zh-CN" sz="1200" b="0" kern="100" dirty="0">
                          <a:solidFill>
                            <a:schemeClr val="tx1"/>
                          </a:solidFill>
                          <a:effectLst/>
                          <a:latin typeface="+mn-lt"/>
                          <a:ea typeface="+mn-ea"/>
                          <a:cs typeface="+mn-cs"/>
                        </a:rPr>
                        <a:t>天）</a:t>
                      </a:r>
                    </a:p>
                    <a:p>
                      <a:pPr marL="0" algn="l" defTabSz="914400" rtl="0" eaLnBrk="1" latinLnBrk="0" hangingPunct="1">
                        <a:lnSpc>
                          <a:spcPct val="100000"/>
                        </a:lnSpc>
                        <a:spcAft>
                          <a:spcPts val="0"/>
                        </a:spcAft>
                      </a:pPr>
                      <a:r>
                        <a:rPr lang="en-US" sz="1200" b="0" kern="100" dirty="0">
                          <a:solidFill>
                            <a:schemeClr val="tx1"/>
                          </a:solidFill>
                          <a:effectLst/>
                          <a:latin typeface="+mn-lt"/>
                          <a:ea typeface="+mn-ea"/>
                          <a:cs typeface="+mn-cs"/>
                        </a:rPr>
                        <a:t>2017.7.2---2017.7.14</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13</a:t>
                      </a:r>
                      <a:r>
                        <a:rPr lang="zh-CN" sz="1200" b="0" kern="100" dirty="0">
                          <a:solidFill>
                            <a:schemeClr val="tx1"/>
                          </a:solidFill>
                          <a:effectLst/>
                          <a:latin typeface="+mn-lt"/>
                          <a:ea typeface="+mn-ea"/>
                          <a:cs typeface="+mn-cs"/>
                        </a:rPr>
                        <a:t>天）</a:t>
                      </a:r>
                    </a:p>
                    <a:p>
                      <a:pPr marL="0" algn="l" defTabSz="914400" rtl="0" eaLnBrk="1" latinLnBrk="0" hangingPunct="1">
                        <a:lnSpc>
                          <a:spcPct val="100000"/>
                        </a:lnSpc>
                        <a:spcAft>
                          <a:spcPts val="0"/>
                        </a:spcAft>
                      </a:pPr>
                      <a:r>
                        <a:rPr lang="en-US" sz="1200" b="0" kern="100" dirty="0">
                          <a:solidFill>
                            <a:schemeClr val="tx1"/>
                          </a:solidFill>
                          <a:effectLst/>
                          <a:latin typeface="+mn-lt"/>
                          <a:ea typeface="+mn-ea"/>
                          <a:cs typeface="+mn-cs"/>
                        </a:rPr>
                        <a:t>2017.7.20---2017.7.27</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8</a:t>
                      </a:r>
                      <a:r>
                        <a:rPr lang="zh-CN" sz="1200" b="0" kern="100" dirty="0">
                          <a:solidFill>
                            <a:schemeClr val="tx1"/>
                          </a:solidFill>
                          <a:effectLst/>
                          <a:latin typeface="+mn-lt"/>
                          <a:ea typeface="+mn-ea"/>
                          <a:cs typeface="+mn-cs"/>
                        </a:rPr>
                        <a:t>天）</a:t>
                      </a:r>
                    </a:p>
                    <a:p>
                      <a:pPr marL="0" algn="l" defTabSz="914400" rtl="0" eaLnBrk="1" latinLnBrk="0" hangingPunct="1">
                        <a:lnSpc>
                          <a:spcPct val="100000"/>
                        </a:lnSpc>
                        <a:spcAft>
                          <a:spcPts val="0"/>
                        </a:spcAft>
                      </a:pPr>
                      <a:r>
                        <a:rPr lang="en-US" sz="1200" b="0" kern="100" dirty="0" smtClean="0">
                          <a:solidFill>
                            <a:schemeClr val="tx1"/>
                          </a:solidFill>
                          <a:effectLst/>
                          <a:latin typeface="+mn-lt"/>
                          <a:ea typeface="+mn-ea"/>
                          <a:cs typeface="+mn-cs"/>
                        </a:rPr>
                        <a:t>2017.8.11</a:t>
                      </a:r>
                      <a:r>
                        <a:rPr lang="en-US" altLang="zh-CN" sz="1200" b="0" kern="100" dirty="0" smtClean="0">
                          <a:solidFill>
                            <a:schemeClr val="tx1"/>
                          </a:solidFill>
                          <a:effectLst/>
                          <a:latin typeface="+mn-lt"/>
                          <a:ea typeface="+mn-ea"/>
                          <a:cs typeface="+mn-cs"/>
                        </a:rPr>
                        <a:t>---</a:t>
                      </a:r>
                      <a:r>
                        <a:rPr lang="en-US" sz="1200" b="0" kern="100" dirty="0" smtClean="0">
                          <a:solidFill>
                            <a:schemeClr val="tx1"/>
                          </a:solidFill>
                          <a:effectLst/>
                          <a:latin typeface="+mn-lt"/>
                          <a:ea typeface="+mn-ea"/>
                          <a:cs typeface="+mn-cs"/>
                        </a:rPr>
                        <a:t>2017.8.28</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8</a:t>
                      </a:r>
                      <a:r>
                        <a:rPr lang="zh-CN" sz="1200" b="0" kern="100" dirty="0">
                          <a:solidFill>
                            <a:schemeClr val="tx1"/>
                          </a:solidFill>
                          <a:effectLst/>
                          <a:latin typeface="+mn-lt"/>
                          <a:ea typeface="+mn-ea"/>
                          <a:cs typeface="+mn-cs"/>
                        </a:rPr>
                        <a:t>天）</a:t>
                      </a:r>
                    </a:p>
                    <a:p>
                      <a:pPr marL="0" algn="l" defTabSz="914400" rtl="0" eaLnBrk="1" latinLnBrk="0" hangingPunct="1">
                        <a:lnSpc>
                          <a:spcPct val="100000"/>
                        </a:lnSpc>
                        <a:spcAft>
                          <a:spcPts val="0"/>
                        </a:spcAft>
                      </a:pPr>
                      <a:r>
                        <a:rPr lang="en-US" sz="1200" b="0" kern="100" dirty="0">
                          <a:solidFill>
                            <a:schemeClr val="tx1"/>
                          </a:solidFill>
                          <a:effectLst/>
                          <a:latin typeface="+mn-lt"/>
                          <a:ea typeface="+mn-ea"/>
                          <a:cs typeface="+mn-cs"/>
                        </a:rPr>
                        <a:t>2017.10.30---2017.11.12</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14</a:t>
                      </a:r>
                      <a:r>
                        <a:rPr lang="zh-CN" sz="1200" b="0" kern="100" dirty="0">
                          <a:solidFill>
                            <a:schemeClr val="tx1"/>
                          </a:solidFill>
                          <a:effectLst/>
                          <a:latin typeface="+mn-lt"/>
                          <a:ea typeface="+mn-ea"/>
                          <a:cs typeface="+mn-cs"/>
                        </a:rPr>
                        <a:t>天）</a:t>
                      </a:r>
                    </a:p>
                    <a:p>
                      <a:pPr marL="0" algn="l" defTabSz="914400" rtl="0" eaLnBrk="1" latinLnBrk="0" hangingPunct="1">
                        <a:lnSpc>
                          <a:spcPct val="100000"/>
                        </a:lnSpc>
                        <a:spcAft>
                          <a:spcPts val="0"/>
                        </a:spcAft>
                      </a:pPr>
                      <a:r>
                        <a:rPr lang="en-US" sz="1200" b="0" kern="100" dirty="0">
                          <a:solidFill>
                            <a:schemeClr val="tx1"/>
                          </a:solidFill>
                          <a:effectLst/>
                          <a:latin typeface="+mn-lt"/>
                          <a:ea typeface="+mn-ea"/>
                          <a:cs typeface="+mn-cs"/>
                        </a:rPr>
                        <a:t>2018.1.14---2018.4.9</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86</a:t>
                      </a:r>
                      <a:r>
                        <a:rPr lang="zh-CN" sz="1200" b="0" kern="100" dirty="0">
                          <a:solidFill>
                            <a:schemeClr val="tx1"/>
                          </a:solidFill>
                          <a:effectLst/>
                          <a:latin typeface="+mn-lt"/>
                          <a:ea typeface="+mn-ea"/>
                          <a:cs typeface="+mn-cs"/>
                        </a:rPr>
                        <a:t>天）</a:t>
                      </a:r>
                    </a:p>
                    <a:p>
                      <a:pPr marL="0" algn="l" defTabSz="914400" rtl="0" eaLnBrk="1" latinLnBrk="0" hangingPunct="1">
                        <a:lnSpc>
                          <a:spcPct val="100000"/>
                        </a:lnSpc>
                        <a:spcAft>
                          <a:spcPts val="0"/>
                        </a:spcAft>
                      </a:pPr>
                      <a:r>
                        <a:rPr lang="en-US" sz="1200" b="0" kern="100" dirty="0">
                          <a:solidFill>
                            <a:schemeClr val="tx1"/>
                          </a:solidFill>
                          <a:effectLst/>
                          <a:latin typeface="+mn-lt"/>
                          <a:ea typeface="+mn-ea"/>
                          <a:cs typeface="+mn-cs"/>
                        </a:rPr>
                        <a:t>2018.4.16----2018.5.9</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24</a:t>
                      </a:r>
                      <a:r>
                        <a:rPr lang="zh-CN" sz="1200" b="0" kern="100" dirty="0">
                          <a:solidFill>
                            <a:schemeClr val="tx1"/>
                          </a:solidFill>
                          <a:effectLst/>
                          <a:latin typeface="+mn-lt"/>
                          <a:ea typeface="+mn-ea"/>
                          <a:cs typeface="+mn-cs"/>
                        </a:rPr>
                        <a:t>天）</a:t>
                      </a:r>
                    </a:p>
                    <a:p>
                      <a:pPr marL="0" algn="l" defTabSz="914400" rtl="0" eaLnBrk="1" latinLnBrk="0" hangingPunct="1">
                        <a:lnSpc>
                          <a:spcPct val="100000"/>
                        </a:lnSpc>
                        <a:spcAft>
                          <a:spcPts val="0"/>
                        </a:spcAft>
                      </a:pPr>
                      <a:r>
                        <a:rPr lang="en-US" sz="1200" b="0" kern="100" dirty="0">
                          <a:solidFill>
                            <a:schemeClr val="tx1"/>
                          </a:solidFill>
                          <a:effectLst/>
                          <a:latin typeface="+mn-lt"/>
                          <a:ea typeface="+mn-ea"/>
                          <a:cs typeface="+mn-cs"/>
                        </a:rPr>
                        <a:t>2018.5.21----2018.5.29</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9</a:t>
                      </a:r>
                      <a:r>
                        <a:rPr lang="zh-CN" sz="1200" b="0" kern="100" dirty="0">
                          <a:solidFill>
                            <a:schemeClr val="tx1"/>
                          </a:solidFill>
                          <a:effectLst/>
                          <a:latin typeface="+mn-lt"/>
                          <a:ea typeface="+mn-ea"/>
                          <a:cs typeface="+mn-cs"/>
                        </a:rPr>
                        <a:t>天）</a:t>
                      </a:r>
                    </a:p>
                    <a:p>
                      <a:pPr marL="0" algn="l" defTabSz="914400" rtl="0" eaLnBrk="1" latinLnBrk="0" hangingPunct="1">
                        <a:lnSpc>
                          <a:spcPct val="100000"/>
                        </a:lnSpc>
                        <a:spcAft>
                          <a:spcPts val="0"/>
                        </a:spcAft>
                      </a:pPr>
                      <a:r>
                        <a:rPr lang="en-US" sz="1200" b="0" kern="100" dirty="0">
                          <a:solidFill>
                            <a:schemeClr val="tx1"/>
                          </a:solidFill>
                          <a:effectLst/>
                          <a:latin typeface="+mn-lt"/>
                          <a:ea typeface="+mn-ea"/>
                          <a:cs typeface="+mn-cs"/>
                        </a:rPr>
                        <a:t>2018.6.21----2018.7.20</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30</a:t>
                      </a:r>
                      <a:r>
                        <a:rPr lang="zh-CN" sz="1200" b="0" kern="100" dirty="0">
                          <a:solidFill>
                            <a:schemeClr val="tx1"/>
                          </a:solidFill>
                          <a:effectLst/>
                          <a:latin typeface="+mn-lt"/>
                          <a:ea typeface="+mn-ea"/>
                          <a:cs typeface="+mn-cs"/>
                        </a:rPr>
                        <a:t>天）</a:t>
                      </a:r>
                    </a:p>
                  </a:txBody>
                  <a:tcPr marL="68580" marR="68580" marT="0" marB="0" anchor="ctr"/>
                </a:tc>
                <a:tc>
                  <a:txBody>
                    <a:bodyPr/>
                    <a:lstStyle/>
                    <a:p>
                      <a:pPr marL="0" algn="ctr" defTabSz="914400" rtl="0" eaLnBrk="1" latinLnBrk="0" hangingPunct="1">
                        <a:lnSpc>
                          <a:spcPct val="150000"/>
                        </a:lnSpc>
                        <a:spcAft>
                          <a:spcPts val="0"/>
                        </a:spcAft>
                      </a:pPr>
                      <a:r>
                        <a:rPr lang="en-US" sz="1200" b="0" kern="100" dirty="0">
                          <a:solidFill>
                            <a:schemeClr val="tx1"/>
                          </a:solidFill>
                          <a:effectLst/>
                          <a:latin typeface="+mn-lt"/>
                          <a:ea typeface="+mn-ea"/>
                          <a:cs typeface="+mn-cs"/>
                        </a:rPr>
                        <a:t>4824</a:t>
                      </a:r>
                      <a:r>
                        <a:rPr lang="zh-CN" sz="1200" b="0" kern="100" dirty="0">
                          <a:solidFill>
                            <a:schemeClr val="tx1"/>
                          </a:solidFill>
                          <a:effectLst/>
                          <a:latin typeface="+mn-lt"/>
                          <a:ea typeface="+mn-ea"/>
                          <a:cs typeface="+mn-cs"/>
                        </a:rPr>
                        <a:t>小时</a:t>
                      </a:r>
                    </a:p>
                  </a:txBody>
                  <a:tcPr marL="68580" marR="68580" marT="0" marB="0" anchor="ctr"/>
                </a:tc>
                <a:tc>
                  <a:txBody>
                    <a:bodyPr/>
                    <a:lstStyle/>
                    <a:p>
                      <a:pPr marL="0" algn="ctr" defTabSz="914400" rtl="0" eaLnBrk="1" latinLnBrk="0" hangingPunct="1">
                        <a:lnSpc>
                          <a:spcPct val="150000"/>
                        </a:lnSpc>
                        <a:spcAft>
                          <a:spcPts val="0"/>
                        </a:spcAft>
                      </a:pPr>
                      <a:r>
                        <a:rPr lang="en-US" sz="1200" b="0" kern="100" dirty="0">
                          <a:solidFill>
                            <a:schemeClr val="tx1"/>
                          </a:solidFill>
                          <a:effectLst/>
                          <a:latin typeface="+mn-lt"/>
                          <a:ea typeface="+mn-ea"/>
                          <a:cs typeface="+mn-cs"/>
                        </a:rPr>
                        <a:t>3</a:t>
                      </a:r>
                      <a:r>
                        <a:rPr lang="zh-CN" sz="1200" b="0" kern="100" dirty="0">
                          <a:solidFill>
                            <a:schemeClr val="tx1"/>
                          </a:solidFill>
                          <a:effectLst/>
                          <a:latin typeface="+mn-lt"/>
                          <a:ea typeface="+mn-ea"/>
                          <a:cs typeface="+mn-cs"/>
                        </a:rPr>
                        <a:t>小时</a:t>
                      </a:r>
                    </a:p>
                  </a:txBody>
                  <a:tcPr marL="68580" marR="68580" marT="0" marB="0" anchor="ctr"/>
                </a:tc>
                <a:tc>
                  <a:txBody>
                    <a:bodyPr/>
                    <a:lstStyle/>
                    <a:p>
                      <a:pPr marL="0" lvl="0" indent="0" algn="l" defTabSz="914400" rtl="0" eaLnBrk="1" latinLnBrk="0" hangingPunct="1">
                        <a:lnSpc>
                          <a:spcPct val="150000"/>
                        </a:lnSpc>
                        <a:spcAft>
                          <a:spcPts val="0"/>
                        </a:spcAft>
                        <a:buFont typeface="+mj-lt"/>
                        <a:buNone/>
                      </a:pPr>
                      <a:r>
                        <a:rPr lang="en-US" altLang="zh-CN" sz="1200" b="0" kern="100" dirty="0" smtClean="0">
                          <a:solidFill>
                            <a:schemeClr val="tx1"/>
                          </a:solidFill>
                          <a:effectLst/>
                          <a:latin typeface="+mn-lt"/>
                          <a:ea typeface="+mn-ea"/>
                          <a:cs typeface="+mn-cs"/>
                        </a:rPr>
                        <a:t>1</a:t>
                      </a:r>
                      <a:r>
                        <a:rPr lang="zh-CN" altLang="en-US" sz="1200" b="0" kern="100" dirty="0" smtClean="0">
                          <a:solidFill>
                            <a:schemeClr val="tx1"/>
                          </a:solidFill>
                          <a:effectLst/>
                          <a:latin typeface="+mn-lt"/>
                          <a:ea typeface="+mn-ea"/>
                          <a:cs typeface="+mn-cs"/>
                        </a:rPr>
                        <a:t>、</a:t>
                      </a:r>
                      <a:r>
                        <a:rPr lang="zh-CN" sz="1200" b="0" kern="100" dirty="0" smtClean="0">
                          <a:solidFill>
                            <a:schemeClr val="tx1"/>
                          </a:solidFill>
                          <a:effectLst/>
                          <a:latin typeface="+mn-lt"/>
                          <a:ea typeface="+mn-ea"/>
                          <a:cs typeface="+mn-cs"/>
                        </a:rPr>
                        <a:t>远程通信</a:t>
                      </a:r>
                      <a:r>
                        <a:rPr lang="zh-CN" sz="1200" b="0" kern="100" dirty="0">
                          <a:solidFill>
                            <a:schemeClr val="tx1"/>
                          </a:solidFill>
                          <a:effectLst/>
                          <a:latin typeface="+mn-lt"/>
                          <a:ea typeface="+mn-ea"/>
                          <a:cs typeface="+mn-cs"/>
                        </a:rPr>
                        <a:t>受到</a:t>
                      </a:r>
                      <a:r>
                        <a:rPr lang="zh-CN" sz="1200" b="0" kern="100" dirty="0" smtClean="0">
                          <a:solidFill>
                            <a:schemeClr val="tx1"/>
                          </a:solidFill>
                          <a:effectLst/>
                          <a:latin typeface="+mn-lt"/>
                          <a:ea typeface="+mn-ea"/>
                          <a:cs typeface="+mn-cs"/>
                        </a:rPr>
                        <a:t>到干扰</a:t>
                      </a:r>
                      <a:r>
                        <a:rPr lang="zh-CN" sz="1200" b="0" kern="100" dirty="0">
                          <a:solidFill>
                            <a:schemeClr val="tx1"/>
                          </a:solidFill>
                          <a:effectLst/>
                          <a:latin typeface="+mn-lt"/>
                          <a:ea typeface="+mn-ea"/>
                          <a:cs typeface="+mn-cs"/>
                        </a:rPr>
                        <a:t>自动关机（已解决</a:t>
                      </a:r>
                      <a:r>
                        <a:rPr lang="zh-CN" sz="1200" b="0" kern="100" dirty="0" smtClean="0">
                          <a:solidFill>
                            <a:schemeClr val="tx1"/>
                          </a:solidFill>
                          <a:effectLst/>
                          <a:latin typeface="+mn-lt"/>
                          <a:ea typeface="+mn-ea"/>
                          <a:cs typeface="+mn-cs"/>
                        </a:rPr>
                        <a:t>）</a:t>
                      </a:r>
                      <a:endParaRPr lang="zh-CN" sz="1200" b="0" kern="100" dirty="0">
                        <a:solidFill>
                          <a:schemeClr val="tx1"/>
                        </a:solidFill>
                        <a:effectLst/>
                        <a:latin typeface="+mn-lt"/>
                        <a:ea typeface="+mn-ea"/>
                        <a:cs typeface="+mn-cs"/>
                      </a:endParaRPr>
                    </a:p>
                    <a:p>
                      <a:pPr marL="0" lvl="0" indent="0" algn="l" defTabSz="914400" rtl="0" eaLnBrk="1" latinLnBrk="0" hangingPunct="1">
                        <a:lnSpc>
                          <a:spcPct val="150000"/>
                        </a:lnSpc>
                        <a:spcAft>
                          <a:spcPts val="0"/>
                        </a:spcAft>
                        <a:buFont typeface="+mj-lt"/>
                        <a:buNone/>
                      </a:pPr>
                      <a:r>
                        <a:rPr lang="en-US" altLang="zh-CN" sz="1200" b="0" kern="100" dirty="0" smtClean="0">
                          <a:solidFill>
                            <a:schemeClr val="tx1"/>
                          </a:solidFill>
                          <a:effectLst/>
                          <a:latin typeface="+mn-lt"/>
                          <a:ea typeface="+mn-ea"/>
                          <a:cs typeface="+mn-cs"/>
                        </a:rPr>
                        <a:t>2</a:t>
                      </a:r>
                      <a:r>
                        <a:rPr lang="zh-CN" altLang="en-US" sz="1200" b="0" kern="100" dirty="0" smtClean="0">
                          <a:solidFill>
                            <a:schemeClr val="tx1"/>
                          </a:solidFill>
                          <a:effectLst/>
                          <a:latin typeface="+mn-lt"/>
                          <a:ea typeface="+mn-ea"/>
                          <a:cs typeface="+mn-cs"/>
                        </a:rPr>
                        <a:t>、</a:t>
                      </a:r>
                      <a:r>
                        <a:rPr lang="zh-CN" sz="1200" b="0" kern="100" dirty="0" smtClean="0">
                          <a:solidFill>
                            <a:schemeClr val="tx1"/>
                          </a:solidFill>
                          <a:effectLst/>
                          <a:latin typeface="+mn-lt"/>
                          <a:ea typeface="+mn-ea"/>
                          <a:cs typeface="+mn-cs"/>
                        </a:rPr>
                        <a:t>三</a:t>
                      </a:r>
                      <a:r>
                        <a:rPr lang="zh-CN" sz="1200" b="0" kern="100" dirty="0">
                          <a:solidFill>
                            <a:schemeClr val="tx1"/>
                          </a:solidFill>
                          <a:effectLst/>
                          <a:latin typeface="+mn-lt"/>
                          <a:ea typeface="+mn-ea"/>
                          <a:cs typeface="+mn-cs"/>
                        </a:rPr>
                        <a:t>相平衡检测</a:t>
                      </a:r>
                      <a:r>
                        <a:rPr lang="zh-CN" sz="1200" b="0" kern="100" dirty="0" smtClean="0">
                          <a:solidFill>
                            <a:schemeClr val="tx1"/>
                          </a:solidFill>
                          <a:effectLst/>
                          <a:latin typeface="+mn-lt"/>
                          <a:ea typeface="+mn-ea"/>
                          <a:cs typeface="+mn-cs"/>
                        </a:rPr>
                        <a:t>电路</a:t>
                      </a:r>
                      <a:r>
                        <a:rPr lang="zh-CN" sz="1200" b="0" kern="100" dirty="0">
                          <a:solidFill>
                            <a:schemeClr val="tx1"/>
                          </a:solidFill>
                          <a:effectLst/>
                          <a:latin typeface="+mn-lt"/>
                          <a:ea typeface="+mn-ea"/>
                          <a:cs typeface="+mn-cs"/>
                        </a:rPr>
                        <a:t>收到干扰，使电源联锁保护（暑期解决</a:t>
                      </a:r>
                      <a:r>
                        <a:rPr lang="zh-CN" sz="1200" b="0" kern="100" dirty="0" smtClean="0">
                          <a:solidFill>
                            <a:schemeClr val="tx1"/>
                          </a:solidFill>
                          <a:effectLst/>
                          <a:latin typeface="+mn-lt"/>
                          <a:ea typeface="+mn-ea"/>
                          <a:cs typeface="+mn-cs"/>
                        </a:rPr>
                        <a:t>）</a:t>
                      </a:r>
                      <a:endParaRPr lang="zh-CN" sz="1200" b="0" kern="100" dirty="0">
                        <a:solidFill>
                          <a:schemeClr val="tx1"/>
                        </a:solidFill>
                        <a:effectLst/>
                        <a:latin typeface="+mn-lt"/>
                        <a:ea typeface="+mn-ea"/>
                        <a:cs typeface="+mn-cs"/>
                      </a:endParaRPr>
                    </a:p>
                    <a:p>
                      <a:pPr marL="0" lvl="0" indent="0" algn="l" defTabSz="914400" rtl="0" eaLnBrk="1" latinLnBrk="0" hangingPunct="1">
                        <a:lnSpc>
                          <a:spcPct val="150000"/>
                        </a:lnSpc>
                        <a:spcAft>
                          <a:spcPts val="0"/>
                        </a:spcAft>
                        <a:buFont typeface="+mj-lt"/>
                        <a:buNone/>
                      </a:pPr>
                      <a:r>
                        <a:rPr lang="en-US" altLang="zh-CN" sz="1200" b="0" kern="100" dirty="0" smtClean="0">
                          <a:solidFill>
                            <a:schemeClr val="tx1"/>
                          </a:solidFill>
                          <a:effectLst/>
                          <a:latin typeface="+mn-lt"/>
                          <a:ea typeface="+mn-ea"/>
                          <a:cs typeface="+mn-cs"/>
                        </a:rPr>
                        <a:t>3</a:t>
                      </a:r>
                      <a:r>
                        <a:rPr lang="zh-CN" altLang="en-US" sz="1200" b="0" kern="100" dirty="0" smtClean="0">
                          <a:solidFill>
                            <a:schemeClr val="tx1"/>
                          </a:solidFill>
                          <a:effectLst/>
                          <a:latin typeface="+mn-lt"/>
                          <a:ea typeface="+mn-ea"/>
                          <a:cs typeface="+mn-cs"/>
                        </a:rPr>
                        <a:t>、</a:t>
                      </a:r>
                      <a:r>
                        <a:rPr lang="zh-CN" sz="1200" b="0" kern="100" dirty="0" smtClean="0">
                          <a:solidFill>
                            <a:schemeClr val="tx1"/>
                          </a:solidFill>
                          <a:effectLst/>
                          <a:latin typeface="+mn-lt"/>
                          <a:ea typeface="+mn-ea"/>
                          <a:cs typeface="+mn-cs"/>
                        </a:rPr>
                        <a:t>水流量</a:t>
                      </a:r>
                      <a:r>
                        <a:rPr lang="zh-CN" sz="1200" b="0" kern="100" dirty="0">
                          <a:solidFill>
                            <a:schemeClr val="tx1"/>
                          </a:solidFill>
                          <a:effectLst/>
                          <a:latin typeface="+mn-lt"/>
                          <a:ea typeface="+mn-ea"/>
                          <a:cs typeface="+mn-cs"/>
                        </a:rPr>
                        <a:t>不稳，</a:t>
                      </a:r>
                      <a:r>
                        <a:rPr lang="zh-CN" sz="1200" b="0" kern="100" dirty="0" smtClean="0">
                          <a:solidFill>
                            <a:schemeClr val="tx1"/>
                          </a:solidFill>
                          <a:effectLst/>
                          <a:latin typeface="+mn-lt"/>
                          <a:ea typeface="+mn-ea"/>
                          <a:cs typeface="+mn-cs"/>
                        </a:rPr>
                        <a:t>使电源</a:t>
                      </a:r>
                      <a:r>
                        <a:rPr lang="zh-CN" sz="1200" b="0" kern="100" dirty="0">
                          <a:solidFill>
                            <a:schemeClr val="tx1"/>
                          </a:solidFill>
                          <a:effectLst/>
                          <a:latin typeface="+mn-lt"/>
                          <a:ea typeface="+mn-ea"/>
                          <a:cs typeface="+mn-cs"/>
                        </a:rPr>
                        <a:t>连锁保护（</a:t>
                      </a:r>
                      <a:r>
                        <a:rPr lang="en-US" sz="1200" b="0" kern="100" dirty="0">
                          <a:solidFill>
                            <a:schemeClr val="tx1"/>
                          </a:solidFill>
                          <a:effectLst/>
                          <a:latin typeface="+mn-lt"/>
                          <a:ea typeface="+mn-ea"/>
                          <a:cs typeface="+mn-cs"/>
                        </a:rPr>
                        <a:t>2</a:t>
                      </a:r>
                      <a:r>
                        <a:rPr lang="zh-CN" sz="1200" b="0" kern="100" dirty="0">
                          <a:solidFill>
                            <a:schemeClr val="tx1"/>
                          </a:solidFill>
                          <a:effectLst/>
                          <a:latin typeface="+mn-lt"/>
                          <a:ea typeface="+mn-ea"/>
                          <a:cs typeface="+mn-cs"/>
                        </a:rPr>
                        <a:t>次</a:t>
                      </a:r>
                      <a:r>
                        <a:rPr lang="zh-CN" sz="1200" b="0" kern="100" dirty="0" smtClean="0">
                          <a:solidFill>
                            <a:schemeClr val="tx1"/>
                          </a:solidFill>
                          <a:effectLst/>
                          <a:latin typeface="+mn-lt"/>
                          <a:ea typeface="+mn-ea"/>
                          <a:cs typeface="+mn-cs"/>
                        </a:rPr>
                        <a:t>）</a:t>
                      </a:r>
                      <a:endParaRPr lang="en-US" altLang="zh-CN" sz="1200" b="0" kern="100" dirty="0" smtClean="0">
                        <a:solidFill>
                          <a:schemeClr val="tx1"/>
                        </a:solidFill>
                        <a:effectLst/>
                        <a:latin typeface="+mn-lt"/>
                        <a:ea typeface="+mn-ea"/>
                        <a:cs typeface="+mn-cs"/>
                      </a:endParaRPr>
                    </a:p>
                    <a:p>
                      <a:pPr marL="0" lvl="0" indent="0" algn="l" defTabSz="914400" rtl="0" eaLnBrk="1" latinLnBrk="0" hangingPunct="1">
                        <a:lnSpc>
                          <a:spcPct val="150000"/>
                        </a:lnSpc>
                        <a:spcAft>
                          <a:spcPts val="0"/>
                        </a:spcAft>
                        <a:buFont typeface="+mj-lt"/>
                        <a:buNone/>
                      </a:pPr>
                      <a:r>
                        <a:rPr lang="en-US" altLang="zh-CN" sz="1200" b="0" kern="100" dirty="0" smtClean="0">
                          <a:solidFill>
                            <a:schemeClr val="tx1"/>
                          </a:solidFill>
                          <a:effectLst/>
                          <a:latin typeface="+mn-lt"/>
                          <a:ea typeface="+mn-ea"/>
                          <a:cs typeface="+mn-cs"/>
                        </a:rPr>
                        <a:t>4</a:t>
                      </a:r>
                      <a:r>
                        <a:rPr lang="zh-CN" altLang="en-US" sz="1200" b="0" kern="100" dirty="0" smtClean="0">
                          <a:solidFill>
                            <a:schemeClr val="tx1"/>
                          </a:solidFill>
                          <a:effectLst/>
                          <a:latin typeface="+mn-lt"/>
                          <a:ea typeface="+mn-ea"/>
                          <a:cs typeface="+mn-cs"/>
                        </a:rPr>
                        <a:t>、</a:t>
                      </a:r>
                      <a:r>
                        <a:rPr lang="en-US" sz="1200" b="0" kern="100" dirty="0" smtClean="0">
                          <a:solidFill>
                            <a:schemeClr val="tx1"/>
                          </a:solidFill>
                          <a:effectLst/>
                          <a:latin typeface="+mn-lt"/>
                          <a:ea typeface="+mn-ea"/>
                          <a:cs typeface="+mn-cs"/>
                        </a:rPr>
                        <a:t>BVPS  </a:t>
                      </a:r>
                      <a:r>
                        <a:rPr lang="en-US" sz="1200" b="0" kern="100" dirty="0">
                          <a:solidFill>
                            <a:schemeClr val="tx1"/>
                          </a:solidFill>
                          <a:effectLst/>
                          <a:latin typeface="+mn-lt"/>
                          <a:ea typeface="+mn-ea"/>
                          <a:cs typeface="+mn-cs"/>
                        </a:rPr>
                        <a:t>A5</a:t>
                      </a:r>
                      <a:r>
                        <a:rPr lang="zh-CN" sz="1200" b="0" kern="100" dirty="0">
                          <a:solidFill>
                            <a:schemeClr val="tx1"/>
                          </a:solidFill>
                          <a:effectLst/>
                          <a:latin typeface="+mn-lt"/>
                          <a:ea typeface="+mn-ea"/>
                          <a:cs typeface="+mn-cs"/>
                        </a:rPr>
                        <a:t>功率</a:t>
                      </a:r>
                      <a:r>
                        <a:rPr lang="zh-CN" sz="1200" b="0" kern="100" dirty="0" smtClean="0">
                          <a:solidFill>
                            <a:schemeClr val="tx1"/>
                          </a:solidFill>
                          <a:effectLst/>
                          <a:latin typeface="+mn-lt"/>
                          <a:ea typeface="+mn-ea"/>
                          <a:cs typeface="+mn-cs"/>
                        </a:rPr>
                        <a:t>模块</a:t>
                      </a:r>
                      <a:r>
                        <a:rPr lang="zh-CN" sz="1200" b="0" kern="100" dirty="0">
                          <a:solidFill>
                            <a:schemeClr val="tx1"/>
                          </a:solidFill>
                          <a:effectLst/>
                          <a:latin typeface="+mn-lt"/>
                          <a:ea typeface="+mn-ea"/>
                          <a:cs typeface="+mn-cs"/>
                        </a:rPr>
                        <a:t>故障，使电源联锁保护（复位</a:t>
                      </a:r>
                      <a:r>
                        <a:rPr lang="zh-CN" sz="1200" b="0" kern="100" dirty="0" smtClean="0">
                          <a:solidFill>
                            <a:schemeClr val="tx1"/>
                          </a:solidFill>
                          <a:effectLst/>
                          <a:latin typeface="+mn-lt"/>
                          <a:ea typeface="+mn-ea"/>
                          <a:cs typeface="+mn-cs"/>
                        </a:rPr>
                        <a:t>解决）</a:t>
                      </a:r>
                      <a:endParaRPr lang="zh-CN" sz="1200" b="0" kern="100" dirty="0">
                        <a:solidFill>
                          <a:schemeClr val="tx1"/>
                        </a:solidFill>
                        <a:effectLst/>
                        <a:latin typeface="+mn-lt"/>
                        <a:ea typeface="+mn-ea"/>
                        <a:cs typeface="+mn-cs"/>
                      </a:endParaRPr>
                    </a:p>
                    <a:p>
                      <a:pPr marL="0" algn="l" defTabSz="914400" rtl="0" eaLnBrk="1" latinLnBrk="0" hangingPunct="1">
                        <a:lnSpc>
                          <a:spcPct val="150000"/>
                        </a:lnSpc>
                        <a:spcAft>
                          <a:spcPts val="0"/>
                        </a:spcAft>
                      </a:pPr>
                      <a:r>
                        <a:rPr lang="en-US" altLang="zh-CN" sz="1200" b="0" kern="100" dirty="0" smtClean="0">
                          <a:solidFill>
                            <a:schemeClr val="tx1"/>
                          </a:solidFill>
                          <a:effectLst/>
                          <a:latin typeface="+mn-lt"/>
                          <a:ea typeface="+mn-ea"/>
                          <a:cs typeface="+mn-cs"/>
                        </a:rPr>
                        <a:t>5</a:t>
                      </a:r>
                      <a:r>
                        <a:rPr lang="zh-CN" altLang="en-US" sz="1200" b="0" kern="100" dirty="0" smtClean="0">
                          <a:solidFill>
                            <a:schemeClr val="tx1"/>
                          </a:solidFill>
                          <a:effectLst/>
                          <a:latin typeface="+mn-lt"/>
                          <a:ea typeface="+mn-ea"/>
                          <a:cs typeface="+mn-cs"/>
                        </a:rPr>
                        <a:t>、</a:t>
                      </a:r>
                      <a:r>
                        <a:rPr lang="zh-CN" sz="1200" b="0" kern="100" dirty="0" smtClean="0">
                          <a:solidFill>
                            <a:schemeClr val="tx1"/>
                          </a:solidFill>
                          <a:effectLst/>
                          <a:latin typeface="+mn-lt"/>
                          <a:ea typeface="+mn-ea"/>
                          <a:cs typeface="+mn-cs"/>
                        </a:rPr>
                        <a:t>电源</a:t>
                      </a:r>
                      <a:r>
                        <a:rPr lang="zh-CN" sz="1200" b="0" kern="100" dirty="0">
                          <a:solidFill>
                            <a:schemeClr val="tx1"/>
                          </a:solidFill>
                          <a:effectLst/>
                          <a:latin typeface="+mn-lt"/>
                          <a:ea typeface="+mn-ea"/>
                          <a:cs typeface="+mn-cs"/>
                        </a:rPr>
                        <a:t>受干扰无故障自动关机（通过中控临时报警解决</a:t>
                      </a:r>
                      <a:r>
                        <a:rPr lang="zh-CN" sz="1200" b="0" kern="100" dirty="0" smtClean="0">
                          <a:solidFill>
                            <a:schemeClr val="tx1"/>
                          </a:solidFill>
                          <a:effectLst/>
                          <a:latin typeface="+mn-lt"/>
                          <a:ea typeface="+mn-ea"/>
                          <a:cs typeface="+mn-cs"/>
                        </a:rPr>
                        <a:t>）</a:t>
                      </a:r>
                      <a:endParaRPr lang="zh-CN" sz="1200" b="0" kern="1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0"/>
                        </a:spcAft>
                      </a:pPr>
                      <a:r>
                        <a:rPr lang="en-US" sz="1200" b="0" kern="100" dirty="0">
                          <a:solidFill>
                            <a:schemeClr val="tx1"/>
                          </a:solidFill>
                          <a:effectLst/>
                          <a:latin typeface="+mn-lt"/>
                          <a:ea typeface="+mn-ea"/>
                          <a:cs typeface="+mn-cs"/>
                        </a:rPr>
                        <a:t>99.9%</a:t>
                      </a:r>
                      <a:endParaRPr lang="zh-CN" sz="1200" b="0" kern="100" dirty="0">
                        <a:solidFill>
                          <a:schemeClr val="tx1"/>
                        </a:solidFill>
                        <a:effectLst/>
                        <a:latin typeface="+mn-lt"/>
                        <a:ea typeface="+mn-ea"/>
                        <a:cs typeface="+mn-cs"/>
                      </a:endParaRPr>
                    </a:p>
                  </a:txBody>
                  <a:tcPr marL="68580" marR="68580" marT="0" marB="0" anchor="ctr"/>
                </a:tc>
              </a:tr>
              <a:tr h="1488887">
                <a:tc>
                  <a:txBody>
                    <a:bodyPr/>
                    <a:lstStyle/>
                    <a:p>
                      <a:pPr marL="0" algn="ctr" defTabSz="914400" rtl="0" eaLnBrk="1" latinLnBrk="0" hangingPunct="1">
                        <a:lnSpc>
                          <a:spcPct val="150000"/>
                        </a:lnSpc>
                        <a:spcAft>
                          <a:spcPts val="0"/>
                        </a:spcAft>
                      </a:pPr>
                      <a:r>
                        <a:rPr lang="zh-CN" sz="1200" b="0" kern="100" dirty="0">
                          <a:solidFill>
                            <a:schemeClr val="tx1"/>
                          </a:solidFill>
                          <a:effectLst/>
                          <a:latin typeface="+mn-lt"/>
                          <a:ea typeface="+mn-ea"/>
                          <a:cs typeface="+mn-cs"/>
                        </a:rPr>
                        <a:t>引出脉冲电源</a:t>
                      </a:r>
                    </a:p>
                  </a:txBody>
                  <a:tcPr marL="68580" marR="68580" marT="0" marB="0" anchor="ctr"/>
                </a:tc>
                <a:tc>
                  <a:txBody>
                    <a:bodyPr/>
                    <a:lstStyle/>
                    <a:p>
                      <a:pPr marL="0" algn="l" defTabSz="914400" rtl="0" eaLnBrk="1" latinLnBrk="0" hangingPunct="1">
                        <a:lnSpc>
                          <a:spcPct val="100000"/>
                        </a:lnSpc>
                        <a:spcAft>
                          <a:spcPts val="0"/>
                        </a:spcAft>
                      </a:pPr>
                      <a:r>
                        <a:rPr lang="en-US" sz="1200" b="0" kern="100" dirty="0">
                          <a:solidFill>
                            <a:schemeClr val="tx1"/>
                          </a:solidFill>
                          <a:effectLst/>
                          <a:latin typeface="+mn-lt"/>
                          <a:ea typeface="+mn-ea"/>
                          <a:cs typeface="+mn-cs"/>
                        </a:rPr>
                        <a:t>2017.6 .5----2017.6.8</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4</a:t>
                      </a:r>
                      <a:r>
                        <a:rPr lang="zh-CN" sz="1200" b="0" kern="100" dirty="0">
                          <a:solidFill>
                            <a:schemeClr val="tx1"/>
                          </a:solidFill>
                          <a:effectLst/>
                          <a:latin typeface="+mn-lt"/>
                          <a:ea typeface="+mn-ea"/>
                          <a:cs typeface="+mn-cs"/>
                        </a:rPr>
                        <a:t>天）</a:t>
                      </a:r>
                    </a:p>
                    <a:p>
                      <a:pPr marL="0" algn="l" defTabSz="914400" rtl="0" eaLnBrk="1" latinLnBrk="0" hangingPunct="1">
                        <a:lnSpc>
                          <a:spcPct val="100000"/>
                        </a:lnSpc>
                        <a:spcAft>
                          <a:spcPts val="0"/>
                        </a:spcAft>
                      </a:pPr>
                      <a:r>
                        <a:rPr lang="en-US" sz="1200" b="0" kern="100" dirty="0">
                          <a:solidFill>
                            <a:schemeClr val="tx1"/>
                          </a:solidFill>
                          <a:effectLst/>
                          <a:latin typeface="+mn-lt"/>
                          <a:ea typeface="+mn-ea"/>
                          <a:cs typeface="+mn-cs"/>
                        </a:rPr>
                        <a:t>2017.7.2---2017.7.14</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13</a:t>
                      </a:r>
                      <a:r>
                        <a:rPr lang="zh-CN" sz="1200" b="0" kern="100" dirty="0">
                          <a:solidFill>
                            <a:schemeClr val="tx1"/>
                          </a:solidFill>
                          <a:effectLst/>
                          <a:latin typeface="+mn-lt"/>
                          <a:ea typeface="+mn-ea"/>
                          <a:cs typeface="+mn-cs"/>
                        </a:rPr>
                        <a:t>天）</a:t>
                      </a:r>
                    </a:p>
                    <a:p>
                      <a:pPr marL="0" algn="l" defTabSz="914400" rtl="0" eaLnBrk="1" latinLnBrk="0" hangingPunct="1">
                        <a:lnSpc>
                          <a:spcPct val="100000"/>
                        </a:lnSpc>
                        <a:spcAft>
                          <a:spcPts val="0"/>
                        </a:spcAft>
                      </a:pPr>
                      <a:r>
                        <a:rPr lang="en-US" sz="1200" b="0" kern="100" dirty="0">
                          <a:solidFill>
                            <a:schemeClr val="tx1"/>
                          </a:solidFill>
                          <a:effectLst/>
                          <a:latin typeface="+mn-lt"/>
                          <a:ea typeface="+mn-ea"/>
                          <a:cs typeface="+mn-cs"/>
                        </a:rPr>
                        <a:t>2017.7.20---2017.7.27</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8</a:t>
                      </a:r>
                      <a:r>
                        <a:rPr lang="zh-CN" sz="1200" b="0" kern="100" dirty="0">
                          <a:solidFill>
                            <a:schemeClr val="tx1"/>
                          </a:solidFill>
                          <a:effectLst/>
                          <a:latin typeface="+mn-lt"/>
                          <a:ea typeface="+mn-ea"/>
                          <a:cs typeface="+mn-cs"/>
                        </a:rPr>
                        <a:t>天）</a:t>
                      </a:r>
                    </a:p>
                    <a:p>
                      <a:pPr marL="0" algn="l" defTabSz="914400" rtl="0" eaLnBrk="1" latinLnBrk="0" hangingPunct="1">
                        <a:lnSpc>
                          <a:spcPct val="100000"/>
                        </a:lnSpc>
                        <a:spcAft>
                          <a:spcPts val="0"/>
                        </a:spcAft>
                      </a:pPr>
                      <a:r>
                        <a:rPr lang="en-US" sz="1200" b="0" kern="100" dirty="0" smtClean="0">
                          <a:solidFill>
                            <a:schemeClr val="tx1"/>
                          </a:solidFill>
                          <a:effectLst/>
                          <a:latin typeface="+mn-lt"/>
                          <a:ea typeface="+mn-ea"/>
                          <a:cs typeface="+mn-cs"/>
                        </a:rPr>
                        <a:t>2017.8.11</a:t>
                      </a:r>
                      <a:r>
                        <a:rPr lang="en-US" altLang="zh-CN" sz="1200" b="0" kern="100" dirty="0" smtClean="0">
                          <a:solidFill>
                            <a:schemeClr val="tx1"/>
                          </a:solidFill>
                          <a:effectLst/>
                          <a:latin typeface="+mn-lt"/>
                          <a:ea typeface="+mn-ea"/>
                          <a:cs typeface="+mn-cs"/>
                        </a:rPr>
                        <a:t>---</a:t>
                      </a:r>
                      <a:r>
                        <a:rPr lang="en-US" sz="1200" b="0" kern="100" dirty="0" smtClean="0">
                          <a:solidFill>
                            <a:schemeClr val="tx1"/>
                          </a:solidFill>
                          <a:effectLst/>
                          <a:latin typeface="+mn-lt"/>
                          <a:ea typeface="+mn-ea"/>
                          <a:cs typeface="+mn-cs"/>
                        </a:rPr>
                        <a:t>2017.8.28</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8</a:t>
                      </a:r>
                      <a:r>
                        <a:rPr lang="zh-CN" sz="1200" b="0" kern="100" dirty="0">
                          <a:solidFill>
                            <a:schemeClr val="tx1"/>
                          </a:solidFill>
                          <a:effectLst/>
                          <a:latin typeface="+mn-lt"/>
                          <a:ea typeface="+mn-ea"/>
                          <a:cs typeface="+mn-cs"/>
                        </a:rPr>
                        <a:t>天）</a:t>
                      </a:r>
                    </a:p>
                    <a:p>
                      <a:pPr marL="0" algn="l" defTabSz="914400" rtl="0" eaLnBrk="1" latinLnBrk="0" hangingPunct="1">
                        <a:lnSpc>
                          <a:spcPct val="100000"/>
                        </a:lnSpc>
                        <a:spcAft>
                          <a:spcPts val="0"/>
                        </a:spcAft>
                      </a:pPr>
                      <a:r>
                        <a:rPr lang="en-US" sz="1200" b="0" kern="100" dirty="0">
                          <a:solidFill>
                            <a:schemeClr val="tx1"/>
                          </a:solidFill>
                          <a:effectLst/>
                          <a:latin typeface="+mn-lt"/>
                          <a:ea typeface="+mn-ea"/>
                          <a:cs typeface="+mn-cs"/>
                        </a:rPr>
                        <a:t>2017.10.30---2017.11.12</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14</a:t>
                      </a:r>
                      <a:r>
                        <a:rPr lang="zh-CN" sz="1200" b="0" kern="100" dirty="0">
                          <a:solidFill>
                            <a:schemeClr val="tx1"/>
                          </a:solidFill>
                          <a:effectLst/>
                          <a:latin typeface="+mn-lt"/>
                          <a:ea typeface="+mn-ea"/>
                          <a:cs typeface="+mn-cs"/>
                        </a:rPr>
                        <a:t>天）</a:t>
                      </a:r>
                    </a:p>
                    <a:p>
                      <a:pPr marL="0" algn="l" defTabSz="914400" rtl="0" eaLnBrk="1" latinLnBrk="0" hangingPunct="1">
                        <a:lnSpc>
                          <a:spcPct val="100000"/>
                        </a:lnSpc>
                        <a:spcAft>
                          <a:spcPts val="0"/>
                        </a:spcAft>
                      </a:pPr>
                      <a:r>
                        <a:rPr lang="en-US" sz="1200" b="0" kern="100" dirty="0">
                          <a:solidFill>
                            <a:schemeClr val="tx1"/>
                          </a:solidFill>
                          <a:effectLst/>
                          <a:latin typeface="+mn-lt"/>
                          <a:ea typeface="+mn-ea"/>
                          <a:cs typeface="+mn-cs"/>
                        </a:rPr>
                        <a:t>2018.1.14---2018.4.9</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86</a:t>
                      </a:r>
                      <a:r>
                        <a:rPr lang="zh-CN" sz="1200" b="0" kern="100" dirty="0">
                          <a:solidFill>
                            <a:schemeClr val="tx1"/>
                          </a:solidFill>
                          <a:effectLst/>
                          <a:latin typeface="+mn-lt"/>
                          <a:ea typeface="+mn-ea"/>
                          <a:cs typeface="+mn-cs"/>
                        </a:rPr>
                        <a:t>天）</a:t>
                      </a:r>
                    </a:p>
                    <a:p>
                      <a:pPr marL="0" algn="l" defTabSz="914400" rtl="0" eaLnBrk="1" latinLnBrk="0" hangingPunct="1">
                        <a:lnSpc>
                          <a:spcPct val="100000"/>
                        </a:lnSpc>
                        <a:spcAft>
                          <a:spcPts val="0"/>
                        </a:spcAft>
                      </a:pPr>
                      <a:r>
                        <a:rPr lang="en-US" sz="1200" b="0" kern="100" dirty="0">
                          <a:solidFill>
                            <a:schemeClr val="tx1"/>
                          </a:solidFill>
                          <a:effectLst/>
                          <a:latin typeface="+mn-lt"/>
                          <a:ea typeface="+mn-ea"/>
                          <a:cs typeface="+mn-cs"/>
                        </a:rPr>
                        <a:t>2018.4.16----2018.5.9</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24</a:t>
                      </a:r>
                      <a:r>
                        <a:rPr lang="zh-CN" sz="1200" b="0" kern="100" dirty="0">
                          <a:solidFill>
                            <a:schemeClr val="tx1"/>
                          </a:solidFill>
                          <a:effectLst/>
                          <a:latin typeface="+mn-lt"/>
                          <a:ea typeface="+mn-ea"/>
                          <a:cs typeface="+mn-cs"/>
                        </a:rPr>
                        <a:t>天）</a:t>
                      </a:r>
                    </a:p>
                    <a:p>
                      <a:pPr marL="0" algn="l" defTabSz="914400" rtl="0" eaLnBrk="1" latinLnBrk="0" hangingPunct="1">
                        <a:lnSpc>
                          <a:spcPct val="100000"/>
                        </a:lnSpc>
                        <a:spcAft>
                          <a:spcPts val="0"/>
                        </a:spcAft>
                      </a:pPr>
                      <a:r>
                        <a:rPr lang="en-US" sz="1200" b="0" kern="100" dirty="0">
                          <a:solidFill>
                            <a:schemeClr val="tx1"/>
                          </a:solidFill>
                          <a:effectLst/>
                          <a:latin typeface="+mn-lt"/>
                          <a:ea typeface="+mn-ea"/>
                          <a:cs typeface="+mn-cs"/>
                        </a:rPr>
                        <a:t>2018.5.21----2018.7.20</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60</a:t>
                      </a:r>
                      <a:r>
                        <a:rPr lang="zh-CN" sz="1200" b="0" kern="100" dirty="0">
                          <a:solidFill>
                            <a:schemeClr val="tx1"/>
                          </a:solidFill>
                          <a:effectLst/>
                          <a:latin typeface="+mn-lt"/>
                          <a:ea typeface="+mn-ea"/>
                          <a:cs typeface="+mn-cs"/>
                        </a:rPr>
                        <a:t>天）</a:t>
                      </a:r>
                    </a:p>
                    <a:p>
                      <a:pPr marL="0" algn="l" defTabSz="914400" rtl="0" eaLnBrk="1" latinLnBrk="0" hangingPunct="1">
                        <a:lnSpc>
                          <a:spcPct val="100000"/>
                        </a:lnSpc>
                        <a:spcAft>
                          <a:spcPts val="0"/>
                        </a:spcAft>
                      </a:pPr>
                      <a:r>
                        <a:rPr lang="en-US" sz="1200" b="0" kern="100" dirty="0">
                          <a:solidFill>
                            <a:schemeClr val="tx1"/>
                          </a:solidFill>
                          <a:effectLst/>
                          <a:latin typeface="+mn-lt"/>
                          <a:ea typeface="+mn-ea"/>
                          <a:cs typeface="+mn-cs"/>
                        </a:rPr>
                        <a:t>  </a:t>
                      </a:r>
                      <a:endParaRPr lang="zh-CN" sz="1200" b="0" kern="1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0"/>
                        </a:spcAft>
                      </a:pPr>
                      <a:r>
                        <a:rPr lang="en-US" sz="1200" b="0" kern="100" dirty="0">
                          <a:solidFill>
                            <a:schemeClr val="tx1"/>
                          </a:solidFill>
                          <a:effectLst/>
                          <a:latin typeface="+mn-lt"/>
                          <a:ea typeface="+mn-ea"/>
                          <a:cs typeface="+mn-cs"/>
                        </a:rPr>
                        <a:t>5208</a:t>
                      </a:r>
                      <a:r>
                        <a:rPr lang="zh-CN" sz="1200" b="0" kern="100" dirty="0">
                          <a:solidFill>
                            <a:schemeClr val="tx1"/>
                          </a:solidFill>
                          <a:effectLst/>
                          <a:latin typeface="+mn-lt"/>
                          <a:ea typeface="+mn-ea"/>
                          <a:cs typeface="+mn-cs"/>
                        </a:rPr>
                        <a:t>小时</a:t>
                      </a:r>
                    </a:p>
                  </a:txBody>
                  <a:tcPr marL="68580" marR="68580" marT="0" marB="0" anchor="ctr"/>
                </a:tc>
                <a:tc>
                  <a:txBody>
                    <a:bodyPr/>
                    <a:lstStyle/>
                    <a:p>
                      <a:pPr marL="0" algn="ctr" defTabSz="914400" rtl="0" eaLnBrk="1" latinLnBrk="0" hangingPunct="1">
                        <a:lnSpc>
                          <a:spcPct val="150000"/>
                        </a:lnSpc>
                        <a:spcAft>
                          <a:spcPts val="0"/>
                        </a:spcAft>
                      </a:pPr>
                      <a:r>
                        <a:rPr lang="en-US" sz="1200" b="0" kern="100" dirty="0">
                          <a:solidFill>
                            <a:schemeClr val="tx1"/>
                          </a:solidFill>
                          <a:effectLst/>
                          <a:latin typeface="+mn-lt"/>
                          <a:ea typeface="+mn-ea"/>
                          <a:cs typeface="+mn-cs"/>
                        </a:rPr>
                        <a:t>66</a:t>
                      </a:r>
                      <a:r>
                        <a:rPr lang="zh-CN" sz="1200" b="0" kern="100" dirty="0">
                          <a:solidFill>
                            <a:schemeClr val="tx1"/>
                          </a:solidFill>
                          <a:effectLst/>
                          <a:latin typeface="+mn-lt"/>
                          <a:ea typeface="+mn-ea"/>
                          <a:cs typeface="+mn-cs"/>
                        </a:rPr>
                        <a:t>小时</a:t>
                      </a:r>
                    </a:p>
                  </a:txBody>
                  <a:tcPr marL="68580" marR="68580" marT="0" marB="0" anchor="ctr"/>
                </a:tc>
                <a:tc>
                  <a:txBody>
                    <a:bodyPr/>
                    <a:lstStyle/>
                    <a:p>
                      <a:pPr marL="0" lvl="0" indent="0" algn="l" defTabSz="914400" rtl="0" eaLnBrk="1" latinLnBrk="0" hangingPunct="1">
                        <a:lnSpc>
                          <a:spcPct val="150000"/>
                        </a:lnSpc>
                        <a:spcAft>
                          <a:spcPts val="0"/>
                        </a:spcAft>
                        <a:buFont typeface="+mj-lt"/>
                        <a:buNone/>
                      </a:pPr>
                      <a:r>
                        <a:rPr lang="en-US" altLang="zh-CN" sz="1200" b="0" kern="100" dirty="0" smtClean="0">
                          <a:solidFill>
                            <a:schemeClr val="tx1"/>
                          </a:solidFill>
                          <a:effectLst/>
                          <a:latin typeface="+mn-lt"/>
                          <a:ea typeface="+mn-ea"/>
                          <a:cs typeface="+mn-cs"/>
                        </a:rPr>
                        <a:t>1</a:t>
                      </a:r>
                      <a:r>
                        <a:rPr lang="zh-CN" altLang="en-US" sz="1200" b="0" kern="100" dirty="0" smtClean="0">
                          <a:solidFill>
                            <a:schemeClr val="tx1"/>
                          </a:solidFill>
                          <a:effectLst/>
                          <a:latin typeface="+mn-lt"/>
                          <a:ea typeface="+mn-ea"/>
                          <a:cs typeface="+mn-cs"/>
                        </a:rPr>
                        <a:t>、</a:t>
                      </a:r>
                      <a:r>
                        <a:rPr lang="zh-CN" sz="1200" b="0" kern="100" dirty="0" smtClean="0">
                          <a:solidFill>
                            <a:srgbClr val="FF0000"/>
                          </a:solidFill>
                          <a:effectLst/>
                          <a:latin typeface="+mn-lt"/>
                          <a:ea typeface="+mn-ea"/>
                          <a:cs typeface="+mn-cs"/>
                        </a:rPr>
                        <a:t>闸流管</a:t>
                      </a:r>
                      <a:r>
                        <a:rPr lang="zh-CN" sz="1200" b="0" kern="100" dirty="0">
                          <a:solidFill>
                            <a:srgbClr val="FF0000"/>
                          </a:solidFill>
                          <a:effectLst/>
                          <a:latin typeface="+mn-lt"/>
                          <a:ea typeface="+mn-ea"/>
                          <a:cs typeface="+mn-cs"/>
                        </a:rPr>
                        <a:t>电源</a:t>
                      </a:r>
                      <a:r>
                        <a:rPr lang="zh-CN" sz="1200" b="0" kern="100" dirty="0" smtClean="0">
                          <a:solidFill>
                            <a:srgbClr val="FF0000"/>
                          </a:solidFill>
                          <a:effectLst/>
                          <a:latin typeface="+mn-lt"/>
                          <a:ea typeface="+mn-ea"/>
                          <a:cs typeface="+mn-cs"/>
                        </a:rPr>
                        <a:t>故障（</a:t>
                      </a:r>
                      <a:r>
                        <a:rPr lang="en-US" sz="1200" b="0" kern="100" dirty="0">
                          <a:solidFill>
                            <a:srgbClr val="FF0000"/>
                          </a:solidFill>
                          <a:effectLst/>
                          <a:latin typeface="+mn-lt"/>
                          <a:ea typeface="+mn-ea"/>
                          <a:cs typeface="+mn-cs"/>
                        </a:rPr>
                        <a:t>8</a:t>
                      </a:r>
                      <a:r>
                        <a:rPr lang="zh-CN" sz="1200" b="0" kern="100" dirty="0">
                          <a:solidFill>
                            <a:srgbClr val="FF0000"/>
                          </a:solidFill>
                          <a:effectLst/>
                          <a:latin typeface="+mn-lt"/>
                          <a:ea typeface="+mn-ea"/>
                          <a:cs typeface="+mn-cs"/>
                        </a:rPr>
                        <a:t>次，更换闸流管电源解决</a:t>
                      </a:r>
                      <a:r>
                        <a:rPr lang="zh-CN" sz="1200" b="0" kern="100" dirty="0" smtClean="0">
                          <a:solidFill>
                            <a:srgbClr val="FF0000"/>
                          </a:solidFill>
                          <a:effectLst/>
                          <a:latin typeface="+mn-lt"/>
                          <a:ea typeface="+mn-ea"/>
                          <a:cs typeface="+mn-cs"/>
                        </a:rPr>
                        <a:t>）</a:t>
                      </a:r>
                      <a:endParaRPr lang="zh-CN" sz="1200" b="0" kern="100" dirty="0">
                        <a:solidFill>
                          <a:srgbClr val="FF0000"/>
                        </a:solidFill>
                        <a:effectLst/>
                        <a:latin typeface="+mn-lt"/>
                        <a:ea typeface="+mn-ea"/>
                        <a:cs typeface="+mn-cs"/>
                      </a:endParaRPr>
                    </a:p>
                    <a:p>
                      <a:pPr marL="0" lvl="0" indent="0" algn="l" defTabSz="914400" rtl="0" eaLnBrk="1" latinLnBrk="0" hangingPunct="1">
                        <a:lnSpc>
                          <a:spcPct val="150000"/>
                        </a:lnSpc>
                        <a:spcAft>
                          <a:spcPts val="0"/>
                        </a:spcAft>
                        <a:buFont typeface="+mj-lt"/>
                        <a:buNone/>
                      </a:pPr>
                      <a:r>
                        <a:rPr lang="en-US" altLang="zh-CN" sz="1200" b="0" kern="100" dirty="0" smtClean="0">
                          <a:solidFill>
                            <a:schemeClr val="tx1"/>
                          </a:solidFill>
                          <a:effectLst/>
                          <a:latin typeface="+mn-lt"/>
                          <a:ea typeface="+mn-ea"/>
                          <a:cs typeface="+mn-cs"/>
                        </a:rPr>
                        <a:t>2</a:t>
                      </a:r>
                      <a:r>
                        <a:rPr lang="zh-CN" altLang="en-US" sz="1200" b="0" kern="100" dirty="0" smtClean="0">
                          <a:solidFill>
                            <a:schemeClr val="tx1"/>
                          </a:solidFill>
                          <a:effectLst/>
                          <a:latin typeface="+mn-lt"/>
                          <a:ea typeface="+mn-ea"/>
                          <a:cs typeface="+mn-cs"/>
                        </a:rPr>
                        <a:t>、</a:t>
                      </a:r>
                      <a:r>
                        <a:rPr lang="zh-CN" sz="1200" b="0" kern="100" dirty="0" smtClean="0">
                          <a:solidFill>
                            <a:schemeClr val="tx1"/>
                          </a:solidFill>
                          <a:effectLst/>
                          <a:latin typeface="+mn-lt"/>
                          <a:ea typeface="+mn-ea"/>
                          <a:cs typeface="+mn-cs"/>
                        </a:rPr>
                        <a:t>充电</a:t>
                      </a:r>
                      <a:r>
                        <a:rPr lang="zh-CN" sz="1200" b="0" kern="100" dirty="0">
                          <a:solidFill>
                            <a:schemeClr val="tx1"/>
                          </a:solidFill>
                          <a:effectLst/>
                          <a:latin typeface="+mn-lt"/>
                          <a:ea typeface="+mn-ea"/>
                          <a:cs typeface="+mn-cs"/>
                        </a:rPr>
                        <a:t>电源掉</a:t>
                      </a:r>
                      <a:r>
                        <a:rPr lang="zh-CN" sz="1200" b="0" kern="100" dirty="0" smtClean="0">
                          <a:solidFill>
                            <a:schemeClr val="tx1"/>
                          </a:solidFill>
                          <a:effectLst/>
                          <a:latin typeface="+mn-lt"/>
                          <a:ea typeface="+mn-ea"/>
                          <a:cs typeface="+mn-cs"/>
                        </a:rPr>
                        <a:t>高压</a:t>
                      </a:r>
                      <a:r>
                        <a:rPr lang="zh-CN" altLang="en-US" sz="1200" b="0" kern="100" dirty="0" smtClean="0">
                          <a:solidFill>
                            <a:schemeClr val="tx1"/>
                          </a:solidFill>
                          <a:effectLst/>
                          <a:latin typeface="+mn-lt"/>
                          <a:ea typeface="+mn-ea"/>
                          <a:cs typeface="+mn-cs"/>
                        </a:rPr>
                        <a:t>（</a:t>
                      </a:r>
                      <a:r>
                        <a:rPr lang="en-US" sz="1200" b="0" kern="100" dirty="0" smtClean="0">
                          <a:solidFill>
                            <a:schemeClr val="tx1"/>
                          </a:solidFill>
                          <a:effectLst/>
                          <a:latin typeface="+mn-lt"/>
                          <a:ea typeface="+mn-ea"/>
                          <a:cs typeface="+mn-cs"/>
                        </a:rPr>
                        <a:t>1</a:t>
                      </a:r>
                      <a:r>
                        <a:rPr lang="zh-CN" sz="1200" b="0" kern="100" dirty="0">
                          <a:solidFill>
                            <a:schemeClr val="tx1"/>
                          </a:solidFill>
                          <a:effectLst/>
                          <a:latin typeface="+mn-lt"/>
                          <a:ea typeface="+mn-ea"/>
                          <a:cs typeface="+mn-cs"/>
                        </a:rPr>
                        <a:t>次，已解决</a:t>
                      </a:r>
                      <a:r>
                        <a:rPr lang="zh-CN" sz="1200" b="0" kern="100" dirty="0" smtClean="0">
                          <a:solidFill>
                            <a:schemeClr val="tx1"/>
                          </a:solidFill>
                          <a:effectLst/>
                          <a:latin typeface="+mn-lt"/>
                          <a:ea typeface="+mn-ea"/>
                          <a:cs typeface="+mn-cs"/>
                        </a:rPr>
                        <a:t>）</a:t>
                      </a:r>
                      <a:endParaRPr lang="zh-CN" sz="1200" b="0" kern="100" dirty="0">
                        <a:solidFill>
                          <a:schemeClr val="tx1"/>
                        </a:solidFill>
                        <a:effectLst/>
                        <a:latin typeface="+mn-lt"/>
                        <a:ea typeface="+mn-ea"/>
                        <a:cs typeface="+mn-cs"/>
                      </a:endParaRPr>
                    </a:p>
                    <a:p>
                      <a:pPr marL="0" lvl="0" indent="0" algn="l" defTabSz="914400" rtl="0" eaLnBrk="1" latinLnBrk="0" hangingPunct="1">
                        <a:lnSpc>
                          <a:spcPct val="150000"/>
                        </a:lnSpc>
                        <a:spcAft>
                          <a:spcPts val="0"/>
                        </a:spcAft>
                        <a:buFont typeface="+mj-lt"/>
                        <a:buNone/>
                      </a:pPr>
                      <a:r>
                        <a:rPr lang="en-US" altLang="zh-CN" sz="1200" b="0" kern="100" dirty="0" smtClean="0">
                          <a:solidFill>
                            <a:schemeClr val="tx1"/>
                          </a:solidFill>
                          <a:effectLst/>
                          <a:latin typeface="+mn-lt"/>
                          <a:ea typeface="+mn-ea"/>
                          <a:cs typeface="+mn-cs"/>
                        </a:rPr>
                        <a:t>3</a:t>
                      </a:r>
                      <a:r>
                        <a:rPr lang="zh-CN" altLang="en-US" sz="1200" b="0" kern="100" dirty="0" smtClean="0">
                          <a:solidFill>
                            <a:schemeClr val="tx1"/>
                          </a:solidFill>
                          <a:effectLst/>
                          <a:latin typeface="+mn-lt"/>
                          <a:ea typeface="+mn-ea"/>
                          <a:cs typeface="+mn-cs"/>
                        </a:rPr>
                        <a:t>、</a:t>
                      </a:r>
                      <a:r>
                        <a:rPr lang="zh-CN" sz="1200" b="0" kern="100" dirty="0" smtClean="0">
                          <a:solidFill>
                            <a:schemeClr val="tx1"/>
                          </a:solidFill>
                          <a:effectLst/>
                          <a:latin typeface="+mn-lt"/>
                          <a:ea typeface="+mn-ea"/>
                          <a:cs typeface="+mn-cs"/>
                        </a:rPr>
                        <a:t>触发器</a:t>
                      </a:r>
                      <a:r>
                        <a:rPr lang="zh-CN" sz="1200" b="0" kern="100" dirty="0">
                          <a:solidFill>
                            <a:schemeClr val="tx1"/>
                          </a:solidFill>
                          <a:effectLst/>
                          <a:latin typeface="+mn-lt"/>
                          <a:ea typeface="+mn-ea"/>
                          <a:cs typeface="+mn-cs"/>
                        </a:rPr>
                        <a:t>交流</a:t>
                      </a:r>
                      <a:r>
                        <a:rPr lang="zh-CN" sz="1200" b="0" kern="100" dirty="0" smtClean="0">
                          <a:solidFill>
                            <a:schemeClr val="tx1"/>
                          </a:solidFill>
                          <a:effectLst/>
                          <a:latin typeface="+mn-lt"/>
                          <a:ea typeface="+mn-ea"/>
                          <a:cs typeface="+mn-cs"/>
                        </a:rPr>
                        <a:t>稳压源</a:t>
                      </a:r>
                      <a:r>
                        <a:rPr lang="zh-CN" sz="1200" b="0" kern="100" dirty="0">
                          <a:solidFill>
                            <a:schemeClr val="tx1"/>
                          </a:solidFill>
                          <a:effectLst/>
                          <a:latin typeface="+mn-lt"/>
                          <a:ea typeface="+mn-ea"/>
                          <a:cs typeface="+mn-cs"/>
                        </a:rPr>
                        <a:t>损坏（</a:t>
                      </a:r>
                      <a:r>
                        <a:rPr lang="en-US" sz="1200" b="0" kern="100" dirty="0">
                          <a:solidFill>
                            <a:schemeClr val="tx1"/>
                          </a:solidFill>
                          <a:effectLst/>
                          <a:latin typeface="+mn-lt"/>
                          <a:ea typeface="+mn-ea"/>
                          <a:cs typeface="+mn-cs"/>
                        </a:rPr>
                        <a:t>2</a:t>
                      </a:r>
                      <a:r>
                        <a:rPr lang="zh-CN" sz="1200" b="0" kern="100" dirty="0">
                          <a:solidFill>
                            <a:schemeClr val="tx1"/>
                          </a:solidFill>
                          <a:effectLst/>
                          <a:latin typeface="+mn-lt"/>
                          <a:ea typeface="+mn-ea"/>
                          <a:cs typeface="+mn-cs"/>
                        </a:rPr>
                        <a:t>次，更换交流稳压源解决</a:t>
                      </a:r>
                      <a:r>
                        <a:rPr lang="zh-CN" sz="1200" b="0" kern="100" dirty="0" smtClean="0">
                          <a:solidFill>
                            <a:schemeClr val="tx1"/>
                          </a:solidFill>
                          <a:effectLst/>
                          <a:latin typeface="+mn-lt"/>
                          <a:ea typeface="+mn-ea"/>
                          <a:cs typeface="+mn-cs"/>
                        </a:rPr>
                        <a:t>）</a:t>
                      </a:r>
                      <a:endParaRPr lang="zh-CN" sz="1200" b="0" kern="100" dirty="0">
                        <a:solidFill>
                          <a:schemeClr val="tx1"/>
                        </a:solidFill>
                        <a:effectLst/>
                        <a:latin typeface="+mn-lt"/>
                        <a:ea typeface="+mn-ea"/>
                        <a:cs typeface="+mn-cs"/>
                      </a:endParaRPr>
                    </a:p>
                    <a:p>
                      <a:pPr marL="0" lvl="0" indent="0" algn="l" defTabSz="914400" rtl="0" eaLnBrk="1" latinLnBrk="0" hangingPunct="1">
                        <a:lnSpc>
                          <a:spcPct val="150000"/>
                        </a:lnSpc>
                        <a:spcAft>
                          <a:spcPts val="0"/>
                        </a:spcAft>
                        <a:buFont typeface="+mj-lt"/>
                        <a:buNone/>
                      </a:pPr>
                      <a:r>
                        <a:rPr lang="en-US" altLang="zh-CN" sz="1200" b="0" kern="100" dirty="0" smtClean="0">
                          <a:solidFill>
                            <a:schemeClr val="tx1"/>
                          </a:solidFill>
                          <a:effectLst/>
                          <a:latin typeface="+mn-lt"/>
                          <a:ea typeface="+mn-ea"/>
                          <a:cs typeface="+mn-cs"/>
                        </a:rPr>
                        <a:t>4</a:t>
                      </a:r>
                      <a:r>
                        <a:rPr lang="zh-CN" altLang="en-US" sz="1200" b="0" kern="100" dirty="0" smtClean="0">
                          <a:solidFill>
                            <a:schemeClr val="tx1"/>
                          </a:solidFill>
                          <a:effectLst/>
                          <a:latin typeface="+mn-lt"/>
                          <a:ea typeface="+mn-ea"/>
                          <a:cs typeface="+mn-cs"/>
                        </a:rPr>
                        <a:t>、</a:t>
                      </a:r>
                      <a:r>
                        <a:rPr lang="zh-CN" sz="1200" b="0" kern="100" dirty="0" smtClean="0">
                          <a:solidFill>
                            <a:schemeClr val="tx1"/>
                          </a:solidFill>
                          <a:effectLst/>
                          <a:latin typeface="+mn-lt"/>
                          <a:ea typeface="+mn-ea"/>
                          <a:cs typeface="+mn-cs"/>
                        </a:rPr>
                        <a:t>闸流管</a:t>
                      </a:r>
                      <a:r>
                        <a:rPr lang="zh-CN" sz="1200" b="0" kern="100" dirty="0">
                          <a:solidFill>
                            <a:schemeClr val="tx1"/>
                          </a:solidFill>
                          <a:effectLst/>
                          <a:latin typeface="+mn-lt"/>
                          <a:ea typeface="+mn-ea"/>
                          <a:cs typeface="+mn-cs"/>
                        </a:rPr>
                        <a:t>灯丝氢</a:t>
                      </a:r>
                      <a:r>
                        <a:rPr lang="zh-CN" sz="1200" b="0" kern="100" dirty="0" smtClean="0">
                          <a:solidFill>
                            <a:schemeClr val="tx1"/>
                          </a:solidFill>
                          <a:effectLst/>
                          <a:latin typeface="+mn-lt"/>
                          <a:ea typeface="+mn-ea"/>
                          <a:cs typeface="+mn-cs"/>
                        </a:rPr>
                        <a:t>压测量</a:t>
                      </a:r>
                      <a:r>
                        <a:rPr lang="zh-CN" sz="1200" b="0" kern="100" dirty="0">
                          <a:solidFill>
                            <a:schemeClr val="tx1"/>
                          </a:solidFill>
                          <a:effectLst/>
                          <a:latin typeface="+mn-lt"/>
                          <a:ea typeface="+mn-ea"/>
                          <a:cs typeface="+mn-cs"/>
                        </a:rPr>
                        <a:t>线打火（已处理</a:t>
                      </a:r>
                      <a:r>
                        <a:rPr lang="zh-CN" sz="1200" b="0" kern="100" dirty="0" smtClean="0">
                          <a:solidFill>
                            <a:schemeClr val="tx1"/>
                          </a:solidFill>
                          <a:effectLst/>
                          <a:latin typeface="+mn-lt"/>
                          <a:ea typeface="+mn-ea"/>
                          <a:cs typeface="+mn-cs"/>
                        </a:rPr>
                        <a:t>）</a:t>
                      </a:r>
                      <a:endParaRPr lang="zh-CN" sz="1200" b="0" kern="100" dirty="0">
                        <a:solidFill>
                          <a:schemeClr val="tx1"/>
                        </a:solidFill>
                        <a:effectLst/>
                        <a:latin typeface="+mn-lt"/>
                        <a:ea typeface="+mn-ea"/>
                        <a:cs typeface="+mn-cs"/>
                      </a:endParaRPr>
                    </a:p>
                    <a:p>
                      <a:pPr marL="0" lvl="0" indent="0" algn="l" defTabSz="914400" rtl="0" eaLnBrk="1" latinLnBrk="0" hangingPunct="1">
                        <a:lnSpc>
                          <a:spcPct val="150000"/>
                        </a:lnSpc>
                        <a:spcAft>
                          <a:spcPts val="0"/>
                        </a:spcAft>
                        <a:buFont typeface="+mj-lt"/>
                        <a:buNone/>
                      </a:pPr>
                      <a:r>
                        <a:rPr lang="en-US" altLang="zh-CN" sz="1200" b="0" kern="100" dirty="0" smtClean="0">
                          <a:solidFill>
                            <a:schemeClr val="tx1"/>
                          </a:solidFill>
                          <a:effectLst/>
                          <a:latin typeface="+mn-lt"/>
                          <a:ea typeface="+mn-ea"/>
                          <a:cs typeface="+mn-cs"/>
                        </a:rPr>
                        <a:t>5</a:t>
                      </a:r>
                      <a:r>
                        <a:rPr lang="zh-CN" altLang="en-US" sz="1200" b="0" kern="100" dirty="0" smtClean="0">
                          <a:solidFill>
                            <a:schemeClr val="tx1"/>
                          </a:solidFill>
                          <a:effectLst/>
                          <a:latin typeface="+mn-lt"/>
                          <a:ea typeface="+mn-ea"/>
                          <a:cs typeface="+mn-cs"/>
                        </a:rPr>
                        <a:t>、</a:t>
                      </a:r>
                      <a:r>
                        <a:rPr lang="zh-CN" sz="1200" b="0" kern="100" dirty="0" smtClean="0">
                          <a:solidFill>
                            <a:schemeClr val="tx1"/>
                          </a:solidFill>
                          <a:effectLst/>
                          <a:latin typeface="+mn-lt"/>
                          <a:ea typeface="+mn-ea"/>
                          <a:cs typeface="+mn-cs"/>
                        </a:rPr>
                        <a:t>磁铁</a:t>
                      </a:r>
                      <a:r>
                        <a:rPr lang="zh-CN" sz="1200" b="0" kern="100" dirty="0">
                          <a:solidFill>
                            <a:schemeClr val="tx1"/>
                          </a:solidFill>
                          <a:effectLst/>
                          <a:latin typeface="+mn-lt"/>
                          <a:ea typeface="+mn-ea"/>
                          <a:cs typeface="+mn-cs"/>
                        </a:rPr>
                        <a:t>真空保护（</a:t>
                      </a:r>
                      <a:r>
                        <a:rPr lang="en-US" sz="1200" b="0" kern="100" dirty="0" smtClean="0">
                          <a:solidFill>
                            <a:schemeClr val="tx1"/>
                          </a:solidFill>
                          <a:effectLst/>
                          <a:latin typeface="+mn-lt"/>
                          <a:ea typeface="+mn-ea"/>
                          <a:cs typeface="+mn-cs"/>
                        </a:rPr>
                        <a:t>2</a:t>
                      </a:r>
                      <a:r>
                        <a:rPr lang="zh-CN" sz="1200" b="0" kern="100" dirty="0" smtClean="0">
                          <a:solidFill>
                            <a:schemeClr val="tx1"/>
                          </a:solidFill>
                          <a:effectLst/>
                          <a:latin typeface="+mn-lt"/>
                          <a:ea typeface="+mn-ea"/>
                          <a:cs typeface="+mn-cs"/>
                        </a:rPr>
                        <a:t>次</a:t>
                      </a:r>
                      <a:r>
                        <a:rPr lang="zh-CN" sz="1200" b="0" kern="100" dirty="0">
                          <a:solidFill>
                            <a:schemeClr val="tx1"/>
                          </a:solidFill>
                          <a:effectLst/>
                          <a:latin typeface="+mn-lt"/>
                          <a:ea typeface="+mn-ea"/>
                          <a:cs typeface="+mn-cs"/>
                        </a:rPr>
                        <a:t>，复位解决</a:t>
                      </a:r>
                      <a:r>
                        <a:rPr lang="zh-CN" sz="1200" b="0" kern="100" dirty="0" smtClean="0">
                          <a:solidFill>
                            <a:schemeClr val="tx1"/>
                          </a:solidFill>
                          <a:effectLst/>
                          <a:latin typeface="+mn-lt"/>
                          <a:ea typeface="+mn-ea"/>
                          <a:cs typeface="+mn-cs"/>
                        </a:rPr>
                        <a:t>）</a:t>
                      </a:r>
                      <a:endParaRPr lang="zh-CN" sz="1200" b="0" kern="100" dirty="0">
                        <a:solidFill>
                          <a:schemeClr val="tx1"/>
                        </a:solidFill>
                        <a:effectLst/>
                        <a:latin typeface="+mn-lt"/>
                        <a:ea typeface="+mn-ea"/>
                        <a:cs typeface="+mn-cs"/>
                      </a:endParaRPr>
                    </a:p>
                    <a:p>
                      <a:pPr marL="0" lvl="0" indent="0" algn="l" defTabSz="914400" rtl="0" eaLnBrk="1" latinLnBrk="0" hangingPunct="1">
                        <a:lnSpc>
                          <a:spcPct val="150000"/>
                        </a:lnSpc>
                        <a:spcAft>
                          <a:spcPts val="0"/>
                        </a:spcAft>
                        <a:buFont typeface="+mj-lt"/>
                        <a:buNone/>
                      </a:pPr>
                      <a:r>
                        <a:rPr lang="en-US" altLang="zh-CN" sz="1200" b="0" kern="100" dirty="0" smtClean="0">
                          <a:solidFill>
                            <a:schemeClr val="tx1"/>
                          </a:solidFill>
                          <a:effectLst/>
                          <a:latin typeface="+mn-lt"/>
                          <a:ea typeface="+mn-ea"/>
                          <a:cs typeface="+mn-cs"/>
                        </a:rPr>
                        <a:t>6</a:t>
                      </a:r>
                      <a:r>
                        <a:rPr lang="zh-CN" altLang="en-US" sz="1200" b="0" kern="100" dirty="0" smtClean="0">
                          <a:solidFill>
                            <a:schemeClr val="tx1"/>
                          </a:solidFill>
                          <a:effectLst/>
                          <a:latin typeface="+mn-lt"/>
                          <a:ea typeface="+mn-ea"/>
                          <a:cs typeface="+mn-cs"/>
                        </a:rPr>
                        <a:t>、</a:t>
                      </a:r>
                      <a:r>
                        <a:rPr lang="zh-CN" sz="1200" b="0" kern="100" dirty="0" smtClean="0">
                          <a:solidFill>
                            <a:srgbClr val="FF0000"/>
                          </a:solidFill>
                          <a:effectLst/>
                          <a:latin typeface="+mn-lt"/>
                          <a:ea typeface="+mn-ea"/>
                          <a:cs typeface="+mn-cs"/>
                        </a:rPr>
                        <a:t>电源</a:t>
                      </a:r>
                      <a:r>
                        <a:rPr lang="zh-CN" sz="1200" b="0" kern="100" dirty="0">
                          <a:solidFill>
                            <a:srgbClr val="FF0000"/>
                          </a:solidFill>
                          <a:effectLst/>
                          <a:latin typeface="+mn-lt"/>
                          <a:ea typeface="+mn-ea"/>
                          <a:cs typeface="+mn-cs"/>
                        </a:rPr>
                        <a:t>受干扰</a:t>
                      </a:r>
                      <a:r>
                        <a:rPr lang="zh-CN" sz="1200" b="0" kern="100" dirty="0" smtClean="0">
                          <a:solidFill>
                            <a:srgbClr val="FF0000"/>
                          </a:solidFill>
                          <a:effectLst/>
                          <a:latin typeface="+mn-lt"/>
                          <a:ea typeface="+mn-ea"/>
                          <a:cs typeface="+mn-cs"/>
                        </a:rPr>
                        <a:t>保护</a:t>
                      </a:r>
                      <a:r>
                        <a:rPr lang="zh-CN" sz="1200" b="0" kern="100" dirty="0" smtClean="0">
                          <a:solidFill>
                            <a:schemeClr val="tx1"/>
                          </a:solidFill>
                          <a:effectLst/>
                          <a:latin typeface="+mn-lt"/>
                          <a:ea typeface="+mn-ea"/>
                          <a:cs typeface="+mn-cs"/>
                        </a:rPr>
                        <a:t>（</a:t>
                      </a:r>
                      <a:r>
                        <a:rPr lang="en-US" sz="1200" b="0" kern="100" dirty="0">
                          <a:solidFill>
                            <a:schemeClr val="tx1"/>
                          </a:solidFill>
                          <a:effectLst/>
                          <a:latin typeface="+mn-lt"/>
                          <a:ea typeface="+mn-ea"/>
                          <a:cs typeface="+mn-cs"/>
                        </a:rPr>
                        <a:t>3</a:t>
                      </a:r>
                      <a:r>
                        <a:rPr lang="zh-CN" sz="1200" b="0" kern="100" dirty="0">
                          <a:solidFill>
                            <a:schemeClr val="tx1"/>
                          </a:solidFill>
                          <a:effectLst/>
                          <a:latin typeface="+mn-lt"/>
                          <a:ea typeface="+mn-ea"/>
                          <a:cs typeface="+mn-cs"/>
                        </a:rPr>
                        <a:t>次，通过把信号线远离闸流管及加磁环解决</a:t>
                      </a:r>
                      <a:r>
                        <a:rPr lang="zh-CN" sz="1200" b="0" kern="100" dirty="0" smtClean="0">
                          <a:solidFill>
                            <a:schemeClr val="tx1"/>
                          </a:solidFill>
                          <a:effectLst/>
                          <a:latin typeface="+mn-lt"/>
                          <a:ea typeface="+mn-ea"/>
                          <a:cs typeface="+mn-cs"/>
                        </a:rPr>
                        <a:t>）</a:t>
                      </a:r>
                      <a:endParaRPr lang="en-US" altLang="zh-CN" sz="1200" b="0" kern="100" dirty="0" smtClean="0">
                        <a:solidFill>
                          <a:schemeClr val="tx1"/>
                        </a:solidFill>
                        <a:effectLst/>
                        <a:latin typeface="+mn-lt"/>
                        <a:ea typeface="+mn-ea"/>
                        <a:cs typeface="+mn-cs"/>
                      </a:endParaRPr>
                    </a:p>
                    <a:p>
                      <a:pPr marL="0" lvl="0" indent="0" algn="l" defTabSz="914400" rtl="0" eaLnBrk="1" latinLnBrk="0" hangingPunct="1">
                        <a:lnSpc>
                          <a:spcPct val="150000"/>
                        </a:lnSpc>
                        <a:spcAft>
                          <a:spcPts val="0"/>
                        </a:spcAft>
                        <a:buFont typeface="+mj-lt"/>
                        <a:buNone/>
                      </a:pPr>
                      <a:r>
                        <a:rPr lang="en-US" altLang="zh-CN" sz="1200" b="0" kern="100" dirty="0" smtClean="0">
                          <a:solidFill>
                            <a:schemeClr val="tx1"/>
                          </a:solidFill>
                          <a:effectLst/>
                          <a:latin typeface="+mn-lt"/>
                          <a:ea typeface="+mn-ea"/>
                          <a:cs typeface="+mn-cs"/>
                        </a:rPr>
                        <a:t>7</a:t>
                      </a:r>
                      <a:r>
                        <a:rPr lang="zh-CN" altLang="en-US" sz="1200" b="0" kern="100" dirty="0" smtClean="0">
                          <a:solidFill>
                            <a:schemeClr val="tx1"/>
                          </a:solidFill>
                          <a:effectLst/>
                          <a:latin typeface="+mn-lt"/>
                          <a:ea typeface="+mn-ea"/>
                          <a:cs typeface="+mn-cs"/>
                        </a:rPr>
                        <a:t>、</a:t>
                      </a:r>
                      <a:r>
                        <a:rPr lang="zh-CN" sz="1200" b="0" kern="100" dirty="0" smtClean="0">
                          <a:solidFill>
                            <a:schemeClr val="tx1"/>
                          </a:solidFill>
                          <a:effectLst/>
                          <a:latin typeface="+mn-lt"/>
                          <a:ea typeface="+mn-ea"/>
                          <a:cs typeface="+mn-cs"/>
                        </a:rPr>
                        <a:t>高压</a:t>
                      </a:r>
                      <a:r>
                        <a:rPr lang="zh-CN" sz="1200" b="0" kern="100" dirty="0">
                          <a:solidFill>
                            <a:schemeClr val="tx1"/>
                          </a:solidFill>
                          <a:effectLst/>
                          <a:latin typeface="+mn-lt"/>
                          <a:ea typeface="+mn-ea"/>
                          <a:cs typeface="+mn-cs"/>
                        </a:rPr>
                        <a:t>传输电缆</a:t>
                      </a:r>
                      <a:r>
                        <a:rPr lang="zh-CN" sz="1200" b="0" kern="100" dirty="0" smtClean="0">
                          <a:solidFill>
                            <a:schemeClr val="tx1"/>
                          </a:solidFill>
                          <a:effectLst/>
                          <a:latin typeface="+mn-lt"/>
                          <a:ea typeface="+mn-ea"/>
                          <a:cs typeface="+mn-cs"/>
                        </a:rPr>
                        <a:t>击穿</a:t>
                      </a:r>
                      <a:r>
                        <a:rPr lang="zh-CN" sz="1200" b="0" kern="100" dirty="0">
                          <a:solidFill>
                            <a:schemeClr val="tx1"/>
                          </a:solidFill>
                          <a:effectLst/>
                          <a:latin typeface="+mn-lt"/>
                          <a:ea typeface="+mn-ea"/>
                          <a:cs typeface="+mn-cs"/>
                        </a:rPr>
                        <a:t>（</a:t>
                      </a:r>
                      <a:r>
                        <a:rPr lang="en-US" sz="1200" b="0" kern="100" dirty="0">
                          <a:solidFill>
                            <a:schemeClr val="tx1"/>
                          </a:solidFill>
                          <a:effectLst/>
                          <a:latin typeface="+mn-lt"/>
                          <a:ea typeface="+mn-ea"/>
                          <a:cs typeface="+mn-cs"/>
                        </a:rPr>
                        <a:t>1</a:t>
                      </a:r>
                      <a:r>
                        <a:rPr lang="zh-CN" sz="1200" b="0" kern="100" dirty="0">
                          <a:solidFill>
                            <a:schemeClr val="tx1"/>
                          </a:solidFill>
                          <a:effectLst/>
                          <a:latin typeface="+mn-lt"/>
                          <a:ea typeface="+mn-ea"/>
                          <a:cs typeface="+mn-cs"/>
                        </a:rPr>
                        <a:t>根，更换电缆解决</a:t>
                      </a:r>
                      <a:r>
                        <a:rPr lang="zh-CN" sz="1200" b="0" kern="100" dirty="0" smtClean="0">
                          <a:solidFill>
                            <a:schemeClr val="tx1"/>
                          </a:solidFill>
                          <a:effectLst/>
                          <a:latin typeface="+mn-lt"/>
                          <a:ea typeface="+mn-ea"/>
                          <a:cs typeface="+mn-cs"/>
                        </a:rPr>
                        <a:t>）</a:t>
                      </a:r>
                      <a:endParaRPr lang="zh-CN" sz="1200" b="0" kern="100" dirty="0">
                        <a:solidFill>
                          <a:schemeClr val="tx1"/>
                        </a:solidFill>
                        <a:effectLst/>
                        <a:latin typeface="+mn-lt"/>
                        <a:ea typeface="+mn-ea"/>
                        <a:cs typeface="+mn-cs"/>
                      </a:endParaRPr>
                    </a:p>
                    <a:p>
                      <a:pPr marL="0" lvl="0" indent="0" algn="l" defTabSz="914400" rtl="0" eaLnBrk="1" latinLnBrk="0" hangingPunct="1">
                        <a:lnSpc>
                          <a:spcPct val="150000"/>
                        </a:lnSpc>
                        <a:spcAft>
                          <a:spcPts val="0"/>
                        </a:spcAft>
                        <a:buFont typeface="+mj-lt"/>
                        <a:buNone/>
                      </a:pPr>
                      <a:r>
                        <a:rPr lang="en-US" altLang="zh-CN" sz="1200" b="0" kern="100" dirty="0" smtClean="0">
                          <a:solidFill>
                            <a:schemeClr val="tx1"/>
                          </a:solidFill>
                          <a:effectLst/>
                          <a:latin typeface="+mn-lt"/>
                          <a:ea typeface="+mn-ea"/>
                          <a:cs typeface="+mn-cs"/>
                        </a:rPr>
                        <a:t>8</a:t>
                      </a:r>
                      <a:r>
                        <a:rPr lang="zh-CN" altLang="en-US" sz="1200" b="0" kern="100" dirty="0" smtClean="0">
                          <a:solidFill>
                            <a:schemeClr val="tx1"/>
                          </a:solidFill>
                          <a:effectLst/>
                          <a:latin typeface="+mn-lt"/>
                          <a:ea typeface="+mn-ea"/>
                          <a:cs typeface="+mn-cs"/>
                        </a:rPr>
                        <a:t>、</a:t>
                      </a:r>
                      <a:r>
                        <a:rPr lang="zh-CN" sz="1200" b="0" kern="100" dirty="0" smtClean="0">
                          <a:solidFill>
                            <a:srgbClr val="FF0000"/>
                          </a:solidFill>
                          <a:effectLst/>
                          <a:latin typeface="+mn-lt"/>
                          <a:ea typeface="+mn-ea"/>
                          <a:cs typeface="+mn-cs"/>
                        </a:rPr>
                        <a:t>多</a:t>
                      </a:r>
                      <a:r>
                        <a:rPr lang="zh-CN" sz="1200" b="0" kern="100" dirty="0">
                          <a:solidFill>
                            <a:srgbClr val="FF0000"/>
                          </a:solidFill>
                          <a:effectLst/>
                          <a:latin typeface="+mn-lt"/>
                          <a:ea typeface="+mn-ea"/>
                          <a:cs typeface="+mn-cs"/>
                        </a:rPr>
                        <a:t>触发（</a:t>
                      </a:r>
                      <a:r>
                        <a:rPr lang="en-US" sz="1200" b="0" kern="100" dirty="0">
                          <a:solidFill>
                            <a:srgbClr val="FF0000"/>
                          </a:solidFill>
                          <a:effectLst/>
                          <a:latin typeface="+mn-lt"/>
                          <a:ea typeface="+mn-ea"/>
                          <a:cs typeface="+mn-cs"/>
                        </a:rPr>
                        <a:t>98</a:t>
                      </a:r>
                      <a:r>
                        <a:rPr lang="zh-CN" sz="1200" b="0" kern="100" dirty="0">
                          <a:solidFill>
                            <a:srgbClr val="FF0000"/>
                          </a:solidFill>
                          <a:effectLst/>
                          <a:latin typeface="+mn-lt"/>
                          <a:ea typeface="+mn-ea"/>
                          <a:cs typeface="+mn-cs"/>
                        </a:rPr>
                        <a:t>次）</a:t>
                      </a:r>
                      <a:r>
                        <a:rPr lang="zh-CN" sz="1200" b="0" kern="100" dirty="0" smtClean="0">
                          <a:solidFill>
                            <a:srgbClr val="FF0000"/>
                          </a:solidFill>
                          <a:effectLst/>
                          <a:latin typeface="+mn-lt"/>
                          <a:ea typeface="+mn-ea"/>
                          <a:cs typeface="+mn-cs"/>
                        </a:rPr>
                        <a:t>、漏</a:t>
                      </a:r>
                      <a:r>
                        <a:rPr lang="zh-CN" sz="1200" b="0" kern="100" dirty="0">
                          <a:solidFill>
                            <a:srgbClr val="FF0000"/>
                          </a:solidFill>
                          <a:effectLst/>
                          <a:latin typeface="+mn-lt"/>
                          <a:ea typeface="+mn-ea"/>
                          <a:cs typeface="+mn-cs"/>
                        </a:rPr>
                        <a:t>触发（</a:t>
                      </a:r>
                      <a:r>
                        <a:rPr lang="en-US" sz="1200" b="0" kern="100" dirty="0">
                          <a:solidFill>
                            <a:srgbClr val="FF0000"/>
                          </a:solidFill>
                          <a:effectLst/>
                          <a:latin typeface="+mn-lt"/>
                          <a:ea typeface="+mn-ea"/>
                          <a:cs typeface="+mn-cs"/>
                        </a:rPr>
                        <a:t>195</a:t>
                      </a:r>
                      <a:r>
                        <a:rPr lang="zh-CN" sz="1200" b="0" kern="100" dirty="0">
                          <a:solidFill>
                            <a:srgbClr val="FF0000"/>
                          </a:solidFill>
                          <a:effectLst/>
                          <a:latin typeface="+mn-lt"/>
                          <a:ea typeface="+mn-ea"/>
                          <a:cs typeface="+mn-cs"/>
                        </a:rPr>
                        <a:t>次</a:t>
                      </a:r>
                      <a:r>
                        <a:rPr lang="zh-CN" sz="1200" b="0" kern="100" dirty="0" smtClean="0">
                          <a:solidFill>
                            <a:srgbClr val="FF0000"/>
                          </a:solidFill>
                          <a:effectLst/>
                          <a:latin typeface="+mn-lt"/>
                          <a:ea typeface="+mn-ea"/>
                          <a:cs typeface="+mn-cs"/>
                        </a:rPr>
                        <a:t>）</a:t>
                      </a:r>
                      <a:endParaRPr lang="zh-CN" sz="1200" b="0" kern="100" dirty="0">
                        <a:solidFill>
                          <a:srgbClr val="FF0000"/>
                        </a:solidFill>
                        <a:effectLst/>
                        <a:latin typeface="+mn-lt"/>
                        <a:ea typeface="+mn-ea"/>
                        <a:cs typeface="+mn-cs"/>
                      </a:endParaRPr>
                    </a:p>
                  </a:txBody>
                  <a:tcPr marL="68580" marR="68580" marT="0" marB="0" anchor="ctr"/>
                </a:tc>
                <a:tc>
                  <a:txBody>
                    <a:bodyPr/>
                    <a:lstStyle/>
                    <a:p>
                      <a:pPr marL="0" algn="ctr" defTabSz="914400" rtl="0" eaLnBrk="1" latinLnBrk="0" hangingPunct="1">
                        <a:lnSpc>
                          <a:spcPct val="150000"/>
                        </a:lnSpc>
                        <a:spcAft>
                          <a:spcPts val="0"/>
                        </a:spcAft>
                      </a:pPr>
                      <a:r>
                        <a:rPr lang="en-US" sz="1200" b="0" kern="100" dirty="0">
                          <a:solidFill>
                            <a:schemeClr val="tx1"/>
                          </a:solidFill>
                          <a:effectLst/>
                          <a:latin typeface="+mn-lt"/>
                          <a:ea typeface="+mn-ea"/>
                          <a:cs typeface="+mn-cs"/>
                        </a:rPr>
                        <a:t>98.7%</a:t>
                      </a:r>
                      <a:endParaRPr lang="zh-CN" sz="1200" b="0" kern="100" dirty="0">
                        <a:solidFill>
                          <a:schemeClr val="tx1"/>
                        </a:solidFill>
                        <a:effectLst/>
                        <a:latin typeface="+mn-lt"/>
                        <a:ea typeface="+mn-ea"/>
                        <a:cs typeface="+mn-cs"/>
                      </a:endParaRPr>
                    </a:p>
                  </a:txBody>
                  <a:tcPr marL="68580" marR="68580" marT="0" marB="0" anchor="ctr"/>
                </a:tc>
              </a:tr>
            </a:tbl>
          </a:graphicData>
        </a:graphic>
      </p:graphicFrame>
    </p:spTree>
    <p:extLst>
      <p:ext uri="{BB962C8B-B14F-4D97-AF65-F5344CB8AC3E}">
        <p14:creationId xmlns:p14="http://schemas.microsoft.com/office/powerpoint/2010/main" val="3132541276"/>
      </p:ext>
    </p:extLst>
  </p:cSld>
  <p:clrMapOvr>
    <a:masterClrMapping/>
  </p:clrMapOvr>
  <p:transition advTm="79839">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9BB38C40-7020-4AF8-83E2-633BC1777F80}" type="slidenum">
              <a:rPr lang="en-US" altLang="zh-CN" sz="900">
                <a:solidFill>
                  <a:srgbClr val="4D5E68"/>
                </a:solidFill>
                <a:latin typeface="Impact" panose="020B0806030902050204" pitchFamily="34" charset="0"/>
              </a:rPr>
              <a:pPr/>
              <a:t>6</a:t>
            </a:fld>
            <a:endParaRPr lang="en-US" altLang="zh-CN" sz="90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37891" name="Rectangle 2"/>
          <p:cNvSpPr>
            <a:spLocks noGrp="1" noChangeArrowheads="1"/>
          </p:cNvSpPr>
          <p:nvPr>
            <p:ph type="title" sz="quarter"/>
          </p:nvPr>
        </p:nvSpPr>
        <p:spPr>
          <a:xfrm>
            <a:off x="286178" y="959903"/>
            <a:ext cx="6248400" cy="606808"/>
          </a:xfrm>
        </p:spPr>
        <p:txBody>
          <a:bodyPr/>
          <a:lstStyle/>
          <a:p>
            <a:pPr eaLnBrk="1" hangingPunct="1"/>
            <a:r>
              <a:rPr lang="zh-CN" altLang="en-US" sz="3200" dirty="0" smtClean="0">
                <a:solidFill>
                  <a:schemeClr val="tx1"/>
                </a:solidFill>
              </a:rPr>
              <a:t>一、电源系统的总体运行情况</a:t>
            </a:r>
            <a:endParaRPr lang="en-US" altLang="zh-CN" sz="3200" dirty="0">
              <a:solidFill>
                <a:schemeClr val="tx1"/>
              </a:solidFill>
            </a:endParaRPr>
          </a:p>
        </p:txBody>
      </p:sp>
      <p:sp>
        <p:nvSpPr>
          <p:cNvPr id="2" name="内容占位符 1"/>
          <p:cNvSpPr>
            <a:spLocks noGrp="1"/>
          </p:cNvSpPr>
          <p:nvPr>
            <p:ph sz="quarter" idx="2"/>
          </p:nvPr>
        </p:nvSpPr>
        <p:spPr>
          <a:xfrm>
            <a:off x="367226" y="1475675"/>
            <a:ext cx="11097943" cy="408400"/>
          </a:xfrm>
        </p:spPr>
        <p:txBody>
          <a:bodyPr/>
          <a:lstStyle/>
          <a:p>
            <a:pPr marL="0" indent="0">
              <a:lnSpc>
                <a:spcPct val="150000"/>
              </a:lnSpc>
              <a:spcBef>
                <a:spcPts val="0"/>
              </a:spcBef>
              <a:spcAft>
                <a:spcPts val="0"/>
              </a:spcAft>
              <a:buNone/>
            </a:pPr>
            <a:r>
              <a:rPr lang="en-US" altLang="zh-CN" sz="1800" b="0" dirty="0" smtClean="0">
                <a:solidFill>
                  <a:schemeClr val="tx1"/>
                </a:solidFill>
                <a:latin typeface="Times New Roman" panose="02020603050405020304" pitchFamily="18" charset="0"/>
                <a:cs typeface="Times New Roman" panose="02020603050405020304" pitchFamily="18" charset="0"/>
              </a:rPr>
              <a:t>3</a:t>
            </a:r>
            <a:r>
              <a:rPr lang="zh-CN" altLang="en-US" sz="1800" b="0" dirty="0" smtClean="0">
                <a:solidFill>
                  <a:schemeClr val="tx1"/>
                </a:solidFill>
                <a:latin typeface="Times New Roman" panose="02020603050405020304" pitchFamily="18" charset="0"/>
                <a:cs typeface="Times New Roman" panose="02020603050405020304" pitchFamily="18" charset="0"/>
              </a:rPr>
              <a:t>、</a:t>
            </a:r>
            <a:r>
              <a:rPr lang="en-US" altLang="zh-CN" sz="1800" b="0" dirty="0">
                <a:solidFill>
                  <a:schemeClr val="tx1"/>
                </a:solidFill>
                <a:latin typeface="Times New Roman" panose="02020603050405020304" pitchFamily="18" charset="0"/>
                <a:cs typeface="Times New Roman" panose="02020603050405020304" pitchFamily="18" charset="0"/>
              </a:rPr>
              <a:t> LEBT</a:t>
            </a:r>
            <a:r>
              <a:rPr lang="zh-CN" altLang="en-US" sz="1800" b="0" dirty="0">
                <a:solidFill>
                  <a:schemeClr val="tx1"/>
                </a:solidFill>
                <a:latin typeface="Times New Roman" panose="02020603050405020304" pitchFamily="18" charset="0"/>
                <a:cs typeface="Times New Roman" panose="02020603050405020304" pitchFamily="18" charset="0"/>
              </a:rPr>
              <a:t>、</a:t>
            </a:r>
            <a:r>
              <a:rPr lang="en-US" altLang="zh-CN" sz="1800" b="0" dirty="0">
                <a:solidFill>
                  <a:schemeClr val="tx1"/>
                </a:solidFill>
                <a:latin typeface="Times New Roman" panose="02020603050405020304" pitchFamily="18" charset="0"/>
                <a:cs typeface="Times New Roman" panose="02020603050405020304" pitchFamily="18" charset="0"/>
              </a:rPr>
              <a:t>MEBT</a:t>
            </a:r>
            <a:r>
              <a:rPr lang="zh-CN" altLang="en-US" sz="1800" b="0" dirty="0">
                <a:solidFill>
                  <a:schemeClr val="tx1"/>
                </a:solidFill>
                <a:latin typeface="Times New Roman" panose="02020603050405020304" pitchFamily="18" charset="0"/>
                <a:cs typeface="Times New Roman" panose="02020603050405020304" pitchFamily="18" charset="0"/>
              </a:rPr>
              <a:t>、</a:t>
            </a:r>
            <a:r>
              <a:rPr lang="en-US" altLang="zh-CN" sz="1800" b="0" dirty="0">
                <a:solidFill>
                  <a:schemeClr val="tx1"/>
                </a:solidFill>
                <a:latin typeface="Times New Roman" panose="02020603050405020304" pitchFamily="18" charset="0"/>
                <a:cs typeface="Times New Roman" panose="02020603050405020304" pitchFamily="18" charset="0"/>
              </a:rPr>
              <a:t>DTL</a:t>
            </a:r>
            <a:r>
              <a:rPr lang="zh-CN" altLang="en-US" sz="1800" b="0" dirty="0">
                <a:solidFill>
                  <a:schemeClr val="tx1"/>
                </a:solidFill>
                <a:latin typeface="Times New Roman" panose="02020603050405020304" pitchFamily="18" charset="0"/>
                <a:cs typeface="Times New Roman" panose="02020603050405020304" pitchFamily="18" charset="0"/>
              </a:rPr>
              <a:t>、</a:t>
            </a:r>
            <a:r>
              <a:rPr lang="en-US" altLang="zh-CN" sz="1800" b="0" dirty="0" smtClean="0">
                <a:solidFill>
                  <a:schemeClr val="tx1"/>
                </a:solidFill>
                <a:latin typeface="Times New Roman" panose="02020603050405020304" pitchFamily="18" charset="0"/>
                <a:cs typeface="Times New Roman" panose="02020603050405020304" pitchFamily="18" charset="0"/>
              </a:rPr>
              <a:t>LRBT</a:t>
            </a:r>
            <a:r>
              <a:rPr lang="zh-CN" altLang="en-US" sz="1800" b="0" dirty="0" smtClean="0">
                <a:solidFill>
                  <a:schemeClr val="tx1"/>
                </a:solidFill>
                <a:latin typeface="Times New Roman" panose="02020603050405020304" pitchFamily="18" charset="0"/>
                <a:cs typeface="Times New Roman" panose="02020603050405020304" pitchFamily="18" charset="0"/>
              </a:rPr>
              <a:t>直流电源：</a:t>
            </a:r>
            <a:endParaRPr lang="zh-CN" altLang="en-US" sz="1800" b="0" dirty="0">
              <a:solidFill>
                <a:schemeClr val="tx1"/>
              </a:solidFill>
              <a:latin typeface="Times New Roman" panose="02020603050405020304" pitchFamily="18" charset="0"/>
              <a:cs typeface="Times New Roman" panose="02020603050405020304" pitchFamily="18" charset="0"/>
            </a:endParaRPr>
          </a:p>
        </p:txBody>
      </p:sp>
      <p:sp>
        <p:nvSpPr>
          <p:cNvPr id="4" name="矩形 3"/>
          <p:cNvSpPr/>
          <p:nvPr/>
        </p:nvSpPr>
        <p:spPr>
          <a:xfrm>
            <a:off x="742950" y="5045453"/>
            <a:ext cx="9940022" cy="1569660"/>
          </a:xfrm>
          <a:prstGeom prst="rect">
            <a:avLst/>
          </a:prstGeom>
        </p:spPr>
        <p:txBody>
          <a:bodyPr wrap="square">
            <a:spAutoFit/>
          </a:bodyPr>
          <a:lstStyle/>
          <a:p>
            <a:pPr>
              <a:lnSpc>
                <a:spcPct val="150000"/>
              </a:lnSpc>
              <a:spcBef>
                <a:spcPct val="0"/>
              </a:spcBef>
              <a:spcAft>
                <a:spcPct val="0"/>
              </a:spcAft>
              <a:defRPr/>
            </a:pPr>
            <a:r>
              <a:rPr lang="zh-CN" altLang="en-US" sz="1600" dirty="0">
                <a:latin typeface="Times New Roman" panose="02020603050405020304" pitchFamily="18" charset="0"/>
                <a:cs typeface="Times New Roman" panose="02020603050405020304" pitchFamily="18" charset="0"/>
              </a:rPr>
              <a:t>电源自身发生故障次数：</a:t>
            </a:r>
            <a:r>
              <a:rPr lang="en-US" altLang="zh-CN" sz="1600" dirty="0">
                <a:solidFill>
                  <a:srgbClr val="FF0000"/>
                </a:solidFill>
                <a:latin typeface="Times New Roman" panose="02020603050405020304" pitchFamily="18" charset="0"/>
                <a:cs typeface="Times New Roman" panose="02020603050405020304" pitchFamily="18" charset="0"/>
              </a:rPr>
              <a:t>4</a:t>
            </a:r>
            <a:r>
              <a:rPr lang="zh-CN" altLang="en-US" sz="1600" dirty="0" smtClean="0">
                <a:solidFill>
                  <a:srgbClr val="FF0000"/>
                </a:solidFill>
                <a:latin typeface="Times New Roman" panose="02020603050405020304" pitchFamily="18" charset="0"/>
                <a:cs typeface="Times New Roman" panose="02020603050405020304" pitchFamily="18" charset="0"/>
              </a:rPr>
              <a:t>次</a:t>
            </a:r>
            <a:r>
              <a:rPr lang="zh-CN" altLang="en-US" sz="1600" dirty="0" smtClean="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运行效率</a:t>
            </a:r>
            <a:r>
              <a:rPr lang="en-US" altLang="zh-CN" sz="1600" dirty="0">
                <a:latin typeface="Times New Roman" panose="02020603050405020304" pitchFamily="18" charset="0"/>
                <a:cs typeface="Times New Roman" panose="02020603050405020304" pitchFamily="18" charset="0"/>
              </a:rPr>
              <a:t>99.98%</a:t>
            </a:r>
            <a:r>
              <a:rPr lang="zh-CN" altLang="en-US" sz="1600" dirty="0" smtClean="0">
                <a:latin typeface="Times New Roman" panose="02020603050405020304" pitchFamily="18" charset="0"/>
                <a:cs typeface="Times New Roman" panose="02020603050405020304" pitchFamily="18" charset="0"/>
              </a:rPr>
              <a:t>。</a:t>
            </a:r>
            <a:endParaRPr lang="en-US" altLang="zh-CN" sz="1600" dirty="0">
              <a:solidFill>
                <a:srgbClr val="FF0000"/>
              </a:solidFill>
              <a:latin typeface="Times New Roman" panose="02020603050405020304" pitchFamily="18" charset="0"/>
              <a:cs typeface="Times New Roman" panose="02020603050405020304" pitchFamily="18" charset="0"/>
            </a:endParaRPr>
          </a:p>
          <a:p>
            <a:pPr>
              <a:lnSpc>
                <a:spcPct val="150000"/>
              </a:lnSpc>
              <a:spcBef>
                <a:spcPct val="0"/>
              </a:spcBef>
              <a:spcAft>
                <a:spcPct val="0"/>
              </a:spcAft>
              <a:buClrTx/>
              <a:buFontTx/>
              <a:buNone/>
              <a:defRPr/>
            </a:pPr>
            <a:r>
              <a:rPr lang="zh-CN" altLang="en-US" sz="1600" dirty="0" smtClean="0">
                <a:latin typeface="Times New Roman" panose="02020603050405020304" pitchFamily="18" charset="0"/>
                <a:cs typeface="Times New Roman" panose="02020603050405020304" pitchFamily="18" charset="0"/>
              </a:rPr>
              <a:t>数字控制器</a:t>
            </a:r>
            <a:r>
              <a:rPr lang="zh-CN" altLang="en-US" sz="1600" dirty="0">
                <a:latin typeface="Times New Roman" panose="02020603050405020304" pitchFamily="18" charset="0"/>
                <a:cs typeface="Times New Roman" panose="02020603050405020304" pitchFamily="18" charset="0"/>
              </a:rPr>
              <a:t>“死机”：</a:t>
            </a:r>
            <a:endParaRPr lang="en-US" altLang="zh-CN" sz="1600" dirty="0">
              <a:latin typeface="Times New Roman" panose="02020603050405020304" pitchFamily="18" charset="0"/>
              <a:cs typeface="Times New Roman" panose="02020603050405020304" pitchFamily="18" charset="0"/>
            </a:endParaRPr>
          </a:p>
          <a:p>
            <a:pPr>
              <a:lnSpc>
                <a:spcPct val="150000"/>
              </a:lnSpc>
              <a:spcBef>
                <a:spcPct val="0"/>
              </a:spcBef>
              <a:spcAft>
                <a:spcPct val="0"/>
              </a:spcAft>
              <a:buClrTx/>
              <a:buFontTx/>
              <a:buNone/>
              <a:defRPr/>
            </a:pPr>
            <a:r>
              <a:rPr lang="en-US" altLang="zh-CN" sz="1600" dirty="0">
                <a:latin typeface="Times New Roman" panose="02020603050405020304" pitchFamily="18" charset="0"/>
                <a:cs typeface="Times New Roman" panose="02020603050405020304" pitchFamily="18" charset="0"/>
              </a:rPr>
              <a:t>1</a:t>
            </a:r>
            <a:r>
              <a:rPr lang="zh-CN" altLang="en-US" sz="1600" dirty="0">
                <a:latin typeface="Times New Roman" panose="02020603050405020304" pitchFamily="18" charset="0"/>
                <a:cs typeface="Times New Roman" panose="02020603050405020304" pitchFamily="18" charset="0"/>
              </a:rPr>
              <a:t>、输出电压寄存器不更新，不影响运行</a:t>
            </a:r>
            <a:r>
              <a:rPr lang="zh-CN" altLang="en-US" sz="1600" dirty="0" smtClean="0">
                <a:latin typeface="Times New Roman" panose="02020603050405020304" pitchFamily="18" charset="0"/>
                <a:cs typeface="Times New Roman" panose="02020603050405020304" pitchFamily="18" charset="0"/>
              </a:rPr>
              <a:t>：巡视</a:t>
            </a:r>
            <a:r>
              <a:rPr lang="zh-CN" altLang="en-US" sz="1600" dirty="0">
                <a:latin typeface="Times New Roman" panose="02020603050405020304" pitchFamily="18" charset="0"/>
                <a:cs typeface="Times New Roman" panose="02020603050405020304" pitchFamily="18" charset="0"/>
              </a:rPr>
              <a:t>发现状态异常（</a:t>
            </a:r>
            <a:r>
              <a:rPr lang="en-US" altLang="zh-CN" sz="1600" dirty="0">
                <a:solidFill>
                  <a:srgbClr val="FF0000"/>
                </a:solidFill>
                <a:latin typeface="Times New Roman" panose="02020603050405020304" pitchFamily="18" charset="0"/>
                <a:cs typeface="Times New Roman" panose="02020603050405020304" pitchFamily="18" charset="0"/>
              </a:rPr>
              <a:t>MEBTQPS10</a:t>
            </a:r>
            <a:r>
              <a:rPr lang="zh-CN" altLang="en-US" sz="1600" dirty="0">
                <a:solidFill>
                  <a:srgbClr val="FF0000"/>
                </a:solidFill>
                <a:latin typeface="Times New Roman" panose="02020603050405020304" pitchFamily="18" charset="0"/>
                <a:cs typeface="Times New Roman" panose="02020603050405020304" pitchFamily="18" charset="0"/>
              </a:rPr>
              <a:t>，</a:t>
            </a:r>
            <a:r>
              <a:rPr lang="en-US" altLang="zh-CN" sz="1600" dirty="0">
                <a:solidFill>
                  <a:srgbClr val="FF0000"/>
                </a:solidFill>
                <a:latin typeface="Times New Roman" panose="02020603050405020304" pitchFamily="18" charset="0"/>
                <a:cs typeface="Times New Roman" panose="02020603050405020304" pitchFamily="18" charset="0"/>
              </a:rPr>
              <a:t>LRDHPS06</a:t>
            </a:r>
            <a:r>
              <a:rPr lang="zh-CN" altLang="en-US" sz="1600" dirty="0" smtClean="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a:lnSpc>
                <a:spcPct val="150000"/>
              </a:lnSpc>
              <a:spcBef>
                <a:spcPct val="0"/>
              </a:spcBef>
              <a:spcAft>
                <a:spcPct val="0"/>
              </a:spcAft>
              <a:buClrTx/>
              <a:buFontTx/>
              <a:buNone/>
              <a:defRPr/>
            </a:pPr>
            <a:r>
              <a:rPr lang="en-US" altLang="zh-CN" sz="1600" dirty="0" smtClean="0">
                <a:latin typeface="Times New Roman" panose="02020603050405020304" pitchFamily="18" charset="0"/>
                <a:cs typeface="Times New Roman" panose="02020603050405020304" pitchFamily="18" charset="0"/>
              </a:rPr>
              <a:t>2</a:t>
            </a:r>
            <a:r>
              <a:rPr lang="zh-CN" altLang="en-US" sz="1600" dirty="0">
                <a:latin typeface="Times New Roman" panose="02020603050405020304" pitchFamily="18" charset="0"/>
                <a:cs typeface="Times New Roman" panose="02020603050405020304" pitchFamily="18" charset="0"/>
              </a:rPr>
              <a:t>、输出电流寄存器不更新，故障推送</a:t>
            </a:r>
            <a:r>
              <a:rPr lang="zh-CN" altLang="en-US" sz="1600" dirty="0" smtClean="0">
                <a:latin typeface="Times New Roman" panose="02020603050405020304" pitchFamily="18" charset="0"/>
                <a:cs typeface="Times New Roman" panose="02020603050405020304" pitchFamily="18" charset="0"/>
              </a:rPr>
              <a:t>：</a:t>
            </a:r>
            <a:r>
              <a:rPr lang="en-US" altLang="zh-CN" sz="1600" dirty="0" smtClean="0">
                <a:latin typeface="Times New Roman" panose="02020603050405020304" pitchFamily="18" charset="0"/>
                <a:cs typeface="Times New Roman" panose="02020603050405020304" pitchFamily="18" charset="0"/>
              </a:rPr>
              <a:t>DTLQPS83</a:t>
            </a:r>
            <a:r>
              <a:rPr lang="zh-CN" altLang="en-US" sz="1600" dirty="0" smtClean="0">
                <a:latin typeface="Times New Roman" panose="02020603050405020304" pitchFamily="18" charset="0"/>
                <a:cs typeface="Times New Roman" panose="02020603050405020304" pitchFamily="18" charset="0"/>
              </a:rPr>
              <a:t>、</a:t>
            </a:r>
            <a:r>
              <a:rPr lang="en-US" altLang="zh-CN" sz="1600" dirty="0" smtClean="0">
                <a:latin typeface="Times New Roman" panose="02020603050405020304" pitchFamily="18" charset="0"/>
                <a:cs typeface="Times New Roman" panose="02020603050405020304" pitchFamily="18" charset="0"/>
              </a:rPr>
              <a:t>DTLQPS43-ADDA</a:t>
            </a:r>
            <a:r>
              <a:rPr lang="zh-CN" altLang="en-US" sz="1600" dirty="0" smtClean="0">
                <a:latin typeface="Times New Roman" panose="02020603050405020304" pitchFamily="18" charset="0"/>
                <a:cs typeface="Times New Roman" panose="02020603050405020304" pitchFamily="18" charset="0"/>
              </a:rPr>
              <a:t>板坏，更换（</a:t>
            </a:r>
            <a:r>
              <a:rPr lang="en-US" altLang="zh-CN" sz="1600" dirty="0" smtClean="0">
                <a:latin typeface="Times New Roman" panose="02020603050405020304" pitchFamily="18" charset="0"/>
                <a:cs typeface="Times New Roman" panose="02020603050405020304" pitchFamily="18" charset="0"/>
              </a:rPr>
              <a:t>2018.4.6</a:t>
            </a:r>
            <a:r>
              <a:rPr lang="zh-CN" altLang="en-US" sz="1600" dirty="0" smtClean="0">
                <a:latin typeface="Times New Roman" panose="02020603050405020304" pitchFamily="18" charset="0"/>
                <a:cs typeface="Times New Roman" panose="02020603050405020304" pitchFamily="18" charset="0"/>
              </a:rPr>
              <a:t>）</a:t>
            </a:r>
            <a:endParaRPr lang="en-US" altLang="zh-CN" sz="1600" dirty="0" smtClean="0">
              <a:latin typeface="Times New Roman" panose="02020603050405020304" pitchFamily="18" charset="0"/>
              <a:cs typeface="Times New Roman" panose="02020603050405020304" pitchFamily="18"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3101363405"/>
              </p:ext>
            </p:extLst>
          </p:nvPr>
        </p:nvGraphicFramePr>
        <p:xfrm>
          <a:off x="637735" y="1966574"/>
          <a:ext cx="6217921" cy="3027462"/>
        </p:xfrm>
        <a:graphic>
          <a:graphicData uri="http://schemas.openxmlformats.org/drawingml/2006/table">
            <a:tbl>
              <a:tblPr firstRow="1" firstCol="1" bandRow="1">
                <a:tableStyleId>{5C22544A-7EE6-4342-B048-85BDC9FD1C3A}</a:tableStyleId>
              </a:tblPr>
              <a:tblGrid>
                <a:gridCol w="324053"/>
                <a:gridCol w="1348297"/>
                <a:gridCol w="1180345"/>
                <a:gridCol w="1400824"/>
                <a:gridCol w="1964402"/>
              </a:tblGrid>
              <a:tr h="314622">
                <a:tc>
                  <a:txBody>
                    <a:bodyPr/>
                    <a:lstStyle/>
                    <a:p>
                      <a:pPr marL="0" algn="ctr" defTabSz="914400" rtl="0" eaLnBrk="1" latinLnBrk="0" hangingPunct="1">
                        <a:lnSpc>
                          <a:spcPct val="150000"/>
                        </a:lnSpc>
                        <a:spcAft>
                          <a:spcPts val="0"/>
                        </a:spcAft>
                      </a:pPr>
                      <a:endParaRPr lang="zh-CN" sz="1200" kern="100" dirty="0">
                        <a:solidFill>
                          <a:schemeClr val="tx1"/>
                        </a:solidFill>
                        <a:effectLst/>
                        <a:latin typeface="+mn-lt"/>
                        <a:ea typeface="+mn-ea"/>
                        <a:cs typeface="+mn-cs"/>
                      </a:endParaRPr>
                    </a:p>
                  </a:txBody>
                  <a:tcPr marL="68580" marR="68580" marT="0" marB="0" anchor="ctr"/>
                </a:tc>
                <a:tc>
                  <a:txBody>
                    <a:bodyPr/>
                    <a:lstStyle/>
                    <a:p>
                      <a:pPr marL="0" algn="ctr" defTabSz="914400" rtl="0" eaLnBrk="1" fontAlgn="ctr" latinLnBrk="0" hangingPunct="1">
                        <a:lnSpc>
                          <a:spcPct val="150000"/>
                        </a:lnSpc>
                        <a:spcAft>
                          <a:spcPts val="0"/>
                        </a:spcAft>
                      </a:pPr>
                      <a:r>
                        <a:rPr lang="zh-CN" altLang="en-US" sz="1200" b="1" kern="100" dirty="0">
                          <a:solidFill>
                            <a:schemeClr val="tx1"/>
                          </a:solidFill>
                          <a:effectLst/>
                          <a:latin typeface="+mn-lt"/>
                          <a:ea typeface="+mn-ea"/>
                          <a:cs typeface="+mn-cs"/>
                        </a:rPr>
                        <a:t>故障时间</a:t>
                      </a:r>
                    </a:p>
                  </a:txBody>
                  <a:tcPr marL="4763" marR="4763" marT="4763" marB="3600" anchor="ctr"/>
                </a:tc>
                <a:tc>
                  <a:txBody>
                    <a:bodyPr/>
                    <a:lstStyle/>
                    <a:p>
                      <a:pPr marL="0" algn="ctr" defTabSz="914400" rtl="0" eaLnBrk="1" fontAlgn="ctr" latinLnBrk="0" hangingPunct="1">
                        <a:lnSpc>
                          <a:spcPct val="150000"/>
                        </a:lnSpc>
                        <a:spcAft>
                          <a:spcPts val="0"/>
                        </a:spcAft>
                      </a:pPr>
                      <a:r>
                        <a:rPr lang="zh-CN" altLang="en-US" sz="1200" b="1" kern="100" dirty="0" smtClean="0">
                          <a:solidFill>
                            <a:schemeClr val="tx1"/>
                          </a:solidFill>
                          <a:effectLst/>
                          <a:latin typeface="+mn-lt"/>
                          <a:ea typeface="+mn-ea"/>
                          <a:cs typeface="+mn-cs"/>
                        </a:rPr>
                        <a:t>故障电源</a:t>
                      </a:r>
                      <a:endParaRPr lang="zh-CN" altLang="en-US" sz="1200" b="1" kern="100" dirty="0">
                        <a:solidFill>
                          <a:schemeClr val="tx1"/>
                        </a:solidFill>
                        <a:effectLst/>
                        <a:latin typeface="+mn-lt"/>
                        <a:ea typeface="+mn-ea"/>
                        <a:cs typeface="+mn-cs"/>
                      </a:endParaRPr>
                    </a:p>
                  </a:txBody>
                  <a:tcPr marL="4763" marR="4763" marT="4763" marB="3600" anchor="ctr"/>
                </a:tc>
                <a:tc>
                  <a:txBody>
                    <a:bodyPr/>
                    <a:lstStyle/>
                    <a:p>
                      <a:pPr marL="0" algn="ctr" defTabSz="914400" rtl="0" eaLnBrk="1" fontAlgn="ctr" latinLnBrk="0" hangingPunct="1">
                        <a:lnSpc>
                          <a:spcPct val="150000"/>
                        </a:lnSpc>
                        <a:spcAft>
                          <a:spcPts val="0"/>
                        </a:spcAft>
                      </a:pPr>
                      <a:r>
                        <a:rPr lang="zh-CN" altLang="en-US" sz="1200" b="1" kern="100" dirty="0">
                          <a:solidFill>
                            <a:schemeClr val="tx1"/>
                          </a:solidFill>
                          <a:effectLst/>
                          <a:latin typeface="+mn-lt"/>
                          <a:ea typeface="+mn-ea"/>
                          <a:cs typeface="+mn-cs"/>
                        </a:rPr>
                        <a:t>故障现象</a:t>
                      </a:r>
                    </a:p>
                  </a:txBody>
                  <a:tcPr marL="4763" marR="4763" marT="4763" marB="3600" anchor="ctr"/>
                </a:tc>
                <a:tc>
                  <a:txBody>
                    <a:bodyPr/>
                    <a:lstStyle/>
                    <a:p>
                      <a:pPr marL="0" algn="ctr" defTabSz="914400" rtl="0" eaLnBrk="1" fontAlgn="ctr" latinLnBrk="0" hangingPunct="1">
                        <a:lnSpc>
                          <a:spcPct val="150000"/>
                        </a:lnSpc>
                        <a:spcAft>
                          <a:spcPts val="0"/>
                        </a:spcAft>
                      </a:pPr>
                      <a:r>
                        <a:rPr lang="zh-CN" altLang="en-US" sz="1200" b="1" kern="100" dirty="0" smtClean="0">
                          <a:solidFill>
                            <a:schemeClr val="tx1"/>
                          </a:solidFill>
                          <a:effectLst/>
                          <a:latin typeface="+mn-lt"/>
                          <a:ea typeface="+mn-ea"/>
                          <a:cs typeface="+mn-cs"/>
                        </a:rPr>
                        <a:t>故障原因</a:t>
                      </a:r>
                      <a:endParaRPr lang="zh-CN" altLang="en-US" sz="1200" b="1" kern="100" dirty="0">
                        <a:solidFill>
                          <a:schemeClr val="tx1"/>
                        </a:solidFill>
                        <a:effectLst/>
                        <a:latin typeface="+mn-lt"/>
                        <a:ea typeface="+mn-ea"/>
                        <a:cs typeface="+mn-cs"/>
                      </a:endParaRPr>
                    </a:p>
                  </a:txBody>
                  <a:tcPr marL="4763" marR="4763" marT="4763" marB="3600" anchor="ctr"/>
                </a:tc>
              </a:tr>
              <a:tr h="226070">
                <a:tc>
                  <a:txBody>
                    <a:bodyPr/>
                    <a:lstStyle/>
                    <a:p>
                      <a:pPr algn="ctr" fontAlgn="ctr"/>
                      <a:r>
                        <a:rPr lang="en-US" altLang="zh-CN" sz="1100" b="0" i="0" u="none" strike="noStrike" dirty="0">
                          <a:solidFill>
                            <a:srgbClr val="000000"/>
                          </a:solidFill>
                          <a:effectLst/>
                          <a:latin typeface="宋体" panose="02010600030101010101" pitchFamily="2" charset="-122"/>
                          <a:ea typeface="宋体" panose="02010600030101010101" pitchFamily="2" charset="-122"/>
                        </a:rPr>
                        <a:t>1</a:t>
                      </a:r>
                    </a:p>
                  </a:txBody>
                  <a:tcPr marL="4763" marR="4763" marT="4763" marB="0" anchor="ctr"/>
                </a:tc>
                <a:tc>
                  <a:txBody>
                    <a:bodyPr/>
                    <a:lstStyle/>
                    <a:p>
                      <a:pPr algn="ctr" fontAlgn="ctr"/>
                      <a:r>
                        <a:rPr lang="en-US" altLang="zh-CN"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2018</a:t>
                      </a:r>
                      <a:r>
                        <a:rPr lang="zh-CN" altLang="en-US"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年</a:t>
                      </a:r>
                      <a:r>
                        <a:rPr lang="en-US" altLang="zh-CN"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2</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月</a:t>
                      </a:r>
                      <a:r>
                        <a:rPr lang="en-US" altLang="zh-CN" sz="1200" b="0" i="0" u="none" strike="noStrike" dirty="0">
                          <a:solidFill>
                            <a:schemeClr val="tx1"/>
                          </a:solidFill>
                          <a:effectLst/>
                          <a:latin typeface="Times New Roman" panose="02020603050405020304" pitchFamily="18" charset="0"/>
                          <a:ea typeface="+mn-ea"/>
                          <a:cs typeface="Times New Roman" panose="02020603050405020304" pitchFamily="18" charset="0"/>
                        </a:rPr>
                        <a:t>23</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l" fontAlgn="ctr"/>
                      <a:r>
                        <a:rPr lang="en-US" sz="1200" b="0" i="0" u="none" strike="noStrike">
                          <a:solidFill>
                            <a:schemeClr val="tx1"/>
                          </a:solidFill>
                          <a:effectLst/>
                          <a:latin typeface="Times New Roman" panose="02020603050405020304" pitchFamily="18" charset="0"/>
                          <a:ea typeface="+mn-ea"/>
                          <a:cs typeface="Times New Roman" panose="02020603050405020304" pitchFamily="18" charset="0"/>
                        </a:rPr>
                        <a:t>DTLQPS71</a:t>
                      </a:r>
                    </a:p>
                  </a:txBody>
                  <a:tcPr marL="4763" marR="4763" marT="4763" marB="0" anchor="ctr"/>
                </a:tc>
                <a:tc>
                  <a:txBody>
                    <a:bodyPr/>
                    <a:lstStyle/>
                    <a:p>
                      <a:pPr algn="ctr" fontAlgn="ctr"/>
                      <a:r>
                        <a:rPr lang="zh-CN" altLang="en-US" sz="1200" b="0" i="0" u="none" strike="noStrike">
                          <a:solidFill>
                            <a:schemeClr val="tx1"/>
                          </a:solidFill>
                          <a:effectLst/>
                          <a:latin typeface="Times New Roman" panose="02020603050405020304" pitchFamily="18" charset="0"/>
                          <a:ea typeface="+mn-ea"/>
                          <a:cs typeface="Times New Roman" panose="02020603050405020304" pitchFamily="18" charset="0"/>
                        </a:rPr>
                        <a:t>“磁铁过温故障”</a:t>
                      </a:r>
                    </a:p>
                  </a:txBody>
                  <a:tcPr marL="4763" marR="4763" marT="4763" marB="0" anchor="ctr"/>
                </a:tc>
                <a:tc>
                  <a:txBody>
                    <a:bodyPr/>
                    <a:lstStyle/>
                    <a:p>
                      <a:pPr algn="ctr" fontAlgn="ctr"/>
                      <a:r>
                        <a:rPr lang="zh-CN" altLang="en-US" sz="1200" b="0" i="0" u="none" strike="noStrike">
                          <a:solidFill>
                            <a:schemeClr val="tx1"/>
                          </a:solidFill>
                          <a:effectLst/>
                          <a:latin typeface="Times New Roman" panose="02020603050405020304" pitchFamily="18" charset="0"/>
                          <a:ea typeface="+mn-ea"/>
                          <a:cs typeface="Times New Roman" panose="02020603050405020304" pitchFamily="18" charset="0"/>
                        </a:rPr>
                        <a:t>水冷报警</a:t>
                      </a:r>
                    </a:p>
                  </a:txBody>
                  <a:tcPr marL="4763" marR="4763" marT="4763" marB="0" anchor="ctr"/>
                </a:tc>
              </a:tr>
              <a:tr h="226070">
                <a:tc>
                  <a:txBody>
                    <a:bodyPr/>
                    <a:lstStyle/>
                    <a:p>
                      <a:pPr algn="ctr" fontAlgn="ctr"/>
                      <a:r>
                        <a:rPr lang="en-US" altLang="zh-CN" sz="1100" b="0" i="0" u="none" strike="noStrike">
                          <a:solidFill>
                            <a:srgbClr val="FF0000"/>
                          </a:solidFill>
                          <a:effectLst/>
                          <a:latin typeface="宋体" panose="02010600030101010101" pitchFamily="2" charset="-122"/>
                          <a:ea typeface="宋体" panose="02010600030101010101" pitchFamily="2" charset="-122"/>
                        </a:rPr>
                        <a:t>2</a:t>
                      </a:r>
                    </a:p>
                  </a:txBody>
                  <a:tcPr marL="4763" marR="4763" marT="4763" marB="0" anchor="ctr"/>
                </a:tc>
                <a:tc>
                  <a:txBody>
                    <a:bodyPr/>
                    <a:lstStyle/>
                    <a:p>
                      <a:pPr algn="ctr" fontAlgn="ctr"/>
                      <a:r>
                        <a:rPr lang="en-US" altLang="zh-CN" sz="1200" b="0" i="0" u="none" strike="noStrike" dirty="0" smtClean="0">
                          <a:solidFill>
                            <a:srgbClr val="FF0000"/>
                          </a:solidFill>
                          <a:effectLst/>
                          <a:latin typeface="Times New Roman" panose="02020603050405020304" pitchFamily="18" charset="0"/>
                          <a:ea typeface="+mn-ea"/>
                          <a:cs typeface="Times New Roman" panose="02020603050405020304" pitchFamily="18" charset="0"/>
                        </a:rPr>
                        <a:t>2018</a:t>
                      </a:r>
                      <a:r>
                        <a:rPr lang="zh-CN" altLang="en-US" sz="1200" b="0" i="0" u="none" strike="noStrike" dirty="0" smtClean="0">
                          <a:solidFill>
                            <a:srgbClr val="FF0000"/>
                          </a:solidFill>
                          <a:effectLst/>
                          <a:latin typeface="Times New Roman" panose="02020603050405020304" pitchFamily="18" charset="0"/>
                          <a:ea typeface="+mn-ea"/>
                          <a:cs typeface="Times New Roman" panose="02020603050405020304" pitchFamily="18" charset="0"/>
                        </a:rPr>
                        <a:t>年</a:t>
                      </a:r>
                      <a:r>
                        <a:rPr lang="en-US" altLang="zh-CN" sz="1200" b="0" i="0" u="none" strike="noStrike" dirty="0" smtClean="0">
                          <a:solidFill>
                            <a:srgbClr val="FF0000"/>
                          </a:solidFill>
                          <a:effectLst/>
                          <a:latin typeface="Times New Roman" panose="02020603050405020304" pitchFamily="18" charset="0"/>
                          <a:ea typeface="+mn-ea"/>
                          <a:cs typeface="Times New Roman" panose="02020603050405020304" pitchFamily="18" charset="0"/>
                        </a:rPr>
                        <a:t>3</a:t>
                      </a:r>
                      <a:r>
                        <a:rPr lang="zh-CN" altLang="en-US" sz="1200" b="0" i="0" u="none" strike="noStrike" dirty="0">
                          <a:solidFill>
                            <a:srgbClr val="FF0000"/>
                          </a:solidFill>
                          <a:effectLst/>
                          <a:latin typeface="Times New Roman" panose="02020603050405020304" pitchFamily="18" charset="0"/>
                          <a:ea typeface="+mn-ea"/>
                          <a:cs typeface="Times New Roman" panose="02020603050405020304" pitchFamily="18" charset="0"/>
                        </a:rPr>
                        <a:t>月</a:t>
                      </a:r>
                      <a:r>
                        <a:rPr lang="en-US" altLang="zh-CN" sz="1200" b="0" i="0" u="none" strike="noStrike" dirty="0">
                          <a:solidFill>
                            <a:srgbClr val="FF0000"/>
                          </a:solidFill>
                          <a:effectLst/>
                          <a:latin typeface="Times New Roman" panose="02020603050405020304" pitchFamily="18" charset="0"/>
                          <a:ea typeface="+mn-ea"/>
                          <a:cs typeface="Times New Roman" panose="02020603050405020304" pitchFamily="18" charset="0"/>
                        </a:rPr>
                        <a:t>26</a:t>
                      </a:r>
                      <a:r>
                        <a:rPr lang="zh-CN" altLang="en-US" sz="1200" b="0" i="0" u="none" strike="noStrike" dirty="0">
                          <a:solidFill>
                            <a:srgbClr val="FF0000"/>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l" fontAlgn="ctr"/>
                      <a:r>
                        <a:rPr lang="en-US" sz="1200" b="0" i="0" u="none" strike="noStrike">
                          <a:solidFill>
                            <a:srgbClr val="FF0000"/>
                          </a:solidFill>
                          <a:effectLst/>
                          <a:latin typeface="Times New Roman" panose="02020603050405020304" pitchFamily="18" charset="0"/>
                          <a:ea typeface="+mn-ea"/>
                          <a:cs typeface="Times New Roman" panose="02020603050405020304" pitchFamily="18" charset="0"/>
                        </a:rPr>
                        <a:t>DTLQPS83</a:t>
                      </a:r>
                    </a:p>
                  </a:txBody>
                  <a:tcPr marL="4763" marR="4763" marT="4763" marB="0" anchor="ctr"/>
                </a:tc>
                <a:tc>
                  <a:txBody>
                    <a:bodyPr/>
                    <a:lstStyle/>
                    <a:p>
                      <a:pPr algn="ctr" fontAlgn="ctr"/>
                      <a:r>
                        <a:rPr lang="zh-CN" altLang="en-US" sz="1200" b="0" i="0" u="none" strike="noStrike">
                          <a:solidFill>
                            <a:srgbClr val="FF0000"/>
                          </a:solidFill>
                          <a:effectLst/>
                          <a:latin typeface="Times New Roman" panose="02020603050405020304" pitchFamily="18" charset="0"/>
                          <a:ea typeface="+mn-ea"/>
                          <a:cs typeface="Times New Roman" panose="02020603050405020304" pitchFamily="18" charset="0"/>
                        </a:rPr>
                        <a:t>输出电流异常</a:t>
                      </a:r>
                    </a:p>
                  </a:txBody>
                  <a:tcPr marL="4763" marR="4763" marT="4763" marB="0" anchor="ctr"/>
                </a:tc>
                <a:tc>
                  <a:txBody>
                    <a:bodyPr/>
                    <a:lstStyle/>
                    <a:p>
                      <a:pPr algn="ctr" fontAlgn="ctr"/>
                      <a:r>
                        <a:rPr lang="zh-CN" altLang="en-US" sz="1200" b="0" i="0" u="none" strike="noStrike" dirty="0">
                          <a:solidFill>
                            <a:srgbClr val="FF0000"/>
                          </a:solidFill>
                          <a:effectLst/>
                          <a:latin typeface="Times New Roman" panose="02020603050405020304" pitchFamily="18" charset="0"/>
                          <a:ea typeface="+mn-ea"/>
                          <a:cs typeface="Times New Roman" panose="02020603050405020304" pitchFamily="18" charset="0"/>
                        </a:rPr>
                        <a:t>“控制器死机”</a:t>
                      </a:r>
                    </a:p>
                  </a:txBody>
                  <a:tcPr marL="4763" marR="4763" marT="4763" marB="0" anchor="ctr"/>
                </a:tc>
              </a:tr>
              <a:tr h="226070">
                <a:tc>
                  <a:txBody>
                    <a:bodyPr/>
                    <a:lstStyle/>
                    <a:p>
                      <a:pPr algn="ctr" fontAlgn="ctr"/>
                      <a:r>
                        <a:rPr lang="en-US" altLang="zh-CN" sz="1100" b="0" i="0" u="none" strike="noStrike" dirty="0">
                          <a:solidFill>
                            <a:schemeClr val="tx1"/>
                          </a:solidFill>
                          <a:effectLst/>
                          <a:latin typeface="宋体" panose="02010600030101010101" pitchFamily="2" charset="-122"/>
                          <a:ea typeface="宋体" panose="02010600030101010101" pitchFamily="2" charset="-122"/>
                        </a:rPr>
                        <a:t>3</a:t>
                      </a:r>
                    </a:p>
                  </a:txBody>
                  <a:tcPr marL="4763" marR="4763" marT="4763" marB="0" anchor="ctr"/>
                </a:tc>
                <a:tc>
                  <a:txBody>
                    <a:bodyPr/>
                    <a:lstStyle/>
                    <a:p>
                      <a:pPr algn="ctr" fontAlgn="ctr"/>
                      <a:r>
                        <a:rPr lang="en-US" altLang="zh-CN"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2018</a:t>
                      </a:r>
                      <a:r>
                        <a:rPr lang="zh-CN" altLang="en-US"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年</a:t>
                      </a:r>
                      <a:r>
                        <a:rPr lang="en-US" altLang="zh-CN"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4</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月</a:t>
                      </a:r>
                      <a:r>
                        <a:rPr lang="en-US" altLang="zh-CN" sz="1200" b="0" i="0" u="none" strike="noStrike" dirty="0">
                          <a:solidFill>
                            <a:schemeClr val="tx1"/>
                          </a:solidFill>
                          <a:effectLst/>
                          <a:latin typeface="Times New Roman" panose="02020603050405020304" pitchFamily="18" charset="0"/>
                          <a:ea typeface="+mn-ea"/>
                          <a:cs typeface="Times New Roman" panose="02020603050405020304" pitchFamily="18" charset="0"/>
                        </a:rPr>
                        <a:t>5</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l" fontAlgn="ctr"/>
                      <a:r>
                        <a:rPr 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DTLQPS16</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等</a:t>
                      </a:r>
                    </a:p>
                  </a:txBody>
                  <a:tcPr marL="4763" marR="4763" marT="4763" marB="0" anchor="ctr"/>
                </a:tc>
                <a:tc>
                  <a:txBody>
                    <a:bodyPr/>
                    <a:lstStyle/>
                    <a:p>
                      <a:pPr algn="ctr" fontAlgn="ct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故障跳闸</a:t>
                      </a:r>
                    </a:p>
                  </a:txBody>
                  <a:tcPr marL="4763" marR="4763" marT="4763" marB="0" anchor="ctr"/>
                </a:tc>
                <a:tc>
                  <a:txBody>
                    <a:bodyPr/>
                    <a:lstStyle/>
                    <a:p>
                      <a:pPr algn="ctr" fontAlgn="ct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南方电网波动</a:t>
                      </a:r>
                    </a:p>
                  </a:txBody>
                  <a:tcPr marL="4763" marR="4763" marT="4763" marB="0" anchor="ctr"/>
                </a:tc>
              </a:tr>
              <a:tr h="226070">
                <a:tc>
                  <a:txBody>
                    <a:bodyPr/>
                    <a:lstStyle/>
                    <a:p>
                      <a:pPr algn="ctr" fontAlgn="ctr"/>
                      <a:r>
                        <a:rPr lang="en-US" altLang="zh-CN" sz="1100" b="0" i="0" u="none" strike="noStrike">
                          <a:solidFill>
                            <a:srgbClr val="FF0000"/>
                          </a:solidFill>
                          <a:effectLst/>
                          <a:latin typeface="宋体" panose="02010600030101010101" pitchFamily="2" charset="-122"/>
                          <a:ea typeface="宋体" panose="02010600030101010101" pitchFamily="2" charset="-122"/>
                        </a:rPr>
                        <a:t>4</a:t>
                      </a:r>
                    </a:p>
                  </a:txBody>
                  <a:tcPr marL="4763" marR="4763" marT="4763" marB="0" anchor="ctr"/>
                </a:tc>
                <a:tc>
                  <a:txBody>
                    <a:bodyPr/>
                    <a:lstStyle/>
                    <a:p>
                      <a:pPr algn="ctr" fontAlgn="ctr"/>
                      <a:r>
                        <a:rPr lang="en-US" altLang="zh-CN" sz="1200" b="0" i="0" u="none" strike="noStrike" dirty="0" smtClean="0">
                          <a:solidFill>
                            <a:srgbClr val="FF0000"/>
                          </a:solidFill>
                          <a:effectLst/>
                          <a:latin typeface="Times New Roman" panose="02020603050405020304" pitchFamily="18" charset="0"/>
                          <a:ea typeface="+mn-ea"/>
                          <a:cs typeface="Times New Roman" panose="02020603050405020304" pitchFamily="18" charset="0"/>
                        </a:rPr>
                        <a:t>2018</a:t>
                      </a:r>
                      <a:r>
                        <a:rPr lang="zh-CN" altLang="en-US" sz="1200" b="0" i="0" u="none" strike="noStrike" dirty="0" smtClean="0">
                          <a:solidFill>
                            <a:srgbClr val="FF0000"/>
                          </a:solidFill>
                          <a:effectLst/>
                          <a:latin typeface="Times New Roman" panose="02020603050405020304" pitchFamily="18" charset="0"/>
                          <a:ea typeface="+mn-ea"/>
                          <a:cs typeface="Times New Roman" panose="02020603050405020304" pitchFamily="18" charset="0"/>
                        </a:rPr>
                        <a:t>年</a:t>
                      </a:r>
                      <a:r>
                        <a:rPr lang="en-US" altLang="zh-CN" sz="1200" b="0" i="0" u="none" strike="noStrike" dirty="0" smtClean="0">
                          <a:solidFill>
                            <a:srgbClr val="FF0000"/>
                          </a:solidFill>
                          <a:effectLst/>
                          <a:latin typeface="Times New Roman" panose="02020603050405020304" pitchFamily="18" charset="0"/>
                          <a:ea typeface="+mn-ea"/>
                          <a:cs typeface="Times New Roman" panose="02020603050405020304" pitchFamily="18" charset="0"/>
                        </a:rPr>
                        <a:t>4</a:t>
                      </a:r>
                      <a:r>
                        <a:rPr lang="zh-CN" altLang="en-US" sz="1200" b="0" i="0" u="none" strike="noStrike" dirty="0">
                          <a:solidFill>
                            <a:srgbClr val="FF0000"/>
                          </a:solidFill>
                          <a:effectLst/>
                          <a:latin typeface="Times New Roman" panose="02020603050405020304" pitchFamily="18" charset="0"/>
                          <a:ea typeface="+mn-ea"/>
                          <a:cs typeface="Times New Roman" panose="02020603050405020304" pitchFamily="18" charset="0"/>
                        </a:rPr>
                        <a:t>月</a:t>
                      </a:r>
                      <a:r>
                        <a:rPr lang="en-US" altLang="zh-CN" sz="1200" b="0" i="0" u="none" strike="noStrike" dirty="0">
                          <a:solidFill>
                            <a:srgbClr val="FF0000"/>
                          </a:solidFill>
                          <a:effectLst/>
                          <a:latin typeface="Times New Roman" panose="02020603050405020304" pitchFamily="18" charset="0"/>
                          <a:ea typeface="+mn-ea"/>
                          <a:cs typeface="Times New Roman" panose="02020603050405020304" pitchFamily="18" charset="0"/>
                        </a:rPr>
                        <a:t>5</a:t>
                      </a:r>
                      <a:r>
                        <a:rPr lang="zh-CN" altLang="en-US" sz="1200" b="0" i="0" u="none" strike="noStrike" dirty="0">
                          <a:solidFill>
                            <a:srgbClr val="FF0000"/>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l" fontAlgn="ctr"/>
                      <a:r>
                        <a:rPr lang="en-US" sz="1200" b="0" i="0" u="none" strike="noStrike" dirty="0">
                          <a:solidFill>
                            <a:srgbClr val="FF0000"/>
                          </a:solidFill>
                          <a:effectLst/>
                          <a:latin typeface="Times New Roman" panose="02020603050405020304" pitchFamily="18" charset="0"/>
                          <a:ea typeface="+mn-ea"/>
                          <a:cs typeface="Times New Roman" panose="02020603050405020304" pitchFamily="18" charset="0"/>
                        </a:rPr>
                        <a:t>DTLQPS43</a:t>
                      </a:r>
                    </a:p>
                  </a:txBody>
                  <a:tcPr marL="4763" marR="4763" marT="4763" marB="0" anchor="ctr"/>
                </a:tc>
                <a:tc>
                  <a:txBody>
                    <a:bodyPr/>
                    <a:lstStyle/>
                    <a:p>
                      <a:pPr algn="ctr" fontAlgn="ctr"/>
                      <a:r>
                        <a:rPr lang="en-US" sz="1200" b="0" i="0" u="none" strike="noStrike">
                          <a:solidFill>
                            <a:srgbClr val="FF0000"/>
                          </a:solidFill>
                          <a:effectLst/>
                          <a:latin typeface="Times New Roman" panose="02020603050405020304" pitchFamily="18" charset="0"/>
                          <a:ea typeface="+mn-ea"/>
                          <a:cs typeface="Times New Roman" panose="02020603050405020304" pitchFamily="18" charset="0"/>
                        </a:rPr>
                        <a:t>ADDA</a:t>
                      </a:r>
                      <a:r>
                        <a:rPr lang="zh-CN" altLang="en-US" sz="1200" b="0" i="0" u="none" strike="noStrike">
                          <a:solidFill>
                            <a:srgbClr val="FF0000"/>
                          </a:solidFill>
                          <a:effectLst/>
                          <a:latin typeface="Times New Roman" panose="02020603050405020304" pitchFamily="18" charset="0"/>
                          <a:ea typeface="+mn-ea"/>
                          <a:cs typeface="Times New Roman" panose="02020603050405020304" pitchFamily="18" charset="0"/>
                        </a:rPr>
                        <a:t>板</a:t>
                      </a:r>
                    </a:p>
                  </a:txBody>
                  <a:tcPr marL="4763" marR="4763" marT="4763" marB="0" anchor="ctr"/>
                </a:tc>
                <a:tc>
                  <a:txBody>
                    <a:bodyPr/>
                    <a:lstStyle/>
                    <a:p>
                      <a:pPr algn="ctr" fontAlgn="ctr"/>
                      <a:r>
                        <a:rPr lang="zh-CN" altLang="en-US" sz="1200" b="0" i="0" u="none" strike="noStrike" dirty="0">
                          <a:solidFill>
                            <a:srgbClr val="FF0000"/>
                          </a:solidFill>
                          <a:effectLst/>
                          <a:latin typeface="Times New Roman" panose="02020603050405020304" pitchFamily="18" charset="0"/>
                          <a:ea typeface="+mn-ea"/>
                          <a:cs typeface="Times New Roman" panose="02020603050405020304" pitchFamily="18" charset="0"/>
                        </a:rPr>
                        <a:t>“控制器死机”</a:t>
                      </a:r>
                    </a:p>
                  </a:txBody>
                  <a:tcPr marL="4763" marR="4763" marT="4763" marB="0" anchor="ctr"/>
                </a:tc>
              </a:tr>
              <a:tr h="226070">
                <a:tc>
                  <a:txBody>
                    <a:bodyPr/>
                    <a:lstStyle/>
                    <a:p>
                      <a:pPr algn="ctr" fontAlgn="ctr"/>
                      <a:r>
                        <a:rPr lang="en-US" altLang="zh-CN" sz="1100" b="0" i="0" u="none" strike="noStrike" dirty="0">
                          <a:solidFill>
                            <a:schemeClr val="tx1"/>
                          </a:solidFill>
                          <a:effectLst/>
                          <a:latin typeface="宋体" panose="02010600030101010101" pitchFamily="2" charset="-122"/>
                          <a:ea typeface="宋体" panose="02010600030101010101" pitchFamily="2" charset="-122"/>
                        </a:rPr>
                        <a:t>5</a:t>
                      </a:r>
                    </a:p>
                  </a:txBody>
                  <a:tcPr marL="4763" marR="4763" marT="4763" marB="0" anchor="ctr"/>
                </a:tc>
                <a:tc>
                  <a:txBody>
                    <a:bodyPr/>
                    <a:lstStyle/>
                    <a:p>
                      <a:pPr algn="ctr" fontAlgn="ctr"/>
                      <a:r>
                        <a:rPr lang="en-US" altLang="zh-CN"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2018</a:t>
                      </a:r>
                      <a:r>
                        <a:rPr lang="zh-CN" altLang="en-US"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年</a:t>
                      </a:r>
                      <a:r>
                        <a:rPr lang="en-US" altLang="zh-CN"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4</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月</a:t>
                      </a:r>
                      <a:r>
                        <a:rPr lang="en-US" altLang="zh-CN" sz="1200" b="0" i="0" u="none" strike="noStrike" dirty="0">
                          <a:solidFill>
                            <a:schemeClr val="tx1"/>
                          </a:solidFill>
                          <a:effectLst/>
                          <a:latin typeface="Times New Roman" panose="02020603050405020304" pitchFamily="18" charset="0"/>
                          <a:ea typeface="+mn-ea"/>
                          <a:cs typeface="Times New Roman" panose="02020603050405020304" pitchFamily="18" charset="0"/>
                        </a:rPr>
                        <a:t>20</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l" fontAlgn="ctr"/>
                      <a:r>
                        <a:rPr 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DTL83</a:t>
                      </a:r>
                    </a:p>
                  </a:txBody>
                  <a:tcPr marL="4763" marR="4763" marT="4763" marB="0" anchor="ctr"/>
                </a:tc>
                <a:tc>
                  <a:txBody>
                    <a:bodyPr/>
                    <a:lstStyle/>
                    <a:p>
                      <a:pPr algn="ctr" fontAlgn="ct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“磁铁过温故障”</a:t>
                      </a:r>
                    </a:p>
                  </a:txBody>
                  <a:tcPr marL="4763" marR="4763" marT="4763" marB="0" anchor="ctr"/>
                </a:tc>
                <a:tc>
                  <a:txBody>
                    <a:bodyPr/>
                    <a:lstStyle/>
                    <a:p>
                      <a:pPr algn="ctr" fontAlgn="ctr"/>
                      <a:r>
                        <a:rPr lang="zh-CN" altLang="en-US" sz="1200" b="0" i="0" u="none" strike="noStrike">
                          <a:solidFill>
                            <a:schemeClr val="tx1"/>
                          </a:solidFill>
                          <a:effectLst/>
                          <a:latin typeface="Times New Roman" panose="02020603050405020304" pitchFamily="18" charset="0"/>
                          <a:ea typeface="+mn-ea"/>
                          <a:cs typeface="Times New Roman" panose="02020603050405020304" pitchFamily="18" charset="0"/>
                        </a:rPr>
                        <a:t>水冷报警</a:t>
                      </a:r>
                    </a:p>
                  </a:txBody>
                  <a:tcPr marL="4763" marR="4763" marT="4763" marB="0" anchor="ctr"/>
                </a:tc>
              </a:tr>
              <a:tr h="226070">
                <a:tc>
                  <a:txBody>
                    <a:bodyPr/>
                    <a:lstStyle/>
                    <a:p>
                      <a:pPr algn="ctr" fontAlgn="ctr"/>
                      <a:r>
                        <a:rPr lang="en-US" altLang="zh-CN" sz="1100" b="0" i="0" u="none" strike="noStrike">
                          <a:solidFill>
                            <a:srgbClr val="000000"/>
                          </a:solidFill>
                          <a:effectLst/>
                          <a:latin typeface="宋体" panose="02010600030101010101" pitchFamily="2" charset="-122"/>
                          <a:ea typeface="宋体" panose="02010600030101010101" pitchFamily="2" charset="-122"/>
                        </a:rPr>
                        <a:t>6</a:t>
                      </a:r>
                    </a:p>
                  </a:txBody>
                  <a:tcPr marL="4763" marR="4763" marT="4763" marB="0" anchor="ctr"/>
                </a:tc>
                <a:tc>
                  <a:txBody>
                    <a:bodyPr/>
                    <a:lstStyle/>
                    <a:p>
                      <a:pPr algn="ctr" fontAlgn="ctr"/>
                      <a:r>
                        <a:rPr lang="en-US" altLang="zh-CN"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2018</a:t>
                      </a:r>
                      <a:r>
                        <a:rPr lang="zh-CN" altLang="en-US"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年</a:t>
                      </a:r>
                      <a:r>
                        <a:rPr lang="en-US" altLang="zh-CN"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4</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月</a:t>
                      </a:r>
                      <a:r>
                        <a:rPr lang="en-US" altLang="zh-CN" sz="1200" b="0" i="0" u="none" strike="noStrike" dirty="0">
                          <a:solidFill>
                            <a:schemeClr val="tx1"/>
                          </a:solidFill>
                          <a:effectLst/>
                          <a:latin typeface="Times New Roman" panose="02020603050405020304" pitchFamily="18" charset="0"/>
                          <a:ea typeface="+mn-ea"/>
                          <a:cs typeface="Times New Roman" panose="02020603050405020304" pitchFamily="18" charset="0"/>
                        </a:rPr>
                        <a:t>21</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l" fontAlgn="ctr"/>
                      <a:r>
                        <a:rPr lang="en-US" sz="1200" b="0" i="0" u="none" strike="noStrike">
                          <a:solidFill>
                            <a:schemeClr val="tx1"/>
                          </a:solidFill>
                          <a:effectLst/>
                          <a:latin typeface="Times New Roman" panose="02020603050405020304" pitchFamily="18" charset="0"/>
                          <a:ea typeface="+mn-ea"/>
                          <a:cs typeface="Times New Roman" panose="02020603050405020304" pitchFamily="18" charset="0"/>
                        </a:rPr>
                        <a:t>DTL84</a:t>
                      </a:r>
                    </a:p>
                  </a:txBody>
                  <a:tcPr marL="4763" marR="4763" marT="4763" marB="0" anchor="ctr"/>
                </a:tc>
                <a:tc>
                  <a:txBody>
                    <a:bodyPr/>
                    <a:lstStyle/>
                    <a:p>
                      <a:pPr algn="ctr" fontAlgn="ct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“磁铁过温故障”</a:t>
                      </a:r>
                    </a:p>
                  </a:txBody>
                  <a:tcPr marL="4763" marR="4763" marT="4763" marB="0" anchor="ctr"/>
                </a:tc>
                <a:tc>
                  <a:txBody>
                    <a:bodyPr/>
                    <a:lstStyle/>
                    <a:p>
                      <a:pPr algn="ctr" fontAlgn="ctr"/>
                      <a:r>
                        <a:rPr lang="zh-CN" altLang="en-US" sz="1200" b="0" i="0" u="none" strike="noStrike">
                          <a:solidFill>
                            <a:schemeClr val="tx1"/>
                          </a:solidFill>
                          <a:effectLst/>
                          <a:latin typeface="Times New Roman" panose="02020603050405020304" pitchFamily="18" charset="0"/>
                          <a:ea typeface="+mn-ea"/>
                          <a:cs typeface="Times New Roman" panose="02020603050405020304" pitchFamily="18" charset="0"/>
                        </a:rPr>
                        <a:t>水冷报警</a:t>
                      </a:r>
                    </a:p>
                  </a:txBody>
                  <a:tcPr marL="4763" marR="4763" marT="4763" marB="0" anchor="ctr"/>
                </a:tc>
              </a:tr>
              <a:tr h="226070">
                <a:tc>
                  <a:txBody>
                    <a:bodyPr/>
                    <a:lstStyle/>
                    <a:p>
                      <a:pPr algn="ctr" fontAlgn="ctr"/>
                      <a:r>
                        <a:rPr lang="en-US" altLang="zh-CN" sz="1100" b="0" i="0" u="none" strike="noStrike">
                          <a:solidFill>
                            <a:srgbClr val="000000"/>
                          </a:solidFill>
                          <a:effectLst/>
                          <a:latin typeface="宋体" panose="02010600030101010101" pitchFamily="2" charset="-122"/>
                          <a:ea typeface="宋体" panose="02010600030101010101" pitchFamily="2" charset="-122"/>
                        </a:rPr>
                        <a:t>7</a:t>
                      </a:r>
                    </a:p>
                  </a:txBody>
                  <a:tcPr marL="4763" marR="4763" marT="4763" marB="0" anchor="ctr"/>
                </a:tc>
                <a:tc>
                  <a:txBody>
                    <a:bodyPr/>
                    <a:lstStyle/>
                    <a:p>
                      <a:pPr algn="ctr" fontAlgn="ctr"/>
                      <a:r>
                        <a:rPr lang="en-US" altLang="zh-CN"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2018</a:t>
                      </a:r>
                      <a:r>
                        <a:rPr lang="zh-CN" altLang="en-US"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年</a:t>
                      </a:r>
                      <a:r>
                        <a:rPr lang="en-US" altLang="zh-CN"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4</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月</a:t>
                      </a:r>
                      <a:r>
                        <a:rPr lang="en-US" altLang="zh-CN" sz="1200" b="0" i="0" u="none" strike="noStrike" dirty="0">
                          <a:solidFill>
                            <a:schemeClr val="tx1"/>
                          </a:solidFill>
                          <a:effectLst/>
                          <a:latin typeface="Times New Roman" panose="02020603050405020304" pitchFamily="18" charset="0"/>
                          <a:ea typeface="+mn-ea"/>
                          <a:cs typeface="Times New Roman" panose="02020603050405020304" pitchFamily="18" charset="0"/>
                        </a:rPr>
                        <a:t>22</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l" fontAlgn="ctr"/>
                      <a:r>
                        <a:rPr lang="en-US" sz="1200" b="0" i="0" u="none" strike="noStrike">
                          <a:solidFill>
                            <a:schemeClr val="tx1"/>
                          </a:solidFill>
                          <a:effectLst/>
                          <a:latin typeface="Times New Roman" panose="02020603050405020304" pitchFamily="18" charset="0"/>
                          <a:ea typeface="+mn-ea"/>
                          <a:cs typeface="Times New Roman" panose="02020603050405020304" pitchFamily="18" charset="0"/>
                        </a:rPr>
                        <a:t>DTL83</a:t>
                      </a:r>
                    </a:p>
                  </a:txBody>
                  <a:tcPr marL="4763" marR="4763" marT="4763" marB="0" anchor="ctr"/>
                </a:tc>
                <a:tc>
                  <a:txBody>
                    <a:bodyPr/>
                    <a:lstStyle/>
                    <a:p>
                      <a:pPr algn="ctr" fontAlgn="ct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“磁铁过温故障”</a:t>
                      </a:r>
                    </a:p>
                  </a:txBody>
                  <a:tcPr marL="4763" marR="4763" marT="4763" marB="0" anchor="ctr"/>
                </a:tc>
                <a:tc>
                  <a:txBody>
                    <a:bodyPr/>
                    <a:lstStyle/>
                    <a:p>
                      <a:pPr algn="ctr" fontAlgn="ct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水冷报警</a:t>
                      </a:r>
                    </a:p>
                  </a:txBody>
                  <a:tcPr marL="4763" marR="4763" marT="4763" marB="0" anchor="ctr"/>
                </a:tc>
              </a:tr>
              <a:tr h="226070">
                <a:tc>
                  <a:txBody>
                    <a:bodyPr/>
                    <a:lstStyle/>
                    <a:p>
                      <a:pPr algn="ctr" fontAlgn="ctr"/>
                      <a:r>
                        <a:rPr lang="en-US" altLang="zh-CN" sz="1100" b="0" i="0" u="none" strike="noStrike">
                          <a:solidFill>
                            <a:srgbClr val="000000"/>
                          </a:solidFill>
                          <a:effectLst/>
                          <a:latin typeface="宋体" panose="02010600030101010101" pitchFamily="2" charset="-122"/>
                          <a:ea typeface="宋体" panose="02010600030101010101" pitchFamily="2" charset="-122"/>
                        </a:rPr>
                        <a:t>8</a:t>
                      </a:r>
                    </a:p>
                  </a:txBody>
                  <a:tcPr marL="4763" marR="4763" marT="4763" marB="0" anchor="ctr"/>
                </a:tc>
                <a:tc>
                  <a:txBody>
                    <a:bodyPr/>
                    <a:lstStyle/>
                    <a:p>
                      <a:pPr algn="ctr" fontAlgn="ctr"/>
                      <a:r>
                        <a:rPr lang="en-US" altLang="zh-CN"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2018</a:t>
                      </a:r>
                      <a:r>
                        <a:rPr lang="zh-CN" altLang="en-US"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年</a:t>
                      </a:r>
                      <a:r>
                        <a:rPr lang="en-US" altLang="zh-CN"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4</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月</a:t>
                      </a:r>
                      <a:r>
                        <a:rPr lang="en-US" altLang="zh-CN" sz="1200" b="0" i="0" u="none" strike="noStrike" dirty="0">
                          <a:solidFill>
                            <a:schemeClr val="tx1"/>
                          </a:solidFill>
                          <a:effectLst/>
                          <a:latin typeface="Times New Roman" panose="02020603050405020304" pitchFamily="18" charset="0"/>
                          <a:ea typeface="+mn-ea"/>
                          <a:cs typeface="Times New Roman" panose="02020603050405020304" pitchFamily="18" charset="0"/>
                        </a:rPr>
                        <a:t>26</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l" fontAlgn="ctr"/>
                      <a:r>
                        <a:rPr lang="en-US" sz="1200" b="0" i="0" u="none" strike="noStrike">
                          <a:solidFill>
                            <a:schemeClr val="tx1"/>
                          </a:solidFill>
                          <a:effectLst/>
                          <a:latin typeface="Times New Roman" panose="02020603050405020304" pitchFamily="18" charset="0"/>
                          <a:ea typeface="+mn-ea"/>
                          <a:cs typeface="Times New Roman" panose="02020603050405020304" pitchFamily="18" charset="0"/>
                        </a:rPr>
                        <a:t>DTLQPS84</a:t>
                      </a:r>
                    </a:p>
                  </a:txBody>
                  <a:tcPr marL="4763" marR="4763" marT="4763" marB="0" anchor="ctr"/>
                </a:tc>
                <a:tc>
                  <a:txBody>
                    <a:bodyPr/>
                    <a:lstStyle/>
                    <a:p>
                      <a:pPr algn="ctr" fontAlgn="ct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“磁铁过温”</a:t>
                      </a:r>
                    </a:p>
                  </a:txBody>
                  <a:tcPr marL="4763" marR="4763" marT="4763" marB="0" anchor="ctr"/>
                </a:tc>
                <a:tc>
                  <a:txBody>
                    <a:bodyPr/>
                    <a:lstStyle/>
                    <a:p>
                      <a:pPr algn="ctr" fontAlgn="ct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水冷报警</a:t>
                      </a:r>
                    </a:p>
                  </a:txBody>
                  <a:tcPr marL="4763" marR="4763" marT="4763" marB="0" anchor="ctr"/>
                </a:tc>
              </a:tr>
              <a:tr h="226070">
                <a:tc>
                  <a:txBody>
                    <a:bodyPr/>
                    <a:lstStyle/>
                    <a:p>
                      <a:pPr algn="ctr" fontAlgn="ctr"/>
                      <a:r>
                        <a:rPr lang="en-US" altLang="zh-CN" sz="1100" b="0" i="0" u="none" strike="noStrike">
                          <a:solidFill>
                            <a:srgbClr val="000000"/>
                          </a:solidFill>
                          <a:effectLst/>
                          <a:latin typeface="宋体" panose="02010600030101010101" pitchFamily="2" charset="-122"/>
                          <a:ea typeface="宋体" panose="02010600030101010101" pitchFamily="2" charset="-122"/>
                        </a:rPr>
                        <a:t>9</a:t>
                      </a:r>
                    </a:p>
                  </a:txBody>
                  <a:tcPr marL="4763" marR="4763" marT="4763" marB="0" anchor="ctr"/>
                </a:tc>
                <a:tc>
                  <a:txBody>
                    <a:bodyPr/>
                    <a:lstStyle/>
                    <a:p>
                      <a:pPr algn="ctr" fontAlgn="ctr"/>
                      <a:r>
                        <a:rPr lang="en-US" altLang="zh-CN"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2018</a:t>
                      </a:r>
                      <a:r>
                        <a:rPr lang="zh-CN" altLang="en-US"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年</a:t>
                      </a:r>
                      <a:r>
                        <a:rPr lang="en-US" altLang="zh-CN"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4</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月</a:t>
                      </a:r>
                      <a:r>
                        <a:rPr lang="en-US" altLang="zh-CN" sz="1200" b="0" i="0" u="none" strike="noStrike" dirty="0">
                          <a:solidFill>
                            <a:schemeClr val="tx1"/>
                          </a:solidFill>
                          <a:effectLst/>
                          <a:latin typeface="Times New Roman" panose="02020603050405020304" pitchFamily="18" charset="0"/>
                          <a:ea typeface="+mn-ea"/>
                          <a:cs typeface="Times New Roman" panose="02020603050405020304" pitchFamily="18" charset="0"/>
                        </a:rPr>
                        <a:t>28</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l" fontAlgn="ctr"/>
                      <a:r>
                        <a:rPr lang="en-US" sz="1200" b="0" i="0" u="none" strike="noStrike">
                          <a:solidFill>
                            <a:schemeClr val="tx1"/>
                          </a:solidFill>
                          <a:effectLst/>
                          <a:latin typeface="Times New Roman" panose="02020603050405020304" pitchFamily="18" charset="0"/>
                          <a:ea typeface="+mn-ea"/>
                          <a:cs typeface="Times New Roman" panose="02020603050405020304" pitchFamily="18" charset="0"/>
                        </a:rPr>
                        <a:t>MEBTDHPS05</a:t>
                      </a:r>
                    </a:p>
                  </a:txBody>
                  <a:tcPr marL="4763" marR="4763" marT="4763" marB="0" anchor="ctr"/>
                </a:tc>
                <a:tc>
                  <a:txBody>
                    <a:bodyPr/>
                    <a:lstStyle/>
                    <a:p>
                      <a:pPr algn="ctr" fontAlgn="ctr"/>
                      <a:r>
                        <a:rPr lang="zh-CN" altLang="en-US" sz="1200" b="0" i="0" u="none" strike="noStrike">
                          <a:solidFill>
                            <a:schemeClr val="tx1"/>
                          </a:solidFill>
                          <a:effectLst/>
                          <a:latin typeface="Times New Roman" panose="02020603050405020304" pitchFamily="18" charset="0"/>
                          <a:ea typeface="+mn-ea"/>
                          <a:cs typeface="Times New Roman" panose="02020603050405020304" pitchFamily="18" charset="0"/>
                        </a:rPr>
                        <a:t>误操作</a:t>
                      </a:r>
                    </a:p>
                  </a:txBody>
                  <a:tcPr marL="4763" marR="4763" marT="4763" marB="0" anchor="ctr"/>
                </a:tc>
                <a:tc>
                  <a:txBody>
                    <a:bodyPr/>
                    <a:lstStyle/>
                    <a:p>
                      <a:pPr algn="ctr" fontAlgn="ct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远控给定不为</a:t>
                      </a:r>
                      <a:r>
                        <a:rPr lang="en-US" altLang="zh-CN" sz="1200" b="0" i="0" u="none" strike="noStrike" dirty="0">
                          <a:solidFill>
                            <a:schemeClr val="tx1"/>
                          </a:solidFill>
                          <a:effectLst/>
                          <a:latin typeface="Times New Roman" panose="02020603050405020304" pitchFamily="18" charset="0"/>
                          <a:ea typeface="+mn-ea"/>
                          <a:cs typeface="Times New Roman" panose="02020603050405020304" pitchFamily="18" charset="0"/>
                        </a:rPr>
                        <a:t>0</a:t>
                      </a:r>
                    </a:p>
                  </a:txBody>
                  <a:tcPr marL="4763" marR="4763" marT="4763" marB="0" anchor="ctr"/>
                </a:tc>
              </a:tr>
              <a:tr h="226070">
                <a:tc>
                  <a:txBody>
                    <a:bodyPr/>
                    <a:lstStyle/>
                    <a:p>
                      <a:pPr algn="ctr" fontAlgn="ctr"/>
                      <a:r>
                        <a:rPr lang="en-US" altLang="zh-CN" sz="1100" b="0" i="0" u="none" strike="noStrike">
                          <a:solidFill>
                            <a:srgbClr val="000000"/>
                          </a:solidFill>
                          <a:effectLst/>
                          <a:latin typeface="宋体" panose="02010600030101010101" pitchFamily="2" charset="-122"/>
                          <a:ea typeface="宋体" panose="02010600030101010101" pitchFamily="2" charset="-122"/>
                        </a:rPr>
                        <a:t>10</a:t>
                      </a:r>
                    </a:p>
                  </a:txBody>
                  <a:tcPr marL="4763" marR="4763" marT="4763" marB="0" anchor="ctr"/>
                </a:tc>
                <a:tc>
                  <a:txBody>
                    <a:bodyPr/>
                    <a:lstStyle/>
                    <a:p>
                      <a:pPr algn="ctr" fontAlgn="ctr"/>
                      <a:r>
                        <a:rPr lang="en-US" altLang="zh-CN"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2018</a:t>
                      </a:r>
                      <a:r>
                        <a:rPr lang="zh-CN" altLang="en-US"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年</a:t>
                      </a:r>
                      <a:r>
                        <a:rPr lang="en-US" altLang="zh-CN" sz="1200" b="0" i="0" u="none" strike="noStrike" dirty="0" smtClean="0">
                          <a:solidFill>
                            <a:schemeClr val="tx1"/>
                          </a:solidFill>
                          <a:effectLst/>
                          <a:latin typeface="Times New Roman" panose="02020603050405020304" pitchFamily="18" charset="0"/>
                          <a:ea typeface="+mn-ea"/>
                          <a:cs typeface="Times New Roman" panose="02020603050405020304" pitchFamily="18" charset="0"/>
                        </a:rPr>
                        <a:t>4</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月</a:t>
                      </a:r>
                      <a:r>
                        <a:rPr lang="en-US" altLang="zh-CN" sz="1200" b="0" i="0" u="none" strike="noStrike" dirty="0">
                          <a:solidFill>
                            <a:schemeClr val="tx1"/>
                          </a:solidFill>
                          <a:effectLst/>
                          <a:latin typeface="Times New Roman" panose="02020603050405020304" pitchFamily="18" charset="0"/>
                          <a:ea typeface="+mn-ea"/>
                          <a:cs typeface="Times New Roman" panose="02020603050405020304" pitchFamily="18" charset="0"/>
                        </a:rPr>
                        <a:t>27</a:t>
                      </a: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l" fontAlgn="ctr"/>
                      <a:r>
                        <a:rPr lang="en-US" sz="1200" b="0" i="0" u="none" strike="noStrike">
                          <a:solidFill>
                            <a:schemeClr val="tx1"/>
                          </a:solidFill>
                          <a:effectLst/>
                          <a:latin typeface="Times New Roman" panose="02020603050405020304" pitchFamily="18" charset="0"/>
                          <a:ea typeface="+mn-ea"/>
                          <a:cs typeface="Times New Roman" panose="02020603050405020304" pitchFamily="18" charset="0"/>
                        </a:rPr>
                        <a:t>DTLQPS84</a:t>
                      </a:r>
                    </a:p>
                  </a:txBody>
                  <a:tcPr marL="4763" marR="4763" marT="4763" marB="0" anchor="ctr"/>
                </a:tc>
                <a:tc>
                  <a:txBody>
                    <a:bodyPr/>
                    <a:lstStyle/>
                    <a:p>
                      <a:pPr algn="ctr" fontAlgn="ctr"/>
                      <a:r>
                        <a:rPr lang="zh-CN" altLang="en-US" sz="1200" b="0" i="0" u="none" strike="noStrike">
                          <a:solidFill>
                            <a:schemeClr val="tx1"/>
                          </a:solidFill>
                          <a:effectLst/>
                          <a:latin typeface="Times New Roman" panose="02020603050405020304" pitchFamily="18" charset="0"/>
                          <a:ea typeface="+mn-ea"/>
                          <a:cs typeface="Times New Roman" panose="02020603050405020304" pitchFamily="18" charset="0"/>
                        </a:rPr>
                        <a:t>“磁铁过温”</a:t>
                      </a:r>
                    </a:p>
                  </a:txBody>
                  <a:tcPr marL="4763" marR="4763" marT="4763" marB="0" anchor="ctr"/>
                </a:tc>
                <a:tc>
                  <a:txBody>
                    <a:bodyPr/>
                    <a:lstStyle/>
                    <a:p>
                      <a:pPr algn="ctr" fontAlgn="ctr"/>
                      <a:r>
                        <a:rPr lang="zh-CN" altLang="en-US" sz="1200" b="0" i="0" u="none" strike="noStrike" dirty="0">
                          <a:solidFill>
                            <a:schemeClr val="tx1"/>
                          </a:solidFill>
                          <a:effectLst/>
                          <a:latin typeface="Times New Roman" panose="02020603050405020304" pitchFamily="18" charset="0"/>
                          <a:ea typeface="+mn-ea"/>
                          <a:cs typeface="Times New Roman" panose="02020603050405020304" pitchFamily="18" charset="0"/>
                        </a:rPr>
                        <a:t>水冷报警</a:t>
                      </a:r>
                    </a:p>
                  </a:txBody>
                  <a:tcPr marL="4763" marR="4763" marT="4763" marB="0" anchor="ctr"/>
                </a:tc>
              </a:tr>
              <a:tr h="226070">
                <a:tc>
                  <a:txBody>
                    <a:bodyPr/>
                    <a:lstStyle/>
                    <a:p>
                      <a:pPr algn="ctr" fontAlgn="ctr"/>
                      <a:r>
                        <a:rPr lang="en-US" altLang="zh-CN" sz="1100" b="0" i="0" u="none" strike="noStrike">
                          <a:solidFill>
                            <a:srgbClr val="FF0000"/>
                          </a:solidFill>
                          <a:effectLst/>
                          <a:latin typeface="宋体" panose="02010600030101010101" pitchFamily="2" charset="-122"/>
                          <a:ea typeface="宋体" panose="02010600030101010101" pitchFamily="2" charset="-122"/>
                        </a:rPr>
                        <a:t>11</a:t>
                      </a:r>
                    </a:p>
                  </a:txBody>
                  <a:tcPr marL="4763" marR="4763" marT="4763" marB="0" anchor="ctr"/>
                </a:tc>
                <a:tc>
                  <a:txBody>
                    <a:bodyPr/>
                    <a:lstStyle/>
                    <a:p>
                      <a:pPr algn="ctr" fontAlgn="ctr"/>
                      <a:r>
                        <a:rPr lang="en-US" altLang="zh-CN" sz="1200" b="0" i="0" u="none" strike="noStrike" dirty="0" smtClean="0">
                          <a:solidFill>
                            <a:srgbClr val="FF0000"/>
                          </a:solidFill>
                          <a:effectLst/>
                          <a:latin typeface="Times New Roman" panose="02020603050405020304" pitchFamily="18" charset="0"/>
                          <a:ea typeface="+mn-ea"/>
                          <a:cs typeface="Times New Roman" panose="02020603050405020304" pitchFamily="18" charset="0"/>
                        </a:rPr>
                        <a:t>2018</a:t>
                      </a:r>
                      <a:r>
                        <a:rPr lang="zh-CN" altLang="en-US" sz="1200" b="0" i="0" u="none" strike="noStrike" dirty="0" smtClean="0">
                          <a:solidFill>
                            <a:srgbClr val="FF0000"/>
                          </a:solidFill>
                          <a:effectLst/>
                          <a:latin typeface="Times New Roman" panose="02020603050405020304" pitchFamily="18" charset="0"/>
                          <a:ea typeface="+mn-ea"/>
                          <a:cs typeface="Times New Roman" panose="02020603050405020304" pitchFamily="18" charset="0"/>
                        </a:rPr>
                        <a:t>年</a:t>
                      </a:r>
                      <a:r>
                        <a:rPr lang="en-US" altLang="zh-CN" sz="1200" b="0" i="0" u="none" strike="noStrike" dirty="0" smtClean="0">
                          <a:solidFill>
                            <a:srgbClr val="FF0000"/>
                          </a:solidFill>
                          <a:effectLst/>
                          <a:latin typeface="Times New Roman" panose="02020603050405020304" pitchFamily="18" charset="0"/>
                          <a:ea typeface="+mn-ea"/>
                          <a:cs typeface="Times New Roman" panose="02020603050405020304" pitchFamily="18" charset="0"/>
                        </a:rPr>
                        <a:t>6</a:t>
                      </a:r>
                      <a:r>
                        <a:rPr lang="zh-CN" altLang="en-US" sz="1200" b="0" i="0" u="none" strike="noStrike" dirty="0">
                          <a:solidFill>
                            <a:srgbClr val="FF0000"/>
                          </a:solidFill>
                          <a:effectLst/>
                          <a:latin typeface="Times New Roman" panose="02020603050405020304" pitchFamily="18" charset="0"/>
                          <a:ea typeface="+mn-ea"/>
                          <a:cs typeface="Times New Roman" panose="02020603050405020304" pitchFamily="18" charset="0"/>
                        </a:rPr>
                        <a:t>月</a:t>
                      </a:r>
                      <a:r>
                        <a:rPr lang="en-US" altLang="zh-CN" sz="1200" b="0" i="0" u="none" strike="noStrike" dirty="0">
                          <a:solidFill>
                            <a:srgbClr val="FF0000"/>
                          </a:solidFill>
                          <a:effectLst/>
                          <a:latin typeface="Times New Roman" panose="02020603050405020304" pitchFamily="18" charset="0"/>
                          <a:ea typeface="+mn-ea"/>
                          <a:cs typeface="Times New Roman" panose="02020603050405020304" pitchFamily="18" charset="0"/>
                        </a:rPr>
                        <a:t>22</a:t>
                      </a:r>
                      <a:r>
                        <a:rPr lang="zh-CN" altLang="en-US" sz="1200" b="0" i="0" u="none" strike="noStrike" dirty="0">
                          <a:solidFill>
                            <a:srgbClr val="FF0000"/>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l" fontAlgn="ctr"/>
                      <a:r>
                        <a:rPr lang="en-US" sz="1200" b="0" i="0" u="none" strike="noStrike">
                          <a:solidFill>
                            <a:srgbClr val="FF0000"/>
                          </a:solidFill>
                          <a:effectLst/>
                          <a:latin typeface="Times New Roman" panose="02020603050405020304" pitchFamily="18" charset="0"/>
                          <a:ea typeface="+mn-ea"/>
                          <a:cs typeface="Times New Roman" panose="02020603050405020304" pitchFamily="18" charset="0"/>
                        </a:rPr>
                        <a:t>LRDHPS09</a:t>
                      </a:r>
                    </a:p>
                  </a:txBody>
                  <a:tcPr marL="4763" marR="4763" marT="4763" marB="0" anchor="ctr"/>
                </a:tc>
                <a:tc>
                  <a:txBody>
                    <a:bodyPr/>
                    <a:lstStyle/>
                    <a:p>
                      <a:pPr algn="ctr" fontAlgn="ctr"/>
                      <a:r>
                        <a:rPr lang="zh-CN" altLang="en-US" sz="1200" b="0" i="0" u="none" strike="noStrike">
                          <a:solidFill>
                            <a:srgbClr val="FF0000"/>
                          </a:solidFill>
                          <a:effectLst/>
                          <a:latin typeface="Times New Roman" panose="02020603050405020304" pitchFamily="18" charset="0"/>
                          <a:ea typeface="+mn-ea"/>
                          <a:cs typeface="Times New Roman" panose="02020603050405020304" pitchFamily="18" charset="0"/>
                        </a:rPr>
                        <a:t>“前级过流”</a:t>
                      </a:r>
                    </a:p>
                  </a:txBody>
                  <a:tcPr marL="4763" marR="4763" marT="4763" marB="0" anchor="ctr"/>
                </a:tc>
                <a:tc>
                  <a:txBody>
                    <a:bodyPr/>
                    <a:lstStyle/>
                    <a:p>
                      <a:pPr algn="ctr" fontAlgn="ctr"/>
                      <a:r>
                        <a:rPr lang="zh-CN" altLang="en-US" sz="1200" b="0" i="0" u="none" strike="noStrike" dirty="0">
                          <a:solidFill>
                            <a:srgbClr val="FF0000"/>
                          </a:solidFill>
                          <a:effectLst/>
                          <a:latin typeface="Times New Roman" panose="02020603050405020304" pitchFamily="18" charset="0"/>
                          <a:ea typeface="+mn-ea"/>
                          <a:cs typeface="Times New Roman" panose="02020603050405020304" pitchFamily="18" charset="0"/>
                        </a:rPr>
                        <a:t>故障跳闸</a:t>
                      </a:r>
                    </a:p>
                  </a:txBody>
                  <a:tcPr marL="4763" marR="4763" marT="4763" marB="0" anchor="ctr"/>
                </a:tc>
              </a:tr>
              <a:tr h="226070">
                <a:tc>
                  <a:txBody>
                    <a:bodyPr/>
                    <a:lstStyle/>
                    <a:p>
                      <a:pPr algn="ctr" fontAlgn="ctr"/>
                      <a:r>
                        <a:rPr lang="en-US" altLang="zh-CN" sz="1100" b="0" i="0" u="none" strike="noStrike">
                          <a:solidFill>
                            <a:srgbClr val="FF0000"/>
                          </a:solidFill>
                          <a:effectLst/>
                          <a:latin typeface="宋体" panose="02010600030101010101" pitchFamily="2" charset="-122"/>
                          <a:ea typeface="宋体" panose="02010600030101010101" pitchFamily="2" charset="-122"/>
                        </a:rPr>
                        <a:t>12</a:t>
                      </a:r>
                    </a:p>
                  </a:txBody>
                  <a:tcPr marL="4763" marR="4763" marT="4763" marB="0" anchor="ctr"/>
                </a:tc>
                <a:tc>
                  <a:txBody>
                    <a:bodyPr/>
                    <a:lstStyle/>
                    <a:p>
                      <a:pPr algn="ctr" fontAlgn="ctr"/>
                      <a:r>
                        <a:rPr lang="en-US" altLang="zh-CN" sz="1200" b="0" i="0" u="none" strike="noStrike" dirty="0" smtClean="0">
                          <a:solidFill>
                            <a:srgbClr val="FF0000"/>
                          </a:solidFill>
                          <a:effectLst/>
                          <a:latin typeface="Times New Roman" panose="02020603050405020304" pitchFamily="18" charset="0"/>
                          <a:ea typeface="+mn-ea"/>
                          <a:cs typeface="Times New Roman" panose="02020603050405020304" pitchFamily="18" charset="0"/>
                        </a:rPr>
                        <a:t>2018</a:t>
                      </a:r>
                      <a:r>
                        <a:rPr lang="zh-CN" altLang="en-US" sz="1200" b="0" i="0" u="none" strike="noStrike" dirty="0" smtClean="0">
                          <a:solidFill>
                            <a:srgbClr val="FF0000"/>
                          </a:solidFill>
                          <a:effectLst/>
                          <a:latin typeface="Times New Roman" panose="02020603050405020304" pitchFamily="18" charset="0"/>
                          <a:ea typeface="+mn-ea"/>
                          <a:cs typeface="Times New Roman" panose="02020603050405020304" pitchFamily="18" charset="0"/>
                        </a:rPr>
                        <a:t>年</a:t>
                      </a:r>
                      <a:r>
                        <a:rPr lang="en-US" altLang="zh-CN" sz="1200" b="0" i="0" u="none" strike="noStrike" dirty="0" smtClean="0">
                          <a:solidFill>
                            <a:srgbClr val="FF0000"/>
                          </a:solidFill>
                          <a:effectLst/>
                          <a:latin typeface="Times New Roman" panose="02020603050405020304" pitchFamily="18" charset="0"/>
                          <a:ea typeface="+mn-ea"/>
                          <a:cs typeface="Times New Roman" panose="02020603050405020304" pitchFamily="18" charset="0"/>
                        </a:rPr>
                        <a:t>6</a:t>
                      </a:r>
                      <a:r>
                        <a:rPr lang="zh-CN" altLang="en-US" sz="1200" b="0" i="0" u="none" strike="noStrike" dirty="0">
                          <a:solidFill>
                            <a:srgbClr val="FF0000"/>
                          </a:solidFill>
                          <a:effectLst/>
                          <a:latin typeface="Times New Roman" panose="02020603050405020304" pitchFamily="18" charset="0"/>
                          <a:ea typeface="+mn-ea"/>
                          <a:cs typeface="Times New Roman" panose="02020603050405020304" pitchFamily="18" charset="0"/>
                        </a:rPr>
                        <a:t>月</a:t>
                      </a:r>
                      <a:r>
                        <a:rPr lang="en-US" altLang="zh-CN" sz="1200" b="0" i="0" u="none" strike="noStrike" dirty="0">
                          <a:solidFill>
                            <a:srgbClr val="FF0000"/>
                          </a:solidFill>
                          <a:effectLst/>
                          <a:latin typeface="Times New Roman" panose="02020603050405020304" pitchFamily="18" charset="0"/>
                          <a:ea typeface="+mn-ea"/>
                          <a:cs typeface="Times New Roman" panose="02020603050405020304" pitchFamily="18" charset="0"/>
                        </a:rPr>
                        <a:t>22</a:t>
                      </a:r>
                      <a:r>
                        <a:rPr lang="zh-CN" altLang="en-US" sz="1200" b="0" i="0" u="none" strike="noStrike" dirty="0">
                          <a:solidFill>
                            <a:srgbClr val="FF0000"/>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l" fontAlgn="ctr"/>
                      <a:r>
                        <a:rPr lang="en-US" sz="1200" b="0" i="0" u="none" strike="noStrike" dirty="0">
                          <a:solidFill>
                            <a:srgbClr val="FF0000"/>
                          </a:solidFill>
                          <a:effectLst/>
                          <a:latin typeface="Times New Roman" panose="02020603050405020304" pitchFamily="18" charset="0"/>
                          <a:ea typeface="+mn-ea"/>
                          <a:cs typeface="Times New Roman" panose="02020603050405020304" pitchFamily="18" charset="0"/>
                        </a:rPr>
                        <a:t>LRDHPS11</a:t>
                      </a:r>
                    </a:p>
                  </a:txBody>
                  <a:tcPr marL="4763" marR="4763" marT="4763" marB="0" anchor="ctr"/>
                </a:tc>
                <a:tc>
                  <a:txBody>
                    <a:bodyPr/>
                    <a:lstStyle/>
                    <a:p>
                      <a:pPr algn="ctr" fontAlgn="ctr"/>
                      <a:r>
                        <a:rPr lang="zh-CN" altLang="en-US" sz="1200" b="0" i="0" u="none" strike="noStrike" dirty="0">
                          <a:solidFill>
                            <a:srgbClr val="FF0000"/>
                          </a:solidFill>
                          <a:effectLst/>
                          <a:latin typeface="Times New Roman" panose="02020603050405020304" pitchFamily="18" charset="0"/>
                          <a:ea typeface="+mn-ea"/>
                          <a:cs typeface="Times New Roman" panose="02020603050405020304" pitchFamily="18" charset="0"/>
                        </a:rPr>
                        <a:t>正常</a:t>
                      </a:r>
                    </a:p>
                  </a:txBody>
                  <a:tcPr marL="4763" marR="4763" marT="4763" marB="0" anchor="ctr"/>
                </a:tc>
                <a:tc>
                  <a:txBody>
                    <a:bodyPr/>
                    <a:lstStyle/>
                    <a:p>
                      <a:pPr algn="ctr" fontAlgn="ctr"/>
                      <a:r>
                        <a:rPr lang="zh-CN" altLang="en-US" sz="1200" b="0" i="0" u="none" strike="noStrike" dirty="0">
                          <a:solidFill>
                            <a:srgbClr val="FF0000"/>
                          </a:solidFill>
                          <a:effectLst/>
                          <a:latin typeface="Times New Roman" panose="02020603050405020304" pitchFamily="18" charset="0"/>
                          <a:ea typeface="+mn-ea"/>
                          <a:cs typeface="Times New Roman" panose="02020603050405020304" pitchFamily="18" charset="0"/>
                        </a:rPr>
                        <a:t>远控给定电流电源不响应</a:t>
                      </a:r>
                    </a:p>
                  </a:txBody>
                  <a:tcPr marL="4763" marR="4763" marT="4763" marB="0" anchor="ctr"/>
                </a:tc>
              </a:tr>
            </a:tbl>
          </a:graphicData>
        </a:graphic>
      </p:graphicFrame>
      <p:graphicFrame>
        <p:nvGraphicFramePr>
          <p:cNvPr id="10" name="图表 9"/>
          <p:cNvGraphicFramePr>
            <a:graphicFrameLocks/>
          </p:cNvGraphicFramePr>
          <p:nvPr>
            <p:extLst>
              <p:ext uri="{D42A27DB-BD31-4B8C-83A1-F6EECF244321}">
                <p14:modId xmlns:p14="http://schemas.microsoft.com/office/powerpoint/2010/main" val="3808704458"/>
              </p:ext>
            </p:extLst>
          </p:nvPr>
        </p:nvGraphicFramePr>
        <p:xfrm>
          <a:off x="7516838" y="2067276"/>
          <a:ext cx="4018670" cy="28260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56302906"/>
      </p:ext>
    </p:extLst>
  </p:cSld>
  <p:clrMapOvr>
    <a:masterClrMapping/>
  </p:clrMapOvr>
  <p:transition advTm="39025">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9BB38C40-7020-4AF8-83E2-633BC1777F80}" type="slidenum">
              <a:rPr lang="en-US" altLang="zh-CN" sz="900">
                <a:solidFill>
                  <a:srgbClr val="4D5E68"/>
                </a:solidFill>
                <a:latin typeface="Impact" panose="020B0806030902050204" pitchFamily="34" charset="0"/>
              </a:rPr>
              <a:pPr/>
              <a:t>7</a:t>
            </a:fld>
            <a:endParaRPr lang="en-US" altLang="zh-CN" sz="90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37891" name="Rectangle 2"/>
          <p:cNvSpPr>
            <a:spLocks noGrp="1" noChangeArrowheads="1"/>
          </p:cNvSpPr>
          <p:nvPr>
            <p:ph type="title" sz="quarter"/>
          </p:nvPr>
        </p:nvSpPr>
        <p:spPr>
          <a:xfrm>
            <a:off x="286178" y="959903"/>
            <a:ext cx="6248400" cy="606808"/>
          </a:xfrm>
        </p:spPr>
        <p:txBody>
          <a:bodyPr/>
          <a:lstStyle/>
          <a:p>
            <a:pPr eaLnBrk="1" hangingPunct="1"/>
            <a:r>
              <a:rPr lang="zh-CN" altLang="en-US" sz="3200" dirty="0" smtClean="0">
                <a:solidFill>
                  <a:schemeClr val="tx1"/>
                </a:solidFill>
              </a:rPr>
              <a:t>一、电源系统的总体运行情况</a:t>
            </a:r>
            <a:endParaRPr lang="en-US" altLang="zh-CN" sz="3200" dirty="0">
              <a:solidFill>
                <a:schemeClr val="tx1"/>
              </a:solidFill>
            </a:endParaRPr>
          </a:p>
        </p:txBody>
      </p:sp>
      <p:sp>
        <p:nvSpPr>
          <p:cNvPr id="2" name="内容占位符 1"/>
          <p:cNvSpPr>
            <a:spLocks noGrp="1"/>
          </p:cNvSpPr>
          <p:nvPr>
            <p:ph sz="quarter" idx="2"/>
          </p:nvPr>
        </p:nvSpPr>
        <p:spPr>
          <a:xfrm>
            <a:off x="371915" y="1508499"/>
            <a:ext cx="11097943" cy="817359"/>
          </a:xfrm>
        </p:spPr>
        <p:txBody>
          <a:bodyPr/>
          <a:lstStyle/>
          <a:p>
            <a:pPr marL="0" indent="0">
              <a:lnSpc>
                <a:spcPct val="150000"/>
              </a:lnSpc>
              <a:spcBef>
                <a:spcPts val="0"/>
              </a:spcBef>
              <a:spcAft>
                <a:spcPts val="0"/>
              </a:spcAft>
              <a:buNone/>
            </a:pPr>
            <a:r>
              <a:rPr lang="en-US" altLang="zh-CN" sz="1800" b="0" dirty="0" smtClean="0">
                <a:solidFill>
                  <a:schemeClr val="tx1"/>
                </a:solidFill>
                <a:latin typeface="Times New Roman" panose="02020603050405020304" pitchFamily="18" charset="0"/>
                <a:cs typeface="Times New Roman" panose="02020603050405020304" pitchFamily="18" charset="0"/>
              </a:rPr>
              <a:t>4</a:t>
            </a:r>
            <a:r>
              <a:rPr lang="zh-CN" altLang="en-US" sz="1800" b="0" dirty="0" smtClean="0">
                <a:solidFill>
                  <a:schemeClr val="tx1"/>
                </a:solidFill>
                <a:latin typeface="Times New Roman" panose="02020603050405020304" pitchFamily="18" charset="0"/>
                <a:cs typeface="Times New Roman" panose="02020603050405020304" pitchFamily="18" charset="0"/>
              </a:rPr>
              <a:t>、</a:t>
            </a:r>
            <a:r>
              <a:rPr lang="en-US" altLang="zh-CN" sz="1800" b="0" dirty="0" smtClean="0">
                <a:solidFill>
                  <a:schemeClr val="tx1"/>
                </a:solidFill>
                <a:latin typeface="Times New Roman" panose="02020603050405020304" pitchFamily="18" charset="0"/>
                <a:cs typeface="Times New Roman" panose="02020603050405020304" pitchFamily="18" charset="0"/>
              </a:rPr>
              <a:t> </a:t>
            </a:r>
            <a:r>
              <a:rPr lang="zh-CN" altLang="en-US" sz="1800" b="0" dirty="0" smtClean="0">
                <a:solidFill>
                  <a:schemeClr val="tx1"/>
                </a:solidFill>
                <a:latin typeface="Times New Roman" panose="02020603050405020304" pitchFamily="18" charset="0"/>
                <a:cs typeface="Times New Roman" panose="02020603050405020304" pitchFamily="18" charset="0"/>
              </a:rPr>
              <a:t>注入引出直流电源</a:t>
            </a:r>
            <a:r>
              <a:rPr lang="zh-CN" altLang="en-US" sz="1800" b="0" dirty="0">
                <a:solidFill>
                  <a:schemeClr val="tx1"/>
                </a:solidFill>
                <a:latin typeface="Times New Roman" panose="02020603050405020304" pitchFamily="18" charset="0"/>
                <a:cs typeface="Times New Roman" panose="02020603050405020304" pitchFamily="18" charset="0"/>
              </a:rPr>
              <a:t>：</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en-US" altLang="zh-CN" sz="1600" b="0" dirty="0" smtClean="0">
                <a:solidFill>
                  <a:schemeClr val="tx1"/>
                </a:solidFill>
                <a:latin typeface="Times New Roman" panose="02020603050405020304" pitchFamily="18" charset="0"/>
                <a:cs typeface="Times New Roman" panose="02020603050405020304" pitchFamily="18" charset="0"/>
              </a:rPr>
              <a:t>       </a:t>
            </a:r>
            <a:r>
              <a:rPr lang="zh-CN" altLang="en-US" sz="1600" b="0" dirty="0" smtClean="0">
                <a:solidFill>
                  <a:schemeClr val="tx1"/>
                </a:solidFill>
                <a:latin typeface="Times New Roman" panose="02020603050405020304" pitchFamily="18" charset="0"/>
                <a:cs typeface="Times New Roman" panose="02020603050405020304" pitchFamily="18" charset="0"/>
              </a:rPr>
              <a:t>运行至今，共发生</a:t>
            </a:r>
            <a:r>
              <a:rPr lang="en-US" altLang="zh-CN" sz="1600" b="0" dirty="0" smtClean="0">
                <a:solidFill>
                  <a:schemeClr val="tx1"/>
                </a:solidFill>
                <a:latin typeface="Times New Roman" panose="02020603050405020304" pitchFamily="18" charset="0"/>
                <a:cs typeface="Times New Roman" panose="02020603050405020304" pitchFamily="18" charset="0"/>
              </a:rPr>
              <a:t>4</a:t>
            </a:r>
            <a:r>
              <a:rPr lang="zh-CN" altLang="en-US" sz="1600" b="0" dirty="0">
                <a:solidFill>
                  <a:schemeClr val="tx1"/>
                </a:solidFill>
                <a:latin typeface="Times New Roman" panose="02020603050405020304" pitchFamily="18" charset="0"/>
                <a:cs typeface="Times New Roman" panose="02020603050405020304" pitchFamily="18" charset="0"/>
              </a:rPr>
              <a:t>次</a:t>
            </a:r>
            <a:r>
              <a:rPr lang="zh-CN" altLang="en-US" sz="1600" b="0" dirty="0" smtClean="0">
                <a:solidFill>
                  <a:schemeClr val="tx1"/>
                </a:solidFill>
                <a:latin typeface="Times New Roman" panose="02020603050405020304" pitchFamily="18" charset="0"/>
                <a:cs typeface="Times New Roman" panose="02020603050405020304" pitchFamily="18" charset="0"/>
              </a:rPr>
              <a:t>故障，运行效率</a:t>
            </a:r>
            <a:r>
              <a:rPr lang="en-US" altLang="zh-CN" sz="1600" b="0" dirty="0" smtClean="0">
                <a:solidFill>
                  <a:schemeClr val="tx1"/>
                </a:solidFill>
                <a:latin typeface="Times New Roman" panose="02020603050405020304" pitchFamily="18" charset="0"/>
                <a:cs typeface="Times New Roman" panose="02020603050405020304" pitchFamily="18" charset="0"/>
              </a:rPr>
              <a:t>99.98%</a:t>
            </a:r>
            <a:r>
              <a:rPr lang="zh-CN" altLang="en-US" sz="1600" b="0" dirty="0" smtClean="0">
                <a:solidFill>
                  <a:schemeClr val="tx1"/>
                </a:solidFill>
                <a:latin typeface="Times New Roman" panose="02020603050405020304" pitchFamily="18" charset="0"/>
                <a:cs typeface="Times New Roman" panose="02020603050405020304" pitchFamily="18" charset="0"/>
              </a:rPr>
              <a:t>。</a:t>
            </a:r>
            <a:endParaRPr lang="zh-CN" altLang="en-US" sz="1600" b="0" dirty="0">
              <a:solidFill>
                <a:schemeClr val="tx1"/>
              </a:solidFill>
              <a:latin typeface="Times New Roman" panose="02020603050405020304" pitchFamily="18" charset="0"/>
              <a:cs typeface="Times New Roman" panose="02020603050405020304" pitchFamily="18" charset="0"/>
            </a:endParaRPr>
          </a:p>
        </p:txBody>
      </p:sp>
      <p:sp>
        <p:nvSpPr>
          <p:cNvPr id="9" name="内容占位符 1"/>
          <p:cNvSpPr>
            <a:spLocks noGrp="1"/>
          </p:cNvSpPr>
          <p:nvPr>
            <p:ph sz="quarter" idx="2"/>
          </p:nvPr>
        </p:nvSpPr>
        <p:spPr>
          <a:xfrm>
            <a:off x="371915" y="3849272"/>
            <a:ext cx="7140233" cy="919675"/>
          </a:xfrm>
        </p:spPr>
        <p:txBody>
          <a:bodyPr/>
          <a:lstStyle/>
          <a:p>
            <a:pPr marL="0" indent="0">
              <a:lnSpc>
                <a:spcPct val="150000"/>
              </a:lnSpc>
              <a:spcBef>
                <a:spcPts val="0"/>
              </a:spcBef>
              <a:spcAft>
                <a:spcPts val="0"/>
              </a:spcAft>
              <a:buNone/>
            </a:pPr>
            <a:r>
              <a:rPr lang="en-US" altLang="zh-CN" sz="1800" b="0" dirty="0">
                <a:solidFill>
                  <a:schemeClr val="tx1"/>
                </a:solidFill>
                <a:latin typeface="Times New Roman" panose="02020603050405020304" pitchFamily="18" charset="0"/>
                <a:cs typeface="Times New Roman" panose="02020603050405020304" pitchFamily="18" charset="0"/>
              </a:rPr>
              <a:t>5</a:t>
            </a:r>
            <a:r>
              <a:rPr lang="zh-CN" altLang="en-US" sz="1800" b="0" dirty="0" smtClean="0">
                <a:solidFill>
                  <a:schemeClr val="tx1"/>
                </a:solidFill>
                <a:latin typeface="Times New Roman" panose="02020603050405020304" pitchFamily="18" charset="0"/>
                <a:cs typeface="Times New Roman" panose="02020603050405020304" pitchFamily="18" charset="0"/>
              </a:rPr>
              <a:t>、</a:t>
            </a:r>
            <a:r>
              <a:rPr lang="en-US" altLang="zh-CN" sz="1800" b="0" dirty="0" smtClean="0">
                <a:solidFill>
                  <a:schemeClr val="tx1"/>
                </a:solidFill>
                <a:latin typeface="Times New Roman" panose="02020603050405020304" pitchFamily="18" charset="0"/>
                <a:cs typeface="Times New Roman" panose="02020603050405020304" pitchFamily="18" charset="0"/>
              </a:rPr>
              <a:t> RCS</a:t>
            </a:r>
            <a:r>
              <a:rPr lang="zh-CN" altLang="en-US" sz="1800" b="0" dirty="0">
                <a:solidFill>
                  <a:schemeClr val="tx1"/>
                </a:solidFill>
                <a:latin typeface="Times New Roman" panose="02020603050405020304" pitchFamily="18" charset="0"/>
                <a:cs typeface="Times New Roman" panose="02020603050405020304" pitchFamily="18" charset="0"/>
              </a:rPr>
              <a:t>二极校正</a:t>
            </a:r>
            <a:r>
              <a:rPr lang="zh-CN" altLang="en-US" sz="1800" b="0" dirty="0" smtClean="0">
                <a:solidFill>
                  <a:schemeClr val="tx1"/>
                </a:solidFill>
                <a:latin typeface="Times New Roman" panose="02020603050405020304" pitchFamily="18" charset="0"/>
                <a:cs typeface="Times New Roman" panose="02020603050405020304" pitchFamily="18" charset="0"/>
              </a:rPr>
              <a:t>磁铁电源</a:t>
            </a:r>
            <a:r>
              <a:rPr lang="zh-CN" altLang="en-US" sz="1800" b="0" dirty="0">
                <a:solidFill>
                  <a:schemeClr val="tx1"/>
                </a:solidFill>
                <a:latin typeface="Times New Roman" panose="02020603050405020304" pitchFamily="18" charset="0"/>
                <a:cs typeface="Times New Roman" panose="02020603050405020304" pitchFamily="18" charset="0"/>
              </a:rPr>
              <a:t>：</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zh-CN" altLang="en-US" sz="1600" b="0" dirty="0" smtClean="0">
                <a:solidFill>
                  <a:schemeClr val="tx1"/>
                </a:solidFill>
                <a:latin typeface="Times New Roman" panose="02020603050405020304" pitchFamily="18" charset="0"/>
                <a:cs typeface="Times New Roman" panose="02020603050405020304" pitchFamily="18" charset="0"/>
              </a:rPr>
              <a:t>        运行</a:t>
            </a:r>
            <a:r>
              <a:rPr lang="zh-CN" altLang="en-US" sz="1600" b="0" dirty="0">
                <a:solidFill>
                  <a:schemeClr val="tx1"/>
                </a:solidFill>
                <a:latin typeface="Times New Roman" panose="02020603050405020304" pitchFamily="18" charset="0"/>
                <a:cs typeface="Times New Roman" panose="02020603050405020304" pitchFamily="18" charset="0"/>
              </a:rPr>
              <a:t>至今，共</a:t>
            </a:r>
            <a:r>
              <a:rPr lang="zh-CN" altLang="en-US" sz="1600" b="0" dirty="0" smtClean="0">
                <a:solidFill>
                  <a:schemeClr val="tx1"/>
                </a:solidFill>
                <a:latin typeface="Times New Roman" panose="02020603050405020304" pitchFamily="18" charset="0"/>
                <a:cs typeface="Times New Roman" panose="02020603050405020304" pitchFamily="18" charset="0"/>
              </a:rPr>
              <a:t>发生</a:t>
            </a:r>
            <a:r>
              <a:rPr lang="en-US" altLang="zh-CN" sz="1600" b="0" dirty="0" smtClean="0">
                <a:solidFill>
                  <a:schemeClr val="tx1"/>
                </a:solidFill>
                <a:latin typeface="Times New Roman" panose="02020603050405020304" pitchFamily="18" charset="0"/>
                <a:cs typeface="Times New Roman" panose="02020603050405020304" pitchFamily="18" charset="0"/>
              </a:rPr>
              <a:t>3</a:t>
            </a:r>
            <a:r>
              <a:rPr lang="zh-CN" altLang="en-US" sz="1600" b="0" dirty="0" smtClean="0">
                <a:solidFill>
                  <a:schemeClr val="tx1"/>
                </a:solidFill>
                <a:latin typeface="Times New Roman" panose="02020603050405020304" pitchFamily="18" charset="0"/>
                <a:cs typeface="Times New Roman" panose="02020603050405020304" pitchFamily="18" charset="0"/>
              </a:rPr>
              <a:t>次</a:t>
            </a:r>
            <a:r>
              <a:rPr lang="zh-CN" altLang="en-US" sz="1600" b="0" dirty="0">
                <a:solidFill>
                  <a:schemeClr val="tx1"/>
                </a:solidFill>
                <a:latin typeface="Times New Roman" panose="02020603050405020304" pitchFamily="18" charset="0"/>
                <a:cs typeface="Times New Roman" panose="02020603050405020304" pitchFamily="18" charset="0"/>
              </a:rPr>
              <a:t>故障，运行效率</a:t>
            </a:r>
            <a:r>
              <a:rPr lang="en-US" altLang="zh-CN" sz="1600" b="0" dirty="0" smtClean="0">
                <a:solidFill>
                  <a:schemeClr val="tx1"/>
                </a:solidFill>
                <a:latin typeface="Times New Roman" panose="02020603050405020304" pitchFamily="18" charset="0"/>
                <a:cs typeface="Times New Roman" panose="02020603050405020304" pitchFamily="18" charset="0"/>
              </a:rPr>
              <a:t>99.99%</a:t>
            </a:r>
            <a:r>
              <a:rPr lang="zh-CN" altLang="en-US" sz="1600" b="0" dirty="0">
                <a:solidFill>
                  <a:schemeClr val="tx1"/>
                </a:solidFill>
                <a:latin typeface="Times New Roman" panose="02020603050405020304" pitchFamily="18" charset="0"/>
                <a:cs typeface="Times New Roman" panose="02020603050405020304" pitchFamily="18" charset="0"/>
              </a:rPr>
              <a:t>。</a:t>
            </a:r>
          </a:p>
        </p:txBody>
      </p:sp>
      <p:graphicFrame>
        <p:nvGraphicFramePr>
          <p:cNvPr id="10" name="表格 9"/>
          <p:cNvGraphicFramePr>
            <a:graphicFrameLocks noGrp="1"/>
          </p:cNvGraphicFramePr>
          <p:nvPr>
            <p:extLst>
              <p:ext uri="{D42A27DB-BD31-4B8C-83A1-F6EECF244321}">
                <p14:modId xmlns:p14="http://schemas.microsoft.com/office/powerpoint/2010/main" val="152865273"/>
              </p:ext>
            </p:extLst>
          </p:nvPr>
        </p:nvGraphicFramePr>
        <p:xfrm>
          <a:off x="975362" y="2431034"/>
          <a:ext cx="6799844" cy="1313063"/>
        </p:xfrm>
        <a:graphic>
          <a:graphicData uri="http://schemas.openxmlformats.org/drawingml/2006/table">
            <a:tbl>
              <a:tblPr firstRow="1" firstCol="1" bandRow="1">
                <a:tableStyleId>{5C22544A-7EE6-4342-B048-85BDC9FD1C3A}</a:tableStyleId>
              </a:tblPr>
              <a:tblGrid>
                <a:gridCol w="299363"/>
                <a:gridCol w="1245569"/>
                <a:gridCol w="899033"/>
                <a:gridCol w="2538310"/>
                <a:gridCol w="1817569"/>
              </a:tblGrid>
              <a:tr h="341719">
                <a:tc>
                  <a:txBody>
                    <a:bodyPr/>
                    <a:lstStyle/>
                    <a:p>
                      <a:pPr marL="0" algn="ctr" defTabSz="914400" rtl="0" eaLnBrk="1" latinLnBrk="0" hangingPunct="1">
                        <a:lnSpc>
                          <a:spcPct val="150000"/>
                        </a:lnSpc>
                        <a:spcAft>
                          <a:spcPts val="0"/>
                        </a:spcAft>
                      </a:pPr>
                      <a:endParaRPr lang="zh-CN" sz="1200" kern="100" dirty="0">
                        <a:solidFill>
                          <a:schemeClr val="tx1"/>
                        </a:solidFill>
                        <a:effectLst/>
                        <a:latin typeface="+mn-lt"/>
                        <a:ea typeface="+mn-ea"/>
                        <a:cs typeface="+mn-cs"/>
                      </a:endParaRPr>
                    </a:p>
                  </a:txBody>
                  <a:tcPr marL="68580" marR="68580" marT="0" marB="0" anchor="ctr"/>
                </a:tc>
                <a:tc>
                  <a:txBody>
                    <a:bodyPr/>
                    <a:lstStyle/>
                    <a:p>
                      <a:pPr marL="0" algn="ctr" defTabSz="914400" rtl="0" eaLnBrk="1" fontAlgn="ctr" latinLnBrk="0" hangingPunct="1">
                        <a:lnSpc>
                          <a:spcPct val="150000"/>
                        </a:lnSpc>
                        <a:spcAft>
                          <a:spcPts val="0"/>
                        </a:spcAft>
                      </a:pPr>
                      <a:r>
                        <a:rPr lang="zh-CN" altLang="en-US" sz="1200" b="1" kern="100" dirty="0">
                          <a:solidFill>
                            <a:schemeClr val="tx1"/>
                          </a:solidFill>
                          <a:effectLst/>
                          <a:latin typeface="+mn-lt"/>
                          <a:ea typeface="+mn-ea"/>
                          <a:cs typeface="+mn-cs"/>
                        </a:rPr>
                        <a:t>故障时间</a:t>
                      </a:r>
                    </a:p>
                  </a:txBody>
                  <a:tcPr marL="4763" marR="4763" marT="4763" marB="3600" anchor="ctr"/>
                </a:tc>
                <a:tc>
                  <a:txBody>
                    <a:bodyPr/>
                    <a:lstStyle/>
                    <a:p>
                      <a:pPr marL="0" algn="ctr" defTabSz="914400" rtl="0" eaLnBrk="1" fontAlgn="ctr" latinLnBrk="0" hangingPunct="1">
                        <a:lnSpc>
                          <a:spcPct val="150000"/>
                        </a:lnSpc>
                        <a:spcAft>
                          <a:spcPts val="0"/>
                        </a:spcAft>
                      </a:pPr>
                      <a:r>
                        <a:rPr lang="zh-CN" altLang="en-US" sz="1200" b="1" kern="100" dirty="0">
                          <a:solidFill>
                            <a:schemeClr val="tx1"/>
                          </a:solidFill>
                          <a:effectLst/>
                          <a:latin typeface="+mn-lt"/>
                          <a:ea typeface="+mn-ea"/>
                          <a:cs typeface="+mn-cs"/>
                        </a:rPr>
                        <a:t>故障机时</a:t>
                      </a:r>
                    </a:p>
                  </a:txBody>
                  <a:tcPr marL="4763" marR="4763" marT="4763" marB="3600" anchor="ctr"/>
                </a:tc>
                <a:tc>
                  <a:txBody>
                    <a:bodyPr/>
                    <a:lstStyle/>
                    <a:p>
                      <a:pPr marL="0" algn="ctr" defTabSz="914400" rtl="0" eaLnBrk="1" fontAlgn="ctr" latinLnBrk="0" hangingPunct="1">
                        <a:lnSpc>
                          <a:spcPct val="150000"/>
                        </a:lnSpc>
                        <a:spcAft>
                          <a:spcPts val="0"/>
                        </a:spcAft>
                      </a:pPr>
                      <a:r>
                        <a:rPr lang="zh-CN" altLang="en-US" sz="1200" b="1" kern="100" dirty="0">
                          <a:solidFill>
                            <a:schemeClr val="tx1"/>
                          </a:solidFill>
                          <a:effectLst/>
                          <a:latin typeface="+mn-lt"/>
                          <a:ea typeface="+mn-ea"/>
                          <a:cs typeface="+mn-cs"/>
                        </a:rPr>
                        <a:t>故障现象</a:t>
                      </a:r>
                    </a:p>
                  </a:txBody>
                  <a:tcPr marL="4763" marR="4763" marT="4763" marB="3600" anchor="ctr"/>
                </a:tc>
                <a:tc>
                  <a:txBody>
                    <a:bodyPr/>
                    <a:lstStyle/>
                    <a:p>
                      <a:pPr marL="0" algn="ctr" defTabSz="914400" rtl="0" eaLnBrk="1" fontAlgn="ctr" latinLnBrk="0" hangingPunct="1">
                        <a:lnSpc>
                          <a:spcPct val="150000"/>
                        </a:lnSpc>
                        <a:spcAft>
                          <a:spcPts val="0"/>
                        </a:spcAft>
                      </a:pPr>
                      <a:r>
                        <a:rPr lang="zh-CN" altLang="en-US" sz="1200" b="1" kern="100" dirty="0" smtClean="0">
                          <a:solidFill>
                            <a:schemeClr val="tx1"/>
                          </a:solidFill>
                          <a:effectLst/>
                          <a:latin typeface="+mn-lt"/>
                          <a:ea typeface="+mn-ea"/>
                          <a:cs typeface="+mn-cs"/>
                        </a:rPr>
                        <a:t>故障原因</a:t>
                      </a:r>
                      <a:endParaRPr lang="zh-CN" altLang="en-US" sz="1200" b="1" kern="100" dirty="0">
                        <a:solidFill>
                          <a:schemeClr val="tx1"/>
                        </a:solidFill>
                        <a:effectLst/>
                        <a:latin typeface="+mn-lt"/>
                        <a:ea typeface="+mn-ea"/>
                        <a:cs typeface="+mn-cs"/>
                      </a:endParaRPr>
                    </a:p>
                  </a:txBody>
                  <a:tcPr marL="4763" marR="4763" marT="4763" marB="3600" anchor="ctr"/>
                </a:tc>
              </a:tr>
              <a:tr h="242836">
                <a:tc>
                  <a:txBody>
                    <a:bodyPr/>
                    <a:lstStyle/>
                    <a:p>
                      <a:pPr algn="ctr" fontAlgn="ctr"/>
                      <a:r>
                        <a:rPr lang="en-US" altLang="zh-CN" sz="1200" b="0" i="0" u="none" strike="noStrike" dirty="0">
                          <a:solidFill>
                            <a:srgbClr val="000000"/>
                          </a:solidFill>
                          <a:effectLst/>
                          <a:latin typeface="Times New Roman" panose="02020603050405020304" pitchFamily="18" charset="0"/>
                          <a:ea typeface="+mn-ea"/>
                          <a:cs typeface="Times New Roman" panose="02020603050405020304" pitchFamily="18" charset="0"/>
                        </a:rPr>
                        <a:t>1</a:t>
                      </a:r>
                    </a:p>
                  </a:txBody>
                  <a:tcPr marL="4763" marR="4763" marT="4763" marB="0" anchor="ctr"/>
                </a:tc>
                <a:tc>
                  <a:txBody>
                    <a:bodyPr/>
                    <a:lstStyle/>
                    <a:p>
                      <a:pPr algn="ctr" fontAlgn="ctr"/>
                      <a:r>
                        <a:rPr lang="en-US" altLang="zh-CN" sz="1200" b="0" i="0" u="none" strike="noStrike" dirty="0" smtClean="0">
                          <a:solidFill>
                            <a:srgbClr val="000000"/>
                          </a:solidFill>
                          <a:effectLst/>
                          <a:latin typeface="Times New Roman" panose="02020603050405020304" pitchFamily="18" charset="0"/>
                          <a:ea typeface="+mn-ea"/>
                          <a:cs typeface="Times New Roman" panose="02020603050405020304" pitchFamily="18" charset="0"/>
                        </a:rPr>
                        <a:t>2018</a:t>
                      </a:r>
                      <a:r>
                        <a:rPr lang="zh-CN" altLang="en-US" sz="1200" b="0" i="0" u="none" strike="noStrike" dirty="0" smtClean="0">
                          <a:solidFill>
                            <a:srgbClr val="000000"/>
                          </a:solidFill>
                          <a:effectLst/>
                          <a:latin typeface="Times New Roman" panose="02020603050405020304" pitchFamily="18" charset="0"/>
                          <a:ea typeface="+mn-ea"/>
                          <a:cs typeface="Times New Roman" panose="02020603050405020304" pitchFamily="18" charset="0"/>
                        </a:rPr>
                        <a:t>年</a:t>
                      </a:r>
                      <a:r>
                        <a:rPr lang="en-US" altLang="zh-CN" sz="1200" b="0" i="0" u="none" strike="noStrike" dirty="0" smtClean="0">
                          <a:solidFill>
                            <a:srgbClr val="000000"/>
                          </a:solidFill>
                          <a:effectLst/>
                          <a:latin typeface="Times New Roman" panose="02020603050405020304" pitchFamily="18" charset="0"/>
                          <a:ea typeface="+mn-ea"/>
                          <a:cs typeface="Times New Roman" panose="02020603050405020304" pitchFamily="18" charset="0"/>
                        </a:rPr>
                        <a:t>4</a:t>
                      </a:r>
                      <a:r>
                        <a:rPr lang="zh-CN" alt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月</a:t>
                      </a:r>
                      <a:r>
                        <a:rPr lang="en-US" altLang="zh-CN" sz="1200" b="0" i="0" u="none" strike="noStrike" dirty="0">
                          <a:solidFill>
                            <a:srgbClr val="000000"/>
                          </a:solidFill>
                          <a:effectLst/>
                          <a:latin typeface="Times New Roman" panose="02020603050405020304" pitchFamily="18" charset="0"/>
                          <a:ea typeface="+mn-ea"/>
                          <a:cs typeface="Times New Roman" panose="02020603050405020304" pitchFamily="18" charset="0"/>
                        </a:rPr>
                        <a:t>5</a:t>
                      </a:r>
                      <a:r>
                        <a:rPr lang="zh-CN" alt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l" fontAlgn="ctr"/>
                      <a:r>
                        <a:rPr lang="en-US" sz="1200" b="0" i="0" u="none" strike="noStrike">
                          <a:solidFill>
                            <a:srgbClr val="000000"/>
                          </a:solidFill>
                          <a:effectLst/>
                          <a:latin typeface="Times New Roman" panose="02020603050405020304" pitchFamily="18" charset="0"/>
                          <a:ea typeface="+mn-ea"/>
                          <a:cs typeface="Times New Roman" panose="02020603050405020304" pitchFamily="18" charset="0"/>
                        </a:rPr>
                        <a:t>ESEP</a:t>
                      </a:r>
                      <a:r>
                        <a:rPr lang="zh-CN" altLang="en-US" sz="1200" b="0" i="0" u="none" strike="noStrike">
                          <a:solidFill>
                            <a:srgbClr val="000000"/>
                          </a:solidFill>
                          <a:effectLst/>
                          <a:latin typeface="Times New Roman" panose="02020603050405020304" pitchFamily="18" charset="0"/>
                          <a:ea typeface="+mn-ea"/>
                          <a:cs typeface="Times New Roman" panose="02020603050405020304" pitchFamily="18" charset="0"/>
                        </a:rPr>
                        <a:t>等</a:t>
                      </a:r>
                      <a:r>
                        <a:rPr lang="en-US" altLang="zh-CN" sz="1200" b="0" i="0" u="none" strike="noStrike">
                          <a:solidFill>
                            <a:srgbClr val="000000"/>
                          </a:solidFill>
                          <a:effectLst/>
                          <a:latin typeface="Times New Roman" panose="02020603050405020304" pitchFamily="18" charset="0"/>
                          <a:ea typeface="+mn-ea"/>
                          <a:cs typeface="Times New Roman" panose="02020603050405020304" pitchFamily="18" charset="0"/>
                        </a:rPr>
                        <a:t>6</a:t>
                      </a:r>
                      <a:r>
                        <a:rPr lang="zh-CN" altLang="en-US" sz="1200" b="0" i="0" u="none" strike="noStrike">
                          <a:solidFill>
                            <a:srgbClr val="000000"/>
                          </a:solidFill>
                          <a:effectLst/>
                          <a:latin typeface="Times New Roman" panose="02020603050405020304" pitchFamily="18" charset="0"/>
                          <a:ea typeface="+mn-ea"/>
                          <a:cs typeface="Times New Roman" panose="02020603050405020304" pitchFamily="18" charset="0"/>
                        </a:rPr>
                        <a:t>台</a:t>
                      </a:r>
                    </a:p>
                  </a:txBody>
                  <a:tcPr marL="4763" marR="4763" marT="4763" marB="0" anchor="ctr"/>
                </a:tc>
                <a:tc>
                  <a:txBody>
                    <a:bodyPr/>
                    <a:lstStyle/>
                    <a:p>
                      <a:pPr algn="l" fontAlgn="ctr"/>
                      <a:r>
                        <a:rPr lang="en-US" altLang="zh-CN" sz="1200" b="0" i="0" u="none" strike="noStrike" dirty="0">
                          <a:solidFill>
                            <a:srgbClr val="000000"/>
                          </a:solidFill>
                          <a:effectLst/>
                          <a:latin typeface="Times New Roman" panose="02020603050405020304" pitchFamily="18" charset="0"/>
                          <a:ea typeface="+mn-ea"/>
                          <a:cs typeface="Times New Roman" panose="02020603050405020304" pitchFamily="18" charset="0"/>
                        </a:rPr>
                        <a:t>ESEP</a:t>
                      </a:r>
                      <a:r>
                        <a:rPr lang="zh-CN" alt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电源远控主交接电操不吸合</a:t>
                      </a:r>
                    </a:p>
                  </a:txBody>
                  <a:tcPr marL="4763" marR="4763" marT="4763" marB="0" anchor="ctr"/>
                </a:tc>
                <a:tc>
                  <a:txBody>
                    <a:bodyPr/>
                    <a:lstStyle/>
                    <a:p>
                      <a:pPr algn="ctr" fontAlgn="ctr"/>
                      <a:r>
                        <a:rPr lang="zh-CN" alt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南方电网波动</a:t>
                      </a:r>
                    </a:p>
                  </a:txBody>
                  <a:tcPr marL="4763" marR="4763" marT="4763" marB="0" anchor="ctr"/>
                </a:tc>
              </a:tr>
              <a:tr h="242836">
                <a:tc>
                  <a:txBody>
                    <a:bodyPr/>
                    <a:lstStyle/>
                    <a:p>
                      <a:pPr algn="ctr" fontAlgn="ctr"/>
                      <a:r>
                        <a:rPr lang="en-US" altLang="zh-CN" sz="1200" b="0" i="0" u="none" strike="noStrike">
                          <a:solidFill>
                            <a:srgbClr val="000000"/>
                          </a:solidFill>
                          <a:effectLst/>
                          <a:latin typeface="Times New Roman" panose="02020603050405020304" pitchFamily="18" charset="0"/>
                          <a:ea typeface="+mn-ea"/>
                          <a:cs typeface="Times New Roman" panose="02020603050405020304" pitchFamily="18" charset="0"/>
                        </a:rPr>
                        <a:t>2</a:t>
                      </a:r>
                    </a:p>
                  </a:txBody>
                  <a:tcPr marL="4763" marR="4763" marT="4763" marB="0" anchor="ctr"/>
                </a:tc>
                <a:tc>
                  <a:txBody>
                    <a:bodyPr/>
                    <a:lstStyle/>
                    <a:p>
                      <a:pPr algn="ctr" fontAlgn="ctr"/>
                      <a:r>
                        <a:rPr lang="en-US" altLang="zh-CN" sz="1200" b="0" i="0" u="none" strike="noStrike" dirty="0" smtClean="0">
                          <a:solidFill>
                            <a:srgbClr val="000000"/>
                          </a:solidFill>
                          <a:effectLst/>
                          <a:latin typeface="Times New Roman" panose="02020603050405020304" pitchFamily="18" charset="0"/>
                          <a:ea typeface="+mn-ea"/>
                          <a:cs typeface="Times New Roman" panose="02020603050405020304" pitchFamily="18" charset="0"/>
                        </a:rPr>
                        <a:t>2018</a:t>
                      </a:r>
                      <a:r>
                        <a:rPr lang="zh-CN" altLang="en-US" sz="1200" b="0" i="0" u="none" strike="noStrike" dirty="0" smtClean="0">
                          <a:solidFill>
                            <a:srgbClr val="000000"/>
                          </a:solidFill>
                          <a:effectLst/>
                          <a:latin typeface="Times New Roman" panose="02020603050405020304" pitchFamily="18" charset="0"/>
                          <a:ea typeface="+mn-ea"/>
                          <a:cs typeface="Times New Roman" panose="02020603050405020304" pitchFamily="18" charset="0"/>
                        </a:rPr>
                        <a:t>年</a:t>
                      </a:r>
                      <a:r>
                        <a:rPr lang="en-US" altLang="zh-CN" sz="1200" b="0" i="0" u="none" strike="noStrike" dirty="0" smtClean="0">
                          <a:solidFill>
                            <a:srgbClr val="000000"/>
                          </a:solidFill>
                          <a:effectLst/>
                          <a:latin typeface="Times New Roman" panose="02020603050405020304" pitchFamily="18" charset="0"/>
                          <a:ea typeface="+mn-ea"/>
                          <a:cs typeface="Times New Roman" panose="02020603050405020304" pitchFamily="18" charset="0"/>
                        </a:rPr>
                        <a:t>4</a:t>
                      </a:r>
                      <a:r>
                        <a:rPr lang="zh-CN" alt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月</a:t>
                      </a:r>
                      <a:r>
                        <a:rPr lang="en-US" altLang="zh-CN" sz="1200" b="0" i="0" u="none" strike="noStrike" dirty="0">
                          <a:solidFill>
                            <a:srgbClr val="000000"/>
                          </a:solidFill>
                          <a:effectLst/>
                          <a:latin typeface="Times New Roman" panose="02020603050405020304" pitchFamily="18" charset="0"/>
                          <a:ea typeface="+mn-ea"/>
                          <a:cs typeface="Times New Roman" panose="02020603050405020304" pitchFamily="18" charset="0"/>
                        </a:rPr>
                        <a:t>27</a:t>
                      </a:r>
                      <a:r>
                        <a:rPr lang="zh-CN" alt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l" fontAlgn="ctr"/>
                      <a:r>
                        <a:rPr 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ESEP</a:t>
                      </a:r>
                    </a:p>
                  </a:txBody>
                  <a:tcPr marL="4763" marR="4763" marT="4763" marB="0" anchor="ctr"/>
                </a:tc>
                <a:tc>
                  <a:txBody>
                    <a:bodyPr/>
                    <a:lstStyle/>
                    <a:p>
                      <a:pPr algn="l" fontAlgn="ctr"/>
                      <a:r>
                        <a:rPr lang="zh-CN" altLang="en-US" sz="1200" b="0" i="0" u="none" strike="noStrike">
                          <a:solidFill>
                            <a:srgbClr val="000000"/>
                          </a:solidFill>
                          <a:effectLst/>
                          <a:latin typeface="Times New Roman" panose="02020603050405020304" pitchFamily="18" charset="0"/>
                          <a:ea typeface="+mn-ea"/>
                          <a:cs typeface="Times New Roman" panose="02020603050405020304" pitchFamily="18" charset="0"/>
                        </a:rPr>
                        <a:t>水流继电器黄灯亮阈值超限报警</a:t>
                      </a:r>
                    </a:p>
                  </a:txBody>
                  <a:tcPr marL="4763" marR="4763" marT="4763" marB="0" anchor="ctr"/>
                </a:tc>
                <a:tc>
                  <a:txBody>
                    <a:bodyPr/>
                    <a:lstStyle/>
                    <a:p>
                      <a:pPr algn="ctr" fontAlgn="ctr"/>
                      <a:r>
                        <a:rPr lang="zh-CN" altLang="en-US" sz="1200" b="0" i="0" u="none" strike="noStrike">
                          <a:solidFill>
                            <a:srgbClr val="000000"/>
                          </a:solidFill>
                          <a:effectLst/>
                          <a:latin typeface="Times New Roman" panose="02020603050405020304" pitchFamily="18" charset="0"/>
                          <a:ea typeface="+mn-ea"/>
                          <a:cs typeface="Times New Roman" panose="02020603050405020304" pitchFamily="18" charset="0"/>
                        </a:rPr>
                        <a:t>通用水波动</a:t>
                      </a:r>
                    </a:p>
                  </a:txBody>
                  <a:tcPr marL="4763" marR="4763" marT="4763" marB="0" anchor="ctr"/>
                </a:tc>
              </a:tr>
              <a:tr h="242836">
                <a:tc>
                  <a:txBody>
                    <a:bodyPr/>
                    <a:lstStyle/>
                    <a:p>
                      <a:pPr algn="ctr" fontAlgn="ctr"/>
                      <a:r>
                        <a:rPr lang="en-US" altLang="zh-CN" sz="1200" b="0" i="0" u="none" strike="noStrike">
                          <a:solidFill>
                            <a:srgbClr val="000000"/>
                          </a:solidFill>
                          <a:effectLst/>
                          <a:latin typeface="Times New Roman" panose="02020603050405020304" pitchFamily="18" charset="0"/>
                          <a:ea typeface="+mn-ea"/>
                          <a:cs typeface="Times New Roman" panose="02020603050405020304" pitchFamily="18" charset="0"/>
                        </a:rPr>
                        <a:t>3</a:t>
                      </a:r>
                    </a:p>
                  </a:txBody>
                  <a:tcPr marL="4763" marR="4763" marT="4763" marB="0" anchor="ctr"/>
                </a:tc>
                <a:tc>
                  <a:txBody>
                    <a:bodyPr/>
                    <a:lstStyle/>
                    <a:p>
                      <a:pPr algn="ctr" fontAlgn="ctr"/>
                      <a:r>
                        <a:rPr lang="en-US" altLang="zh-CN" sz="1200" b="0" i="0" u="none" strike="noStrike" dirty="0" smtClean="0">
                          <a:solidFill>
                            <a:srgbClr val="000000"/>
                          </a:solidFill>
                          <a:effectLst/>
                          <a:latin typeface="Times New Roman" panose="02020603050405020304" pitchFamily="18" charset="0"/>
                          <a:ea typeface="+mn-ea"/>
                          <a:cs typeface="Times New Roman" panose="02020603050405020304" pitchFamily="18" charset="0"/>
                        </a:rPr>
                        <a:t>2018</a:t>
                      </a:r>
                      <a:r>
                        <a:rPr lang="zh-CN" altLang="en-US" sz="1200" b="0" i="0" u="none" strike="noStrike" dirty="0" smtClean="0">
                          <a:solidFill>
                            <a:srgbClr val="000000"/>
                          </a:solidFill>
                          <a:effectLst/>
                          <a:latin typeface="Times New Roman" panose="02020603050405020304" pitchFamily="18" charset="0"/>
                          <a:ea typeface="+mn-ea"/>
                          <a:cs typeface="Times New Roman" panose="02020603050405020304" pitchFamily="18" charset="0"/>
                        </a:rPr>
                        <a:t>年</a:t>
                      </a:r>
                      <a:r>
                        <a:rPr lang="en-US" altLang="zh-CN" sz="1200" b="0" i="0" u="none" strike="noStrike" dirty="0" smtClean="0">
                          <a:solidFill>
                            <a:srgbClr val="000000"/>
                          </a:solidFill>
                          <a:effectLst/>
                          <a:latin typeface="Times New Roman" panose="02020603050405020304" pitchFamily="18" charset="0"/>
                          <a:ea typeface="+mn-ea"/>
                          <a:cs typeface="Times New Roman" panose="02020603050405020304" pitchFamily="18" charset="0"/>
                        </a:rPr>
                        <a:t>5</a:t>
                      </a:r>
                      <a:r>
                        <a:rPr lang="zh-CN" alt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月</a:t>
                      </a:r>
                      <a:r>
                        <a:rPr lang="en-US" altLang="zh-CN" sz="1200" b="0" i="0" u="none" strike="noStrike" dirty="0">
                          <a:solidFill>
                            <a:srgbClr val="000000"/>
                          </a:solidFill>
                          <a:effectLst/>
                          <a:latin typeface="Times New Roman" panose="02020603050405020304" pitchFamily="18" charset="0"/>
                          <a:ea typeface="+mn-ea"/>
                          <a:cs typeface="Times New Roman" panose="02020603050405020304" pitchFamily="18" charset="0"/>
                        </a:rPr>
                        <a:t>21</a:t>
                      </a:r>
                      <a:r>
                        <a:rPr lang="zh-CN" alt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l" fontAlgn="ctr"/>
                      <a:r>
                        <a:rPr 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DCBC</a:t>
                      </a:r>
                    </a:p>
                  </a:txBody>
                  <a:tcPr marL="4763" marR="4763" marT="4763" marB="0" anchor="ctr"/>
                </a:tc>
                <a:tc>
                  <a:txBody>
                    <a:bodyPr/>
                    <a:lstStyle/>
                    <a:p>
                      <a:pPr algn="l" fontAlgn="ctr"/>
                      <a:r>
                        <a:rPr lang="zh-CN" alt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“整流器过温”故障</a:t>
                      </a:r>
                    </a:p>
                  </a:txBody>
                  <a:tcPr marL="4763" marR="4763" marT="4763" marB="0" anchor="ctr"/>
                </a:tc>
                <a:tc>
                  <a:txBody>
                    <a:bodyPr/>
                    <a:lstStyle/>
                    <a:p>
                      <a:pPr algn="ctr" fontAlgn="ctr"/>
                      <a:r>
                        <a:rPr lang="zh-CN" alt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复位正常，温控头误报</a:t>
                      </a:r>
                    </a:p>
                  </a:txBody>
                  <a:tcPr marL="4763" marR="4763" marT="4763" marB="0" anchor="ctr"/>
                </a:tc>
              </a:tr>
              <a:tr h="242836">
                <a:tc>
                  <a:txBody>
                    <a:bodyPr/>
                    <a:lstStyle/>
                    <a:p>
                      <a:pPr algn="ctr" fontAlgn="ctr"/>
                      <a:r>
                        <a:rPr lang="en-US" altLang="zh-CN" sz="1200" b="0" i="0" u="none" strike="noStrike" dirty="0">
                          <a:solidFill>
                            <a:srgbClr val="000000"/>
                          </a:solidFill>
                          <a:effectLst/>
                          <a:latin typeface="Times New Roman" panose="02020603050405020304" pitchFamily="18" charset="0"/>
                          <a:ea typeface="+mn-ea"/>
                          <a:cs typeface="Times New Roman" panose="02020603050405020304" pitchFamily="18" charset="0"/>
                        </a:rPr>
                        <a:t>4</a:t>
                      </a:r>
                    </a:p>
                  </a:txBody>
                  <a:tcPr marL="4763" marR="4763" marT="4763" marB="0" anchor="ctr"/>
                </a:tc>
                <a:tc>
                  <a:txBody>
                    <a:bodyPr/>
                    <a:lstStyle/>
                    <a:p>
                      <a:pPr algn="ctr" fontAlgn="ctr"/>
                      <a:r>
                        <a:rPr lang="en-US" altLang="zh-CN" sz="1200" b="0" i="0" u="none" strike="noStrike" dirty="0" smtClean="0">
                          <a:solidFill>
                            <a:srgbClr val="000000"/>
                          </a:solidFill>
                          <a:effectLst/>
                          <a:latin typeface="Times New Roman" panose="02020603050405020304" pitchFamily="18" charset="0"/>
                          <a:ea typeface="+mn-ea"/>
                          <a:cs typeface="Times New Roman" panose="02020603050405020304" pitchFamily="18" charset="0"/>
                        </a:rPr>
                        <a:t>2018</a:t>
                      </a:r>
                      <a:r>
                        <a:rPr lang="zh-CN" altLang="en-US" sz="1200" b="0" i="0" u="none" strike="noStrike" dirty="0" smtClean="0">
                          <a:solidFill>
                            <a:srgbClr val="000000"/>
                          </a:solidFill>
                          <a:effectLst/>
                          <a:latin typeface="Times New Roman" panose="02020603050405020304" pitchFamily="18" charset="0"/>
                          <a:ea typeface="+mn-ea"/>
                          <a:cs typeface="Times New Roman" panose="02020603050405020304" pitchFamily="18" charset="0"/>
                        </a:rPr>
                        <a:t>年</a:t>
                      </a:r>
                      <a:r>
                        <a:rPr lang="en-US" altLang="zh-CN" sz="1200" b="0" i="0" u="none" strike="noStrike" dirty="0" smtClean="0">
                          <a:solidFill>
                            <a:srgbClr val="000000"/>
                          </a:solidFill>
                          <a:effectLst/>
                          <a:latin typeface="Times New Roman" panose="02020603050405020304" pitchFamily="18" charset="0"/>
                          <a:ea typeface="+mn-ea"/>
                          <a:cs typeface="Times New Roman" panose="02020603050405020304" pitchFamily="18" charset="0"/>
                        </a:rPr>
                        <a:t>7</a:t>
                      </a:r>
                      <a:r>
                        <a:rPr lang="zh-CN" alt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月</a:t>
                      </a:r>
                      <a:r>
                        <a:rPr lang="en-US" altLang="zh-CN" sz="1200" b="0" i="0" u="none" strike="noStrike" dirty="0">
                          <a:solidFill>
                            <a:srgbClr val="000000"/>
                          </a:solidFill>
                          <a:effectLst/>
                          <a:latin typeface="Times New Roman" panose="02020603050405020304" pitchFamily="18" charset="0"/>
                          <a:ea typeface="+mn-ea"/>
                          <a:cs typeface="Times New Roman" panose="02020603050405020304" pitchFamily="18" charset="0"/>
                        </a:rPr>
                        <a:t>9</a:t>
                      </a:r>
                      <a:r>
                        <a:rPr lang="zh-CN" alt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algn="l" fontAlgn="ctr"/>
                      <a:r>
                        <a:rPr 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ISEP1</a:t>
                      </a:r>
                    </a:p>
                  </a:txBody>
                  <a:tcPr marL="4763" marR="4763" marT="4763" marB="0" anchor="ctr"/>
                </a:tc>
                <a:tc>
                  <a:txBody>
                    <a:bodyPr/>
                    <a:lstStyle/>
                    <a:p>
                      <a:pPr algn="l" fontAlgn="ctr"/>
                      <a:r>
                        <a:rPr lang="zh-CN" alt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故障连锁</a:t>
                      </a:r>
                      <a:r>
                        <a:rPr lang="en-US" altLang="zh-CN" sz="1200" b="0" i="0" u="none" strike="noStrike" dirty="0">
                          <a:solidFill>
                            <a:srgbClr val="000000"/>
                          </a:solidFill>
                          <a:effectLst/>
                          <a:latin typeface="Times New Roman" panose="02020603050405020304" pitchFamily="18" charset="0"/>
                          <a:ea typeface="+mn-ea"/>
                          <a:cs typeface="Times New Roman" panose="02020603050405020304" pitchFamily="18" charset="0"/>
                        </a:rPr>
                        <a:t>MPS</a:t>
                      </a:r>
                      <a:r>
                        <a:rPr lang="zh-CN" alt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异常</a:t>
                      </a:r>
                    </a:p>
                  </a:txBody>
                  <a:tcPr marL="4763" marR="4763" marT="4763" marB="0" anchor="ctr"/>
                </a:tc>
                <a:tc>
                  <a:txBody>
                    <a:bodyPr/>
                    <a:lstStyle/>
                    <a:p>
                      <a:pPr algn="ctr" fontAlgn="ctr"/>
                      <a:r>
                        <a:rPr lang="zh-CN" altLang="en-US" sz="1200" b="0" i="0" u="none" strike="noStrike" dirty="0">
                          <a:solidFill>
                            <a:srgbClr val="000000"/>
                          </a:solidFill>
                          <a:effectLst/>
                          <a:latin typeface="Times New Roman" panose="02020603050405020304" pitchFamily="18" charset="0"/>
                          <a:ea typeface="+mn-ea"/>
                          <a:cs typeface="Times New Roman" panose="02020603050405020304" pitchFamily="18" charset="0"/>
                        </a:rPr>
                        <a:t>连接端子问题</a:t>
                      </a:r>
                    </a:p>
                  </a:txBody>
                  <a:tcPr marL="4763" marR="4763" marT="4763" marB="0" anchor="ct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2452354007"/>
              </p:ext>
            </p:extLst>
          </p:nvPr>
        </p:nvGraphicFramePr>
        <p:xfrm>
          <a:off x="1027079" y="4768947"/>
          <a:ext cx="5582527" cy="1070227"/>
        </p:xfrm>
        <a:graphic>
          <a:graphicData uri="http://schemas.openxmlformats.org/drawingml/2006/table">
            <a:tbl>
              <a:tblPr firstRow="1" firstCol="1" bandRow="1">
                <a:tableStyleId>{5C22544A-7EE6-4342-B048-85BDC9FD1C3A}</a:tableStyleId>
              </a:tblPr>
              <a:tblGrid>
                <a:gridCol w="299363"/>
                <a:gridCol w="1245569"/>
                <a:gridCol w="1125583"/>
                <a:gridCol w="1369255"/>
                <a:gridCol w="1542757"/>
              </a:tblGrid>
              <a:tr h="341719">
                <a:tc>
                  <a:txBody>
                    <a:bodyPr/>
                    <a:lstStyle/>
                    <a:p>
                      <a:pPr marL="0" algn="ctr" defTabSz="914400" rtl="0" eaLnBrk="1" latinLnBrk="0" hangingPunct="1">
                        <a:lnSpc>
                          <a:spcPct val="150000"/>
                        </a:lnSpc>
                        <a:spcAft>
                          <a:spcPts val="0"/>
                        </a:spcAft>
                      </a:pPr>
                      <a:endParaRPr lang="zh-CN" sz="1200" kern="100" dirty="0">
                        <a:solidFill>
                          <a:schemeClr val="tx1"/>
                        </a:solidFill>
                        <a:effectLst/>
                        <a:latin typeface="+mn-lt"/>
                        <a:ea typeface="+mn-ea"/>
                        <a:cs typeface="+mn-cs"/>
                      </a:endParaRPr>
                    </a:p>
                  </a:txBody>
                  <a:tcPr marL="68580" marR="68580" marT="0" marB="0" anchor="ctr"/>
                </a:tc>
                <a:tc>
                  <a:txBody>
                    <a:bodyPr/>
                    <a:lstStyle/>
                    <a:p>
                      <a:pPr marL="0" algn="ctr" defTabSz="914400" rtl="0" eaLnBrk="1" fontAlgn="ctr" latinLnBrk="0" hangingPunct="1">
                        <a:lnSpc>
                          <a:spcPct val="150000"/>
                        </a:lnSpc>
                        <a:spcAft>
                          <a:spcPts val="0"/>
                        </a:spcAft>
                      </a:pPr>
                      <a:r>
                        <a:rPr lang="zh-CN" altLang="en-US" sz="1200" b="1" kern="100" dirty="0">
                          <a:solidFill>
                            <a:schemeClr val="tx1"/>
                          </a:solidFill>
                          <a:effectLst/>
                          <a:latin typeface="+mn-lt"/>
                          <a:ea typeface="+mn-ea"/>
                          <a:cs typeface="+mn-cs"/>
                        </a:rPr>
                        <a:t>故障时间</a:t>
                      </a:r>
                    </a:p>
                  </a:txBody>
                  <a:tcPr marL="4763" marR="4763" marT="4763" marB="3600" anchor="ctr"/>
                </a:tc>
                <a:tc>
                  <a:txBody>
                    <a:bodyPr/>
                    <a:lstStyle/>
                    <a:p>
                      <a:pPr marL="0" algn="ctr" defTabSz="914400" rtl="0" eaLnBrk="1" fontAlgn="ctr" latinLnBrk="0" hangingPunct="1">
                        <a:lnSpc>
                          <a:spcPct val="150000"/>
                        </a:lnSpc>
                        <a:spcAft>
                          <a:spcPts val="0"/>
                        </a:spcAft>
                      </a:pPr>
                      <a:r>
                        <a:rPr lang="zh-CN" altLang="en-US" sz="1200" b="1" kern="100" dirty="0">
                          <a:solidFill>
                            <a:schemeClr val="tx1"/>
                          </a:solidFill>
                          <a:effectLst/>
                          <a:latin typeface="+mn-lt"/>
                          <a:ea typeface="+mn-ea"/>
                          <a:cs typeface="+mn-cs"/>
                        </a:rPr>
                        <a:t>故障机时</a:t>
                      </a:r>
                    </a:p>
                  </a:txBody>
                  <a:tcPr marL="4763" marR="4763" marT="4763" marB="3600" anchor="ctr"/>
                </a:tc>
                <a:tc>
                  <a:txBody>
                    <a:bodyPr/>
                    <a:lstStyle/>
                    <a:p>
                      <a:pPr marL="0" algn="ctr" defTabSz="914400" rtl="0" eaLnBrk="1" fontAlgn="ctr" latinLnBrk="0" hangingPunct="1">
                        <a:lnSpc>
                          <a:spcPct val="150000"/>
                        </a:lnSpc>
                        <a:spcAft>
                          <a:spcPts val="0"/>
                        </a:spcAft>
                      </a:pPr>
                      <a:r>
                        <a:rPr lang="zh-CN" altLang="en-US" sz="1200" b="1" kern="100" dirty="0">
                          <a:solidFill>
                            <a:schemeClr val="tx1"/>
                          </a:solidFill>
                          <a:effectLst/>
                          <a:latin typeface="+mn-lt"/>
                          <a:ea typeface="+mn-ea"/>
                          <a:cs typeface="+mn-cs"/>
                        </a:rPr>
                        <a:t>故障现象</a:t>
                      </a:r>
                    </a:p>
                  </a:txBody>
                  <a:tcPr marL="4763" marR="4763" marT="4763" marB="3600" anchor="ctr"/>
                </a:tc>
                <a:tc>
                  <a:txBody>
                    <a:bodyPr/>
                    <a:lstStyle/>
                    <a:p>
                      <a:pPr marL="0" algn="ctr" defTabSz="914400" rtl="0" eaLnBrk="1" fontAlgn="ctr" latinLnBrk="0" hangingPunct="1">
                        <a:lnSpc>
                          <a:spcPct val="150000"/>
                        </a:lnSpc>
                        <a:spcAft>
                          <a:spcPts val="0"/>
                        </a:spcAft>
                      </a:pPr>
                      <a:r>
                        <a:rPr lang="zh-CN" altLang="en-US" sz="1200" b="1" kern="100" dirty="0" smtClean="0">
                          <a:solidFill>
                            <a:schemeClr val="tx1"/>
                          </a:solidFill>
                          <a:effectLst/>
                          <a:latin typeface="+mn-lt"/>
                          <a:ea typeface="+mn-ea"/>
                          <a:cs typeface="+mn-cs"/>
                        </a:rPr>
                        <a:t>故障原因</a:t>
                      </a:r>
                      <a:endParaRPr lang="zh-CN" altLang="en-US" sz="1200" b="1" kern="100" dirty="0">
                        <a:solidFill>
                          <a:schemeClr val="tx1"/>
                        </a:solidFill>
                        <a:effectLst/>
                        <a:latin typeface="+mn-lt"/>
                        <a:ea typeface="+mn-ea"/>
                        <a:cs typeface="+mn-cs"/>
                      </a:endParaRPr>
                    </a:p>
                  </a:txBody>
                  <a:tcPr marL="4763" marR="4763" marT="4763" marB="3600" anchor="ctr"/>
                </a:tc>
              </a:tr>
              <a:tr h="242836">
                <a:tc>
                  <a:txBody>
                    <a:bodyPr/>
                    <a:lstStyle/>
                    <a:p>
                      <a:pPr algn="ctr" fontAlgn="ctr"/>
                      <a:r>
                        <a:rPr lang="en-US" altLang="zh-CN" sz="1200" b="0" i="0" u="none" strike="noStrike" dirty="0">
                          <a:solidFill>
                            <a:srgbClr val="000000"/>
                          </a:solidFill>
                          <a:effectLst/>
                          <a:latin typeface="Times New Roman" panose="02020603050405020304" pitchFamily="18" charset="0"/>
                          <a:ea typeface="+mn-ea"/>
                          <a:cs typeface="Times New Roman" panose="02020603050405020304" pitchFamily="18" charset="0"/>
                        </a:rPr>
                        <a:t>1</a:t>
                      </a:r>
                    </a:p>
                  </a:txBody>
                  <a:tcPr marL="4763" marR="4763" marT="4763" marB="0" anchor="ctr"/>
                </a:tc>
                <a:tc>
                  <a:txBody>
                    <a:bodyPr/>
                    <a:lstStyle/>
                    <a:p>
                      <a:pPr marL="0" algn="ctr" defTabSz="914400" rtl="0" eaLnBrk="1" fontAlgn="ctr" latinLnBrk="0" hangingPunct="1"/>
                      <a:r>
                        <a:rPr lang="en-US" altLang="zh-CN" sz="1200" b="0" i="0" u="none" strike="noStrike" kern="1200" dirty="0" smtClean="0">
                          <a:solidFill>
                            <a:srgbClr val="000000"/>
                          </a:solidFill>
                          <a:effectLst/>
                          <a:latin typeface="Times New Roman" panose="02020603050405020304" pitchFamily="18" charset="0"/>
                          <a:ea typeface="+mn-ea"/>
                          <a:cs typeface="Times New Roman" panose="02020603050405020304" pitchFamily="18" charset="0"/>
                        </a:rPr>
                        <a:t>2018</a:t>
                      </a:r>
                      <a:r>
                        <a:rPr lang="zh-CN" altLang="en-US" sz="1200" b="0" i="0" u="none" strike="noStrike" kern="1200" dirty="0" smtClean="0">
                          <a:solidFill>
                            <a:srgbClr val="000000"/>
                          </a:solidFill>
                          <a:effectLst/>
                          <a:latin typeface="Times New Roman" panose="02020603050405020304" pitchFamily="18" charset="0"/>
                          <a:ea typeface="+mn-ea"/>
                          <a:cs typeface="Times New Roman" panose="02020603050405020304" pitchFamily="18" charset="0"/>
                        </a:rPr>
                        <a:t>年</a:t>
                      </a:r>
                      <a:r>
                        <a:rPr lang="en-US" altLang="zh-CN" sz="1200" b="0" i="0" u="none" strike="noStrike" kern="1200" dirty="0" smtClean="0">
                          <a:solidFill>
                            <a:srgbClr val="000000"/>
                          </a:solidFill>
                          <a:effectLst/>
                          <a:latin typeface="Times New Roman" panose="02020603050405020304" pitchFamily="18" charset="0"/>
                          <a:ea typeface="+mn-ea"/>
                          <a:cs typeface="Times New Roman" panose="02020603050405020304" pitchFamily="18" charset="0"/>
                        </a:rPr>
                        <a:t>4</a:t>
                      </a:r>
                      <a:r>
                        <a:rPr lang="zh-CN" altLang="en-US" sz="12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月</a:t>
                      </a:r>
                      <a:r>
                        <a:rPr lang="en-US" altLang="zh-CN" sz="12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5</a:t>
                      </a:r>
                      <a:r>
                        <a:rPr lang="zh-CN" altLang="en-US" sz="12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marL="0" algn="l" defTabSz="914400" rtl="0" eaLnBrk="1" fontAlgn="ctr" latinLnBrk="0" hangingPunct="1"/>
                      <a:r>
                        <a:rPr lang="en-US" sz="12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R1DHPS01</a:t>
                      </a:r>
                      <a:r>
                        <a:rPr lang="zh-CN" altLang="en-US" sz="12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等</a:t>
                      </a:r>
                    </a:p>
                  </a:txBody>
                  <a:tcPr marL="4763" marR="4763" marT="4763" marB="0" anchor="ctr"/>
                </a:tc>
                <a:tc>
                  <a:txBody>
                    <a:bodyPr/>
                    <a:lstStyle/>
                    <a:p>
                      <a:pPr marL="0" algn="ctr" defTabSz="914400" rtl="0" eaLnBrk="1" fontAlgn="ctr" latinLnBrk="0" hangingPunct="1"/>
                      <a:r>
                        <a:rPr lang="zh-CN" altLang="en-US" sz="1200" b="0" i="0" u="none" strike="noStrike" kern="1200">
                          <a:solidFill>
                            <a:srgbClr val="000000"/>
                          </a:solidFill>
                          <a:effectLst/>
                          <a:latin typeface="Times New Roman" panose="02020603050405020304" pitchFamily="18" charset="0"/>
                          <a:ea typeface="+mn-ea"/>
                          <a:cs typeface="Times New Roman" panose="02020603050405020304" pitchFamily="18" charset="0"/>
                        </a:rPr>
                        <a:t>控制器死机</a:t>
                      </a:r>
                    </a:p>
                  </a:txBody>
                  <a:tcPr marL="4763" marR="4763" marT="4763" marB="0" anchor="ctr"/>
                </a:tc>
                <a:tc>
                  <a:txBody>
                    <a:bodyPr/>
                    <a:lstStyle/>
                    <a:p>
                      <a:pPr marL="0" algn="ctr" defTabSz="914400" rtl="0" eaLnBrk="1" fontAlgn="ctr" latinLnBrk="0" hangingPunct="1"/>
                      <a:r>
                        <a:rPr lang="zh-CN" altLang="en-US" sz="1200" b="0" i="0" u="none" strike="noStrike" kern="1200">
                          <a:solidFill>
                            <a:srgbClr val="000000"/>
                          </a:solidFill>
                          <a:effectLst/>
                          <a:latin typeface="Times New Roman" panose="02020603050405020304" pitchFamily="18" charset="0"/>
                          <a:ea typeface="+mn-ea"/>
                          <a:cs typeface="Times New Roman" panose="02020603050405020304" pitchFamily="18" charset="0"/>
                        </a:rPr>
                        <a:t>南方电网波动</a:t>
                      </a:r>
                    </a:p>
                  </a:txBody>
                  <a:tcPr marL="4763" marR="4763" marT="4763" marB="0" anchor="ctr"/>
                </a:tc>
              </a:tr>
              <a:tr h="242836">
                <a:tc>
                  <a:txBody>
                    <a:bodyPr/>
                    <a:lstStyle/>
                    <a:p>
                      <a:pPr algn="ctr" fontAlgn="ctr"/>
                      <a:r>
                        <a:rPr lang="en-US" altLang="zh-CN" sz="1200" b="0" i="0" u="none" strike="noStrike">
                          <a:solidFill>
                            <a:srgbClr val="000000"/>
                          </a:solidFill>
                          <a:effectLst/>
                          <a:latin typeface="Times New Roman" panose="02020603050405020304" pitchFamily="18" charset="0"/>
                          <a:ea typeface="+mn-ea"/>
                          <a:cs typeface="Times New Roman" panose="02020603050405020304" pitchFamily="18" charset="0"/>
                        </a:rPr>
                        <a:t>2</a:t>
                      </a:r>
                    </a:p>
                  </a:txBody>
                  <a:tcPr marL="4763" marR="4763" marT="4763" marB="0" anchor="ctr"/>
                </a:tc>
                <a:tc>
                  <a:txBody>
                    <a:bodyPr/>
                    <a:lstStyle/>
                    <a:p>
                      <a:pPr marL="0" algn="ctr" defTabSz="914400" rtl="0" eaLnBrk="1" fontAlgn="ctr" latinLnBrk="0" hangingPunct="1"/>
                      <a:r>
                        <a:rPr lang="en-US" altLang="zh-CN" sz="1200" b="0" i="0" u="none" strike="noStrike" kern="1200" dirty="0" smtClean="0">
                          <a:solidFill>
                            <a:srgbClr val="000000"/>
                          </a:solidFill>
                          <a:effectLst/>
                          <a:latin typeface="Times New Roman" panose="02020603050405020304" pitchFamily="18" charset="0"/>
                          <a:ea typeface="+mn-ea"/>
                          <a:cs typeface="Times New Roman" panose="02020603050405020304" pitchFamily="18" charset="0"/>
                        </a:rPr>
                        <a:t>2018</a:t>
                      </a:r>
                      <a:r>
                        <a:rPr lang="zh-CN" altLang="en-US" sz="1200" b="0" i="0" u="none" strike="noStrike" kern="1200" dirty="0" smtClean="0">
                          <a:solidFill>
                            <a:srgbClr val="000000"/>
                          </a:solidFill>
                          <a:effectLst/>
                          <a:latin typeface="Times New Roman" panose="02020603050405020304" pitchFamily="18" charset="0"/>
                          <a:ea typeface="+mn-ea"/>
                          <a:cs typeface="Times New Roman" panose="02020603050405020304" pitchFamily="18" charset="0"/>
                        </a:rPr>
                        <a:t>年</a:t>
                      </a:r>
                      <a:r>
                        <a:rPr lang="en-US" altLang="zh-CN" sz="1200" b="0" i="0" u="none" strike="noStrike" kern="1200" dirty="0" smtClean="0">
                          <a:solidFill>
                            <a:srgbClr val="000000"/>
                          </a:solidFill>
                          <a:effectLst/>
                          <a:latin typeface="Times New Roman" panose="02020603050405020304" pitchFamily="18" charset="0"/>
                          <a:ea typeface="+mn-ea"/>
                          <a:cs typeface="Times New Roman" panose="02020603050405020304" pitchFamily="18" charset="0"/>
                        </a:rPr>
                        <a:t>4</a:t>
                      </a:r>
                      <a:r>
                        <a:rPr lang="zh-CN" altLang="en-US" sz="12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月</a:t>
                      </a:r>
                      <a:r>
                        <a:rPr lang="en-US" altLang="zh-CN" sz="12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30</a:t>
                      </a:r>
                      <a:r>
                        <a:rPr lang="zh-CN" altLang="en-US" sz="12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marL="0" algn="l" defTabSz="914400" rtl="0" eaLnBrk="1" fontAlgn="ctr" latinLnBrk="0" hangingPunct="1"/>
                      <a:r>
                        <a:rPr lang="en-US" sz="12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R1DVPS11</a:t>
                      </a:r>
                    </a:p>
                  </a:txBody>
                  <a:tcPr marL="4763" marR="4763" marT="4763" marB="0" anchor="ctr"/>
                </a:tc>
                <a:tc>
                  <a:txBody>
                    <a:bodyPr/>
                    <a:lstStyle/>
                    <a:p>
                      <a:pPr marL="0" algn="ctr" defTabSz="914400" rtl="0" eaLnBrk="1" fontAlgn="ctr" latinLnBrk="0" hangingPunct="1"/>
                      <a:r>
                        <a:rPr lang="zh-CN" altLang="en-US" sz="12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“输出过流”故障</a:t>
                      </a:r>
                    </a:p>
                  </a:txBody>
                  <a:tcPr marL="4763" marR="4763" marT="4763" marB="0" anchor="ctr"/>
                </a:tc>
                <a:tc>
                  <a:txBody>
                    <a:bodyPr/>
                    <a:lstStyle/>
                    <a:p>
                      <a:pPr marL="0" algn="ctr" defTabSz="914400" rtl="0" eaLnBrk="1" fontAlgn="ctr" latinLnBrk="0" hangingPunct="1"/>
                      <a:r>
                        <a:rPr lang="en-US" sz="1200" b="0" i="0" u="none" strike="noStrike" kern="1200">
                          <a:solidFill>
                            <a:srgbClr val="000000"/>
                          </a:solidFill>
                          <a:effectLst/>
                          <a:latin typeface="Times New Roman" panose="02020603050405020304" pitchFamily="18" charset="0"/>
                          <a:ea typeface="+mn-ea"/>
                          <a:cs typeface="Times New Roman" panose="02020603050405020304" pitchFamily="18" charset="0"/>
                        </a:rPr>
                        <a:t>ADDA</a:t>
                      </a:r>
                      <a:r>
                        <a:rPr lang="zh-CN" altLang="en-US" sz="1200" b="0" i="0" u="none" strike="noStrike" kern="1200">
                          <a:solidFill>
                            <a:srgbClr val="000000"/>
                          </a:solidFill>
                          <a:effectLst/>
                          <a:latin typeface="Times New Roman" panose="02020603050405020304" pitchFamily="18" charset="0"/>
                          <a:ea typeface="+mn-ea"/>
                          <a:cs typeface="Times New Roman" panose="02020603050405020304" pitchFamily="18" charset="0"/>
                        </a:rPr>
                        <a:t>板坏</a:t>
                      </a:r>
                    </a:p>
                  </a:txBody>
                  <a:tcPr marL="4763" marR="4763" marT="4763" marB="0" anchor="ctr"/>
                </a:tc>
              </a:tr>
              <a:tr h="242836">
                <a:tc>
                  <a:txBody>
                    <a:bodyPr/>
                    <a:lstStyle/>
                    <a:p>
                      <a:pPr algn="ctr" fontAlgn="ctr"/>
                      <a:r>
                        <a:rPr lang="en-US" altLang="zh-CN" sz="1200" b="0" i="0" u="none" strike="noStrike">
                          <a:solidFill>
                            <a:srgbClr val="000000"/>
                          </a:solidFill>
                          <a:effectLst/>
                          <a:latin typeface="Times New Roman" panose="02020603050405020304" pitchFamily="18" charset="0"/>
                          <a:ea typeface="+mn-ea"/>
                          <a:cs typeface="Times New Roman" panose="02020603050405020304" pitchFamily="18" charset="0"/>
                        </a:rPr>
                        <a:t>3</a:t>
                      </a:r>
                    </a:p>
                  </a:txBody>
                  <a:tcPr marL="4763" marR="4763" marT="4763" marB="0" anchor="ctr"/>
                </a:tc>
                <a:tc>
                  <a:txBody>
                    <a:bodyPr/>
                    <a:lstStyle/>
                    <a:p>
                      <a:pPr marL="0" algn="ctr" defTabSz="914400" rtl="0" eaLnBrk="1" fontAlgn="ctr" latinLnBrk="0" hangingPunct="1"/>
                      <a:r>
                        <a:rPr lang="en-US" altLang="zh-CN" sz="1200" b="0" i="0" u="none" strike="noStrike" kern="1200" dirty="0" smtClean="0">
                          <a:solidFill>
                            <a:srgbClr val="000000"/>
                          </a:solidFill>
                          <a:effectLst/>
                          <a:latin typeface="Times New Roman" panose="02020603050405020304" pitchFamily="18" charset="0"/>
                          <a:ea typeface="+mn-ea"/>
                          <a:cs typeface="Times New Roman" panose="02020603050405020304" pitchFamily="18" charset="0"/>
                        </a:rPr>
                        <a:t>2018</a:t>
                      </a:r>
                      <a:r>
                        <a:rPr lang="zh-CN" altLang="en-US" sz="1200" b="0" i="0" u="none" strike="noStrike" kern="1200" dirty="0" smtClean="0">
                          <a:solidFill>
                            <a:srgbClr val="000000"/>
                          </a:solidFill>
                          <a:effectLst/>
                          <a:latin typeface="Times New Roman" panose="02020603050405020304" pitchFamily="18" charset="0"/>
                          <a:ea typeface="+mn-ea"/>
                          <a:cs typeface="Times New Roman" panose="02020603050405020304" pitchFamily="18" charset="0"/>
                        </a:rPr>
                        <a:t>年</a:t>
                      </a:r>
                      <a:r>
                        <a:rPr lang="en-US" altLang="zh-CN" sz="1200" b="0" i="0" u="none" strike="noStrike" kern="1200" dirty="0" smtClean="0">
                          <a:solidFill>
                            <a:srgbClr val="000000"/>
                          </a:solidFill>
                          <a:effectLst/>
                          <a:latin typeface="Times New Roman" panose="02020603050405020304" pitchFamily="18" charset="0"/>
                          <a:ea typeface="+mn-ea"/>
                          <a:cs typeface="Times New Roman" panose="02020603050405020304" pitchFamily="18" charset="0"/>
                        </a:rPr>
                        <a:t>5</a:t>
                      </a:r>
                      <a:r>
                        <a:rPr lang="zh-CN" altLang="en-US" sz="12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月</a:t>
                      </a:r>
                      <a:r>
                        <a:rPr lang="en-US" altLang="zh-CN" sz="12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24</a:t>
                      </a:r>
                      <a:r>
                        <a:rPr lang="zh-CN" altLang="en-US" sz="12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日</a:t>
                      </a:r>
                    </a:p>
                  </a:txBody>
                  <a:tcPr marL="4763" marR="4763" marT="4763" marB="0" anchor="ctr"/>
                </a:tc>
                <a:tc>
                  <a:txBody>
                    <a:bodyPr/>
                    <a:lstStyle/>
                    <a:p>
                      <a:pPr marL="0" algn="l" defTabSz="914400" rtl="0" eaLnBrk="1" fontAlgn="ctr" latinLnBrk="0" hangingPunct="1"/>
                      <a:r>
                        <a:rPr lang="en-US" sz="12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R4DHPS04</a:t>
                      </a:r>
                    </a:p>
                  </a:txBody>
                  <a:tcPr marL="4763" marR="4763" marT="4763" marB="0" anchor="ctr"/>
                </a:tc>
                <a:tc>
                  <a:txBody>
                    <a:bodyPr/>
                    <a:lstStyle/>
                    <a:p>
                      <a:pPr marL="0" algn="ctr" defTabSz="914400" rtl="0" eaLnBrk="1" fontAlgn="ctr" latinLnBrk="0" hangingPunct="1"/>
                      <a:r>
                        <a:rPr lang="zh-CN" altLang="en-US" sz="12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“输出过流”</a:t>
                      </a:r>
                    </a:p>
                  </a:txBody>
                  <a:tcPr marL="4763" marR="4763" marT="4763" marB="0" anchor="ctr"/>
                </a:tc>
                <a:tc>
                  <a:txBody>
                    <a:bodyPr/>
                    <a:lstStyle/>
                    <a:p>
                      <a:pPr marL="0" algn="ctr" defTabSz="914400" rtl="0" eaLnBrk="1" fontAlgn="ctr" latinLnBrk="0" hangingPunct="1"/>
                      <a:r>
                        <a:rPr lang="zh-CN" altLang="en-US" sz="12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给定超限</a:t>
                      </a:r>
                    </a:p>
                  </a:txBody>
                  <a:tcPr marL="4763" marR="4763" marT="4763" marB="0" anchor="ctr"/>
                </a:tc>
              </a:tr>
            </a:tbl>
          </a:graphicData>
        </a:graphic>
      </p:graphicFrame>
    </p:spTree>
    <p:extLst>
      <p:ext uri="{BB962C8B-B14F-4D97-AF65-F5344CB8AC3E}">
        <p14:creationId xmlns:p14="http://schemas.microsoft.com/office/powerpoint/2010/main" val="453044782"/>
      </p:ext>
    </p:extLst>
  </p:cSld>
  <p:clrMapOvr>
    <a:masterClrMapping/>
  </p:clrMapOvr>
  <p:transition advTm="40221">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9BB38C40-7020-4AF8-83E2-633BC1777F80}" type="slidenum">
              <a:rPr lang="en-US" altLang="zh-CN" sz="900">
                <a:solidFill>
                  <a:srgbClr val="4D5E68"/>
                </a:solidFill>
                <a:latin typeface="Impact" panose="020B0806030902050204" pitchFamily="34" charset="0"/>
              </a:rPr>
              <a:pPr/>
              <a:t>8</a:t>
            </a:fld>
            <a:endParaRPr lang="en-US" altLang="zh-CN" sz="90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37891" name="Rectangle 2"/>
          <p:cNvSpPr>
            <a:spLocks noGrp="1" noChangeArrowheads="1"/>
          </p:cNvSpPr>
          <p:nvPr>
            <p:ph type="title" sz="quarter"/>
          </p:nvPr>
        </p:nvSpPr>
        <p:spPr>
          <a:xfrm>
            <a:off x="190928" y="850365"/>
            <a:ext cx="6248400" cy="606808"/>
          </a:xfrm>
        </p:spPr>
        <p:txBody>
          <a:bodyPr/>
          <a:lstStyle/>
          <a:p>
            <a:pPr eaLnBrk="1" hangingPunct="1"/>
            <a:r>
              <a:rPr lang="zh-CN" altLang="en-US" sz="3200" dirty="0" smtClean="0">
                <a:solidFill>
                  <a:schemeClr val="tx1"/>
                </a:solidFill>
              </a:rPr>
              <a:t>一、电源系统的总体运行情况</a:t>
            </a:r>
            <a:endParaRPr lang="en-US" altLang="zh-CN" sz="3200" dirty="0">
              <a:solidFill>
                <a:schemeClr val="tx1"/>
              </a:solidFill>
            </a:endParaRPr>
          </a:p>
        </p:txBody>
      </p:sp>
      <p:sp>
        <p:nvSpPr>
          <p:cNvPr id="2" name="内容占位符 1"/>
          <p:cNvSpPr>
            <a:spLocks noGrp="1"/>
          </p:cNvSpPr>
          <p:nvPr>
            <p:ph sz="quarter" idx="2"/>
          </p:nvPr>
        </p:nvSpPr>
        <p:spPr>
          <a:xfrm>
            <a:off x="286178" y="1399567"/>
            <a:ext cx="11097943" cy="540694"/>
          </a:xfrm>
        </p:spPr>
        <p:txBody>
          <a:bodyPr/>
          <a:lstStyle/>
          <a:p>
            <a:pPr marL="0" indent="0">
              <a:lnSpc>
                <a:spcPct val="150000"/>
              </a:lnSpc>
              <a:spcBef>
                <a:spcPts val="0"/>
              </a:spcBef>
              <a:spcAft>
                <a:spcPts val="0"/>
              </a:spcAft>
              <a:buNone/>
            </a:pPr>
            <a:r>
              <a:rPr lang="en-US" altLang="zh-CN" sz="1800" b="0" dirty="0" smtClean="0">
                <a:solidFill>
                  <a:schemeClr val="tx1"/>
                </a:solidFill>
                <a:latin typeface="Times New Roman" panose="02020603050405020304" pitchFamily="18" charset="0"/>
                <a:cs typeface="Times New Roman" panose="02020603050405020304" pitchFamily="18" charset="0"/>
              </a:rPr>
              <a:t>6</a:t>
            </a:r>
            <a:r>
              <a:rPr lang="zh-CN" altLang="en-US" sz="1800" b="0" dirty="0" smtClean="0">
                <a:solidFill>
                  <a:schemeClr val="tx1"/>
                </a:solidFill>
                <a:latin typeface="Times New Roman" panose="02020603050405020304" pitchFamily="18" charset="0"/>
                <a:cs typeface="Times New Roman" panose="02020603050405020304" pitchFamily="18" charset="0"/>
              </a:rPr>
              <a:t>、</a:t>
            </a:r>
            <a:r>
              <a:rPr lang="en-US" altLang="zh-CN" sz="1800" b="0" dirty="0" smtClean="0">
                <a:solidFill>
                  <a:schemeClr val="tx1"/>
                </a:solidFill>
                <a:latin typeface="Times New Roman" panose="02020603050405020304" pitchFamily="18" charset="0"/>
                <a:cs typeface="Times New Roman" panose="02020603050405020304" pitchFamily="18" charset="0"/>
              </a:rPr>
              <a:t> RCS</a:t>
            </a:r>
            <a:r>
              <a:rPr lang="zh-CN" altLang="en-US" sz="1800" b="0" dirty="0" smtClean="0">
                <a:solidFill>
                  <a:schemeClr val="tx1"/>
                </a:solidFill>
                <a:latin typeface="Times New Roman" panose="02020603050405020304" pitchFamily="18" charset="0"/>
                <a:cs typeface="Times New Roman" panose="02020603050405020304" pitchFamily="18" charset="0"/>
              </a:rPr>
              <a:t>主磁铁电源系统</a:t>
            </a:r>
            <a:r>
              <a:rPr lang="en-US" altLang="zh-CN" sz="1800" b="0" dirty="0" smtClean="0">
                <a:solidFill>
                  <a:schemeClr val="tx1"/>
                </a:solidFill>
                <a:latin typeface="Times New Roman" panose="02020603050405020304" pitchFamily="18" charset="0"/>
                <a:cs typeface="Times New Roman" panose="02020603050405020304" pitchFamily="18" charset="0"/>
              </a:rPr>
              <a:t>-</a:t>
            </a:r>
            <a:r>
              <a:rPr lang="zh-CN" altLang="en-US" sz="1800" b="0" dirty="0" smtClean="0">
                <a:solidFill>
                  <a:schemeClr val="tx1"/>
                </a:solidFill>
                <a:latin typeface="Times New Roman" panose="02020603050405020304" pitchFamily="18" charset="0"/>
                <a:cs typeface="Times New Roman" panose="02020603050405020304" pitchFamily="18" charset="0"/>
              </a:rPr>
              <a:t>电源：</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p:txBody>
      </p:sp>
      <p:graphicFrame>
        <p:nvGraphicFramePr>
          <p:cNvPr id="10" name="表格 9"/>
          <p:cNvGraphicFramePr>
            <a:graphicFrameLocks noGrp="1"/>
          </p:cNvGraphicFramePr>
          <p:nvPr>
            <p:extLst>
              <p:ext uri="{D42A27DB-BD31-4B8C-83A1-F6EECF244321}">
                <p14:modId xmlns:p14="http://schemas.microsoft.com/office/powerpoint/2010/main" val="3495561537"/>
              </p:ext>
            </p:extLst>
          </p:nvPr>
        </p:nvGraphicFramePr>
        <p:xfrm>
          <a:off x="1957816" y="1934357"/>
          <a:ext cx="2414160" cy="2468880"/>
        </p:xfrm>
        <a:graphic>
          <a:graphicData uri="http://schemas.openxmlformats.org/drawingml/2006/table">
            <a:tbl>
              <a:tblPr firstRow="1" bandRow="1">
                <a:tableStyleId>{21E4AEA4-8DFA-4A89-87EB-49C32662AFE0}</a:tableStyleId>
              </a:tblPr>
              <a:tblGrid>
                <a:gridCol w="1221017"/>
                <a:gridCol w="1193143"/>
              </a:tblGrid>
              <a:tr h="238675">
                <a:tc>
                  <a:txBody>
                    <a:bodyPr/>
                    <a:lstStyle/>
                    <a:p>
                      <a:pPr algn="ctr"/>
                      <a:r>
                        <a:rPr lang="zh-CN" altLang="en-US" sz="1200" dirty="0" smtClean="0">
                          <a:latin typeface="+mn-lt"/>
                          <a:ea typeface="+mn-ea"/>
                          <a:cs typeface="+mn-ea"/>
                          <a:sym typeface="+mn-lt"/>
                        </a:rPr>
                        <a:t>故障类型</a:t>
                      </a:r>
                      <a:endParaRPr lang="zh-CN" altLang="en-US" sz="1200" b="1" dirty="0">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200" dirty="0" smtClean="0">
                          <a:latin typeface="+mn-lt"/>
                          <a:ea typeface="+mn-ea"/>
                          <a:cs typeface="+mn-ea"/>
                          <a:sym typeface="+mn-lt"/>
                        </a:rPr>
                        <a:t>故障统计</a:t>
                      </a:r>
                      <a:endParaRPr lang="zh-CN" altLang="en-US" sz="1200" b="1" dirty="0">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675">
                <a:tc>
                  <a:txBody>
                    <a:bodyPr/>
                    <a:lstStyle/>
                    <a:p>
                      <a:pPr algn="ctr"/>
                      <a:r>
                        <a:rPr lang="zh-CN" altLang="en-US" sz="1200" dirty="0" smtClean="0">
                          <a:latin typeface="+mn-lt"/>
                          <a:ea typeface="+mn-ea"/>
                          <a:cs typeface="+mn-ea"/>
                          <a:sym typeface="+mn-lt"/>
                        </a:rPr>
                        <a:t>电源故障</a:t>
                      </a:r>
                      <a:endParaRPr lang="zh-CN" altLang="en-US" sz="1200" b="1" dirty="0">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200" dirty="0" smtClean="0">
                          <a:latin typeface="+mn-lt"/>
                          <a:ea typeface="+mn-ea"/>
                          <a:cs typeface="+mn-ea"/>
                          <a:sym typeface="+mn-lt"/>
                        </a:rPr>
                        <a:t>9</a:t>
                      </a:r>
                      <a:endParaRPr lang="zh-CN" altLang="en-US" sz="1200" b="1" dirty="0">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675">
                <a:tc>
                  <a:txBody>
                    <a:bodyPr/>
                    <a:lstStyle/>
                    <a:p>
                      <a:pPr algn="ctr"/>
                      <a:r>
                        <a:rPr lang="zh-CN" altLang="en-US" sz="1200" dirty="0" smtClean="0">
                          <a:latin typeface="+mn-lt"/>
                          <a:ea typeface="+mn-ea"/>
                          <a:cs typeface="+mn-ea"/>
                          <a:sym typeface="+mn-lt"/>
                        </a:rPr>
                        <a:t>误操作</a:t>
                      </a:r>
                      <a:endParaRPr lang="zh-CN" altLang="en-US" sz="1200" b="1" dirty="0">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200" smtClean="0">
                          <a:latin typeface="+mn-lt"/>
                          <a:ea typeface="+mn-ea"/>
                          <a:cs typeface="+mn-ea"/>
                          <a:sym typeface="+mn-lt"/>
                        </a:rPr>
                        <a:t>4</a:t>
                      </a:r>
                      <a:endParaRPr lang="zh-CN" altLang="en-US" sz="1200" b="1">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675">
                <a:tc>
                  <a:txBody>
                    <a:bodyPr/>
                    <a:lstStyle/>
                    <a:p>
                      <a:pPr algn="ctr"/>
                      <a:r>
                        <a:rPr lang="zh-CN" altLang="en-US" sz="1200" dirty="0" smtClean="0">
                          <a:latin typeface="+mn-lt"/>
                          <a:ea typeface="+mn-ea"/>
                          <a:cs typeface="+mn-ea"/>
                          <a:sym typeface="+mn-lt"/>
                        </a:rPr>
                        <a:t>磁铁故障</a:t>
                      </a:r>
                      <a:endParaRPr lang="zh-CN" altLang="en-US" sz="1200" b="1" dirty="0">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200" smtClean="0">
                          <a:latin typeface="+mn-lt"/>
                          <a:ea typeface="+mn-ea"/>
                          <a:cs typeface="+mn-ea"/>
                          <a:sym typeface="+mn-lt"/>
                        </a:rPr>
                        <a:t>3</a:t>
                      </a:r>
                      <a:endParaRPr lang="zh-CN" altLang="en-US" sz="1200" b="1">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675">
                <a:tc>
                  <a:txBody>
                    <a:bodyPr/>
                    <a:lstStyle/>
                    <a:p>
                      <a:pPr algn="ctr"/>
                      <a:r>
                        <a:rPr lang="zh-CN" altLang="en-US" sz="1200" dirty="0" smtClean="0">
                          <a:latin typeface="+mn-lt"/>
                          <a:ea typeface="+mn-ea"/>
                          <a:cs typeface="+mn-ea"/>
                          <a:sym typeface="+mn-lt"/>
                        </a:rPr>
                        <a:t>定时系统</a:t>
                      </a:r>
                      <a:endParaRPr lang="zh-CN" altLang="en-US" sz="1200" b="1" dirty="0">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200" dirty="0" smtClean="0">
                          <a:latin typeface="+mn-lt"/>
                          <a:ea typeface="+mn-ea"/>
                          <a:cs typeface="+mn-ea"/>
                          <a:sym typeface="+mn-lt"/>
                        </a:rPr>
                        <a:t>2</a:t>
                      </a:r>
                      <a:endParaRPr lang="zh-CN" altLang="en-US" sz="1200" b="1" dirty="0">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675">
                <a:tc>
                  <a:txBody>
                    <a:bodyPr/>
                    <a:lstStyle/>
                    <a:p>
                      <a:pPr algn="ctr"/>
                      <a:r>
                        <a:rPr lang="en-US" altLang="zh-CN" sz="1200" smtClean="0">
                          <a:latin typeface="+mn-lt"/>
                          <a:ea typeface="+mn-ea"/>
                          <a:cs typeface="+mn-ea"/>
                          <a:sym typeface="+mn-lt"/>
                        </a:rPr>
                        <a:t>PPS</a:t>
                      </a:r>
                      <a:r>
                        <a:rPr lang="zh-CN" altLang="en-US" sz="1200" smtClean="0">
                          <a:latin typeface="+mn-lt"/>
                          <a:ea typeface="+mn-ea"/>
                          <a:cs typeface="+mn-ea"/>
                          <a:sym typeface="+mn-lt"/>
                        </a:rPr>
                        <a:t>系统</a:t>
                      </a:r>
                      <a:endParaRPr lang="zh-CN" altLang="en-US" sz="1200" b="1">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200" dirty="0" smtClean="0">
                          <a:latin typeface="+mn-lt"/>
                          <a:ea typeface="+mn-ea"/>
                          <a:cs typeface="+mn-ea"/>
                          <a:sym typeface="+mn-lt"/>
                        </a:rPr>
                        <a:t>1</a:t>
                      </a:r>
                      <a:endParaRPr lang="zh-CN" altLang="en-US" sz="1200" b="1" dirty="0">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675">
                <a:tc>
                  <a:txBody>
                    <a:bodyPr/>
                    <a:lstStyle/>
                    <a:p>
                      <a:pPr algn="ctr"/>
                      <a:r>
                        <a:rPr lang="zh-CN" altLang="en-US" sz="1200" smtClean="0">
                          <a:latin typeface="+mn-lt"/>
                          <a:ea typeface="+mn-ea"/>
                          <a:cs typeface="+mn-ea"/>
                          <a:sym typeface="+mn-lt"/>
                        </a:rPr>
                        <a:t>电网波动</a:t>
                      </a:r>
                      <a:endParaRPr lang="zh-CN" altLang="en-US" sz="1200" b="1">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200" dirty="0" smtClean="0">
                          <a:latin typeface="+mn-lt"/>
                          <a:ea typeface="+mn-ea"/>
                          <a:cs typeface="+mn-ea"/>
                          <a:sym typeface="+mn-lt"/>
                        </a:rPr>
                        <a:t>1</a:t>
                      </a:r>
                      <a:endParaRPr lang="zh-CN" altLang="en-US" sz="1200" b="1" dirty="0">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675">
                <a:tc>
                  <a:txBody>
                    <a:bodyPr/>
                    <a:lstStyle/>
                    <a:p>
                      <a:pPr algn="ctr"/>
                      <a:r>
                        <a:rPr lang="zh-CN" altLang="en-US" sz="1200" b="0" smtClean="0">
                          <a:latin typeface="+mn-lt"/>
                          <a:ea typeface="+mn-ea"/>
                          <a:cs typeface="+mn-ea"/>
                          <a:sym typeface="+mn-lt"/>
                        </a:rPr>
                        <a:t>天气原因</a:t>
                      </a:r>
                      <a:endParaRPr lang="zh-CN" altLang="en-US" sz="1200" b="1">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200" dirty="0" smtClean="0">
                          <a:latin typeface="+mn-lt"/>
                          <a:ea typeface="+mn-ea"/>
                          <a:cs typeface="+mn-ea"/>
                          <a:sym typeface="+mn-lt"/>
                        </a:rPr>
                        <a:t>2</a:t>
                      </a:r>
                      <a:endParaRPr lang="zh-CN" altLang="en-US" sz="1200" b="1" dirty="0">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675">
                <a:tc>
                  <a:txBody>
                    <a:bodyPr/>
                    <a:lstStyle/>
                    <a:p>
                      <a:pPr algn="ctr"/>
                      <a:r>
                        <a:rPr lang="zh-CN" altLang="en-US" sz="1200" dirty="0" smtClean="0">
                          <a:latin typeface="+mn-lt"/>
                          <a:ea typeface="+mn-ea"/>
                          <a:cs typeface="+mn-ea"/>
                          <a:sym typeface="+mn-lt"/>
                        </a:rPr>
                        <a:t>总计</a:t>
                      </a:r>
                      <a:endParaRPr lang="zh-CN" altLang="en-US" sz="1200" b="1" dirty="0">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200" dirty="0" smtClean="0">
                          <a:latin typeface="+mn-lt"/>
                          <a:ea typeface="+mn-ea"/>
                          <a:cs typeface="+mn-ea"/>
                          <a:sym typeface="+mn-lt"/>
                        </a:rPr>
                        <a:t>22</a:t>
                      </a:r>
                      <a:endParaRPr lang="zh-CN" altLang="en-US" sz="1200" b="1" dirty="0">
                        <a:latin typeface="+mn-lt"/>
                        <a:ea typeface="+mn-ea"/>
                        <a:cs typeface="+mn-ea"/>
                        <a:sym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1" name="图表 10"/>
          <p:cNvGraphicFramePr/>
          <p:nvPr>
            <p:extLst>
              <p:ext uri="{D42A27DB-BD31-4B8C-83A1-F6EECF244321}">
                <p14:modId xmlns:p14="http://schemas.microsoft.com/office/powerpoint/2010/main" val="3743625746"/>
              </p:ext>
            </p:extLst>
          </p:nvPr>
        </p:nvGraphicFramePr>
        <p:xfrm>
          <a:off x="5427973" y="1522917"/>
          <a:ext cx="5004048" cy="2880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图表 11"/>
          <p:cNvGraphicFramePr/>
          <p:nvPr>
            <p:extLst>
              <p:ext uri="{D42A27DB-BD31-4B8C-83A1-F6EECF244321}">
                <p14:modId xmlns:p14="http://schemas.microsoft.com/office/powerpoint/2010/main" val="3703381818"/>
              </p:ext>
            </p:extLst>
          </p:nvPr>
        </p:nvGraphicFramePr>
        <p:xfrm>
          <a:off x="286178" y="4259181"/>
          <a:ext cx="7176120" cy="2508332"/>
        </p:xfrm>
        <a:graphic>
          <a:graphicData uri="http://schemas.openxmlformats.org/drawingml/2006/chart">
            <c:chart xmlns:c="http://schemas.openxmlformats.org/drawingml/2006/chart" xmlns:r="http://schemas.openxmlformats.org/officeDocument/2006/relationships" r:id="rId3"/>
          </a:graphicData>
        </a:graphic>
      </p:graphicFrame>
      <p:sp>
        <p:nvSpPr>
          <p:cNvPr id="13" name="内容占位符 2"/>
          <p:cNvSpPr>
            <a:spLocks noGrp="1"/>
          </p:cNvSpPr>
          <p:nvPr>
            <p:ph idx="1"/>
          </p:nvPr>
        </p:nvSpPr>
        <p:spPr>
          <a:xfrm>
            <a:off x="7653337" y="4766224"/>
            <a:ext cx="4476751" cy="1638301"/>
          </a:xfrm>
        </p:spPr>
        <p:txBody>
          <a:bodyPr/>
          <a:lstStyle/>
          <a:p>
            <a:pPr marL="0" indent="0" eaLnBrk="1" hangingPunct="1">
              <a:lnSpc>
                <a:spcPct val="150000"/>
              </a:lnSpc>
              <a:spcBef>
                <a:spcPts val="0"/>
              </a:spcBef>
              <a:spcAft>
                <a:spcPts val="0"/>
              </a:spcAft>
              <a:buClr>
                <a:srgbClr val="000000"/>
              </a:buClr>
              <a:buNone/>
              <a:defRPr/>
            </a:pPr>
            <a:r>
              <a:rPr lang="zh-CN" altLang="en-US" sz="1400" b="0" dirty="0" smtClean="0">
                <a:solidFill>
                  <a:schemeClr val="tx1"/>
                </a:solidFill>
                <a:latin typeface="Times New Roman" pitchFamily="18" charset="0"/>
                <a:ea typeface="宋体" panose="02010600030101010101" pitchFamily="2" charset="-122"/>
                <a:sym typeface="+mn-lt"/>
              </a:rPr>
              <a:t>（</a:t>
            </a:r>
            <a:r>
              <a:rPr lang="en-US" altLang="zh-CN" sz="1400" b="0" dirty="0" smtClean="0">
                <a:solidFill>
                  <a:schemeClr val="tx1"/>
                </a:solidFill>
                <a:latin typeface="Times New Roman" pitchFamily="18" charset="0"/>
                <a:ea typeface="宋体" panose="02010600030101010101" pitchFamily="2" charset="-122"/>
                <a:sym typeface="+mn-lt"/>
              </a:rPr>
              <a:t>1</a:t>
            </a:r>
            <a:r>
              <a:rPr lang="zh-CN" altLang="en-US" sz="1400" b="0" dirty="0" smtClean="0">
                <a:solidFill>
                  <a:schemeClr val="tx1"/>
                </a:solidFill>
                <a:latin typeface="Times New Roman" pitchFamily="18" charset="0"/>
                <a:ea typeface="宋体" panose="02010600030101010101" pitchFamily="2" charset="-122"/>
                <a:sym typeface="+mn-lt"/>
              </a:rPr>
              <a:t>）</a:t>
            </a:r>
            <a:r>
              <a:rPr lang="en-US" altLang="zh-CN" sz="1400" b="0" dirty="0" smtClean="0">
                <a:solidFill>
                  <a:schemeClr val="tx1"/>
                </a:solidFill>
                <a:latin typeface="Times New Roman" pitchFamily="18" charset="0"/>
                <a:ea typeface="宋体" panose="02010600030101010101" pitchFamily="2" charset="-122"/>
                <a:sym typeface="+mn-lt"/>
              </a:rPr>
              <a:t>RCS-BPS</a:t>
            </a:r>
            <a:r>
              <a:rPr lang="zh-CN" altLang="en-US" sz="1400" b="0" dirty="0">
                <a:solidFill>
                  <a:schemeClr val="tx1"/>
                </a:solidFill>
                <a:latin typeface="Times New Roman" pitchFamily="18" charset="0"/>
                <a:ea typeface="宋体" panose="02010600030101010101" pitchFamily="2" charset="-122"/>
                <a:sym typeface="+mn-lt"/>
              </a:rPr>
              <a:t>电源，</a:t>
            </a:r>
            <a:r>
              <a:rPr lang="en-US" altLang="zh-CN" sz="1400" b="0" dirty="0">
                <a:solidFill>
                  <a:schemeClr val="tx1"/>
                </a:solidFill>
                <a:latin typeface="Times New Roman" pitchFamily="18" charset="0"/>
                <a:ea typeface="宋体" panose="02010600030101010101" pitchFamily="2" charset="-122"/>
                <a:sym typeface="+mn-lt"/>
              </a:rPr>
              <a:t>M5</a:t>
            </a:r>
            <a:r>
              <a:rPr lang="zh-CN" altLang="en-US" sz="1400" b="0" dirty="0">
                <a:solidFill>
                  <a:schemeClr val="tx1"/>
                </a:solidFill>
                <a:latin typeface="Times New Roman" pitchFamily="18" charset="0"/>
                <a:ea typeface="宋体" panose="02010600030101010101" pitchFamily="2" charset="-122"/>
                <a:sym typeface="+mn-lt"/>
              </a:rPr>
              <a:t>功率柜信号调理板故障，用时</a:t>
            </a:r>
            <a:r>
              <a:rPr lang="en-US" altLang="zh-CN" sz="1400" b="0" dirty="0">
                <a:solidFill>
                  <a:schemeClr val="tx1"/>
                </a:solidFill>
                <a:latin typeface="Times New Roman" pitchFamily="18" charset="0"/>
                <a:ea typeface="宋体" panose="02010600030101010101" pitchFamily="2" charset="-122"/>
                <a:sym typeface="+mn-lt"/>
              </a:rPr>
              <a:t>2.72</a:t>
            </a:r>
            <a:r>
              <a:rPr lang="zh-CN" altLang="en-US" sz="1400" b="0" dirty="0" smtClean="0">
                <a:solidFill>
                  <a:schemeClr val="tx1"/>
                </a:solidFill>
                <a:latin typeface="Times New Roman" pitchFamily="18" charset="0"/>
                <a:ea typeface="宋体" panose="02010600030101010101" pitchFamily="2" charset="-122"/>
                <a:sym typeface="+mn-lt"/>
              </a:rPr>
              <a:t>小时</a:t>
            </a:r>
            <a:endParaRPr lang="en-US" altLang="zh-CN" sz="1400" b="0" dirty="0">
              <a:solidFill>
                <a:schemeClr val="tx1"/>
              </a:solidFill>
              <a:latin typeface="Times New Roman" pitchFamily="18" charset="0"/>
              <a:ea typeface="宋体" panose="02010600030101010101" pitchFamily="2" charset="-122"/>
              <a:sym typeface="+mn-lt"/>
            </a:endParaRPr>
          </a:p>
          <a:p>
            <a:pPr marL="0" indent="0" eaLnBrk="1" hangingPunct="1">
              <a:lnSpc>
                <a:spcPct val="150000"/>
              </a:lnSpc>
              <a:spcBef>
                <a:spcPts val="0"/>
              </a:spcBef>
              <a:spcAft>
                <a:spcPts val="0"/>
              </a:spcAft>
              <a:buClr>
                <a:srgbClr val="000000"/>
              </a:buClr>
              <a:buNone/>
              <a:defRPr/>
            </a:pPr>
            <a:r>
              <a:rPr lang="zh-CN" altLang="en-US" sz="1400" b="0" dirty="0" smtClean="0">
                <a:solidFill>
                  <a:schemeClr val="tx1"/>
                </a:solidFill>
                <a:latin typeface="Times New Roman" pitchFamily="18" charset="0"/>
                <a:ea typeface="宋体" panose="02010600030101010101" pitchFamily="2" charset="-122"/>
                <a:sym typeface="+mn-lt"/>
              </a:rPr>
              <a:t>（</a:t>
            </a:r>
            <a:r>
              <a:rPr lang="en-US" altLang="zh-CN" sz="1400" b="0" dirty="0" smtClean="0">
                <a:solidFill>
                  <a:schemeClr val="tx1"/>
                </a:solidFill>
                <a:latin typeface="Times New Roman" pitchFamily="18" charset="0"/>
                <a:ea typeface="宋体" panose="02010600030101010101" pitchFamily="2" charset="-122"/>
                <a:sym typeface="+mn-lt"/>
              </a:rPr>
              <a:t>2</a:t>
            </a:r>
            <a:r>
              <a:rPr lang="zh-CN" altLang="en-US" sz="1400" b="0" dirty="0">
                <a:solidFill>
                  <a:schemeClr val="tx1"/>
                </a:solidFill>
                <a:latin typeface="Times New Roman" pitchFamily="18" charset="0"/>
                <a:ea typeface="宋体" panose="02010600030101010101" pitchFamily="2" charset="-122"/>
                <a:sym typeface="+mn-lt"/>
              </a:rPr>
              <a:t>）</a:t>
            </a:r>
            <a:r>
              <a:rPr lang="en-US" altLang="zh-CN" sz="1400" b="0" dirty="0" smtClean="0">
                <a:solidFill>
                  <a:schemeClr val="tx1"/>
                </a:solidFill>
                <a:latin typeface="Times New Roman" pitchFamily="18" charset="0"/>
                <a:ea typeface="宋体" panose="02010600030101010101" pitchFamily="2" charset="-122"/>
                <a:sym typeface="+mn-lt"/>
              </a:rPr>
              <a:t>RCS-BPS</a:t>
            </a:r>
            <a:r>
              <a:rPr lang="zh-CN" altLang="en-US" sz="1400" b="0" dirty="0">
                <a:solidFill>
                  <a:schemeClr val="tx1"/>
                </a:solidFill>
                <a:latin typeface="Times New Roman" pitchFamily="18" charset="0"/>
                <a:ea typeface="宋体" panose="02010600030101010101" pitchFamily="2" charset="-122"/>
                <a:sym typeface="+mn-lt"/>
              </a:rPr>
              <a:t>电源，</a:t>
            </a:r>
            <a:r>
              <a:rPr lang="en-US" altLang="zh-CN" sz="1400" b="0" dirty="0">
                <a:solidFill>
                  <a:schemeClr val="tx1"/>
                </a:solidFill>
                <a:latin typeface="Times New Roman" pitchFamily="18" charset="0"/>
                <a:ea typeface="宋体" panose="02010600030101010101" pitchFamily="2" charset="-122"/>
                <a:sym typeface="+mn-lt"/>
              </a:rPr>
              <a:t>M1</a:t>
            </a:r>
            <a:r>
              <a:rPr lang="zh-CN" altLang="en-US" sz="1400" b="0" dirty="0">
                <a:solidFill>
                  <a:schemeClr val="tx1"/>
                </a:solidFill>
                <a:latin typeface="Times New Roman" pitchFamily="18" charset="0"/>
                <a:ea typeface="宋体" panose="02010600030101010101" pitchFamily="2" charset="-122"/>
                <a:sym typeface="+mn-lt"/>
              </a:rPr>
              <a:t>、</a:t>
            </a:r>
            <a:r>
              <a:rPr lang="en-US" altLang="zh-CN" sz="1400" b="0" dirty="0">
                <a:solidFill>
                  <a:schemeClr val="tx1"/>
                </a:solidFill>
                <a:latin typeface="Times New Roman" pitchFamily="18" charset="0"/>
                <a:ea typeface="宋体" panose="02010600030101010101" pitchFamily="2" charset="-122"/>
                <a:sym typeface="+mn-lt"/>
              </a:rPr>
              <a:t>M5</a:t>
            </a:r>
            <a:r>
              <a:rPr lang="zh-CN" altLang="en-US" sz="1400" b="0" dirty="0">
                <a:solidFill>
                  <a:schemeClr val="tx1"/>
                </a:solidFill>
                <a:latin typeface="Times New Roman" pitchFamily="18" charset="0"/>
                <a:ea typeface="宋体" panose="02010600030101010101" pitchFamily="2" charset="-122"/>
                <a:sym typeface="+mn-lt"/>
              </a:rPr>
              <a:t>和</a:t>
            </a:r>
            <a:r>
              <a:rPr lang="en-US" altLang="zh-CN" sz="1400" b="0" dirty="0">
                <a:solidFill>
                  <a:schemeClr val="tx1"/>
                </a:solidFill>
                <a:latin typeface="Times New Roman" pitchFamily="18" charset="0"/>
                <a:ea typeface="宋体" panose="02010600030101010101" pitchFamily="2" charset="-122"/>
                <a:sym typeface="+mn-lt"/>
              </a:rPr>
              <a:t>M9</a:t>
            </a:r>
            <a:r>
              <a:rPr lang="zh-CN" altLang="en-US" sz="1400" b="0" dirty="0">
                <a:solidFill>
                  <a:schemeClr val="tx1"/>
                </a:solidFill>
                <a:latin typeface="Times New Roman" pitchFamily="18" charset="0"/>
                <a:ea typeface="宋体" panose="02010600030101010101" pitchFamily="2" charset="-122"/>
                <a:sym typeface="+mn-lt"/>
              </a:rPr>
              <a:t>功率柜主交接接触器故障，用时</a:t>
            </a:r>
            <a:r>
              <a:rPr lang="en-US" altLang="zh-CN" sz="1400" b="0" dirty="0">
                <a:solidFill>
                  <a:schemeClr val="tx1"/>
                </a:solidFill>
                <a:latin typeface="Times New Roman" pitchFamily="18" charset="0"/>
                <a:ea typeface="宋体" panose="02010600030101010101" pitchFamily="2" charset="-122"/>
                <a:sym typeface="+mn-lt"/>
              </a:rPr>
              <a:t>8.8</a:t>
            </a:r>
            <a:r>
              <a:rPr lang="zh-CN" altLang="en-US" sz="1400" b="0" dirty="0" smtClean="0">
                <a:solidFill>
                  <a:schemeClr val="tx1"/>
                </a:solidFill>
                <a:latin typeface="Times New Roman" pitchFamily="18" charset="0"/>
                <a:ea typeface="宋体" panose="02010600030101010101" pitchFamily="2" charset="-122"/>
                <a:sym typeface="+mn-lt"/>
              </a:rPr>
              <a:t>小时</a:t>
            </a:r>
            <a:r>
              <a:rPr lang="en-US" altLang="zh-CN" sz="1400" b="0" dirty="0" smtClean="0">
                <a:solidFill>
                  <a:schemeClr val="tx1"/>
                </a:solidFill>
                <a:latin typeface="Times New Roman" pitchFamily="18" charset="0"/>
                <a:ea typeface="宋体" panose="02010600030101010101" pitchFamily="2" charset="-122"/>
                <a:sym typeface="+mn-lt"/>
              </a:rPr>
              <a:t>/2</a:t>
            </a:r>
            <a:r>
              <a:rPr lang="zh-CN" altLang="en-US" sz="1400" b="0" dirty="0" smtClean="0">
                <a:solidFill>
                  <a:schemeClr val="tx1"/>
                </a:solidFill>
                <a:latin typeface="Times New Roman" pitchFamily="18" charset="0"/>
                <a:ea typeface="宋体" panose="02010600030101010101" pitchFamily="2" charset="-122"/>
                <a:sym typeface="+mn-lt"/>
              </a:rPr>
              <a:t>次</a:t>
            </a:r>
            <a:endParaRPr lang="en-US" altLang="zh-CN" sz="1400" b="0" dirty="0">
              <a:solidFill>
                <a:schemeClr val="tx1"/>
              </a:solidFill>
              <a:latin typeface="Times New Roman" pitchFamily="18" charset="0"/>
              <a:ea typeface="宋体" panose="02010600030101010101" pitchFamily="2" charset="-122"/>
              <a:sym typeface="+mn-lt"/>
            </a:endParaRPr>
          </a:p>
          <a:p>
            <a:pPr marL="0" indent="0" eaLnBrk="1" hangingPunct="1">
              <a:lnSpc>
                <a:spcPct val="150000"/>
              </a:lnSpc>
              <a:spcBef>
                <a:spcPts val="0"/>
              </a:spcBef>
              <a:spcAft>
                <a:spcPts val="0"/>
              </a:spcAft>
              <a:buClr>
                <a:srgbClr val="000000"/>
              </a:buClr>
              <a:buNone/>
              <a:defRPr/>
            </a:pPr>
            <a:r>
              <a:rPr lang="zh-CN" altLang="en-US" sz="1400" b="0" dirty="0" smtClean="0">
                <a:solidFill>
                  <a:schemeClr val="tx1"/>
                </a:solidFill>
                <a:latin typeface="Times New Roman" pitchFamily="18" charset="0"/>
                <a:ea typeface="宋体" panose="02010600030101010101" pitchFamily="2" charset="-122"/>
                <a:sym typeface="+mn-lt"/>
              </a:rPr>
              <a:t>（</a:t>
            </a:r>
            <a:r>
              <a:rPr lang="en-US" altLang="zh-CN" sz="1400" b="0" dirty="0" smtClean="0">
                <a:solidFill>
                  <a:schemeClr val="tx1"/>
                </a:solidFill>
                <a:latin typeface="Times New Roman" pitchFamily="18" charset="0"/>
                <a:ea typeface="宋体" panose="02010600030101010101" pitchFamily="2" charset="-122"/>
                <a:sym typeface="+mn-lt"/>
              </a:rPr>
              <a:t>3</a:t>
            </a:r>
            <a:r>
              <a:rPr lang="zh-CN" altLang="en-US" sz="1400" b="0" dirty="0">
                <a:solidFill>
                  <a:schemeClr val="tx1"/>
                </a:solidFill>
                <a:latin typeface="Times New Roman" pitchFamily="18" charset="0"/>
                <a:ea typeface="宋体" panose="02010600030101010101" pitchFamily="2" charset="-122"/>
                <a:sym typeface="+mn-lt"/>
              </a:rPr>
              <a:t>）</a:t>
            </a:r>
            <a:r>
              <a:rPr lang="zh-CN" altLang="en-US" sz="1400" b="0" dirty="0" smtClean="0">
                <a:solidFill>
                  <a:schemeClr val="tx1"/>
                </a:solidFill>
                <a:latin typeface="Times New Roman" pitchFamily="18" charset="0"/>
                <a:ea typeface="宋体" panose="02010600030101010101" pitchFamily="2" charset="-122"/>
                <a:sym typeface="+mn-lt"/>
              </a:rPr>
              <a:t>主</a:t>
            </a:r>
            <a:r>
              <a:rPr lang="zh-CN" altLang="en-US" sz="1400" b="0" dirty="0">
                <a:solidFill>
                  <a:schemeClr val="tx1"/>
                </a:solidFill>
                <a:latin typeface="Times New Roman" pitchFamily="18" charset="0"/>
                <a:ea typeface="宋体" panose="02010600030101010101" pitchFamily="2" charset="-122"/>
                <a:sym typeface="+mn-lt"/>
              </a:rPr>
              <a:t>磁铁</a:t>
            </a:r>
            <a:r>
              <a:rPr lang="zh-CN" altLang="en-US" sz="1400" b="0" dirty="0" smtClean="0">
                <a:solidFill>
                  <a:schemeClr val="tx1"/>
                </a:solidFill>
                <a:latin typeface="Times New Roman" pitchFamily="18" charset="0"/>
                <a:ea typeface="宋体" panose="02010600030101010101" pitchFamily="2" charset="-122"/>
                <a:sym typeface="+mn-lt"/>
              </a:rPr>
              <a:t>电源水流量计故障</a:t>
            </a:r>
            <a:r>
              <a:rPr lang="zh-CN" altLang="en-US" sz="1400" b="0" dirty="0">
                <a:solidFill>
                  <a:schemeClr val="tx1"/>
                </a:solidFill>
                <a:latin typeface="Times New Roman" pitchFamily="18" charset="0"/>
                <a:ea typeface="宋体" panose="02010600030101010101" pitchFamily="2" charset="-122"/>
                <a:sym typeface="+mn-lt"/>
              </a:rPr>
              <a:t>，</a:t>
            </a:r>
            <a:r>
              <a:rPr lang="en-US" altLang="zh-CN" sz="1400" b="0" dirty="0" smtClean="0">
                <a:solidFill>
                  <a:schemeClr val="tx1"/>
                </a:solidFill>
                <a:latin typeface="Times New Roman" pitchFamily="18" charset="0"/>
                <a:ea typeface="宋体" panose="02010600030101010101" pitchFamily="2" charset="-122"/>
                <a:sym typeface="+mn-lt"/>
              </a:rPr>
              <a:t>5.47</a:t>
            </a:r>
            <a:r>
              <a:rPr lang="zh-CN" altLang="en-US" sz="1400" b="0" dirty="0">
                <a:solidFill>
                  <a:schemeClr val="tx1"/>
                </a:solidFill>
                <a:latin typeface="Times New Roman" pitchFamily="18" charset="0"/>
                <a:ea typeface="宋体" panose="02010600030101010101" pitchFamily="2" charset="-122"/>
                <a:sym typeface="+mn-lt"/>
              </a:rPr>
              <a:t>小时</a:t>
            </a:r>
            <a:r>
              <a:rPr lang="en-US" altLang="zh-CN" sz="1400" b="0" dirty="0" smtClean="0">
                <a:solidFill>
                  <a:schemeClr val="tx1"/>
                </a:solidFill>
                <a:latin typeface="Times New Roman" pitchFamily="18" charset="0"/>
                <a:ea typeface="宋体" panose="02010600030101010101" pitchFamily="2" charset="-122"/>
                <a:sym typeface="+mn-lt"/>
              </a:rPr>
              <a:t>/6</a:t>
            </a:r>
            <a:r>
              <a:rPr lang="zh-CN" altLang="en-US" sz="1400" b="0" dirty="0" smtClean="0">
                <a:solidFill>
                  <a:schemeClr val="tx1"/>
                </a:solidFill>
                <a:latin typeface="Times New Roman" pitchFamily="18" charset="0"/>
                <a:ea typeface="宋体" panose="02010600030101010101" pitchFamily="2" charset="-122"/>
                <a:sym typeface="+mn-lt"/>
              </a:rPr>
              <a:t>次</a:t>
            </a:r>
            <a:endParaRPr lang="en-US" altLang="zh-CN" sz="1400" b="0" dirty="0">
              <a:solidFill>
                <a:schemeClr val="tx1"/>
              </a:solidFill>
              <a:latin typeface="Times New Roman" pitchFamily="18" charset="0"/>
              <a:ea typeface="宋体" panose="02010600030101010101" pitchFamily="2" charset="-122"/>
              <a:sym typeface="+mn-lt"/>
            </a:endParaRPr>
          </a:p>
        </p:txBody>
      </p:sp>
    </p:spTree>
    <p:extLst>
      <p:ext uri="{BB962C8B-B14F-4D97-AF65-F5344CB8AC3E}">
        <p14:creationId xmlns:p14="http://schemas.microsoft.com/office/powerpoint/2010/main" val="4205485413"/>
      </p:ext>
    </p:extLst>
  </p:cSld>
  <p:clrMapOvr>
    <a:masterClrMapping/>
  </p:clrMapOvr>
  <p:transition advTm="99391">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9BB38C40-7020-4AF8-83E2-633BC1777F80}" type="slidenum">
              <a:rPr lang="en-US" altLang="zh-CN" sz="900">
                <a:solidFill>
                  <a:srgbClr val="4D5E68"/>
                </a:solidFill>
                <a:latin typeface="Impact" panose="020B0806030902050204" pitchFamily="34" charset="0"/>
              </a:rPr>
              <a:pPr/>
              <a:t>9</a:t>
            </a:fld>
            <a:endParaRPr lang="en-US" altLang="zh-CN" sz="90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37891" name="Rectangle 2"/>
          <p:cNvSpPr>
            <a:spLocks noGrp="1" noChangeArrowheads="1"/>
          </p:cNvSpPr>
          <p:nvPr>
            <p:ph type="title" sz="quarter"/>
          </p:nvPr>
        </p:nvSpPr>
        <p:spPr>
          <a:xfrm>
            <a:off x="190928" y="850365"/>
            <a:ext cx="6248400" cy="606808"/>
          </a:xfrm>
        </p:spPr>
        <p:txBody>
          <a:bodyPr/>
          <a:lstStyle/>
          <a:p>
            <a:pPr eaLnBrk="1" hangingPunct="1"/>
            <a:r>
              <a:rPr lang="zh-CN" altLang="en-US" sz="3200" dirty="0" smtClean="0">
                <a:solidFill>
                  <a:schemeClr val="tx1"/>
                </a:solidFill>
              </a:rPr>
              <a:t>一、电源系统的总体运行情况</a:t>
            </a:r>
            <a:endParaRPr lang="en-US" altLang="zh-CN" sz="3200" dirty="0">
              <a:solidFill>
                <a:schemeClr val="tx1"/>
              </a:solidFill>
            </a:endParaRPr>
          </a:p>
        </p:txBody>
      </p:sp>
      <p:sp>
        <p:nvSpPr>
          <p:cNvPr id="2" name="内容占位符 1"/>
          <p:cNvSpPr>
            <a:spLocks noGrp="1"/>
          </p:cNvSpPr>
          <p:nvPr>
            <p:ph sz="quarter" idx="2"/>
          </p:nvPr>
        </p:nvSpPr>
        <p:spPr>
          <a:xfrm>
            <a:off x="314753" y="1457172"/>
            <a:ext cx="11389567" cy="5067454"/>
          </a:xfrm>
        </p:spPr>
        <p:txBody>
          <a:bodyPr/>
          <a:lstStyle/>
          <a:p>
            <a:pPr marL="0" indent="0">
              <a:lnSpc>
                <a:spcPct val="150000"/>
              </a:lnSpc>
              <a:spcBef>
                <a:spcPts val="0"/>
              </a:spcBef>
              <a:spcAft>
                <a:spcPts val="0"/>
              </a:spcAft>
              <a:buNone/>
            </a:pPr>
            <a:r>
              <a:rPr lang="en-US" altLang="zh-CN" sz="1800" b="0" dirty="0" smtClean="0">
                <a:solidFill>
                  <a:schemeClr val="tx1"/>
                </a:solidFill>
                <a:latin typeface="Times New Roman" panose="02020603050405020304" pitchFamily="18" charset="0"/>
                <a:cs typeface="Times New Roman" panose="02020603050405020304" pitchFamily="18" charset="0"/>
              </a:rPr>
              <a:t>6</a:t>
            </a:r>
            <a:r>
              <a:rPr lang="zh-CN" altLang="en-US" sz="1800" b="0" dirty="0" smtClean="0">
                <a:solidFill>
                  <a:schemeClr val="tx1"/>
                </a:solidFill>
                <a:latin typeface="Times New Roman" panose="02020603050405020304" pitchFamily="18" charset="0"/>
                <a:cs typeface="Times New Roman" panose="02020603050405020304" pitchFamily="18" charset="0"/>
              </a:rPr>
              <a:t>、</a:t>
            </a:r>
            <a:r>
              <a:rPr lang="en-US" altLang="zh-CN" sz="1800" b="0" dirty="0" smtClean="0">
                <a:solidFill>
                  <a:schemeClr val="tx1"/>
                </a:solidFill>
                <a:latin typeface="Times New Roman" panose="02020603050405020304" pitchFamily="18" charset="0"/>
                <a:cs typeface="Times New Roman" panose="02020603050405020304" pitchFamily="18" charset="0"/>
              </a:rPr>
              <a:t> RCS</a:t>
            </a:r>
            <a:r>
              <a:rPr lang="zh-CN" altLang="en-US" sz="1800" b="0" dirty="0" smtClean="0">
                <a:solidFill>
                  <a:schemeClr val="tx1"/>
                </a:solidFill>
                <a:latin typeface="Times New Roman" panose="02020603050405020304" pitchFamily="18" charset="0"/>
                <a:cs typeface="Times New Roman" panose="02020603050405020304" pitchFamily="18" charset="0"/>
              </a:rPr>
              <a:t>主磁铁电源系统</a:t>
            </a:r>
            <a:r>
              <a:rPr lang="en-US" altLang="zh-CN" sz="1800" b="0" dirty="0">
                <a:solidFill>
                  <a:schemeClr val="tx1"/>
                </a:solidFill>
                <a:latin typeface="Times New Roman" panose="02020603050405020304" pitchFamily="18" charset="0"/>
                <a:cs typeface="Times New Roman" panose="02020603050405020304" pitchFamily="18" charset="0"/>
              </a:rPr>
              <a:t>-</a:t>
            </a:r>
            <a:r>
              <a:rPr lang="zh-CN" altLang="en-US" sz="1800" b="0" dirty="0" smtClean="0">
                <a:solidFill>
                  <a:schemeClr val="tx1"/>
                </a:solidFill>
                <a:latin typeface="Times New Roman" panose="02020603050405020304" pitchFamily="18" charset="0"/>
                <a:cs typeface="Times New Roman" panose="02020603050405020304" pitchFamily="18" charset="0"/>
              </a:rPr>
              <a:t>谐振电抗器：</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lvl="0" indent="0">
              <a:lnSpc>
                <a:spcPct val="150000"/>
              </a:lnSpc>
              <a:spcBef>
                <a:spcPts val="0"/>
              </a:spcBef>
              <a:spcAft>
                <a:spcPts val="0"/>
              </a:spcAft>
              <a:buNone/>
            </a:pPr>
            <a:r>
              <a:rPr lang="zh-CN" altLang="en-US" sz="1800" b="0" dirty="0" smtClean="0">
                <a:solidFill>
                  <a:schemeClr val="tx1"/>
                </a:solidFill>
                <a:latin typeface="Times New Roman" panose="02020603050405020304" pitchFamily="18" charset="0"/>
                <a:cs typeface="Times New Roman" panose="02020603050405020304" pitchFamily="18" charset="0"/>
              </a:rPr>
              <a:t>      主要存在</a:t>
            </a:r>
            <a:r>
              <a:rPr lang="zh-CN" altLang="en-US" sz="1800" b="0" dirty="0">
                <a:solidFill>
                  <a:schemeClr val="tx1"/>
                </a:solidFill>
                <a:latin typeface="Times New Roman" panose="02020603050405020304" pitchFamily="18" charset="0"/>
                <a:cs typeface="Times New Roman" panose="02020603050405020304" pitchFamily="18" charset="0"/>
              </a:rPr>
              <a:t>散热片焊缝锈蚀、胶垫</a:t>
            </a:r>
            <a:r>
              <a:rPr lang="zh-CN" altLang="en-US" sz="1800" b="0" dirty="0" smtClean="0">
                <a:solidFill>
                  <a:schemeClr val="tx1"/>
                </a:solidFill>
                <a:latin typeface="Times New Roman" panose="02020603050405020304" pitchFamily="18" charset="0"/>
                <a:cs typeface="Times New Roman" panose="02020603050405020304" pitchFamily="18" charset="0"/>
              </a:rPr>
              <a:t>老化导致渗油</a:t>
            </a:r>
            <a:r>
              <a:rPr lang="zh-CN" altLang="en-US" sz="1800" b="0" dirty="0">
                <a:solidFill>
                  <a:schemeClr val="tx1"/>
                </a:solidFill>
                <a:latin typeface="Times New Roman" panose="02020603050405020304" pitchFamily="18" charset="0"/>
                <a:cs typeface="Times New Roman" panose="02020603050405020304" pitchFamily="18" charset="0"/>
              </a:rPr>
              <a:t>、</a:t>
            </a:r>
            <a:r>
              <a:rPr lang="zh-CN" altLang="en-US" sz="1800" b="0" dirty="0" smtClean="0">
                <a:solidFill>
                  <a:schemeClr val="tx1"/>
                </a:solidFill>
                <a:latin typeface="Times New Roman" panose="02020603050405020304" pitchFamily="18" charset="0"/>
                <a:cs typeface="Times New Roman" panose="02020603050405020304" pitchFamily="18" charset="0"/>
              </a:rPr>
              <a:t>结构</a:t>
            </a:r>
            <a:r>
              <a:rPr lang="zh-CN" altLang="en-US" sz="1800" b="0" dirty="0">
                <a:solidFill>
                  <a:schemeClr val="tx1"/>
                </a:solidFill>
                <a:latin typeface="Times New Roman" panose="02020603050405020304" pitchFamily="18" charset="0"/>
                <a:cs typeface="Times New Roman" panose="02020603050405020304" pitchFamily="18" charset="0"/>
              </a:rPr>
              <a:t>连接件</a:t>
            </a:r>
            <a:r>
              <a:rPr lang="zh-CN" altLang="en-US" sz="1800" b="0" dirty="0" smtClean="0">
                <a:solidFill>
                  <a:schemeClr val="tx1"/>
                </a:solidFill>
                <a:latin typeface="Times New Roman" panose="02020603050405020304" pitchFamily="18" charset="0"/>
                <a:cs typeface="Times New Roman" panose="02020603050405020304" pitchFamily="18" charset="0"/>
              </a:rPr>
              <a:t>松动以及振动问题，运行期间未发生故障导致停束，运行效率</a:t>
            </a:r>
            <a:r>
              <a:rPr lang="en-US" altLang="zh-CN" sz="1800" b="0" dirty="0" smtClean="0">
                <a:solidFill>
                  <a:schemeClr val="tx1"/>
                </a:solidFill>
                <a:latin typeface="Times New Roman" panose="02020603050405020304" pitchFamily="18" charset="0"/>
                <a:cs typeface="Times New Roman" panose="02020603050405020304" pitchFamily="18" charset="0"/>
              </a:rPr>
              <a:t>100%</a:t>
            </a:r>
            <a:r>
              <a:rPr lang="zh-CN" altLang="en-US" sz="1800" b="0" dirty="0" smtClean="0">
                <a:solidFill>
                  <a:schemeClr val="tx1"/>
                </a:solidFill>
                <a:latin typeface="Times New Roman" panose="02020603050405020304" pitchFamily="18" charset="0"/>
                <a:cs typeface="Times New Roman" panose="02020603050405020304" pitchFamily="18" charset="0"/>
              </a:rPr>
              <a:t>。</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lvl="0" indent="0">
              <a:lnSpc>
                <a:spcPct val="150000"/>
              </a:lnSpc>
              <a:spcBef>
                <a:spcPts val="0"/>
              </a:spcBef>
              <a:spcAft>
                <a:spcPts val="0"/>
              </a:spcAft>
              <a:buNone/>
            </a:pPr>
            <a:r>
              <a:rPr lang="en-US" altLang="zh-CN" sz="1800" b="0" dirty="0">
                <a:solidFill>
                  <a:schemeClr val="tx1"/>
                </a:solidFill>
                <a:latin typeface="Times New Roman" panose="02020603050405020304" pitchFamily="18" charset="0"/>
                <a:cs typeface="Times New Roman" panose="02020603050405020304" pitchFamily="18" charset="0"/>
              </a:rPr>
              <a:t> </a:t>
            </a:r>
            <a:r>
              <a:rPr lang="en-US" altLang="zh-CN" sz="1800" b="0" dirty="0" smtClean="0">
                <a:solidFill>
                  <a:schemeClr val="tx1"/>
                </a:solidFill>
                <a:latin typeface="Times New Roman" panose="02020603050405020304" pitchFamily="18" charset="0"/>
                <a:cs typeface="Times New Roman" panose="02020603050405020304" pitchFamily="18" charset="0"/>
              </a:rPr>
              <a:t>     </a:t>
            </a:r>
            <a:r>
              <a:rPr lang="zh-CN" altLang="en-US" sz="1800" b="0" dirty="0" smtClean="0">
                <a:solidFill>
                  <a:schemeClr val="tx1"/>
                </a:solidFill>
                <a:latin typeface="Times New Roman" panose="02020603050405020304" pitchFamily="18" charset="0"/>
                <a:cs typeface="Times New Roman" panose="02020603050405020304" pitchFamily="18" charset="0"/>
              </a:rPr>
              <a:t>运行期间针对振动较大的</a:t>
            </a:r>
            <a:r>
              <a:rPr lang="en-US" altLang="zh-CN" sz="1800" b="0" dirty="0" smtClean="0">
                <a:solidFill>
                  <a:schemeClr val="tx1"/>
                </a:solidFill>
                <a:latin typeface="Times New Roman" panose="02020603050405020304" pitchFamily="18" charset="0"/>
                <a:cs typeface="Times New Roman" panose="02020603050405020304" pitchFamily="18" charset="0"/>
              </a:rPr>
              <a:t>L-B-10</a:t>
            </a:r>
            <a:r>
              <a:rPr lang="zh-CN" altLang="en-US" sz="1800" b="0" dirty="0" smtClean="0">
                <a:solidFill>
                  <a:schemeClr val="tx1"/>
                </a:solidFill>
                <a:latin typeface="Times New Roman" panose="02020603050405020304" pitchFamily="18" charset="0"/>
                <a:cs typeface="Times New Roman" panose="02020603050405020304" pitchFamily="18" charset="0"/>
              </a:rPr>
              <a:t>、</a:t>
            </a:r>
            <a:r>
              <a:rPr lang="en-US" altLang="zh-CN" sz="1800" b="0" dirty="0" smtClean="0">
                <a:solidFill>
                  <a:schemeClr val="tx1"/>
                </a:solidFill>
                <a:latin typeface="Times New Roman" panose="02020603050405020304" pitchFamily="18" charset="0"/>
                <a:cs typeface="Times New Roman" panose="02020603050405020304" pitchFamily="18" charset="0"/>
              </a:rPr>
              <a:t>L-B-09</a:t>
            </a:r>
            <a:r>
              <a:rPr lang="zh-CN" altLang="en-US" sz="1800" b="0" dirty="0" smtClean="0">
                <a:solidFill>
                  <a:schemeClr val="tx1"/>
                </a:solidFill>
                <a:latin typeface="Times New Roman" panose="02020603050405020304" pitchFamily="18" charset="0"/>
                <a:cs typeface="Times New Roman" panose="02020603050405020304" pitchFamily="18" charset="0"/>
              </a:rPr>
              <a:t>、</a:t>
            </a:r>
            <a:r>
              <a:rPr lang="en-US" altLang="zh-CN" sz="1800" b="0" dirty="0" smtClean="0">
                <a:solidFill>
                  <a:schemeClr val="tx1"/>
                </a:solidFill>
                <a:latin typeface="Times New Roman" panose="02020603050405020304" pitchFamily="18" charset="0"/>
                <a:cs typeface="Times New Roman" panose="02020603050405020304" pitchFamily="18" charset="0"/>
              </a:rPr>
              <a:t>Lch-Q2-02</a:t>
            </a:r>
            <a:r>
              <a:rPr lang="zh-CN" altLang="en-US" sz="1800" b="0" dirty="0" smtClean="0">
                <a:solidFill>
                  <a:schemeClr val="tx1"/>
                </a:solidFill>
                <a:latin typeface="Times New Roman" panose="02020603050405020304" pitchFamily="18" charset="0"/>
                <a:cs typeface="Times New Roman" panose="02020603050405020304" pitchFamily="18" charset="0"/>
              </a:rPr>
              <a:t>、</a:t>
            </a:r>
            <a:r>
              <a:rPr lang="en-US" altLang="zh-CN" sz="1800" b="0" dirty="0">
                <a:solidFill>
                  <a:schemeClr val="tx1"/>
                </a:solidFill>
                <a:latin typeface="Times New Roman" panose="02020603050405020304" pitchFamily="18" charset="0"/>
                <a:cs typeface="Times New Roman" panose="02020603050405020304" pitchFamily="18" charset="0"/>
              </a:rPr>
              <a:t> </a:t>
            </a:r>
            <a:r>
              <a:rPr lang="en-US" altLang="zh-CN" sz="1800" b="0" dirty="0" smtClean="0">
                <a:solidFill>
                  <a:schemeClr val="tx1"/>
                </a:solidFill>
                <a:latin typeface="Times New Roman" panose="02020603050405020304" pitchFamily="18" charset="0"/>
                <a:cs typeface="Times New Roman" panose="02020603050405020304" pitchFamily="18" charset="0"/>
              </a:rPr>
              <a:t>L-B-04</a:t>
            </a:r>
            <a:r>
              <a:rPr lang="zh-CN" altLang="en-US" sz="1800" b="0" dirty="0">
                <a:solidFill>
                  <a:schemeClr val="tx1"/>
                </a:solidFill>
                <a:latin typeface="Times New Roman" panose="02020603050405020304" pitchFamily="18" charset="0"/>
                <a:cs typeface="Times New Roman" panose="02020603050405020304" pitchFamily="18" charset="0"/>
              </a:rPr>
              <a:t>这四</a:t>
            </a:r>
            <a:r>
              <a:rPr lang="zh-CN" altLang="en-US" sz="1800" b="0" dirty="0" smtClean="0">
                <a:solidFill>
                  <a:schemeClr val="tx1"/>
                </a:solidFill>
                <a:latin typeface="Times New Roman" panose="02020603050405020304" pitchFamily="18" charset="0"/>
                <a:cs typeface="Times New Roman" panose="02020603050405020304" pitchFamily="18" charset="0"/>
              </a:rPr>
              <a:t>台进行了复测。测试结果表明，均和刚投入运行时的状态相似，最大的振动量变化</a:t>
            </a:r>
            <a:r>
              <a:rPr lang="en-US" altLang="zh-CN" sz="1800" b="0" dirty="0" smtClean="0">
                <a:solidFill>
                  <a:srgbClr val="FF0000"/>
                </a:solidFill>
                <a:latin typeface="Times New Roman" panose="02020603050405020304" pitchFamily="18" charset="0"/>
                <a:cs typeface="Times New Roman" panose="02020603050405020304" pitchFamily="18" charset="0"/>
              </a:rPr>
              <a:t>&lt; 10um</a:t>
            </a:r>
            <a:r>
              <a:rPr lang="zh-CN" altLang="en-US" sz="1800" b="0" dirty="0" smtClean="0">
                <a:solidFill>
                  <a:schemeClr val="tx1"/>
                </a:solidFill>
                <a:latin typeface="Times New Roman" panose="02020603050405020304" pitchFamily="18" charset="0"/>
                <a:cs typeface="Times New Roman" panose="02020603050405020304" pitchFamily="18" charset="0"/>
              </a:rPr>
              <a:t>。</a:t>
            </a:r>
            <a:endParaRPr lang="en-US" altLang="zh-CN" sz="1800" b="0" dirty="0">
              <a:solidFill>
                <a:schemeClr val="tx1"/>
              </a:solidFill>
              <a:latin typeface="Times New Roman" panose="02020603050405020304" pitchFamily="18" charset="0"/>
              <a:cs typeface="Times New Roman" panose="02020603050405020304" pitchFamily="18" charset="0"/>
            </a:endParaRPr>
          </a:p>
          <a:p>
            <a:pPr marL="0" lvl="0" indent="0">
              <a:lnSpc>
                <a:spcPct val="150000"/>
              </a:lnSpc>
              <a:spcBef>
                <a:spcPts val="0"/>
              </a:spcBef>
              <a:spcAft>
                <a:spcPts val="0"/>
              </a:spcAft>
              <a:buNone/>
            </a:pP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en-US" altLang="zh-CN" sz="1800" b="0" dirty="0">
                <a:solidFill>
                  <a:schemeClr val="tx1"/>
                </a:solidFill>
                <a:latin typeface="Times New Roman" panose="02020603050405020304" pitchFamily="18" charset="0"/>
                <a:cs typeface="Times New Roman" panose="02020603050405020304" pitchFamily="18" charset="0"/>
              </a:rPr>
              <a:t>6</a:t>
            </a:r>
            <a:r>
              <a:rPr lang="zh-CN" altLang="en-US" sz="1800" b="0" dirty="0">
                <a:solidFill>
                  <a:schemeClr val="tx1"/>
                </a:solidFill>
                <a:latin typeface="Times New Roman" panose="02020603050405020304" pitchFamily="18" charset="0"/>
                <a:cs typeface="Times New Roman" panose="02020603050405020304" pitchFamily="18" charset="0"/>
              </a:rPr>
              <a:t>、</a:t>
            </a:r>
            <a:r>
              <a:rPr lang="en-US" altLang="zh-CN" sz="1800" b="0" dirty="0">
                <a:solidFill>
                  <a:schemeClr val="tx1"/>
                </a:solidFill>
                <a:latin typeface="Times New Roman" panose="02020603050405020304" pitchFamily="18" charset="0"/>
                <a:cs typeface="Times New Roman" panose="02020603050405020304" pitchFamily="18" charset="0"/>
              </a:rPr>
              <a:t> RCS</a:t>
            </a:r>
            <a:r>
              <a:rPr lang="zh-CN" altLang="en-US" sz="1800" b="0" dirty="0">
                <a:solidFill>
                  <a:schemeClr val="tx1"/>
                </a:solidFill>
                <a:latin typeface="Times New Roman" panose="02020603050405020304" pitchFamily="18" charset="0"/>
                <a:cs typeface="Times New Roman" panose="02020603050405020304" pitchFamily="18" charset="0"/>
              </a:rPr>
              <a:t>主磁铁电源系统</a:t>
            </a:r>
            <a:r>
              <a:rPr lang="en-US" altLang="zh-CN" sz="1800" b="0" dirty="0">
                <a:solidFill>
                  <a:schemeClr val="tx1"/>
                </a:solidFill>
                <a:latin typeface="Times New Roman" panose="02020603050405020304" pitchFamily="18" charset="0"/>
                <a:cs typeface="Times New Roman" panose="02020603050405020304" pitchFamily="18" charset="0"/>
              </a:rPr>
              <a:t>-</a:t>
            </a:r>
            <a:r>
              <a:rPr lang="zh-CN" altLang="en-US" sz="1800" b="0" dirty="0">
                <a:solidFill>
                  <a:schemeClr val="tx1"/>
                </a:solidFill>
                <a:latin typeface="Times New Roman" panose="02020603050405020304" pitchFamily="18" charset="0"/>
                <a:cs typeface="Times New Roman" panose="02020603050405020304" pitchFamily="18" charset="0"/>
              </a:rPr>
              <a:t>谐振</a:t>
            </a:r>
            <a:r>
              <a:rPr lang="zh-CN" altLang="en-US" sz="1800" b="0" dirty="0" smtClean="0">
                <a:solidFill>
                  <a:schemeClr val="tx1"/>
                </a:solidFill>
                <a:latin typeface="Times New Roman" panose="02020603050405020304" pitchFamily="18" charset="0"/>
                <a:cs typeface="Times New Roman" panose="02020603050405020304" pitchFamily="18" charset="0"/>
              </a:rPr>
              <a:t>电容器</a:t>
            </a:r>
            <a:r>
              <a:rPr lang="zh-CN" altLang="en-US" sz="1800" b="0" dirty="0">
                <a:solidFill>
                  <a:schemeClr val="tx1"/>
                </a:solidFill>
                <a:latin typeface="Times New Roman" panose="02020603050405020304" pitchFamily="18" charset="0"/>
                <a:cs typeface="Times New Roman" panose="02020603050405020304" pitchFamily="18" charset="0"/>
              </a:rPr>
              <a:t>：</a:t>
            </a:r>
            <a:endParaRPr lang="en-US" altLang="zh-CN" sz="1800" b="0" dirty="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zh-CN" altLang="en-US" sz="1800" b="0" dirty="0" smtClean="0">
                <a:solidFill>
                  <a:schemeClr val="tx1"/>
                </a:solidFill>
                <a:latin typeface="Times New Roman" panose="02020603050405020304" pitchFamily="18" charset="0"/>
                <a:cs typeface="Times New Roman" panose="02020603050405020304" pitchFamily="18" charset="0"/>
              </a:rPr>
              <a:t>      谐振</a:t>
            </a:r>
            <a:r>
              <a:rPr lang="zh-CN" altLang="en-US" sz="1800" b="0" dirty="0">
                <a:solidFill>
                  <a:schemeClr val="tx1"/>
                </a:solidFill>
                <a:latin typeface="Times New Roman" panose="02020603050405020304" pitchFamily="18" charset="0"/>
                <a:cs typeface="Times New Roman" panose="02020603050405020304" pitchFamily="18" charset="0"/>
              </a:rPr>
              <a:t>电容器自</a:t>
            </a:r>
            <a:r>
              <a:rPr lang="en-US" altLang="zh-CN" sz="1800" b="0" dirty="0">
                <a:solidFill>
                  <a:schemeClr val="tx1"/>
                </a:solidFill>
                <a:latin typeface="Times New Roman" panose="02020603050405020304" pitchFamily="18" charset="0"/>
                <a:cs typeface="Times New Roman" panose="02020603050405020304" pitchFamily="18" charset="0"/>
              </a:rPr>
              <a:t>2017</a:t>
            </a:r>
            <a:r>
              <a:rPr lang="zh-CN" altLang="en-US" sz="1800" b="0" dirty="0">
                <a:solidFill>
                  <a:schemeClr val="tx1"/>
                </a:solidFill>
                <a:latin typeface="Times New Roman" panose="02020603050405020304" pitchFamily="18" charset="0"/>
                <a:cs typeface="Times New Roman" panose="02020603050405020304" pitchFamily="18" charset="0"/>
              </a:rPr>
              <a:t>年投入运行以来</a:t>
            </a:r>
            <a:r>
              <a:rPr lang="zh-CN" altLang="en-US" sz="1800" b="0" dirty="0" smtClean="0">
                <a:solidFill>
                  <a:schemeClr val="tx1"/>
                </a:solidFill>
                <a:latin typeface="Times New Roman" panose="02020603050405020304" pitchFamily="18" charset="0"/>
                <a:cs typeface="Times New Roman" panose="02020603050405020304" pitchFamily="18" charset="0"/>
              </a:rPr>
              <a:t>，未发生过一次运行故障，运行效率</a:t>
            </a:r>
            <a:r>
              <a:rPr lang="en-US" altLang="zh-CN" sz="1800" b="0" dirty="0" smtClean="0">
                <a:solidFill>
                  <a:schemeClr val="tx1"/>
                </a:solidFill>
                <a:latin typeface="Times New Roman" panose="02020603050405020304" pitchFamily="18" charset="0"/>
                <a:cs typeface="Times New Roman" panose="02020603050405020304" pitchFamily="18" charset="0"/>
              </a:rPr>
              <a:t>100%</a:t>
            </a:r>
            <a:r>
              <a:rPr lang="zh-CN" altLang="en-US" sz="1800" b="0" dirty="0" smtClean="0">
                <a:solidFill>
                  <a:schemeClr val="tx1"/>
                </a:solidFill>
                <a:latin typeface="Times New Roman" panose="02020603050405020304" pitchFamily="18" charset="0"/>
                <a:cs typeface="Times New Roman" panose="02020603050405020304" pitchFamily="18" charset="0"/>
              </a:rPr>
              <a:t>。</a:t>
            </a: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endParaRPr lang="en-US" altLang="zh-CN" sz="1800" b="0" dirty="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en-US" altLang="zh-CN" sz="1800" b="0" dirty="0">
                <a:solidFill>
                  <a:schemeClr val="tx1"/>
                </a:solidFill>
                <a:latin typeface="Times New Roman" panose="02020603050405020304" pitchFamily="18" charset="0"/>
                <a:cs typeface="Times New Roman" panose="02020603050405020304" pitchFamily="18" charset="0"/>
              </a:rPr>
              <a:t>6</a:t>
            </a:r>
            <a:r>
              <a:rPr lang="zh-CN" altLang="en-US" sz="1800" b="0" dirty="0">
                <a:solidFill>
                  <a:schemeClr val="tx1"/>
                </a:solidFill>
                <a:latin typeface="Times New Roman" panose="02020603050405020304" pitchFamily="18" charset="0"/>
                <a:cs typeface="Times New Roman" panose="02020603050405020304" pitchFamily="18" charset="0"/>
              </a:rPr>
              <a:t>、</a:t>
            </a:r>
            <a:r>
              <a:rPr lang="en-US" altLang="zh-CN" sz="1800" b="0" dirty="0">
                <a:solidFill>
                  <a:schemeClr val="tx1"/>
                </a:solidFill>
                <a:latin typeface="Times New Roman" panose="02020603050405020304" pitchFamily="18" charset="0"/>
                <a:cs typeface="Times New Roman" panose="02020603050405020304" pitchFamily="18" charset="0"/>
              </a:rPr>
              <a:t> RCS</a:t>
            </a:r>
            <a:r>
              <a:rPr lang="zh-CN" altLang="en-US" sz="1800" b="0" dirty="0">
                <a:solidFill>
                  <a:schemeClr val="tx1"/>
                </a:solidFill>
                <a:latin typeface="Times New Roman" panose="02020603050405020304" pitchFamily="18" charset="0"/>
                <a:cs typeface="Times New Roman" panose="02020603050405020304" pitchFamily="18" charset="0"/>
              </a:rPr>
              <a:t>主磁铁电源系统</a:t>
            </a:r>
            <a:r>
              <a:rPr lang="en-US" altLang="zh-CN" sz="1800" b="0" dirty="0">
                <a:solidFill>
                  <a:schemeClr val="tx1"/>
                </a:solidFill>
                <a:latin typeface="Times New Roman" panose="02020603050405020304" pitchFamily="18" charset="0"/>
                <a:cs typeface="Times New Roman" panose="02020603050405020304" pitchFamily="18" charset="0"/>
              </a:rPr>
              <a:t>-</a:t>
            </a:r>
            <a:r>
              <a:rPr lang="zh-CN" altLang="en-US" sz="1800" b="0" dirty="0" smtClean="0">
                <a:solidFill>
                  <a:schemeClr val="tx1"/>
                </a:solidFill>
                <a:latin typeface="Times New Roman" panose="02020603050405020304" pitchFamily="18" charset="0"/>
                <a:cs typeface="Times New Roman" panose="02020603050405020304" pitchFamily="18" charset="0"/>
              </a:rPr>
              <a:t>谐振保护系统：</a:t>
            </a:r>
            <a:endParaRPr lang="en-US" altLang="zh-CN" sz="1800" b="0" dirty="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r>
              <a:rPr lang="zh-CN" altLang="en-US" sz="1800" b="0" dirty="0">
                <a:solidFill>
                  <a:schemeClr val="tx1"/>
                </a:solidFill>
                <a:latin typeface="Times New Roman" panose="02020603050405020304" pitchFamily="18" charset="0"/>
                <a:cs typeface="Times New Roman" panose="02020603050405020304" pitchFamily="18" charset="0"/>
              </a:rPr>
              <a:t>      </a:t>
            </a:r>
            <a:r>
              <a:rPr lang="zh-CN" altLang="en-US" sz="1800" b="0" dirty="0" smtClean="0">
                <a:solidFill>
                  <a:schemeClr val="tx1"/>
                </a:solidFill>
                <a:latin typeface="Times New Roman" panose="02020603050405020304" pitchFamily="18" charset="0"/>
                <a:cs typeface="Times New Roman" panose="02020603050405020304" pitchFamily="18" charset="0"/>
              </a:rPr>
              <a:t>谐振保护系统自</a:t>
            </a:r>
            <a:r>
              <a:rPr lang="en-US" altLang="zh-CN" sz="1800" b="0" dirty="0">
                <a:solidFill>
                  <a:schemeClr val="tx1"/>
                </a:solidFill>
                <a:latin typeface="Times New Roman" panose="02020603050405020304" pitchFamily="18" charset="0"/>
                <a:cs typeface="Times New Roman" panose="02020603050405020304" pitchFamily="18" charset="0"/>
              </a:rPr>
              <a:t>2017</a:t>
            </a:r>
            <a:r>
              <a:rPr lang="zh-CN" altLang="en-US" sz="1800" b="0" dirty="0">
                <a:solidFill>
                  <a:schemeClr val="tx1"/>
                </a:solidFill>
                <a:latin typeface="Times New Roman" panose="02020603050405020304" pitchFamily="18" charset="0"/>
                <a:cs typeface="Times New Roman" panose="02020603050405020304" pitchFamily="18" charset="0"/>
              </a:rPr>
              <a:t>年投入运行以来，未发生过一次运行故障，运行效率</a:t>
            </a:r>
            <a:r>
              <a:rPr lang="en-US" altLang="zh-CN" sz="1800" b="0" dirty="0">
                <a:solidFill>
                  <a:schemeClr val="tx1"/>
                </a:solidFill>
                <a:latin typeface="Times New Roman" panose="02020603050405020304" pitchFamily="18" charset="0"/>
                <a:cs typeface="Times New Roman" panose="02020603050405020304" pitchFamily="18" charset="0"/>
              </a:rPr>
              <a:t>100%</a:t>
            </a:r>
            <a:r>
              <a:rPr lang="zh-CN" altLang="en-US" sz="1800" b="0" dirty="0">
                <a:solidFill>
                  <a:schemeClr val="tx1"/>
                </a:solidFill>
                <a:latin typeface="Times New Roman" panose="02020603050405020304" pitchFamily="18" charset="0"/>
                <a:cs typeface="Times New Roman" panose="02020603050405020304" pitchFamily="18" charset="0"/>
              </a:rPr>
              <a:t>。</a:t>
            </a:r>
            <a:endParaRPr lang="en-US" altLang="zh-CN" sz="1800" b="0" dirty="0">
              <a:solidFill>
                <a:schemeClr val="tx1"/>
              </a:solidFill>
              <a:latin typeface="Times New Roman" panose="02020603050405020304" pitchFamily="18" charset="0"/>
              <a:cs typeface="Times New Roman" panose="02020603050405020304" pitchFamily="18" charset="0"/>
            </a:endParaRPr>
          </a:p>
          <a:p>
            <a:pPr marL="0" indent="0">
              <a:lnSpc>
                <a:spcPct val="150000"/>
              </a:lnSpc>
              <a:spcBef>
                <a:spcPts val="0"/>
              </a:spcBef>
              <a:spcAft>
                <a:spcPts val="0"/>
              </a:spcAft>
              <a:buNone/>
            </a:pP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lvl="0" indent="0">
              <a:lnSpc>
                <a:spcPct val="150000"/>
              </a:lnSpc>
              <a:spcBef>
                <a:spcPts val="0"/>
              </a:spcBef>
              <a:spcAft>
                <a:spcPts val="0"/>
              </a:spcAft>
              <a:buNone/>
            </a:pPr>
            <a:endParaRPr lang="en-US" altLang="zh-CN" sz="1800" b="0" dirty="0">
              <a:solidFill>
                <a:schemeClr val="tx1"/>
              </a:solidFill>
              <a:latin typeface="Times New Roman" panose="02020603050405020304" pitchFamily="18" charset="0"/>
              <a:cs typeface="Times New Roman" panose="02020603050405020304" pitchFamily="18" charset="0"/>
            </a:endParaRPr>
          </a:p>
          <a:p>
            <a:pPr marL="0" lvl="0" indent="0">
              <a:lnSpc>
                <a:spcPct val="150000"/>
              </a:lnSpc>
              <a:spcBef>
                <a:spcPts val="0"/>
              </a:spcBef>
              <a:spcAft>
                <a:spcPts val="0"/>
              </a:spcAft>
              <a:buNone/>
            </a:pP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lvl="0" indent="0">
              <a:lnSpc>
                <a:spcPct val="150000"/>
              </a:lnSpc>
              <a:spcBef>
                <a:spcPts val="0"/>
              </a:spcBef>
              <a:spcAft>
                <a:spcPts val="0"/>
              </a:spcAft>
              <a:buNone/>
            </a:pPr>
            <a:endParaRPr lang="en-US" altLang="zh-CN" sz="1800" b="0" dirty="0">
              <a:solidFill>
                <a:schemeClr val="tx1"/>
              </a:solidFill>
              <a:latin typeface="Times New Roman" panose="02020603050405020304" pitchFamily="18" charset="0"/>
              <a:cs typeface="Times New Roman" panose="02020603050405020304" pitchFamily="18" charset="0"/>
            </a:endParaRPr>
          </a:p>
          <a:p>
            <a:pPr marL="0" lvl="0" indent="0">
              <a:lnSpc>
                <a:spcPct val="150000"/>
              </a:lnSpc>
              <a:spcBef>
                <a:spcPts val="0"/>
              </a:spcBef>
              <a:spcAft>
                <a:spcPts val="0"/>
              </a:spcAft>
              <a:buNone/>
            </a:pP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lvl="0" indent="0">
              <a:lnSpc>
                <a:spcPct val="150000"/>
              </a:lnSpc>
              <a:spcBef>
                <a:spcPts val="0"/>
              </a:spcBef>
              <a:spcAft>
                <a:spcPts val="0"/>
              </a:spcAft>
              <a:buNone/>
            </a:pPr>
            <a:endParaRPr lang="en-US" altLang="zh-CN" sz="1800" b="0" dirty="0">
              <a:solidFill>
                <a:schemeClr val="tx1"/>
              </a:solidFill>
              <a:latin typeface="Times New Roman" panose="02020603050405020304" pitchFamily="18" charset="0"/>
              <a:cs typeface="Times New Roman" panose="02020603050405020304" pitchFamily="18" charset="0"/>
            </a:endParaRPr>
          </a:p>
          <a:p>
            <a:pPr marL="0" lvl="0" indent="0">
              <a:lnSpc>
                <a:spcPct val="150000"/>
              </a:lnSpc>
              <a:spcBef>
                <a:spcPts val="0"/>
              </a:spcBef>
              <a:spcAft>
                <a:spcPts val="0"/>
              </a:spcAft>
              <a:buNone/>
            </a:pPr>
            <a:endParaRPr lang="en-US" altLang="zh-CN" sz="1800" b="0" dirty="0" smtClean="0">
              <a:solidFill>
                <a:schemeClr val="tx1"/>
              </a:solidFill>
              <a:latin typeface="Times New Roman" panose="02020603050405020304" pitchFamily="18" charset="0"/>
              <a:cs typeface="Times New Roman" panose="02020603050405020304" pitchFamily="18" charset="0"/>
            </a:endParaRPr>
          </a:p>
          <a:p>
            <a:pPr marL="0" lvl="0" indent="0">
              <a:lnSpc>
                <a:spcPct val="150000"/>
              </a:lnSpc>
              <a:spcBef>
                <a:spcPts val="0"/>
              </a:spcBef>
              <a:spcAft>
                <a:spcPts val="0"/>
              </a:spcAft>
              <a:buNone/>
            </a:pPr>
            <a:endParaRPr lang="en-US" altLang="zh-CN" sz="1800" b="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2344669"/>
      </p:ext>
    </p:extLst>
  </p:cSld>
  <p:clrMapOvr>
    <a:masterClrMapping/>
  </p:clrMapOvr>
  <p:transition advTm="15688">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530155625"/>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530155625"/>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80530155625"/>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80530155625"/>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530155625"/>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80530155625"/>
  <p:tag name="MH_LIBRARY" val="GRAPHIC"/>
  <p:tag name="MH_TYPE" val="SubTitle"/>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80530155625"/>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80530155625"/>
  <p:tag name="MH_LIBRARY" val="GRAPHIC"/>
  <p:tag name="MH_TYPE" val="Title"/>
  <p:tag name="MH_ORDER" val="1"/>
</p:tagLst>
</file>

<file path=ppt/theme/theme1.xml><?xml version="1.0" encoding="utf-8"?>
<a:theme xmlns:a="http://schemas.openxmlformats.org/drawingml/2006/main" name="1_CSNS讲演稿母板">
  <a:themeElements>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1_CSNS讲演稿母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4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4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1_CSNS讲演稿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SNS讲演稿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SNS讲演稿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SNS讲演稿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SNS讲演稿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SNS讲演稿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2872</TotalTime>
  <Words>3409</Words>
  <Application>Microsoft Office PowerPoint</Application>
  <PresentationFormat>宽屏</PresentationFormat>
  <Paragraphs>445</Paragraphs>
  <Slides>19</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19</vt:i4>
      </vt:variant>
    </vt:vector>
  </HeadingPairs>
  <TitlesOfParts>
    <vt:vector size="28" baseType="lpstr">
      <vt:lpstr>Arial Unicode MS</vt:lpstr>
      <vt:lpstr>宋体</vt:lpstr>
      <vt:lpstr>微软雅黑</vt:lpstr>
      <vt:lpstr>Arial</vt:lpstr>
      <vt:lpstr>Calibri</vt:lpstr>
      <vt:lpstr>Impact</vt:lpstr>
      <vt:lpstr>Times New Roman</vt:lpstr>
      <vt:lpstr>Wingdings</vt:lpstr>
      <vt:lpstr>1_CSNS讲演稿母板</vt:lpstr>
      <vt:lpstr>2018年CSNS 电源系统 运行及夏季检修工作汇报  加速器技术部电源组 2018.09.12  广东惠州</vt:lpstr>
      <vt:lpstr>主要内容</vt:lpstr>
      <vt:lpstr>一、电源系统的总体运行情况</vt:lpstr>
      <vt:lpstr>一、电源系统的总体运行情况</vt:lpstr>
      <vt:lpstr>一、电源系统的总体运行情况</vt:lpstr>
      <vt:lpstr>一、电源系统的总体运行情况</vt:lpstr>
      <vt:lpstr>一、电源系统的总体运行情况</vt:lpstr>
      <vt:lpstr>一、电源系统的总体运行情况</vt:lpstr>
      <vt:lpstr>一、电源系统的总体运行情况</vt:lpstr>
      <vt:lpstr>一、电源系统的总体运行情况</vt:lpstr>
      <vt:lpstr>二、2018年度夏季检修工作</vt:lpstr>
      <vt:lpstr>二、2018年度夏季检修工作</vt:lpstr>
      <vt:lpstr>二、2018年度夏季检修工作</vt:lpstr>
      <vt:lpstr>二、2018年度夏季检修工作</vt:lpstr>
      <vt:lpstr>二、2018年度夏季检修工作</vt:lpstr>
      <vt:lpstr>二、2018年度夏季检修工作</vt:lpstr>
      <vt:lpstr>三、下一步规划及遇到的问题</vt:lpstr>
      <vt:lpstr>三、下一步规划及遇到的问题</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Harmonic injection before and after contrast</dc:title>
  <dc:creator>Microsoft 帐户</dc:creator>
  <cp:lastModifiedBy>842812093@qq.com</cp:lastModifiedBy>
  <cp:revision>255</cp:revision>
  <dcterms:created xsi:type="dcterms:W3CDTF">2017-09-14T06:33:18Z</dcterms:created>
  <dcterms:modified xsi:type="dcterms:W3CDTF">2018-09-11T20:07:25Z</dcterms:modified>
</cp:coreProperties>
</file>