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44"/>
  </p:notesMasterIdLst>
  <p:handoutMasterIdLst>
    <p:handoutMasterId r:id="rId45"/>
  </p:handoutMasterIdLst>
  <p:sldIdLst>
    <p:sldId id="995" r:id="rId2"/>
    <p:sldId id="1044" r:id="rId3"/>
    <p:sldId id="1047" r:id="rId4"/>
    <p:sldId id="1046" r:id="rId5"/>
    <p:sldId id="1045" r:id="rId6"/>
    <p:sldId id="1048" r:id="rId7"/>
    <p:sldId id="1049" r:id="rId8"/>
    <p:sldId id="1052" r:id="rId9"/>
    <p:sldId id="1053" r:id="rId10"/>
    <p:sldId id="1054" r:id="rId11"/>
    <p:sldId id="1056" r:id="rId12"/>
    <p:sldId id="1057" r:id="rId13"/>
    <p:sldId id="1058" r:id="rId14"/>
    <p:sldId id="1059" r:id="rId15"/>
    <p:sldId id="1055" r:id="rId16"/>
    <p:sldId id="1061" r:id="rId17"/>
    <p:sldId id="1060" r:id="rId18"/>
    <p:sldId id="1062" r:id="rId19"/>
    <p:sldId id="1063" r:id="rId20"/>
    <p:sldId id="1064" r:id="rId21"/>
    <p:sldId id="1065" r:id="rId22"/>
    <p:sldId id="1066" r:id="rId23"/>
    <p:sldId id="1067" r:id="rId24"/>
    <p:sldId id="1068" r:id="rId25"/>
    <p:sldId id="1069" r:id="rId26"/>
    <p:sldId id="1070" r:id="rId27"/>
    <p:sldId id="1071" r:id="rId28"/>
    <p:sldId id="1072" r:id="rId29"/>
    <p:sldId id="1073" r:id="rId30"/>
    <p:sldId id="1074" r:id="rId31"/>
    <p:sldId id="1076" r:id="rId32"/>
    <p:sldId id="1086" r:id="rId33"/>
    <p:sldId id="1078" r:id="rId34"/>
    <p:sldId id="1079" r:id="rId35"/>
    <p:sldId id="1087" r:id="rId36"/>
    <p:sldId id="1077" r:id="rId37"/>
    <p:sldId id="1083" r:id="rId38"/>
    <p:sldId id="1082" r:id="rId39"/>
    <p:sldId id="1081" r:id="rId40"/>
    <p:sldId id="1084" r:id="rId41"/>
    <p:sldId id="1085" r:id="rId42"/>
    <p:sldId id="1075" r:id="rId43"/>
  </p:sldIdLst>
  <p:sldSz cx="9144000" cy="6858000" type="screen4x3"/>
  <p:notesSz cx="9928225" cy="6797675"/>
  <p:defaultTextStyle>
    <a:defPPr>
      <a:defRPr lang="zh-CN"/>
    </a:defPPr>
    <a:lvl1pPr algn="l" rtl="0" eaLnBrk="0" fontAlgn="base" hangingPunct="0">
      <a:spcBef>
        <a:spcPct val="0"/>
      </a:spcBef>
      <a:spcAft>
        <a:spcPct val="0"/>
      </a:spcAft>
      <a:defRPr sz="1400"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sz="1400"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sz="1400"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sz="1400"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sz="1400" kern="1200">
        <a:solidFill>
          <a:schemeClr val="tx1"/>
        </a:solidFill>
        <a:latin typeface="Arial" pitchFamily="34" charset="0"/>
        <a:ea typeface="宋体" pitchFamily="2" charset="-122"/>
        <a:cs typeface="+mn-cs"/>
      </a:defRPr>
    </a:lvl5pPr>
    <a:lvl6pPr marL="2286000" algn="l" defTabSz="914400" rtl="0" eaLnBrk="1" latinLnBrk="0" hangingPunct="1">
      <a:defRPr sz="1400" kern="1200">
        <a:solidFill>
          <a:schemeClr val="tx1"/>
        </a:solidFill>
        <a:latin typeface="Arial" pitchFamily="34" charset="0"/>
        <a:ea typeface="宋体" pitchFamily="2" charset="-122"/>
        <a:cs typeface="+mn-cs"/>
      </a:defRPr>
    </a:lvl6pPr>
    <a:lvl7pPr marL="2743200" algn="l" defTabSz="914400" rtl="0" eaLnBrk="1" latinLnBrk="0" hangingPunct="1">
      <a:defRPr sz="1400" kern="1200">
        <a:solidFill>
          <a:schemeClr val="tx1"/>
        </a:solidFill>
        <a:latin typeface="Arial" pitchFamily="34" charset="0"/>
        <a:ea typeface="宋体" pitchFamily="2" charset="-122"/>
        <a:cs typeface="+mn-cs"/>
      </a:defRPr>
    </a:lvl7pPr>
    <a:lvl8pPr marL="3200400" algn="l" defTabSz="914400" rtl="0" eaLnBrk="1" latinLnBrk="0" hangingPunct="1">
      <a:defRPr sz="1400" kern="1200">
        <a:solidFill>
          <a:schemeClr val="tx1"/>
        </a:solidFill>
        <a:latin typeface="Arial" pitchFamily="34" charset="0"/>
        <a:ea typeface="宋体" pitchFamily="2" charset="-122"/>
        <a:cs typeface="+mn-cs"/>
      </a:defRPr>
    </a:lvl8pPr>
    <a:lvl9pPr marL="3657600" algn="l" defTabSz="914400" rtl="0" eaLnBrk="1" latinLnBrk="0" hangingPunct="1">
      <a:defRPr sz="1400"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xmlns="">
        <p15:guide id="1" orient="horz" pos="2224">
          <p15:clr>
            <a:srgbClr val="A4A3A4"/>
          </p15:clr>
        </p15:guide>
        <p15:guide id="2" pos="28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1679BA"/>
    <a:srgbClr val="2A3454"/>
    <a:srgbClr val="C0C0C0"/>
    <a:srgbClr val="4D5E68"/>
    <a:srgbClr val="777777"/>
    <a:srgbClr val="5F5F5F"/>
    <a:srgbClr val="3E4C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3013" autoAdjust="0"/>
  </p:normalViewPr>
  <p:slideViewPr>
    <p:cSldViewPr>
      <p:cViewPr>
        <p:scale>
          <a:sx n="125" d="100"/>
          <a:sy n="125" d="100"/>
        </p:scale>
        <p:origin x="-1302" y="702"/>
      </p:cViewPr>
      <p:guideLst>
        <p:guide orient="horz" pos="2224"/>
        <p:guide pos="2863"/>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4303713" cy="339725"/>
          </a:xfrm>
          <a:prstGeom prst="rect">
            <a:avLst/>
          </a:prstGeom>
          <a:noFill/>
          <a:ln w="9525">
            <a:noFill/>
            <a:miter lim="800000"/>
          </a:ln>
          <a:effectLst/>
        </p:spPr>
        <p:txBody>
          <a:bodyPr vert="horz" wrap="square" lIns="91440" tIns="45720" rIns="91440" bIns="45720" numCol="1" anchor="t" anchorCtr="0" compatLnSpc="1"/>
          <a:lstStyle>
            <a:lvl1pPr algn="l" eaLnBrk="1" hangingPunct="1">
              <a:buFontTx/>
              <a:buNone/>
              <a:defRPr sz="1200">
                <a:latin typeface="Arial" panose="020B0604020202020204" pitchFamily="34" charset="0"/>
                <a:ea typeface="宋体" panose="02010600030101010101" pitchFamily="2" charset="-122"/>
              </a:defRPr>
            </a:lvl1pPr>
          </a:lstStyle>
          <a:p>
            <a:pPr>
              <a:defRPr/>
            </a:pPr>
            <a:endParaRPr lang="en-US" altLang="zh-CN"/>
          </a:p>
        </p:txBody>
      </p:sp>
      <p:sp>
        <p:nvSpPr>
          <p:cNvPr id="69635" name="Rectangle 3"/>
          <p:cNvSpPr>
            <a:spLocks noGrp="1" noChangeArrowheads="1"/>
          </p:cNvSpPr>
          <p:nvPr>
            <p:ph type="dt" sz="quarter" idx="1"/>
          </p:nvPr>
        </p:nvSpPr>
        <p:spPr bwMode="auto">
          <a:xfrm>
            <a:off x="5622925" y="0"/>
            <a:ext cx="4303713" cy="339725"/>
          </a:xfrm>
          <a:prstGeom prst="rect">
            <a:avLst/>
          </a:prstGeom>
          <a:noFill/>
          <a:ln w="9525">
            <a:noFill/>
            <a:miter lim="800000"/>
          </a:ln>
          <a:effectLst/>
        </p:spPr>
        <p:txBody>
          <a:bodyPr vert="horz" wrap="square" lIns="91440" tIns="45720" rIns="91440" bIns="45720" numCol="1" anchor="t" anchorCtr="0" compatLnSpc="1"/>
          <a:lstStyle>
            <a:lvl1pPr algn="r" eaLnBrk="1" hangingPunct="1">
              <a:buFontTx/>
              <a:buNone/>
              <a:defRPr sz="1200">
                <a:latin typeface="Arial" panose="020B0604020202020204" pitchFamily="34" charset="0"/>
                <a:ea typeface="宋体" panose="02010600030101010101" pitchFamily="2" charset="-122"/>
              </a:defRPr>
            </a:lvl1pPr>
          </a:lstStyle>
          <a:p>
            <a:pPr>
              <a:defRPr/>
            </a:pPr>
            <a:endParaRPr lang="en-US" altLang="zh-CN"/>
          </a:p>
        </p:txBody>
      </p:sp>
      <p:sp>
        <p:nvSpPr>
          <p:cNvPr id="69636" name="Rectangle 4"/>
          <p:cNvSpPr>
            <a:spLocks noGrp="1" noChangeArrowheads="1"/>
          </p:cNvSpPr>
          <p:nvPr>
            <p:ph type="ftr" sz="quarter" idx="2"/>
          </p:nvPr>
        </p:nvSpPr>
        <p:spPr bwMode="auto">
          <a:xfrm>
            <a:off x="0" y="6456363"/>
            <a:ext cx="4303713" cy="339725"/>
          </a:xfrm>
          <a:prstGeom prst="rect">
            <a:avLst/>
          </a:prstGeom>
          <a:noFill/>
          <a:ln w="9525">
            <a:noFill/>
            <a:miter lim="800000"/>
          </a:ln>
          <a:effectLst/>
        </p:spPr>
        <p:txBody>
          <a:bodyPr vert="horz" wrap="square" lIns="91440" tIns="45720" rIns="91440" bIns="45720" numCol="1" anchor="b" anchorCtr="0" compatLnSpc="1"/>
          <a:lstStyle>
            <a:lvl1pPr algn="l" eaLnBrk="1" hangingPunct="1">
              <a:buFontTx/>
              <a:buNone/>
              <a:defRPr sz="1200">
                <a:latin typeface="Arial" panose="020B0604020202020204" pitchFamily="34" charset="0"/>
                <a:ea typeface="宋体" panose="02010600030101010101" pitchFamily="2" charset="-122"/>
              </a:defRPr>
            </a:lvl1pPr>
          </a:lstStyle>
          <a:p>
            <a:pPr>
              <a:defRPr/>
            </a:pPr>
            <a:endParaRPr lang="en-US" altLang="zh-CN"/>
          </a:p>
        </p:txBody>
      </p:sp>
      <p:sp>
        <p:nvSpPr>
          <p:cNvPr id="69637" name="Rectangle 5"/>
          <p:cNvSpPr>
            <a:spLocks noGrp="1" noChangeArrowheads="1"/>
          </p:cNvSpPr>
          <p:nvPr>
            <p:ph type="sldNum" sz="quarter" idx="3"/>
          </p:nvPr>
        </p:nvSpPr>
        <p:spPr bwMode="auto">
          <a:xfrm>
            <a:off x="5622925" y="6456363"/>
            <a:ext cx="4303713" cy="339725"/>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99330B5-B7BF-480E-A803-FEDCAC225D3C}" type="slidenum">
              <a:rPr lang="en-US" altLang="zh-CN"/>
              <a:pPr>
                <a:defRPr/>
              </a:pPr>
              <a:t>‹#›</a:t>
            </a:fld>
            <a:endParaRPr lang="en-US" altLang="zh-CN"/>
          </a:p>
        </p:txBody>
      </p:sp>
    </p:spTree>
    <p:extLst>
      <p:ext uri="{BB962C8B-B14F-4D97-AF65-F5344CB8AC3E}">
        <p14:creationId xmlns:p14="http://schemas.microsoft.com/office/powerpoint/2010/main" val="39200758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4303713" cy="339725"/>
          </a:xfrm>
          <a:prstGeom prst="rect">
            <a:avLst/>
          </a:prstGeom>
          <a:noFill/>
          <a:ln w="9525">
            <a:noFill/>
            <a:miter lim="800000"/>
          </a:ln>
          <a:effectLst/>
        </p:spPr>
        <p:txBody>
          <a:bodyPr vert="horz" wrap="square" lIns="91440" tIns="45720" rIns="91440" bIns="45720" numCol="1" anchor="t" anchorCtr="0" compatLnSpc="1"/>
          <a:lstStyle>
            <a:lvl1pPr algn="l" eaLnBrk="1" hangingPunct="1">
              <a:buFontTx/>
              <a:buNone/>
              <a:defRPr sz="1200">
                <a:latin typeface="Arial" panose="020B0604020202020204" pitchFamily="34" charset="0"/>
                <a:ea typeface="宋体" panose="02010600030101010101" pitchFamily="2" charset="-122"/>
              </a:defRPr>
            </a:lvl1pPr>
          </a:lstStyle>
          <a:p>
            <a:pPr>
              <a:defRPr/>
            </a:pPr>
            <a:endParaRPr lang="en-US" altLang="zh-CN"/>
          </a:p>
        </p:txBody>
      </p:sp>
      <p:sp>
        <p:nvSpPr>
          <p:cNvPr id="68611" name="Rectangle 3"/>
          <p:cNvSpPr>
            <a:spLocks noGrp="1" noChangeArrowheads="1"/>
          </p:cNvSpPr>
          <p:nvPr>
            <p:ph type="dt" idx="1"/>
          </p:nvPr>
        </p:nvSpPr>
        <p:spPr bwMode="auto">
          <a:xfrm>
            <a:off x="5622925" y="0"/>
            <a:ext cx="4303713" cy="339725"/>
          </a:xfrm>
          <a:prstGeom prst="rect">
            <a:avLst/>
          </a:prstGeom>
          <a:noFill/>
          <a:ln w="9525">
            <a:noFill/>
            <a:miter lim="800000"/>
          </a:ln>
          <a:effectLst/>
        </p:spPr>
        <p:txBody>
          <a:bodyPr vert="horz" wrap="square" lIns="91440" tIns="45720" rIns="91440" bIns="45720" numCol="1" anchor="t" anchorCtr="0" compatLnSpc="1"/>
          <a:lstStyle>
            <a:lvl1pPr algn="r" eaLnBrk="1" hangingPunct="1">
              <a:buFontTx/>
              <a:buNone/>
              <a:defRPr sz="1200">
                <a:latin typeface="Arial" panose="020B0604020202020204" pitchFamily="34" charset="0"/>
                <a:ea typeface="宋体" panose="02010600030101010101" pitchFamily="2" charset="-122"/>
              </a:defRPr>
            </a:lvl1pPr>
          </a:lstStyle>
          <a:p>
            <a:pPr>
              <a:defRPr/>
            </a:pPr>
            <a:endParaRPr lang="en-US" altLang="zh-CN"/>
          </a:p>
        </p:txBody>
      </p:sp>
      <p:sp>
        <p:nvSpPr>
          <p:cNvPr id="40964" name="Rectangle 4"/>
          <p:cNvSpPr>
            <a:spLocks noGrp="1" noRot="1" noChangeAspect="1" noChangeArrowheads="1" noTextEdit="1"/>
          </p:cNvSpPr>
          <p:nvPr>
            <p:ph type="sldImg" idx="4294967295"/>
          </p:nvPr>
        </p:nvSpPr>
        <p:spPr bwMode="auto">
          <a:xfrm>
            <a:off x="3263900" y="509588"/>
            <a:ext cx="3400425"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992188" y="3228975"/>
            <a:ext cx="7943850" cy="3059113"/>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8614" name="Rectangle 6"/>
          <p:cNvSpPr>
            <a:spLocks noGrp="1" noChangeArrowheads="1"/>
          </p:cNvSpPr>
          <p:nvPr>
            <p:ph type="ftr" sz="quarter" idx="4"/>
          </p:nvPr>
        </p:nvSpPr>
        <p:spPr bwMode="auto">
          <a:xfrm>
            <a:off x="0" y="6456363"/>
            <a:ext cx="4303713" cy="339725"/>
          </a:xfrm>
          <a:prstGeom prst="rect">
            <a:avLst/>
          </a:prstGeom>
          <a:noFill/>
          <a:ln w="9525">
            <a:noFill/>
            <a:miter lim="800000"/>
          </a:ln>
          <a:effectLst/>
        </p:spPr>
        <p:txBody>
          <a:bodyPr vert="horz" wrap="square" lIns="91440" tIns="45720" rIns="91440" bIns="45720" numCol="1" anchor="b" anchorCtr="0" compatLnSpc="1"/>
          <a:lstStyle>
            <a:lvl1pPr algn="l" eaLnBrk="1" hangingPunct="1">
              <a:buFontTx/>
              <a:buNone/>
              <a:defRPr sz="1200">
                <a:latin typeface="Arial" panose="020B0604020202020204" pitchFamily="34" charset="0"/>
                <a:ea typeface="宋体" panose="02010600030101010101" pitchFamily="2" charset="-122"/>
              </a:defRPr>
            </a:lvl1pPr>
          </a:lstStyle>
          <a:p>
            <a:pPr>
              <a:defRPr/>
            </a:pPr>
            <a:endParaRPr lang="en-US" altLang="zh-CN"/>
          </a:p>
        </p:txBody>
      </p:sp>
      <p:sp>
        <p:nvSpPr>
          <p:cNvPr id="68615" name="Rectangle 7"/>
          <p:cNvSpPr>
            <a:spLocks noGrp="1" noChangeArrowheads="1"/>
          </p:cNvSpPr>
          <p:nvPr>
            <p:ph type="sldNum" sz="quarter" idx="5"/>
          </p:nvPr>
        </p:nvSpPr>
        <p:spPr bwMode="auto">
          <a:xfrm>
            <a:off x="5622925" y="6456363"/>
            <a:ext cx="4303713" cy="339725"/>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1C743E2-EB55-4DE2-942F-6577C01EE3C6}" type="slidenum">
              <a:rPr lang="en-US" altLang="zh-CN"/>
              <a:pPr>
                <a:defRPr/>
              </a:pPr>
              <a:t>‹#›</a:t>
            </a:fld>
            <a:endParaRPr lang="en-US" altLang="zh-CN"/>
          </a:p>
        </p:txBody>
      </p:sp>
    </p:spTree>
    <p:extLst>
      <p:ext uri="{BB962C8B-B14F-4D97-AF65-F5344CB8AC3E}">
        <p14:creationId xmlns:p14="http://schemas.microsoft.com/office/powerpoint/2010/main" val="10752445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1C743E2-EB55-4DE2-942F-6577C01EE3C6}" type="slidenum">
              <a:rPr lang="en-US" altLang="zh-CN" smtClean="0"/>
              <a:pPr>
                <a:defRPr/>
              </a:pPr>
              <a:t>14</a:t>
            </a:fld>
            <a:endParaRPr lang="en-US" altLang="zh-CN"/>
          </a:p>
        </p:txBody>
      </p:sp>
    </p:spTree>
    <p:extLst>
      <p:ext uri="{BB962C8B-B14F-4D97-AF65-F5344CB8AC3E}">
        <p14:creationId xmlns:p14="http://schemas.microsoft.com/office/powerpoint/2010/main" val="2044157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1C743E2-EB55-4DE2-942F-6577C01EE3C6}" type="slidenum">
              <a:rPr lang="en-US" altLang="zh-CN" smtClean="0"/>
              <a:pPr>
                <a:defRPr/>
              </a:pPr>
              <a:t>32</a:t>
            </a:fld>
            <a:endParaRPr lang="en-US" altLang="zh-CN"/>
          </a:p>
        </p:txBody>
      </p:sp>
    </p:spTree>
    <p:extLst>
      <p:ext uri="{BB962C8B-B14F-4D97-AF65-F5344CB8AC3E}">
        <p14:creationId xmlns:p14="http://schemas.microsoft.com/office/powerpoint/2010/main" val="3027215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1C743E2-EB55-4DE2-942F-6577C01EE3C6}" type="slidenum">
              <a:rPr lang="en-US" altLang="zh-CN" smtClean="0"/>
              <a:pPr>
                <a:defRPr/>
              </a:pPr>
              <a:t>38</a:t>
            </a:fld>
            <a:endParaRPr lang="en-US" altLang="zh-CN"/>
          </a:p>
        </p:txBody>
      </p:sp>
    </p:spTree>
    <p:extLst>
      <p:ext uri="{BB962C8B-B14F-4D97-AF65-F5344CB8AC3E}">
        <p14:creationId xmlns:p14="http://schemas.microsoft.com/office/powerpoint/2010/main" val="1366920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CSSppt母板首页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8305800" y="6477000"/>
            <a:ext cx="184150" cy="225425"/>
          </a:xfrm>
          <a:prstGeom prst="rect">
            <a:avLst/>
          </a:prstGeom>
          <a:noFill/>
          <a:ln>
            <a:noFill/>
          </a:ln>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lnSpc>
                <a:spcPct val="88000"/>
              </a:lnSpc>
              <a:defRPr/>
            </a:pPr>
            <a:endParaRPr lang="zh-CN" altLang="zh-CN" sz="1000" smtClean="0">
              <a:solidFill>
                <a:schemeClr val="bg2"/>
              </a:solidFill>
              <a:latin typeface="Impact" panose="020B0806030902050204" pitchFamily="34" charset="0"/>
            </a:endParaRPr>
          </a:p>
        </p:txBody>
      </p:sp>
      <p:sp>
        <p:nvSpPr>
          <p:cNvPr id="217091" name="Rectangle 3"/>
          <p:cNvSpPr>
            <a:spLocks noGrp="1" noChangeArrowheads="1"/>
          </p:cNvSpPr>
          <p:nvPr>
            <p:ph type="ctrTitle"/>
          </p:nvPr>
        </p:nvSpPr>
        <p:spPr>
          <a:xfrm>
            <a:off x="685800" y="2339975"/>
            <a:ext cx="7772400" cy="1470025"/>
          </a:xfrm>
        </p:spPr>
        <p:txBody>
          <a:bodyPr/>
          <a:lstStyle>
            <a:lvl1pPr algn="ctr">
              <a:defRPr sz="3600"/>
            </a:lvl1pPr>
          </a:lstStyle>
          <a:p>
            <a:r>
              <a:rPr lang="zh-CN" altLang="en-US" noProof="1"/>
              <a:t>单击此处编辑母版标题样式</a:t>
            </a:r>
          </a:p>
        </p:txBody>
      </p:sp>
      <p:sp>
        <p:nvSpPr>
          <p:cNvPr id="217092" name="Rectangle 4"/>
          <p:cNvSpPr>
            <a:spLocks noGrp="1" noChangeArrowheads="1"/>
          </p:cNvSpPr>
          <p:nvPr>
            <p:ph type="subTitle" idx="1"/>
          </p:nvPr>
        </p:nvSpPr>
        <p:spPr>
          <a:xfrm>
            <a:off x="1371600" y="3886200"/>
            <a:ext cx="6400800" cy="1600200"/>
          </a:xfrm>
        </p:spPr>
        <p:txBody>
          <a:bodyPr/>
          <a:lstStyle>
            <a:lvl1pPr marL="0" indent="0" algn="ctr">
              <a:lnSpc>
                <a:spcPct val="130000"/>
              </a:lnSpc>
              <a:spcBef>
                <a:spcPct val="0"/>
              </a:spcBef>
              <a:spcAft>
                <a:spcPct val="0"/>
              </a:spcAft>
              <a:buFontTx/>
              <a:buNone/>
              <a:defRPr sz="2200">
                <a:solidFill>
                  <a:schemeClr val="bg1"/>
                </a:solidFill>
              </a:defRPr>
            </a:lvl1pPr>
          </a:lstStyle>
          <a:p>
            <a:r>
              <a:rPr lang="zh-CN" altLang="en-US" noProof="1"/>
              <a:t>单击此处编辑母版副标题样式</a:t>
            </a:r>
          </a:p>
        </p:txBody>
      </p:sp>
    </p:spTree>
    <p:extLst>
      <p:ext uri="{BB962C8B-B14F-4D97-AF65-F5344CB8AC3E}">
        <p14:creationId xmlns:p14="http://schemas.microsoft.com/office/powerpoint/2010/main" val="83311943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Rectangle 5"/>
          <p:cNvSpPr>
            <a:spLocks noGrp="1" noChangeArrowheads="1"/>
          </p:cNvSpPr>
          <p:nvPr>
            <p:ph type="sldNum" sz="quarter" idx="10"/>
          </p:nvPr>
        </p:nvSpPr>
        <p:spPr>
          <a:ln/>
        </p:spPr>
        <p:txBody>
          <a:bodyPr/>
          <a:lstStyle>
            <a:lvl1pPr>
              <a:defRPr/>
            </a:lvl1pPr>
          </a:lstStyle>
          <a:p>
            <a:pPr>
              <a:defRPr/>
            </a:pPr>
            <a:fld id="{7FECFD93-B608-4DE7-AB79-3E91E8CAB93C}" type="slidenum">
              <a:rPr lang="en-US" altLang="zh-CN"/>
              <a:pPr>
                <a:defRPr/>
              </a:pPr>
              <a:t>‹#›</a:t>
            </a:fld>
            <a:endParaRPr lang="en-US" altLang="zh-CN"/>
          </a:p>
        </p:txBody>
      </p:sp>
    </p:spTree>
    <p:extLst>
      <p:ext uri="{BB962C8B-B14F-4D97-AF65-F5344CB8AC3E}">
        <p14:creationId xmlns:p14="http://schemas.microsoft.com/office/powerpoint/2010/main" val="233186236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15125" y="838200"/>
            <a:ext cx="2033588" cy="5562600"/>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838200"/>
            <a:ext cx="5953125" cy="5562600"/>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Rectangle 5"/>
          <p:cNvSpPr>
            <a:spLocks noGrp="1" noChangeArrowheads="1"/>
          </p:cNvSpPr>
          <p:nvPr>
            <p:ph type="sldNum" sz="quarter" idx="10"/>
          </p:nvPr>
        </p:nvSpPr>
        <p:spPr>
          <a:ln/>
        </p:spPr>
        <p:txBody>
          <a:bodyPr/>
          <a:lstStyle>
            <a:lvl1pPr>
              <a:defRPr/>
            </a:lvl1pPr>
          </a:lstStyle>
          <a:p>
            <a:pPr>
              <a:defRPr/>
            </a:pPr>
            <a:fld id="{0ED75B7F-BD96-43DF-B2AD-E569A6C0C774}" type="slidenum">
              <a:rPr lang="en-US" altLang="zh-CN"/>
              <a:pPr>
                <a:defRPr/>
              </a:pPr>
              <a:t>‹#›</a:t>
            </a:fld>
            <a:endParaRPr lang="en-US" altLang="zh-CN"/>
          </a:p>
        </p:txBody>
      </p:sp>
    </p:spTree>
    <p:extLst>
      <p:ext uri="{BB962C8B-B14F-4D97-AF65-F5344CB8AC3E}">
        <p14:creationId xmlns:p14="http://schemas.microsoft.com/office/powerpoint/2010/main" val="407798258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6248400" cy="457200"/>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sz="half" idx="1"/>
          </p:nvPr>
        </p:nvSpPr>
        <p:spPr>
          <a:xfrm>
            <a:off x="609600" y="1447800"/>
            <a:ext cx="3992563" cy="495300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754563" y="1447800"/>
            <a:ext cx="3994150" cy="495300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Rectangle 5"/>
          <p:cNvSpPr>
            <a:spLocks noGrp="1" noChangeArrowheads="1"/>
          </p:cNvSpPr>
          <p:nvPr>
            <p:ph type="sldNum" sz="quarter" idx="10"/>
          </p:nvPr>
        </p:nvSpPr>
        <p:spPr>
          <a:ln/>
        </p:spPr>
        <p:txBody>
          <a:bodyPr/>
          <a:lstStyle>
            <a:lvl1pPr>
              <a:defRPr/>
            </a:lvl1pPr>
          </a:lstStyle>
          <a:p>
            <a:pPr>
              <a:defRPr/>
            </a:pPr>
            <a:fld id="{E2976EC5-8441-4762-AB03-DAA2412F39A3}" type="slidenum">
              <a:rPr lang="en-US" altLang="zh-CN"/>
              <a:pPr>
                <a:defRPr/>
              </a:pPr>
              <a:t>‹#›</a:t>
            </a:fld>
            <a:endParaRPr lang="en-US" altLang="zh-CN"/>
          </a:p>
        </p:txBody>
      </p:sp>
    </p:spTree>
    <p:extLst>
      <p:ext uri="{BB962C8B-B14F-4D97-AF65-F5344CB8AC3E}">
        <p14:creationId xmlns:p14="http://schemas.microsoft.com/office/powerpoint/2010/main" val="21530909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990600"/>
            <a:ext cx="6248400" cy="457200"/>
          </a:xfrm>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Rectangle 5"/>
          <p:cNvSpPr>
            <a:spLocks noGrp="1" noChangeArrowheads="1"/>
          </p:cNvSpPr>
          <p:nvPr>
            <p:ph type="sldNum" sz="quarter" idx="10"/>
          </p:nvPr>
        </p:nvSpPr>
        <p:spPr>
          <a:ln/>
        </p:spPr>
        <p:txBody>
          <a:bodyPr/>
          <a:lstStyle>
            <a:lvl1pPr>
              <a:defRPr/>
            </a:lvl1pPr>
          </a:lstStyle>
          <a:p>
            <a:pPr>
              <a:defRPr/>
            </a:pPr>
            <a:fld id="{52D8E01E-0AB1-41AA-A408-A8E3E5B6DE56}" type="slidenum">
              <a:rPr lang="en-US" altLang="zh-CN"/>
              <a:pPr>
                <a:defRPr/>
              </a:pPr>
              <a:t>‹#›</a:t>
            </a:fld>
            <a:endParaRPr lang="en-US" altLang="zh-CN"/>
          </a:p>
        </p:txBody>
      </p:sp>
    </p:spTree>
    <p:extLst>
      <p:ext uri="{BB962C8B-B14F-4D97-AF65-F5344CB8AC3E}">
        <p14:creationId xmlns:p14="http://schemas.microsoft.com/office/powerpoint/2010/main" val="11682850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p>
        </p:txBody>
      </p:sp>
      <p:sp>
        <p:nvSpPr>
          <p:cNvPr id="4" name="Rectangle 5"/>
          <p:cNvSpPr>
            <a:spLocks noGrp="1" noChangeArrowheads="1"/>
          </p:cNvSpPr>
          <p:nvPr>
            <p:ph type="sldNum" sz="quarter" idx="10"/>
          </p:nvPr>
        </p:nvSpPr>
        <p:spPr>
          <a:ln/>
        </p:spPr>
        <p:txBody>
          <a:bodyPr/>
          <a:lstStyle>
            <a:lvl1pPr>
              <a:defRPr/>
            </a:lvl1pPr>
          </a:lstStyle>
          <a:p>
            <a:pPr>
              <a:defRPr/>
            </a:pPr>
            <a:fld id="{BEE4A7C3-C223-41CD-9D9F-AA7A0A31F8A2}" type="slidenum">
              <a:rPr lang="en-US" altLang="zh-CN"/>
              <a:pPr>
                <a:defRPr/>
              </a:pPr>
              <a:t>‹#›</a:t>
            </a:fld>
            <a:endParaRPr lang="en-US" altLang="zh-CN"/>
          </a:p>
        </p:txBody>
      </p:sp>
    </p:spTree>
    <p:extLst>
      <p:ext uri="{BB962C8B-B14F-4D97-AF65-F5344CB8AC3E}">
        <p14:creationId xmlns:p14="http://schemas.microsoft.com/office/powerpoint/2010/main" val="72811532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447800"/>
            <a:ext cx="399256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754563" y="1447800"/>
            <a:ext cx="399415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Rectangle 5"/>
          <p:cNvSpPr>
            <a:spLocks noGrp="1" noChangeArrowheads="1"/>
          </p:cNvSpPr>
          <p:nvPr>
            <p:ph type="sldNum" sz="quarter" idx="10"/>
          </p:nvPr>
        </p:nvSpPr>
        <p:spPr>
          <a:ln/>
        </p:spPr>
        <p:txBody>
          <a:bodyPr/>
          <a:lstStyle>
            <a:lvl1pPr>
              <a:defRPr/>
            </a:lvl1pPr>
          </a:lstStyle>
          <a:p>
            <a:pPr>
              <a:defRPr/>
            </a:pPr>
            <a:fld id="{3A6991B5-34AB-4E0A-B3FB-0B1DB199D8F2}" type="slidenum">
              <a:rPr lang="en-US" altLang="zh-CN"/>
              <a:pPr>
                <a:defRPr/>
              </a:pPr>
              <a:t>‹#›</a:t>
            </a:fld>
            <a:endParaRPr lang="en-US" altLang="zh-CN"/>
          </a:p>
        </p:txBody>
      </p:sp>
    </p:spTree>
    <p:extLst>
      <p:ext uri="{BB962C8B-B14F-4D97-AF65-F5344CB8AC3E}">
        <p14:creationId xmlns:p14="http://schemas.microsoft.com/office/powerpoint/2010/main" val="116548718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Rectangle 5"/>
          <p:cNvSpPr>
            <a:spLocks noGrp="1" noChangeArrowheads="1"/>
          </p:cNvSpPr>
          <p:nvPr>
            <p:ph type="sldNum" sz="quarter" idx="10"/>
          </p:nvPr>
        </p:nvSpPr>
        <p:spPr>
          <a:ln/>
        </p:spPr>
        <p:txBody>
          <a:bodyPr/>
          <a:lstStyle>
            <a:lvl1pPr>
              <a:defRPr/>
            </a:lvl1pPr>
          </a:lstStyle>
          <a:p>
            <a:pPr>
              <a:defRPr/>
            </a:pPr>
            <a:fld id="{4CA00330-64D1-4D85-B86F-EB5D1F02EC44}" type="slidenum">
              <a:rPr lang="en-US" altLang="zh-CN"/>
              <a:pPr>
                <a:defRPr/>
              </a:pPr>
              <a:t>‹#›</a:t>
            </a:fld>
            <a:endParaRPr lang="en-US" altLang="zh-CN"/>
          </a:p>
        </p:txBody>
      </p:sp>
    </p:spTree>
    <p:extLst>
      <p:ext uri="{BB962C8B-B14F-4D97-AF65-F5344CB8AC3E}">
        <p14:creationId xmlns:p14="http://schemas.microsoft.com/office/powerpoint/2010/main" val="289022999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Rectangle 5"/>
          <p:cNvSpPr>
            <a:spLocks noGrp="1" noChangeArrowheads="1"/>
          </p:cNvSpPr>
          <p:nvPr>
            <p:ph type="sldNum" sz="quarter" idx="10"/>
          </p:nvPr>
        </p:nvSpPr>
        <p:spPr>
          <a:ln/>
        </p:spPr>
        <p:txBody>
          <a:bodyPr/>
          <a:lstStyle>
            <a:lvl1pPr>
              <a:defRPr/>
            </a:lvl1pPr>
          </a:lstStyle>
          <a:p>
            <a:pPr>
              <a:defRPr/>
            </a:pPr>
            <a:fld id="{BEFFE947-E918-4548-B506-5F860B1688FE}" type="slidenum">
              <a:rPr lang="en-US" altLang="zh-CN"/>
              <a:pPr>
                <a:defRPr/>
              </a:pPr>
              <a:t>‹#›</a:t>
            </a:fld>
            <a:endParaRPr lang="en-US" altLang="zh-CN"/>
          </a:p>
        </p:txBody>
      </p:sp>
    </p:spTree>
    <p:extLst>
      <p:ext uri="{BB962C8B-B14F-4D97-AF65-F5344CB8AC3E}">
        <p14:creationId xmlns:p14="http://schemas.microsoft.com/office/powerpoint/2010/main" val="52262621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71F28C0C-5BD4-40D8-BC63-B31B7BEA5094}" type="slidenum">
              <a:rPr lang="en-US" altLang="zh-CN"/>
              <a:pPr>
                <a:defRPr/>
              </a:pPr>
              <a:t>‹#›</a:t>
            </a:fld>
            <a:endParaRPr lang="en-US" altLang="zh-CN"/>
          </a:p>
        </p:txBody>
      </p:sp>
    </p:spTree>
    <p:extLst>
      <p:ext uri="{BB962C8B-B14F-4D97-AF65-F5344CB8AC3E}">
        <p14:creationId xmlns:p14="http://schemas.microsoft.com/office/powerpoint/2010/main" val="255146169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pPr>
              <a:defRPr/>
            </a:pPr>
            <a:fld id="{BDC84630-4E11-4F77-86CA-C88AC3DDC1C2}" type="slidenum">
              <a:rPr lang="en-US" altLang="zh-CN"/>
              <a:pPr>
                <a:defRPr/>
              </a:pPr>
              <a:t>‹#›</a:t>
            </a:fld>
            <a:endParaRPr lang="en-US" altLang="zh-CN"/>
          </a:p>
        </p:txBody>
      </p:sp>
    </p:spTree>
    <p:extLst>
      <p:ext uri="{BB962C8B-B14F-4D97-AF65-F5344CB8AC3E}">
        <p14:creationId xmlns:p14="http://schemas.microsoft.com/office/powerpoint/2010/main" val="312518163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pPr>
              <a:defRPr/>
            </a:pPr>
            <a:fld id="{587676FC-B47E-4C70-94B5-A93BECA50B59}" type="slidenum">
              <a:rPr lang="en-US" altLang="zh-CN"/>
              <a:pPr>
                <a:defRPr/>
              </a:pPr>
              <a:t>‹#›</a:t>
            </a:fld>
            <a:endParaRPr lang="en-US" altLang="zh-CN"/>
          </a:p>
        </p:txBody>
      </p:sp>
    </p:spTree>
    <p:extLst>
      <p:ext uri="{BB962C8B-B14F-4D97-AF65-F5344CB8AC3E}">
        <p14:creationId xmlns:p14="http://schemas.microsoft.com/office/powerpoint/2010/main" val="7566314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idx="4294967295"/>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4"/>
          <p:cNvSpPr>
            <a:spLocks noGrp="1" noChangeArrowheads="1"/>
          </p:cNvSpPr>
          <p:nvPr>
            <p:ph type="body" idx="4294967295"/>
          </p:nvPr>
        </p:nvSpPr>
        <p:spPr bwMode="auto">
          <a:xfrm>
            <a:off x="609600" y="1447800"/>
            <a:ext cx="81391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16069" name="Rectangle 5"/>
          <p:cNvSpPr>
            <a:spLocks noGrp="1" noChangeArrowheads="1"/>
          </p:cNvSpPr>
          <p:nvPr>
            <p:ph type="sldNum" sz="quarter" idx="4"/>
          </p:nvPr>
        </p:nvSpPr>
        <p:spPr bwMode="auto">
          <a:xfrm>
            <a:off x="8229600" y="6524625"/>
            <a:ext cx="303213" cy="180975"/>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900">
                <a:solidFill>
                  <a:srgbClr val="4D5E68"/>
                </a:solidFill>
                <a:latin typeface="Impact" pitchFamily="34" charset="0"/>
              </a:defRPr>
            </a:lvl1pPr>
          </a:lstStyle>
          <a:p>
            <a:pPr>
              <a:defRPr/>
            </a:pPr>
            <a:fld id="{2A6D9918-7F5F-4461-83DB-8CBD849DD3CF}" type="slidenum">
              <a:rPr lang="en-US" altLang="zh-CN"/>
              <a:pPr>
                <a:defRPr/>
              </a:pPr>
              <a:t>‹#›</a:t>
            </a:fld>
            <a:endParaRPr lang="en-US" altLang="zh-CN"/>
          </a:p>
        </p:txBody>
      </p:sp>
      <p:sp>
        <p:nvSpPr>
          <p:cNvPr id="1030" name="Rectangle 6"/>
          <p:cNvSpPr>
            <a:spLocks noChangeArrowheads="1"/>
          </p:cNvSpPr>
          <p:nvPr/>
        </p:nvSpPr>
        <p:spPr bwMode="auto">
          <a:xfrm>
            <a:off x="7872413" y="6513513"/>
            <a:ext cx="509587" cy="192087"/>
          </a:xfrm>
          <a:prstGeom prst="rect">
            <a:avLst/>
          </a:prstGeom>
          <a:noFill/>
          <a:ln>
            <a:noFill/>
          </a:ln>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r">
              <a:defRPr/>
            </a:pPr>
            <a:r>
              <a:rPr lang="en-US" altLang="zh-CN" sz="900" smtClean="0">
                <a:solidFill>
                  <a:srgbClr val="4D5E68"/>
                </a:solidFill>
                <a:latin typeface="Impact" panose="020B0806030902050204" pitchFamily="34" charset="0"/>
                <a:sym typeface="+mn-ea"/>
              </a:rPr>
              <a:t>Page</a:t>
            </a:r>
          </a:p>
        </p:txBody>
      </p:sp>
      <p:sp>
        <p:nvSpPr>
          <p:cNvPr id="1031" name="Rectangle 7"/>
          <p:cNvSpPr>
            <a:spLocks noChangeArrowheads="1"/>
          </p:cNvSpPr>
          <p:nvPr/>
        </p:nvSpPr>
        <p:spPr bwMode="auto">
          <a:xfrm>
            <a:off x="468313" y="6524625"/>
            <a:ext cx="3810000" cy="192088"/>
          </a:xfrm>
          <a:prstGeom prst="rect">
            <a:avLst/>
          </a:prstGeom>
          <a:noFill/>
          <a:ln>
            <a:noFill/>
          </a:ln>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defRPr/>
            </a:pPr>
            <a:r>
              <a:rPr lang="zh-CN" altLang="en-US" sz="900" smtClean="0">
                <a:solidFill>
                  <a:schemeClr val="bg1"/>
                </a:solidFill>
                <a:latin typeface="Impact" panose="020B0806030902050204" pitchFamily="34" charset="0"/>
                <a:sym typeface="+mn-ea"/>
              </a:rPr>
              <a:t>散裂中子源进展汇报  </a:t>
            </a:r>
            <a:fld id="{8566A5EA-9E37-4208-98B4-DF995216CFA5}" type="datetime4">
              <a:rPr lang="en-US" altLang="zh-CN" sz="900" smtClean="0">
                <a:solidFill>
                  <a:schemeClr val="bg1"/>
                </a:solidFill>
                <a:latin typeface="Impact" panose="020B0806030902050204" pitchFamily="34" charset="0"/>
                <a:sym typeface="+mn-ea"/>
              </a:rPr>
              <a:pPr>
                <a:defRPr/>
              </a:pPr>
              <a:t>September 11, 2018</a:t>
            </a:fld>
            <a:endParaRPr lang="zh-CN" altLang="en-US" sz="900" smtClean="0">
              <a:solidFill>
                <a:schemeClr val="bg1"/>
              </a:solidFill>
              <a:latin typeface="Impact" panose="020B0806030902050204" pitchFamily="34" charset="0"/>
              <a:sym typeface="+mn-ea"/>
            </a:endParaRPr>
          </a:p>
        </p:txBody>
      </p:sp>
      <p:pic>
        <p:nvPicPr>
          <p:cNvPr id="2" name="图片 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63" y="1588"/>
            <a:ext cx="9148763"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6"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ransition>
    <p:fade/>
  </p:transition>
  <p:txStyles>
    <p:title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p:titleStyle>
    <p:body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lnSpc>
          <a:spcPct val="120000"/>
        </a:lnSpc>
        <a:spcBef>
          <a:spcPct val="20000"/>
        </a:spcBef>
        <a:spcAft>
          <a:spcPct val="0"/>
        </a:spcAft>
        <a:buClr>
          <a:schemeClr val="tx1"/>
        </a:buClr>
        <a:buFont typeface="Wingdings" pitchFamily="2" charset="2"/>
        <a:buChar char="§"/>
        <a:defRPr sz="2400" b="1">
          <a:solidFill>
            <a:srgbClr val="4D5E68"/>
          </a:solidFill>
          <a:latin typeface="+mn-lt"/>
          <a:ea typeface="+mn-ea"/>
        </a:defRPr>
      </a:lvl3pPr>
      <a:lvl4pPr marL="1600200" indent="-228600" algn="l" rtl="0" eaLnBrk="0" fontAlgn="base" hangingPunct="0">
        <a:lnSpc>
          <a:spcPct val="120000"/>
        </a:lnSpc>
        <a:spcBef>
          <a:spcPct val="20000"/>
        </a:spcBef>
        <a:spcAft>
          <a:spcPct val="0"/>
        </a:spcAft>
        <a:buChar char="–"/>
        <a:defRPr sz="2000" b="1">
          <a:solidFill>
            <a:srgbClr val="4D5E68"/>
          </a:solidFill>
          <a:latin typeface="+mn-lt"/>
          <a:ea typeface="+mn-ea"/>
        </a:defRPr>
      </a:lvl4pPr>
      <a:lvl5pPr marL="2057400" indent="-228600" algn="l" rtl="0" eaLnBrk="0" fontAlgn="base" hangingPunct="0">
        <a:lnSpc>
          <a:spcPct val="120000"/>
        </a:lnSpc>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ctrTitle"/>
          </p:nvPr>
        </p:nvSpPr>
        <p:spPr>
          <a:xfrm>
            <a:off x="323850" y="2339975"/>
            <a:ext cx="8569325" cy="1470025"/>
          </a:xfrm>
        </p:spPr>
        <p:txBody>
          <a:bodyPr/>
          <a:lstStyle/>
          <a:p>
            <a:r>
              <a:rPr lang="en-US" altLang="zh-CN" sz="4000" dirty="0" smtClean="0">
                <a:solidFill>
                  <a:schemeClr val="tx1"/>
                </a:solidFill>
              </a:rPr>
              <a:t>2018</a:t>
            </a:r>
            <a:r>
              <a:rPr lang="zh-CN" altLang="zh-CN" sz="4000" dirty="0" smtClean="0">
                <a:solidFill>
                  <a:schemeClr val="tx1"/>
                </a:solidFill>
              </a:rPr>
              <a:t>年</a:t>
            </a:r>
            <a:r>
              <a:rPr lang="en-US" altLang="zh-CN" sz="4000" dirty="0" smtClean="0">
                <a:solidFill>
                  <a:schemeClr val="tx1"/>
                </a:solidFill>
              </a:rPr>
              <a:t>CSNS</a:t>
            </a:r>
            <a:r>
              <a:rPr lang="zh-CN" altLang="zh-CN" sz="4000" dirty="0" smtClean="0">
                <a:solidFill>
                  <a:schemeClr val="tx1"/>
                </a:solidFill>
              </a:rPr>
              <a:t>机械关键设备运行状况</a:t>
            </a:r>
          </a:p>
        </p:txBody>
      </p:sp>
      <p:sp>
        <p:nvSpPr>
          <p:cNvPr id="3075" name="副标题 2"/>
          <p:cNvSpPr>
            <a:spLocks noGrp="1"/>
          </p:cNvSpPr>
          <p:nvPr>
            <p:ph type="subTitle" idx="1"/>
          </p:nvPr>
        </p:nvSpPr>
        <p:spPr/>
        <p:txBody>
          <a:bodyPr/>
          <a:lstStyle/>
          <a:p>
            <a:pPr eaLnBrk="1" hangingPunct="1"/>
            <a:r>
              <a:rPr lang="zh-CN" altLang="en-US" dirty="0" smtClean="0">
                <a:solidFill>
                  <a:schemeClr val="tx1"/>
                </a:solidFill>
                <a:latin typeface="Times New Roman" pitchFamily="18" charset="0"/>
                <a:cs typeface="Times New Roman" pitchFamily="18" charset="0"/>
              </a:rPr>
              <a:t>加速器机械组</a:t>
            </a:r>
            <a:endParaRPr lang="en-US" altLang="zh-CN" dirty="0" smtClean="0">
              <a:solidFill>
                <a:schemeClr val="tx1"/>
              </a:solidFill>
              <a:latin typeface="Times New Roman" pitchFamily="18" charset="0"/>
              <a:cs typeface="Times New Roman" pitchFamily="18" charset="0"/>
            </a:endParaRPr>
          </a:p>
          <a:p>
            <a:pPr eaLnBrk="1" hangingPunct="1"/>
            <a:r>
              <a:rPr lang="en-US" altLang="zh-CN" dirty="0" smtClean="0">
                <a:solidFill>
                  <a:schemeClr val="tx1"/>
                </a:solidFill>
                <a:latin typeface="Times New Roman" pitchFamily="18" charset="0"/>
                <a:cs typeface="Times New Roman" pitchFamily="18" charset="0"/>
              </a:rPr>
              <a:t>2018. 09</a:t>
            </a:r>
          </a:p>
          <a:p>
            <a:endParaRPr lang="zh-CN" altLang="en-US" dirty="0" smtClean="0">
              <a:solidFill>
                <a:schemeClr val="tx1"/>
              </a:solidFill>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a:xfrm>
            <a:off x="609600" y="990600"/>
            <a:ext cx="8858250" cy="457200"/>
          </a:xfrm>
        </p:spPr>
        <p:txBody>
          <a:bodyPr/>
          <a:lstStyle/>
          <a:p>
            <a:r>
              <a:rPr lang="en-US" altLang="zh-CN" sz="2400" dirty="0" smtClean="0">
                <a:solidFill>
                  <a:schemeClr val="tx1"/>
                </a:solidFill>
                <a:effectLst>
                  <a:outerShdw blurRad="38100" dist="38100" dir="2700000" algn="tl">
                    <a:srgbClr val="000000">
                      <a:alpha val="43137"/>
                    </a:srgbClr>
                  </a:outerShdw>
                </a:effectLst>
              </a:rPr>
              <a:t>2.2  </a:t>
            </a:r>
            <a:r>
              <a:rPr lang="zh-CN" altLang="zh-CN" sz="2400" dirty="0" smtClean="0">
                <a:solidFill>
                  <a:schemeClr val="tx1"/>
                </a:solidFill>
                <a:effectLst>
                  <a:outerShdw blurRad="38100" dist="38100" dir="2700000" algn="tl">
                    <a:srgbClr val="000000">
                      <a:alpha val="43137"/>
                    </a:srgbClr>
                  </a:outerShdw>
                </a:effectLst>
              </a:rPr>
              <a:t>废束站质子束窗运行情况</a:t>
            </a:r>
            <a:endParaRPr lang="zh-CN" altLang="en-US" sz="2400" dirty="0" smtClean="0">
              <a:solidFill>
                <a:schemeClr val="tx1"/>
              </a:solidFill>
              <a:effectLst>
                <a:outerShdw blurRad="38100" dist="38100" dir="2700000" algn="tl">
                  <a:srgbClr val="000000">
                    <a:alpha val="43137"/>
                  </a:srgbClr>
                </a:outerShdw>
              </a:effectLst>
            </a:endParaRPr>
          </a:p>
        </p:txBody>
      </p:sp>
      <p:sp>
        <p:nvSpPr>
          <p:cNvPr id="3" name="内容占位符 2"/>
          <p:cNvSpPr>
            <a:spLocks noGrp="1"/>
          </p:cNvSpPr>
          <p:nvPr>
            <p:ph idx="1"/>
          </p:nvPr>
        </p:nvSpPr>
        <p:spPr>
          <a:xfrm>
            <a:off x="179512" y="1447800"/>
            <a:ext cx="8769622" cy="2701279"/>
          </a:xfrm>
        </p:spPr>
        <p:txBody>
          <a:bodyPr/>
          <a:lstStyle/>
          <a:p>
            <a:pPr marL="0" indent="0" algn="just">
              <a:buFontTx/>
              <a:buNone/>
              <a:defRPr/>
            </a:pPr>
            <a:r>
              <a:rPr lang="en-US" altLang="zh-CN" sz="1800" dirty="0" smtClean="0">
                <a:solidFill>
                  <a:schemeClr val="tx1"/>
                </a:solidFill>
              </a:rPr>
              <a:t>       </a:t>
            </a:r>
            <a:r>
              <a:rPr lang="zh-CN" altLang="zh-CN" sz="1800" dirty="0" smtClean="0">
                <a:solidFill>
                  <a:schemeClr val="tx1"/>
                </a:solidFill>
              </a:rPr>
              <a:t>废</a:t>
            </a:r>
            <a:r>
              <a:rPr lang="zh-CN" altLang="zh-CN" sz="1800" dirty="0">
                <a:solidFill>
                  <a:schemeClr val="tx1"/>
                </a:solidFill>
              </a:rPr>
              <a:t>束站质子窗的工作状态可通过系统的真空度和温升情况进行监控</a:t>
            </a:r>
            <a:r>
              <a:rPr lang="zh-CN" altLang="zh-CN" sz="1800" dirty="0" smtClean="0">
                <a:solidFill>
                  <a:schemeClr val="tx1"/>
                </a:solidFill>
              </a:rPr>
              <a:t>。</a:t>
            </a:r>
            <a:endParaRPr lang="en-US" altLang="zh-CN" sz="1800" dirty="0" smtClean="0">
              <a:solidFill>
                <a:schemeClr val="tx1"/>
              </a:solidFill>
            </a:endParaRPr>
          </a:p>
          <a:p>
            <a:pPr marL="0" indent="0" algn="just">
              <a:buFontTx/>
              <a:buNone/>
              <a:defRPr/>
            </a:pPr>
            <a:r>
              <a:rPr lang="en-US" altLang="zh-CN" sz="1800" dirty="0">
                <a:solidFill>
                  <a:schemeClr val="tx1"/>
                </a:solidFill>
              </a:rPr>
              <a:t> </a:t>
            </a:r>
            <a:r>
              <a:rPr lang="en-US" altLang="zh-CN" sz="1800" dirty="0" smtClean="0">
                <a:solidFill>
                  <a:schemeClr val="tx1"/>
                </a:solidFill>
              </a:rPr>
              <a:t>      </a:t>
            </a:r>
            <a:r>
              <a:rPr lang="zh-CN" altLang="en-US" sz="1800" dirty="0" smtClean="0">
                <a:solidFill>
                  <a:schemeClr val="tx1"/>
                </a:solidFill>
              </a:rPr>
              <a:t>其中，</a:t>
            </a:r>
            <a:r>
              <a:rPr lang="zh-CN" altLang="zh-CN" sz="1800" dirty="0" smtClean="0">
                <a:solidFill>
                  <a:schemeClr val="tx1"/>
                </a:solidFill>
              </a:rPr>
              <a:t>真空度</a:t>
            </a:r>
            <a:r>
              <a:rPr lang="zh-CN" altLang="zh-CN" sz="1800" dirty="0">
                <a:solidFill>
                  <a:schemeClr val="tx1"/>
                </a:solidFill>
              </a:rPr>
              <a:t>通过专门的真空系统监控。运行一年多来，废束站质子窗所在区域真空度稳定，没有明显的真空渗漏，工作状态良好</a:t>
            </a:r>
            <a:r>
              <a:rPr lang="zh-CN" altLang="zh-CN" sz="1800" dirty="0" smtClean="0">
                <a:solidFill>
                  <a:schemeClr val="tx1"/>
                </a:solidFill>
              </a:rPr>
              <a:t>。</a:t>
            </a:r>
            <a:endParaRPr lang="en-US" altLang="zh-CN" sz="1800" dirty="0" smtClean="0">
              <a:solidFill>
                <a:schemeClr val="tx1"/>
              </a:solidFill>
            </a:endParaRPr>
          </a:p>
          <a:p>
            <a:pPr marL="0" indent="0" algn="just">
              <a:buFontTx/>
              <a:buNone/>
              <a:defRPr/>
            </a:pPr>
            <a:r>
              <a:rPr lang="en-US" altLang="zh-CN" sz="1800" dirty="0" smtClean="0">
                <a:solidFill>
                  <a:schemeClr val="tx1"/>
                </a:solidFill>
              </a:rPr>
              <a:t>       </a:t>
            </a:r>
            <a:r>
              <a:rPr lang="zh-CN" altLang="zh-CN" sz="1800" dirty="0" smtClean="0">
                <a:solidFill>
                  <a:schemeClr val="tx1"/>
                </a:solidFill>
              </a:rPr>
              <a:t>质子</a:t>
            </a:r>
            <a:r>
              <a:rPr lang="zh-CN" altLang="zh-CN" sz="1800" dirty="0">
                <a:solidFill>
                  <a:schemeClr val="tx1"/>
                </a:solidFill>
              </a:rPr>
              <a:t>窗温度监控通过温度监控系统进行</a:t>
            </a:r>
            <a:r>
              <a:rPr lang="zh-CN" altLang="zh-CN" sz="1800" dirty="0" smtClean="0">
                <a:solidFill>
                  <a:schemeClr val="tx1"/>
                </a:solidFill>
              </a:rPr>
              <a:t>，对</a:t>
            </a:r>
            <a:r>
              <a:rPr lang="zh-CN" altLang="zh-CN" sz="1800" dirty="0">
                <a:solidFill>
                  <a:schemeClr val="tx1"/>
                </a:solidFill>
              </a:rPr>
              <a:t>温度的监控可以实时掌握真空窗中心的温度变化，在真空窗超过温度安全阈值后及时降低束流能量</a:t>
            </a:r>
            <a:r>
              <a:rPr lang="zh-CN" altLang="zh-CN" sz="1800" dirty="0" smtClean="0">
                <a:solidFill>
                  <a:schemeClr val="tx1"/>
                </a:solidFill>
              </a:rPr>
              <a:t>，</a:t>
            </a:r>
            <a:r>
              <a:rPr lang="zh-CN" altLang="en-US" sz="1800" dirty="0" smtClean="0">
                <a:solidFill>
                  <a:schemeClr val="tx1"/>
                </a:solidFill>
              </a:rPr>
              <a:t>保证</a:t>
            </a:r>
            <a:r>
              <a:rPr lang="zh-CN" altLang="zh-CN" sz="1800" dirty="0" smtClean="0">
                <a:solidFill>
                  <a:schemeClr val="tx1"/>
                </a:solidFill>
              </a:rPr>
              <a:t>质子</a:t>
            </a:r>
            <a:r>
              <a:rPr lang="zh-CN" altLang="zh-CN" sz="1800" dirty="0">
                <a:solidFill>
                  <a:schemeClr val="tx1"/>
                </a:solidFill>
              </a:rPr>
              <a:t>窗能够安全、稳定地运行</a:t>
            </a:r>
            <a:r>
              <a:rPr lang="zh-CN" altLang="zh-CN" sz="1800" dirty="0" smtClean="0">
                <a:solidFill>
                  <a:schemeClr val="tx1"/>
                </a:solidFill>
              </a:rPr>
              <a:t>。</a:t>
            </a:r>
          </a:p>
          <a:p>
            <a:pPr marL="0" indent="0" algn="just">
              <a:buFontTx/>
              <a:buNone/>
              <a:defRPr/>
            </a:pPr>
            <a:endParaRPr lang="zh-CN" altLang="zh-CN" dirty="0" smtClean="0"/>
          </a:p>
          <a:p>
            <a:pPr algn="just">
              <a:defRPr/>
            </a:pPr>
            <a:endParaRPr lang="zh-CN" altLang="en-US" dirty="0"/>
          </a:p>
        </p:txBody>
      </p:sp>
      <p:sp>
        <p:nvSpPr>
          <p:cNvPr id="12292" name="矩形 5"/>
          <p:cNvSpPr>
            <a:spLocks noChangeArrowheads="1"/>
          </p:cNvSpPr>
          <p:nvPr/>
        </p:nvSpPr>
        <p:spPr bwMode="auto">
          <a:xfrm>
            <a:off x="3051175" y="6577607"/>
            <a:ext cx="27174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smtClean="0"/>
              <a:t>图</a:t>
            </a:r>
            <a:r>
              <a:rPr lang="en-US" altLang="zh-CN" b="1" dirty="0" smtClean="0"/>
              <a:t>5  </a:t>
            </a:r>
            <a:r>
              <a:rPr lang="zh-CN" altLang="zh-CN" b="1" dirty="0" smtClean="0"/>
              <a:t>为</a:t>
            </a:r>
            <a:r>
              <a:rPr lang="zh-CN" altLang="zh-CN" b="1" dirty="0"/>
              <a:t>质子束窗的温度监控曲线</a:t>
            </a:r>
          </a:p>
        </p:txBody>
      </p:sp>
      <p:pic>
        <p:nvPicPr>
          <p:cNvPr id="12293"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344525"/>
            <a:ext cx="4086352" cy="207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9880" y="4334192"/>
            <a:ext cx="4539254" cy="207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3CCF34A0-6BC7-4642-B252-1E0A2FEF8070}" type="slidenum">
              <a:rPr lang="en-US" altLang="zh-CN" sz="900" smtClean="0">
                <a:solidFill>
                  <a:srgbClr val="4D5E68"/>
                </a:solidFill>
                <a:latin typeface="Impact" pitchFamily="34" charset="0"/>
              </a:rPr>
              <a:pPr/>
              <a:t>11</a:t>
            </a:fld>
            <a:endParaRPr lang="en-US" altLang="zh-CN" sz="900" smtClean="0">
              <a:solidFill>
                <a:srgbClr val="4D5E68"/>
              </a:solidFill>
              <a:latin typeface="Impact" pitchFamily="34" charset="0"/>
            </a:endParaRPr>
          </a:p>
        </p:txBody>
      </p:sp>
      <p:sp>
        <p:nvSpPr>
          <p:cNvPr id="5" name="矩形 4"/>
          <p:cNvSpPr/>
          <p:nvPr/>
        </p:nvSpPr>
        <p:spPr>
          <a:xfrm>
            <a:off x="467544" y="3573016"/>
            <a:ext cx="8103765" cy="769441"/>
          </a:xfrm>
          <a:prstGeom prst="rect">
            <a:avLst/>
          </a:prstGeom>
          <a:effectLst>
            <a:innerShdw blurRad="63500" dist="50800" dir="13500000">
              <a:prstClr val="black">
                <a:alpha val="50000"/>
              </a:prstClr>
            </a:inner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altLang="zh-CN" sz="4400" b="1" dirty="0">
                <a:ln w="11430"/>
                <a:effectLst>
                  <a:outerShdw blurRad="50800" dist="39000" dir="5460000" algn="tl">
                    <a:srgbClr val="000000">
                      <a:alpha val="38000"/>
                    </a:srgbClr>
                  </a:outerShdw>
                </a:effectLst>
                <a:latin typeface="Comic Sans MS" pitchFamily="66" charset="0"/>
              </a:rPr>
              <a:t>3.RCS</a:t>
            </a:r>
            <a:r>
              <a:rPr lang="zh-CN" altLang="en-US" sz="4400" b="1" dirty="0">
                <a:ln w="11430"/>
                <a:effectLst>
                  <a:outerShdw blurRad="50800" dist="39000" dir="5460000" algn="tl">
                    <a:srgbClr val="000000">
                      <a:alpha val="38000"/>
                    </a:srgbClr>
                  </a:outerShdw>
                </a:effectLst>
                <a:latin typeface="Comic Sans MS" pitchFamily="66" charset="0"/>
              </a:rPr>
              <a:t>环磁铁及真空盒振动测量</a:t>
            </a:r>
            <a:endParaRPr lang="en-US" altLang="zh-CN" sz="4400" b="1" dirty="0">
              <a:ln w="11430"/>
              <a:effectLst>
                <a:outerShdw blurRad="50800" dist="39000" dir="5460000" algn="tl">
                  <a:srgbClr val="000000">
                    <a:alpha val="38000"/>
                  </a:srgbClr>
                </a:outerShdw>
              </a:effectLst>
              <a:latin typeface="Comic Sans MS" pitchFamily="66" charset="0"/>
            </a:endParaRPr>
          </a:p>
        </p:txBody>
      </p:sp>
    </p:spTree>
  </p:cSld>
  <p:clrMapOvr>
    <a:masterClrMapping/>
  </p:clrMapOvr>
  <p:transition advTm="8332">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3.1  </a:t>
            </a:r>
            <a:r>
              <a:rPr lang="zh-CN" altLang="zh-CN" sz="2400" dirty="0" smtClean="0">
                <a:solidFill>
                  <a:schemeClr val="tx1"/>
                </a:solidFill>
                <a:effectLst>
                  <a:outerShdw blurRad="38100" dist="38100" dir="2700000" algn="tl">
                    <a:srgbClr val="000000">
                      <a:alpha val="43137"/>
                    </a:srgbClr>
                  </a:outerShdw>
                </a:effectLst>
              </a:rPr>
              <a:t>磁铁振动监测简介</a:t>
            </a:r>
            <a:endParaRPr lang="zh-CN" altLang="en-US" sz="2400" dirty="0" smtClean="0">
              <a:solidFill>
                <a:schemeClr val="tx1"/>
              </a:solidFill>
              <a:effectLst>
                <a:outerShdw blurRad="38100" dist="38100" dir="2700000" algn="tl">
                  <a:srgbClr val="000000">
                    <a:alpha val="43137"/>
                  </a:srgbClr>
                </a:outerShdw>
              </a:effectLst>
            </a:endParaRPr>
          </a:p>
        </p:txBody>
      </p:sp>
      <p:sp>
        <p:nvSpPr>
          <p:cNvPr id="14339" name="内容占位符 2"/>
          <p:cNvSpPr>
            <a:spLocks noGrp="1"/>
          </p:cNvSpPr>
          <p:nvPr>
            <p:ph idx="1"/>
          </p:nvPr>
        </p:nvSpPr>
        <p:spPr>
          <a:xfrm>
            <a:off x="323850" y="1484313"/>
            <a:ext cx="8569325" cy="5078412"/>
          </a:xfrm>
        </p:spPr>
        <p:txBody>
          <a:bodyPr/>
          <a:lstStyle/>
          <a:p>
            <a:pPr marL="0" indent="0" algn="just">
              <a:buFontTx/>
              <a:buNone/>
            </a:pPr>
            <a:r>
              <a:rPr lang="en-US" altLang="zh-CN" sz="1800" dirty="0" smtClean="0">
                <a:solidFill>
                  <a:schemeClr val="tx1"/>
                </a:solidFill>
              </a:rPr>
              <a:t>        </a:t>
            </a:r>
            <a:r>
              <a:rPr lang="zh-CN" altLang="zh-CN" sz="1800" dirty="0" smtClean="0">
                <a:solidFill>
                  <a:schemeClr val="tx1"/>
                </a:solidFill>
              </a:rPr>
              <a:t>磁铁振动监测主要是针对</a:t>
            </a:r>
            <a:r>
              <a:rPr lang="en-US" altLang="zh-CN" sz="1800" dirty="0" smtClean="0">
                <a:solidFill>
                  <a:schemeClr val="tx1"/>
                </a:solidFill>
              </a:rPr>
              <a:t>RCS</a:t>
            </a:r>
            <a:r>
              <a:rPr lang="zh-CN" altLang="zh-CN" sz="1800" dirty="0" smtClean="0">
                <a:solidFill>
                  <a:schemeClr val="tx1"/>
                </a:solidFill>
              </a:rPr>
              <a:t>环上与振动相关的</a:t>
            </a:r>
            <a:r>
              <a:rPr lang="en-US" altLang="zh-CN" sz="1800" dirty="0" smtClean="0">
                <a:solidFill>
                  <a:schemeClr val="tx1"/>
                </a:solidFill>
              </a:rPr>
              <a:t>122</a:t>
            </a:r>
            <a:r>
              <a:rPr lang="zh-CN" altLang="zh-CN" sz="1800" dirty="0" smtClean="0">
                <a:solidFill>
                  <a:schemeClr val="tx1"/>
                </a:solidFill>
              </a:rPr>
              <a:t>台</a:t>
            </a:r>
            <a:r>
              <a:rPr lang="zh-CN" altLang="en-US" sz="1800" dirty="0" smtClean="0">
                <a:solidFill>
                  <a:schemeClr val="tx1"/>
                </a:solidFill>
              </a:rPr>
              <a:t>主</a:t>
            </a:r>
            <a:r>
              <a:rPr lang="zh-CN" altLang="zh-CN" sz="1800" dirty="0" smtClean="0">
                <a:solidFill>
                  <a:schemeClr val="tx1"/>
                </a:solidFill>
              </a:rPr>
              <a:t>磁铁</a:t>
            </a:r>
            <a:r>
              <a:rPr lang="zh-CN" altLang="zh-CN" sz="1800" dirty="0" smtClean="0">
                <a:solidFill>
                  <a:schemeClr val="tx1"/>
                </a:solidFill>
              </a:rPr>
              <a:t>进行运行实时在线</a:t>
            </a:r>
            <a:r>
              <a:rPr lang="zh-CN" altLang="zh-CN" sz="1800" dirty="0" smtClean="0">
                <a:solidFill>
                  <a:schemeClr val="tx1"/>
                </a:solidFill>
              </a:rPr>
              <a:t>监测</a:t>
            </a:r>
            <a:r>
              <a:rPr lang="zh-CN" altLang="en-US" sz="1800" dirty="0" smtClean="0">
                <a:solidFill>
                  <a:schemeClr val="tx1"/>
                </a:solidFill>
              </a:rPr>
              <a:t>（</a:t>
            </a:r>
            <a:r>
              <a:rPr lang="zh-CN" altLang="zh-CN" sz="1800" dirty="0" smtClean="0">
                <a:solidFill>
                  <a:schemeClr val="tx1"/>
                </a:solidFill>
              </a:rPr>
              <a:t>包括</a:t>
            </a:r>
            <a:r>
              <a:rPr lang="en-US" altLang="zh-CN" sz="1800" dirty="0" smtClean="0">
                <a:solidFill>
                  <a:schemeClr val="tx1"/>
                </a:solidFill>
              </a:rPr>
              <a:t>24</a:t>
            </a:r>
            <a:r>
              <a:rPr lang="zh-CN" altLang="zh-CN" sz="1800" dirty="0" smtClean="0">
                <a:solidFill>
                  <a:schemeClr val="tx1"/>
                </a:solidFill>
              </a:rPr>
              <a:t>台二极磁铁、</a:t>
            </a:r>
            <a:r>
              <a:rPr lang="en-US" altLang="zh-CN" sz="1800" dirty="0" smtClean="0">
                <a:solidFill>
                  <a:schemeClr val="tx1"/>
                </a:solidFill>
              </a:rPr>
              <a:t>48</a:t>
            </a:r>
            <a:r>
              <a:rPr lang="zh-CN" altLang="zh-CN" sz="1800" dirty="0" smtClean="0">
                <a:solidFill>
                  <a:schemeClr val="tx1"/>
                </a:solidFill>
              </a:rPr>
              <a:t>台四极磁铁和</a:t>
            </a:r>
            <a:r>
              <a:rPr lang="en-US" altLang="zh-CN" sz="1800" dirty="0" smtClean="0">
                <a:solidFill>
                  <a:schemeClr val="tx1"/>
                </a:solidFill>
              </a:rPr>
              <a:t>16</a:t>
            </a:r>
            <a:r>
              <a:rPr lang="zh-CN" altLang="zh-CN" sz="1800" dirty="0" smtClean="0">
                <a:solidFill>
                  <a:schemeClr val="tx1"/>
                </a:solidFill>
              </a:rPr>
              <a:t>个六极磁铁</a:t>
            </a:r>
            <a:r>
              <a:rPr lang="zh-CN" altLang="en-US" sz="1800" dirty="0" smtClean="0">
                <a:solidFill>
                  <a:schemeClr val="tx1"/>
                </a:solidFill>
              </a:rPr>
              <a:t>、和</a:t>
            </a:r>
            <a:r>
              <a:rPr lang="en-US" altLang="zh-CN" sz="1800" dirty="0" smtClean="0">
                <a:solidFill>
                  <a:schemeClr val="tx1"/>
                </a:solidFill>
              </a:rPr>
              <a:t>34</a:t>
            </a:r>
            <a:r>
              <a:rPr lang="zh-CN" altLang="en-US" sz="1800" dirty="0" smtClean="0">
                <a:solidFill>
                  <a:schemeClr val="tx1"/>
                </a:solidFill>
              </a:rPr>
              <a:t>个</a:t>
            </a:r>
            <a:r>
              <a:rPr lang="zh-CN" altLang="zh-CN" sz="1800" dirty="0" smtClean="0">
                <a:solidFill>
                  <a:schemeClr val="tx1"/>
                </a:solidFill>
              </a:rPr>
              <a:t>校正</a:t>
            </a:r>
            <a:r>
              <a:rPr lang="zh-CN" altLang="zh-CN" sz="1800" dirty="0" smtClean="0">
                <a:solidFill>
                  <a:schemeClr val="tx1"/>
                </a:solidFill>
              </a:rPr>
              <a:t>磁铁</a:t>
            </a:r>
            <a:r>
              <a:rPr lang="zh-CN" altLang="en-US" sz="1800" dirty="0" smtClean="0">
                <a:solidFill>
                  <a:schemeClr val="tx1"/>
                </a:solidFill>
              </a:rPr>
              <a:t>）</a:t>
            </a:r>
            <a:r>
              <a:rPr lang="zh-CN" altLang="zh-CN" sz="1800" dirty="0" smtClean="0">
                <a:solidFill>
                  <a:schemeClr val="tx1"/>
                </a:solidFill>
              </a:rPr>
              <a:t>。</a:t>
            </a:r>
            <a:r>
              <a:rPr lang="zh-CN" altLang="en-US" sz="1800" dirty="0" smtClean="0">
                <a:solidFill>
                  <a:schemeClr val="tx1"/>
                </a:solidFill>
              </a:rPr>
              <a:t>其</a:t>
            </a:r>
            <a:r>
              <a:rPr lang="zh-CN" altLang="zh-CN" sz="1800" dirty="0" smtClean="0">
                <a:solidFill>
                  <a:schemeClr val="tx1"/>
                </a:solidFill>
              </a:rPr>
              <a:t>监测</a:t>
            </a:r>
            <a:r>
              <a:rPr lang="zh-CN" altLang="zh-CN" sz="1800" dirty="0" smtClean="0">
                <a:solidFill>
                  <a:schemeClr val="tx1"/>
                </a:solidFill>
              </a:rPr>
              <a:t>目的是为及时发现振动异常变化的</a:t>
            </a:r>
            <a:r>
              <a:rPr lang="zh-CN" altLang="zh-CN" sz="1800" dirty="0" smtClean="0">
                <a:solidFill>
                  <a:schemeClr val="tx1"/>
                </a:solidFill>
              </a:rPr>
              <a:t>磁铁</a:t>
            </a:r>
            <a:r>
              <a:rPr lang="zh-CN" altLang="en-US" sz="1800" dirty="0" smtClean="0">
                <a:solidFill>
                  <a:schemeClr val="tx1"/>
                </a:solidFill>
              </a:rPr>
              <a:t>，并</a:t>
            </a:r>
            <a:r>
              <a:rPr lang="zh-CN" altLang="zh-CN" sz="1800" dirty="0" smtClean="0">
                <a:solidFill>
                  <a:schemeClr val="tx1"/>
                </a:solidFill>
              </a:rPr>
              <a:t>及时</a:t>
            </a:r>
            <a:r>
              <a:rPr lang="zh-CN" altLang="zh-CN" sz="1800" dirty="0" smtClean="0">
                <a:solidFill>
                  <a:schemeClr val="tx1"/>
                </a:solidFill>
              </a:rPr>
              <a:t>采取应对措施。振动采集部分采用压电式加速度振动测量传感器，每个磁铁安装一个传感器。</a:t>
            </a:r>
          </a:p>
          <a:p>
            <a:pPr marL="0" indent="0" algn="just">
              <a:buFontTx/>
              <a:buNone/>
            </a:pPr>
            <a:endParaRPr lang="zh-CN" altLang="en-US" dirty="0" smtClean="0"/>
          </a:p>
        </p:txBody>
      </p:sp>
      <p:pic>
        <p:nvPicPr>
          <p:cNvPr id="14340" name="图片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7938" y="2941638"/>
            <a:ext cx="2432050"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941638"/>
            <a:ext cx="2663825"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342" name="直接箭头连接符 9"/>
          <p:cNvCxnSpPr>
            <a:cxnSpLocks noChangeShapeType="1"/>
            <a:stCxn id="14343" idx="1"/>
          </p:cNvCxnSpPr>
          <p:nvPr/>
        </p:nvCxnSpPr>
        <p:spPr bwMode="auto">
          <a:xfrm flipH="1">
            <a:off x="6011863" y="3346450"/>
            <a:ext cx="1211262" cy="11113"/>
          </a:xfrm>
          <a:prstGeom prst="straightConnector1">
            <a:avLst/>
          </a:prstGeom>
          <a:noFill/>
          <a:ln w="38100" algn="ctr">
            <a:solidFill>
              <a:srgbClr val="CC6600"/>
            </a:solidFill>
            <a:round/>
            <a:headEnd/>
            <a:tailEnd type="arrow" w="med" len="med"/>
          </a:ln>
          <a:extLst>
            <a:ext uri="{909E8E84-426E-40DD-AFC4-6F175D3DCCD1}">
              <a14:hiddenFill xmlns:a14="http://schemas.microsoft.com/office/drawing/2010/main">
                <a:noFill/>
              </a14:hiddenFill>
            </a:ext>
          </a:extLst>
        </p:spPr>
      </p:cxnSp>
      <p:sp>
        <p:nvSpPr>
          <p:cNvPr id="14343" name="TextBox 18"/>
          <p:cNvSpPr txBox="1">
            <a:spLocks noChangeArrowheads="1"/>
          </p:cNvSpPr>
          <p:nvPr/>
        </p:nvSpPr>
        <p:spPr bwMode="auto">
          <a:xfrm>
            <a:off x="7223125" y="3192463"/>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zh-CN" altLang="en-US" b="1"/>
              <a:t>振动采集器</a:t>
            </a:r>
          </a:p>
        </p:txBody>
      </p:sp>
      <p:cxnSp>
        <p:nvCxnSpPr>
          <p:cNvPr id="14344" name="直接箭头连接符 21"/>
          <p:cNvCxnSpPr>
            <a:cxnSpLocks noChangeShapeType="1"/>
          </p:cNvCxnSpPr>
          <p:nvPr/>
        </p:nvCxnSpPr>
        <p:spPr bwMode="auto">
          <a:xfrm flipH="1" flipV="1">
            <a:off x="6362700" y="3716338"/>
            <a:ext cx="1066800" cy="804862"/>
          </a:xfrm>
          <a:prstGeom prst="straightConnector1">
            <a:avLst/>
          </a:prstGeom>
          <a:noFill/>
          <a:ln w="38100" algn="ctr">
            <a:solidFill>
              <a:srgbClr val="CC6600"/>
            </a:solidFill>
            <a:round/>
            <a:headEnd/>
            <a:tailEnd type="arrow" w="med" len="med"/>
          </a:ln>
          <a:extLst>
            <a:ext uri="{909E8E84-426E-40DD-AFC4-6F175D3DCCD1}">
              <a14:hiddenFill xmlns:a14="http://schemas.microsoft.com/office/drawing/2010/main">
                <a:noFill/>
              </a14:hiddenFill>
            </a:ext>
          </a:extLst>
        </p:spPr>
      </p:cxnSp>
      <p:sp>
        <p:nvSpPr>
          <p:cNvPr id="14345" name="TextBox 22"/>
          <p:cNvSpPr txBox="1">
            <a:spLocks noChangeArrowheads="1"/>
          </p:cNvSpPr>
          <p:nvPr/>
        </p:nvSpPr>
        <p:spPr bwMode="auto">
          <a:xfrm>
            <a:off x="7394575" y="4383088"/>
            <a:ext cx="1082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zh-CN" altLang="en-US" b="1"/>
              <a:t>通道切换器</a:t>
            </a:r>
          </a:p>
        </p:txBody>
      </p:sp>
      <p:cxnSp>
        <p:nvCxnSpPr>
          <p:cNvPr id="14346" name="直接箭头连接符 23"/>
          <p:cNvCxnSpPr>
            <a:cxnSpLocks noChangeShapeType="1"/>
          </p:cNvCxnSpPr>
          <p:nvPr/>
        </p:nvCxnSpPr>
        <p:spPr bwMode="auto">
          <a:xfrm flipH="1" flipV="1">
            <a:off x="6350000" y="5816600"/>
            <a:ext cx="1079500" cy="360363"/>
          </a:xfrm>
          <a:prstGeom prst="straightConnector1">
            <a:avLst/>
          </a:prstGeom>
          <a:noFill/>
          <a:ln w="38100" algn="ctr">
            <a:solidFill>
              <a:srgbClr val="CC6600"/>
            </a:solidFill>
            <a:round/>
            <a:headEnd/>
            <a:tailEnd type="arrow" w="med" len="med"/>
          </a:ln>
          <a:extLst>
            <a:ext uri="{909E8E84-426E-40DD-AFC4-6F175D3DCCD1}">
              <a14:hiddenFill xmlns:a14="http://schemas.microsoft.com/office/drawing/2010/main">
                <a:noFill/>
              </a14:hiddenFill>
            </a:ext>
          </a:extLst>
        </p:spPr>
      </p:cxnSp>
      <p:sp>
        <p:nvSpPr>
          <p:cNvPr id="14347" name="TextBox 24"/>
          <p:cNvSpPr txBox="1">
            <a:spLocks noChangeArrowheads="1"/>
          </p:cNvSpPr>
          <p:nvPr/>
        </p:nvSpPr>
        <p:spPr bwMode="auto">
          <a:xfrm>
            <a:off x="7429500" y="5997575"/>
            <a:ext cx="144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zh-CN" altLang="en-US" b="1"/>
              <a:t>采集本地服务器</a:t>
            </a:r>
          </a:p>
        </p:txBody>
      </p:sp>
      <p:sp>
        <p:nvSpPr>
          <p:cNvPr id="14348" name="矩形 13"/>
          <p:cNvSpPr>
            <a:spLocks noChangeArrowheads="1"/>
          </p:cNvSpPr>
          <p:nvPr/>
        </p:nvSpPr>
        <p:spPr bwMode="auto">
          <a:xfrm>
            <a:off x="3059113" y="6521450"/>
            <a:ext cx="2773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b="1" dirty="0" smtClean="0"/>
              <a:t>图</a:t>
            </a:r>
            <a:r>
              <a:rPr lang="en-US" altLang="zh-CN" b="1" dirty="0" smtClean="0"/>
              <a:t>6</a:t>
            </a:r>
            <a:r>
              <a:rPr lang="zh-CN" altLang="en-US" b="1" dirty="0" smtClean="0"/>
              <a:t>   </a:t>
            </a:r>
            <a:r>
              <a:rPr lang="en-US" altLang="zh-CN" b="1" dirty="0"/>
              <a:t>RCS</a:t>
            </a:r>
            <a:r>
              <a:rPr lang="zh-CN" altLang="en-US" b="1" dirty="0"/>
              <a:t>环振动采集系统</a:t>
            </a:r>
            <a:endParaRPr lang="zh-CN" altLang="zh-CN" b="1"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3.2 </a:t>
            </a:r>
            <a:r>
              <a:rPr lang="zh-CN" altLang="zh-CN" sz="2400" dirty="0" smtClean="0">
                <a:solidFill>
                  <a:schemeClr val="tx1"/>
                </a:solidFill>
                <a:effectLst>
                  <a:outerShdw blurRad="38100" dist="38100" dir="2700000" algn="tl">
                    <a:srgbClr val="000000">
                      <a:alpha val="43137"/>
                    </a:srgbClr>
                  </a:outerShdw>
                </a:effectLst>
              </a:rPr>
              <a:t>磁铁振动监测运行情况</a:t>
            </a:r>
            <a:endParaRPr lang="zh-CN" altLang="en-US" sz="2400" dirty="0" smtClean="0">
              <a:solidFill>
                <a:schemeClr val="tx1"/>
              </a:solidFill>
              <a:effectLst>
                <a:outerShdw blurRad="38100" dist="38100" dir="2700000" algn="tl">
                  <a:srgbClr val="000000">
                    <a:alpha val="43137"/>
                  </a:srgbClr>
                </a:outerShdw>
              </a:effectLst>
            </a:endParaRPr>
          </a:p>
        </p:txBody>
      </p:sp>
      <p:sp>
        <p:nvSpPr>
          <p:cNvPr id="3" name="内容占位符 2"/>
          <p:cNvSpPr>
            <a:spLocks noGrp="1"/>
          </p:cNvSpPr>
          <p:nvPr>
            <p:ph idx="1"/>
          </p:nvPr>
        </p:nvSpPr>
        <p:spPr>
          <a:xfrm>
            <a:off x="395536" y="1484313"/>
            <a:ext cx="8280920" cy="1584325"/>
          </a:xfrm>
        </p:spPr>
        <p:txBody>
          <a:bodyPr/>
          <a:lstStyle/>
          <a:p>
            <a:pPr marL="0" indent="0" algn="just">
              <a:buFontTx/>
              <a:buNone/>
              <a:defRPr/>
            </a:pPr>
            <a:r>
              <a:rPr lang="zh-CN" altLang="zh-CN" sz="1800" dirty="0">
                <a:solidFill>
                  <a:schemeClr val="tx1"/>
                </a:solidFill>
              </a:rPr>
              <a:t>（</a:t>
            </a:r>
            <a:r>
              <a:rPr lang="en-US" altLang="zh-CN" sz="1800" dirty="0">
                <a:solidFill>
                  <a:schemeClr val="tx1"/>
                </a:solidFill>
              </a:rPr>
              <a:t>1</a:t>
            </a:r>
            <a:r>
              <a:rPr lang="zh-CN" altLang="zh-CN" sz="1800" dirty="0">
                <a:solidFill>
                  <a:schemeClr val="tx1"/>
                </a:solidFill>
              </a:rPr>
              <a:t>）</a:t>
            </a:r>
            <a:r>
              <a:rPr lang="en-US" altLang="zh-CN" sz="1800" dirty="0">
                <a:solidFill>
                  <a:schemeClr val="tx1"/>
                </a:solidFill>
              </a:rPr>
              <a:t>RCS</a:t>
            </a:r>
            <a:r>
              <a:rPr lang="zh-CN" altLang="zh-CN" sz="1800" dirty="0">
                <a:solidFill>
                  <a:schemeClr val="tx1"/>
                </a:solidFill>
              </a:rPr>
              <a:t>环磁铁振动总体情况</a:t>
            </a:r>
          </a:p>
          <a:p>
            <a:pPr marL="0" indent="0" algn="just">
              <a:lnSpc>
                <a:spcPct val="100000"/>
              </a:lnSpc>
              <a:spcBef>
                <a:spcPts val="0"/>
              </a:spcBef>
              <a:spcAft>
                <a:spcPts val="0"/>
              </a:spcAft>
              <a:buFontTx/>
              <a:buNone/>
              <a:defRPr/>
            </a:pPr>
            <a:r>
              <a:rPr lang="en-US" altLang="zh-CN" sz="1800" dirty="0">
                <a:solidFill>
                  <a:schemeClr val="tx1"/>
                </a:solidFill>
              </a:rPr>
              <a:t>      </a:t>
            </a:r>
            <a:r>
              <a:rPr lang="en-US" altLang="zh-CN" sz="1800" dirty="0" smtClean="0">
                <a:solidFill>
                  <a:schemeClr val="tx1"/>
                </a:solidFill>
              </a:rPr>
              <a:t>2018</a:t>
            </a:r>
            <a:r>
              <a:rPr lang="zh-CN" altLang="zh-CN" sz="1800" dirty="0">
                <a:solidFill>
                  <a:schemeClr val="tx1"/>
                </a:solidFill>
              </a:rPr>
              <a:t>年</a:t>
            </a:r>
            <a:r>
              <a:rPr lang="en-US" altLang="zh-CN" sz="1800" dirty="0">
                <a:solidFill>
                  <a:schemeClr val="tx1"/>
                </a:solidFill>
              </a:rPr>
              <a:t>7</a:t>
            </a:r>
            <a:r>
              <a:rPr lang="zh-CN" altLang="zh-CN" sz="1800" dirty="0" smtClean="0">
                <a:solidFill>
                  <a:schemeClr val="tx1"/>
                </a:solidFill>
              </a:rPr>
              <a:t>月磁铁</a:t>
            </a:r>
            <a:r>
              <a:rPr lang="zh-CN" altLang="zh-CN" sz="1800" dirty="0">
                <a:solidFill>
                  <a:schemeClr val="tx1"/>
                </a:solidFill>
              </a:rPr>
              <a:t>运行振动监测情况汇总如</a:t>
            </a:r>
            <a:r>
              <a:rPr lang="zh-CN" altLang="zh-CN" sz="1800" dirty="0" smtClean="0">
                <a:solidFill>
                  <a:schemeClr val="tx1"/>
                </a:solidFill>
              </a:rPr>
              <a:t>图所</a:t>
            </a:r>
            <a:r>
              <a:rPr lang="zh-CN" altLang="zh-CN" sz="1800" dirty="0">
                <a:solidFill>
                  <a:schemeClr val="tx1"/>
                </a:solidFill>
              </a:rPr>
              <a:t>示。</a:t>
            </a:r>
            <a:r>
              <a:rPr lang="en-US" altLang="zh-CN" sz="1800" dirty="0">
                <a:solidFill>
                  <a:schemeClr val="tx1"/>
                </a:solidFill>
              </a:rPr>
              <a:t>RCS</a:t>
            </a:r>
            <a:r>
              <a:rPr lang="zh-CN" altLang="zh-CN" sz="1800" dirty="0">
                <a:solidFill>
                  <a:schemeClr val="tx1"/>
                </a:solidFill>
              </a:rPr>
              <a:t>环</a:t>
            </a:r>
            <a:r>
              <a:rPr lang="zh-CN" altLang="zh-CN" sz="1800" dirty="0" smtClean="0">
                <a:solidFill>
                  <a:schemeClr val="tx1"/>
                </a:solidFill>
              </a:rPr>
              <a:t>除了</a:t>
            </a:r>
            <a:r>
              <a:rPr lang="zh-CN" altLang="en-US" sz="1800" dirty="0" smtClean="0">
                <a:solidFill>
                  <a:schemeClr val="tx1"/>
                </a:solidFill>
              </a:rPr>
              <a:t>两个二极磁铁</a:t>
            </a:r>
            <a:r>
              <a:rPr lang="en-US" altLang="zh-CN" sz="1800" dirty="0" smtClean="0">
                <a:solidFill>
                  <a:schemeClr val="tx1"/>
                </a:solidFill>
              </a:rPr>
              <a:t>R1MB01</a:t>
            </a:r>
            <a:r>
              <a:rPr lang="zh-CN" altLang="zh-CN" sz="1800" dirty="0">
                <a:solidFill>
                  <a:schemeClr val="tx1"/>
                </a:solidFill>
              </a:rPr>
              <a:t>与</a:t>
            </a:r>
            <a:r>
              <a:rPr lang="en-US" altLang="zh-CN" sz="1800" dirty="0" smtClean="0">
                <a:solidFill>
                  <a:schemeClr val="tx1"/>
                </a:solidFill>
              </a:rPr>
              <a:t>R1MB03</a:t>
            </a:r>
            <a:r>
              <a:rPr lang="zh-CN" altLang="zh-CN" sz="1800" dirty="0" smtClean="0">
                <a:solidFill>
                  <a:schemeClr val="tx1"/>
                </a:solidFill>
              </a:rPr>
              <a:t>在</a:t>
            </a:r>
            <a:r>
              <a:rPr lang="en-US" altLang="zh-CN" sz="1800" dirty="0">
                <a:solidFill>
                  <a:schemeClr val="tx1"/>
                </a:solidFill>
              </a:rPr>
              <a:t>20um</a:t>
            </a:r>
            <a:r>
              <a:rPr lang="zh-CN" altLang="zh-CN" sz="1800" dirty="0">
                <a:solidFill>
                  <a:schemeClr val="tx1"/>
                </a:solidFill>
              </a:rPr>
              <a:t>外，其余磁铁振动均在</a:t>
            </a:r>
            <a:r>
              <a:rPr lang="en-US" altLang="zh-CN" sz="1800" dirty="0">
                <a:solidFill>
                  <a:schemeClr val="tx1"/>
                </a:solidFill>
              </a:rPr>
              <a:t>10um</a:t>
            </a:r>
            <a:r>
              <a:rPr lang="zh-CN" altLang="zh-CN" sz="1800" dirty="0">
                <a:solidFill>
                  <a:schemeClr val="tx1"/>
                </a:solidFill>
              </a:rPr>
              <a:t>以内，磁铁运行过程振动没有异常。</a:t>
            </a:r>
          </a:p>
          <a:p>
            <a:pPr>
              <a:lnSpc>
                <a:spcPct val="100000"/>
              </a:lnSpc>
              <a:spcBef>
                <a:spcPts val="0"/>
              </a:spcBef>
              <a:spcAft>
                <a:spcPts val="0"/>
              </a:spcAft>
              <a:defRPr/>
            </a:pPr>
            <a:endParaRPr lang="zh-CN" altLang="en-US" dirty="0"/>
          </a:p>
        </p:txBody>
      </p:sp>
      <p:pic>
        <p:nvPicPr>
          <p:cNvPr id="15364" name="图片 4"/>
          <p:cNvPicPr>
            <a:picLocks noChangeAspect="1" noChangeArrowheads="1"/>
          </p:cNvPicPr>
          <p:nvPr/>
        </p:nvPicPr>
        <p:blipFill>
          <a:blip r:embed="rId2">
            <a:extLst>
              <a:ext uri="{28A0092B-C50C-407E-A947-70E740481C1C}">
                <a14:useLocalDpi xmlns:a14="http://schemas.microsoft.com/office/drawing/2010/main" val="0"/>
              </a:ext>
            </a:extLst>
          </a:blip>
          <a:srcRect t="4575"/>
          <a:stretch>
            <a:fillRect/>
          </a:stretch>
        </p:blipFill>
        <p:spPr bwMode="auto">
          <a:xfrm>
            <a:off x="684213" y="2781126"/>
            <a:ext cx="6911975"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矩形 3"/>
          <p:cNvSpPr>
            <a:spLocks noChangeArrowheads="1"/>
          </p:cNvSpPr>
          <p:nvPr/>
        </p:nvSpPr>
        <p:spPr bwMode="auto">
          <a:xfrm>
            <a:off x="2322513" y="4436888"/>
            <a:ext cx="36856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smtClean="0"/>
              <a:t>图</a:t>
            </a:r>
            <a:r>
              <a:rPr lang="en-US" altLang="zh-CN" b="1" dirty="0" smtClean="0"/>
              <a:t>7   </a:t>
            </a:r>
            <a:r>
              <a:rPr lang="en-US" altLang="zh-CN" b="1" dirty="0"/>
              <a:t>RCS</a:t>
            </a:r>
            <a:r>
              <a:rPr lang="zh-CN" altLang="zh-CN" b="1" dirty="0"/>
              <a:t>环第一、二象限磁铁振动情况汇总</a:t>
            </a:r>
          </a:p>
        </p:txBody>
      </p:sp>
      <p:pic>
        <p:nvPicPr>
          <p:cNvPr id="15366"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4941713"/>
            <a:ext cx="6840537"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矩形 4"/>
          <p:cNvSpPr>
            <a:spLocks noChangeArrowheads="1"/>
          </p:cNvSpPr>
          <p:nvPr/>
        </p:nvSpPr>
        <p:spPr bwMode="auto">
          <a:xfrm>
            <a:off x="2376488" y="6505401"/>
            <a:ext cx="3635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smtClean="0"/>
              <a:t>图</a:t>
            </a:r>
            <a:r>
              <a:rPr lang="en-US" altLang="zh-CN" b="1" dirty="0" smtClean="0"/>
              <a:t>8  </a:t>
            </a:r>
            <a:r>
              <a:rPr lang="en-US" altLang="zh-CN" b="1" dirty="0"/>
              <a:t>RCS</a:t>
            </a:r>
            <a:r>
              <a:rPr lang="zh-CN" altLang="zh-CN" b="1" dirty="0"/>
              <a:t>环第三、四象限磁铁振动情况汇总</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3.2 </a:t>
            </a:r>
            <a:r>
              <a:rPr lang="zh-CN" altLang="zh-CN" sz="2400" dirty="0" smtClean="0">
                <a:solidFill>
                  <a:schemeClr val="tx1"/>
                </a:solidFill>
                <a:effectLst>
                  <a:outerShdw blurRad="38100" dist="38100" dir="2700000" algn="tl">
                    <a:srgbClr val="000000">
                      <a:alpha val="43137"/>
                    </a:srgbClr>
                  </a:outerShdw>
                </a:effectLst>
              </a:rPr>
              <a:t>磁铁振动监测运行情况</a:t>
            </a:r>
            <a:endParaRPr lang="zh-CN" altLang="en-US" sz="2400" dirty="0" smtClean="0">
              <a:solidFill>
                <a:schemeClr val="tx1"/>
              </a:solidFill>
              <a:effectLst>
                <a:outerShdw blurRad="38100" dist="38100" dir="2700000" algn="tl">
                  <a:srgbClr val="000000">
                    <a:alpha val="43137"/>
                  </a:srgbClr>
                </a:outerShdw>
              </a:effectLst>
            </a:endParaRPr>
          </a:p>
        </p:txBody>
      </p:sp>
      <p:sp>
        <p:nvSpPr>
          <p:cNvPr id="3" name="内容占位符 2"/>
          <p:cNvSpPr>
            <a:spLocks noGrp="1"/>
          </p:cNvSpPr>
          <p:nvPr>
            <p:ph idx="1"/>
          </p:nvPr>
        </p:nvSpPr>
        <p:spPr>
          <a:xfrm>
            <a:off x="395536" y="1484313"/>
            <a:ext cx="8136904" cy="1214437"/>
          </a:xfrm>
        </p:spPr>
        <p:txBody>
          <a:bodyPr/>
          <a:lstStyle/>
          <a:p>
            <a:pPr marL="0" indent="0" algn="just">
              <a:buFontTx/>
              <a:buNone/>
              <a:defRPr/>
            </a:pPr>
            <a:r>
              <a:rPr lang="zh-CN" altLang="zh-CN" sz="1800" dirty="0" smtClean="0">
                <a:solidFill>
                  <a:schemeClr val="tx1"/>
                </a:solidFill>
              </a:rPr>
              <a:t>（</a:t>
            </a:r>
            <a:r>
              <a:rPr lang="en-US" altLang="zh-CN" sz="1800" dirty="0" smtClean="0">
                <a:solidFill>
                  <a:schemeClr val="tx1"/>
                </a:solidFill>
              </a:rPr>
              <a:t>2</a:t>
            </a:r>
            <a:r>
              <a:rPr lang="zh-CN" altLang="zh-CN" sz="1800" dirty="0" smtClean="0">
                <a:solidFill>
                  <a:schemeClr val="tx1"/>
                </a:solidFill>
              </a:rPr>
              <a:t>）</a:t>
            </a:r>
            <a:r>
              <a:rPr lang="zh-CN" altLang="zh-CN" sz="1800" dirty="0">
                <a:solidFill>
                  <a:schemeClr val="tx1"/>
                </a:solidFill>
              </a:rPr>
              <a:t>不同时间段磁铁振动的对比</a:t>
            </a:r>
            <a:endParaRPr lang="en-US" altLang="zh-CN" sz="1800" dirty="0">
              <a:solidFill>
                <a:schemeClr val="tx1"/>
              </a:solidFill>
            </a:endParaRPr>
          </a:p>
          <a:p>
            <a:pPr marL="0" indent="0" algn="just">
              <a:buFontTx/>
              <a:buNone/>
              <a:defRPr/>
            </a:pPr>
            <a:r>
              <a:rPr lang="en-US" altLang="zh-CN" sz="1800" dirty="0" smtClean="0">
                <a:solidFill>
                  <a:schemeClr val="tx1"/>
                </a:solidFill>
              </a:rPr>
              <a:t>        </a:t>
            </a:r>
            <a:r>
              <a:rPr lang="zh-CN" altLang="en-US" sz="1800" dirty="0" smtClean="0">
                <a:solidFill>
                  <a:schemeClr val="tx1"/>
                </a:solidFill>
              </a:rPr>
              <a:t>对</a:t>
            </a:r>
            <a:r>
              <a:rPr lang="en-US" altLang="zh-CN" sz="1800" dirty="0" smtClean="0">
                <a:solidFill>
                  <a:schemeClr val="tx1"/>
                </a:solidFill>
              </a:rPr>
              <a:t>2017</a:t>
            </a:r>
            <a:r>
              <a:rPr lang="zh-CN" altLang="zh-CN" sz="1800" dirty="0">
                <a:solidFill>
                  <a:schemeClr val="tx1"/>
                </a:solidFill>
              </a:rPr>
              <a:t>年</a:t>
            </a:r>
            <a:r>
              <a:rPr lang="en-US" altLang="zh-CN" sz="1800" dirty="0">
                <a:solidFill>
                  <a:schemeClr val="tx1"/>
                </a:solidFill>
              </a:rPr>
              <a:t>7</a:t>
            </a:r>
            <a:r>
              <a:rPr lang="zh-CN" altLang="zh-CN" sz="1800" dirty="0">
                <a:solidFill>
                  <a:schemeClr val="tx1"/>
                </a:solidFill>
              </a:rPr>
              <a:t>月、</a:t>
            </a:r>
            <a:r>
              <a:rPr lang="en-US" altLang="zh-CN" sz="1800" dirty="0">
                <a:solidFill>
                  <a:schemeClr val="tx1"/>
                </a:solidFill>
              </a:rPr>
              <a:t>11</a:t>
            </a:r>
            <a:r>
              <a:rPr lang="zh-CN" altLang="zh-CN" sz="1800" dirty="0">
                <a:solidFill>
                  <a:schemeClr val="tx1"/>
                </a:solidFill>
              </a:rPr>
              <a:t>月，</a:t>
            </a:r>
            <a:r>
              <a:rPr lang="en-US" altLang="zh-CN" sz="1800" dirty="0">
                <a:solidFill>
                  <a:schemeClr val="tx1"/>
                </a:solidFill>
              </a:rPr>
              <a:t>2018</a:t>
            </a:r>
            <a:r>
              <a:rPr lang="zh-CN" altLang="zh-CN" sz="1800" dirty="0">
                <a:solidFill>
                  <a:schemeClr val="tx1"/>
                </a:solidFill>
              </a:rPr>
              <a:t>年</a:t>
            </a:r>
            <a:r>
              <a:rPr lang="en-US" altLang="zh-CN" sz="1800" dirty="0">
                <a:solidFill>
                  <a:schemeClr val="tx1"/>
                </a:solidFill>
              </a:rPr>
              <a:t>1</a:t>
            </a:r>
            <a:r>
              <a:rPr lang="zh-CN" altLang="zh-CN" sz="1800" dirty="0">
                <a:solidFill>
                  <a:schemeClr val="tx1"/>
                </a:solidFill>
              </a:rPr>
              <a:t>月、</a:t>
            </a:r>
            <a:r>
              <a:rPr lang="en-US" altLang="zh-CN" sz="1800" dirty="0">
                <a:solidFill>
                  <a:schemeClr val="tx1"/>
                </a:solidFill>
              </a:rPr>
              <a:t>4</a:t>
            </a:r>
            <a:r>
              <a:rPr lang="zh-CN" altLang="zh-CN" sz="1800" dirty="0">
                <a:solidFill>
                  <a:schemeClr val="tx1"/>
                </a:solidFill>
              </a:rPr>
              <a:t>月、</a:t>
            </a:r>
            <a:r>
              <a:rPr lang="en-US" altLang="zh-CN" sz="1800" dirty="0">
                <a:solidFill>
                  <a:schemeClr val="tx1"/>
                </a:solidFill>
              </a:rPr>
              <a:t>7</a:t>
            </a:r>
            <a:r>
              <a:rPr lang="zh-CN" altLang="zh-CN" sz="1800" dirty="0">
                <a:solidFill>
                  <a:schemeClr val="tx1"/>
                </a:solidFill>
              </a:rPr>
              <a:t>月，五个时间节点进行各种磁铁振动数据分析对比，如</a:t>
            </a:r>
            <a:r>
              <a:rPr lang="zh-CN" altLang="zh-CN" sz="1800" dirty="0" smtClean="0">
                <a:solidFill>
                  <a:schemeClr val="tx1"/>
                </a:solidFill>
              </a:rPr>
              <a:t>图</a:t>
            </a:r>
            <a:r>
              <a:rPr lang="en-US" altLang="zh-CN" sz="1800" dirty="0" smtClean="0">
                <a:solidFill>
                  <a:schemeClr val="tx1"/>
                </a:solidFill>
              </a:rPr>
              <a:t>9</a:t>
            </a:r>
            <a:r>
              <a:rPr lang="zh-CN" altLang="zh-CN" sz="1800" dirty="0" smtClean="0">
                <a:solidFill>
                  <a:schemeClr val="tx1"/>
                </a:solidFill>
              </a:rPr>
              <a:t>所</a:t>
            </a:r>
            <a:r>
              <a:rPr lang="zh-CN" altLang="zh-CN" sz="1800" dirty="0">
                <a:solidFill>
                  <a:schemeClr val="tx1"/>
                </a:solidFill>
              </a:rPr>
              <a:t>示，各磁铁振动变化不大，振动稳定。</a:t>
            </a:r>
          </a:p>
          <a:p>
            <a:pPr marL="0" indent="0" algn="just">
              <a:buFontTx/>
              <a:buNone/>
              <a:defRPr/>
            </a:pPr>
            <a:endParaRPr lang="zh-CN" altLang="zh-CN" sz="1600" dirty="0" smtClean="0">
              <a:solidFill>
                <a:schemeClr val="tx1"/>
              </a:solidFill>
            </a:endParaRPr>
          </a:p>
          <a:p>
            <a:pPr>
              <a:lnSpc>
                <a:spcPct val="100000"/>
              </a:lnSpc>
              <a:spcBef>
                <a:spcPts val="0"/>
              </a:spcBef>
              <a:spcAft>
                <a:spcPts val="0"/>
              </a:spcAft>
              <a:defRPr/>
            </a:pPr>
            <a:endParaRPr lang="zh-CN" altLang="en-US" dirty="0"/>
          </a:p>
        </p:txBody>
      </p:sp>
      <p:sp>
        <p:nvSpPr>
          <p:cNvPr id="16388" name="矩形 3"/>
          <p:cNvSpPr>
            <a:spLocks noChangeArrowheads="1"/>
          </p:cNvSpPr>
          <p:nvPr/>
        </p:nvSpPr>
        <p:spPr bwMode="auto">
          <a:xfrm>
            <a:off x="2787650" y="6453188"/>
            <a:ext cx="354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b="1" dirty="0" smtClean="0"/>
              <a:t>图</a:t>
            </a:r>
            <a:r>
              <a:rPr lang="en-US" altLang="zh-CN" b="1" dirty="0" smtClean="0"/>
              <a:t>9    </a:t>
            </a:r>
            <a:r>
              <a:rPr lang="zh-CN" altLang="en-US" b="1" dirty="0"/>
              <a:t>各磁铁</a:t>
            </a:r>
            <a:r>
              <a:rPr lang="zh-CN" altLang="zh-CN" b="1" dirty="0"/>
              <a:t>磁铁振动情况</a:t>
            </a:r>
            <a:r>
              <a:rPr lang="zh-CN" altLang="en-US" b="1" dirty="0"/>
              <a:t>对比</a:t>
            </a:r>
            <a:endParaRPr lang="zh-CN" altLang="zh-CN" b="1" dirty="0"/>
          </a:p>
        </p:txBody>
      </p:sp>
      <p:pic>
        <p:nvPicPr>
          <p:cNvPr id="16389" name="图片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 y="2698750"/>
            <a:ext cx="28797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图片 8"/>
          <p:cNvPicPr>
            <a:picLocks noChangeAspect="1" noChangeArrowheads="1"/>
          </p:cNvPicPr>
          <p:nvPr/>
        </p:nvPicPr>
        <p:blipFill>
          <a:blip r:embed="rId4" cstate="print">
            <a:extLst>
              <a:ext uri="{28A0092B-C50C-407E-A947-70E740481C1C}">
                <a14:useLocalDpi xmlns:a14="http://schemas.microsoft.com/office/drawing/2010/main" val="0"/>
              </a:ext>
            </a:extLst>
          </a:blip>
          <a:srcRect t="3999" b="2"/>
          <a:stretch>
            <a:fillRect/>
          </a:stretch>
        </p:blipFill>
        <p:spPr bwMode="auto">
          <a:xfrm>
            <a:off x="3132138" y="2744788"/>
            <a:ext cx="29527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图片 9"/>
          <p:cNvPicPr>
            <a:picLocks noChangeAspect="1" noChangeArrowheads="1"/>
          </p:cNvPicPr>
          <p:nvPr/>
        </p:nvPicPr>
        <p:blipFill>
          <a:blip r:embed="rId5">
            <a:extLst>
              <a:ext uri="{28A0092B-C50C-407E-A947-70E740481C1C}">
                <a14:useLocalDpi xmlns:a14="http://schemas.microsoft.com/office/drawing/2010/main" val="0"/>
              </a:ext>
            </a:extLst>
          </a:blip>
          <a:srcRect t="4286" b="4813"/>
          <a:stretch>
            <a:fillRect/>
          </a:stretch>
        </p:blipFill>
        <p:spPr bwMode="auto">
          <a:xfrm>
            <a:off x="3148013" y="4083050"/>
            <a:ext cx="279241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图片 10"/>
          <p:cNvPicPr>
            <a:picLocks noChangeAspect="1" noChangeArrowheads="1"/>
          </p:cNvPicPr>
          <p:nvPr/>
        </p:nvPicPr>
        <p:blipFill>
          <a:blip r:embed="rId6">
            <a:extLst>
              <a:ext uri="{28A0092B-C50C-407E-A947-70E740481C1C}">
                <a14:useLocalDpi xmlns:a14="http://schemas.microsoft.com/office/drawing/2010/main" val="0"/>
              </a:ext>
            </a:extLst>
          </a:blip>
          <a:srcRect t="5673"/>
          <a:stretch>
            <a:fillRect/>
          </a:stretch>
        </p:blipFill>
        <p:spPr bwMode="auto">
          <a:xfrm>
            <a:off x="179388" y="4125913"/>
            <a:ext cx="28146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图片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9963" y="2695575"/>
            <a:ext cx="298608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图片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7263" y="4060825"/>
            <a:ext cx="29527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图片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7813" y="5249863"/>
            <a:ext cx="2716212"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图片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05263" y="5275263"/>
            <a:ext cx="4370387"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矩形 5"/>
          <p:cNvSpPr>
            <a:spLocks noChangeArrowheads="1"/>
          </p:cNvSpPr>
          <p:nvPr/>
        </p:nvSpPr>
        <p:spPr bwMode="auto">
          <a:xfrm>
            <a:off x="534988" y="3768725"/>
            <a:ext cx="18303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t>（</a:t>
            </a:r>
            <a:r>
              <a:rPr lang="en-US" altLang="zh-CN" sz="1100"/>
              <a:t>a</a:t>
            </a:r>
            <a:r>
              <a:rPr lang="zh-CN" altLang="en-US" sz="1100"/>
              <a:t>）</a:t>
            </a:r>
            <a:r>
              <a:rPr lang="en-US" altLang="zh-CN" sz="1100"/>
              <a:t>QA206</a:t>
            </a:r>
            <a:r>
              <a:rPr lang="zh-CN" altLang="zh-CN" sz="1100"/>
              <a:t>磁铁振动情况</a:t>
            </a:r>
            <a:endParaRPr lang="zh-CN" altLang="en-US" sz="1100"/>
          </a:p>
        </p:txBody>
      </p:sp>
      <p:sp>
        <p:nvSpPr>
          <p:cNvPr id="16398" name="矩形 16"/>
          <p:cNvSpPr>
            <a:spLocks noChangeArrowheads="1"/>
          </p:cNvSpPr>
          <p:nvPr/>
        </p:nvSpPr>
        <p:spPr bwMode="auto">
          <a:xfrm>
            <a:off x="3568700" y="3798888"/>
            <a:ext cx="18303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t>（</a:t>
            </a:r>
            <a:r>
              <a:rPr lang="en-US" altLang="zh-CN" sz="1100"/>
              <a:t>b</a:t>
            </a:r>
            <a:r>
              <a:rPr lang="zh-CN" altLang="en-US" sz="1100"/>
              <a:t>）</a:t>
            </a:r>
            <a:r>
              <a:rPr lang="en-US" altLang="zh-CN" sz="1100"/>
              <a:t>QB272</a:t>
            </a:r>
            <a:r>
              <a:rPr lang="zh-CN" altLang="zh-CN" sz="1100"/>
              <a:t>磁铁振动情况</a:t>
            </a:r>
            <a:endParaRPr lang="zh-CN" altLang="en-US" sz="1100"/>
          </a:p>
        </p:txBody>
      </p:sp>
      <p:sp>
        <p:nvSpPr>
          <p:cNvPr id="16399" name="矩形 17"/>
          <p:cNvSpPr>
            <a:spLocks noChangeArrowheads="1"/>
          </p:cNvSpPr>
          <p:nvPr/>
        </p:nvSpPr>
        <p:spPr bwMode="auto">
          <a:xfrm>
            <a:off x="627063" y="4872038"/>
            <a:ext cx="1854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t>（</a:t>
            </a:r>
            <a:r>
              <a:rPr lang="en-US" altLang="zh-CN" sz="1100"/>
              <a:t>C</a:t>
            </a:r>
            <a:r>
              <a:rPr lang="zh-CN" altLang="en-US" sz="1100"/>
              <a:t>）</a:t>
            </a:r>
            <a:r>
              <a:rPr lang="en-US" altLang="zh-CN" sz="1100"/>
              <a:t>QC222</a:t>
            </a:r>
            <a:r>
              <a:rPr lang="zh-CN" altLang="zh-CN" sz="1100"/>
              <a:t>磁铁振动情况</a:t>
            </a:r>
            <a:endParaRPr lang="zh-CN" altLang="en-US" sz="1100"/>
          </a:p>
        </p:txBody>
      </p:sp>
      <p:sp>
        <p:nvSpPr>
          <p:cNvPr id="16400" name="矩形 18"/>
          <p:cNvSpPr>
            <a:spLocks noChangeArrowheads="1"/>
          </p:cNvSpPr>
          <p:nvPr/>
        </p:nvSpPr>
        <p:spPr bwMode="auto">
          <a:xfrm>
            <a:off x="3611563" y="4887913"/>
            <a:ext cx="1901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t>（</a:t>
            </a:r>
            <a:r>
              <a:rPr lang="en-US" altLang="zh-CN" sz="1100"/>
              <a:t>D</a:t>
            </a:r>
            <a:r>
              <a:rPr lang="zh-CN" altLang="en-US" sz="1100"/>
              <a:t>）</a:t>
            </a:r>
            <a:r>
              <a:rPr lang="en-US" altLang="zh-CN" sz="1100"/>
              <a:t>QD253 </a:t>
            </a:r>
            <a:r>
              <a:rPr lang="zh-CN" altLang="zh-CN" sz="1100"/>
              <a:t>磁铁振动情况</a:t>
            </a:r>
            <a:endParaRPr lang="zh-CN" altLang="en-US" sz="1100"/>
          </a:p>
        </p:txBody>
      </p:sp>
      <p:sp>
        <p:nvSpPr>
          <p:cNvPr id="16401" name="矩形 19"/>
          <p:cNvSpPr>
            <a:spLocks noChangeArrowheads="1"/>
          </p:cNvSpPr>
          <p:nvPr/>
        </p:nvSpPr>
        <p:spPr bwMode="auto">
          <a:xfrm>
            <a:off x="6473825" y="3765550"/>
            <a:ext cx="17287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t>（</a:t>
            </a:r>
            <a:r>
              <a:rPr lang="en-US" altLang="zh-CN" sz="1100"/>
              <a:t>E</a:t>
            </a:r>
            <a:r>
              <a:rPr lang="zh-CN" altLang="en-US" sz="1100"/>
              <a:t>）六极</a:t>
            </a:r>
            <a:r>
              <a:rPr lang="en-US" altLang="zh-CN" sz="1100"/>
              <a:t> </a:t>
            </a:r>
            <a:r>
              <a:rPr lang="zh-CN" altLang="zh-CN" sz="1100"/>
              <a:t>磁铁振动情况</a:t>
            </a:r>
            <a:endParaRPr lang="zh-CN" altLang="en-US" sz="1100"/>
          </a:p>
        </p:txBody>
      </p:sp>
      <p:sp>
        <p:nvSpPr>
          <p:cNvPr id="16402" name="矩形 20"/>
          <p:cNvSpPr>
            <a:spLocks noChangeArrowheads="1"/>
          </p:cNvSpPr>
          <p:nvPr/>
        </p:nvSpPr>
        <p:spPr bwMode="auto">
          <a:xfrm>
            <a:off x="6473825" y="4899025"/>
            <a:ext cx="1965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t>（</a:t>
            </a:r>
            <a:r>
              <a:rPr lang="en-US" altLang="zh-CN" sz="1100"/>
              <a:t>F</a:t>
            </a:r>
            <a:r>
              <a:rPr lang="zh-CN" altLang="en-US" sz="1100"/>
              <a:t>）水平校正</a:t>
            </a:r>
            <a:r>
              <a:rPr lang="zh-CN" altLang="zh-CN" sz="1100"/>
              <a:t>磁铁振动情况</a:t>
            </a:r>
            <a:endParaRPr lang="zh-CN" altLang="en-US" sz="1100"/>
          </a:p>
        </p:txBody>
      </p:sp>
      <p:sp>
        <p:nvSpPr>
          <p:cNvPr id="16403" name="矩形 21"/>
          <p:cNvSpPr>
            <a:spLocks noChangeArrowheads="1"/>
          </p:cNvSpPr>
          <p:nvPr/>
        </p:nvSpPr>
        <p:spPr bwMode="auto">
          <a:xfrm>
            <a:off x="534988" y="6181725"/>
            <a:ext cx="19859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t>（</a:t>
            </a:r>
            <a:r>
              <a:rPr lang="en-US" altLang="zh-CN" sz="1100"/>
              <a:t>G</a:t>
            </a:r>
            <a:r>
              <a:rPr lang="zh-CN" altLang="en-US" sz="1100"/>
              <a:t>）垂直校正</a:t>
            </a:r>
            <a:r>
              <a:rPr lang="zh-CN" altLang="zh-CN" sz="1100"/>
              <a:t>磁铁振动情况</a:t>
            </a:r>
            <a:endParaRPr lang="zh-CN" altLang="en-US" sz="1100"/>
          </a:p>
        </p:txBody>
      </p:sp>
      <p:sp>
        <p:nvSpPr>
          <p:cNvPr id="16404" name="矩形 22"/>
          <p:cNvSpPr>
            <a:spLocks noChangeArrowheads="1"/>
          </p:cNvSpPr>
          <p:nvPr/>
        </p:nvSpPr>
        <p:spPr bwMode="auto">
          <a:xfrm>
            <a:off x="5354638" y="6216650"/>
            <a:ext cx="1698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t>（</a:t>
            </a:r>
            <a:r>
              <a:rPr lang="en-US" altLang="zh-CN" sz="1100"/>
              <a:t>H</a:t>
            </a:r>
            <a:r>
              <a:rPr lang="zh-CN" altLang="en-US" sz="1100"/>
              <a:t>）二极</a:t>
            </a:r>
            <a:r>
              <a:rPr lang="zh-CN" altLang="zh-CN" sz="1100"/>
              <a:t>磁铁振动情况</a:t>
            </a:r>
            <a:endParaRPr lang="zh-CN" altLang="en-US" sz="110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3.3 </a:t>
            </a:r>
            <a:r>
              <a:rPr lang="zh-CN" altLang="zh-CN" sz="2400" dirty="0" smtClean="0">
                <a:solidFill>
                  <a:schemeClr val="tx1"/>
                </a:solidFill>
                <a:effectLst>
                  <a:outerShdw blurRad="38100" dist="38100" dir="2700000" algn="tl">
                    <a:srgbClr val="000000">
                      <a:alpha val="43137"/>
                    </a:srgbClr>
                  </a:outerShdw>
                </a:effectLst>
              </a:rPr>
              <a:t>真空盒振动检测</a:t>
            </a:r>
            <a:endParaRPr lang="zh-CN" altLang="en-US" sz="2400" dirty="0" smtClean="0">
              <a:solidFill>
                <a:schemeClr val="tx1"/>
              </a:solidFill>
              <a:effectLst>
                <a:outerShdw blurRad="38100" dist="38100" dir="2700000" algn="tl">
                  <a:srgbClr val="000000">
                    <a:alpha val="43137"/>
                  </a:srgbClr>
                </a:outerShdw>
              </a:effectLst>
            </a:endParaRPr>
          </a:p>
        </p:txBody>
      </p:sp>
      <p:sp>
        <p:nvSpPr>
          <p:cNvPr id="17411" name="内容占位符 2"/>
          <p:cNvSpPr>
            <a:spLocks noGrp="1"/>
          </p:cNvSpPr>
          <p:nvPr>
            <p:ph idx="1"/>
          </p:nvPr>
        </p:nvSpPr>
        <p:spPr>
          <a:xfrm>
            <a:off x="609600" y="1447800"/>
            <a:ext cx="8355013" cy="4953000"/>
          </a:xfrm>
        </p:spPr>
        <p:txBody>
          <a:bodyPr/>
          <a:lstStyle/>
          <a:p>
            <a:pPr marL="0" indent="0">
              <a:buFontTx/>
              <a:buNone/>
            </a:pPr>
            <a:r>
              <a:rPr lang="en-US" altLang="zh-CN" sz="1800" dirty="0" smtClean="0">
                <a:solidFill>
                  <a:schemeClr val="tx1"/>
                </a:solidFill>
              </a:rPr>
              <a:t>       </a:t>
            </a:r>
            <a:r>
              <a:rPr lang="zh-CN" altLang="zh-CN" sz="1800" dirty="0" smtClean="0">
                <a:solidFill>
                  <a:schemeClr val="tx1"/>
                </a:solidFill>
              </a:rPr>
              <a:t>由于真空盒位于磁铁内，运行期间有强磁场影响不能采用传感器进行测试，在暑期检修期间，由电源组配合磁铁加电，采用光学相机视觉</a:t>
            </a:r>
            <a:r>
              <a:rPr lang="zh-CN" altLang="zh-CN" sz="1800" dirty="0" smtClean="0">
                <a:solidFill>
                  <a:schemeClr val="tx1"/>
                </a:solidFill>
              </a:rPr>
              <a:t>测量</a:t>
            </a:r>
            <a:r>
              <a:rPr lang="zh-CN" altLang="en-US" sz="1800" dirty="0" smtClean="0">
                <a:solidFill>
                  <a:schemeClr val="tx1"/>
                </a:solidFill>
              </a:rPr>
              <a:t>、</a:t>
            </a:r>
            <a:r>
              <a:rPr lang="zh-CN" altLang="zh-CN" sz="1800" dirty="0" smtClean="0">
                <a:solidFill>
                  <a:schemeClr val="tx1"/>
                </a:solidFill>
              </a:rPr>
              <a:t>激光</a:t>
            </a:r>
            <a:r>
              <a:rPr lang="zh-CN" altLang="zh-CN" sz="1800" dirty="0" smtClean="0">
                <a:solidFill>
                  <a:schemeClr val="tx1"/>
                </a:solidFill>
              </a:rPr>
              <a:t>测振仪对陶瓷真空盒进行了第一次检测。</a:t>
            </a:r>
            <a:endParaRPr lang="zh-CN" altLang="en-US" sz="2400" dirty="0" smtClean="0"/>
          </a:p>
        </p:txBody>
      </p:sp>
      <p:pic>
        <p:nvPicPr>
          <p:cNvPr id="17412" name="Picture 2" descr="IMG_20180830_1546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8" y="2781300"/>
            <a:ext cx="4695825"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p:cNvPicPr>
            <a:picLocks noChangeAspect="1" noChangeArrowheads="1"/>
          </p:cNvPicPr>
          <p:nvPr/>
        </p:nvPicPr>
        <p:blipFill>
          <a:blip r:embed="rId3"/>
          <a:srcRect/>
          <a:stretch>
            <a:fillRect/>
          </a:stretch>
        </p:blipFill>
        <p:spPr bwMode="auto">
          <a:xfrm>
            <a:off x="5168900" y="2781300"/>
            <a:ext cx="3511550" cy="26336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3"/>
          <p:cNvSpPr>
            <a:spLocks noChangeArrowheads="1"/>
          </p:cNvSpPr>
          <p:nvPr/>
        </p:nvSpPr>
        <p:spPr bwMode="auto">
          <a:xfrm>
            <a:off x="3635896" y="5709820"/>
            <a:ext cx="19442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b="1" dirty="0" smtClean="0"/>
              <a:t>图</a:t>
            </a:r>
            <a:r>
              <a:rPr lang="en-US" altLang="zh-CN" b="1" dirty="0" smtClean="0"/>
              <a:t>10  </a:t>
            </a:r>
            <a:r>
              <a:rPr lang="zh-CN" altLang="zh-CN" b="1" dirty="0" smtClean="0"/>
              <a:t>真空</a:t>
            </a:r>
            <a:r>
              <a:rPr lang="zh-CN" altLang="zh-CN" b="1" dirty="0"/>
              <a:t>盒振动检测</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a:xfrm>
            <a:off x="611188" y="908050"/>
            <a:ext cx="6248400" cy="457200"/>
          </a:xfrm>
        </p:spPr>
        <p:txBody>
          <a:bodyPr/>
          <a:lstStyle/>
          <a:p>
            <a:r>
              <a:rPr lang="en-US" altLang="zh-CN" sz="2400" dirty="0" smtClean="0">
                <a:solidFill>
                  <a:schemeClr val="tx1"/>
                </a:solidFill>
                <a:effectLst>
                  <a:outerShdw blurRad="38100" dist="38100" dir="2700000" algn="tl">
                    <a:srgbClr val="000000">
                      <a:alpha val="43137"/>
                    </a:srgbClr>
                  </a:outerShdw>
                </a:effectLst>
              </a:rPr>
              <a:t>3.3 </a:t>
            </a:r>
            <a:r>
              <a:rPr lang="zh-CN" altLang="zh-CN" sz="2400" dirty="0" smtClean="0">
                <a:solidFill>
                  <a:schemeClr val="tx1"/>
                </a:solidFill>
                <a:effectLst>
                  <a:outerShdw blurRad="38100" dist="38100" dir="2700000" algn="tl">
                    <a:srgbClr val="000000">
                      <a:alpha val="43137"/>
                    </a:srgbClr>
                  </a:outerShdw>
                </a:effectLst>
              </a:rPr>
              <a:t>真空盒振动检测</a:t>
            </a:r>
            <a:endParaRPr lang="zh-CN" altLang="en-US" sz="2400" dirty="0" smtClean="0">
              <a:solidFill>
                <a:schemeClr val="tx1"/>
              </a:solidFill>
              <a:effectLst>
                <a:outerShdw blurRad="38100" dist="38100" dir="2700000" algn="tl">
                  <a:srgbClr val="000000">
                    <a:alpha val="43137"/>
                  </a:srgbClr>
                </a:outerShdw>
              </a:effectLst>
            </a:endParaRPr>
          </a:p>
        </p:txBody>
      </p:sp>
      <p:sp>
        <p:nvSpPr>
          <p:cNvPr id="18435" name="内容占位符 2"/>
          <p:cNvSpPr>
            <a:spLocks noGrp="1"/>
          </p:cNvSpPr>
          <p:nvPr>
            <p:ph idx="1"/>
          </p:nvPr>
        </p:nvSpPr>
        <p:spPr>
          <a:xfrm>
            <a:off x="468313" y="1341438"/>
            <a:ext cx="8497887" cy="4953000"/>
          </a:xfrm>
        </p:spPr>
        <p:txBody>
          <a:bodyPr/>
          <a:lstStyle/>
          <a:p>
            <a:pPr marL="0" indent="0">
              <a:buFontTx/>
              <a:buNone/>
            </a:pPr>
            <a:r>
              <a:rPr lang="zh-CN" altLang="en-US" sz="1800" dirty="0" smtClean="0">
                <a:solidFill>
                  <a:schemeClr val="tx1"/>
                </a:solidFill>
              </a:rPr>
              <a:t>      二极磁铁真空盒及四极磁铁真空盒振动情况汇总如下图所示</a:t>
            </a:r>
            <a:r>
              <a:rPr lang="zh-CN" altLang="en-US" sz="1800" dirty="0" smtClean="0">
                <a:solidFill>
                  <a:schemeClr val="tx1"/>
                </a:solidFill>
              </a:rPr>
              <a:t>，二极磁铁</a:t>
            </a:r>
            <a:r>
              <a:rPr lang="zh-CN" altLang="en-US" sz="1800" dirty="0" smtClean="0">
                <a:solidFill>
                  <a:schemeClr val="tx1"/>
                </a:solidFill>
              </a:rPr>
              <a:t>真空盒振动</a:t>
            </a:r>
            <a:r>
              <a:rPr lang="zh-CN" altLang="en-US" sz="1800" dirty="0" smtClean="0">
                <a:solidFill>
                  <a:schemeClr val="tx1"/>
                </a:solidFill>
              </a:rPr>
              <a:t>值偏大</a:t>
            </a:r>
            <a:r>
              <a:rPr lang="zh-CN" altLang="en-US" sz="1800" dirty="0" smtClean="0">
                <a:solidFill>
                  <a:schemeClr val="tx1"/>
                </a:solidFill>
              </a:rPr>
              <a:t>。</a:t>
            </a:r>
          </a:p>
        </p:txBody>
      </p:sp>
      <p:pic>
        <p:nvPicPr>
          <p:cNvPr id="68611" name="Picture 3"/>
          <p:cNvPicPr>
            <a:picLocks noChangeAspect="1" noChangeArrowheads="1"/>
          </p:cNvPicPr>
          <p:nvPr/>
        </p:nvPicPr>
        <p:blipFill rotWithShape="1">
          <a:blip r:embed="rId2"/>
          <a:srcRect r="988"/>
          <a:stretch/>
        </p:blipFill>
        <p:spPr bwMode="auto">
          <a:xfrm>
            <a:off x="755651" y="2473326"/>
            <a:ext cx="7200726" cy="193813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2" name="Picture 4"/>
          <p:cNvPicPr>
            <a:picLocks noChangeAspect="1" noChangeArrowheads="1"/>
          </p:cNvPicPr>
          <p:nvPr/>
        </p:nvPicPr>
        <p:blipFill>
          <a:blip r:embed="rId3"/>
          <a:srcRect/>
          <a:stretch>
            <a:fillRect/>
          </a:stretch>
        </p:blipFill>
        <p:spPr bwMode="auto">
          <a:xfrm>
            <a:off x="762000" y="4716211"/>
            <a:ext cx="7194377" cy="180841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3"/>
          <p:cNvSpPr>
            <a:spLocks noChangeArrowheads="1"/>
          </p:cNvSpPr>
          <p:nvPr/>
        </p:nvSpPr>
        <p:spPr bwMode="auto">
          <a:xfrm>
            <a:off x="2699792" y="4411460"/>
            <a:ext cx="354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b="1" dirty="0" smtClean="0"/>
              <a:t>图</a:t>
            </a:r>
            <a:r>
              <a:rPr lang="en-US" altLang="zh-CN" b="1" dirty="0" smtClean="0"/>
              <a:t>11    </a:t>
            </a:r>
            <a:r>
              <a:rPr lang="zh-CN" altLang="en-US" b="1" dirty="0" smtClean="0"/>
              <a:t>二极磁铁</a:t>
            </a:r>
            <a:r>
              <a:rPr lang="zh-CN" altLang="zh-CN" b="1" dirty="0" smtClean="0"/>
              <a:t>磁铁</a:t>
            </a:r>
            <a:r>
              <a:rPr lang="zh-CN" altLang="en-US" b="1" dirty="0" smtClean="0"/>
              <a:t>真空盒</a:t>
            </a:r>
            <a:r>
              <a:rPr lang="zh-CN" altLang="zh-CN" b="1" dirty="0" smtClean="0"/>
              <a:t>振动</a:t>
            </a:r>
            <a:r>
              <a:rPr lang="zh-CN" altLang="en-US" b="1" dirty="0" smtClean="0"/>
              <a:t>测量结果</a:t>
            </a:r>
            <a:endParaRPr lang="zh-CN" altLang="zh-CN" b="1" dirty="0"/>
          </a:p>
        </p:txBody>
      </p:sp>
      <p:sp>
        <p:nvSpPr>
          <p:cNvPr id="7" name="矩形 3"/>
          <p:cNvSpPr>
            <a:spLocks noChangeArrowheads="1"/>
          </p:cNvSpPr>
          <p:nvPr/>
        </p:nvSpPr>
        <p:spPr bwMode="auto">
          <a:xfrm>
            <a:off x="2987824" y="6550025"/>
            <a:ext cx="354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b="1" dirty="0" smtClean="0"/>
              <a:t>图</a:t>
            </a:r>
            <a:r>
              <a:rPr lang="en-US" altLang="zh-CN" b="1" dirty="0" smtClean="0"/>
              <a:t>12    </a:t>
            </a:r>
            <a:r>
              <a:rPr lang="zh-CN" altLang="en-US" b="1" dirty="0" smtClean="0"/>
              <a:t>四极磁铁</a:t>
            </a:r>
            <a:r>
              <a:rPr lang="zh-CN" altLang="zh-CN" b="1" dirty="0" smtClean="0"/>
              <a:t>磁铁</a:t>
            </a:r>
            <a:r>
              <a:rPr lang="zh-CN" altLang="en-US" b="1" dirty="0" smtClean="0"/>
              <a:t>真空盒</a:t>
            </a:r>
            <a:r>
              <a:rPr lang="zh-CN" altLang="zh-CN" b="1" dirty="0" smtClean="0"/>
              <a:t>振动</a:t>
            </a:r>
            <a:r>
              <a:rPr lang="zh-CN" altLang="en-US" b="1" dirty="0" smtClean="0"/>
              <a:t>测量结果</a:t>
            </a:r>
            <a:endParaRPr lang="zh-CN" altLang="zh-CN" b="1"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3.3 </a:t>
            </a:r>
            <a:r>
              <a:rPr lang="zh-CN" altLang="zh-CN" sz="2400" dirty="0" smtClean="0">
                <a:solidFill>
                  <a:schemeClr val="tx1"/>
                </a:solidFill>
                <a:effectLst>
                  <a:outerShdw blurRad="38100" dist="38100" dir="2700000" algn="tl">
                    <a:srgbClr val="000000">
                      <a:alpha val="43137"/>
                    </a:srgbClr>
                  </a:outerShdw>
                </a:effectLst>
              </a:rPr>
              <a:t>真空盒振动检测</a:t>
            </a:r>
            <a:endParaRPr lang="zh-CN" altLang="en-US" sz="2400" dirty="0" smtClean="0">
              <a:solidFill>
                <a:schemeClr val="tx1"/>
              </a:solidFill>
              <a:effectLst>
                <a:outerShdw blurRad="38100" dist="38100" dir="2700000" algn="tl">
                  <a:srgbClr val="000000">
                    <a:alpha val="43137"/>
                  </a:srgbClr>
                </a:outerShdw>
              </a:effectLst>
            </a:endParaRPr>
          </a:p>
        </p:txBody>
      </p:sp>
      <p:sp>
        <p:nvSpPr>
          <p:cNvPr id="3" name="内容占位符 2"/>
          <p:cNvSpPr>
            <a:spLocks noGrp="1"/>
          </p:cNvSpPr>
          <p:nvPr>
            <p:ph idx="1"/>
          </p:nvPr>
        </p:nvSpPr>
        <p:spPr>
          <a:xfrm>
            <a:off x="609600" y="1447800"/>
            <a:ext cx="8354888" cy="4953000"/>
          </a:xfrm>
        </p:spPr>
        <p:txBody>
          <a:bodyPr/>
          <a:lstStyle/>
          <a:p>
            <a:pPr marL="0" indent="0">
              <a:buFontTx/>
              <a:buNone/>
              <a:defRPr/>
            </a:pPr>
            <a:r>
              <a:rPr lang="en-US" altLang="zh-CN" sz="1800" dirty="0" smtClean="0">
                <a:solidFill>
                  <a:schemeClr val="tx1"/>
                </a:solidFill>
              </a:rPr>
              <a:t>        </a:t>
            </a:r>
            <a:r>
              <a:rPr lang="zh-CN" altLang="zh-CN" sz="1800" dirty="0" smtClean="0">
                <a:solidFill>
                  <a:schemeClr val="tx1"/>
                </a:solidFill>
              </a:rPr>
              <a:t>在检测过程中，对振动数值偏大异常的真空盒进行了现场检查并分析原因，其中：</a:t>
            </a:r>
            <a:r>
              <a:rPr lang="zh-CN" altLang="zh-CN" sz="1800" dirty="0" smtClean="0">
                <a:solidFill>
                  <a:schemeClr val="tx1"/>
                </a:solidFill>
              </a:rPr>
              <a:t>发现</a:t>
            </a:r>
            <a:r>
              <a:rPr lang="zh-CN" altLang="en-US" sz="1800" dirty="0" smtClean="0">
                <a:solidFill>
                  <a:schemeClr val="tx1"/>
                </a:solidFill>
              </a:rPr>
              <a:t>四极铁</a:t>
            </a:r>
            <a:r>
              <a:rPr lang="en-US" altLang="zh-CN" sz="1800" dirty="0" smtClean="0">
                <a:solidFill>
                  <a:schemeClr val="tx1"/>
                </a:solidFill>
              </a:rPr>
              <a:t>R2QF06</a:t>
            </a:r>
            <a:r>
              <a:rPr lang="zh-CN" altLang="zh-CN" sz="1800" dirty="0" smtClean="0">
                <a:solidFill>
                  <a:schemeClr val="tx1"/>
                </a:solidFill>
              </a:rPr>
              <a:t>真空盒振动异常，检查发现真空盒与磁铁极头</a:t>
            </a:r>
            <a:r>
              <a:rPr lang="zh-CN" altLang="zh-CN" sz="1800" dirty="0" smtClean="0">
                <a:solidFill>
                  <a:schemeClr val="tx1"/>
                </a:solidFill>
              </a:rPr>
              <a:t>接触，</a:t>
            </a:r>
            <a:r>
              <a:rPr lang="zh-CN" altLang="zh-CN" sz="1800" dirty="0" smtClean="0">
                <a:solidFill>
                  <a:schemeClr val="tx1"/>
                </a:solidFill>
              </a:rPr>
              <a:t>及时通知相关系统</a:t>
            </a:r>
            <a:r>
              <a:rPr lang="zh-CN" altLang="zh-CN" sz="1800" dirty="0" smtClean="0">
                <a:solidFill>
                  <a:schemeClr val="tx1"/>
                </a:solidFill>
              </a:rPr>
              <a:t>断电</a:t>
            </a:r>
            <a:r>
              <a:rPr lang="zh-CN" altLang="en-US" sz="1800" dirty="0" smtClean="0">
                <a:solidFill>
                  <a:schemeClr val="tx1"/>
                </a:solidFill>
              </a:rPr>
              <a:t>，</a:t>
            </a:r>
            <a:r>
              <a:rPr lang="zh-CN" altLang="zh-CN" sz="1800" dirty="0" smtClean="0">
                <a:solidFill>
                  <a:schemeClr val="tx1"/>
                </a:solidFill>
              </a:rPr>
              <a:t>进行</a:t>
            </a:r>
            <a:r>
              <a:rPr lang="zh-CN" altLang="zh-CN" sz="1800" dirty="0" smtClean="0">
                <a:solidFill>
                  <a:schemeClr val="tx1"/>
                </a:solidFill>
              </a:rPr>
              <a:t>故障处理，避免真空盒造成损坏</a:t>
            </a:r>
            <a:r>
              <a:rPr lang="zh-CN" altLang="en-US" sz="1800" dirty="0" smtClean="0">
                <a:solidFill>
                  <a:schemeClr val="tx1"/>
                </a:solidFill>
              </a:rPr>
              <a:t>。考虑</a:t>
            </a:r>
            <a:r>
              <a:rPr lang="zh-CN" altLang="en-US" sz="1800" dirty="0">
                <a:solidFill>
                  <a:schemeClr val="tx1"/>
                </a:solidFill>
              </a:rPr>
              <a:t>振动应力及疲劳对真空盒的</a:t>
            </a:r>
            <a:r>
              <a:rPr lang="zh-CN" altLang="en-US" sz="1800" dirty="0" smtClean="0">
                <a:solidFill>
                  <a:schemeClr val="tx1"/>
                </a:solidFill>
              </a:rPr>
              <a:t>影响，今后需对真空</a:t>
            </a:r>
            <a:r>
              <a:rPr lang="zh-CN" altLang="en-US" sz="1800" dirty="0">
                <a:solidFill>
                  <a:schemeClr val="tx1"/>
                </a:solidFill>
              </a:rPr>
              <a:t>盒的</a:t>
            </a:r>
            <a:r>
              <a:rPr lang="zh-CN" altLang="en-US" sz="1800" dirty="0" smtClean="0">
                <a:solidFill>
                  <a:schemeClr val="tx1"/>
                </a:solidFill>
              </a:rPr>
              <a:t>振动进行长期定期</a:t>
            </a:r>
            <a:r>
              <a:rPr lang="zh-CN" altLang="en-US" sz="1800" dirty="0">
                <a:solidFill>
                  <a:schemeClr val="tx1"/>
                </a:solidFill>
              </a:rPr>
              <a:t>的</a:t>
            </a:r>
            <a:r>
              <a:rPr lang="zh-CN" altLang="en-US" sz="1800" dirty="0" smtClean="0">
                <a:solidFill>
                  <a:schemeClr val="tx1"/>
                </a:solidFill>
              </a:rPr>
              <a:t>检测。</a:t>
            </a:r>
            <a:endParaRPr lang="zh-CN" altLang="en-US" dirty="0"/>
          </a:p>
        </p:txBody>
      </p:sp>
      <p:pic>
        <p:nvPicPr>
          <p:cNvPr id="19460" name="Picture 2" descr="IMG_20180831_1105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2873722"/>
            <a:ext cx="1404938"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图片 1"/>
          <p:cNvPicPr>
            <a:picLocks noChangeAspect="1" noChangeArrowheads="1"/>
          </p:cNvPicPr>
          <p:nvPr/>
        </p:nvPicPr>
        <p:blipFill>
          <a:blip r:embed="rId3">
            <a:extLst>
              <a:ext uri="{28A0092B-C50C-407E-A947-70E740481C1C}">
                <a14:useLocalDpi xmlns:a14="http://schemas.microsoft.com/office/drawing/2010/main" val="0"/>
              </a:ext>
            </a:extLst>
          </a:blip>
          <a:srcRect l="27383" t="24129" r="15097" b="42360"/>
          <a:stretch>
            <a:fillRect/>
          </a:stretch>
        </p:blipFill>
        <p:spPr bwMode="auto">
          <a:xfrm>
            <a:off x="72607" y="3001515"/>
            <a:ext cx="67929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907704" y="5506909"/>
            <a:ext cx="3313113" cy="339725"/>
          </a:xfrm>
          <a:prstGeom prst="rect">
            <a:avLst/>
          </a:prstGeom>
        </p:spPr>
        <p:txBody>
          <a:bodyPr>
            <a:spAutoFit/>
          </a:bodyPr>
          <a:lstStyle/>
          <a:p>
            <a:pPr>
              <a:defRPr/>
            </a:pPr>
            <a:r>
              <a:rPr lang="zh-CN" altLang="zh-CN" sz="1600" b="1" dirty="0" smtClean="0">
                <a:latin typeface="+mn-lt"/>
                <a:ea typeface="+mn-ea"/>
              </a:rPr>
              <a:t>图</a:t>
            </a:r>
            <a:r>
              <a:rPr lang="en-US" altLang="zh-CN" sz="1600" b="1" dirty="0" smtClean="0">
                <a:latin typeface="+mn-lt"/>
                <a:ea typeface="+mn-ea"/>
              </a:rPr>
              <a:t>13   </a:t>
            </a:r>
            <a:r>
              <a:rPr lang="zh-CN" altLang="zh-CN" sz="1600" b="1" dirty="0">
                <a:latin typeface="+mn-lt"/>
                <a:ea typeface="+mn-ea"/>
              </a:rPr>
              <a:t>陶瓷真空盒振动测量结果</a:t>
            </a:r>
          </a:p>
        </p:txBody>
      </p:sp>
      <p:sp>
        <p:nvSpPr>
          <p:cNvPr id="7" name="矩形 6"/>
          <p:cNvSpPr/>
          <p:nvPr/>
        </p:nvSpPr>
        <p:spPr>
          <a:xfrm>
            <a:off x="6480449" y="5515978"/>
            <a:ext cx="2663551" cy="339725"/>
          </a:xfrm>
          <a:prstGeom prst="rect">
            <a:avLst/>
          </a:prstGeom>
        </p:spPr>
        <p:txBody>
          <a:bodyPr wrap="square">
            <a:spAutoFit/>
          </a:bodyPr>
          <a:lstStyle/>
          <a:p>
            <a:pPr>
              <a:defRPr/>
            </a:pPr>
            <a:r>
              <a:rPr lang="zh-CN" altLang="zh-CN" sz="1600" b="1" dirty="0">
                <a:latin typeface="+mn-lt"/>
                <a:ea typeface="+mn-ea"/>
              </a:rPr>
              <a:t>图</a:t>
            </a:r>
            <a:r>
              <a:rPr lang="en-US" altLang="zh-CN" sz="1600" b="1" dirty="0" smtClean="0">
                <a:latin typeface="+mn-lt"/>
                <a:ea typeface="+mn-ea"/>
              </a:rPr>
              <a:t>14</a:t>
            </a:r>
            <a:r>
              <a:rPr lang="zh-CN" altLang="zh-CN" sz="1600" b="1" dirty="0" smtClean="0">
                <a:latin typeface="+mn-lt"/>
                <a:ea typeface="+mn-ea"/>
              </a:rPr>
              <a:t>真空</a:t>
            </a:r>
            <a:r>
              <a:rPr lang="zh-CN" altLang="zh-CN" sz="1600" b="1" dirty="0">
                <a:latin typeface="+mn-lt"/>
                <a:ea typeface="+mn-ea"/>
              </a:rPr>
              <a:t>盒与磁铁极头接触</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242ACC80-1830-4A85-84D2-4F6DE9D578F9}" type="slidenum">
              <a:rPr lang="en-US" altLang="zh-CN" sz="900" smtClean="0">
                <a:solidFill>
                  <a:srgbClr val="4D5E68"/>
                </a:solidFill>
                <a:latin typeface="Impact" pitchFamily="34" charset="0"/>
              </a:rPr>
              <a:pPr/>
              <a:t>18</a:t>
            </a:fld>
            <a:endParaRPr lang="en-US" altLang="zh-CN" sz="900" smtClean="0">
              <a:solidFill>
                <a:srgbClr val="4D5E68"/>
              </a:solidFill>
              <a:latin typeface="Impact" pitchFamily="34" charset="0"/>
            </a:endParaRPr>
          </a:p>
        </p:txBody>
      </p:sp>
      <p:sp>
        <p:nvSpPr>
          <p:cNvPr id="5" name="矩形 4"/>
          <p:cNvSpPr/>
          <p:nvPr/>
        </p:nvSpPr>
        <p:spPr>
          <a:xfrm>
            <a:off x="1547664" y="3573016"/>
            <a:ext cx="6120680" cy="1446550"/>
          </a:xfrm>
          <a:prstGeom prst="rect">
            <a:avLst/>
          </a:prstGeom>
          <a:effectLst>
            <a:innerShdw blurRad="63500" dist="50800" dir="13500000">
              <a:prstClr val="black">
                <a:alpha val="50000"/>
              </a:prstClr>
            </a:inner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1" eaLnBrk="1" hangingPunct="1">
              <a:defRPr/>
            </a:pPr>
            <a:r>
              <a:rPr lang="en-US" altLang="zh-CN" sz="4400" b="1" dirty="0">
                <a:ln w="11430"/>
                <a:effectLst>
                  <a:outerShdw blurRad="50800" dist="39000" dir="5460000" algn="tl">
                    <a:srgbClr val="000000">
                      <a:alpha val="38000"/>
                    </a:srgbClr>
                  </a:outerShdw>
                </a:effectLst>
                <a:latin typeface="Comic Sans MS" pitchFamily="66" charset="0"/>
              </a:rPr>
              <a:t>4.</a:t>
            </a:r>
            <a:r>
              <a:rPr lang="zh-CN" altLang="zh-CN" sz="4400" b="1" dirty="0">
                <a:ln w="11430"/>
                <a:effectLst>
                  <a:outerShdw blurRad="50800" dist="39000" dir="5460000" algn="tl">
                    <a:srgbClr val="000000">
                      <a:alpha val="38000"/>
                    </a:srgbClr>
                  </a:outerShdw>
                </a:effectLst>
                <a:latin typeface="Comic Sans MS" pitchFamily="66" charset="0"/>
              </a:rPr>
              <a:t>靶前</a:t>
            </a:r>
            <a:r>
              <a:rPr lang="en-US" altLang="zh-CN" sz="4400" b="1" dirty="0">
                <a:ln w="11430"/>
                <a:effectLst>
                  <a:outerShdw blurRad="50800" dist="39000" dir="5460000" algn="tl">
                    <a:srgbClr val="000000">
                      <a:alpha val="38000"/>
                    </a:srgbClr>
                  </a:outerShdw>
                </a:effectLst>
                <a:latin typeface="Comic Sans MS" pitchFamily="66" charset="0"/>
              </a:rPr>
              <a:t>24</a:t>
            </a:r>
            <a:r>
              <a:rPr lang="zh-CN" altLang="zh-CN" sz="4400" b="1" dirty="0">
                <a:ln w="11430"/>
                <a:effectLst>
                  <a:outerShdw blurRad="50800" dist="39000" dir="5460000" algn="tl">
                    <a:srgbClr val="000000">
                      <a:alpha val="38000"/>
                    </a:srgbClr>
                  </a:outerShdw>
                </a:effectLst>
                <a:latin typeface="Comic Sans MS" pitchFamily="66" charset="0"/>
              </a:rPr>
              <a:t>米段运行情况</a:t>
            </a:r>
          </a:p>
          <a:p>
            <a:pPr eaLnBrk="1" hangingPunct="1">
              <a:defRPr/>
            </a:pPr>
            <a:endParaRPr lang="en-US" altLang="zh-CN" sz="4400" b="1" dirty="0">
              <a:ln w="11430"/>
              <a:effectLst>
                <a:outerShdw blurRad="50800" dist="39000" dir="5460000" algn="tl">
                  <a:srgbClr val="000000">
                    <a:alpha val="38000"/>
                  </a:srgbClr>
                </a:outerShdw>
              </a:effectLst>
              <a:latin typeface="Comic Sans MS" pitchFamily="66" charset="0"/>
            </a:endParaRPr>
          </a:p>
        </p:txBody>
      </p:sp>
    </p:spTree>
  </p:cSld>
  <p:clrMapOvr>
    <a:masterClrMapping/>
  </p:clrMapOvr>
  <p:transition advTm="8332">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4.1   </a:t>
            </a:r>
            <a:r>
              <a:rPr lang="zh-CN" altLang="zh-CN" sz="2400" dirty="0" smtClean="0">
                <a:solidFill>
                  <a:schemeClr val="tx1"/>
                </a:solidFill>
                <a:effectLst>
                  <a:outerShdw blurRad="38100" dist="38100" dir="2700000" algn="tl">
                    <a:srgbClr val="000000">
                      <a:alpha val="43137"/>
                    </a:srgbClr>
                  </a:outerShdw>
                </a:effectLst>
              </a:rPr>
              <a:t>靶前</a:t>
            </a:r>
            <a:r>
              <a:rPr lang="en-US" altLang="zh-CN" sz="2400" dirty="0" smtClean="0">
                <a:solidFill>
                  <a:schemeClr val="tx1"/>
                </a:solidFill>
                <a:effectLst>
                  <a:outerShdw blurRad="38100" dist="38100" dir="2700000" algn="tl">
                    <a:srgbClr val="000000">
                      <a:alpha val="43137"/>
                    </a:srgbClr>
                  </a:outerShdw>
                </a:effectLst>
              </a:rPr>
              <a:t>24</a:t>
            </a:r>
            <a:r>
              <a:rPr lang="zh-CN" altLang="zh-CN" sz="2400" dirty="0" smtClean="0">
                <a:solidFill>
                  <a:schemeClr val="tx1"/>
                </a:solidFill>
                <a:effectLst>
                  <a:outerShdw blurRad="38100" dist="38100" dir="2700000" algn="tl">
                    <a:srgbClr val="000000">
                      <a:alpha val="43137"/>
                    </a:srgbClr>
                  </a:outerShdw>
                </a:effectLst>
              </a:rPr>
              <a:t>米段设计简介</a:t>
            </a:r>
            <a:endParaRPr lang="zh-CN" altLang="en-US" sz="2400" dirty="0" smtClean="0">
              <a:solidFill>
                <a:schemeClr val="tx1"/>
              </a:solidFill>
              <a:effectLst>
                <a:outerShdw blurRad="38100" dist="38100" dir="2700000" algn="tl">
                  <a:srgbClr val="000000">
                    <a:alpha val="43137"/>
                  </a:srgbClr>
                </a:outerShdw>
              </a:effectLst>
            </a:endParaRPr>
          </a:p>
        </p:txBody>
      </p:sp>
      <p:sp>
        <p:nvSpPr>
          <p:cNvPr id="21507" name="内容占位符 2"/>
          <p:cNvSpPr>
            <a:spLocks noGrp="1"/>
          </p:cNvSpPr>
          <p:nvPr>
            <p:ph idx="1"/>
          </p:nvPr>
        </p:nvSpPr>
        <p:spPr>
          <a:xfrm>
            <a:off x="323850" y="1484313"/>
            <a:ext cx="5184775" cy="5078412"/>
          </a:xfrm>
        </p:spPr>
        <p:txBody>
          <a:bodyPr/>
          <a:lstStyle/>
          <a:p>
            <a:pPr marL="0" indent="0" algn="just">
              <a:buFontTx/>
              <a:buNone/>
            </a:pPr>
            <a:r>
              <a:rPr lang="en-US" altLang="zh-CN" sz="1800" dirty="0" smtClean="0">
                <a:solidFill>
                  <a:schemeClr val="tx1"/>
                </a:solidFill>
              </a:rPr>
              <a:t>      CSNS</a:t>
            </a:r>
            <a:r>
              <a:rPr lang="zh-CN" altLang="zh-CN" sz="1800" dirty="0" smtClean="0">
                <a:solidFill>
                  <a:schemeClr val="tx1"/>
                </a:solidFill>
              </a:rPr>
              <a:t>靶前</a:t>
            </a:r>
            <a:r>
              <a:rPr lang="en-US" altLang="zh-CN" sz="1800" dirty="0" smtClean="0">
                <a:solidFill>
                  <a:schemeClr val="tx1"/>
                </a:solidFill>
              </a:rPr>
              <a:t>RTBT</a:t>
            </a:r>
            <a:r>
              <a:rPr lang="zh-CN" altLang="zh-CN" sz="1800" dirty="0" smtClean="0">
                <a:solidFill>
                  <a:schemeClr val="tx1"/>
                </a:solidFill>
              </a:rPr>
              <a:t>（环至靶站束流输运线）包含有</a:t>
            </a:r>
            <a:r>
              <a:rPr lang="en-US" altLang="zh-CN" sz="1800" dirty="0" smtClean="0">
                <a:solidFill>
                  <a:schemeClr val="tx1"/>
                </a:solidFill>
              </a:rPr>
              <a:t>7</a:t>
            </a:r>
            <a:r>
              <a:rPr lang="zh-CN" altLang="zh-CN" sz="1800" dirty="0" smtClean="0">
                <a:solidFill>
                  <a:schemeClr val="tx1"/>
                </a:solidFill>
              </a:rPr>
              <a:t>个远程拆装单元，每个单元由磁铁、束测元件、真空盒等</a:t>
            </a:r>
            <a:r>
              <a:rPr lang="zh-CN" altLang="zh-CN" sz="1800" dirty="0" smtClean="0">
                <a:solidFill>
                  <a:schemeClr val="tx1"/>
                </a:solidFill>
              </a:rPr>
              <a:t>设备</a:t>
            </a:r>
            <a:r>
              <a:rPr lang="zh-CN" altLang="en-US" sz="1800" dirty="0" smtClean="0">
                <a:solidFill>
                  <a:schemeClr val="tx1"/>
                </a:solidFill>
              </a:rPr>
              <a:t>。</a:t>
            </a:r>
            <a:endParaRPr lang="en-US" altLang="zh-CN" sz="1800" dirty="0" smtClean="0">
              <a:solidFill>
                <a:schemeClr val="tx1"/>
              </a:solidFill>
            </a:endParaRPr>
          </a:p>
          <a:p>
            <a:pPr marL="0" indent="0" algn="just">
              <a:spcBef>
                <a:spcPts val="0"/>
              </a:spcBef>
              <a:spcAft>
                <a:spcPts val="0"/>
              </a:spcAft>
              <a:buFontTx/>
              <a:buNone/>
            </a:pPr>
            <a:r>
              <a:rPr lang="en-US" altLang="zh-CN" sz="1800" dirty="0">
                <a:solidFill>
                  <a:schemeClr val="tx1"/>
                </a:solidFill>
              </a:rPr>
              <a:t> </a:t>
            </a:r>
            <a:r>
              <a:rPr lang="en-US" altLang="zh-CN" sz="1800" dirty="0" smtClean="0">
                <a:solidFill>
                  <a:schemeClr val="tx1"/>
                </a:solidFill>
              </a:rPr>
              <a:t>      </a:t>
            </a:r>
            <a:r>
              <a:rPr lang="zh-CN" altLang="zh-CN" sz="1800" dirty="0" smtClean="0">
                <a:solidFill>
                  <a:schemeClr val="tx1"/>
                </a:solidFill>
              </a:rPr>
              <a:t>运行</a:t>
            </a:r>
            <a:r>
              <a:rPr lang="zh-CN" altLang="zh-CN" sz="1800" dirty="0" smtClean="0">
                <a:solidFill>
                  <a:schemeClr val="tx1"/>
                </a:solidFill>
              </a:rPr>
              <a:t>时，该区域存在高剂量的质子和中子辐射，为尽量减少隧道内的辐射剂量，除去设备占用空间，隧道内可用于远程操作维修设备的空间直径小于</a:t>
            </a:r>
            <a:r>
              <a:rPr lang="en-US" altLang="zh-CN" sz="1800" dirty="0" smtClean="0">
                <a:solidFill>
                  <a:schemeClr val="tx1"/>
                </a:solidFill>
              </a:rPr>
              <a:t>0.2</a:t>
            </a:r>
            <a:r>
              <a:rPr lang="zh-CN" altLang="zh-CN" sz="1800" dirty="0" smtClean="0">
                <a:solidFill>
                  <a:schemeClr val="tx1"/>
                </a:solidFill>
              </a:rPr>
              <a:t>米，且隧道顶盖板密封，隧道内无法进入</a:t>
            </a:r>
            <a:r>
              <a:rPr lang="zh-CN" altLang="zh-CN" sz="1800" dirty="0" smtClean="0">
                <a:solidFill>
                  <a:schemeClr val="tx1"/>
                </a:solidFill>
              </a:rPr>
              <a:t>。</a:t>
            </a:r>
            <a:endParaRPr lang="en-US" altLang="zh-CN" sz="1800" dirty="0" smtClean="0">
              <a:solidFill>
                <a:schemeClr val="tx1"/>
              </a:solidFill>
            </a:endParaRPr>
          </a:p>
          <a:p>
            <a:pPr marL="0" indent="0" algn="just">
              <a:spcBef>
                <a:spcPts val="0"/>
              </a:spcBef>
              <a:spcAft>
                <a:spcPts val="0"/>
              </a:spcAft>
              <a:buFontTx/>
              <a:buNone/>
            </a:pPr>
            <a:r>
              <a:rPr lang="en-US" altLang="zh-CN" sz="1800" dirty="0">
                <a:solidFill>
                  <a:schemeClr val="tx1"/>
                </a:solidFill>
              </a:rPr>
              <a:t> </a:t>
            </a:r>
            <a:r>
              <a:rPr lang="en-US" altLang="zh-CN" sz="1800" dirty="0" smtClean="0">
                <a:solidFill>
                  <a:schemeClr val="tx1"/>
                </a:solidFill>
              </a:rPr>
              <a:t>    </a:t>
            </a:r>
            <a:r>
              <a:rPr lang="zh-CN" altLang="zh-CN" sz="1800" dirty="0" smtClean="0">
                <a:solidFill>
                  <a:schemeClr val="tx1"/>
                </a:solidFill>
              </a:rPr>
              <a:t>由于</a:t>
            </a:r>
            <a:r>
              <a:rPr lang="zh-CN" altLang="zh-CN" sz="1800" dirty="0" smtClean="0">
                <a:solidFill>
                  <a:schemeClr val="tx1"/>
                </a:solidFill>
              </a:rPr>
              <a:t>设备密集，遍布了磁铁的水电连接线缆及束测线缆，为了监测隧道内设备运行状况，在隧道内设置</a:t>
            </a:r>
            <a:r>
              <a:rPr lang="zh-CN" altLang="zh-CN" sz="1800" dirty="0" smtClean="0">
                <a:solidFill>
                  <a:schemeClr val="tx1"/>
                </a:solidFill>
              </a:rPr>
              <a:t>了摄像头</a:t>
            </a:r>
            <a:r>
              <a:rPr lang="zh-CN" altLang="zh-CN" sz="1800" dirty="0" smtClean="0">
                <a:solidFill>
                  <a:schemeClr val="tx1"/>
                </a:solidFill>
              </a:rPr>
              <a:t>及磁铁漏水报警</a:t>
            </a:r>
            <a:r>
              <a:rPr lang="zh-CN" altLang="zh-CN" sz="1800" dirty="0" smtClean="0">
                <a:solidFill>
                  <a:schemeClr val="tx1"/>
                </a:solidFill>
              </a:rPr>
              <a:t>装置</a:t>
            </a:r>
            <a:r>
              <a:rPr lang="zh-CN" altLang="en-US" sz="1800" dirty="0" smtClean="0">
                <a:solidFill>
                  <a:schemeClr val="tx1"/>
                </a:solidFill>
              </a:rPr>
              <a:t>。</a:t>
            </a:r>
            <a:endParaRPr lang="en-US" altLang="zh-CN" sz="1800" dirty="0" smtClean="0">
              <a:solidFill>
                <a:schemeClr val="tx1"/>
              </a:solidFill>
            </a:endParaRPr>
          </a:p>
          <a:p>
            <a:pPr marL="0" indent="0" algn="just">
              <a:spcBef>
                <a:spcPts val="0"/>
              </a:spcBef>
              <a:spcAft>
                <a:spcPts val="0"/>
              </a:spcAft>
              <a:buFontTx/>
              <a:buNone/>
            </a:pPr>
            <a:r>
              <a:rPr lang="en-US" altLang="zh-CN" sz="1800" dirty="0">
                <a:solidFill>
                  <a:schemeClr val="tx1"/>
                </a:solidFill>
              </a:rPr>
              <a:t> </a:t>
            </a:r>
            <a:r>
              <a:rPr lang="en-US" altLang="zh-CN" sz="1800" dirty="0" smtClean="0">
                <a:solidFill>
                  <a:schemeClr val="tx1"/>
                </a:solidFill>
              </a:rPr>
              <a:t>   </a:t>
            </a:r>
            <a:r>
              <a:rPr lang="zh-CN" altLang="zh-CN" sz="1800" dirty="0" smtClean="0">
                <a:solidFill>
                  <a:schemeClr val="tx1"/>
                </a:solidFill>
              </a:rPr>
              <a:t>其中</a:t>
            </a:r>
            <a:r>
              <a:rPr lang="zh-CN" altLang="zh-CN" sz="1800" dirty="0" smtClean="0">
                <a:solidFill>
                  <a:schemeClr val="tx1"/>
                </a:solidFill>
              </a:rPr>
              <a:t>为监测磁铁漏水，设计了三组报警</a:t>
            </a:r>
            <a:r>
              <a:rPr lang="zh-CN" altLang="zh-CN" sz="1800" dirty="0" smtClean="0">
                <a:solidFill>
                  <a:schemeClr val="tx1"/>
                </a:solidFill>
              </a:rPr>
              <a:t>装置</a:t>
            </a:r>
            <a:r>
              <a:rPr lang="zh-CN" altLang="en-US" sz="1800" dirty="0" smtClean="0">
                <a:solidFill>
                  <a:schemeClr val="tx1"/>
                </a:solidFill>
              </a:rPr>
              <a:t>：</a:t>
            </a:r>
            <a:r>
              <a:rPr lang="zh-CN" altLang="zh-CN" sz="1800" dirty="0" smtClean="0">
                <a:solidFill>
                  <a:schemeClr val="tx1"/>
                </a:solidFill>
              </a:rPr>
              <a:t>辐射</a:t>
            </a:r>
            <a:r>
              <a:rPr lang="zh-CN" altLang="zh-CN" sz="1800" dirty="0" smtClean="0">
                <a:solidFill>
                  <a:schemeClr val="tx1"/>
                </a:solidFill>
              </a:rPr>
              <a:t>电缆报警装置、磁铁陶瓷管下方电板、磁铁总进</a:t>
            </a:r>
            <a:r>
              <a:rPr lang="en-US" altLang="zh-CN" sz="1800" dirty="0" smtClean="0">
                <a:solidFill>
                  <a:schemeClr val="tx1"/>
                </a:solidFill>
              </a:rPr>
              <a:t>/</a:t>
            </a:r>
            <a:r>
              <a:rPr lang="zh-CN" altLang="zh-CN" sz="1800" dirty="0" smtClean="0">
                <a:solidFill>
                  <a:schemeClr val="tx1"/>
                </a:solidFill>
              </a:rPr>
              <a:t>出水管下方漏水导电板</a:t>
            </a:r>
            <a:r>
              <a:rPr lang="zh-CN" altLang="zh-CN" sz="1800" dirty="0" smtClean="0">
                <a:solidFill>
                  <a:schemeClr val="tx1"/>
                </a:solidFill>
              </a:rPr>
              <a:t>。</a:t>
            </a:r>
            <a:endParaRPr lang="en-US" altLang="zh-CN" sz="1800" dirty="0" smtClean="0">
              <a:solidFill>
                <a:schemeClr val="tx1"/>
              </a:solidFill>
            </a:endParaRPr>
          </a:p>
          <a:p>
            <a:pPr marL="0" indent="0" algn="just">
              <a:spcBef>
                <a:spcPts val="0"/>
              </a:spcBef>
              <a:spcAft>
                <a:spcPts val="0"/>
              </a:spcAft>
              <a:buFontTx/>
              <a:buNone/>
            </a:pPr>
            <a:r>
              <a:rPr lang="en-US" altLang="zh-CN" sz="1800" dirty="0">
                <a:solidFill>
                  <a:schemeClr val="tx1"/>
                </a:solidFill>
              </a:rPr>
              <a:t> </a:t>
            </a:r>
            <a:r>
              <a:rPr lang="en-US" altLang="zh-CN" sz="1800" dirty="0" smtClean="0">
                <a:solidFill>
                  <a:schemeClr val="tx1"/>
                </a:solidFill>
              </a:rPr>
              <a:t>   </a:t>
            </a:r>
            <a:r>
              <a:rPr lang="zh-CN" altLang="zh-CN" sz="1800" dirty="0" smtClean="0">
                <a:solidFill>
                  <a:schemeClr val="tx1"/>
                </a:solidFill>
              </a:rPr>
              <a:t>目前</a:t>
            </a:r>
            <a:r>
              <a:rPr lang="en-US" altLang="zh-CN" sz="1800" dirty="0" smtClean="0">
                <a:solidFill>
                  <a:schemeClr val="tx1"/>
                </a:solidFill>
              </a:rPr>
              <a:t>3</a:t>
            </a:r>
            <a:r>
              <a:rPr lang="zh-CN" altLang="zh-CN" sz="1800" dirty="0" smtClean="0">
                <a:solidFill>
                  <a:schemeClr val="tx1"/>
                </a:solidFill>
              </a:rPr>
              <a:t>组报警装置均可在环中控查看报警状态。</a:t>
            </a:r>
          </a:p>
          <a:p>
            <a:pPr marL="0" indent="0" algn="just">
              <a:buFontTx/>
              <a:buNone/>
            </a:pPr>
            <a:endParaRPr lang="zh-CN" altLang="zh-CN" sz="1800" dirty="0" smtClean="0">
              <a:solidFill>
                <a:schemeClr val="tx1"/>
              </a:solidFill>
            </a:endParaRPr>
          </a:p>
          <a:p>
            <a:pPr marL="0" indent="0" algn="just">
              <a:buFontTx/>
              <a:buNone/>
            </a:pPr>
            <a:endParaRPr lang="zh-CN" altLang="en-US" dirty="0" smtClean="0"/>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1341438"/>
            <a:ext cx="3449637"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6300192" y="6053902"/>
            <a:ext cx="2520328" cy="338554"/>
          </a:xfrm>
          <a:prstGeom prst="rect">
            <a:avLst/>
          </a:prstGeom>
        </p:spPr>
        <p:txBody>
          <a:bodyPr wrap="square">
            <a:spAutoFit/>
          </a:bodyPr>
          <a:lstStyle/>
          <a:p>
            <a:pPr>
              <a:defRPr/>
            </a:pPr>
            <a:r>
              <a:rPr lang="zh-CN" altLang="zh-CN" sz="1600" b="1" dirty="0">
                <a:latin typeface="+mn-lt"/>
                <a:ea typeface="+mn-ea"/>
              </a:rPr>
              <a:t>图</a:t>
            </a:r>
            <a:r>
              <a:rPr lang="en-US" altLang="zh-CN" sz="1600" b="1" dirty="0" smtClean="0">
                <a:latin typeface="+mn-lt"/>
                <a:ea typeface="+mn-ea"/>
              </a:rPr>
              <a:t>15  </a:t>
            </a:r>
            <a:r>
              <a:rPr lang="zh-CN" altLang="en-US" sz="1600" b="1" dirty="0" smtClean="0">
                <a:latin typeface="+mn-lt"/>
                <a:ea typeface="+mn-ea"/>
              </a:rPr>
              <a:t>靶前</a:t>
            </a:r>
            <a:r>
              <a:rPr lang="en-US" altLang="zh-CN" sz="1600" b="1" dirty="0" smtClean="0">
                <a:latin typeface="+mn-lt"/>
                <a:ea typeface="+mn-ea"/>
              </a:rPr>
              <a:t>24</a:t>
            </a:r>
            <a:r>
              <a:rPr lang="zh-CN" altLang="en-US" sz="1600" b="1" dirty="0" smtClean="0">
                <a:latin typeface="+mn-lt"/>
                <a:ea typeface="+mn-ea"/>
              </a:rPr>
              <a:t>米隧道环境</a:t>
            </a:r>
            <a:endParaRPr lang="zh-CN" altLang="zh-CN" sz="1600" b="1" dirty="0">
              <a:latin typeface="+mn-lt"/>
              <a:ea typeface="+mn-ea"/>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nvSpPr>
        <p:spPr bwMode="auto">
          <a:xfrm>
            <a:off x="251520" y="980728"/>
            <a:ext cx="7416824" cy="5545541"/>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marL="514350" indent="-514350" eaLnBrk="1" hangingPunct="1">
              <a:buFontTx/>
              <a:buAutoNum type="arabicPeriod"/>
              <a:defRPr/>
            </a:pPr>
            <a:r>
              <a:rPr lang="zh-CN" altLang="en-US" sz="2800" dirty="0" smtClean="0">
                <a:solidFill>
                  <a:schemeClr val="tx1"/>
                </a:solidFill>
              </a:rPr>
              <a:t>剥离膜的运行情况及暑期检修</a:t>
            </a:r>
            <a:endParaRPr lang="en-US" altLang="zh-CN" sz="2800" dirty="0" smtClean="0">
              <a:solidFill>
                <a:schemeClr val="tx1"/>
              </a:solidFill>
            </a:endParaRPr>
          </a:p>
          <a:p>
            <a:pPr marL="514350" indent="-514350" eaLnBrk="1" hangingPunct="1">
              <a:buFontTx/>
              <a:buAutoNum type="arabicPeriod"/>
              <a:defRPr/>
            </a:pPr>
            <a:r>
              <a:rPr lang="zh-CN" altLang="en-US" sz="2800" dirty="0" smtClean="0">
                <a:solidFill>
                  <a:schemeClr val="tx1"/>
                </a:solidFill>
              </a:rPr>
              <a:t>废束站质子束窗运行情况</a:t>
            </a:r>
            <a:endParaRPr lang="en-US" altLang="zh-CN" sz="2800" dirty="0" smtClean="0">
              <a:solidFill>
                <a:schemeClr val="tx1"/>
              </a:solidFill>
            </a:endParaRPr>
          </a:p>
          <a:p>
            <a:pPr marL="514350" indent="-514350" eaLnBrk="1" hangingPunct="1">
              <a:buFontTx/>
              <a:buAutoNum type="arabicPeriod"/>
              <a:defRPr/>
            </a:pPr>
            <a:r>
              <a:rPr lang="en-US" altLang="zh-CN" sz="2800" dirty="0" smtClean="0">
                <a:solidFill>
                  <a:schemeClr val="tx1"/>
                </a:solidFill>
              </a:rPr>
              <a:t>RCS</a:t>
            </a:r>
            <a:r>
              <a:rPr lang="zh-CN" altLang="en-US" sz="2800" dirty="0" smtClean="0">
                <a:solidFill>
                  <a:schemeClr val="tx1"/>
                </a:solidFill>
              </a:rPr>
              <a:t>环磁铁及真空盒振动情况</a:t>
            </a:r>
            <a:endParaRPr lang="en-US" altLang="zh-CN" sz="2800" dirty="0" smtClean="0">
              <a:solidFill>
                <a:schemeClr val="tx1"/>
              </a:solidFill>
            </a:endParaRPr>
          </a:p>
          <a:p>
            <a:pPr marL="514350" indent="-514350" eaLnBrk="1" hangingPunct="1">
              <a:buFontTx/>
              <a:buAutoNum type="arabicPeriod"/>
              <a:defRPr/>
            </a:pPr>
            <a:r>
              <a:rPr lang="en-US" altLang="zh-CN" sz="2800" dirty="0" smtClean="0">
                <a:solidFill>
                  <a:schemeClr val="tx1"/>
                </a:solidFill>
              </a:rPr>
              <a:t>24</a:t>
            </a:r>
            <a:r>
              <a:rPr lang="zh-CN" altLang="en-US" sz="2800" dirty="0" smtClean="0">
                <a:solidFill>
                  <a:schemeClr val="tx1"/>
                </a:solidFill>
              </a:rPr>
              <a:t>米段运行情况及漏水报警处理</a:t>
            </a:r>
            <a:endParaRPr lang="en-US" altLang="zh-CN" sz="2800" dirty="0" smtClean="0">
              <a:solidFill>
                <a:schemeClr val="tx1"/>
              </a:solidFill>
            </a:endParaRPr>
          </a:p>
          <a:p>
            <a:pPr marL="514350" indent="-514350" eaLnBrk="1" hangingPunct="1">
              <a:buFontTx/>
              <a:buAutoNum type="arabicPeriod"/>
              <a:defRPr/>
            </a:pPr>
            <a:r>
              <a:rPr lang="en-US" altLang="zh-CN" sz="2800" dirty="0" smtClean="0">
                <a:solidFill>
                  <a:schemeClr val="tx1"/>
                </a:solidFill>
              </a:rPr>
              <a:t>RCS</a:t>
            </a:r>
            <a:r>
              <a:rPr lang="zh-CN" altLang="en-US" sz="2800" dirty="0" smtClean="0">
                <a:solidFill>
                  <a:schemeClr val="tx1"/>
                </a:solidFill>
              </a:rPr>
              <a:t>环异形真空盒运行情况及维修</a:t>
            </a:r>
            <a:endParaRPr lang="en-US" altLang="zh-CN" sz="2800" dirty="0">
              <a:solidFill>
                <a:schemeClr val="tx1"/>
              </a:solidFill>
            </a:endParaRPr>
          </a:p>
          <a:p>
            <a:pPr marL="514350" indent="-514350" eaLnBrk="1" hangingPunct="1">
              <a:buFontTx/>
              <a:buAutoNum type="arabicPeriod"/>
              <a:defRPr/>
            </a:pPr>
            <a:r>
              <a:rPr lang="zh-CN" altLang="zh-CN" sz="2800" dirty="0" smtClean="0">
                <a:solidFill>
                  <a:schemeClr val="tx1"/>
                </a:solidFill>
              </a:rPr>
              <a:t>注入</a:t>
            </a:r>
            <a:r>
              <a:rPr lang="zh-CN" altLang="zh-CN" sz="2800" dirty="0">
                <a:solidFill>
                  <a:schemeClr val="tx1"/>
                </a:solidFill>
              </a:rPr>
              <a:t>区</a:t>
            </a:r>
            <a:r>
              <a:rPr lang="en-US" altLang="zh-CN" sz="2800" dirty="0">
                <a:solidFill>
                  <a:schemeClr val="tx1"/>
                </a:solidFill>
              </a:rPr>
              <a:t>INMWS02</a:t>
            </a:r>
            <a:r>
              <a:rPr lang="zh-CN" altLang="zh-CN" sz="2800" dirty="0">
                <a:solidFill>
                  <a:schemeClr val="tx1"/>
                </a:solidFill>
              </a:rPr>
              <a:t>多丝靶安装调整</a:t>
            </a:r>
            <a:r>
              <a:rPr lang="zh-CN" altLang="zh-CN" sz="2800" dirty="0" smtClean="0">
                <a:solidFill>
                  <a:schemeClr val="tx1"/>
                </a:solidFill>
              </a:rPr>
              <a:t>情况</a:t>
            </a:r>
            <a:endParaRPr lang="en-US" altLang="zh-CN" sz="2800" dirty="0" smtClean="0">
              <a:solidFill>
                <a:schemeClr val="tx1"/>
              </a:solidFill>
            </a:endParaRPr>
          </a:p>
          <a:p>
            <a:pPr marL="514350" indent="-514350" eaLnBrk="1" hangingPunct="1">
              <a:buFontTx/>
              <a:buAutoNum type="arabicPeriod"/>
              <a:defRPr/>
            </a:pPr>
            <a:r>
              <a:rPr lang="zh-CN" altLang="en-US" sz="2800" dirty="0" smtClean="0">
                <a:solidFill>
                  <a:schemeClr val="tx1"/>
                </a:solidFill>
              </a:rPr>
              <a:t>远程机器行走检测车</a:t>
            </a:r>
            <a:endParaRPr lang="en-US" altLang="zh-CN" sz="2800" dirty="0" smtClean="0">
              <a:solidFill>
                <a:schemeClr val="tx1"/>
              </a:solidFill>
            </a:endParaRPr>
          </a:p>
          <a:p>
            <a:pPr marL="514350" indent="-514350" eaLnBrk="1" hangingPunct="1">
              <a:buFontTx/>
              <a:buAutoNum type="arabicPeriod"/>
              <a:defRPr/>
            </a:pPr>
            <a:r>
              <a:rPr lang="zh-CN" altLang="en-US" sz="2800" dirty="0" smtClean="0">
                <a:solidFill>
                  <a:schemeClr val="tx1"/>
                </a:solidFill>
              </a:rPr>
              <a:t>靶前</a:t>
            </a:r>
            <a:r>
              <a:rPr lang="en-US" altLang="zh-CN" sz="2800" dirty="0" smtClean="0">
                <a:solidFill>
                  <a:schemeClr val="tx1"/>
                </a:solidFill>
              </a:rPr>
              <a:t>24</a:t>
            </a:r>
            <a:r>
              <a:rPr lang="zh-CN" altLang="en-US" sz="2800" dirty="0">
                <a:solidFill>
                  <a:schemeClr val="tx1"/>
                </a:solidFill>
              </a:rPr>
              <a:t>米段远程目标放置抓取行走车</a:t>
            </a:r>
            <a:endParaRPr lang="en-US" altLang="zh-CN" sz="2800" dirty="0">
              <a:solidFill>
                <a:schemeClr val="tx1"/>
              </a:solidFill>
            </a:endParaRPr>
          </a:p>
          <a:p>
            <a:pPr marL="514350" indent="-514350" eaLnBrk="1" hangingPunct="1">
              <a:buFontTx/>
              <a:buAutoNum type="arabicPeriod"/>
              <a:defRPr/>
            </a:pPr>
            <a:endParaRPr lang="en-US" altLang="zh-CN" sz="2800" dirty="0">
              <a:solidFill>
                <a:schemeClr val="tx1"/>
              </a:solidFill>
            </a:endParaRPr>
          </a:p>
          <a:p>
            <a:pPr marL="514350" indent="-514350" eaLnBrk="1" hangingPunct="1">
              <a:buFontTx/>
              <a:buAutoNum type="arabicPeriod"/>
              <a:defRPr/>
            </a:pPr>
            <a:endParaRPr lang="en-US" altLang="zh-CN" sz="2800" dirty="0" smtClean="0">
              <a:solidFill>
                <a:schemeClr val="tx1"/>
              </a:solidFill>
            </a:endParaRPr>
          </a:p>
          <a:p>
            <a:pPr marL="514350" indent="-514350" eaLnBrk="1" hangingPunct="1">
              <a:buFontTx/>
              <a:buAutoNum type="arabicPeriod"/>
              <a:defRPr/>
            </a:pPr>
            <a:endParaRPr lang="zh-CN" altLang="zh-CN" sz="2800" dirty="0">
              <a:solidFill>
                <a:schemeClr val="tx1"/>
              </a:solidFill>
            </a:endParaRPr>
          </a:p>
          <a:p>
            <a:pPr marL="514350" indent="-514350" eaLnBrk="1" hangingPunct="1">
              <a:buFontTx/>
              <a:buAutoNum type="arabicPeriod"/>
              <a:defRPr/>
            </a:pPr>
            <a:endParaRPr lang="en-US" altLang="zh-CN" sz="2800" dirty="0" smtClean="0">
              <a:solidFill>
                <a:schemeClr val="tx1"/>
              </a:solidFill>
            </a:endParaRPr>
          </a:p>
          <a:p>
            <a:pPr marL="514350" indent="-514350" eaLnBrk="1" hangingPunct="1">
              <a:buFontTx/>
              <a:buAutoNum type="arabicPeriod"/>
              <a:defRPr/>
            </a:pPr>
            <a:endParaRPr lang="en-US" altLang="zh-CN" sz="2000" dirty="0" smtClean="0">
              <a:ln w="11430"/>
              <a:solidFill>
                <a:schemeClr val="tx1"/>
              </a:solidFill>
              <a:effectLst>
                <a:outerShdw blurRad="50800" dist="39000" dir="5460000" algn="tl">
                  <a:srgbClr val="000000">
                    <a:alpha val="38000"/>
                  </a:srgbClr>
                </a:outerShdw>
              </a:effectLst>
            </a:endParaRPr>
          </a:p>
          <a:p>
            <a:pPr>
              <a:buFont typeface="Arial" panose="020B0604020202020204" pitchFamily="34" charset="0"/>
              <a:buChar char="•"/>
              <a:defRPr/>
            </a:pPr>
            <a:endParaRPr lang="zh-CN" altLang="en-US" sz="2000" dirty="0">
              <a:ln w="11430"/>
              <a:solidFill>
                <a:schemeClr val="tx1"/>
              </a:solidFill>
              <a:effectLst>
                <a:outerShdw blurRad="50800" dist="39000" dir="5460000" algn="tl">
                  <a:srgbClr val="000000">
                    <a:alpha val="38000"/>
                  </a:srgbClr>
                </a:outerShd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4.2  </a:t>
            </a:r>
            <a:r>
              <a:rPr lang="zh-CN" altLang="zh-CN" sz="2400" dirty="0" smtClean="0">
                <a:solidFill>
                  <a:schemeClr val="tx1"/>
                </a:solidFill>
                <a:effectLst>
                  <a:outerShdw blurRad="38100" dist="38100" dir="2700000" algn="tl">
                    <a:srgbClr val="000000">
                      <a:alpha val="43137"/>
                    </a:srgbClr>
                  </a:outerShdw>
                </a:effectLst>
              </a:rPr>
              <a:t>靶前</a:t>
            </a:r>
            <a:r>
              <a:rPr lang="en-US" altLang="zh-CN" sz="2400" dirty="0" smtClean="0">
                <a:solidFill>
                  <a:schemeClr val="tx1"/>
                </a:solidFill>
                <a:effectLst>
                  <a:outerShdw blurRad="38100" dist="38100" dir="2700000" algn="tl">
                    <a:srgbClr val="000000">
                      <a:alpha val="43137"/>
                    </a:srgbClr>
                  </a:outerShdw>
                </a:effectLst>
              </a:rPr>
              <a:t>24</a:t>
            </a:r>
            <a:r>
              <a:rPr lang="zh-CN" altLang="zh-CN" sz="2400" dirty="0" smtClean="0">
                <a:solidFill>
                  <a:schemeClr val="tx1"/>
                </a:solidFill>
                <a:effectLst>
                  <a:outerShdw blurRad="38100" dist="38100" dir="2700000" algn="tl">
                    <a:srgbClr val="000000">
                      <a:alpha val="43137"/>
                    </a:srgbClr>
                  </a:outerShdw>
                </a:effectLst>
              </a:rPr>
              <a:t>米运行情况</a:t>
            </a:r>
            <a:endParaRPr lang="zh-CN" altLang="en-US" sz="2400" dirty="0" smtClean="0">
              <a:solidFill>
                <a:schemeClr val="tx1"/>
              </a:solidFill>
              <a:effectLst>
                <a:outerShdw blurRad="38100" dist="38100" dir="2700000" algn="tl">
                  <a:srgbClr val="000000">
                    <a:alpha val="43137"/>
                  </a:srgbClr>
                </a:outerShdw>
              </a:effectLst>
            </a:endParaRPr>
          </a:p>
        </p:txBody>
      </p:sp>
      <p:sp>
        <p:nvSpPr>
          <p:cNvPr id="22531" name="内容占位符 2"/>
          <p:cNvSpPr>
            <a:spLocks noGrp="1"/>
          </p:cNvSpPr>
          <p:nvPr>
            <p:ph idx="1"/>
          </p:nvPr>
        </p:nvSpPr>
        <p:spPr>
          <a:xfrm>
            <a:off x="251520" y="1484313"/>
            <a:ext cx="8892480" cy="5078412"/>
          </a:xfrm>
        </p:spPr>
        <p:txBody>
          <a:bodyPr/>
          <a:lstStyle/>
          <a:p>
            <a:pPr marL="0" indent="0">
              <a:lnSpc>
                <a:spcPct val="100000"/>
              </a:lnSpc>
              <a:spcBef>
                <a:spcPct val="0"/>
              </a:spcBef>
              <a:spcAft>
                <a:spcPct val="0"/>
              </a:spcAft>
              <a:buFontTx/>
              <a:buNone/>
            </a:pPr>
            <a:r>
              <a:rPr lang="en-US" altLang="zh-CN" sz="1800" dirty="0" smtClean="0">
                <a:solidFill>
                  <a:schemeClr val="tx1"/>
                </a:solidFill>
              </a:rPr>
              <a:t>     </a:t>
            </a:r>
            <a:r>
              <a:rPr lang="zh-CN" altLang="zh-CN" sz="1800" dirty="0" smtClean="0">
                <a:solidFill>
                  <a:schemeClr val="tx1"/>
                </a:solidFill>
              </a:rPr>
              <a:t>为了检查</a:t>
            </a:r>
            <a:r>
              <a:rPr lang="en-US" altLang="zh-CN" sz="1800" dirty="0" smtClean="0">
                <a:solidFill>
                  <a:schemeClr val="tx1"/>
                </a:solidFill>
              </a:rPr>
              <a:t>24</a:t>
            </a:r>
            <a:r>
              <a:rPr lang="zh-CN" altLang="zh-CN" sz="1800" dirty="0" smtClean="0">
                <a:solidFill>
                  <a:schemeClr val="tx1"/>
                </a:solidFill>
              </a:rPr>
              <a:t>米隧道磁铁水路运行情况，在隧道内完成装置共</a:t>
            </a:r>
            <a:r>
              <a:rPr lang="en-US" altLang="zh-CN" sz="1800" dirty="0" smtClean="0">
                <a:solidFill>
                  <a:schemeClr val="tx1"/>
                </a:solidFill>
              </a:rPr>
              <a:t>10</a:t>
            </a:r>
            <a:r>
              <a:rPr lang="zh-CN" altLang="zh-CN" sz="1800" dirty="0" smtClean="0">
                <a:solidFill>
                  <a:schemeClr val="tx1"/>
                </a:solidFill>
              </a:rPr>
              <a:t>个摄像头（灯带），摄像头带有夜视功能。</a:t>
            </a:r>
            <a:endParaRPr lang="en-US" altLang="zh-CN" sz="1800" dirty="0" smtClean="0">
              <a:solidFill>
                <a:schemeClr val="tx1"/>
              </a:solidFill>
            </a:endParaRPr>
          </a:p>
          <a:p>
            <a:pPr marL="0" indent="0">
              <a:lnSpc>
                <a:spcPct val="100000"/>
              </a:lnSpc>
              <a:spcBef>
                <a:spcPts val="1800"/>
              </a:spcBef>
              <a:spcAft>
                <a:spcPct val="0"/>
              </a:spcAft>
              <a:buFontTx/>
              <a:buNone/>
            </a:pPr>
            <a:r>
              <a:rPr lang="zh-CN" altLang="en-US" sz="1800" dirty="0" smtClean="0">
                <a:solidFill>
                  <a:schemeClr val="tx1"/>
                </a:solidFill>
              </a:rPr>
              <a:t>摄像头监控情况：</a:t>
            </a:r>
            <a:r>
              <a:rPr lang="en-US" altLang="zh-CN" sz="1800" dirty="0" smtClean="0">
                <a:solidFill>
                  <a:schemeClr val="tx1"/>
                </a:solidFill>
              </a:rPr>
              <a:t/>
            </a:r>
            <a:br>
              <a:rPr lang="en-US" altLang="zh-CN" sz="1800" dirty="0" smtClean="0">
                <a:solidFill>
                  <a:schemeClr val="tx1"/>
                </a:solidFill>
              </a:rPr>
            </a:br>
            <a:r>
              <a:rPr lang="en-US" altLang="zh-CN" sz="1800" dirty="0" smtClean="0">
                <a:solidFill>
                  <a:schemeClr val="tx1"/>
                </a:solidFill>
              </a:rPr>
              <a:t>	2016</a:t>
            </a:r>
            <a:r>
              <a:rPr lang="zh-CN" altLang="zh-CN" sz="1800" dirty="0" smtClean="0">
                <a:solidFill>
                  <a:schemeClr val="tx1"/>
                </a:solidFill>
              </a:rPr>
              <a:t>年</a:t>
            </a:r>
            <a:r>
              <a:rPr lang="en-US" altLang="zh-CN" sz="1800" dirty="0" smtClean="0">
                <a:solidFill>
                  <a:schemeClr val="tx1"/>
                </a:solidFill>
              </a:rPr>
              <a:t>12</a:t>
            </a:r>
            <a:r>
              <a:rPr lang="zh-CN" altLang="zh-CN" sz="1800" dirty="0" smtClean="0">
                <a:solidFill>
                  <a:schemeClr val="tx1"/>
                </a:solidFill>
              </a:rPr>
              <a:t>月开始持续监控</a:t>
            </a:r>
            <a:r>
              <a:rPr lang="en-US" altLang="zh-CN" sz="1800" dirty="0" smtClean="0">
                <a:solidFill>
                  <a:schemeClr val="tx1"/>
                </a:solidFill>
              </a:rPr>
              <a:t>.</a:t>
            </a:r>
          </a:p>
          <a:p>
            <a:pPr marL="0" indent="0">
              <a:lnSpc>
                <a:spcPct val="100000"/>
              </a:lnSpc>
              <a:spcBef>
                <a:spcPct val="0"/>
              </a:spcBef>
              <a:spcAft>
                <a:spcPct val="0"/>
              </a:spcAft>
              <a:buFontTx/>
              <a:buNone/>
            </a:pPr>
            <a:r>
              <a:rPr lang="en-US" altLang="zh-CN" sz="1800" dirty="0" smtClean="0">
                <a:solidFill>
                  <a:schemeClr val="tx1"/>
                </a:solidFill>
              </a:rPr>
              <a:t>	2017</a:t>
            </a:r>
            <a:r>
              <a:rPr lang="zh-CN" altLang="zh-CN" sz="1800" dirty="0" smtClean="0">
                <a:solidFill>
                  <a:schemeClr val="tx1"/>
                </a:solidFill>
              </a:rPr>
              <a:t>年</a:t>
            </a:r>
            <a:r>
              <a:rPr lang="en-US" altLang="zh-CN" sz="1800" dirty="0" smtClean="0">
                <a:solidFill>
                  <a:schemeClr val="tx1"/>
                </a:solidFill>
              </a:rPr>
              <a:t>8</a:t>
            </a:r>
            <a:r>
              <a:rPr lang="zh-CN" altLang="zh-CN" sz="1800" dirty="0" smtClean="0">
                <a:solidFill>
                  <a:schemeClr val="tx1"/>
                </a:solidFill>
              </a:rPr>
              <a:t>月</a:t>
            </a:r>
            <a:r>
              <a:rPr lang="en-US" altLang="zh-CN" sz="1800" dirty="0" smtClean="0">
                <a:solidFill>
                  <a:schemeClr val="tx1"/>
                </a:solidFill>
              </a:rPr>
              <a:t>28</a:t>
            </a:r>
            <a:r>
              <a:rPr lang="zh-CN" altLang="zh-CN" sz="1800" dirty="0" smtClean="0">
                <a:solidFill>
                  <a:schemeClr val="tx1"/>
                </a:solidFill>
              </a:rPr>
              <a:t>日监控期间未发现磁铁水路运行异常。</a:t>
            </a:r>
            <a:endParaRPr lang="en-US" altLang="zh-CN" sz="1800" dirty="0" smtClean="0">
              <a:solidFill>
                <a:schemeClr val="tx1"/>
              </a:solidFill>
            </a:endParaRPr>
          </a:p>
          <a:p>
            <a:pPr marL="0" indent="0">
              <a:lnSpc>
                <a:spcPct val="100000"/>
              </a:lnSpc>
              <a:spcBef>
                <a:spcPct val="0"/>
              </a:spcBef>
              <a:spcAft>
                <a:spcPct val="0"/>
              </a:spcAft>
              <a:buFontTx/>
              <a:buNone/>
            </a:pPr>
            <a:r>
              <a:rPr lang="en-US" altLang="zh-CN" sz="1800" dirty="0" smtClean="0">
                <a:solidFill>
                  <a:schemeClr val="tx1"/>
                </a:solidFill>
              </a:rPr>
              <a:t>	2017</a:t>
            </a:r>
            <a:r>
              <a:rPr lang="zh-CN" altLang="zh-CN" sz="1800" dirty="0" smtClean="0">
                <a:solidFill>
                  <a:schemeClr val="tx1"/>
                </a:solidFill>
              </a:rPr>
              <a:t>年</a:t>
            </a:r>
            <a:r>
              <a:rPr lang="en-US" altLang="zh-CN" sz="1800" dirty="0" smtClean="0">
                <a:solidFill>
                  <a:schemeClr val="tx1"/>
                </a:solidFill>
              </a:rPr>
              <a:t>11</a:t>
            </a:r>
            <a:r>
              <a:rPr lang="zh-CN" altLang="zh-CN" sz="1800" dirty="0" smtClean="0">
                <a:solidFill>
                  <a:schemeClr val="tx1"/>
                </a:solidFill>
              </a:rPr>
              <a:t>月发现南侧</a:t>
            </a:r>
            <a:r>
              <a:rPr lang="en-US" altLang="zh-CN" sz="1800" dirty="0" smtClean="0">
                <a:solidFill>
                  <a:schemeClr val="tx1"/>
                </a:solidFill>
              </a:rPr>
              <a:t>5</a:t>
            </a:r>
            <a:r>
              <a:rPr lang="zh-CN" altLang="zh-CN" sz="1800" dirty="0" smtClean="0">
                <a:solidFill>
                  <a:schemeClr val="tx1"/>
                </a:solidFill>
              </a:rPr>
              <a:t>个摄像头失效</a:t>
            </a:r>
            <a:r>
              <a:rPr lang="zh-CN" altLang="en-US" sz="1800" dirty="0" smtClean="0">
                <a:solidFill>
                  <a:schemeClr val="tx1"/>
                </a:solidFill>
              </a:rPr>
              <a:t>。</a:t>
            </a:r>
            <a:endParaRPr lang="en-US" altLang="zh-CN" sz="1800" dirty="0" smtClean="0">
              <a:solidFill>
                <a:schemeClr val="tx1"/>
              </a:solidFill>
            </a:endParaRPr>
          </a:p>
          <a:p>
            <a:pPr marL="0" indent="0">
              <a:lnSpc>
                <a:spcPct val="100000"/>
              </a:lnSpc>
              <a:spcBef>
                <a:spcPct val="0"/>
              </a:spcBef>
              <a:spcAft>
                <a:spcPct val="0"/>
              </a:spcAft>
              <a:buFontTx/>
              <a:buNone/>
            </a:pPr>
            <a:r>
              <a:rPr lang="en-US" altLang="zh-CN" sz="1800" dirty="0" smtClean="0">
                <a:solidFill>
                  <a:schemeClr val="tx1"/>
                </a:solidFill>
              </a:rPr>
              <a:t>	2018</a:t>
            </a:r>
            <a:r>
              <a:rPr lang="zh-CN" altLang="zh-CN" sz="1800" dirty="0" smtClean="0">
                <a:solidFill>
                  <a:schemeClr val="tx1"/>
                </a:solidFill>
              </a:rPr>
              <a:t>年</a:t>
            </a:r>
            <a:r>
              <a:rPr lang="en-US" altLang="zh-CN" sz="1800" dirty="0" smtClean="0">
                <a:solidFill>
                  <a:schemeClr val="tx1"/>
                </a:solidFill>
              </a:rPr>
              <a:t>01</a:t>
            </a:r>
            <a:r>
              <a:rPr lang="zh-CN" altLang="zh-CN" sz="1800" dirty="0" smtClean="0">
                <a:solidFill>
                  <a:schemeClr val="tx1"/>
                </a:solidFill>
              </a:rPr>
              <a:t>月发现</a:t>
            </a:r>
            <a:r>
              <a:rPr lang="zh-CN" altLang="en-US" sz="1800" dirty="0" smtClean="0">
                <a:solidFill>
                  <a:schemeClr val="tx1"/>
                </a:solidFill>
              </a:rPr>
              <a:t>剩余</a:t>
            </a:r>
            <a:r>
              <a:rPr lang="en-US" altLang="zh-CN" sz="1800" dirty="0" smtClean="0">
                <a:solidFill>
                  <a:schemeClr val="tx1"/>
                </a:solidFill>
              </a:rPr>
              <a:t>5</a:t>
            </a:r>
            <a:r>
              <a:rPr lang="zh-CN" altLang="zh-CN" sz="1800" dirty="0" smtClean="0">
                <a:solidFill>
                  <a:schemeClr val="tx1"/>
                </a:solidFill>
              </a:rPr>
              <a:t>个</a:t>
            </a:r>
            <a:r>
              <a:rPr lang="zh-CN" altLang="zh-CN" sz="1800" dirty="0" smtClean="0">
                <a:solidFill>
                  <a:schemeClr val="tx1"/>
                </a:solidFill>
              </a:rPr>
              <a:t>摄像头失效</a:t>
            </a:r>
            <a:r>
              <a:rPr lang="zh-CN" altLang="zh-CN" sz="1800" dirty="0" smtClean="0">
                <a:solidFill>
                  <a:schemeClr val="tx1"/>
                </a:solidFill>
              </a:rPr>
              <a:t>。</a:t>
            </a:r>
          </a:p>
          <a:p>
            <a:pPr marL="0" indent="0" algn="just">
              <a:buFontTx/>
              <a:buNone/>
            </a:pPr>
            <a:endParaRPr lang="zh-CN" altLang="en-US" dirty="0" smtClean="0"/>
          </a:p>
        </p:txBody>
      </p:sp>
      <p:pic>
        <p:nvPicPr>
          <p:cNvPr id="22532"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50" y="3789363"/>
            <a:ext cx="42418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789363"/>
            <a:ext cx="3949700" cy="2235200"/>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矩形 3"/>
          <p:cNvSpPr>
            <a:spLocks noChangeArrowheads="1"/>
          </p:cNvSpPr>
          <p:nvPr/>
        </p:nvSpPr>
        <p:spPr bwMode="auto">
          <a:xfrm>
            <a:off x="1738313" y="6021388"/>
            <a:ext cx="67941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b="1" dirty="0" smtClean="0"/>
              <a:t>（</a:t>
            </a:r>
            <a:r>
              <a:rPr lang="en-US" altLang="zh-CN" b="1" dirty="0"/>
              <a:t>a</a:t>
            </a:r>
            <a:r>
              <a:rPr lang="zh-CN" altLang="en-US" b="1" dirty="0" smtClean="0"/>
              <a:t>）</a:t>
            </a:r>
            <a:r>
              <a:rPr lang="en-US" altLang="zh-CN" b="1" dirty="0" smtClean="0"/>
              <a:t>2016</a:t>
            </a:r>
            <a:r>
              <a:rPr lang="zh-CN" altLang="zh-CN" b="1" dirty="0"/>
              <a:t>年</a:t>
            </a:r>
            <a:r>
              <a:rPr lang="en-US" altLang="zh-CN" b="1" dirty="0"/>
              <a:t>12</a:t>
            </a:r>
            <a:r>
              <a:rPr lang="zh-CN" altLang="zh-CN" b="1" dirty="0"/>
              <a:t>月摄像头监控 </a:t>
            </a:r>
            <a:r>
              <a:rPr lang="en-US" altLang="zh-CN" b="1" dirty="0"/>
              <a:t>                               </a:t>
            </a:r>
            <a:r>
              <a:rPr lang="en-US" altLang="zh-CN" b="1" dirty="0" smtClean="0"/>
              <a:t>(b )2017</a:t>
            </a:r>
            <a:r>
              <a:rPr lang="zh-CN" altLang="zh-CN" b="1" dirty="0"/>
              <a:t>年</a:t>
            </a:r>
            <a:r>
              <a:rPr lang="en-US" altLang="zh-CN" b="1" dirty="0"/>
              <a:t>11</a:t>
            </a:r>
            <a:r>
              <a:rPr lang="zh-CN" altLang="zh-CN" b="1" dirty="0"/>
              <a:t>月摄像头监控</a:t>
            </a:r>
          </a:p>
        </p:txBody>
      </p:sp>
      <p:sp>
        <p:nvSpPr>
          <p:cNvPr id="22535" name="矩形 4"/>
          <p:cNvSpPr>
            <a:spLocks noChangeArrowheads="1"/>
          </p:cNvSpPr>
          <p:nvPr/>
        </p:nvSpPr>
        <p:spPr bwMode="auto">
          <a:xfrm>
            <a:off x="3719513" y="6361113"/>
            <a:ext cx="146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a:t>图</a:t>
            </a:r>
            <a:r>
              <a:rPr lang="en-US" altLang="zh-CN" b="1" dirty="0" smtClean="0"/>
              <a:t>16</a:t>
            </a:r>
            <a:r>
              <a:rPr lang="zh-CN" altLang="zh-CN" b="1" dirty="0" smtClean="0"/>
              <a:t>摄像头</a:t>
            </a:r>
            <a:r>
              <a:rPr lang="zh-CN" altLang="zh-CN" b="1" dirty="0"/>
              <a:t>监测</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title"/>
          </p:nvPr>
        </p:nvSpPr>
        <p:spPr>
          <a:xfrm>
            <a:off x="609600" y="955576"/>
            <a:ext cx="6248400" cy="457200"/>
          </a:xfrm>
        </p:spPr>
        <p:txBody>
          <a:bodyPr/>
          <a:lstStyle/>
          <a:p>
            <a:r>
              <a:rPr lang="en-US" altLang="zh-CN" sz="2400" dirty="0">
                <a:solidFill>
                  <a:schemeClr val="tx1"/>
                </a:solidFill>
                <a:effectLst>
                  <a:outerShdw blurRad="38100" dist="38100" dir="2700000" algn="tl">
                    <a:srgbClr val="000000">
                      <a:alpha val="43137"/>
                    </a:srgbClr>
                  </a:outerShdw>
                </a:effectLst>
              </a:rPr>
              <a:t>4.3   </a:t>
            </a:r>
            <a:r>
              <a:rPr lang="zh-CN" altLang="zh-CN" sz="2400" dirty="0">
                <a:solidFill>
                  <a:schemeClr val="tx1"/>
                </a:solidFill>
                <a:effectLst>
                  <a:outerShdw blurRad="38100" dist="38100" dir="2700000" algn="tl">
                    <a:srgbClr val="000000">
                      <a:alpha val="43137"/>
                    </a:srgbClr>
                  </a:outerShdw>
                </a:effectLst>
              </a:rPr>
              <a:t>靶前</a:t>
            </a:r>
            <a:r>
              <a:rPr lang="en-US" altLang="zh-CN" sz="2400" dirty="0">
                <a:solidFill>
                  <a:schemeClr val="tx1"/>
                </a:solidFill>
                <a:effectLst>
                  <a:outerShdw blurRad="38100" dist="38100" dir="2700000" algn="tl">
                    <a:srgbClr val="000000">
                      <a:alpha val="43137"/>
                    </a:srgbClr>
                  </a:outerShdw>
                </a:effectLst>
              </a:rPr>
              <a:t>24</a:t>
            </a:r>
            <a:r>
              <a:rPr lang="zh-CN" altLang="zh-CN" sz="2400" dirty="0">
                <a:solidFill>
                  <a:schemeClr val="tx1"/>
                </a:solidFill>
                <a:effectLst>
                  <a:outerShdw blurRad="38100" dist="38100" dir="2700000" algn="tl">
                    <a:srgbClr val="000000">
                      <a:alpha val="43137"/>
                    </a:srgbClr>
                  </a:outerShdw>
                </a:effectLst>
              </a:rPr>
              <a:t>米</a:t>
            </a:r>
            <a:r>
              <a:rPr lang="zh-CN" altLang="en-US" sz="2400" dirty="0">
                <a:solidFill>
                  <a:schemeClr val="tx1"/>
                </a:solidFill>
                <a:effectLst>
                  <a:outerShdw blurRad="38100" dist="38100" dir="2700000" algn="tl">
                    <a:srgbClr val="000000">
                      <a:alpha val="43137"/>
                    </a:srgbClr>
                  </a:outerShdw>
                </a:effectLst>
              </a:rPr>
              <a:t>磁铁漏水检测</a:t>
            </a:r>
            <a:endParaRPr lang="zh-CN" altLang="en-US" sz="2400" dirty="0" smtClean="0">
              <a:solidFill>
                <a:schemeClr val="tx1"/>
              </a:solidFill>
              <a:effectLst>
                <a:outerShdw blurRad="38100" dist="38100" dir="2700000" algn="tl">
                  <a:srgbClr val="000000">
                    <a:alpha val="43137"/>
                  </a:srgbClr>
                </a:outerShdw>
              </a:effectLst>
            </a:endParaRPr>
          </a:p>
        </p:txBody>
      </p:sp>
      <p:sp>
        <p:nvSpPr>
          <p:cNvPr id="23555" name="内容占位符 2"/>
          <p:cNvSpPr>
            <a:spLocks noGrp="1"/>
          </p:cNvSpPr>
          <p:nvPr>
            <p:ph idx="1"/>
          </p:nvPr>
        </p:nvSpPr>
        <p:spPr>
          <a:xfrm>
            <a:off x="323850" y="1376511"/>
            <a:ext cx="8569325" cy="5076825"/>
          </a:xfrm>
        </p:spPr>
        <p:txBody>
          <a:bodyPr/>
          <a:lstStyle/>
          <a:p>
            <a:pPr marL="0" indent="0">
              <a:lnSpc>
                <a:spcPct val="100000"/>
              </a:lnSpc>
              <a:buFontTx/>
              <a:buNone/>
            </a:pPr>
            <a:r>
              <a:rPr lang="en-US" altLang="zh-CN" sz="1800" dirty="0" smtClean="0">
                <a:solidFill>
                  <a:schemeClr val="tx1"/>
                </a:solidFill>
              </a:rPr>
              <a:t>       2018</a:t>
            </a:r>
            <a:r>
              <a:rPr lang="zh-CN" altLang="zh-CN" sz="1800" dirty="0" smtClean="0">
                <a:solidFill>
                  <a:schemeClr val="tx1"/>
                </a:solidFill>
              </a:rPr>
              <a:t>年</a:t>
            </a:r>
            <a:r>
              <a:rPr lang="en-US" altLang="zh-CN" sz="1800" dirty="0" smtClean="0">
                <a:solidFill>
                  <a:schemeClr val="tx1"/>
                </a:solidFill>
              </a:rPr>
              <a:t>7</a:t>
            </a:r>
            <a:r>
              <a:rPr lang="zh-CN" altLang="zh-CN" sz="1800" dirty="0" smtClean="0">
                <a:solidFill>
                  <a:schemeClr val="tx1"/>
                </a:solidFill>
              </a:rPr>
              <a:t>月</a:t>
            </a:r>
            <a:r>
              <a:rPr lang="en-US" altLang="zh-CN" sz="1800" dirty="0" smtClean="0">
                <a:solidFill>
                  <a:schemeClr val="tx1"/>
                </a:solidFill>
              </a:rPr>
              <a:t>11</a:t>
            </a:r>
            <a:r>
              <a:rPr lang="zh-CN" altLang="en-US" sz="1800" dirty="0" smtClean="0">
                <a:solidFill>
                  <a:schemeClr val="tx1"/>
                </a:solidFill>
              </a:rPr>
              <a:t>至</a:t>
            </a:r>
            <a:r>
              <a:rPr lang="en-US" altLang="zh-CN" sz="1800" dirty="0" smtClean="0">
                <a:solidFill>
                  <a:schemeClr val="tx1"/>
                </a:solidFill>
              </a:rPr>
              <a:t>20</a:t>
            </a:r>
            <a:r>
              <a:rPr lang="zh-CN" altLang="zh-CN" sz="1800" dirty="0" smtClean="0">
                <a:solidFill>
                  <a:schemeClr val="tx1"/>
                </a:solidFill>
              </a:rPr>
              <a:t>日中控显示</a:t>
            </a:r>
            <a:r>
              <a:rPr lang="en-US" altLang="zh-CN" sz="1800" dirty="0" smtClean="0">
                <a:solidFill>
                  <a:schemeClr val="tx1"/>
                </a:solidFill>
              </a:rPr>
              <a:t>24</a:t>
            </a:r>
            <a:r>
              <a:rPr lang="zh-CN" altLang="zh-CN" sz="1800" dirty="0" smtClean="0">
                <a:solidFill>
                  <a:schemeClr val="tx1"/>
                </a:solidFill>
              </a:rPr>
              <a:t>米段第一种报警装置（辐射防护电缆）有间断报警，</a:t>
            </a:r>
            <a:r>
              <a:rPr lang="en-US" altLang="zh-CN" sz="1800" dirty="0" smtClean="0">
                <a:solidFill>
                  <a:schemeClr val="tx1"/>
                </a:solidFill>
              </a:rPr>
              <a:t>23</a:t>
            </a:r>
            <a:r>
              <a:rPr lang="zh-CN" altLang="zh-CN" sz="1800" dirty="0" smtClean="0">
                <a:solidFill>
                  <a:schemeClr val="tx1"/>
                </a:solidFill>
              </a:rPr>
              <a:t>日开始连续报警</a:t>
            </a:r>
            <a:r>
              <a:rPr lang="zh-CN" altLang="zh-CN" sz="1800" dirty="0" smtClean="0">
                <a:solidFill>
                  <a:schemeClr val="tx1"/>
                </a:solidFill>
              </a:rPr>
              <a:t>；</a:t>
            </a:r>
            <a:r>
              <a:rPr lang="zh-CN" altLang="en-US" sz="1800" dirty="0">
                <a:solidFill>
                  <a:schemeClr val="tx1"/>
                </a:solidFill>
              </a:rPr>
              <a:t>但</a:t>
            </a:r>
            <a:r>
              <a:rPr lang="zh-CN" altLang="zh-CN" sz="1800" dirty="0" smtClean="0">
                <a:solidFill>
                  <a:schemeClr val="tx1"/>
                </a:solidFill>
              </a:rPr>
              <a:t>第二</a:t>
            </a:r>
            <a:r>
              <a:rPr lang="zh-CN" altLang="zh-CN" sz="1800" dirty="0" smtClean="0">
                <a:solidFill>
                  <a:schemeClr val="tx1"/>
                </a:solidFill>
              </a:rPr>
              <a:t>种和第三</a:t>
            </a:r>
            <a:r>
              <a:rPr lang="zh-CN" altLang="zh-CN" sz="1800" dirty="0" smtClean="0">
                <a:solidFill>
                  <a:schemeClr val="tx1"/>
                </a:solidFill>
              </a:rPr>
              <a:t>种漏水</a:t>
            </a:r>
            <a:r>
              <a:rPr lang="zh-CN" altLang="zh-CN" sz="1800" dirty="0" smtClean="0">
                <a:solidFill>
                  <a:schemeClr val="tx1"/>
                </a:solidFill>
              </a:rPr>
              <a:t>报警</a:t>
            </a:r>
            <a:r>
              <a:rPr lang="zh-CN" altLang="zh-CN" sz="1800" dirty="0" smtClean="0">
                <a:solidFill>
                  <a:schemeClr val="tx1"/>
                </a:solidFill>
              </a:rPr>
              <a:t>装置</a:t>
            </a:r>
            <a:r>
              <a:rPr lang="zh-CN" altLang="en-US" sz="1800" dirty="0" smtClean="0">
                <a:solidFill>
                  <a:schemeClr val="tx1"/>
                </a:solidFill>
              </a:rPr>
              <a:t>均没有</a:t>
            </a:r>
            <a:r>
              <a:rPr lang="zh-CN" altLang="zh-CN" sz="1800" dirty="0" smtClean="0">
                <a:solidFill>
                  <a:schemeClr val="tx1"/>
                </a:solidFill>
              </a:rPr>
              <a:t>报警。</a:t>
            </a:r>
            <a:endParaRPr lang="zh-CN" altLang="zh-CN" sz="1800" dirty="0" smtClean="0">
              <a:solidFill>
                <a:schemeClr val="tx1"/>
              </a:solidFill>
            </a:endParaRPr>
          </a:p>
          <a:p>
            <a:pPr marL="0" indent="0">
              <a:lnSpc>
                <a:spcPct val="100000"/>
              </a:lnSpc>
              <a:buFontTx/>
              <a:buNone/>
            </a:pPr>
            <a:r>
              <a:rPr lang="en-US" altLang="zh-CN" sz="1800" dirty="0" smtClean="0">
                <a:solidFill>
                  <a:schemeClr val="tx1"/>
                </a:solidFill>
              </a:rPr>
              <a:t>       </a:t>
            </a:r>
            <a:r>
              <a:rPr lang="zh-CN" altLang="zh-CN" sz="1800" dirty="0" smtClean="0">
                <a:solidFill>
                  <a:schemeClr val="tx1"/>
                </a:solidFill>
              </a:rPr>
              <a:t>为了检查</a:t>
            </a:r>
            <a:r>
              <a:rPr lang="en-US" altLang="zh-CN" sz="1800" dirty="0" smtClean="0">
                <a:solidFill>
                  <a:schemeClr val="tx1"/>
                </a:solidFill>
              </a:rPr>
              <a:t>24</a:t>
            </a:r>
            <a:r>
              <a:rPr lang="zh-CN" altLang="zh-CN" sz="1800" dirty="0" smtClean="0">
                <a:solidFill>
                  <a:schemeClr val="tx1"/>
                </a:solidFill>
              </a:rPr>
              <a:t>米隧道辐射电缆情况，提前准备了高清内窥镜、隧道移动小车、弹簧弯转套筒等工具，于</a:t>
            </a:r>
            <a:r>
              <a:rPr lang="en-US" altLang="zh-CN" sz="1800" dirty="0" smtClean="0">
                <a:solidFill>
                  <a:schemeClr val="tx1"/>
                </a:solidFill>
              </a:rPr>
              <a:t>2018</a:t>
            </a:r>
            <a:r>
              <a:rPr lang="zh-CN" altLang="zh-CN" sz="1800" dirty="0" smtClean="0">
                <a:solidFill>
                  <a:schemeClr val="tx1"/>
                </a:solidFill>
              </a:rPr>
              <a:t>年</a:t>
            </a:r>
            <a:r>
              <a:rPr lang="en-US" altLang="zh-CN" sz="1800" dirty="0" smtClean="0">
                <a:solidFill>
                  <a:schemeClr val="tx1"/>
                </a:solidFill>
              </a:rPr>
              <a:t>8</a:t>
            </a:r>
            <a:r>
              <a:rPr lang="zh-CN" altLang="zh-CN" sz="1800" dirty="0" smtClean="0">
                <a:solidFill>
                  <a:schemeClr val="tx1"/>
                </a:solidFill>
              </a:rPr>
              <a:t>月</a:t>
            </a:r>
            <a:r>
              <a:rPr lang="en-US" altLang="zh-CN" sz="1800" dirty="0" smtClean="0">
                <a:solidFill>
                  <a:schemeClr val="tx1"/>
                </a:solidFill>
              </a:rPr>
              <a:t>8</a:t>
            </a:r>
            <a:r>
              <a:rPr lang="zh-CN" altLang="zh-CN" sz="1800" dirty="0" smtClean="0">
                <a:solidFill>
                  <a:schemeClr val="tx1"/>
                </a:solidFill>
              </a:rPr>
              <a:t>日将内窥镜由</a:t>
            </a:r>
            <a:r>
              <a:rPr lang="en-US" altLang="zh-CN" sz="1800" dirty="0" smtClean="0">
                <a:solidFill>
                  <a:schemeClr val="tx1"/>
                </a:solidFill>
              </a:rPr>
              <a:t>24</a:t>
            </a:r>
            <a:r>
              <a:rPr lang="zh-CN" altLang="zh-CN" sz="1800" dirty="0" smtClean="0">
                <a:solidFill>
                  <a:schemeClr val="tx1"/>
                </a:solidFill>
              </a:rPr>
              <a:t>米段水电孔、直通孔伸入到隧道内部探测，检查隧道内辐射防护电缆的地面情况，判断电缆报警原因，此次检查未发现明显漏水区域。</a:t>
            </a:r>
          </a:p>
          <a:p>
            <a:pPr marL="0" indent="0" algn="just">
              <a:buFontTx/>
              <a:buNone/>
            </a:pPr>
            <a:endParaRPr lang="zh-CN" altLang="zh-CN" sz="1800" dirty="0" smtClean="0">
              <a:solidFill>
                <a:schemeClr val="tx1"/>
              </a:solidFill>
            </a:endParaRPr>
          </a:p>
          <a:p>
            <a:pPr marL="0" indent="0" algn="just">
              <a:buFontTx/>
              <a:buNone/>
            </a:pPr>
            <a:endParaRPr lang="zh-CN" altLang="en-US" dirty="0" smtClean="0"/>
          </a:p>
        </p:txBody>
      </p:sp>
      <p:sp>
        <p:nvSpPr>
          <p:cNvPr id="23556" name="TextBox 8"/>
          <p:cNvSpPr txBox="1">
            <a:spLocks noChangeArrowheads="1"/>
          </p:cNvSpPr>
          <p:nvPr/>
        </p:nvSpPr>
        <p:spPr bwMode="auto">
          <a:xfrm>
            <a:off x="1096963" y="6461125"/>
            <a:ext cx="15103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r>
              <a:rPr lang="zh-CN" altLang="en-US" b="1" dirty="0" smtClean="0"/>
              <a:t>图</a:t>
            </a:r>
            <a:r>
              <a:rPr lang="en-US" altLang="zh-CN" b="1" dirty="0" smtClean="0"/>
              <a:t>17 </a:t>
            </a:r>
            <a:r>
              <a:rPr lang="zh-CN" altLang="en-US" b="1" dirty="0" smtClean="0"/>
              <a:t>工业</a:t>
            </a:r>
            <a:r>
              <a:rPr lang="zh-CN" altLang="en-US" b="1" dirty="0"/>
              <a:t>内窥镜</a:t>
            </a:r>
          </a:p>
        </p:txBody>
      </p:sp>
      <p:sp>
        <p:nvSpPr>
          <p:cNvPr id="23557" name="TextBox 9"/>
          <p:cNvSpPr txBox="1">
            <a:spLocks noChangeArrowheads="1"/>
          </p:cNvSpPr>
          <p:nvPr/>
        </p:nvSpPr>
        <p:spPr bwMode="auto">
          <a:xfrm>
            <a:off x="3578225" y="6448425"/>
            <a:ext cx="13805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r>
              <a:rPr lang="zh-CN" altLang="en-US" b="1" dirty="0"/>
              <a:t>图</a:t>
            </a:r>
            <a:r>
              <a:rPr lang="en-US" altLang="zh-CN" b="1" dirty="0" smtClean="0"/>
              <a:t>18  </a:t>
            </a:r>
            <a:r>
              <a:rPr lang="zh-CN" altLang="en-US" b="1" dirty="0" smtClean="0"/>
              <a:t>移动</a:t>
            </a:r>
            <a:r>
              <a:rPr lang="zh-CN" altLang="en-US" b="1" dirty="0"/>
              <a:t>小车</a:t>
            </a:r>
          </a:p>
        </p:txBody>
      </p:sp>
      <p:pic>
        <p:nvPicPr>
          <p:cNvPr id="23558" name="图片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013" y="3501008"/>
            <a:ext cx="1797050" cy="286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图片 12"/>
          <p:cNvPicPr>
            <a:picLocks noChangeAspect="1"/>
          </p:cNvPicPr>
          <p:nvPr/>
        </p:nvPicPr>
        <p:blipFill>
          <a:blip r:embed="rId3" cstate="print">
            <a:extLst>
              <a:ext uri="{28A0092B-C50C-407E-A947-70E740481C1C}">
                <a14:useLocalDpi xmlns:a14="http://schemas.microsoft.com/office/drawing/2010/main" val="0"/>
              </a:ext>
            </a:extLst>
          </a:blip>
          <a:srcRect t="2400" b="12895"/>
          <a:stretch>
            <a:fillRect/>
          </a:stretch>
        </p:blipFill>
        <p:spPr bwMode="auto">
          <a:xfrm>
            <a:off x="2825750" y="3501008"/>
            <a:ext cx="2825750" cy="286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3"/>
          <p:cNvPicPr>
            <a:picLocks noChangeAspect="1" noChangeArrowheads="1"/>
          </p:cNvPicPr>
          <p:nvPr/>
        </p:nvPicPr>
        <p:blipFill>
          <a:blip r:embed="rId4">
            <a:extLst>
              <a:ext uri="{28A0092B-C50C-407E-A947-70E740481C1C}">
                <a14:useLocalDpi xmlns:a14="http://schemas.microsoft.com/office/drawing/2010/main" val="0"/>
              </a:ext>
            </a:extLst>
          </a:blip>
          <a:srcRect l="2792" t="11772" r="3844" b="6068"/>
          <a:stretch>
            <a:fillRect/>
          </a:stretch>
        </p:blipFill>
        <p:spPr bwMode="auto">
          <a:xfrm>
            <a:off x="5940425" y="3272929"/>
            <a:ext cx="2879725" cy="1596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2017" t="10846" r="2612" b="3288"/>
          <a:stretch>
            <a:fillRect/>
          </a:stretch>
        </p:blipFill>
        <p:spPr bwMode="auto">
          <a:xfrm>
            <a:off x="5935663" y="4941168"/>
            <a:ext cx="2879725"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62" name="矩形 5"/>
          <p:cNvSpPr>
            <a:spLocks noChangeArrowheads="1"/>
          </p:cNvSpPr>
          <p:nvPr/>
        </p:nvSpPr>
        <p:spPr bwMode="auto">
          <a:xfrm>
            <a:off x="6347665" y="6461125"/>
            <a:ext cx="20660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t>图</a:t>
            </a:r>
            <a:r>
              <a:rPr lang="en-US" altLang="zh-CN" b="1" dirty="0" smtClean="0"/>
              <a:t>19  </a:t>
            </a:r>
            <a:r>
              <a:rPr lang="en-US" altLang="zh-CN" b="1" dirty="0"/>
              <a:t>T-2-11</a:t>
            </a:r>
            <a:r>
              <a:rPr lang="zh-CN" altLang="en-US" b="1" dirty="0"/>
              <a:t>孔观察情况</a:t>
            </a:r>
            <a:endParaRPr lang="en-US" altLang="zh-CN" b="1"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a:xfrm>
            <a:off x="609600" y="955576"/>
            <a:ext cx="6248400" cy="457200"/>
          </a:xfrm>
        </p:spPr>
        <p:txBody>
          <a:bodyPr/>
          <a:lstStyle/>
          <a:p>
            <a:r>
              <a:rPr lang="en-US" altLang="zh-CN" sz="2400" dirty="0" smtClean="0">
                <a:solidFill>
                  <a:schemeClr val="tx1"/>
                </a:solidFill>
                <a:effectLst>
                  <a:outerShdw blurRad="38100" dist="38100" dir="2700000" algn="tl">
                    <a:srgbClr val="000000">
                      <a:alpha val="43137"/>
                    </a:srgbClr>
                  </a:outerShdw>
                </a:effectLst>
              </a:rPr>
              <a:t>4.3   </a:t>
            </a:r>
            <a:r>
              <a:rPr lang="zh-CN" altLang="zh-CN" sz="2400" dirty="0" smtClean="0">
                <a:solidFill>
                  <a:schemeClr val="tx1"/>
                </a:solidFill>
                <a:effectLst>
                  <a:outerShdw blurRad="38100" dist="38100" dir="2700000" algn="tl">
                    <a:srgbClr val="000000">
                      <a:alpha val="43137"/>
                    </a:srgbClr>
                  </a:outerShdw>
                </a:effectLst>
              </a:rPr>
              <a:t>靶前</a:t>
            </a:r>
            <a:r>
              <a:rPr lang="en-US" altLang="zh-CN" sz="2400" dirty="0" smtClean="0">
                <a:solidFill>
                  <a:schemeClr val="tx1"/>
                </a:solidFill>
                <a:effectLst>
                  <a:outerShdw blurRad="38100" dist="38100" dir="2700000" algn="tl">
                    <a:srgbClr val="000000">
                      <a:alpha val="43137"/>
                    </a:srgbClr>
                  </a:outerShdw>
                </a:effectLst>
              </a:rPr>
              <a:t>24</a:t>
            </a:r>
            <a:r>
              <a:rPr lang="zh-CN" altLang="zh-CN" sz="2400" dirty="0" smtClean="0">
                <a:solidFill>
                  <a:schemeClr val="tx1"/>
                </a:solidFill>
                <a:effectLst>
                  <a:outerShdw blurRad="38100" dist="38100" dir="2700000" algn="tl">
                    <a:srgbClr val="000000">
                      <a:alpha val="43137"/>
                    </a:srgbClr>
                  </a:outerShdw>
                </a:effectLst>
              </a:rPr>
              <a:t>米</a:t>
            </a:r>
            <a:r>
              <a:rPr lang="zh-CN" altLang="en-US" sz="2400" dirty="0" smtClean="0">
                <a:solidFill>
                  <a:schemeClr val="tx1"/>
                </a:solidFill>
                <a:effectLst>
                  <a:outerShdw blurRad="38100" dist="38100" dir="2700000" algn="tl">
                    <a:srgbClr val="000000">
                      <a:alpha val="43137"/>
                    </a:srgbClr>
                  </a:outerShdw>
                </a:effectLst>
              </a:rPr>
              <a:t>磁铁漏水检测</a:t>
            </a:r>
          </a:p>
        </p:txBody>
      </p:sp>
      <p:sp>
        <p:nvSpPr>
          <p:cNvPr id="24579" name="内容占位符 2"/>
          <p:cNvSpPr>
            <a:spLocks noGrp="1"/>
          </p:cNvSpPr>
          <p:nvPr>
            <p:ph idx="1"/>
          </p:nvPr>
        </p:nvSpPr>
        <p:spPr>
          <a:xfrm>
            <a:off x="323850" y="1484784"/>
            <a:ext cx="8712646" cy="4789016"/>
          </a:xfrm>
        </p:spPr>
        <p:txBody>
          <a:bodyPr/>
          <a:lstStyle/>
          <a:p>
            <a:pPr marL="0" indent="0">
              <a:lnSpc>
                <a:spcPct val="100000"/>
              </a:lnSpc>
              <a:spcBef>
                <a:spcPts val="0"/>
              </a:spcBef>
              <a:spcAft>
                <a:spcPts val="0"/>
              </a:spcAft>
              <a:buFontTx/>
              <a:buNone/>
            </a:pPr>
            <a:r>
              <a:rPr lang="en-US" altLang="zh-CN" sz="1800" dirty="0" smtClean="0">
                <a:solidFill>
                  <a:schemeClr val="tx1"/>
                </a:solidFill>
              </a:rPr>
              <a:t>      8</a:t>
            </a:r>
            <a:r>
              <a:rPr lang="zh-CN" altLang="zh-CN" sz="1800" dirty="0" smtClean="0">
                <a:solidFill>
                  <a:schemeClr val="tx1"/>
                </a:solidFill>
              </a:rPr>
              <a:t>月</a:t>
            </a:r>
            <a:r>
              <a:rPr lang="en-US" altLang="zh-CN" sz="1800" dirty="0" smtClean="0">
                <a:solidFill>
                  <a:schemeClr val="tx1"/>
                </a:solidFill>
              </a:rPr>
              <a:t>9</a:t>
            </a:r>
            <a:r>
              <a:rPr lang="zh-CN" altLang="zh-CN" sz="1800" dirty="0" smtClean="0">
                <a:solidFill>
                  <a:schemeClr val="tx1"/>
                </a:solidFill>
              </a:rPr>
              <a:t>日以后，辐射防护监控发现</a:t>
            </a:r>
            <a:r>
              <a:rPr lang="en-US" altLang="zh-CN" sz="1800" dirty="0" smtClean="0">
                <a:solidFill>
                  <a:schemeClr val="tx1"/>
                </a:solidFill>
              </a:rPr>
              <a:t>24</a:t>
            </a:r>
            <a:r>
              <a:rPr lang="zh-CN" altLang="zh-CN" sz="1800" dirty="0" smtClean="0">
                <a:solidFill>
                  <a:schemeClr val="tx1"/>
                </a:solidFill>
              </a:rPr>
              <a:t>米段集水井有</a:t>
            </a:r>
            <a:r>
              <a:rPr lang="zh-CN" altLang="zh-CN" sz="1800" dirty="0" smtClean="0">
                <a:solidFill>
                  <a:schemeClr val="tx1"/>
                </a:solidFill>
              </a:rPr>
              <a:t>水</a:t>
            </a:r>
            <a:r>
              <a:rPr lang="zh-CN" altLang="en-US" sz="1800" dirty="0" smtClean="0">
                <a:solidFill>
                  <a:schemeClr val="tx1"/>
                </a:solidFill>
              </a:rPr>
              <a:t>，</a:t>
            </a:r>
            <a:r>
              <a:rPr lang="zh-CN" altLang="zh-CN" sz="1800" dirty="0" smtClean="0">
                <a:solidFill>
                  <a:schemeClr val="tx1"/>
                </a:solidFill>
              </a:rPr>
              <a:t>并</a:t>
            </a:r>
            <a:r>
              <a:rPr lang="zh-CN" altLang="en-US" sz="1800" dirty="0" smtClean="0">
                <a:solidFill>
                  <a:schemeClr val="tx1"/>
                </a:solidFill>
              </a:rPr>
              <a:t>且水量缓慢</a:t>
            </a:r>
            <a:r>
              <a:rPr lang="zh-CN" altLang="zh-CN" sz="1800" dirty="0" smtClean="0">
                <a:solidFill>
                  <a:schemeClr val="tx1"/>
                </a:solidFill>
              </a:rPr>
              <a:t>增加</a:t>
            </a:r>
            <a:r>
              <a:rPr lang="zh-CN" altLang="en-US" sz="1800" dirty="0" smtClean="0">
                <a:solidFill>
                  <a:schemeClr val="tx1"/>
                </a:solidFill>
              </a:rPr>
              <a:t>。</a:t>
            </a:r>
            <a:endParaRPr lang="en-US" altLang="zh-CN" sz="1800" dirty="0">
              <a:solidFill>
                <a:schemeClr val="tx1"/>
              </a:solidFill>
            </a:endParaRPr>
          </a:p>
          <a:p>
            <a:pPr marL="0" indent="0">
              <a:lnSpc>
                <a:spcPct val="100000"/>
              </a:lnSpc>
              <a:spcBef>
                <a:spcPts val="0"/>
              </a:spcBef>
              <a:spcAft>
                <a:spcPts val="0"/>
              </a:spcAft>
              <a:buFontTx/>
              <a:buNone/>
            </a:pPr>
            <a:r>
              <a:rPr lang="en-US" altLang="zh-CN" sz="1800" dirty="0">
                <a:solidFill>
                  <a:schemeClr val="tx1"/>
                </a:solidFill>
              </a:rPr>
              <a:t> </a:t>
            </a:r>
            <a:r>
              <a:rPr lang="en-US" altLang="zh-CN" sz="1800" dirty="0" smtClean="0">
                <a:solidFill>
                  <a:schemeClr val="tx1"/>
                </a:solidFill>
              </a:rPr>
              <a:t>     </a:t>
            </a:r>
            <a:r>
              <a:rPr lang="en-US" altLang="zh-CN" sz="1800" dirty="0" smtClean="0">
                <a:solidFill>
                  <a:schemeClr val="tx1"/>
                </a:solidFill>
              </a:rPr>
              <a:t>27</a:t>
            </a:r>
            <a:r>
              <a:rPr lang="zh-CN" altLang="zh-CN" sz="1800" dirty="0" smtClean="0">
                <a:solidFill>
                  <a:schemeClr val="tx1"/>
                </a:solidFill>
              </a:rPr>
              <a:t>日</a:t>
            </a:r>
            <a:r>
              <a:rPr lang="zh-CN" altLang="zh-CN" sz="1800" dirty="0" smtClean="0">
                <a:solidFill>
                  <a:schemeClr val="tx1"/>
                </a:solidFill>
              </a:rPr>
              <a:t>，借助</a:t>
            </a:r>
            <a:r>
              <a:rPr lang="zh-CN" altLang="zh-CN" sz="1800" dirty="0" smtClean="0">
                <a:solidFill>
                  <a:schemeClr val="tx1"/>
                </a:solidFill>
              </a:rPr>
              <a:t>内窥镜排查</a:t>
            </a:r>
            <a:r>
              <a:rPr lang="zh-CN" altLang="zh-CN" sz="1800" dirty="0" smtClean="0">
                <a:solidFill>
                  <a:schemeClr val="tx1"/>
                </a:solidFill>
              </a:rPr>
              <a:t>发现</a:t>
            </a:r>
            <a:r>
              <a:rPr lang="zh-CN" altLang="en-US" sz="1800" dirty="0" smtClean="0">
                <a:solidFill>
                  <a:schemeClr val="tx1"/>
                </a:solidFill>
              </a:rPr>
              <a:t>，</a:t>
            </a:r>
            <a:r>
              <a:rPr lang="zh-CN" altLang="zh-CN" sz="1800" dirty="0" smtClean="0">
                <a:solidFill>
                  <a:schemeClr val="tx1"/>
                </a:solidFill>
              </a:rPr>
              <a:t>集水井</a:t>
            </a:r>
            <a:r>
              <a:rPr lang="zh-CN" altLang="zh-CN" sz="1800" dirty="0" smtClean="0">
                <a:solidFill>
                  <a:schemeClr val="tx1"/>
                </a:solidFill>
              </a:rPr>
              <a:t>及附近地面有明显的水</a:t>
            </a:r>
            <a:r>
              <a:rPr lang="zh-CN" altLang="zh-CN" sz="1800" dirty="0" smtClean="0">
                <a:solidFill>
                  <a:schemeClr val="tx1"/>
                </a:solidFill>
              </a:rPr>
              <a:t>迹</a:t>
            </a:r>
            <a:r>
              <a:rPr lang="zh-CN" altLang="en-US" sz="1800" dirty="0" smtClean="0">
                <a:solidFill>
                  <a:schemeClr val="tx1"/>
                </a:solidFill>
              </a:rPr>
              <a:t>。</a:t>
            </a:r>
            <a:endParaRPr lang="en-US" altLang="zh-CN" sz="1800" dirty="0" smtClean="0">
              <a:solidFill>
                <a:schemeClr val="tx1"/>
              </a:solidFill>
            </a:endParaRPr>
          </a:p>
          <a:p>
            <a:pPr marL="0" indent="0">
              <a:lnSpc>
                <a:spcPct val="100000"/>
              </a:lnSpc>
              <a:spcBef>
                <a:spcPts val="0"/>
              </a:spcBef>
              <a:spcAft>
                <a:spcPts val="0"/>
              </a:spcAft>
              <a:buFontTx/>
              <a:buNone/>
            </a:pPr>
            <a:r>
              <a:rPr lang="en-US" altLang="zh-CN" sz="1800" dirty="0">
                <a:solidFill>
                  <a:schemeClr val="tx1"/>
                </a:solidFill>
              </a:rPr>
              <a:t> </a:t>
            </a:r>
            <a:r>
              <a:rPr lang="en-US" altLang="zh-CN" sz="1800" dirty="0" smtClean="0">
                <a:solidFill>
                  <a:schemeClr val="tx1"/>
                </a:solidFill>
              </a:rPr>
              <a:t>     </a:t>
            </a:r>
            <a:r>
              <a:rPr lang="en-US" altLang="zh-CN" sz="1800" dirty="0" smtClean="0">
                <a:solidFill>
                  <a:schemeClr val="tx1"/>
                </a:solidFill>
              </a:rPr>
              <a:t>28</a:t>
            </a:r>
            <a:r>
              <a:rPr lang="zh-CN" altLang="zh-CN" sz="1800" dirty="0" smtClean="0">
                <a:solidFill>
                  <a:schemeClr val="tx1"/>
                </a:solidFill>
              </a:rPr>
              <a:t>日</a:t>
            </a:r>
            <a:r>
              <a:rPr lang="zh-CN" altLang="en-US" sz="1800" dirty="0" smtClean="0">
                <a:solidFill>
                  <a:schemeClr val="tx1"/>
                </a:solidFill>
              </a:rPr>
              <a:t>，</a:t>
            </a:r>
            <a:r>
              <a:rPr lang="zh-CN" altLang="zh-CN" sz="1800" dirty="0" smtClean="0">
                <a:solidFill>
                  <a:schemeClr val="tx1"/>
                </a:solidFill>
              </a:rPr>
              <a:t>打开</a:t>
            </a:r>
            <a:r>
              <a:rPr lang="en-US" altLang="zh-CN" sz="1800" dirty="0" smtClean="0">
                <a:solidFill>
                  <a:schemeClr val="tx1"/>
                </a:solidFill>
              </a:rPr>
              <a:t>2</a:t>
            </a:r>
            <a:r>
              <a:rPr lang="zh-CN" altLang="zh-CN" sz="1800" dirty="0" smtClean="0">
                <a:solidFill>
                  <a:schemeClr val="tx1"/>
                </a:solidFill>
              </a:rPr>
              <a:t>层</a:t>
            </a:r>
            <a:r>
              <a:rPr lang="zh-CN" altLang="zh-CN" sz="1800" dirty="0" smtClean="0">
                <a:solidFill>
                  <a:schemeClr val="tx1"/>
                </a:solidFill>
              </a:rPr>
              <a:t>盖板</a:t>
            </a:r>
            <a:r>
              <a:rPr lang="zh-CN" altLang="en-US" sz="1800" dirty="0" smtClean="0">
                <a:solidFill>
                  <a:schemeClr val="tx1"/>
                </a:solidFill>
              </a:rPr>
              <a:t>进行</a:t>
            </a:r>
            <a:r>
              <a:rPr lang="zh-CN" altLang="zh-CN" sz="1800" dirty="0" smtClean="0">
                <a:solidFill>
                  <a:schemeClr val="tx1"/>
                </a:solidFill>
              </a:rPr>
              <a:t>内窥镜</a:t>
            </a:r>
            <a:r>
              <a:rPr lang="zh-CN" altLang="zh-CN" sz="1800" dirty="0" smtClean="0">
                <a:solidFill>
                  <a:schemeClr val="tx1"/>
                </a:solidFill>
              </a:rPr>
              <a:t>检查，发现地面有水迹</a:t>
            </a:r>
            <a:r>
              <a:rPr lang="zh-CN" altLang="zh-CN" sz="1800" dirty="0" smtClean="0">
                <a:solidFill>
                  <a:schemeClr val="tx1"/>
                </a:solidFill>
              </a:rPr>
              <a:t>，打开</a:t>
            </a:r>
            <a:r>
              <a:rPr lang="zh-CN" altLang="zh-CN" sz="1800" dirty="0" smtClean="0">
                <a:solidFill>
                  <a:schemeClr val="tx1"/>
                </a:solidFill>
              </a:rPr>
              <a:t>盖板</a:t>
            </a:r>
            <a:r>
              <a:rPr lang="en-US" altLang="zh-CN" sz="1800" dirty="0" smtClean="0">
                <a:solidFill>
                  <a:schemeClr val="tx1"/>
                </a:solidFill>
              </a:rPr>
              <a:t>T-1-12</a:t>
            </a:r>
            <a:r>
              <a:rPr lang="zh-CN" altLang="en-US" sz="1800" dirty="0" smtClean="0">
                <a:solidFill>
                  <a:schemeClr val="tx1"/>
                </a:solidFill>
              </a:rPr>
              <a:t>后</a:t>
            </a:r>
            <a:r>
              <a:rPr lang="zh-CN" altLang="zh-CN" sz="1800" dirty="0" smtClean="0">
                <a:solidFill>
                  <a:schemeClr val="tx1"/>
                </a:solidFill>
              </a:rPr>
              <a:t>发现</a:t>
            </a:r>
            <a:r>
              <a:rPr lang="zh-CN" altLang="zh-CN" sz="1800" dirty="0" smtClean="0">
                <a:solidFill>
                  <a:schemeClr val="tx1"/>
                </a:solidFill>
              </a:rPr>
              <a:t>四极磁铁</a:t>
            </a:r>
            <a:r>
              <a:rPr lang="en-US" altLang="zh-CN" sz="1800" dirty="0" smtClean="0">
                <a:solidFill>
                  <a:schemeClr val="tx1"/>
                </a:solidFill>
              </a:rPr>
              <a:t>QF28</a:t>
            </a:r>
            <a:r>
              <a:rPr lang="zh-CN" altLang="zh-CN" sz="1800" dirty="0" smtClean="0">
                <a:solidFill>
                  <a:schemeClr val="tx1"/>
                </a:solidFill>
              </a:rPr>
              <a:t>陶瓷管</a:t>
            </a:r>
            <a:r>
              <a:rPr lang="zh-CN" altLang="zh-CN" sz="1800" dirty="0" smtClean="0">
                <a:solidFill>
                  <a:schemeClr val="tx1"/>
                </a:solidFill>
              </a:rPr>
              <a:t>漏水</a:t>
            </a:r>
            <a:r>
              <a:rPr lang="zh-CN" altLang="en-US" sz="1800" dirty="0" smtClean="0">
                <a:solidFill>
                  <a:schemeClr val="tx1"/>
                </a:solidFill>
              </a:rPr>
              <a:t>。</a:t>
            </a:r>
            <a:endParaRPr lang="en-US" altLang="zh-CN" sz="1800" dirty="0" smtClean="0">
              <a:solidFill>
                <a:schemeClr val="tx1"/>
              </a:solidFill>
            </a:endParaRPr>
          </a:p>
          <a:p>
            <a:pPr marL="0" indent="0">
              <a:lnSpc>
                <a:spcPct val="100000"/>
              </a:lnSpc>
              <a:spcBef>
                <a:spcPts val="0"/>
              </a:spcBef>
              <a:spcAft>
                <a:spcPts val="0"/>
              </a:spcAft>
              <a:buFontTx/>
              <a:buNone/>
            </a:pPr>
            <a:r>
              <a:rPr lang="en-US" altLang="zh-CN" sz="1800" dirty="0">
                <a:solidFill>
                  <a:schemeClr val="tx1"/>
                </a:solidFill>
              </a:rPr>
              <a:t> </a:t>
            </a:r>
            <a:r>
              <a:rPr lang="en-US" altLang="zh-CN" sz="1800" dirty="0" smtClean="0">
                <a:solidFill>
                  <a:schemeClr val="tx1"/>
                </a:solidFill>
              </a:rPr>
              <a:t>     </a:t>
            </a:r>
            <a:r>
              <a:rPr lang="en-US" altLang="zh-CN" sz="1800" dirty="0" smtClean="0">
                <a:solidFill>
                  <a:schemeClr val="tx1"/>
                </a:solidFill>
              </a:rPr>
              <a:t>29</a:t>
            </a:r>
            <a:r>
              <a:rPr lang="zh-CN" altLang="zh-CN" sz="1800" dirty="0" smtClean="0">
                <a:solidFill>
                  <a:schemeClr val="tx1"/>
                </a:solidFill>
              </a:rPr>
              <a:t>日更换陶瓷管修复，如图</a:t>
            </a:r>
            <a:r>
              <a:rPr lang="en-US" altLang="zh-CN" sz="1800" dirty="0" smtClean="0">
                <a:solidFill>
                  <a:schemeClr val="tx1"/>
                </a:solidFill>
              </a:rPr>
              <a:t>20</a:t>
            </a:r>
            <a:r>
              <a:rPr lang="zh-CN" altLang="zh-CN" sz="1800" dirty="0" smtClean="0">
                <a:solidFill>
                  <a:schemeClr val="tx1"/>
                </a:solidFill>
              </a:rPr>
              <a:t>。</a:t>
            </a:r>
          </a:p>
          <a:p>
            <a:pPr marL="0" indent="0" algn="just">
              <a:buFontTx/>
              <a:buNone/>
            </a:pPr>
            <a:endParaRPr lang="zh-CN" altLang="zh-CN" sz="1800" dirty="0" smtClean="0">
              <a:solidFill>
                <a:schemeClr val="tx1"/>
              </a:solidFill>
            </a:endParaRPr>
          </a:p>
          <a:p>
            <a:pPr marL="0" indent="0" algn="just">
              <a:buFontTx/>
              <a:buNone/>
            </a:pPr>
            <a:endParaRPr lang="zh-CN" altLang="en-US" dirty="0" smtClean="0"/>
          </a:p>
        </p:txBody>
      </p:sp>
      <p:pic>
        <p:nvPicPr>
          <p:cNvPr id="24580" name="Picture 2" descr="微信图片_201808291050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2961365"/>
            <a:ext cx="2520206" cy="342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descr="微信图片_201808290928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9330" y="2953181"/>
            <a:ext cx="2616845" cy="34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582" name="AutoShape 3"/>
          <p:cNvCxnSpPr>
            <a:cxnSpLocks noChangeShapeType="1"/>
          </p:cNvCxnSpPr>
          <p:nvPr/>
        </p:nvCxnSpPr>
        <p:spPr bwMode="auto">
          <a:xfrm flipH="1">
            <a:off x="1692275" y="4221088"/>
            <a:ext cx="3311773" cy="1368500"/>
          </a:xfrm>
          <a:prstGeom prst="straightConnector1">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823B0B">
                      <a:alpha val="50000"/>
                    </a:srgbClr>
                  </a:outerShdw>
                </a:effectLst>
              </a14:hiddenEffects>
            </a:ext>
          </a:extLst>
        </p:spPr>
      </p:cxnSp>
      <p:sp>
        <p:nvSpPr>
          <p:cNvPr id="24583" name="矩形 5"/>
          <p:cNvSpPr>
            <a:spLocks noChangeArrowheads="1"/>
          </p:cNvSpPr>
          <p:nvPr/>
        </p:nvSpPr>
        <p:spPr bwMode="auto">
          <a:xfrm>
            <a:off x="3617913" y="6392863"/>
            <a:ext cx="12811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smtClean="0"/>
              <a:t>图</a:t>
            </a:r>
            <a:r>
              <a:rPr lang="en-US" altLang="zh-CN" b="1" dirty="0" smtClean="0"/>
              <a:t>20</a:t>
            </a:r>
            <a:r>
              <a:rPr lang="zh-CN" altLang="zh-CN" b="1" dirty="0" smtClean="0"/>
              <a:t>漏水</a:t>
            </a:r>
            <a:r>
              <a:rPr lang="zh-CN" altLang="zh-CN" b="1" dirty="0"/>
              <a:t>检查</a:t>
            </a:r>
          </a:p>
        </p:txBody>
      </p:sp>
      <p:pic>
        <p:nvPicPr>
          <p:cNvPr id="10" name="图片 9"/>
          <p:cNvPicPr/>
          <p:nvPr/>
        </p:nvPicPr>
        <p:blipFill rotWithShape="1">
          <a:blip r:embed="rId4" cstate="print">
            <a:extLst>
              <a:ext uri="{28A0092B-C50C-407E-A947-70E740481C1C}">
                <a14:useLocalDpi xmlns:a14="http://schemas.microsoft.com/office/drawing/2010/main" val="0"/>
              </a:ext>
            </a:extLst>
          </a:blip>
          <a:srcRect t="35518"/>
          <a:stretch/>
        </p:blipFill>
        <p:spPr bwMode="auto">
          <a:xfrm>
            <a:off x="6419649" y="2953180"/>
            <a:ext cx="1968775" cy="3428569"/>
          </a:xfrm>
          <a:prstGeom prst="rect">
            <a:avLst/>
          </a:prstGeom>
          <a:ln>
            <a:noFill/>
          </a:ln>
          <a:extLst>
            <a:ext uri="{53640926-AAD7-44D8-BBD7-CCE9431645EC}">
              <a14:shadowObscured xmlns:a14="http://schemas.microsoft.com/office/drawing/2010/main"/>
            </a:ext>
          </a:ex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7985CEC7-FA42-47EF-A77B-7F95993E1B58}" type="slidenum">
              <a:rPr lang="en-US" altLang="zh-CN" sz="900" smtClean="0">
                <a:solidFill>
                  <a:srgbClr val="4D5E68"/>
                </a:solidFill>
                <a:latin typeface="Impact" pitchFamily="34" charset="0"/>
              </a:rPr>
              <a:pPr/>
              <a:t>23</a:t>
            </a:fld>
            <a:endParaRPr lang="en-US" altLang="zh-CN" sz="900" smtClean="0">
              <a:solidFill>
                <a:srgbClr val="4D5E68"/>
              </a:solidFill>
              <a:latin typeface="Impact" pitchFamily="34" charset="0"/>
            </a:endParaRPr>
          </a:p>
        </p:txBody>
      </p:sp>
      <p:sp>
        <p:nvSpPr>
          <p:cNvPr id="5" name="矩形 4"/>
          <p:cNvSpPr/>
          <p:nvPr/>
        </p:nvSpPr>
        <p:spPr>
          <a:xfrm>
            <a:off x="1547664" y="3573016"/>
            <a:ext cx="6120680" cy="1446550"/>
          </a:xfrm>
          <a:prstGeom prst="rect">
            <a:avLst/>
          </a:prstGeom>
          <a:effectLst>
            <a:innerShdw blurRad="63500" dist="50800" dir="13500000">
              <a:prstClr val="black">
                <a:alpha val="50000"/>
              </a:prstClr>
            </a:inner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1" eaLnBrk="1" hangingPunct="1">
              <a:defRPr/>
            </a:pPr>
            <a:r>
              <a:rPr lang="en-US" altLang="zh-CN" sz="4400" b="1" dirty="0">
                <a:ln w="11430"/>
                <a:effectLst>
                  <a:outerShdw blurRad="50800" dist="39000" dir="5460000" algn="tl">
                    <a:srgbClr val="000000">
                      <a:alpha val="38000"/>
                    </a:srgbClr>
                  </a:outerShdw>
                </a:effectLst>
                <a:latin typeface="Comic Sans MS" pitchFamily="66" charset="0"/>
              </a:rPr>
              <a:t>5.</a:t>
            </a:r>
            <a:r>
              <a:rPr lang="zh-CN" altLang="zh-CN" sz="4400" b="1" dirty="0">
                <a:ln w="11430"/>
                <a:effectLst>
                  <a:outerShdw blurRad="50800" dist="39000" dir="5460000" algn="tl">
                    <a:srgbClr val="000000">
                      <a:alpha val="38000"/>
                    </a:srgbClr>
                  </a:outerShdw>
                </a:effectLst>
                <a:latin typeface="Comic Sans MS" pitchFamily="66" charset="0"/>
              </a:rPr>
              <a:t>异形真空盒</a:t>
            </a:r>
            <a:r>
              <a:rPr lang="zh-CN" altLang="en-US" sz="4400" b="1" dirty="0">
                <a:ln w="11430"/>
                <a:effectLst>
                  <a:outerShdw blurRad="50800" dist="39000" dir="5460000" algn="tl">
                    <a:srgbClr val="000000">
                      <a:alpha val="38000"/>
                    </a:srgbClr>
                  </a:outerShdw>
                </a:effectLst>
                <a:latin typeface="Comic Sans MS" pitchFamily="66" charset="0"/>
              </a:rPr>
              <a:t>检修</a:t>
            </a:r>
            <a:r>
              <a:rPr lang="zh-CN" altLang="zh-CN" sz="4400" b="1" dirty="0">
                <a:ln w="11430"/>
                <a:effectLst>
                  <a:outerShdw blurRad="50800" dist="39000" dir="5460000" algn="tl">
                    <a:srgbClr val="000000">
                      <a:alpha val="38000"/>
                    </a:srgbClr>
                  </a:outerShdw>
                </a:effectLst>
                <a:latin typeface="Comic Sans MS" pitchFamily="66" charset="0"/>
              </a:rPr>
              <a:t>情况</a:t>
            </a:r>
          </a:p>
          <a:p>
            <a:pPr eaLnBrk="1" hangingPunct="1">
              <a:defRPr/>
            </a:pPr>
            <a:endParaRPr lang="en-US" altLang="zh-CN" sz="4400" b="1" dirty="0">
              <a:ln w="11430"/>
              <a:effectLst>
                <a:outerShdw blurRad="50800" dist="39000" dir="5460000" algn="tl">
                  <a:srgbClr val="000000">
                    <a:alpha val="38000"/>
                  </a:srgbClr>
                </a:outerShdw>
              </a:effectLst>
              <a:latin typeface="Comic Sans MS" pitchFamily="66" charset="0"/>
            </a:endParaRPr>
          </a:p>
        </p:txBody>
      </p:sp>
    </p:spTree>
  </p:cSld>
  <p:clrMapOvr>
    <a:masterClrMapping/>
  </p:clrMapOvr>
  <p:transition advTm="8332">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p:cNvSpPr>
            <a:spLocks noGrp="1"/>
          </p:cNvSpPr>
          <p:nvPr>
            <p:ph type="title"/>
          </p:nvPr>
        </p:nvSpPr>
        <p:spPr/>
        <p:txBody>
          <a:bodyPr/>
          <a:lstStyle/>
          <a:p>
            <a:r>
              <a:rPr lang="en-US" altLang="zh-CN" sz="2400" dirty="0" smtClean="0">
                <a:solidFill>
                  <a:schemeClr val="tx1"/>
                </a:solidFill>
              </a:rPr>
              <a:t>5.1  </a:t>
            </a:r>
            <a:r>
              <a:rPr lang="zh-CN" altLang="zh-CN" sz="2400" dirty="0" smtClean="0">
                <a:solidFill>
                  <a:schemeClr val="tx1"/>
                </a:solidFill>
              </a:rPr>
              <a:t>异形真空盒简介</a:t>
            </a:r>
          </a:p>
        </p:txBody>
      </p:sp>
      <p:sp>
        <p:nvSpPr>
          <p:cNvPr id="26627" name="内容占位符 2"/>
          <p:cNvSpPr>
            <a:spLocks noGrp="1"/>
          </p:cNvSpPr>
          <p:nvPr>
            <p:ph idx="1"/>
          </p:nvPr>
        </p:nvSpPr>
        <p:spPr>
          <a:xfrm>
            <a:off x="323850" y="1628775"/>
            <a:ext cx="8712200" cy="4933950"/>
          </a:xfrm>
        </p:spPr>
        <p:txBody>
          <a:bodyPr/>
          <a:lstStyle/>
          <a:p>
            <a:pPr marL="0" indent="0">
              <a:lnSpc>
                <a:spcPct val="100000"/>
              </a:lnSpc>
              <a:spcBef>
                <a:spcPct val="0"/>
              </a:spcBef>
              <a:spcAft>
                <a:spcPct val="0"/>
              </a:spcAft>
              <a:buFontTx/>
              <a:buNone/>
            </a:pPr>
            <a:r>
              <a:rPr lang="en-US" altLang="zh-CN" sz="1800" dirty="0" smtClean="0">
                <a:solidFill>
                  <a:schemeClr val="tx1"/>
                </a:solidFill>
              </a:rPr>
              <a:t>       CSNS</a:t>
            </a:r>
            <a:r>
              <a:rPr lang="zh-CN" altLang="zh-CN" sz="1800" dirty="0" smtClean="0">
                <a:solidFill>
                  <a:schemeClr val="tx1"/>
                </a:solidFill>
              </a:rPr>
              <a:t>异形真空盒分别位于环（</a:t>
            </a:r>
            <a:r>
              <a:rPr lang="en-US" altLang="zh-CN" sz="1800" dirty="0" smtClean="0">
                <a:solidFill>
                  <a:schemeClr val="tx1"/>
                </a:solidFill>
              </a:rPr>
              <a:t>RCS</a:t>
            </a:r>
            <a:r>
              <a:rPr lang="zh-CN" altLang="zh-CN" sz="1800" dirty="0" smtClean="0">
                <a:solidFill>
                  <a:schemeClr val="tx1"/>
                </a:solidFill>
              </a:rPr>
              <a:t>）注入区和输运线（</a:t>
            </a:r>
            <a:r>
              <a:rPr lang="en-US" altLang="zh-CN" sz="1800" dirty="0" smtClean="0">
                <a:solidFill>
                  <a:schemeClr val="tx1"/>
                </a:solidFill>
              </a:rPr>
              <a:t>LRBT</a:t>
            </a:r>
            <a:r>
              <a:rPr lang="zh-CN" altLang="zh-CN" sz="1800" dirty="0" smtClean="0">
                <a:solidFill>
                  <a:schemeClr val="tx1"/>
                </a:solidFill>
              </a:rPr>
              <a:t>、</a:t>
            </a:r>
            <a:r>
              <a:rPr lang="en-US" altLang="zh-CN" sz="1800" dirty="0" smtClean="0">
                <a:solidFill>
                  <a:schemeClr val="tx1"/>
                </a:solidFill>
              </a:rPr>
              <a:t>RTBT</a:t>
            </a:r>
            <a:r>
              <a:rPr lang="zh-CN" altLang="zh-CN" sz="1800" dirty="0" smtClean="0">
                <a:solidFill>
                  <a:schemeClr val="tx1"/>
                </a:solidFill>
              </a:rPr>
              <a:t>）分叉位置，有</a:t>
            </a:r>
            <a:r>
              <a:rPr lang="en-US" altLang="zh-CN" sz="1800" dirty="0" smtClean="0">
                <a:solidFill>
                  <a:schemeClr val="tx1"/>
                </a:solidFill>
              </a:rPr>
              <a:t>LR34</a:t>
            </a:r>
            <a:r>
              <a:rPr lang="zh-CN" altLang="zh-CN" sz="1800" dirty="0" smtClean="0">
                <a:solidFill>
                  <a:schemeClr val="tx1"/>
                </a:solidFill>
              </a:rPr>
              <a:t>、</a:t>
            </a:r>
            <a:r>
              <a:rPr lang="en-US" altLang="zh-CN" sz="1800" dirty="0" smtClean="0">
                <a:solidFill>
                  <a:schemeClr val="tx1"/>
                </a:solidFill>
              </a:rPr>
              <a:t>RCS60</a:t>
            </a:r>
            <a:r>
              <a:rPr lang="zh-CN" altLang="zh-CN" sz="1800" dirty="0" smtClean="0">
                <a:solidFill>
                  <a:schemeClr val="tx1"/>
                </a:solidFill>
              </a:rPr>
              <a:t>、</a:t>
            </a:r>
            <a:r>
              <a:rPr lang="en-US" altLang="zh-CN" sz="1800" dirty="0" smtClean="0">
                <a:solidFill>
                  <a:schemeClr val="tx1"/>
                </a:solidFill>
              </a:rPr>
              <a:t>RCS61</a:t>
            </a:r>
            <a:r>
              <a:rPr lang="zh-CN" altLang="zh-CN" sz="1800" dirty="0" smtClean="0">
                <a:solidFill>
                  <a:schemeClr val="tx1"/>
                </a:solidFill>
              </a:rPr>
              <a:t>、</a:t>
            </a:r>
            <a:r>
              <a:rPr lang="en-US" altLang="zh-CN" sz="1800" dirty="0" smtClean="0">
                <a:solidFill>
                  <a:schemeClr val="tx1"/>
                </a:solidFill>
              </a:rPr>
              <a:t>RCS63</a:t>
            </a:r>
            <a:r>
              <a:rPr lang="zh-CN" altLang="zh-CN" sz="1800" dirty="0" smtClean="0">
                <a:solidFill>
                  <a:schemeClr val="tx1"/>
                </a:solidFill>
              </a:rPr>
              <a:t>、</a:t>
            </a:r>
            <a:r>
              <a:rPr lang="en-US" altLang="zh-CN" sz="1800" dirty="0" smtClean="0">
                <a:solidFill>
                  <a:schemeClr val="tx1"/>
                </a:solidFill>
              </a:rPr>
              <a:t>RCS64</a:t>
            </a:r>
            <a:r>
              <a:rPr lang="zh-CN" altLang="zh-CN" sz="1800" dirty="0" smtClean="0">
                <a:solidFill>
                  <a:schemeClr val="tx1"/>
                </a:solidFill>
              </a:rPr>
              <a:t>和</a:t>
            </a:r>
            <a:r>
              <a:rPr lang="en-US" altLang="zh-CN" sz="1800" dirty="0" smtClean="0">
                <a:solidFill>
                  <a:schemeClr val="tx1"/>
                </a:solidFill>
              </a:rPr>
              <a:t>RT31</a:t>
            </a:r>
            <a:r>
              <a:rPr lang="zh-CN" altLang="zh-CN" sz="1800" dirty="0" smtClean="0">
                <a:solidFill>
                  <a:schemeClr val="tx1"/>
                </a:solidFill>
              </a:rPr>
              <a:t>七个真空盒，其结构复杂，有</a:t>
            </a:r>
            <a:r>
              <a:rPr lang="en-US" altLang="zh-CN" sz="1800" dirty="0" smtClean="0">
                <a:solidFill>
                  <a:schemeClr val="tx1"/>
                </a:solidFill>
              </a:rPr>
              <a:t>2</a:t>
            </a:r>
            <a:r>
              <a:rPr lang="zh-CN" altLang="zh-CN" sz="1800" dirty="0" smtClean="0">
                <a:solidFill>
                  <a:schemeClr val="tx1"/>
                </a:solidFill>
              </a:rPr>
              <a:t>叉和三叉、截面有半圆形半跑道形的真空盒，加工难度高，厂家克服各种困难完成研制加工，所有真空段真空度达到设计指标</a:t>
            </a:r>
            <a:r>
              <a:rPr lang="zh-CN" altLang="zh-CN" sz="1800" dirty="0" smtClean="0">
                <a:solidFill>
                  <a:schemeClr val="tx1"/>
                </a:solidFill>
              </a:rPr>
              <a:t>。</a:t>
            </a:r>
            <a:endParaRPr lang="en-US" altLang="zh-CN" sz="1800" dirty="0" smtClean="0">
              <a:solidFill>
                <a:schemeClr val="tx1"/>
              </a:solidFill>
            </a:endParaRPr>
          </a:p>
          <a:p>
            <a:pPr marL="0" indent="0">
              <a:lnSpc>
                <a:spcPct val="100000"/>
              </a:lnSpc>
              <a:spcBef>
                <a:spcPct val="0"/>
              </a:spcBef>
              <a:spcAft>
                <a:spcPct val="0"/>
              </a:spcAft>
              <a:buFontTx/>
              <a:buNone/>
            </a:pPr>
            <a:endParaRPr lang="en-US" altLang="zh-CN" sz="1800" dirty="0" smtClean="0">
              <a:solidFill>
                <a:schemeClr val="tx1"/>
              </a:solidFill>
            </a:endParaRPr>
          </a:p>
          <a:p>
            <a:pPr marL="0" indent="0">
              <a:lnSpc>
                <a:spcPct val="100000"/>
              </a:lnSpc>
              <a:spcBef>
                <a:spcPct val="0"/>
              </a:spcBef>
              <a:spcAft>
                <a:spcPct val="0"/>
              </a:spcAft>
              <a:buNone/>
            </a:pPr>
            <a:r>
              <a:rPr lang="en-US" altLang="zh-CN" sz="1800" dirty="0">
                <a:solidFill>
                  <a:schemeClr val="tx1"/>
                </a:solidFill>
              </a:rPr>
              <a:t> </a:t>
            </a:r>
            <a:r>
              <a:rPr lang="en-US" altLang="zh-CN" sz="1800" dirty="0" smtClean="0">
                <a:solidFill>
                  <a:schemeClr val="tx1"/>
                </a:solidFill>
              </a:rPr>
              <a:t>     </a:t>
            </a:r>
            <a:r>
              <a:rPr lang="zh-CN" altLang="en-US" sz="1800" dirty="0" smtClean="0">
                <a:solidFill>
                  <a:schemeClr val="tx1"/>
                </a:solidFill>
              </a:rPr>
              <a:t>暑期检修主要对</a:t>
            </a:r>
            <a:r>
              <a:rPr lang="en-US" altLang="zh-CN" sz="1800" dirty="0" smtClean="0">
                <a:solidFill>
                  <a:schemeClr val="tx1"/>
                </a:solidFill>
              </a:rPr>
              <a:t>LR34</a:t>
            </a:r>
            <a:r>
              <a:rPr lang="zh-CN" altLang="zh-CN" sz="1800" dirty="0">
                <a:solidFill>
                  <a:schemeClr val="tx1"/>
                </a:solidFill>
              </a:rPr>
              <a:t>真空</a:t>
            </a:r>
            <a:r>
              <a:rPr lang="zh-CN" altLang="zh-CN" sz="1800" dirty="0" smtClean="0">
                <a:solidFill>
                  <a:schemeClr val="tx1"/>
                </a:solidFill>
              </a:rPr>
              <a:t>盒</a:t>
            </a:r>
            <a:r>
              <a:rPr lang="zh-CN" altLang="en-US" sz="1800" dirty="0" smtClean="0">
                <a:solidFill>
                  <a:schemeClr val="tx1"/>
                </a:solidFill>
              </a:rPr>
              <a:t>进行处理，该真空盒</a:t>
            </a:r>
            <a:r>
              <a:rPr lang="zh-CN" altLang="zh-CN" sz="1800" dirty="0" smtClean="0">
                <a:solidFill>
                  <a:schemeClr val="tx1"/>
                </a:solidFill>
              </a:rPr>
              <a:t>位于</a:t>
            </a:r>
            <a:r>
              <a:rPr lang="zh-CN" altLang="zh-CN" sz="1800" dirty="0">
                <a:solidFill>
                  <a:schemeClr val="tx1"/>
                </a:solidFill>
              </a:rPr>
              <a:t>直线末端，其包含</a:t>
            </a:r>
            <a:r>
              <a:rPr lang="en-US" altLang="zh-CN" sz="1800" dirty="0">
                <a:solidFill>
                  <a:schemeClr val="tx1"/>
                </a:solidFill>
              </a:rPr>
              <a:t>1</a:t>
            </a:r>
            <a:r>
              <a:rPr lang="zh-CN" altLang="zh-CN" sz="1800" dirty="0">
                <a:solidFill>
                  <a:schemeClr val="tx1"/>
                </a:solidFill>
              </a:rPr>
              <a:t>个入口，</a:t>
            </a:r>
            <a:r>
              <a:rPr lang="en-US" altLang="zh-CN" sz="1800" dirty="0">
                <a:solidFill>
                  <a:schemeClr val="tx1"/>
                </a:solidFill>
              </a:rPr>
              <a:t>3</a:t>
            </a:r>
            <a:r>
              <a:rPr lang="zh-CN" altLang="zh-CN" sz="1800" dirty="0">
                <a:solidFill>
                  <a:schemeClr val="tx1"/>
                </a:solidFill>
              </a:rPr>
              <a:t>个出口，其中两个出口分别通往废束站</a:t>
            </a:r>
            <a:r>
              <a:rPr lang="en-US" altLang="zh-CN" sz="1800" dirty="0">
                <a:solidFill>
                  <a:schemeClr val="tx1"/>
                </a:solidFill>
              </a:rPr>
              <a:t>LRDUMP</a:t>
            </a:r>
            <a:r>
              <a:rPr lang="zh-CN" altLang="zh-CN" sz="1800" dirty="0">
                <a:solidFill>
                  <a:schemeClr val="tx1"/>
                </a:solidFill>
              </a:rPr>
              <a:t>和</a:t>
            </a:r>
            <a:r>
              <a:rPr lang="en-US" altLang="zh-CN" sz="1800" dirty="0">
                <a:solidFill>
                  <a:schemeClr val="tx1"/>
                </a:solidFill>
              </a:rPr>
              <a:t>LRDUMP1</a:t>
            </a:r>
            <a:r>
              <a:rPr lang="zh-CN" altLang="zh-CN" sz="1800" dirty="0">
                <a:solidFill>
                  <a:schemeClr val="tx1"/>
                </a:solidFill>
              </a:rPr>
              <a:t>，还有一个出口连接输运线</a:t>
            </a:r>
            <a:r>
              <a:rPr lang="en-US" altLang="zh-CN" sz="1800" dirty="0">
                <a:solidFill>
                  <a:schemeClr val="tx1"/>
                </a:solidFill>
              </a:rPr>
              <a:t>LRBT</a:t>
            </a:r>
            <a:r>
              <a:rPr lang="zh-CN" altLang="zh-CN" sz="1800" dirty="0">
                <a:solidFill>
                  <a:schemeClr val="tx1"/>
                </a:solidFill>
              </a:rPr>
              <a:t>，通往快循环同步加速器。</a:t>
            </a:r>
          </a:p>
          <a:p>
            <a:pPr marL="0" indent="0">
              <a:lnSpc>
                <a:spcPct val="100000"/>
              </a:lnSpc>
              <a:spcBef>
                <a:spcPct val="0"/>
              </a:spcBef>
              <a:spcAft>
                <a:spcPct val="0"/>
              </a:spcAft>
              <a:buFontTx/>
              <a:buNone/>
            </a:pPr>
            <a:endParaRPr lang="zh-CN" altLang="zh-CN" sz="1800" dirty="0" smtClean="0">
              <a:solidFill>
                <a:schemeClr val="tx1"/>
              </a:solidFill>
            </a:endParaRPr>
          </a:p>
          <a:p>
            <a:pPr marL="0" indent="0">
              <a:lnSpc>
                <a:spcPct val="100000"/>
              </a:lnSpc>
              <a:spcBef>
                <a:spcPct val="0"/>
              </a:spcBef>
              <a:spcAft>
                <a:spcPct val="0"/>
              </a:spcAft>
              <a:buFontTx/>
              <a:buNone/>
            </a:pPr>
            <a:endParaRPr lang="zh-CN" altLang="zh-CN" sz="1800" dirty="0" smtClean="0">
              <a:solidFill>
                <a:schemeClr val="tx1"/>
              </a:solidFill>
            </a:endParaRPr>
          </a:p>
          <a:p>
            <a:pPr marL="0" indent="0" algn="just">
              <a:buFontTx/>
              <a:buNone/>
            </a:pPr>
            <a:endParaRPr lang="zh-CN" altLang="en-US" dirty="0" smtClean="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5.2 </a:t>
            </a:r>
            <a:r>
              <a:rPr lang="zh-CN" altLang="zh-CN" sz="2400" dirty="0" smtClean="0">
                <a:solidFill>
                  <a:schemeClr val="tx1"/>
                </a:solidFill>
                <a:effectLst>
                  <a:outerShdw blurRad="38100" dist="38100" dir="2700000" algn="tl">
                    <a:srgbClr val="000000">
                      <a:alpha val="43137"/>
                    </a:srgbClr>
                  </a:outerShdw>
                </a:effectLst>
              </a:rPr>
              <a:t>真空盒运行情况</a:t>
            </a:r>
          </a:p>
        </p:txBody>
      </p:sp>
      <p:sp>
        <p:nvSpPr>
          <p:cNvPr id="27651" name="内容占位符 2"/>
          <p:cNvSpPr>
            <a:spLocks noGrp="1"/>
          </p:cNvSpPr>
          <p:nvPr>
            <p:ph idx="1"/>
          </p:nvPr>
        </p:nvSpPr>
        <p:spPr>
          <a:xfrm>
            <a:off x="323850" y="1628775"/>
            <a:ext cx="8820150" cy="4933950"/>
          </a:xfrm>
        </p:spPr>
        <p:txBody>
          <a:bodyPr/>
          <a:lstStyle/>
          <a:p>
            <a:pPr marL="0" indent="0">
              <a:spcBef>
                <a:spcPct val="0"/>
              </a:spcBef>
              <a:spcAft>
                <a:spcPct val="0"/>
              </a:spcAft>
              <a:buFontTx/>
              <a:buNone/>
            </a:pPr>
            <a:r>
              <a:rPr lang="en-US" altLang="zh-CN" sz="1800" dirty="0" smtClean="0">
                <a:solidFill>
                  <a:schemeClr val="tx1"/>
                </a:solidFill>
              </a:rPr>
              <a:t>      2017</a:t>
            </a:r>
            <a:r>
              <a:rPr lang="zh-CN" altLang="zh-CN" sz="1800" dirty="0" smtClean="0">
                <a:solidFill>
                  <a:schemeClr val="tx1"/>
                </a:solidFill>
              </a:rPr>
              <a:t>年</a:t>
            </a:r>
            <a:r>
              <a:rPr lang="en-US" altLang="zh-CN" sz="1800" dirty="0" smtClean="0">
                <a:solidFill>
                  <a:schemeClr val="tx1"/>
                </a:solidFill>
              </a:rPr>
              <a:t>10</a:t>
            </a:r>
            <a:r>
              <a:rPr lang="zh-CN" altLang="zh-CN" sz="1800" dirty="0" smtClean="0">
                <a:solidFill>
                  <a:schemeClr val="tx1"/>
                </a:solidFill>
              </a:rPr>
              <a:t>月运行时，由于离子源出束频率错误、校正铁调节量偏大以及缺乏切断束流的保护措施等多种</a:t>
            </a:r>
            <a:r>
              <a:rPr lang="zh-CN" altLang="zh-CN" sz="1800" dirty="0" smtClean="0">
                <a:solidFill>
                  <a:schemeClr val="tx1"/>
                </a:solidFill>
              </a:rPr>
              <a:t>原因</a:t>
            </a:r>
            <a:r>
              <a:rPr lang="zh-CN" altLang="en-US" sz="1800" dirty="0" smtClean="0">
                <a:solidFill>
                  <a:schemeClr val="tx1"/>
                </a:solidFill>
              </a:rPr>
              <a:t>，</a:t>
            </a:r>
            <a:r>
              <a:rPr lang="zh-CN" altLang="zh-CN" sz="1800" dirty="0" smtClean="0">
                <a:solidFill>
                  <a:schemeClr val="tx1"/>
                </a:solidFill>
              </a:rPr>
              <a:t>直线</a:t>
            </a:r>
            <a:r>
              <a:rPr lang="zh-CN" altLang="zh-CN" sz="1800" dirty="0" smtClean="0">
                <a:solidFill>
                  <a:schemeClr val="tx1"/>
                </a:solidFill>
              </a:rPr>
              <a:t>末端</a:t>
            </a:r>
            <a:r>
              <a:rPr lang="en-US" altLang="zh-CN" sz="1800" dirty="0" smtClean="0">
                <a:solidFill>
                  <a:schemeClr val="tx1"/>
                </a:solidFill>
              </a:rPr>
              <a:t>LR34</a:t>
            </a:r>
            <a:r>
              <a:rPr lang="zh-CN" altLang="zh-CN" sz="1800" dirty="0" smtClean="0">
                <a:solidFill>
                  <a:schemeClr val="tx1"/>
                </a:solidFill>
              </a:rPr>
              <a:t>真空盒法兰被打穿，导致真空泄露，如图</a:t>
            </a:r>
            <a:r>
              <a:rPr lang="en-US" altLang="zh-CN" sz="1800" dirty="0" smtClean="0">
                <a:solidFill>
                  <a:schemeClr val="tx1"/>
                </a:solidFill>
              </a:rPr>
              <a:t>21</a:t>
            </a:r>
            <a:r>
              <a:rPr lang="zh-CN" altLang="zh-CN" sz="1800" dirty="0" smtClean="0">
                <a:solidFill>
                  <a:schemeClr val="tx1"/>
                </a:solidFill>
              </a:rPr>
              <a:t>。经过仔细排查，确定漏点，由核电专业技术人员对其进行在线补焊，补焊后真空密封不漏，如图</a:t>
            </a:r>
            <a:r>
              <a:rPr lang="en-US" altLang="zh-CN" sz="1800" dirty="0" smtClean="0">
                <a:solidFill>
                  <a:schemeClr val="tx1"/>
                </a:solidFill>
              </a:rPr>
              <a:t>22</a:t>
            </a:r>
            <a:r>
              <a:rPr lang="zh-CN" altLang="zh-CN" sz="1800" dirty="0" smtClean="0">
                <a:solidFill>
                  <a:schemeClr val="tx1"/>
                </a:solidFill>
              </a:rPr>
              <a:t>，避免了拆装过程保证调束正常运行。</a:t>
            </a:r>
          </a:p>
          <a:p>
            <a:pPr marL="0" indent="0" algn="just">
              <a:buFontTx/>
              <a:buNone/>
            </a:pPr>
            <a:endParaRPr lang="zh-CN" altLang="en-US" dirty="0" smtClean="0"/>
          </a:p>
        </p:txBody>
      </p:sp>
      <p:pic>
        <p:nvPicPr>
          <p:cNvPr id="27652"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573016"/>
            <a:ext cx="3024188"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612704"/>
            <a:ext cx="2519362"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矩形 3"/>
          <p:cNvSpPr>
            <a:spLocks noChangeArrowheads="1"/>
          </p:cNvSpPr>
          <p:nvPr/>
        </p:nvSpPr>
        <p:spPr bwMode="auto">
          <a:xfrm>
            <a:off x="2051050" y="5624066"/>
            <a:ext cx="1266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sz="1800" b="1" dirty="0" smtClean="0"/>
              <a:t>图</a:t>
            </a:r>
            <a:r>
              <a:rPr lang="en-US" altLang="zh-CN" sz="1800" b="1" dirty="0" smtClean="0"/>
              <a:t>21  </a:t>
            </a:r>
            <a:r>
              <a:rPr lang="zh-CN" altLang="zh-CN" sz="1800" b="1" dirty="0" smtClean="0"/>
              <a:t>漏点</a:t>
            </a:r>
            <a:endParaRPr lang="zh-CN" altLang="en-US" sz="1800" b="1" dirty="0"/>
          </a:p>
        </p:txBody>
      </p:sp>
      <p:sp>
        <p:nvSpPr>
          <p:cNvPr id="27655" name="矩形 4"/>
          <p:cNvSpPr>
            <a:spLocks noChangeArrowheads="1"/>
          </p:cNvSpPr>
          <p:nvPr/>
        </p:nvSpPr>
        <p:spPr bwMode="auto">
          <a:xfrm>
            <a:off x="5462588" y="5585966"/>
            <a:ext cx="1963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sz="1800" b="1" dirty="0" smtClean="0"/>
              <a:t>图</a:t>
            </a:r>
            <a:r>
              <a:rPr lang="en-US" altLang="zh-CN" sz="1800" b="1" dirty="0" smtClean="0"/>
              <a:t>22  </a:t>
            </a:r>
            <a:r>
              <a:rPr lang="zh-CN" altLang="zh-CN" sz="1800" b="1" dirty="0"/>
              <a:t>漏点补焊后</a:t>
            </a:r>
            <a:endParaRPr lang="zh-CN" altLang="en-US" sz="1800" b="1"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5.2 </a:t>
            </a:r>
            <a:r>
              <a:rPr lang="zh-CN" altLang="zh-CN" sz="2400" dirty="0" smtClean="0">
                <a:solidFill>
                  <a:schemeClr val="tx1"/>
                </a:solidFill>
                <a:effectLst>
                  <a:outerShdw blurRad="38100" dist="38100" dir="2700000" algn="tl">
                    <a:srgbClr val="000000">
                      <a:alpha val="43137"/>
                    </a:srgbClr>
                  </a:outerShdw>
                </a:effectLst>
              </a:rPr>
              <a:t>真空盒运行情况</a:t>
            </a:r>
          </a:p>
        </p:txBody>
      </p:sp>
      <p:sp>
        <p:nvSpPr>
          <p:cNvPr id="28675" name="内容占位符 2"/>
          <p:cNvSpPr>
            <a:spLocks noGrp="1"/>
          </p:cNvSpPr>
          <p:nvPr>
            <p:ph idx="1"/>
          </p:nvPr>
        </p:nvSpPr>
        <p:spPr>
          <a:xfrm>
            <a:off x="179512" y="1632891"/>
            <a:ext cx="8964488" cy="4933950"/>
          </a:xfrm>
        </p:spPr>
        <p:txBody>
          <a:bodyPr/>
          <a:lstStyle/>
          <a:p>
            <a:pPr marL="0" indent="0">
              <a:spcBef>
                <a:spcPct val="0"/>
              </a:spcBef>
              <a:spcAft>
                <a:spcPct val="0"/>
              </a:spcAft>
              <a:buFontTx/>
              <a:buNone/>
            </a:pPr>
            <a:r>
              <a:rPr lang="en-US" altLang="zh-CN" sz="1800" dirty="0" smtClean="0">
                <a:solidFill>
                  <a:schemeClr val="tx1"/>
                </a:solidFill>
              </a:rPr>
              <a:t>       </a:t>
            </a:r>
            <a:r>
              <a:rPr lang="zh-CN" altLang="zh-CN" sz="1800" dirty="0" smtClean="0">
                <a:solidFill>
                  <a:schemeClr val="tx1"/>
                </a:solidFill>
              </a:rPr>
              <a:t>由于该真空盒是形状结构最复杂的一个，其加工周期较长，且补焊的法兰存在隐患，提出备件加工方案，并启动加工</a:t>
            </a:r>
            <a:r>
              <a:rPr lang="zh-CN" altLang="zh-CN" sz="1800" dirty="0" smtClean="0">
                <a:solidFill>
                  <a:schemeClr val="tx1"/>
                </a:solidFill>
              </a:rPr>
              <a:t>。</a:t>
            </a:r>
            <a:endParaRPr lang="en-US" altLang="zh-CN" sz="1800" dirty="0" smtClean="0">
              <a:solidFill>
                <a:schemeClr val="tx1"/>
              </a:solidFill>
            </a:endParaRPr>
          </a:p>
          <a:p>
            <a:pPr marL="0" indent="0">
              <a:spcBef>
                <a:spcPct val="0"/>
              </a:spcBef>
              <a:spcAft>
                <a:spcPct val="0"/>
              </a:spcAft>
              <a:buFontTx/>
              <a:buNone/>
            </a:pPr>
            <a:r>
              <a:rPr lang="en-US" altLang="zh-CN" sz="1800" dirty="0">
                <a:solidFill>
                  <a:schemeClr val="tx1"/>
                </a:solidFill>
              </a:rPr>
              <a:t> </a:t>
            </a:r>
            <a:r>
              <a:rPr lang="en-US" altLang="zh-CN" sz="1800" dirty="0" smtClean="0">
                <a:solidFill>
                  <a:schemeClr val="tx1"/>
                </a:solidFill>
              </a:rPr>
              <a:t>      </a:t>
            </a:r>
            <a:r>
              <a:rPr lang="zh-CN" altLang="zh-CN" sz="1800" dirty="0" smtClean="0">
                <a:solidFill>
                  <a:schemeClr val="tx1"/>
                </a:solidFill>
              </a:rPr>
              <a:t>在</a:t>
            </a:r>
            <a:r>
              <a:rPr lang="zh-CN" altLang="zh-CN" sz="1800" dirty="0" smtClean="0">
                <a:solidFill>
                  <a:schemeClr val="tx1"/>
                </a:solidFill>
              </a:rPr>
              <a:t>备件的设计中，</a:t>
            </a:r>
            <a:r>
              <a:rPr lang="en-US" altLang="zh-CN" sz="1800" dirty="0" smtClean="0">
                <a:solidFill>
                  <a:schemeClr val="tx1"/>
                </a:solidFill>
              </a:rPr>
              <a:t>LR34</a:t>
            </a:r>
            <a:r>
              <a:rPr lang="zh-CN" altLang="zh-CN" sz="1800" dirty="0" smtClean="0">
                <a:solidFill>
                  <a:schemeClr val="tx1"/>
                </a:solidFill>
              </a:rPr>
              <a:t>真空盒的加工方式由四块板拼焊成形改为上下两片焊接成形，且将</a:t>
            </a:r>
            <a:r>
              <a:rPr lang="en-US" altLang="zh-CN" sz="1800" dirty="0" smtClean="0">
                <a:solidFill>
                  <a:schemeClr val="tx1"/>
                </a:solidFill>
              </a:rPr>
              <a:t>LR34</a:t>
            </a:r>
            <a:r>
              <a:rPr lang="zh-CN" altLang="zh-CN" sz="1800" dirty="0" smtClean="0">
                <a:solidFill>
                  <a:schemeClr val="tx1"/>
                </a:solidFill>
              </a:rPr>
              <a:t>上游真空盒的出口法兰内腔尺寸设计成与</a:t>
            </a:r>
            <a:r>
              <a:rPr lang="en-US" altLang="zh-CN" sz="1800" dirty="0" smtClean="0">
                <a:solidFill>
                  <a:schemeClr val="tx1"/>
                </a:solidFill>
              </a:rPr>
              <a:t>LR34</a:t>
            </a:r>
            <a:r>
              <a:rPr lang="zh-CN" altLang="zh-CN" sz="1800" dirty="0" smtClean="0">
                <a:solidFill>
                  <a:schemeClr val="tx1"/>
                </a:solidFill>
              </a:rPr>
              <a:t>真空盒内腔相同尺寸，如图</a:t>
            </a:r>
            <a:r>
              <a:rPr lang="en-US" altLang="zh-CN" sz="1800" dirty="0" smtClean="0">
                <a:solidFill>
                  <a:schemeClr val="tx1"/>
                </a:solidFill>
              </a:rPr>
              <a:t>23</a:t>
            </a:r>
            <a:r>
              <a:rPr lang="zh-CN" altLang="zh-CN" sz="1800" dirty="0" smtClean="0">
                <a:solidFill>
                  <a:schemeClr val="tx1"/>
                </a:solidFill>
              </a:rPr>
              <a:t>。</a:t>
            </a:r>
            <a:endParaRPr lang="en-US" altLang="zh-CN" sz="1800" dirty="0" smtClean="0">
              <a:solidFill>
                <a:schemeClr val="tx1"/>
              </a:solidFill>
            </a:endParaRPr>
          </a:p>
          <a:p>
            <a:pPr marL="0" indent="0">
              <a:spcBef>
                <a:spcPct val="0"/>
              </a:spcBef>
              <a:spcAft>
                <a:spcPct val="0"/>
              </a:spcAft>
              <a:buFontTx/>
              <a:buNone/>
            </a:pPr>
            <a:r>
              <a:rPr lang="en-US" altLang="zh-CN" sz="1800" dirty="0">
                <a:solidFill>
                  <a:schemeClr val="tx1"/>
                </a:solidFill>
              </a:rPr>
              <a:t> </a:t>
            </a:r>
            <a:r>
              <a:rPr lang="en-US" altLang="zh-CN" sz="1800" dirty="0" smtClean="0">
                <a:solidFill>
                  <a:schemeClr val="tx1"/>
                </a:solidFill>
              </a:rPr>
              <a:t>    </a:t>
            </a:r>
            <a:r>
              <a:rPr lang="zh-CN" altLang="zh-CN" sz="1800" dirty="0" smtClean="0">
                <a:solidFill>
                  <a:schemeClr val="tx1"/>
                </a:solidFill>
              </a:rPr>
              <a:t>目前</a:t>
            </a:r>
            <a:r>
              <a:rPr lang="en-US" altLang="zh-CN" sz="1800" dirty="0" smtClean="0">
                <a:solidFill>
                  <a:schemeClr val="tx1"/>
                </a:solidFill>
              </a:rPr>
              <a:t>LR34</a:t>
            </a:r>
            <a:r>
              <a:rPr lang="zh-CN" altLang="zh-CN" sz="1800" dirty="0" smtClean="0">
                <a:solidFill>
                  <a:schemeClr val="tx1"/>
                </a:solidFill>
              </a:rPr>
              <a:t>备件已完成内腔加工，待焊接，其上游真空盒备件已加工完成，如图</a:t>
            </a:r>
            <a:r>
              <a:rPr lang="en-US" altLang="zh-CN" sz="1800" dirty="0" smtClean="0">
                <a:solidFill>
                  <a:schemeClr val="tx1"/>
                </a:solidFill>
              </a:rPr>
              <a:t>24</a:t>
            </a:r>
            <a:r>
              <a:rPr lang="zh-CN" altLang="zh-CN" sz="1800" dirty="0" smtClean="0">
                <a:solidFill>
                  <a:schemeClr val="tx1"/>
                </a:solidFill>
              </a:rPr>
              <a:t>。</a:t>
            </a:r>
          </a:p>
          <a:p>
            <a:pPr marL="0" indent="0" algn="just">
              <a:buFontTx/>
              <a:buNone/>
            </a:pPr>
            <a:endParaRPr lang="zh-CN" altLang="en-US" dirty="0" smtClean="0"/>
          </a:p>
        </p:txBody>
      </p:sp>
      <p:pic>
        <p:nvPicPr>
          <p:cNvPr id="28676"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4001541"/>
            <a:ext cx="40322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441" y="3916511"/>
            <a:ext cx="143986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矩形 5"/>
          <p:cNvSpPr>
            <a:spLocks noChangeArrowheads="1"/>
          </p:cNvSpPr>
          <p:nvPr/>
        </p:nvSpPr>
        <p:spPr bwMode="auto">
          <a:xfrm>
            <a:off x="1331913" y="6433591"/>
            <a:ext cx="22284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smtClean="0"/>
              <a:t>图</a:t>
            </a:r>
            <a:r>
              <a:rPr lang="en-US" altLang="zh-CN" b="1" dirty="0" smtClean="0"/>
              <a:t>23 </a:t>
            </a:r>
            <a:r>
              <a:rPr lang="zh-CN" altLang="zh-CN" b="1" dirty="0"/>
              <a:t>上游真空盒备件设计</a:t>
            </a:r>
            <a:endParaRPr lang="zh-CN" altLang="en-US" b="1" dirty="0"/>
          </a:p>
        </p:txBody>
      </p:sp>
      <p:sp>
        <p:nvSpPr>
          <p:cNvPr id="28679" name="矩形 6"/>
          <p:cNvSpPr>
            <a:spLocks noChangeArrowheads="1"/>
          </p:cNvSpPr>
          <p:nvPr/>
        </p:nvSpPr>
        <p:spPr bwMode="auto">
          <a:xfrm>
            <a:off x="5724525" y="6412953"/>
            <a:ext cx="18085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smtClean="0"/>
              <a:t>图</a:t>
            </a:r>
            <a:r>
              <a:rPr lang="en-US" altLang="zh-CN" b="1" dirty="0" smtClean="0"/>
              <a:t>24 </a:t>
            </a:r>
            <a:r>
              <a:rPr lang="en-US" altLang="zh-CN" b="1" dirty="0"/>
              <a:t>LR34</a:t>
            </a:r>
            <a:r>
              <a:rPr lang="zh-CN" altLang="zh-CN" b="1" dirty="0"/>
              <a:t>备件加工</a:t>
            </a:r>
            <a:endParaRPr lang="zh-CN" altLang="en-US" b="1"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E3FAC2D9-E165-4EEC-87B6-384DF9690DBF}" type="slidenum">
              <a:rPr lang="en-US" altLang="zh-CN" sz="900" smtClean="0">
                <a:solidFill>
                  <a:srgbClr val="4D5E68"/>
                </a:solidFill>
                <a:latin typeface="Impact" pitchFamily="34" charset="0"/>
              </a:rPr>
              <a:pPr/>
              <a:t>27</a:t>
            </a:fld>
            <a:endParaRPr lang="en-US" altLang="zh-CN" sz="900" smtClean="0">
              <a:solidFill>
                <a:srgbClr val="4D5E68"/>
              </a:solidFill>
              <a:latin typeface="Impact" pitchFamily="34" charset="0"/>
            </a:endParaRPr>
          </a:p>
        </p:txBody>
      </p:sp>
      <p:sp>
        <p:nvSpPr>
          <p:cNvPr id="5" name="矩形 4"/>
          <p:cNvSpPr/>
          <p:nvPr/>
        </p:nvSpPr>
        <p:spPr>
          <a:xfrm>
            <a:off x="323528" y="2852936"/>
            <a:ext cx="8820472" cy="2585323"/>
          </a:xfrm>
          <a:prstGeom prst="rect">
            <a:avLst/>
          </a:prstGeom>
          <a:effectLst>
            <a:innerShdw blurRad="63500" dist="50800" dir="13500000">
              <a:prstClr val="black">
                <a:alpha val="50000"/>
              </a:prstClr>
            </a:inner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1" eaLnBrk="1" hangingPunct="1">
              <a:defRPr/>
            </a:pPr>
            <a:r>
              <a:rPr lang="en-US" altLang="zh-CN" sz="5400" b="1" dirty="0">
                <a:ln w="11430"/>
                <a:effectLst>
                  <a:outerShdw blurRad="50800" dist="39000" dir="5460000" algn="tl">
                    <a:srgbClr val="000000">
                      <a:alpha val="38000"/>
                    </a:srgbClr>
                  </a:outerShdw>
                </a:effectLst>
                <a:latin typeface="Comic Sans MS" pitchFamily="66" charset="0"/>
              </a:rPr>
              <a:t>6.</a:t>
            </a:r>
            <a:r>
              <a:rPr lang="zh-CN" altLang="zh-CN" sz="5400" b="1" dirty="0">
                <a:ln w="11430"/>
                <a:effectLst>
                  <a:outerShdw blurRad="50800" dist="39000" dir="5460000" algn="tl">
                    <a:srgbClr val="000000">
                      <a:alpha val="38000"/>
                    </a:srgbClr>
                  </a:outerShdw>
                </a:effectLst>
                <a:latin typeface="Comic Sans MS" pitchFamily="66" charset="0"/>
              </a:rPr>
              <a:t>注入区</a:t>
            </a:r>
            <a:r>
              <a:rPr lang="en-US" altLang="zh-CN" sz="5400" b="1" dirty="0">
                <a:ln w="11430"/>
                <a:effectLst>
                  <a:outerShdw blurRad="50800" dist="39000" dir="5460000" algn="tl">
                    <a:srgbClr val="000000">
                      <a:alpha val="38000"/>
                    </a:srgbClr>
                  </a:outerShdw>
                </a:effectLst>
                <a:latin typeface="Comic Sans MS" pitchFamily="66" charset="0"/>
              </a:rPr>
              <a:t>INMWS02</a:t>
            </a:r>
            <a:r>
              <a:rPr lang="zh-CN" altLang="zh-CN" sz="5400" b="1" dirty="0">
                <a:ln w="11430"/>
                <a:effectLst>
                  <a:outerShdw blurRad="50800" dist="39000" dir="5460000" algn="tl">
                    <a:srgbClr val="000000">
                      <a:alpha val="38000"/>
                    </a:srgbClr>
                  </a:outerShdw>
                </a:effectLst>
                <a:latin typeface="Comic Sans MS" pitchFamily="66" charset="0"/>
              </a:rPr>
              <a:t>多丝靶</a:t>
            </a:r>
            <a:r>
              <a:rPr lang="en-US" altLang="zh-CN" sz="5400" b="1" dirty="0">
                <a:ln w="11430"/>
                <a:effectLst>
                  <a:outerShdw blurRad="50800" dist="39000" dir="5460000" algn="tl">
                    <a:srgbClr val="000000">
                      <a:alpha val="38000"/>
                    </a:srgbClr>
                  </a:outerShdw>
                </a:effectLst>
                <a:latin typeface="Comic Sans MS" pitchFamily="66" charset="0"/>
              </a:rPr>
              <a:t> </a:t>
            </a:r>
          </a:p>
          <a:p>
            <a:pPr marL="0" lvl="1" eaLnBrk="1" hangingPunct="1">
              <a:defRPr/>
            </a:pPr>
            <a:r>
              <a:rPr lang="en-US" altLang="zh-CN" sz="5400" b="1" dirty="0">
                <a:ln w="11430"/>
                <a:effectLst>
                  <a:outerShdw blurRad="50800" dist="39000" dir="5460000" algn="tl">
                    <a:srgbClr val="000000">
                      <a:alpha val="38000"/>
                    </a:srgbClr>
                  </a:outerShdw>
                </a:effectLst>
                <a:latin typeface="Comic Sans MS" pitchFamily="66" charset="0"/>
              </a:rPr>
              <a:t>       </a:t>
            </a:r>
            <a:r>
              <a:rPr lang="zh-CN" altLang="zh-CN" sz="5400" b="1" dirty="0">
                <a:ln w="11430"/>
                <a:effectLst>
                  <a:outerShdw blurRad="50800" dist="39000" dir="5460000" algn="tl">
                    <a:srgbClr val="000000">
                      <a:alpha val="38000"/>
                    </a:srgbClr>
                  </a:outerShdw>
                </a:effectLst>
                <a:latin typeface="Comic Sans MS" pitchFamily="66" charset="0"/>
              </a:rPr>
              <a:t>安装调整情况</a:t>
            </a:r>
          </a:p>
          <a:p>
            <a:pPr marL="514350" indent="-514350" eaLnBrk="1" hangingPunct="1">
              <a:buFontTx/>
              <a:buAutoNum type="arabicPeriod"/>
              <a:defRPr/>
            </a:pPr>
            <a:endParaRPr lang="en-US" altLang="zh-CN" sz="5400" b="1" dirty="0">
              <a:ln w="11430"/>
              <a:effectLst>
                <a:outerShdw blurRad="50800" dist="39000" dir="5460000" algn="tl">
                  <a:srgbClr val="000000">
                    <a:alpha val="38000"/>
                  </a:srgbClr>
                </a:outerShdw>
              </a:effectLst>
              <a:latin typeface="Comic Sans MS" pitchFamily="66" charset="0"/>
            </a:endParaRPr>
          </a:p>
        </p:txBody>
      </p:sp>
    </p:spTree>
  </p:cSld>
  <p:clrMapOvr>
    <a:masterClrMapping/>
  </p:clrMapOvr>
  <p:transition advTm="8332">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p:nvPr>
        </p:nvSpPr>
        <p:spPr>
          <a:xfrm>
            <a:off x="395536" y="980728"/>
            <a:ext cx="6248400" cy="457200"/>
          </a:xfrm>
        </p:spPr>
        <p:txBody>
          <a:bodyPr/>
          <a:lstStyle/>
          <a:p>
            <a:r>
              <a:rPr lang="en-US" altLang="zh-CN" sz="2400" dirty="0" smtClean="0">
                <a:solidFill>
                  <a:schemeClr val="tx1"/>
                </a:solidFill>
                <a:effectLst>
                  <a:outerShdw blurRad="38100" dist="38100" dir="2700000" algn="tl">
                    <a:srgbClr val="000000">
                      <a:alpha val="43137"/>
                    </a:srgbClr>
                  </a:outerShdw>
                </a:effectLst>
              </a:rPr>
              <a:t>6.1   </a:t>
            </a:r>
            <a:r>
              <a:rPr lang="zh-CN" altLang="zh-CN" sz="2400" dirty="0" smtClean="0">
                <a:solidFill>
                  <a:schemeClr val="tx1"/>
                </a:solidFill>
                <a:effectLst>
                  <a:outerShdw blurRad="38100" dist="38100" dir="2700000" algn="tl">
                    <a:srgbClr val="000000">
                      <a:alpha val="43137"/>
                    </a:srgbClr>
                  </a:outerShdw>
                </a:effectLst>
              </a:rPr>
              <a:t>注入区</a:t>
            </a:r>
            <a:r>
              <a:rPr lang="en-US" altLang="zh-CN" sz="2400" dirty="0" smtClean="0">
                <a:solidFill>
                  <a:schemeClr val="tx1"/>
                </a:solidFill>
                <a:effectLst>
                  <a:outerShdw blurRad="38100" dist="38100" dir="2700000" algn="tl">
                    <a:srgbClr val="000000">
                      <a:alpha val="43137"/>
                    </a:srgbClr>
                  </a:outerShdw>
                </a:effectLst>
              </a:rPr>
              <a:t>INMWS02</a:t>
            </a:r>
            <a:r>
              <a:rPr lang="zh-CN" altLang="zh-CN" sz="2400" dirty="0" smtClean="0">
                <a:solidFill>
                  <a:schemeClr val="tx1"/>
                </a:solidFill>
                <a:effectLst>
                  <a:outerShdw blurRad="38100" dist="38100" dir="2700000" algn="tl">
                    <a:srgbClr val="000000">
                      <a:alpha val="43137"/>
                    </a:srgbClr>
                  </a:outerShdw>
                </a:effectLst>
              </a:rPr>
              <a:t>多丝靶简介</a:t>
            </a:r>
          </a:p>
        </p:txBody>
      </p:sp>
      <p:sp>
        <p:nvSpPr>
          <p:cNvPr id="30723" name="内容占位符 2"/>
          <p:cNvSpPr>
            <a:spLocks noGrp="1"/>
          </p:cNvSpPr>
          <p:nvPr>
            <p:ph idx="1"/>
          </p:nvPr>
        </p:nvSpPr>
        <p:spPr>
          <a:xfrm>
            <a:off x="376238" y="1484313"/>
            <a:ext cx="8713787" cy="4933950"/>
          </a:xfrm>
        </p:spPr>
        <p:txBody>
          <a:bodyPr/>
          <a:lstStyle/>
          <a:p>
            <a:pPr marL="0" indent="0">
              <a:lnSpc>
                <a:spcPct val="100000"/>
              </a:lnSpc>
              <a:spcBef>
                <a:spcPct val="0"/>
              </a:spcBef>
              <a:spcAft>
                <a:spcPct val="0"/>
              </a:spcAft>
              <a:buFontTx/>
              <a:buNone/>
            </a:pPr>
            <a:r>
              <a:rPr lang="en-US" altLang="zh-CN" sz="1800" dirty="0" smtClean="0">
                <a:solidFill>
                  <a:schemeClr val="tx1"/>
                </a:solidFill>
              </a:rPr>
              <a:t>        </a:t>
            </a:r>
            <a:r>
              <a:rPr lang="zh-CN" altLang="zh-CN" sz="1800" dirty="0" smtClean="0">
                <a:solidFill>
                  <a:schemeClr val="tx1"/>
                </a:solidFill>
              </a:rPr>
              <a:t>注入区</a:t>
            </a:r>
            <a:r>
              <a:rPr lang="en-US" altLang="zh-CN" sz="1800" dirty="0" smtClean="0">
                <a:solidFill>
                  <a:schemeClr val="tx1"/>
                </a:solidFill>
              </a:rPr>
              <a:t>INMWS02</a:t>
            </a:r>
            <a:r>
              <a:rPr lang="zh-CN" altLang="zh-CN" sz="1800" dirty="0" smtClean="0">
                <a:solidFill>
                  <a:schemeClr val="tx1"/>
                </a:solidFill>
              </a:rPr>
              <a:t>多丝靶是由机械组承担的结构设计与制造，因安装反向</a:t>
            </a:r>
            <a:r>
              <a:rPr lang="zh-CN" altLang="zh-CN" sz="1800" dirty="0" smtClean="0">
                <a:solidFill>
                  <a:schemeClr val="tx1"/>
                </a:solidFill>
              </a:rPr>
              <a:t>，多</a:t>
            </a:r>
            <a:r>
              <a:rPr lang="zh-CN" altLang="zh-CN" sz="1800" dirty="0" smtClean="0">
                <a:solidFill>
                  <a:schemeClr val="tx1"/>
                </a:solidFill>
              </a:rPr>
              <a:t>丝靶运动到工作位置时，束流被多丝靶面板挡住，运行时束流不能正常注入</a:t>
            </a:r>
            <a:r>
              <a:rPr lang="zh-CN" altLang="zh-CN" sz="1800" dirty="0" smtClean="0">
                <a:solidFill>
                  <a:schemeClr val="tx1"/>
                </a:solidFill>
              </a:rPr>
              <a:t>。</a:t>
            </a:r>
            <a:endParaRPr lang="en-US" altLang="zh-CN" sz="1800" dirty="0" smtClean="0">
              <a:solidFill>
                <a:schemeClr val="tx1"/>
              </a:solidFill>
            </a:endParaRPr>
          </a:p>
          <a:p>
            <a:pPr marL="0" indent="0">
              <a:lnSpc>
                <a:spcPct val="100000"/>
              </a:lnSpc>
              <a:spcBef>
                <a:spcPct val="0"/>
              </a:spcBef>
              <a:spcAft>
                <a:spcPct val="0"/>
              </a:spcAft>
              <a:buFontTx/>
              <a:buNone/>
            </a:pPr>
            <a:r>
              <a:rPr lang="en-US" altLang="zh-CN" sz="1800" dirty="0" smtClean="0">
                <a:solidFill>
                  <a:schemeClr val="tx1"/>
                </a:solidFill>
              </a:rPr>
              <a:t>        </a:t>
            </a:r>
            <a:r>
              <a:rPr lang="zh-CN" altLang="zh-CN" sz="1800" dirty="0" smtClean="0">
                <a:solidFill>
                  <a:schemeClr val="tx1"/>
                </a:solidFill>
              </a:rPr>
              <a:t>图为</a:t>
            </a:r>
            <a:r>
              <a:rPr lang="zh-CN" altLang="en-US" sz="1800" dirty="0" smtClean="0">
                <a:solidFill>
                  <a:schemeClr val="tx1"/>
                </a:solidFill>
              </a:rPr>
              <a:t>多丝靶安装错误时</a:t>
            </a:r>
            <a:r>
              <a:rPr lang="zh-CN" altLang="zh-CN" sz="1800" dirty="0" smtClean="0">
                <a:solidFill>
                  <a:schemeClr val="tx1"/>
                </a:solidFill>
              </a:rPr>
              <a:t>测</a:t>
            </a:r>
            <a:r>
              <a:rPr lang="zh-CN" altLang="zh-CN" sz="1800" dirty="0" smtClean="0">
                <a:solidFill>
                  <a:schemeClr val="tx1"/>
                </a:solidFill>
              </a:rPr>
              <a:t>到的束流剖面，从图可以看出</a:t>
            </a:r>
            <a:r>
              <a:rPr lang="en-US" altLang="zh-CN" sz="1800" dirty="0" smtClean="0">
                <a:solidFill>
                  <a:schemeClr val="tx1"/>
                </a:solidFill>
              </a:rPr>
              <a:t>UV</a:t>
            </a:r>
            <a:r>
              <a:rPr lang="zh-CN" altLang="zh-CN" sz="1800" dirty="0" smtClean="0">
                <a:solidFill>
                  <a:schemeClr val="tx1"/>
                </a:solidFill>
              </a:rPr>
              <a:t>两个</a:t>
            </a:r>
            <a:r>
              <a:rPr lang="zh-CN" altLang="zh-CN" sz="1800" dirty="0" smtClean="0">
                <a:solidFill>
                  <a:schemeClr val="tx1"/>
                </a:solidFill>
              </a:rPr>
              <a:t>方向</a:t>
            </a:r>
            <a:r>
              <a:rPr lang="zh-CN" altLang="en-US" sz="1800" dirty="0" smtClean="0">
                <a:solidFill>
                  <a:schemeClr val="tx1"/>
                </a:solidFill>
              </a:rPr>
              <a:t>只有</a:t>
            </a:r>
            <a:r>
              <a:rPr lang="zh-CN" altLang="zh-CN" sz="1800" dirty="0" smtClean="0">
                <a:solidFill>
                  <a:schemeClr val="tx1"/>
                </a:solidFill>
              </a:rPr>
              <a:t>最后</a:t>
            </a:r>
            <a:r>
              <a:rPr lang="zh-CN" altLang="zh-CN" sz="1800" dirty="0" smtClean="0">
                <a:solidFill>
                  <a:schemeClr val="tx1"/>
                </a:solidFill>
              </a:rPr>
              <a:t>一根丝的能见到束流信号，其他丝</a:t>
            </a:r>
            <a:r>
              <a:rPr lang="zh-CN" altLang="zh-CN" sz="1800" dirty="0" smtClean="0">
                <a:solidFill>
                  <a:schemeClr val="tx1"/>
                </a:solidFill>
              </a:rPr>
              <a:t>均</a:t>
            </a:r>
            <a:r>
              <a:rPr lang="zh-CN" altLang="en-US" sz="1800" dirty="0" smtClean="0">
                <a:solidFill>
                  <a:schemeClr val="tx1"/>
                </a:solidFill>
              </a:rPr>
              <a:t>没有</a:t>
            </a:r>
            <a:r>
              <a:rPr lang="zh-CN" altLang="zh-CN" sz="1800" dirty="0" smtClean="0">
                <a:solidFill>
                  <a:schemeClr val="tx1"/>
                </a:solidFill>
              </a:rPr>
              <a:t>束流</a:t>
            </a:r>
            <a:r>
              <a:rPr lang="zh-CN" altLang="zh-CN" sz="1800" dirty="0" smtClean="0">
                <a:solidFill>
                  <a:schemeClr val="tx1"/>
                </a:solidFill>
              </a:rPr>
              <a:t>信号。</a:t>
            </a:r>
          </a:p>
          <a:p>
            <a:pPr marL="0" indent="0">
              <a:lnSpc>
                <a:spcPct val="100000"/>
              </a:lnSpc>
              <a:spcBef>
                <a:spcPct val="0"/>
              </a:spcBef>
              <a:spcAft>
                <a:spcPct val="0"/>
              </a:spcAft>
              <a:buFontTx/>
              <a:buNone/>
            </a:pPr>
            <a:endParaRPr lang="zh-CN" altLang="zh-CN" sz="1800" dirty="0" smtClean="0">
              <a:solidFill>
                <a:schemeClr val="tx1"/>
              </a:solidFill>
            </a:endParaRPr>
          </a:p>
          <a:p>
            <a:pPr marL="0" indent="0" algn="just">
              <a:buFontTx/>
              <a:buNone/>
            </a:pPr>
            <a:endParaRPr lang="zh-CN" altLang="en-US" dirty="0" smtClean="0"/>
          </a:p>
        </p:txBody>
      </p:sp>
      <p:pic>
        <p:nvPicPr>
          <p:cNvPr id="30724" name="图片 0" descr="INMWS02转180度前测到束流剖面.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781300"/>
            <a:ext cx="4392612"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矩形 3"/>
          <p:cNvSpPr>
            <a:spLocks noChangeArrowheads="1"/>
          </p:cNvSpPr>
          <p:nvPr/>
        </p:nvSpPr>
        <p:spPr bwMode="auto">
          <a:xfrm>
            <a:off x="2916238" y="6030913"/>
            <a:ext cx="363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smtClean="0"/>
              <a:t>图</a:t>
            </a:r>
            <a:r>
              <a:rPr lang="en-US" altLang="zh-CN" b="1" dirty="0" smtClean="0"/>
              <a:t>25  </a:t>
            </a:r>
            <a:r>
              <a:rPr lang="en-US" altLang="zh-CN" b="1" dirty="0"/>
              <a:t>INMWS02</a:t>
            </a:r>
            <a:r>
              <a:rPr lang="zh-CN" altLang="zh-CN" b="1" dirty="0"/>
              <a:t>多丝靶束流剖面（翻转前）</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6.2  </a:t>
            </a:r>
            <a:r>
              <a:rPr lang="zh-CN" altLang="zh-CN" sz="2400" dirty="0" smtClean="0">
                <a:solidFill>
                  <a:schemeClr val="tx1"/>
                </a:solidFill>
                <a:effectLst>
                  <a:outerShdw blurRad="38100" dist="38100" dir="2700000" algn="tl">
                    <a:srgbClr val="000000">
                      <a:alpha val="43137"/>
                    </a:srgbClr>
                  </a:outerShdw>
                </a:effectLst>
              </a:rPr>
              <a:t>注入区</a:t>
            </a:r>
            <a:r>
              <a:rPr lang="en-US" altLang="zh-CN" sz="2400" dirty="0" smtClean="0">
                <a:solidFill>
                  <a:schemeClr val="tx1"/>
                </a:solidFill>
                <a:effectLst>
                  <a:outerShdw blurRad="38100" dist="38100" dir="2700000" algn="tl">
                    <a:srgbClr val="000000">
                      <a:alpha val="43137"/>
                    </a:srgbClr>
                  </a:outerShdw>
                </a:effectLst>
              </a:rPr>
              <a:t>INMWS02</a:t>
            </a:r>
            <a:r>
              <a:rPr lang="zh-CN" altLang="zh-CN" sz="2400" dirty="0" smtClean="0">
                <a:solidFill>
                  <a:schemeClr val="tx1"/>
                </a:solidFill>
                <a:effectLst>
                  <a:outerShdw blurRad="38100" dist="38100" dir="2700000" algn="tl">
                    <a:srgbClr val="000000">
                      <a:alpha val="43137"/>
                    </a:srgbClr>
                  </a:outerShdw>
                </a:effectLst>
              </a:rPr>
              <a:t>多丝靶</a:t>
            </a:r>
            <a:r>
              <a:rPr lang="zh-CN" altLang="en-US" sz="2400" dirty="0" smtClean="0">
                <a:solidFill>
                  <a:schemeClr val="tx1"/>
                </a:solidFill>
                <a:effectLst>
                  <a:outerShdw blurRad="38100" dist="38100" dir="2700000" algn="tl">
                    <a:srgbClr val="000000">
                      <a:alpha val="43137"/>
                    </a:srgbClr>
                  </a:outerShdw>
                </a:effectLst>
              </a:rPr>
              <a:t>安装调整</a:t>
            </a:r>
            <a:endParaRPr lang="zh-CN" altLang="zh-CN" sz="2400" dirty="0" smtClean="0">
              <a:solidFill>
                <a:schemeClr val="tx1"/>
              </a:solidFill>
              <a:effectLst>
                <a:outerShdw blurRad="38100" dist="38100" dir="2700000" algn="tl">
                  <a:srgbClr val="000000">
                    <a:alpha val="43137"/>
                  </a:srgbClr>
                </a:outerShdw>
              </a:effectLst>
            </a:endParaRPr>
          </a:p>
        </p:txBody>
      </p:sp>
      <p:sp>
        <p:nvSpPr>
          <p:cNvPr id="31747" name="内容占位符 2"/>
          <p:cNvSpPr>
            <a:spLocks noGrp="1"/>
          </p:cNvSpPr>
          <p:nvPr>
            <p:ph idx="1"/>
          </p:nvPr>
        </p:nvSpPr>
        <p:spPr>
          <a:xfrm>
            <a:off x="376238" y="1484313"/>
            <a:ext cx="8713787" cy="4933950"/>
          </a:xfrm>
        </p:spPr>
        <p:txBody>
          <a:bodyPr/>
          <a:lstStyle/>
          <a:p>
            <a:pPr marL="0" indent="0">
              <a:lnSpc>
                <a:spcPct val="100000"/>
              </a:lnSpc>
              <a:spcBef>
                <a:spcPct val="0"/>
              </a:spcBef>
              <a:spcAft>
                <a:spcPct val="0"/>
              </a:spcAft>
              <a:buFontTx/>
              <a:buNone/>
            </a:pPr>
            <a:r>
              <a:rPr lang="en-US" altLang="zh-CN" sz="1800" dirty="0" smtClean="0">
                <a:solidFill>
                  <a:schemeClr val="tx1"/>
                </a:solidFill>
              </a:rPr>
              <a:t>       </a:t>
            </a:r>
            <a:r>
              <a:rPr lang="zh-CN" altLang="zh-CN" sz="1800" dirty="0" smtClean="0">
                <a:solidFill>
                  <a:schemeClr val="tx1"/>
                </a:solidFill>
              </a:rPr>
              <a:t>通过分析图纸，结合调束出现的异常现象，确定是多丝靶探头安装反向。将多丝靶拆除，调转方向安装</a:t>
            </a:r>
            <a:r>
              <a:rPr lang="zh-CN" altLang="zh-CN" sz="1800" dirty="0" smtClean="0">
                <a:solidFill>
                  <a:schemeClr val="tx1"/>
                </a:solidFill>
              </a:rPr>
              <a:t>。</a:t>
            </a:r>
            <a:r>
              <a:rPr lang="zh-CN" altLang="en-US" sz="1800" dirty="0" smtClean="0">
                <a:solidFill>
                  <a:schemeClr val="tx1"/>
                </a:solidFill>
              </a:rPr>
              <a:t>下图</a:t>
            </a:r>
            <a:r>
              <a:rPr lang="zh-CN" altLang="zh-CN" sz="1800" dirty="0" smtClean="0">
                <a:solidFill>
                  <a:schemeClr val="tx1"/>
                </a:solidFill>
              </a:rPr>
              <a:t>为</a:t>
            </a:r>
            <a:r>
              <a:rPr lang="zh-CN" altLang="zh-CN" sz="1800" dirty="0" smtClean="0">
                <a:solidFill>
                  <a:schemeClr val="tx1"/>
                </a:solidFill>
              </a:rPr>
              <a:t>多丝靶正反向安装示意图。从图中可以看出，如反向安装，多丝靶中心与注入束中心相差较远，故不能正常工作。</a:t>
            </a:r>
          </a:p>
          <a:p>
            <a:pPr marL="0" indent="0">
              <a:lnSpc>
                <a:spcPct val="100000"/>
              </a:lnSpc>
              <a:spcBef>
                <a:spcPct val="0"/>
              </a:spcBef>
              <a:spcAft>
                <a:spcPct val="0"/>
              </a:spcAft>
              <a:buFontTx/>
              <a:buNone/>
            </a:pPr>
            <a:endParaRPr lang="zh-CN" altLang="zh-CN" sz="1800" dirty="0" smtClean="0">
              <a:solidFill>
                <a:schemeClr val="tx1"/>
              </a:solidFill>
            </a:endParaRPr>
          </a:p>
          <a:p>
            <a:pPr marL="0" indent="0">
              <a:lnSpc>
                <a:spcPct val="100000"/>
              </a:lnSpc>
              <a:spcBef>
                <a:spcPct val="0"/>
              </a:spcBef>
              <a:spcAft>
                <a:spcPct val="0"/>
              </a:spcAft>
              <a:buFontTx/>
              <a:buNone/>
            </a:pPr>
            <a:endParaRPr lang="zh-CN" altLang="zh-CN" sz="1800" dirty="0" smtClean="0">
              <a:solidFill>
                <a:schemeClr val="tx1"/>
              </a:solidFill>
            </a:endParaRPr>
          </a:p>
          <a:p>
            <a:pPr marL="0" indent="0" algn="just">
              <a:buFontTx/>
              <a:buNone/>
            </a:pPr>
            <a:endParaRPr lang="zh-CN" altLang="en-US" dirty="0" smtClean="0"/>
          </a:p>
        </p:txBody>
      </p:sp>
      <p:pic>
        <p:nvPicPr>
          <p:cNvPr id="31748"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710656"/>
            <a:ext cx="316865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2742406"/>
            <a:ext cx="274002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矩形 4"/>
          <p:cNvSpPr>
            <a:spLocks noChangeArrowheads="1"/>
          </p:cNvSpPr>
          <p:nvPr/>
        </p:nvSpPr>
        <p:spPr bwMode="auto">
          <a:xfrm>
            <a:off x="1746250" y="6001543"/>
            <a:ext cx="13308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smtClean="0"/>
              <a:t>图</a:t>
            </a:r>
            <a:r>
              <a:rPr lang="en-US" altLang="zh-CN" b="1" dirty="0" smtClean="0"/>
              <a:t>26 </a:t>
            </a:r>
            <a:r>
              <a:rPr lang="zh-CN" altLang="zh-CN" b="1" dirty="0"/>
              <a:t>正常安装</a:t>
            </a:r>
            <a:endParaRPr lang="zh-CN" altLang="en-US" b="1" dirty="0"/>
          </a:p>
        </p:txBody>
      </p:sp>
      <p:sp>
        <p:nvSpPr>
          <p:cNvPr id="31751" name="矩形 5"/>
          <p:cNvSpPr>
            <a:spLocks noChangeArrowheads="1"/>
          </p:cNvSpPr>
          <p:nvPr/>
        </p:nvSpPr>
        <p:spPr bwMode="auto">
          <a:xfrm>
            <a:off x="5651500" y="6001543"/>
            <a:ext cx="13308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smtClean="0"/>
              <a:t>图</a:t>
            </a:r>
            <a:r>
              <a:rPr lang="en-US" altLang="zh-CN" b="1" dirty="0" smtClean="0"/>
              <a:t>27 </a:t>
            </a:r>
            <a:r>
              <a:rPr lang="zh-CN" altLang="zh-CN" b="1" dirty="0"/>
              <a:t>反向安装</a:t>
            </a:r>
            <a:endParaRPr lang="zh-CN" altLang="en-US" b="1"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DF115B8D-2A12-4852-8D0F-EBDE6912FD80}" type="slidenum">
              <a:rPr lang="en-US" altLang="zh-CN" sz="900" smtClean="0">
                <a:solidFill>
                  <a:srgbClr val="4D5E68"/>
                </a:solidFill>
                <a:latin typeface="Impact" pitchFamily="34" charset="0"/>
              </a:rPr>
              <a:pPr/>
              <a:t>3</a:t>
            </a:fld>
            <a:endParaRPr lang="en-US" altLang="zh-CN" sz="900" smtClean="0">
              <a:solidFill>
                <a:srgbClr val="4D5E68"/>
              </a:solidFill>
              <a:latin typeface="Impact" pitchFamily="34" charset="0"/>
            </a:endParaRPr>
          </a:p>
        </p:txBody>
      </p:sp>
      <p:sp>
        <p:nvSpPr>
          <p:cNvPr id="5" name="矩形 4"/>
          <p:cNvSpPr/>
          <p:nvPr/>
        </p:nvSpPr>
        <p:spPr>
          <a:xfrm>
            <a:off x="467544" y="3188295"/>
            <a:ext cx="8103765" cy="769441"/>
          </a:xfrm>
          <a:prstGeom prst="rect">
            <a:avLst/>
          </a:prstGeom>
          <a:effectLst>
            <a:innerShdw blurRad="63500" dist="50800" dir="13500000">
              <a:prstClr val="black">
                <a:alpha val="50000"/>
              </a:prstClr>
            </a:inner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4350" indent="-514350" eaLnBrk="1" hangingPunct="1">
              <a:buFontTx/>
              <a:buAutoNum type="arabicPeriod"/>
              <a:defRPr/>
            </a:pPr>
            <a:r>
              <a:rPr lang="zh-CN" altLang="en-US" sz="4400" b="1" dirty="0">
                <a:ln w="11430"/>
                <a:effectLst>
                  <a:outerShdw blurRad="50800" dist="39000" dir="5460000" algn="tl">
                    <a:srgbClr val="000000">
                      <a:alpha val="38000"/>
                    </a:srgbClr>
                  </a:outerShdw>
                </a:effectLst>
                <a:latin typeface="Comic Sans MS" pitchFamily="66" charset="0"/>
              </a:rPr>
              <a:t>剥离膜的运行情况及暑期检修</a:t>
            </a:r>
            <a:endParaRPr lang="en-US" altLang="zh-CN" sz="4400" b="1" dirty="0">
              <a:ln w="11430"/>
              <a:effectLst>
                <a:outerShdw blurRad="50800" dist="39000" dir="5460000" algn="tl">
                  <a:srgbClr val="000000">
                    <a:alpha val="38000"/>
                  </a:srgbClr>
                </a:outerShdw>
              </a:effectLst>
              <a:latin typeface="Comic Sans MS" pitchFamily="66" charset="0"/>
            </a:endParaRPr>
          </a:p>
        </p:txBody>
      </p:sp>
    </p:spTree>
  </p:cSld>
  <p:clrMapOvr>
    <a:masterClrMapping/>
  </p:clrMapOvr>
  <p:transition advTm="8332">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6.3   </a:t>
            </a:r>
            <a:r>
              <a:rPr lang="zh-CN" altLang="zh-CN" sz="2400" dirty="0" smtClean="0">
                <a:solidFill>
                  <a:schemeClr val="tx1"/>
                </a:solidFill>
                <a:effectLst>
                  <a:outerShdw blurRad="38100" dist="38100" dir="2700000" algn="tl">
                    <a:srgbClr val="000000">
                      <a:alpha val="43137"/>
                    </a:srgbClr>
                  </a:outerShdw>
                </a:effectLst>
              </a:rPr>
              <a:t>注入区</a:t>
            </a:r>
            <a:r>
              <a:rPr lang="en-US" altLang="zh-CN" sz="2400" dirty="0" smtClean="0">
                <a:solidFill>
                  <a:schemeClr val="tx1"/>
                </a:solidFill>
                <a:effectLst>
                  <a:outerShdw blurRad="38100" dist="38100" dir="2700000" algn="tl">
                    <a:srgbClr val="000000">
                      <a:alpha val="43137"/>
                    </a:srgbClr>
                  </a:outerShdw>
                </a:effectLst>
              </a:rPr>
              <a:t>INMWS02</a:t>
            </a:r>
            <a:r>
              <a:rPr lang="zh-CN" altLang="zh-CN" sz="2400" dirty="0" smtClean="0">
                <a:solidFill>
                  <a:schemeClr val="tx1"/>
                </a:solidFill>
                <a:effectLst>
                  <a:outerShdw blurRad="38100" dist="38100" dir="2700000" algn="tl">
                    <a:srgbClr val="000000">
                      <a:alpha val="43137"/>
                    </a:srgbClr>
                  </a:outerShdw>
                </a:effectLst>
              </a:rPr>
              <a:t>多丝靶</a:t>
            </a:r>
            <a:r>
              <a:rPr lang="zh-CN" altLang="en-US" sz="2400" dirty="0" smtClean="0">
                <a:solidFill>
                  <a:schemeClr val="tx1"/>
                </a:solidFill>
                <a:effectLst>
                  <a:outerShdw blurRad="38100" dist="38100" dir="2700000" algn="tl">
                    <a:srgbClr val="000000">
                      <a:alpha val="43137"/>
                    </a:srgbClr>
                  </a:outerShdw>
                </a:effectLst>
              </a:rPr>
              <a:t>调整后测量情况</a:t>
            </a:r>
            <a:endParaRPr lang="zh-CN" altLang="zh-CN" sz="2400" dirty="0" smtClean="0">
              <a:solidFill>
                <a:schemeClr val="tx1"/>
              </a:solidFill>
              <a:effectLst>
                <a:outerShdw blurRad="38100" dist="38100" dir="2700000" algn="tl">
                  <a:srgbClr val="000000">
                    <a:alpha val="43137"/>
                  </a:srgbClr>
                </a:outerShdw>
              </a:effectLst>
            </a:endParaRPr>
          </a:p>
        </p:txBody>
      </p:sp>
      <p:sp>
        <p:nvSpPr>
          <p:cNvPr id="32771" name="内容占位符 2"/>
          <p:cNvSpPr>
            <a:spLocks noGrp="1"/>
          </p:cNvSpPr>
          <p:nvPr>
            <p:ph idx="1"/>
          </p:nvPr>
        </p:nvSpPr>
        <p:spPr>
          <a:xfrm>
            <a:off x="376238" y="1484313"/>
            <a:ext cx="8713787" cy="4933950"/>
          </a:xfrm>
        </p:spPr>
        <p:txBody>
          <a:bodyPr/>
          <a:lstStyle/>
          <a:p>
            <a:pPr marL="0" indent="0">
              <a:lnSpc>
                <a:spcPct val="100000"/>
              </a:lnSpc>
              <a:spcBef>
                <a:spcPct val="0"/>
              </a:spcBef>
              <a:spcAft>
                <a:spcPct val="0"/>
              </a:spcAft>
              <a:buFontTx/>
              <a:buNone/>
            </a:pPr>
            <a:r>
              <a:rPr lang="en-US" altLang="zh-CN" sz="1800" dirty="0" smtClean="0">
                <a:solidFill>
                  <a:schemeClr val="tx1"/>
                </a:solidFill>
              </a:rPr>
              <a:t>       </a:t>
            </a:r>
            <a:r>
              <a:rPr lang="zh-CN" altLang="en-US" sz="1800" dirty="0" smtClean="0">
                <a:solidFill>
                  <a:schemeClr val="tx1"/>
                </a:solidFill>
              </a:rPr>
              <a:t>下</a:t>
            </a:r>
            <a:r>
              <a:rPr lang="zh-CN" altLang="zh-CN" sz="1800" dirty="0" smtClean="0">
                <a:solidFill>
                  <a:schemeClr val="tx1"/>
                </a:solidFill>
              </a:rPr>
              <a:t>图为</a:t>
            </a:r>
            <a:r>
              <a:rPr lang="zh-CN" altLang="en-US" sz="1800" dirty="0" smtClean="0">
                <a:solidFill>
                  <a:schemeClr val="tx1"/>
                </a:solidFill>
              </a:rPr>
              <a:t>多丝靶正常安装</a:t>
            </a:r>
            <a:r>
              <a:rPr lang="zh-CN" altLang="zh-CN" sz="1800" dirty="0" smtClean="0">
                <a:solidFill>
                  <a:schemeClr val="tx1"/>
                </a:solidFill>
              </a:rPr>
              <a:t>后</a:t>
            </a:r>
            <a:r>
              <a:rPr lang="zh-CN" altLang="zh-CN" sz="1800" dirty="0" smtClean="0">
                <a:solidFill>
                  <a:schemeClr val="tx1"/>
                </a:solidFill>
              </a:rPr>
              <a:t>测到的束流剖面，从图可以看出</a:t>
            </a:r>
            <a:r>
              <a:rPr lang="en-US" altLang="zh-CN" sz="1800" dirty="0" smtClean="0">
                <a:solidFill>
                  <a:schemeClr val="tx1"/>
                </a:solidFill>
              </a:rPr>
              <a:t>UV</a:t>
            </a:r>
            <a:r>
              <a:rPr lang="zh-CN" altLang="zh-CN" sz="1800" dirty="0" smtClean="0">
                <a:solidFill>
                  <a:schemeClr val="tx1"/>
                </a:solidFill>
              </a:rPr>
              <a:t>两个方向丝均测出了全束流信号，通过</a:t>
            </a:r>
            <a:r>
              <a:rPr lang="en-US" altLang="zh-CN" sz="1800" dirty="0" smtClean="0">
                <a:solidFill>
                  <a:schemeClr val="tx1"/>
                </a:solidFill>
              </a:rPr>
              <a:t>UV</a:t>
            </a:r>
            <a:r>
              <a:rPr lang="zh-CN" altLang="zh-CN" sz="1800" dirty="0" smtClean="0">
                <a:solidFill>
                  <a:schemeClr val="tx1"/>
                </a:solidFill>
              </a:rPr>
              <a:t>坐标转换为</a:t>
            </a:r>
            <a:r>
              <a:rPr lang="en-US" altLang="zh-CN" sz="1800" dirty="0" smtClean="0">
                <a:solidFill>
                  <a:schemeClr val="tx1"/>
                </a:solidFill>
              </a:rPr>
              <a:t>XY</a:t>
            </a:r>
            <a:r>
              <a:rPr lang="zh-CN" altLang="zh-CN" sz="1800" dirty="0" smtClean="0">
                <a:solidFill>
                  <a:schemeClr val="tx1"/>
                </a:solidFill>
              </a:rPr>
              <a:t>坐标系，束流基本从管道中心通过，多丝靶工作正常。</a:t>
            </a:r>
          </a:p>
          <a:p>
            <a:pPr marL="0" indent="0">
              <a:lnSpc>
                <a:spcPct val="100000"/>
              </a:lnSpc>
              <a:spcBef>
                <a:spcPct val="0"/>
              </a:spcBef>
              <a:spcAft>
                <a:spcPct val="0"/>
              </a:spcAft>
              <a:buFontTx/>
              <a:buNone/>
            </a:pPr>
            <a:endParaRPr lang="zh-CN" altLang="zh-CN" sz="1800" dirty="0" smtClean="0">
              <a:solidFill>
                <a:schemeClr val="tx1"/>
              </a:solidFill>
            </a:endParaRPr>
          </a:p>
          <a:p>
            <a:pPr marL="0" indent="0">
              <a:lnSpc>
                <a:spcPct val="100000"/>
              </a:lnSpc>
              <a:spcBef>
                <a:spcPct val="0"/>
              </a:spcBef>
              <a:spcAft>
                <a:spcPct val="0"/>
              </a:spcAft>
              <a:buFontTx/>
              <a:buNone/>
            </a:pPr>
            <a:endParaRPr lang="zh-CN" altLang="zh-CN" sz="1800" dirty="0" smtClean="0">
              <a:solidFill>
                <a:schemeClr val="tx1"/>
              </a:solidFill>
            </a:endParaRPr>
          </a:p>
          <a:p>
            <a:pPr marL="0" indent="0" algn="just">
              <a:buFontTx/>
              <a:buNone/>
            </a:pPr>
            <a:endParaRPr lang="zh-CN" altLang="en-US" dirty="0" smtClean="0"/>
          </a:p>
        </p:txBody>
      </p:sp>
      <p:sp>
        <p:nvSpPr>
          <p:cNvPr id="32772" name="矩形 3"/>
          <p:cNvSpPr>
            <a:spLocks noChangeArrowheads="1"/>
          </p:cNvSpPr>
          <p:nvPr/>
        </p:nvSpPr>
        <p:spPr bwMode="auto">
          <a:xfrm>
            <a:off x="2484438" y="6113463"/>
            <a:ext cx="363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smtClean="0"/>
              <a:t>图</a:t>
            </a:r>
            <a:r>
              <a:rPr lang="en-US" altLang="zh-CN" b="1" dirty="0" smtClean="0"/>
              <a:t>28  </a:t>
            </a:r>
            <a:r>
              <a:rPr lang="en-US" altLang="zh-CN" b="1" dirty="0"/>
              <a:t>INMWS02</a:t>
            </a:r>
            <a:r>
              <a:rPr lang="zh-CN" altLang="zh-CN" b="1" dirty="0"/>
              <a:t>多丝靶束流剖面（翻转后）</a:t>
            </a:r>
          </a:p>
        </p:txBody>
      </p:sp>
      <p:pic>
        <p:nvPicPr>
          <p:cNvPr id="32773" name="图片 1" descr="INMWS02转180度后测到的束流剖面.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349500"/>
            <a:ext cx="4608513"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252DD778-A573-46D4-9F79-0ECFFC021822}" type="slidenum">
              <a:rPr lang="en-US" altLang="zh-CN" sz="900" smtClean="0">
                <a:solidFill>
                  <a:srgbClr val="4D5E68"/>
                </a:solidFill>
                <a:latin typeface="Impact" pitchFamily="34" charset="0"/>
              </a:rPr>
              <a:pPr/>
              <a:t>31</a:t>
            </a:fld>
            <a:endParaRPr lang="en-US" altLang="zh-CN" sz="900" smtClean="0">
              <a:solidFill>
                <a:srgbClr val="4D5E68"/>
              </a:solidFill>
              <a:latin typeface="Impact" pitchFamily="34" charset="0"/>
            </a:endParaRPr>
          </a:p>
        </p:txBody>
      </p:sp>
      <p:sp>
        <p:nvSpPr>
          <p:cNvPr id="5" name="矩形 4"/>
          <p:cNvSpPr/>
          <p:nvPr/>
        </p:nvSpPr>
        <p:spPr>
          <a:xfrm>
            <a:off x="611560" y="2852936"/>
            <a:ext cx="8784976" cy="923330"/>
          </a:xfrm>
          <a:prstGeom prst="rect">
            <a:avLst/>
          </a:prstGeom>
          <a:effectLst>
            <a:innerShdw blurRad="63500" dist="50800" dir="13500000">
              <a:prstClr val="black">
                <a:alpha val="50000"/>
              </a:prstClr>
            </a:innerShdw>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altLang="zh-CN" sz="5400" b="1" dirty="0" smtClean="0">
                <a:ln w="11430"/>
                <a:effectLst>
                  <a:outerShdw blurRad="50800" dist="39000" dir="5460000" algn="tl">
                    <a:srgbClr val="000000">
                      <a:alpha val="38000"/>
                    </a:srgbClr>
                  </a:outerShdw>
                </a:effectLst>
                <a:latin typeface="Comic Sans MS" pitchFamily="66" charset="0"/>
              </a:rPr>
              <a:t>7.</a:t>
            </a:r>
            <a:r>
              <a:rPr lang="zh-CN" altLang="en-US" sz="5400" b="1" dirty="0" smtClean="0">
                <a:ln w="11430"/>
                <a:effectLst>
                  <a:outerShdw blurRad="50800" dist="39000" dir="5460000" algn="tl">
                    <a:srgbClr val="000000">
                      <a:alpha val="38000"/>
                    </a:srgbClr>
                  </a:outerShdw>
                </a:effectLst>
                <a:latin typeface="Comic Sans MS" pitchFamily="66" charset="0"/>
              </a:rPr>
              <a:t> 远程机器行走检测车</a:t>
            </a:r>
            <a:endParaRPr lang="en-US" altLang="zh-CN" sz="5400" b="1" dirty="0">
              <a:ln w="11430"/>
              <a:effectLst>
                <a:outerShdw blurRad="50800" dist="39000" dir="5460000" algn="tl">
                  <a:srgbClr val="000000">
                    <a:alpha val="38000"/>
                  </a:srgbClr>
                </a:outerShdw>
              </a:effectLst>
              <a:latin typeface="Comic Sans MS" pitchFamily="66" charset="0"/>
            </a:endParaRPr>
          </a:p>
        </p:txBody>
      </p:sp>
    </p:spTree>
  </p:cSld>
  <p:clrMapOvr>
    <a:masterClrMapping/>
  </p:clrMapOvr>
  <p:transition advTm="8332">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内容占位符 2"/>
          <p:cNvSpPr>
            <a:spLocks noGrp="1"/>
          </p:cNvSpPr>
          <p:nvPr>
            <p:ph idx="1"/>
          </p:nvPr>
        </p:nvSpPr>
        <p:spPr>
          <a:xfrm>
            <a:off x="0" y="1447800"/>
            <a:ext cx="8892480" cy="4953000"/>
          </a:xfrm>
        </p:spPr>
        <p:txBody>
          <a:bodyPr/>
          <a:lstStyle/>
          <a:p>
            <a:pPr marL="0" indent="0">
              <a:buNone/>
            </a:pPr>
            <a:r>
              <a:rPr lang="zh-CN" altLang="en-US" sz="1800" dirty="0" smtClean="0">
                <a:solidFill>
                  <a:schemeClr val="tx1"/>
                </a:solidFill>
              </a:rPr>
              <a:t>     远程机器行走检测车是为隧道无法进入</a:t>
            </a:r>
            <a:r>
              <a:rPr lang="zh-CN" altLang="en-US" sz="1800" dirty="0" smtClean="0">
                <a:solidFill>
                  <a:schemeClr val="tx1"/>
                </a:solidFill>
              </a:rPr>
              <a:t>时，能够进行自动巡检而设计</a:t>
            </a:r>
            <a:r>
              <a:rPr lang="zh-CN" altLang="en-US" sz="1800" dirty="0" smtClean="0">
                <a:solidFill>
                  <a:schemeClr val="tx1"/>
                </a:solidFill>
              </a:rPr>
              <a:t>，类似机器人，其搭载机械臂和相关测量设备可以实现自动安装和准直、振动</a:t>
            </a:r>
            <a:r>
              <a:rPr lang="zh-CN" altLang="en-US" sz="1800" dirty="0" smtClean="0">
                <a:solidFill>
                  <a:schemeClr val="tx1"/>
                </a:solidFill>
              </a:rPr>
              <a:t>测量。</a:t>
            </a:r>
            <a:r>
              <a:rPr lang="zh-CN" altLang="en-US" sz="1800" dirty="0" smtClean="0">
                <a:solidFill>
                  <a:schemeClr val="tx1"/>
                </a:solidFill>
              </a:rPr>
              <a:t>行走车可携带机械手、准直测量仪器、振动测量</a:t>
            </a:r>
            <a:r>
              <a:rPr lang="zh-CN" altLang="en-US" sz="1800" dirty="0" smtClean="0">
                <a:solidFill>
                  <a:schemeClr val="tx1"/>
                </a:solidFill>
              </a:rPr>
              <a:t>仪器等仪器。</a:t>
            </a:r>
            <a:r>
              <a:rPr lang="zh-CN" altLang="en-US" sz="1800" dirty="0" smtClean="0">
                <a:solidFill>
                  <a:schemeClr val="tx1"/>
                </a:solidFill>
              </a:rPr>
              <a:t>整车的最大承载为</a:t>
            </a:r>
            <a:r>
              <a:rPr lang="en-US" altLang="zh-CN" sz="1800" dirty="0" smtClean="0">
                <a:solidFill>
                  <a:schemeClr val="tx1"/>
                </a:solidFill>
              </a:rPr>
              <a:t>50kg</a:t>
            </a:r>
            <a:r>
              <a:rPr lang="zh-CN" altLang="en-US" sz="1800" dirty="0" smtClean="0">
                <a:solidFill>
                  <a:schemeClr val="tx1"/>
                </a:solidFill>
              </a:rPr>
              <a:t>，内置调程调节装置能把平台提升</a:t>
            </a:r>
            <a:r>
              <a:rPr lang="en-US" altLang="zh-CN" sz="1800" dirty="0" smtClean="0">
                <a:solidFill>
                  <a:schemeClr val="tx1"/>
                </a:solidFill>
              </a:rPr>
              <a:t>500mm</a:t>
            </a:r>
            <a:r>
              <a:rPr lang="zh-CN" altLang="en-US" sz="1800" dirty="0" smtClean="0">
                <a:solidFill>
                  <a:schemeClr val="tx1"/>
                </a:solidFill>
              </a:rPr>
              <a:t>。</a:t>
            </a:r>
          </a:p>
        </p:txBody>
      </p:sp>
      <p:pic>
        <p:nvPicPr>
          <p:cNvPr id="65538" name="Picture 2"/>
          <p:cNvPicPr>
            <a:picLocks noChangeAspect="1" noChangeArrowheads="1"/>
          </p:cNvPicPr>
          <p:nvPr/>
        </p:nvPicPr>
        <p:blipFill>
          <a:blip r:embed="rId3"/>
          <a:srcRect/>
          <a:stretch>
            <a:fillRect/>
          </a:stretch>
        </p:blipFill>
        <p:spPr bwMode="auto">
          <a:xfrm>
            <a:off x="971601" y="2838671"/>
            <a:ext cx="4176463" cy="363552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0" name="标题 1"/>
          <p:cNvSpPr>
            <a:spLocks noGrp="1"/>
          </p:cNvSpPr>
          <p:nvPr>
            <p:ph type="title"/>
          </p:nvPr>
        </p:nvSpPr>
        <p:spPr>
          <a:xfrm>
            <a:off x="358204" y="980728"/>
            <a:ext cx="8283575" cy="457200"/>
          </a:xfrm>
        </p:spPr>
        <p:txBody>
          <a:bodyPr/>
          <a:lstStyle/>
          <a:p>
            <a:r>
              <a:rPr lang="en-US" altLang="zh-CN" sz="2400" dirty="0">
                <a:solidFill>
                  <a:schemeClr val="tx1"/>
                </a:solidFill>
                <a:effectLst>
                  <a:outerShdw blurRad="38100" dist="38100" dir="2700000" algn="tl">
                    <a:srgbClr val="000000">
                      <a:alpha val="43137"/>
                    </a:srgbClr>
                  </a:outerShdw>
                </a:effectLst>
              </a:rPr>
              <a:t>7.1 </a:t>
            </a:r>
            <a:r>
              <a:rPr lang="zh-CN" altLang="en-US" sz="2400" dirty="0">
                <a:solidFill>
                  <a:schemeClr val="tx1"/>
                </a:solidFill>
                <a:effectLst>
                  <a:outerShdw blurRad="38100" dist="38100" dir="2700000" algn="tl">
                    <a:srgbClr val="000000">
                      <a:alpha val="43137"/>
                    </a:srgbClr>
                  </a:outerShdw>
                </a:effectLst>
              </a:rPr>
              <a:t>远程机器</a:t>
            </a:r>
            <a:r>
              <a:rPr lang="zh-CN" altLang="en-US" sz="2400" dirty="0" smtClean="0">
                <a:solidFill>
                  <a:schemeClr val="tx1"/>
                </a:solidFill>
                <a:effectLst>
                  <a:outerShdw blurRad="38100" dist="38100" dir="2700000" algn="tl">
                    <a:srgbClr val="000000">
                      <a:alpha val="43137"/>
                    </a:srgbClr>
                  </a:outerShdw>
                </a:effectLst>
              </a:rPr>
              <a:t>行走检测</a:t>
            </a:r>
            <a:r>
              <a:rPr lang="zh-CN" altLang="en-US" sz="2400" dirty="0">
                <a:solidFill>
                  <a:schemeClr val="tx1"/>
                </a:solidFill>
                <a:effectLst>
                  <a:outerShdw blurRad="38100" dist="38100" dir="2700000" algn="tl">
                    <a:srgbClr val="000000">
                      <a:alpha val="43137"/>
                    </a:srgbClr>
                  </a:outerShdw>
                </a:effectLst>
              </a:rPr>
              <a:t>车</a:t>
            </a:r>
            <a:r>
              <a:rPr lang="zh-CN" altLang="en-US" sz="2400" dirty="0" smtClean="0">
                <a:solidFill>
                  <a:schemeClr val="tx1"/>
                </a:solidFill>
                <a:effectLst>
                  <a:outerShdw blurRad="38100" dist="38100" dir="2700000" algn="tl">
                    <a:srgbClr val="000000">
                      <a:alpha val="43137"/>
                    </a:srgbClr>
                  </a:outerShdw>
                </a:effectLst>
              </a:rPr>
              <a:t>简介</a:t>
            </a:r>
            <a:endParaRPr lang="zh-CN" altLang="en-US" sz="2400" dirty="0">
              <a:solidFill>
                <a:schemeClr val="tx1"/>
              </a:solidFill>
              <a:effectLst>
                <a:outerShdw blurRad="38100" dist="38100" dir="2700000" algn="tl">
                  <a:srgbClr val="000000">
                    <a:alpha val="43137"/>
                  </a:srgbClr>
                </a:outerShdw>
              </a:effectLst>
            </a:endParaRPr>
          </a:p>
        </p:txBody>
      </p:sp>
      <p:cxnSp>
        <p:nvCxnSpPr>
          <p:cNvPr id="34821" name="直接箭头连接符 5"/>
          <p:cNvCxnSpPr>
            <a:cxnSpLocks noChangeShapeType="1"/>
          </p:cNvCxnSpPr>
          <p:nvPr/>
        </p:nvCxnSpPr>
        <p:spPr bwMode="auto">
          <a:xfrm>
            <a:off x="1259632" y="2965150"/>
            <a:ext cx="2232248" cy="535858"/>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23" name="直接箭头连接符 9"/>
          <p:cNvCxnSpPr>
            <a:cxnSpLocks noChangeShapeType="1"/>
          </p:cNvCxnSpPr>
          <p:nvPr/>
        </p:nvCxnSpPr>
        <p:spPr bwMode="auto">
          <a:xfrm flipH="1">
            <a:off x="3707904" y="3861048"/>
            <a:ext cx="792088" cy="403559"/>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4825" name="文本框 13"/>
          <p:cNvSpPr txBox="1">
            <a:spLocks noChangeArrowheads="1"/>
          </p:cNvSpPr>
          <p:nvPr/>
        </p:nvSpPr>
        <p:spPr bwMode="auto">
          <a:xfrm>
            <a:off x="46371" y="2811262"/>
            <a:ext cx="15012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zh-CN" altLang="en-US" b="1" dirty="0"/>
              <a:t>六轴调节平台</a:t>
            </a:r>
          </a:p>
        </p:txBody>
      </p:sp>
      <p:sp>
        <p:nvSpPr>
          <p:cNvPr id="34826" name="文本框 15"/>
          <p:cNvSpPr txBox="1">
            <a:spLocks noChangeArrowheads="1"/>
          </p:cNvSpPr>
          <p:nvPr/>
        </p:nvSpPr>
        <p:spPr bwMode="auto">
          <a:xfrm>
            <a:off x="4499992" y="3526655"/>
            <a:ext cx="17471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zh-CN" altLang="en-US" b="1" dirty="0"/>
              <a:t>内置高程调节装置</a:t>
            </a:r>
          </a:p>
        </p:txBody>
      </p:sp>
      <p:cxnSp>
        <p:nvCxnSpPr>
          <p:cNvPr id="34827" name="直接箭头连接符 17"/>
          <p:cNvCxnSpPr>
            <a:cxnSpLocks noChangeShapeType="1"/>
          </p:cNvCxnSpPr>
          <p:nvPr/>
        </p:nvCxnSpPr>
        <p:spPr bwMode="auto">
          <a:xfrm>
            <a:off x="1115616" y="4581128"/>
            <a:ext cx="2232248" cy="28803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29" name="直接箭头连接符 20"/>
          <p:cNvCxnSpPr>
            <a:cxnSpLocks noChangeShapeType="1"/>
          </p:cNvCxnSpPr>
          <p:nvPr/>
        </p:nvCxnSpPr>
        <p:spPr bwMode="auto">
          <a:xfrm flipH="1">
            <a:off x="1403648" y="6093296"/>
            <a:ext cx="1872208" cy="380896"/>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4830" name="文本框 21"/>
          <p:cNvSpPr txBox="1">
            <a:spLocks noChangeArrowheads="1"/>
          </p:cNvSpPr>
          <p:nvPr/>
        </p:nvSpPr>
        <p:spPr bwMode="auto">
          <a:xfrm>
            <a:off x="23664" y="6319838"/>
            <a:ext cx="15960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zh-CN" altLang="en-US" b="1" dirty="0"/>
              <a:t>全方位移动平台</a:t>
            </a:r>
          </a:p>
        </p:txBody>
      </p:sp>
      <p:cxnSp>
        <p:nvCxnSpPr>
          <p:cNvPr id="24" name="直接箭头连接符 17"/>
          <p:cNvCxnSpPr>
            <a:cxnSpLocks noChangeShapeType="1"/>
          </p:cNvCxnSpPr>
          <p:nvPr/>
        </p:nvCxnSpPr>
        <p:spPr bwMode="auto">
          <a:xfrm>
            <a:off x="1259632" y="3804566"/>
            <a:ext cx="1312118" cy="31023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2" name="文本框 15"/>
          <p:cNvSpPr txBox="1">
            <a:spLocks noChangeArrowheads="1"/>
          </p:cNvSpPr>
          <p:nvPr/>
        </p:nvSpPr>
        <p:spPr bwMode="auto">
          <a:xfrm>
            <a:off x="47476" y="3650678"/>
            <a:ext cx="17471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en-US" altLang="zh-CN" b="1" dirty="0" smtClean="0"/>
              <a:t>Wi-Fi</a:t>
            </a:r>
            <a:r>
              <a:rPr lang="zh-CN" altLang="en-US" b="1" dirty="0" smtClean="0"/>
              <a:t>网络天线</a:t>
            </a:r>
            <a:endParaRPr lang="zh-CN" altLang="en-US" b="1" dirty="0"/>
          </a:p>
        </p:txBody>
      </p:sp>
      <p:sp>
        <p:nvSpPr>
          <p:cNvPr id="35" name="文本框 15"/>
          <p:cNvSpPr txBox="1">
            <a:spLocks noChangeArrowheads="1"/>
          </p:cNvSpPr>
          <p:nvPr/>
        </p:nvSpPr>
        <p:spPr bwMode="auto">
          <a:xfrm>
            <a:off x="118046" y="4357925"/>
            <a:ext cx="11387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zh-CN" altLang="en-US" b="1" dirty="0" smtClean="0"/>
              <a:t>视觉摄像头</a:t>
            </a:r>
            <a:endParaRPr lang="zh-CN" altLang="en-US" b="1" dirty="0"/>
          </a:p>
        </p:txBody>
      </p:sp>
      <p:graphicFrame>
        <p:nvGraphicFramePr>
          <p:cNvPr id="36" name="内容占位符 5"/>
          <p:cNvGraphicFramePr>
            <a:graphicFrameLocks/>
          </p:cNvGraphicFramePr>
          <p:nvPr>
            <p:extLst>
              <p:ext uri="{D42A27DB-BD31-4B8C-83A1-F6EECF244321}">
                <p14:modId xmlns:p14="http://schemas.microsoft.com/office/powerpoint/2010/main" val="1460023602"/>
              </p:ext>
            </p:extLst>
          </p:nvPr>
        </p:nvGraphicFramePr>
        <p:xfrm>
          <a:off x="6084168" y="3131987"/>
          <a:ext cx="2841287" cy="2593179"/>
        </p:xfrm>
        <a:graphic>
          <a:graphicData uri="http://schemas.openxmlformats.org/drawingml/2006/table">
            <a:tbl>
              <a:tblPr firstRow="1" firstCol="1" bandRow="1">
                <a:tableStyleId>{5C22544A-7EE6-4342-B048-85BDC9FD1C3A}</a:tableStyleId>
              </a:tblPr>
              <a:tblGrid>
                <a:gridCol w="1421437"/>
                <a:gridCol w="1419850"/>
              </a:tblGrid>
              <a:tr h="288131">
                <a:tc gridSpan="2">
                  <a:txBody>
                    <a:bodyPr/>
                    <a:lstStyle/>
                    <a:p>
                      <a:pPr algn="ctr">
                        <a:spcAft>
                          <a:spcPts val="0"/>
                        </a:spcAft>
                      </a:pPr>
                      <a:r>
                        <a:rPr lang="zh-CN" altLang="en-US" sz="1400" b="1" kern="100" cap="none" spc="0" dirty="0" smtClean="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行走车性能参数</a:t>
                      </a: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spcAft>
                          <a:spcPts val="0"/>
                        </a:spcAft>
                      </a:pP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131">
                <a:tc>
                  <a:txBody>
                    <a:bodyPr/>
                    <a:lstStyle/>
                    <a:p>
                      <a:pPr algn="ctr">
                        <a:spcAft>
                          <a:spcPts val="0"/>
                        </a:spcAft>
                      </a:pPr>
                      <a:r>
                        <a:rPr lang="zh-CN" altLang="en-US" sz="1400" b="1" kern="100" cap="none" spc="0" dirty="0" smtClean="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最大承载</a:t>
                      </a: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sz="1400" b="1" kern="100" cap="none" spc="0" dirty="0">
                          <a:ln>
                            <a:noFill/>
                          </a:ln>
                          <a:solidFill>
                            <a:schemeClr val="tx1"/>
                          </a:solidFill>
                          <a:effectLst/>
                        </a:rPr>
                        <a:t>≥</a:t>
                      </a:r>
                      <a:r>
                        <a:rPr lang="en-US" sz="1400" b="1" kern="100" cap="none" spc="0" dirty="0">
                          <a:ln>
                            <a:noFill/>
                          </a:ln>
                          <a:solidFill>
                            <a:schemeClr val="tx1"/>
                          </a:solidFill>
                          <a:effectLst/>
                        </a:rPr>
                        <a:t>50kg</a:t>
                      </a: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131">
                <a:tc>
                  <a:txBody>
                    <a:bodyPr/>
                    <a:lstStyle/>
                    <a:p>
                      <a:pPr algn="ctr">
                        <a:spcAft>
                          <a:spcPts val="0"/>
                        </a:spcAft>
                      </a:pPr>
                      <a:r>
                        <a:rPr lang="zh-CN" altLang="en-US" sz="1400" b="1" kern="100" cap="none" spc="0" dirty="0" smtClean="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位置调节范围</a:t>
                      </a: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sz="1400" b="1" kern="100" cap="none" spc="0">
                          <a:ln>
                            <a:noFill/>
                          </a:ln>
                          <a:solidFill>
                            <a:schemeClr val="tx1"/>
                          </a:solidFill>
                          <a:effectLst/>
                        </a:rPr>
                        <a:t>≤</a:t>
                      </a:r>
                      <a:r>
                        <a:rPr lang="en-US" sz="1400" b="1" kern="100" cap="none" spc="0">
                          <a:ln>
                            <a:noFill/>
                          </a:ln>
                          <a:solidFill>
                            <a:schemeClr val="tx1"/>
                          </a:solidFill>
                          <a:effectLst/>
                        </a:rPr>
                        <a:t>±10mm</a:t>
                      </a:r>
                      <a:endParaRPr lang="zh-CN" sz="1400" b="1" kern="100" cap="none" spc="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131">
                <a:tc>
                  <a:txBody>
                    <a:bodyPr/>
                    <a:lstStyle/>
                    <a:p>
                      <a:pPr algn="ctr">
                        <a:spcAft>
                          <a:spcPts val="0"/>
                        </a:spcAft>
                      </a:pPr>
                      <a:r>
                        <a:rPr lang="zh-CN" altLang="en-US" sz="1400" b="1" kern="100" cap="none" spc="0" dirty="0" smtClean="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最小旋转半径</a:t>
                      </a: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1" kern="100" cap="none" spc="0">
                          <a:ln>
                            <a:noFill/>
                          </a:ln>
                          <a:solidFill>
                            <a:schemeClr val="tx1"/>
                          </a:solidFill>
                          <a:effectLst/>
                        </a:rPr>
                        <a:t>0m</a:t>
                      </a:r>
                      <a:endParaRPr lang="zh-CN" sz="1400" b="1" kern="100" cap="none" spc="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131">
                <a:tc>
                  <a:txBody>
                    <a:bodyPr/>
                    <a:lstStyle/>
                    <a:p>
                      <a:pPr algn="ctr">
                        <a:spcAft>
                          <a:spcPts val="0"/>
                        </a:spcAft>
                      </a:pPr>
                      <a:r>
                        <a:rPr lang="zh-CN" altLang="en-US" sz="1400" b="1" kern="100" cap="none" spc="0" dirty="0" smtClean="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行走速度</a:t>
                      </a: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1" kern="100" cap="none" spc="0">
                          <a:ln>
                            <a:noFill/>
                          </a:ln>
                          <a:solidFill>
                            <a:schemeClr val="tx1"/>
                          </a:solidFill>
                          <a:effectLst/>
                        </a:rPr>
                        <a:t>0~5m/s</a:t>
                      </a:r>
                      <a:endParaRPr lang="zh-CN" sz="1400" b="1" kern="100" cap="none" spc="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131">
                <a:tc>
                  <a:txBody>
                    <a:bodyPr/>
                    <a:lstStyle/>
                    <a:p>
                      <a:pPr algn="ctr">
                        <a:spcAft>
                          <a:spcPts val="0"/>
                        </a:spcAft>
                      </a:pPr>
                      <a:r>
                        <a:rPr lang="zh-CN" altLang="en-US" sz="1400" b="1" kern="100" cap="none" spc="0" dirty="0" smtClean="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续航能力</a:t>
                      </a: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sz="1400" b="1" kern="100" cap="none" spc="0" dirty="0">
                          <a:ln>
                            <a:noFill/>
                          </a:ln>
                          <a:solidFill>
                            <a:schemeClr val="tx1"/>
                          </a:solidFill>
                          <a:effectLst/>
                        </a:rPr>
                        <a:t>≥</a:t>
                      </a:r>
                      <a:r>
                        <a:rPr lang="en-US" sz="1400" b="1" kern="100" cap="none" spc="0" dirty="0">
                          <a:ln>
                            <a:noFill/>
                          </a:ln>
                          <a:solidFill>
                            <a:schemeClr val="tx1"/>
                          </a:solidFill>
                          <a:effectLst/>
                        </a:rPr>
                        <a:t>12h</a:t>
                      </a: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131">
                <a:tc>
                  <a:txBody>
                    <a:bodyPr/>
                    <a:lstStyle/>
                    <a:p>
                      <a:pPr algn="ctr">
                        <a:spcAft>
                          <a:spcPts val="0"/>
                        </a:spcAft>
                      </a:pPr>
                      <a:r>
                        <a:rPr lang="zh-CN" altLang="en-US" sz="1400" b="1" kern="100" cap="none" spc="0" dirty="0" smtClean="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平台升降范围</a:t>
                      </a: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sz="1400" b="1" kern="100" cap="none" spc="0" dirty="0">
                          <a:ln>
                            <a:noFill/>
                          </a:ln>
                          <a:solidFill>
                            <a:schemeClr val="tx1"/>
                          </a:solidFill>
                          <a:effectLst/>
                        </a:rPr>
                        <a:t>≥</a:t>
                      </a:r>
                      <a:r>
                        <a:rPr lang="en-US" sz="1400" b="1" kern="100" cap="none" spc="0" dirty="0">
                          <a:ln>
                            <a:noFill/>
                          </a:ln>
                          <a:solidFill>
                            <a:schemeClr val="tx1"/>
                          </a:solidFill>
                          <a:effectLst/>
                        </a:rPr>
                        <a:t>500mm</a:t>
                      </a: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131">
                <a:tc>
                  <a:txBody>
                    <a:bodyPr/>
                    <a:lstStyle/>
                    <a:p>
                      <a:pPr algn="ctr">
                        <a:spcAft>
                          <a:spcPts val="0"/>
                        </a:spcAft>
                      </a:pPr>
                      <a:r>
                        <a:rPr lang="zh-CN" altLang="en-US" sz="1100" b="1" kern="100" cap="none" spc="0" dirty="0" smtClean="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供电方式</a:t>
                      </a:r>
                      <a:endParaRPr lang="zh-CN" sz="11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zh-CN" sz="1400" b="1" kern="100" cap="none" spc="0" dirty="0" smtClean="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DC </a:t>
                      </a:r>
                      <a:r>
                        <a:rPr lang="zh-CN" altLang="en-US" sz="1400" b="1" kern="100" cap="none" spc="0" dirty="0" smtClean="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直流电源</a:t>
                      </a: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131">
                <a:tc>
                  <a:txBody>
                    <a:bodyPr/>
                    <a:lstStyle/>
                    <a:p>
                      <a:pPr algn="ctr">
                        <a:spcAft>
                          <a:spcPts val="0"/>
                        </a:spcAft>
                      </a:pPr>
                      <a:r>
                        <a:rPr lang="zh-CN" altLang="en-US" sz="1400" b="1" kern="100" cap="none" spc="0" dirty="0" smtClean="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红外线避障功能</a:t>
                      </a: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altLang="en-US" sz="1400" b="1" kern="100" cap="none" spc="0" dirty="0" smtClean="0">
                          <a:ln>
                            <a:noFill/>
                          </a:ln>
                          <a:solidFill>
                            <a:schemeClr val="tx1"/>
                          </a:solidFill>
                          <a:effectLst/>
                        </a:rPr>
                        <a:t>全范围</a:t>
                      </a:r>
                      <a:r>
                        <a:rPr lang="zh-CN" sz="1400" b="1" kern="100" cap="none" spc="0" dirty="0" smtClean="0">
                          <a:ln>
                            <a:noFill/>
                          </a:ln>
                          <a:solidFill>
                            <a:schemeClr val="tx1"/>
                          </a:solidFill>
                          <a:effectLst/>
                        </a:rPr>
                        <a:t>≥</a:t>
                      </a:r>
                      <a:r>
                        <a:rPr lang="en-US" sz="1400" b="1" kern="100" cap="none" spc="0" dirty="0">
                          <a:ln>
                            <a:noFill/>
                          </a:ln>
                          <a:solidFill>
                            <a:schemeClr val="tx1"/>
                          </a:solidFill>
                          <a:effectLst/>
                        </a:rPr>
                        <a:t>200mm</a:t>
                      </a:r>
                      <a:endParaRPr lang="zh-CN" sz="14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6" name="矩形 3"/>
          <p:cNvSpPr>
            <a:spLocks noChangeArrowheads="1"/>
          </p:cNvSpPr>
          <p:nvPr/>
        </p:nvSpPr>
        <p:spPr bwMode="auto">
          <a:xfrm>
            <a:off x="1739788" y="6549642"/>
            <a:ext cx="2278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smtClean="0"/>
              <a:t>图</a:t>
            </a:r>
            <a:r>
              <a:rPr lang="en-US" altLang="zh-CN" b="1" dirty="0" smtClean="0"/>
              <a:t>29  </a:t>
            </a:r>
            <a:r>
              <a:rPr lang="zh-CN" altLang="en-US" b="1" dirty="0" smtClean="0"/>
              <a:t>远程机器行走检测车</a:t>
            </a:r>
            <a:endParaRPr lang="zh-CN" altLang="zh-CN" b="1" dirty="0"/>
          </a:p>
        </p:txBody>
      </p:sp>
      <p:sp>
        <p:nvSpPr>
          <p:cNvPr id="17" name="矩形 3"/>
          <p:cNvSpPr>
            <a:spLocks noChangeArrowheads="1"/>
          </p:cNvSpPr>
          <p:nvPr/>
        </p:nvSpPr>
        <p:spPr bwMode="auto">
          <a:xfrm>
            <a:off x="6551736" y="5939407"/>
            <a:ext cx="19191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Aft>
                <a:spcPts val="0"/>
              </a:spcAft>
            </a:pPr>
            <a:r>
              <a:rPr lang="zh-CN" altLang="zh-CN" b="1" dirty="0" smtClean="0"/>
              <a:t>图</a:t>
            </a:r>
            <a:r>
              <a:rPr lang="en-US" altLang="zh-CN" b="1" dirty="0" smtClean="0"/>
              <a:t>30  </a:t>
            </a:r>
            <a:r>
              <a:rPr lang="zh-CN" altLang="en-US" b="1" kern="100" dirty="0" smtClean="0">
                <a:latin typeface="Calibri" panose="020F0502020204030204" pitchFamily="34" charset="0"/>
                <a:cs typeface="Times New Roman" panose="02020603050405020304" pitchFamily="18" charset="0"/>
              </a:rPr>
              <a:t>行走</a:t>
            </a:r>
            <a:r>
              <a:rPr lang="zh-CN" altLang="en-US" b="1" kern="100" dirty="0">
                <a:latin typeface="Calibri" panose="020F0502020204030204" pitchFamily="34" charset="0"/>
                <a:cs typeface="Times New Roman" panose="02020603050405020304" pitchFamily="18" charset="0"/>
              </a:rPr>
              <a:t>车性能参数</a:t>
            </a:r>
            <a:endParaRPr lang="zh-CN" altLang="zh-CN" b="1"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234159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内容占位符 2"/>
          <p:cNvSpPr>
            <a:spLocks noGrp="1"/>
          </p:cNvSpPr>
          <p:nvPr>
            <p:ph idx="1"/>
          </p:nvPr>
        </p:nvSpPr>
        <p:spPr>
          <a:xfrm>
            <a:off x="107504" y="1557538"/>
            <a:ext cx="8856289" cy="1007739"/>
          </a:xfrm>
        </p:spPr>
        <p:txBody>
          <a:bodyPr/>
          <a:lstStyle/>
          <a:p>
            <a:pPr marL="0" indent="0">
              <a:buNone/>
            </a:pPr>
            <a:r>
              <a:rPr lang="zh-CN" altLang="en-US" sz="1800" dirty="0" smtClean="0">
                <a:solidFill>
                  <a:schemeClr val="tx1"/>
                </a:solidFill>
              </a:rPr>
              <a:t>     行走车搭载视觉振动测量仪，暑期检修阶段完成</a:t>
            </a:r>
            <a:r>
              <a:rPr lang="en-US" altLang="zh-CN" sz="1800" dirty="0" smtClean="0">
                <a:solidFill>
                  <a:schemeClr val="tx1"/>
                </a:solidFill>
              </a:rPr>
              <a:t>RCS</a:t>
            </a:r>
            <a:r>
              <a:rPr lang="zh-CN" altLang="en-US" sz="1800" dirty="0" smtClean="0">
                <a:solidFill>
                  <a:schemeClr val="tx1"/>
                </a:solidFill>
              </a:rPr>
              <a:t>环磁铁与真空</a:t>
            </a:r>
            <a:r>
              <a:rPr lang="zh-CN" altLang="en-US" sz="1800" dirty="0" smtClean="0">
                <a:solidFill>
                  <a:schemeClr val="tx1"/>
                </a:solidFill>
              </a:rPr>
              <a:t>盒振动测量任务</a:t>
            </a:r>
            <a:r>
              <a:rPr lang="zh-CN" altLang="en-US" sz="1800" dirty="0" smtClean="0">
                <a:solidFill>
                  <a:schemeClr val="tx1"/>
                </a:solidFill>
              </a:rPr>
              <a:t>。隧道地面粘贴“行走二维码”</a:t>
            </a:r>
            <a:r>
              <a:rPr lang="zh-CN" altLang="en-US" sz="1800" dirty="0" smtClean="0">
                <a:solidFill>
                  <a:schemeClr val="tx1"/>
                </a:solidFill>
              </a:rPr>
              <a:t>，实现了小车</a:t>
            </a:r>
            <a:r>
              <a:rPr lang="zh-CN" altLang="en-US" sz="1800" dirty="0" smtClean="0">
                <a:solidFill>
                  <a:schemeClr val="tx1"/>
                </a:solidFill>
              </a:rPr>
              <a:t>在隧道中自动导向行走功能，</a:t>
            </a:r>
            <a:r>
              <a:rPr lang="zh-CN" altLang="en-US" sz="1800" dirty="0" smtClean="0">
                <a:solidFill>
                  <a:srgbClr val="C00000"/>
                </a:solidFill>
              </a:rPr>
              <a:t>是世界上首创在加速器内采用先进二维码技术执行运动指令完成振动采集、</a:t>
            </a:r>
            <a:r>
              <a:rPr lang="zh-CN" altLang="en-US" sz="1800" dirty="0">
                <a:solidFill>
                  <a:srgbClr val="C00000"/>
                </a:solidFill>
              </a:rPr>
              <a:t>各种</a:t>
            </a:r>
            <a:r>
              <a:rPr lang="zh-CN" altLang="en-US" sz="1800" dirty="0" smtClean="0">
                <a:solidFill>
                  <a:srgbClr val="C00000"/>
                </a:solidFill>
              </a:rPr>
              <a:t>巡检的机器小车。</a:t>
            </a:r>
          </a:p>
        </p:txBody>
      </p:sp>
      <p:pic>
        <p:nvPicPr>
          <p:cNvPr id="65539" name="Picture 3"/>
          <p:cNvPicPr>
            <a:picLocks noChangeAspect="1" noChangeArrowheads="1"/>
          </p:cNvPicPr>
          <p:nvPr/>
        </p:nvPicPr>
        <p:blipFill>
          <a:blip r:embed="rId2"/>
          <a:srcRect/>
          <a:stretch>
            <a:fillRect/>
          </a:stretch>
        </p:blipFill>
        <p:spPr bwMode="auto">
          <a:xfrm>
            <a:off x="323528" y="2924622"/>
            <a:ext cx="4032448" cy="302465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0" name="标题 1"/>
          <p:cNvSpPr>
            <a:spLocks noGrp="1"/>
          </p:cNvSpPr>
          <p:nvPr>
            <p:ph type="title"/>
          </p:nvPr>
        </p:nvSpPr>
        <p:spPr>
          <a:xfrm>
            <a:off x="609600" y="990600"/>
            <a:ext cx="8283575" cy="457200"/>
          </a:xfrm>
        </p:spPr>
        <p:txBody>
          <a:bodyPr/>
          <a:lstStyle/>
          <a:p>
            <a:r>
              <a:rPr lang="en-US" altLang="zh-CN" sz="2400" dirty="0">
                <a:solidFill>
                  <a:schemeClr val="tx1"/>
                </a:solidFill>
                <a:effectLst>
                  <a:outerShdw blurRad="38100" dist="38100" dir="2700000" algn="tl">
                    <a:srgbClr val="000000">
                      <a:alpha val="43137"/>
                    </a:srgbClr>
                  </a:outerShdw>
                </a:effectLst>
              </a:rPr>
              <a:t>7.2  </a:t>
            </a:r>
            <a:r>
              <a:rPr lang="zh-CN" altLang="en-US" sz="2400" dirty="0">
                <a:solidFill>
                  <a:schemeClr val="tx1"/>
                </a:solidFill>
                <a:effectLst>
                  <a:outerShdw blurRad="38100" dist="38100" dir="2700000" algn="tl">
                    <a:srgbClr val="000000">
                      <a:alpha val="43137"/>
                    </a:srgbClr>
                  </a:outerShdw>
                </a:effectLst>
              </a:rPr>
              <a:t>行走车搭载视觉振动测量仪</a:t>
            </a:r>
          </a:p>
        </p:txBody>
      </p:sp>
      <p:pic>
        <p:nvPicPr>
          <p:cNvPr id="34832"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863181"/>
            <a:ext cx="4114799" cy="308609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3"/>
          <p:cNvSpPr>
            <a:spLocks noChangeArrowheads="1"/>
          </p:cNvSpPr>
          <p:nvPr/>
        </p:nvSpPr>
        <p:spPr bwMode="auto">
          <a:xfrm>
            <a:off x="2947578" y="6247184"/>
            <a:ext cx="28167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Aft>
                <a:spcPts val="0"/>
              </a:spcAft>
            </a:pPr>
            <a:r>
              <a:rPr lang="zh-CN" altLang="zh-CN" b="1" dirty="0" smtClean="0"/>
              <a:t>图</a:t>
            </a:r>
            <a:r>
              <a:rPr lang="en-US" altLang="zh-CN" b="1" dirty="0" smtClean="0"/>
              <a:t>31  </a:t>
            </a:r>
            <a:r>
              <a:rPr lang="zh-CN" altLang="en-US" b="1" kern="100" dirty="0" smtClean="0">
                <a:latin typeface="Calibri" panose="020F0502020204030204" pitchFamily="34" charset="0"/>
                <a:cs typeface="Times New Roman" panose="02020603050405020304" pitchFamily="18" charset="0"/>
              </a:rPr>
              <a:t>行走车在隧道进行摄影测量</a:t>
            </a:r>
            <a:endParaRPr lang="zh-CN" altLang="zh-CN" b="1" kern="100" dirty="0">
              <a:latin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a:xfrm>
            <a:off x="0" y="980728"/>
            <a:ext cx="6248400" cy="457200"/>
          </a:xfrm>
        </p:spPr>
        <p:txBody>
          <a:bodyPr/>
          <a:lstStyle/>
          <a:p>
            <a:r>
              <a:rPr lang="en-US" altLang="zh-CN" sz="2400" dirty="0">
                <a:solidFill>
                  <a:schemeClr val="tx1"/>
                </a:solidFill>
                <a:effectLst>
                  <a:outerShdw blurRad="38100" dist="38100" dir="2700000" algn="tl">
                    <a:srgbClr val="000000">
                      <a:alpha val="43137"/>
                    </a:srgbClr>
                  </a:outerShdw>
                </a:effectLst>
              </a:rPr>
              <a:t>7.3 </a:t>
            </a:r>
            <a:r>
              <a:rPr lang="zh-CN" altLang="en-US" sz="2400" dirty="0" smtClean="0">
                <a:solidFill>
                  <a:schemeClr val="tx1"/>
                </a:solidFill>
                <a:effectLst>
                  <a:outerShdw blurRad="38100" dist="38100" dir="2700000" algn="tl">
                    <a:srgbClr val="000000">
                      <a:alpha val="43137"/>
                    </a:srgbClr>
                  </a:outerShdw>
                </a:effectLst>
              </a:rPr>
              <a:t>远程机器行走检测车</a:t>
            </a:r>
            <a:r>
              <a:rPr lang="zh-CN" altLang="en-US" sz="2400" dirty="0">
                <a:solidFill>
                  <a:schemeClr val="tx1"/>
                </a:solidFill>
                <a:effectLst>
                  <a:outerShdw blurRad="38100" dist="38100" dir="2700000" algn="tl">
                    <a:srgbClr val="000000">
                      <a:alpha val="43137"/>
                    </a:srgbClr>
                  </a:outerShdw>
                </a:effectLst>
              </a:rPr>
              <a:t>搭载准直摄影测量</a:t>
            </a:r>
          </a:p>
        </p:txBody>
      </p:sp>
      <p:pic>
        <p:nvPicPr>
          <p:cNvPr id="35845"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3572024"/>
            <a:ext cx="2160587"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文本框 8"/>
          <p:cNvSpPr txBox="1">
            <a:spLocks noChangeArrowheads="1"/>
          </p:cNvSpPr>
          <p:nvPr/>
        </p:nvSpPr>
        <p:spPr bwMode="auto">
          <a:xfrm>
            <a:off x="426939" y="6514257"/>
            <a:ext cx="2416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zh-CN" altLang="en-US" b="1" dirty="0" smtClean="0"/>
              <a:t>图</a:t>
            </a:r>
            <a:r>
              <a:rPr lang="en-US" altLang="zh-CN" b="1" dirty="0" smtClean="0"/>
              <a:t>32 RCS</a:t>
            </a:r>
            <a:r>
              <a:rPr lang="zh-CN" altLang="en-US" b="1" dirty="0" smtClean="0"/>
              <a:t>环中准直摄影测量</a:t>
            </a:r>
            <a:endParaRPr lang="zh-CN" altLang="en-US" b="1" dirty="0"/>
          </a:p>
        </p:txBody>
      </p:sp>
      <p:sp>
        <p:nvSpPr>
          <p:cNvPr id="35848" name="矩形 9"/>
          <p:cNvSpPr>
            <a:spLocks noChangeArrowheads="1"/>
          </p:cNvSpPr>
          <p:nvPr/>
        </p:nvSpPr>
        <p:spPr bwMode="auto">
          <a:xfrm>
            <a:off x="6396549" y="6459506"/>
            <a:ext cx="18694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zh-CN" altLang="en-US" b="1" dirty="0" smtClean="0"/>
              <a:t>图</a:t>
            </a:r>
            <a:r>
              <a:rPr lang="en-US" altLang="zh-CN" b="1" dirty="0" smtClean="0"/>
              <a:t>34 </a:t>
            </a:r>
            <a:r>
              <a:rPr lang="zh-CN" altLang="en-US" b="1" dirty="0" smtClean="0"/>
              <a:t>调水平精度测试</a:t>
            </a:r>
            <a:endParaRPr lang="zh-CN" altLang="en-US" b="1" dirty="0"/>
          </a:p>
        </p:txBody>
      </p:sp>
      <p:pic>
        <p:nvPicPr>
          <p:cNvPr id="3585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403845"/>
            <a:ext cx="2232247" cy="299677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5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3308615"/>
            <a:ext cx="2304256" cy="307234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文本框 8"/>
          <p:cNvSpPr txBox="1">
            <a:spLocks noChangeArrowheads="1"/>
          </p:cNvSpPr>
          <p:nvPr/>
        </p:nvSpPr>
        <p:spPr bwMode="auto">
          <a:xfrm>
            <a:off x="3131840" y="6485287"/>
            <a:ext cx="27363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zh-CN" altLang="en-US" b="1" dirty="0" smtClean="0"/>
              <a:t>图</a:t>
            </a:r>
            <a:r>
              <a:rPr lang="en-US" altLang="zh-CN" b="1" dirty="0" smtClean="0"/>
              <a:t>33 </a:t>
            </a:r>
            <a:r>
              <a:rPr lang="zh-CN" altLang="en-US" b="1" dirty="0" smtClean="0"/>
              <a:t>靶站大厅中准直摄影测量</a:t>
            </a:r>
            <a:endParaRPr lang="zh-CN" altLang="en-US" b="1" dirty="0"/>
          </a:p>
        </p:txBody>
      </p:sp>
      <p:graphicFrame>
        <p:nvGraphicFramePr>
          <p:cNvPr id="15" name="表格 14"/>
          <p:cNvGraphicFramePr>
            <a:graphicFrameLocks noGrp="1"/>
          </p:cNvGraphicFramePr>
          <p:nvPr>
            <p:extLst>
              <p:ext uri="{D42A27DB-BD31-4B8C-83A1-F6EECF244321}">
                <p14:modId xmlns:p14="http://schemas.microsoft.com/office/powerpoint/2010/main" val="1111828023"/>
              </p:ext>
            </p:extLst>
          </p:nvPr>
        </p:nvGraphicFramePr>
        <p:xfrm>
          <a:off x="5709797" y="1454856"/>
          <a:ext cx="3242925" cy="1948989"/>
        </p:xfrm>
        <a:graphic>
          <a:graphicData uri="http://schemas.openxmlformats.org/drawingml/2006/table">
            <a:tbl>
              <a:tblPr firstRow="1" firstCol="1" bandRow="1">
                <a:tableStyleId>{5C22544A-7EE6-4342-B048-85BDC9FD1C3A}</a:tableStyleId>
              </a:tblPr>
              <a:tblGrid>
                <a:gridCol w="1094412"/>
                <a:gridCol w="2148513"/>
              </a:tblGrid>
              <a:tr h="278427">
                <a:tc gridSpan="2">
                  <a:txBody>
                    <a:bodyPr/>
                    <a:lstStyle/>
                    <a:p>
                      <a:pPr marL="0" algn="ctr" defTabSz="914400" rtl="0" eaLnBrk="1" latinLnBrk="0" hangingPunct="1">
                        <a:spcAft>
                          <a:spcPts val="0"/>
                        </a:spcAft>
                      </a:pPr>
                      <a:r>
                        <a:rPr lang="zh-CN" altLang="en-US" sz="1200" b="1" kern="100" cap="none" spc="0" dirty="0" smtClean="0">
                          <a:ln>
                            <a:noFill/>
                          </a:ln>
                          <a:solidFill>
                            <a:schemeClr val="tx1"/>
                          </a:solidFill>
                          <a:effectLst/>
                          <a:latin typeface="+mn-lt"/>
                          <a:ea typeface="+mn-ea"/>
                          <a:cs typeface="+mn-cs"/>
                        </a:rPr>
                        <a:t>六轴平台性能参数</a:t>
                      </a:r>
                      <a:endParaRPr lang="zh-CN" sz="1200" b="1" kern="100" cap="none" spc="0" dirty="0">
                        <a:ln>
                          <a:noFill/>
                        </a:ln>
                        <a:solidFill>
                          <a:schemeClr val="tx1"/>
                        </a:solidFill>
                        <a:effectLst/>
                        <a:latin typeface="+mn-lt"/>
                        <a:ea typeface="+mn-ea"/>
                        <a:cs typeface="+mn-cs"/>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spcAft>
                          <a:spcPts val="0"/>
                        </a:spcAft>
                      </a:pPr>
                      <a:endParaRPr lang="zh-CN" sz="12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8427">
                <a:tc>
                  <a:txBody>
                    <a:bodyPr/>
                    <a:lstStyle/>
                    <a:p>
                      <a:pPr marL="0" algn="ctr" defTabSz="914400" rtl="0" eaLnBrk="1" latinLnBrk="0" hangingPunct="1">
                        <a:spcAft>
                          <a:spcPts val="0"/>
                        </a:spcAft>
                      </a:pPr>
                      <a:r>
                        <a:rPr lang="zh-CN" altLang="en-US" sz="1200" b="1" kern="100" cap="none" spc="0" dirty="0" smtClean="0">
                          <a:ln>
                            <a:noFill/>
                          </a:ln>
                          <a:solidFill>
                            <a:schemeClr val="tx1"/>
                          </a:solidFill>
                          <a:effectLst/>
                          <a:latin typeface="+mn-lt"/>
                          <a:ea typeface="+mn-ea"/>
                          <a:cs typeface="+mn-cs"/>
                        </a:rPr>
                        <a:t>运动调节精度</a:t>
                      </a:r>
                      <a:endParaRPr lang="zh-CN" sz="1200" b="1" kern="100" cap="none" spc="0" dirty="0">
                        <a:ln>
                          <a:noFill/>
                        </a:ln>
                        <a:solidFill>
                          <a:schemeClr val="tx1"/>
                        </a:solidFill>
                        <a:effectLst/>
                        <a:latin typeface="+mn-lt"/>
                        <a:ea typeface="+mn-ea"/>
                        <a:cs typeface="+mn-cs"/>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sz="1200" b="1" kern="100" cap="none" spc="0" dirty="0">
                          <a:ln>
                            <a:noFill/>
                          </a:ln>
                          <a:solidFill>
                            <a:schemeClr val="tx1"/>
                          </a:solidFill>
                          <a:effectLst/>
                        </a:rPr>
                        <a:t>≤</a:t>
                      </a:r>
                      <a:r>
                        <a:rPr lang="en-US" sz="1200" b="1" kern="100" cap="none" spc="0" dirty="0">
                          <a:ln>
                            <a:noFill/>
                          </a:ln>
                          <a:solidFill>
                            <a:schemeClr val="tx1"/>
                          </a:solidFill>
                          <a:effectLst/>
                        </a:rPr>
                        <a:t>0.01mm</a:t>
                      </a:r>
                      <a:endParaRPr lang="zh-CN" sz="12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84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b="1" kern="100" cap="none" spc="0" dirty="0" smtClean="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平台最大承载</a:t>
                      </a:r>
                      <a:endParaRPr lang="zh-CN" altLang="zh-CN" sz="1200" b="1" kern="100" cap="none" spc="0" dirty="0" smtClean="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sz="1200" b="1" kern="100" cap="none" spc="0" dirty="0">
                          <a:ln>
                            <a:noFill/>
                          </a:ln>
                          <a:solidFill>
                            <a:schemeClr val="tx1"/>
                          </a:solidFill>
                          <a:effectLst/>
                        </a:rPr>
                        <a:t>≥</a:t>
                      </a:r>
                      <a:r>
                        <a:rPr lang="en-US" sz="1200" b="1" kern="100" cap="none" spc="0" dirty="0">
                          <a:ln>
                            <a:noFill/>
                          </a:ln>
                          <a:solidFill>
                            <a:schemeClr val="tx1"/>
                          </a:solidFill>
                          <a:effectLst/>
                        </a:rPr>
                        <a:t>30kg</a:t>
                      </a:r>
                      <a:endParaRPr lang="zh-CN" sz="12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8427">
                <a:tc>
                  <a:txBody>
                    <a:bodyPr/>
                    <a:lstStyle/>
                    <a:p>
                      <a:pPr marL="0" algn="ctr" defTabSz="914400" rtl="0" eaLnBrk="1" latinLnBrk="0" hangingPunct="1">
                        <a:spcAft>
                          <a:spcPts val="0"/>
                        </a:spcAft>
                      </a:pPr>
                      <a:r>
                        <a:rPr lang="zh-CN" altLang="en-US" sz="1200" b="1" kern="100" cap="none" spc="0" dirty="0" smtClean="0">
                          <a:ln>
                            <a:noFill/>
                          </a:ln>
                          <a:solidFill>
                            <a:schemeClr val="tx1"/>
                          </a:solidFill>
                          <a:effectLst/>
                          <a:latin typeface="+mn-lt"/>
                          <a:ea typeface="+mn-ea"/>
                          <a:cs typeface="+mn-cs"/>
                        </a:rPr>
                        <a:t>水平调节精度</a:t>
                      </a:r>
                      <a:endParaRPr lang="zh-CN" sz="1200" b="1" kern="100" cap="none" spc="0" dirty="0">
                        <a:ln>
                          <a:noFill/>
                        </a:ln>
                        <a:solidFill>
                          <a:schemeClr val="tx1"/>
                        </a:solidFill>
                        <a:effectLst/>
                        <a:latin typeface="+mn-lt"/>
                        <a:ea typeface="+mn-ea"/>
                        <a:cs typeface="+mn-cs"/>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sz="1200" b="1" kern="100" cap="none" spc="0" dirty="0">
                          <a:ln>
                            <a:noFill/>
                          </a:ln>
                          <a:solidFill>
                            <a:srgbClr val="FF0000"/>
                          </a:solidFill>
                          <a:effectLst/>
                        </a:rPr>
                        <a:t>≤</a:t>
                      </a:r>
                      <a:r>
                        <a:rPr lang="en-US" sz="1200" b="1" kern="100" cap="none" spc="0" dirty="0">
                          <a:ln>
                            <a:noFill/>
                          </a:ln>
                          <a:solidFill>
                            <a:srgbClr val="FF0000"/>
                          </a:solidFill>
                          <a:effectLst/>
                        </a:rPr>
                        <a:t>0.001</a:t>
                      </a:r>
                      <a:r>
                        <a:rPr lang="zh-CN" sz="1200" b="1" kern="100" cap="none" spc="0" dirty="0">
                          <a:ln>
                            <a:noFill/>
                          </a:ln>
                          <a:solidFill>
                            <a:srgbClr val="FF0000"/>
                          </a:solidFill>
                          <a:effectLst/>
                        </a:rPr>
                        <a:t>°</a:t>
                      </a:r>
                      <a:endParaRPr lang="zh-CN" sz="1200" b="1" kern="100" cap="none" spc="0" dirty="0">
                        <a:ln>
                          <a:noFill/>
                        </a:ln>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8427">
                <a:tc>
                  <a:txBody>
                    <a:bodyPr/>
                    <a:lstStyle/>
                    <a:p>
                      <a:pPr marL="0" algn="ctr" defTabSz="914400" rtl="0" eaLnBrk="1" latinLnBrk="0" hangingPunct="1">
                        <a:spcAft>
                          <a:spcPts val="0"/>
                        </a:spcAft>
                      </a:pPr>
                      <a:r>
                        <a:rPr lang="zh-CN" altLang="en-US" sz="1200" b="1" kern="100" cap="none" spc="0" dirty="0" smtClean="0">
                          <a:ln>
                            <a:noFill/>
                          </a:ln>
                          <a:solidFill>
                            <a:schemeClr val="tx1"/>
                          </a:solidFill>
                          <a:effectLst/>
                          <a:latin typeface="+mn-lt"/>
                          <a:ea typeface="+mn-ea"/>
                          <a:cs typeface="+mn-cs"/>
                        </a:rPr>
                        <a:t>最大调节角度</a:t>
                      </a:r>
                      <a:endParaRPr lang="zh-CN" sz="1200" b="1" kern="100" cap="none" spc="0" dirty="0">
                        <a:ln>
                          <a:noFill/>
                        </a:ln>
                        <a:solidFill>
                          <a:schemeClr val="tx1"/>
                        </a:solidFill>
                        <a:effectLst/>
                        <a:latin typeface="+mn-lt"/>
                        <a:ea typeface="+mn-ea"/>
                        <a:cs typeface="+mn-cs"/>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200" b="1" kern="100" cap="none" spc="0" dirty="0">
                          <a:ln>
                            <a:noFill/>
                          </a:ln>
                          <a:solidFill>
                            <a:schemeClr val="tx1"/>
                          </a:solidFill>
                          <a:effectLst/>
                        </a:rPr>
                        <a:t>≤10°</a:t>
                      </a:r>
                      <a:endParaRPr lang="zh-CN" sz="12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8427">
                <a:tc>
                  <a:txBody>
                    <a:bodyPr/>
                    <a:lstStyle/>
                    <a:p>
                      <a:pPr marL="0" algn="ctr" defTabSz="914400" rtl="0" eaLnBrk="1" latinLnBrk="0" hangingPunct="1">
                        <a:spcAft>
                          <a:spcPts val="0"/>
                        </a:spcAft>
                      </a:pPr>
                      <a:r>
                        <a:rPr lang="zh-CN" altLang="en-US" sz="1200" b="1" kern="100" cap="none" spc="0" dirty="0" smtClean="0">
                          <a:ln>
                            <a:noFill/>
                          </a:ln>
                          <a:solidFill>
                            <a:schemeClr val="tx1"/>
                          </a:solidFill>
                          <a:effectLst/>
                          <a:latin typeface="+mn-lt"/>
                          <a:ea typeface="+mn-ea"/>
                          <a:cs typeface="+mn-cs"/>
                        </a:rPr>
                        <a:t>水平移动范围</a:t>
                      </a:r>
                      <a:endParaRPr lang="zh-CN" sz="1200" b="1" kern="100" cap="none" spc="0" dirty="0">
                        <a:ln>
                          <a:noFill/>
                        </a:ln>
                        <a:solidFill>
                          <a:schemeClr val="tx1"/>
                        </a:solidFill>
                        <a:effectLst/>
                        <a:latin typeface="+mn-lt"/>
                        <a:ea typeface="+mn-ea"/>
                        <a:cs typeface="+mn-cs"/>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sz="1200" b="1" kern="100" cap="none" spc="0" dirty="0">
                          <a:ln>
                            <a:noFill/>
                          </a:ln>
                          <a:solidFill>
                            <a:schemeClr val="tx1"/>
                          </a:solidFill>
                          <a:effectLst/>
                        </a:rPr>
                        <a:t>±</a:t>
                      </a:r>
                      <a:r>
                        <a:rPr lang="en-US" sz="1200" b="1" kern="100" cap="none" spc="0" dirty="0">
                          <a:ln>
                            <a:noFill/>
                          </a:ln>
                          <a:solidFill>
                            <a:schemeClr val="tx1"/>
                          </a:solidFill>
                          <a:effectLst/>
                        </a:rPr>
                        <a:t>15mm</a:t>
                      </a:r>
                      <a:r>
                        <a:rPr lang="zh-CN" sz="1200" b="1" kern="100" cap="none" spc="0" dirty="0">
                          <a:ln>
                            <a:noFill/>
                          </a:ln>
                          <a:solidFill>
                            <a:schemeClr val="tx1"/>
                          </a:solidFill>
                          <a:effectLst/>
                        </a:rPr>
                        <a:t>（</a:t>
                      </a:r>
                      <a:r>
                        <a:rPr lang="en-US" sz="1200" b="1" kern="100" cap="none" spc="0" dirty="0">
                          <a:ln>
                            <a:noFill/>
                          </a:ln>
                          <a:solidFill>
                            <a:schemeClr val="tx1"/>
                          </a:solidFill>
                          <a:effectLst/>
                        </a:rPr>
                        <a:t>x</a:t>
                      </a:r>
                      <a:r>
                        <a:rPr lang="zh-CN" sz="1200" b="1" kern="100" cap="none" spc="0" dirty="0">
                          <a:ln>
                            <a:noFill/>
                          </a:ln>
                          <a:solidFill>
                            <a:schemeClr val="tx1"/>
                          </a:solidFill>
                          <a:effectLst/>
                        </a:rPr>
                        <a:t>、</a:t>
                      </a:r>
                      <a:r>
                        <a:rPr lang="en-US" sz="1200" b="1" kern="100" cap="none" spc="0" dirty="0">
                          <a:ln>
                            <a:noFill/>
                          </a:ln>
                          <a:solidFill>
                            <a:schemeClr val="tx1"/>
                          </a:solidFill>
                          <a:effectLst/>
                        </a:rPr>
                        <a:t>y</a:t>
                      </a:r>
                      <a:r>
                        <a:rPr lang="zh-CN" sz="1200" b="1" kern="100" cap="none" spc="0" dirty="0">
                          <a:ln>
                            <a:noFill/>
                          </a:ln>
                          <a:solidFill>
                            <a:schemeClr val="tx1"/>
                          </a:solidFill>
                          <a:effectLst/>
                        </a:rPr>
                        <a:t>、</a:t>
                      </a:r>
                      <a:r>
                        <a:rPr lang="en-US" sz="1200" b="1" kern="100" cap="none" spc="0" dirty="0" smtClean="0">
                          <a:ln>
                            <a:noFill/>
                          </a:ln>
                          <a:solidFill>
                            <a:schemeClr val="tx1"/>
                          </a:solidFill>
                          <a:effectLst/>
                        </a:rPr>
                        <a:t>z</a:t>
                      </a:r>
                      <a:r>
                        <a:rPr lang="zh-CN" sz="1200" b="1" kern="100" cap="none" spc="0" dirty="0" smtClean="0">
                          <a:ln>
                            <a:noFill/>
                          </a:ln>
                          <a:solidFill>
                            <a:schemeClr val="tx1"/>
                          </a:solidFill>
                          <a:effectLst/>
                        </a:rPr>
                        <a:t>）</a:t>
                      </a:r>
                      <a:endParaRPr lang="zh-CN" sz="12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8427">
                <a:tc>
                  <a:txBody>
                    <a:bodyPr/>
                    <a:lstStyle/>
                    <a:p>
                      <a:pPr marL="0" algn="ctr" defTabSz="914400" rtl="0" eaLnBrk="1" latinLnBrk="0" hangingPunct="1">
                        <a:spcAft>
                          <a:spcPts val="0"/>
                        </a:spcAft>
                      </a:pPr>
                      <a:r>
                        <a:rPr lang="zh-CN" altLang="en-US" sz="1200" b="1" kern="100" cap="none" spc="0" dirty="0" smtClean="0">
                          <a:ln>
                            <a:noFill/>
                          </a:ln>
                          <a:solidFill>
                            <a:schemeClr val="tx1"/>
                          </a:solidFill>
                          <a:effectLst/>
                          <a:latin typeface="+mn-lt"/>
                          <a:ea typeface="+mn-ea"/>
                          <a:cs typeface="+mn-cs"/>
                        </a:rPr>
                        <a:t>弯曲刚度</a:t>
                      </a:r>
                      <a:endParaRPr lang="zh-CN" sz="1200" b="1" kern="100" cap="none" spc="0" dirty="0">
                        <a:ln>
                          <a:noFill/>
                        </a:ln>
                        <a:solidFill>
                          <a:schemeClr val="tx1"/>
                        </a:solidFill>
                        <a:effectLst/>
                        <a:latin typeface="+mn-lt"/>
                        <a:ea typeface="+mn-ea"/>
                        <a:cs typeface="+mn-cs"/>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200" b="1" kern="100" cap="none" spc="0" dirty="0">
                          <a:ln>
                            <a:noFill/>
                          </a:ln>
                          <a:solidFill>
                            <a:schemeClr val="tx1"/>
                          </a:solidFill>
                          <a:effectLst/>
                        </a:rPr>
                        <a:t>1E5Nm/rad</a:t>
                      </a:r>
                      <a:r>
                        <a:rPr lang="zh-CN" sz="1200" b="1" kern="100" cap="none" spc="0" dirty="0">
                          <a:ln>
                            <a:noFill/>
                          </a:ln>
                          <a:solidFill>
                            <a:schemeClr val="tx1"/>
                          </a:solidFill>
                          <a:effectLst/>
                        </a:rPr>
                        <a:t>（</a:t>
                      </a:r>
                      <a:r>
                        <a:rPr lang="en-US" sz="1200" b="1" kern="100" cap="none" spc="0" dirty="0">
                          <a:ln>
                            <a:noFill/>
                          </a:ln>
                          <a:solidFill>
                            <a:schemeClr val="tx1"/>
                          </a:solidFill>
                          <a:effectLst/>
                        </a:rPr>
                        <a:t>Rx</a:t>
                      </a:r>
                      <a:r>
                        <a:rPr lang="zh-CN" sz="1200" b="1" kern="100" cap="none" spc="0" dirty="0">
                          <a:ln>
                            <a:noFill/>
                          </a:ln>
                          <a:solidFill>
                            <a:schemeClr val="tx1"/>
                          </a:solidFill>
                          <a:effectLst/>
                        </a:rPr>
                        <a:t>、</a:t>
                      </a:r>
                      <a:r>
                        <a:rPr lang="en-US" sz="1200" b="1" kern="100" cap="none" spc="0" dirty="0">
                          <a:ln>
                            <a:noFill/>
                          </a:ln>
                          <a:solidFill>
                            <a:schemeClr val="tx1"/>
                          </a:solidFill>
                          <a:effectLst/>
                        </a:rPr>
                        <a:t>Ry</a:t>
                      </a:r>
                      <a:r>
                        <a:rPr lang="zh-CN" sz="1200" b="1" kern="100" cap="none" spc="0" dirty="0">
                          <a:ln>
                            <a:noFill/>
                          </a:ln>
                          <a:solidFill>
                            <a:schemeClr val="tx1"/>
                          </a:solidFill>
                          <a:effectLst/>
                        </a:rPr>
                        <a:t>、</a:t>
                      </a:r>
                      <a:r>
                        <a:rPr lang="en-US" sz="1200" b="1" kern="100" cap="none" spc="0" dirty="0" err="1" smtClean="0">
                          <a:ln>
                            <a:noFill/>
                          </a:ln>
                          <a:solidFill>
                            <a:schemeClr val="tx1"/>
                          </a:solidFill>
                          <a:effectLst/>
                        </a:rPr>
                        <a:t>Rz</a:t>
                      </a:r>
                      <a:r>
                        <a:rPr lang="zh-CN" sz="1200" b="1" kern="100" cap="none" spc="0" dirty="0" smtClean="0">
                          <a:ln>
                            <a:noFill/>
                          </a:ln>
                          <a:solidFill>
                            <a:schemeClr val="tx1"/>
                          </a:solidFill>
                          <a:effectLst/>
                        </a:rPr>
                        <a:t>）</a:t>
                      </a:r>
                      <a:endParaRPr lang="zh-CN" sz="1200" b="1" kern="100" cap="none" spc="0" dirty="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6" name="内容占位符 2"/>
          <p:cNvSpPr>
            <a:spLocks noGrp="1"/>
          </p:cNvSpPr>
          <p:nvPr>
            <p:ph idx="1"/>
          </p:nvPr>
        </p:nvSpPr>
        <p:spPr>
          <a:xfrm>
            <a:off x="0" y="1628800"/>
            <a:ext cx="5508104" cy="4772000"/>
          </a:xfrm>
        </p:spPr>
        <p:txBody>
          <a:bodyPr/>
          <a:lstStyle/>
          <a:p>
            <a:pPr marL="0" indent="0">
              <a:buNone/>
            </a:pPr>
            <a:r>
              <a:rPr lang="zh-CN" altLang="en-US" sz="1800" dirty="0" smtClean="0">
                <a:solidFill>
                  <a:schemeClr val="tx1"/>
                </a:solidFill>
              </a:rPr>
              <a:t>     行走车搭载准直摄影测量相机，实现磁铁等设备的准直测量。为保证摄影测量相机处于水平位置，行走车上安装了六轴平台，平台能自动调节相机的水平位置，水平调节精度达</a:t>
            </a:r>
            <a:r>
              <a:rPr lang="en-US" altLang="zh-CN" sz="1800" dirty="0" smtClean="0">
                <a:solidFill>
                  <a:schemeClr val="tx1"/>
                </a:solidFill>
              </a:rPr>
              <a:t>0.001</a:t>
            </a:r>
            <a:r>
              <a:rPr lang="zh-CN" altLang="en-US" sz="1800" dirty="0" smtClean="0">
                <a:solidFill>
                  <a:schemeClr val="tx1"/>
                </a:solidFill>
              </a:rPr>
              <a:t>度。</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a:xfrm>
            <a:off x="0" y="980728"/>
            <a:ext cx="9036496" cy="457200"/>
          </a:xfrm>
        </p:spPr>
        <p:txBody>
          <a:bodyPr/>
          <a:lstStyle/>
          <a:p>
            <a:r>
              <a:rPr lang="en-US" altLang="zh-CN" sz="2400" dirty="0" smtClean="0">
                <a:solidFill>
                  <a:schemeClr val="tx1"/>
                </a:solidFill>
                <a:effectLst>
                  <a:outerShdw blurRad="38100" dist="38100" dir="2700000" algn="tl">
                    <a:srgbClr val="000000">
                      <a:alpha val="43137"/>
                    </a:srgbClr>
                  </a:outerShdw>
                </a:effectLst>
              </a:rPr>
              <a:t>7.4 </a:t>
            </a:r>
            <a:r>
              <a:rPr lang="zh-CN" altLang="en-US" sz="2400" dirty="0" smtClean="0">
                <a:solidFill>
                  <a:schemeClr val="tx1"/>
                </a:solidFill>
                <a:effectLst>
                  <a:outerShdw blurRad="38100" dist="38100" dir="2700000" algn="tl">
                    <a:srgbClr val="000000">
                      <a:alpha val="43137"/>
                    </a:srgbClr>
                  </a:outerShdw>
                </a:effectLst>
              </a:rPr>
              <a:t>实现</a:t>
            </a:r>
            <a:r>
              <a:rPr lang="en-US" altLang="zh-CN" sz="2400" dirty="0" smtClean="0">
                <a:solidFill>
                  <a:schemeClr val="tx1"/>
                </a:solidFill>
                <a:effectLst>
                  <a:outerShdw blurRad="38100" dist="38100" dir="2700000" algn="tl">
                    <a:srgbClr val="000000">
                      <a:alpha val="43137"/>
                    </a:srgbClr>
                  </a:outerShdw>
                </a:effectLst>
              </a:rPr>
              <a:t>RCS</a:t>
            </a:r>
            <a:r>
              <a:rPr lang="zh-CN" altLang="en-US" sz="2400" dirty="0" smtClean="0">
                <a:solidFill>
                  <a:schemeClr val="tx1"/>
                </a:solidFill>
                <a:effectLst>
                  <a:outerShdw blurRad="38100" dist="38100" dir="2700000" algn="tl">
                    <a:srgbClr val="000000">
                      <a:alpha val="43137"/>
                    </a:srgbClr>
                  </a:outerShdw>
                </a:effectLst>
              </a:rPr>
              <a:t>环中控室对行走检测车的远程控制与视觉振动监测</a:t>
            </a:r>
            <a:endParaRPr lang="zh-CN" altLang="en-US" sz="2400" dirty="0">
              <a:solidFill>
                <a:schemeClr val="tx1"/>
              </a:solidFill>
              <a:effectLst>
                <a:outerShdw blurRad="38100" dist="38100" dir="2700000" algn="tl">
                  <a:srgbClr val="000000">
                    <a:alpha val="43137"/>
                  </a:srgbClr>
                </a:outerShdw>
              </a:effectLst>
            </a:endParaRPr>
          </a:p>
        </p:txBody>
      </p:sp>
      <p:sp>
        <p:nvSpPr>
          <p:cNvPr id="35847" name="文本框 8"/>
          <p:cNvSpPr txBox="1">
            <a:spLocks noChangeArrowheads="1"/>
          </p:cNvSpPr>
          <p:nvPr/>
        </p:nvSpPr>
        <p:spPr bwMode="auto">
          <a:xfrm>
            <a:off x="368300" y="5796619"/>
            <a:ext cx="28083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zh-CN" altLang="en-US" b="1" dirty="0" smtClean="0"/>
              <a:t>图</a:t>
            </a:r>
            <a:r>
              <a:rPr lang="en-US" altLang="zh-CN" b="1" dirty="0" smtClean="0"/>
              <a:t>35 </a:t>
            </a:r>
            <a:r>
              <a:rPr lang="zh-CN" altLang="en-US" b="1" dirty="0" smtClean="0"/>
              <a:t>中央控制室对检测车控制</a:t>
            </a:r>
            <a:endParaRPr lang="zh-CN" altLang="en-US" b="1" dirty="0"/>
          </a:p>
        </p:txBody>
      </p:sp>
      <p:sp>
        <p:nvSpPr>
          <p:cNvPr id="35848" name="矩形 9"/>
          <p:cNvSpPr>
            <a:spLocks noChangeArrowheads="1"/>
          </p:cNvSpPr>
          <p:nvPr/>
        </p:nvSpPr>
        <p:spPr bwMode="auto">
          <a:xfrm>
            <a:off x="3309646" y="5842786"/>
            <a:ext cx="22781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b="1" dirty="0" smtClean="0"/>
              <a:t>图</a:t>
            </a:r>
            <a:r>
              <a:rPr lang="en-US" altLang="zh-CN" b="1" dirty="0" smtClean="0"/>
              <a:t>36</a:t>
            </a:r>
            <a:r>
              <a:rPr lang="zh-CN" altLang="en-US" b="1" dirty="0" smtClean="0"/>
              <a:t>中央控制室对真空管</a:t>
            </a:r>
            <a:endParaRPr lang="en-US" altLang="zh-CN" b="1" dirty="0" smtClean="0"/>
          </a:p>
          <a:p>
            <a:pPr eaLnBrk="1" hangingPunct="1"/>
            <a:r>
              <a:rPr lang="en-US" altLang="zh-CN" b="1" dirty="0"/>
              <a:t> </a:t>
            </a:r>
            <a:r>
              <a:rPr lang="en-US" altLang="zh-CN" b="1" dirty="0" smtClean="0"/>
              <a:t>    </a:t>
            </a:r>
            <a:r>
              <a:rPr lang="zh-CN" altLang="en-US" b="1" dirty="0" smtClean="0"/>
              <a:t>进行远程振动测量</a:t>
            </a:r>
            <a:endParaRPr lang="zh-CN" altLang="en-US" b="1" dirty="0"/>
          </a:p>
        </p:txBody>
      </p:sp>
      <p:sp>
        <p:nvSpPr>
          <p:cNvPr id="14" name="文本框 8"/>
          <p:cNvSpPr txBox="1">
            <a:spLocks noChangeArrowheads="1"/>
          </p:cNvSpPr>
          <p:nvPr/>
        </p:nvSpPr>
        <p:spPr bwMode="auto">
          <a:xfrm>
            <a:off x="5839284" y="5787220"/>
            <a:ext cx="30027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zh-CN" altLang="en-US" b="1" dirty="0" smtClean="0"/>
              <a:t>图</a:t>
            </a:r>
            <a:r>
              <a:rPr lang="en-US" altLang="zh-CN" b="1" dirty="0" smtClean="0"/>
              <a:t>37 </a:t>
            </a:r>
            <a:r>
              <a:rPr lang="zh-CN" altLang="en-US" b="1" dirty="0" smtClean="0"/>
              <a:t>中央控制室检测车控制界面</a:t>
            </a:r>
            <a:endParaRPr lang="zh-CN" altLang="en-US" b="1" dirty="0"/>
          </a:p>
        </p:txBody>
      </p:sp>
      <p:sp>
        <p:nvSpPr>
          <p:cNvPr id="16" name="内容占位符 2"/>
          <p:cNvSpPr>
            <a:spLocks noGrp="1"/>
          </p:cNvSpPr>
          <p:nvPr>
            <p:ph idx="1"/>
          </p:nvPr>
        </p:nvSpPr>
        <p:spPr>
          <a:xfrm>
            <a:off x="-1" y="1628800"/>
            <a:ext cx="8964489" cy="1512168"/>
          </a:xfrm>
        </p:spPr>
        <p:txBody>
          <a:bodyPr/>
          <a:lstStyle/>
          <a:p>
            <a:pPr marL="0" indent="0">
              <a:buNone/>
            </a:pPr>
            <a:r>
              <a:rPr lang="zh-CN" altLang="en-US" sz="1800" dirty="0" smtClean="0">
                <a:solidFill>
                  <a:schemeClr val="tx1"/>
                </a:solidFill>
              </a:rPr>
              <a:t>     目前已完成</a:t>
            </a:r>
            <a:r>
              <a:rPr lang="en-US" altLang="zh-CN" sz="1800" dirty="0" smtClean="0">
                <a:solidFill>
                  <a:schemeClr val="tx1"/>
                </a:solidFill>
              </a:rPr>
              <a:t>RCS</a:t>
            </a:r>
            <a:r>
              <a:rPr lang="zh-CN" altLang="en-US" sz="1800" dirty="0" smtClean="0">
                <a:solidFill>
                  <a:schemeClr val="tx1"/>
                </a:solidFill>
              </a:rPr>
              <a:t>环无线网络与检测车连接</a:t>
            </a:r>
            <a:r>
              <a:rPr lang="zh-CN" altLang="en-US" sz="1800" dirty="0" smtClean="0">
                <a:solidFill>
                  <a:schemeClr val="tx1"/>
                </a:solidFill>
              </a:rPr>
              <a:t>，</a:t>
            </a:r>
            <a:r>
              <a:rPr lang="zh-CN" altLang="en-US" sz="1800" dirty="0">
                <a:solidFill>
                  <a:schemeClr val="tx1"/>
                </a:solidFill>
              </a:rPr>
              <a:t>以及与视觉振动采集仪的</a:t>
            </a:r>
            <a:r>
              <a:rPr lang="zh-CN" altLang="en-US" sz="1800" dirty="0" smtClean="0">
                <a:solidFill>
                  <a:schemeClr val="tx1"/>
                </a:solidFill>
              </a:rPr>
              <a:t>连接。</a:t>
            </a:r>
            <a:endParaRPr lang="en-US" altLang="zh-CN" sz="1800" dirty="0" smtClean="0">
              <a:solidFill>
                <a:schemeClr val="tx1"/>
              </a:solidFill>
            </a:endParaRPr>
          </a:p>
          <a:p>
            <a:pPr marL="0" indent="0">
              <a:buNone/>
            </a:pPr>
            <a:r>
              <a:rPr lang="zh-CN" altLang="en-US" sz="1800" dirty="0" smtClean="0">
                <a:solidFill>
                  <a:schemeClr val="tx1"/>
                </a:solidFill>
              </a:rPr>
              <a:t>实现</a:t>
            </a:r>
            <a:r>
              <a:rPr lang="zh-CN" altLang="en-US" sz="1800" dirty="0" smtClean="0">
                <a:solidFill>
                  <a:schemeClr val="tx1"/>
                </a:solidFill>
              </a:rPr>
              <a:t>中央控制室对检测车的远程</a:t>
            </a:r>
            <a:r>
              <a:rPr lang="zh-CN" altLang="en-US" sz="1800" dirty="0" smtClean="0">
                <a:solidFill>
                  <a:schemeClr val="tx1"/>
                </a:solidFill>
              </a:rPr>
              <a:t>控制，同时在远程控制下，实现</a:t>
            </a:r>
            <a:r>
              <a:rPr lang="en-US" altLang="zh-CN" sz="1800" dirty="0">
                <a:solidFill>
                  <a:schemeClr val="tx1"/>
                </a:solidFill>
              </a:rPr>
              <a:t>RCS</a:t>
            </a:r>
            <a:r>
              <a:rPr lang="zh-CN" altLang="en-US" sz="1800" dirty="0" smtClean="0">
                <a:solidFill>
                  <a:schemeClr val="tx1"/>
                </a:solidFill>
              </a:rPr>
              <a:t>环设备的远程振动测量。</a:t>
            </a:r>
            <a:endParaRPr lang="en-US" altLang="zh-CN" sz="1800" dirty="0" smtClean="0">
              <a:solidFill>
                <a:schemeClr val="tx1"/>
              </a:solidFill>
            </a:endParaRPr>
          </a:p>
          <a:p>
            <a:pPr marL="0" indent="0">
              <a:buNone/>
            </a:pPr>
            <a:r>
              <a:rPr lang="zh-CN" altLang="en-US" sz="1800" dirty="0" smtClean="0">
                <a:solidFill>
                  <a:schemeClr val="tx1"/>
                </a:solidFill>
              </a:rPr>
              <a:t>     </a:t>
            </a:r>
            <a:endParaRPr lang="zh-CN" altLang="en-US" sz="1800" dirty="0">
              <a:solidFill>
                <a:schemeClr val="tx1"/>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533" b="12231"/>
          <a:stretch/>
        </p:blipFill>
        <p:spPr bwMode="auto">
          <a:xfrm rot="16200000">
            <a:off x="495483" y="3040235"/>
            <a:ext cx="2161209" cy="2967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3414192"/>
            <a:ext cx="2311908" cy="231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5" descr="http://accdoc.csns.ihep.ac.cn/me/wanggy/%e5%b0%8f%e8%bd%a6%e4%b8%ad%e6%8e%a7%e6%88%aa%e5%9b%be/%e6%97%a0%e6%a0%87%e9%a2%982.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5269" y="3469559"/>
            <a:ext cx="3269219" cy="216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62772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1AEAE547-D159-4D57-B105-31BD31D771CA}" type="slidenum">
              <a:rPr lang="en-US" altLang="zh-CN" sz="900" smtClean="0">
                <a:solidFill>
                  <a:srgbClr val="4D5E68"/>
                </a:solidFill>
                <a:latin typeface="Impact" pitchFamily="34" charset="0"/>
              </a:rPr>
              <a:pPr/>
              <a:t>36</a:t>
            </a:fld>
            <a:endParaRPr lang="en-US" altLang="zh-CN" sz="900" smtClean="0">
              <a:solidFill>
                <a:srgbClr val="4D5E68"/>
              </a:solidFill>
              <a:latin typeface="Impact" pitchFamily="34" charset="0"/>
            </a:endParaRPr>
          </a:p>
        </p:txBody>
      </p:sp>
      <p:sp>
        <p:nvSpPr>
          <p:cNvPr id="5" name="矩形 4"/>
          <p:cNvSpPr/>
          <p:nvPr/>
        </p:nvSpPr>
        <p:spPr>
          <a:xfrm>
            <a:off x="395536" y="3068960"/>
            <a:ext cx="8496944" cy="769441"/>
          </a:xfrm>
          <a:prstGeom prst="rect">
            <a:avLst/>
          </a:prstGeom>
          <a:effectLst>
            <a:innerShdw blurRad="63500" dist="50800" dir="13500000">
              <a:prstClr val="black">
                <a:alpha val="50000"/>
              </a:prstClr>
            </a:innerShdw>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altLang="zh-CN" sz="4400" b="1" dirty="0" smtClean="0">
                <a:ln w="11430"/>
                <a:effectLst>
                  <a:outerShdw blurRad="50800" dist="39000" dir="5460000" algn="tl">
                    <a:srgbClr val="000000">
                      <a:alpha val="38000"/>
                    </a:srgbClr>
                  </a:outerShdw>
                </a:effectLst>
                <a:latin typeface="Comic Sans MS" pitchFamily="66" charset="0"/>
              </a:rPr>
              <a:t> 8.</a:t>
            </a:r>
            <a:r>
              <a:rPr lang="zh-CN" altLang="en-US" sz="4400" b="1" dirty="0" smtClean="0">
                <a:ln w="11430"/>
                <a:effectLst>
                  <a:outerShdw blurRad="50800" dist="39000" dir="5460000" algn="tl">
                    <a:srgbClr val="000000">
                      <a:alpha val="38000"/>
                    </a:srgbClr>
                  </a:outerShdw>
                </a:effectLst>
                <a:latin typeface="Comic Sans MS" pitchFamily="66" charset="0"/>
              </a:rPr>
              <a:t> 靶</a:t>
            </a:r>
            <a:r>
              <a:rPr lang="zh-CN" altLang="en-US" sz="4400" b="1" dirty="0">
                <a:ln w="11430"/>
                <a:effectLst>
                  <a:outerShdw blurRad="50800" dist="39000" dir="5460000" algn="tl">
                    <a:srgbClr val="000000">
                      <a:alpha val="38000"/>
                    </a:srgbClr>
                  </a:outerShdw>
                </a:effectLst>
                <a:latin typeface="Comic Sans MS" pitchFamily="66" charset="0"/>
              </a:rPr>
              <a:t>前</a:t>
            </a:r>
            <a:r>
              <a:rPr lang="en-US" altLang="zh-CN" sz="4400" b="1" dirty="0">
                <a:ln w="11430"/>
                <a:effectLst>
                  <a:outerShdw blurRad="50800" dist="39000" dir="5460000" algn="tl">
                    <a:srgbClr val="000000">
                      <a:alpha val="38000"/>
                    </a:srgbClr>
                  </a:outerShdw>
                </a:effectLst>
                <a:latin typeface="Comic Sans MS" pitchFamily="66" charset="0"/>
              </a:rPr>
              <a:t>24</a:t>
            </a:r>
            <a:r>
              <a:rPr lang="zh-CN" altLang="en-US" sz="4400" b="1" dirty="0" smtClean="0">
                <a:ln w="11430"/>
                <a:effectLst>
                  <a:outerShdw blurRad="50800" dist="39000" dir="5460000" algn="tl">
                    <a:srgbClr val="000000">
                      <a:alpha val="38000"/>
                    </a:srgbClr>
                  </a:outerShdw>
                </a:effectLst>
                <a:latin typeface="Comic Sans MS" pitchFamily="66" charset="0"/>
              </a:rPr>
              <a:t>米远控行走车</a:t>
            </a:r>
            <a:endParaRPr lang="en-US" altLang="zh-CN" sz="4400" b="1" dirty="0">
              <a:ln w="11430"/>
              <a:effectLst>
                <a:outerShdw blurRad="50800" dist="39000" dir="5460000" algn="tl">
                  <a:srgbClr val="000000">
                    <a:alpha val="38000"/>
                  </a:srgbClr>
                </a:outerShdw>
              </a:effectLst>
              <a:latin typeface="Comic Sans MS" pitchFamily="66" charset="0"/>
            </a:endParaRPr>
          </a:p>
        </p:txBody>
      </p:sp>
    </p:spTree>
  </p:cSld>
  <p:clrMapOvr>
    <a:masterClrMapping/>
  </p:clrMapOvr>
  <p:transition advTm="8332">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p:nvPr/>
        </p:nvPicPr>
        <p:blipFill>
          <a:blip r:embed="rId2"/>
          <a:stretch>
            <a:fillRect/>
          </a:stretch>
        </p:blipFill>
        <p:spPr>
          <a:xfrm>
            <a:off x="6228185" y="3268078"/>
            <a:ext cx="2763708" cy="2848503"/>
          </a:xfrm>
          <a:prstGeom prst="rect">
            <a:avLst/>
          </a:prstGeom>
        </p:spPr>
      </p:pic>
      <p:sp>
        <p:nvSpPr>
          <p:cNvPr id="38914" name="灯片编号占位符 3"/>
          <p:cNvSpPr txBox="1">
            <a:spLocks noGrp="1"/>
          </p:cNvSpPr>
          <p:nvPr/>
        </p:nvSpPr>
        <p:spPr bwMode="auto">
          <a:xfrm>
            <a:off x="8229600" y="6516688"/>
            <a:ext cx="3032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r"/>
            <a:fld id="{35A89F20-F5E9-4EB6-98C1-70EBCF00B538}" type="slidenum">
              <a:rPr lang="en-US" altLang="zh-CN" sz="900">
                <a:solidFill>
                  <a:srgbClr val="4D5E68"/>
                </a:solidFill>
                <a:latin typeface="Impact" pitchFamily="34" charset="0"/>
              </a:rPr>
              <a:pPr algn="r"/>
              <a:t>37</a:t>
            </a:fld>
            <a:endParaRPr lang="en-US" altLang="zh-CN" sz="900">
              <a:solidFill>
                <a:srgbClr val="4D5E68"/>
              </a:solidFill>
              <a:latin typeface="Impact" pitchFamily="34" charset="0"/>
              <a:ea typeface="Arial Unicode MS" pitchFamily="34" charset="-122"/>
              <a:cs typeface="Arial Unicode MS" pitchFamily="34" charset="-122"/>
            </a:endParaRPr>
          </a:p>
        </p:txBody>
      </p:sp>
      <p:sp>
        <p:nvSpPr>
          <p:cNvPr id="9" name="TextBox 8"/>
          <p:cNvSpPr txBox="1"/>
          <p:nvPr/>
        </p:nvSpPr>
        <p:spPr>
          <a:xfrm>
            <a:off x="223838" y="963613"/>
            <a:ext cx="8668642" cy="1654364"/>
          </a:xfrm>
          <a:prstGeom prst="rect">
            <a:avLst/>
          </a:prstGeom>
          <a:noFill/>
        </p:spPr>
        <p:txBody>
          <a:bodyPr wrap="square">
            <a:spAutoFit/>
          </a:bodyPr>
          <a:lstStyle/>
          <a:p>
            <a:pPr>
              <a:defRPr/>
            </a:pPr>
            <a:r>
              <a:rPr lang="en-US" altLang="zh-CN" sz="2400" b="1" dirty="0">
                <a:latin typeface="+mj-lt"/>
                <a:ea typeface="+mj-ea"/>
                <a:cs typeface="+mj-cs"/>
              </a:rPr>
              <a:t>8.1.</a:t>
            </a:r>
            <a:r>
              <a:rPr lang="zh-CN" altLang="en-US" sz="2400" b="1" dirty="0">
                <a:latin typeface="+mj-lt"/>
                <a:ea typeface="+mj-ea"/>
                <a:cs typeface="+mj-cs"/>
              </a:rPr>
              <a:t> 靶前</a:t>
            </a:r>
            <a:r>
              <a:rPr lang="en-US" altLang="zh-CN" sz="2400" b="1" dirty="0">
                <a:latin typeface="+mj-lt"/>
                <a:ea typeface="+mj-ea"/>
                <a:cs typeface="+mj-cs"/>
              </a:rPr>
              <a:t>24</a:t>
            </a:r>
            <a:r>
              <a:rPr lang="zh-CN" altLang="en-US" sz="2400" b="1" dirty="0">
                <a:latin typeface="+mj-lt"/>
                <a:ea typeface="+mj-ea"/>
                <a:cs typeface="+mj-cs"/>
              </a:rPr>
              <a:t>米段远控行走车</a:t>
            </a:r>
            <a:r>
              <a:rPr lang="zh-CN" altLang="zh-CN" sz="2400" b="1" dirty="0">
                <a:latin typeface="+mj-lt"/>
                <a:ea typeface="+mj-ea"/>
                <a:cs typeface="+mj-cs"/>
              </a:rPr>
              <a:t>简介</a:t>
            </a:r>
            <a:endParaRPr lang="en-US" altLang="zh-CN" sz="2400" b="1" dirty="0">
              <a:latin typeface="+mj-lt"/>
              <a:ea typeface="+mj-ea"/>
              <a:cs typeface="+mj-cs"/>
            </a:endParaRPr>
          </a:p>
          <a:p>
            <a:pPr marL="0" lvl="1" eaLnBrk="1" hangingPunct="1">
              <a:lnSpc>
                <a:spcPct val="150000"/>
              </a:lnSpc>
              <a:spcBef>
                <a:spcPts val="0"/>
              </a:spcBef>
              <a:spcAft>
                <a:spcPts val="0"/>
              </a:spcAft>
              <a:buClr>
                <a:srgbClr val="0066FF"/>
              </a:buClr>
              <a:buSzPct val="80000"/>
              <a:buFont typeface="Arial" panose="020B0604020202020204" pitchFamily="34" charset="0"/>
              <a:buNone/>
              <a:defRPr/>
            </a:pPr>
            <a:r>
              <a:rPr lang="en-US" altLang="zh-CN" sz="1800" b="1" dirty="0" smtClean="0">
                <a:latin typeface="+mn-lt"/>
                <a:ea typeface="+mn-ea"/>
              </a:rPr>
              <a:t>      24</a:t>
            </a:r>
            <a:r>
              <a:rPr lang="zh-CN" altLang="en-US" sz="1800" b="1" dirty="0">
                <a:latin typeface="+mn-lt"/>
                <a:ea typeface="+mn-ea"/>
              </a:rPr>
              <a:t>米段远</a:t>
            </a:r>
            <a:r>
              <a:rPr lang="zh-CN" altLang="en-US" sz="1800" b="1" dirty="0" smtClean="0">
                <a:latin typeface="+mn-lt"/>
                <a:ea typeface="+mn-ea"/>
              </a:rPr>
              <a:t>控行走车主要用于</a:t>
            </a:r>
            <a:r>
              <a:rPr lang="en-US" altLang="zh-CN" sz="1800" b="1" dirty="0" smtClean="0">
                <a:latin typeface="+mn-lt"/>
                <a:ea typeface="+mn-ea"/>
              </a:rPr>
              <a:t>24</a:t>
            </a:r>
            <a:r>
              <a:rPr lang="zh-CN" altLang="en-US" sz="1800" b="1" dirty="0" smtClean="0">
                <a:latin typeface="+mn-lt"/>
                <a:ea typeface="+mn-ea"/>
              </a:rPr>
              <a:t>米段的维护操作，实现</a:t>
            </a:r>
            <a:r>
              <a:rPr lang="en-US" altLang="zh-CN" sz="1800" b="1" dirty="0" smtClean="0">
                <a:latin typeface="+mn-lt"/>
                <a:ea typeface="+mn-ea"/>
              </a:rPr>
              <a:t>24</a:t>
            </a:r>
            <a:r>
              <a:rPr lang="zh-CN" altLang="en-US" sz="1800" b="1" dirty="0" smtClean="0">
                <a:latin typeface="+mn-lt"/>
                <a:ea typeface="+mn-ea"/>
              </a:rPr>
              <a:t>米段的远程维护平移台功能。该装置行驶在</a:t>
            </a:r>
            <a:r>
              <a:rPr lang="en-US" altLang="zh-CN" sz="1800" b="1" dirty="0" smtClean="0">
                <a:latin typeface="+mn-lt"/>
                <a:ea typeface="+mn-ea"/>
              </a:rPr>
              <a:t>24</a:t>
            </a:r>
            <a:r>
              <a:rPr lang="zh-CN" altLang="en-US" sz="1800" b="1" dirty="0" smtClean="0">
                <a:latin typeface="+mn-lt"/>
                <a:ea typeface="+mn-ea"/>
              </a:rPr>
              <a:t>米段倒数第</a:t>
            </a:r>
            <a:r>
              <a:rPr lang="en-US" altLang="zh-CN" sz="1800" b="1" dirty="0" smtClean="0">
                <a:latin typeface="+mn-lt"/>
                <a:ea typeface="+mn-ea"/>
              </a:rPr>
              <a:t>3</a:t>
            </a:r>
            <a:r>
              <a:rPr lang="zh-CN" altLang="en-US" sz="1800" b="1" dirty="0" smtClean="0">
                <a:latin typeface="+mn-lt"/>
                <a:ea typeface="+mn-ea"/>
              </a:rPr>
              <a:t>个台阶位置。该行走车主要功能是为了实现准直摄影测量小球投放与抓取操作；</a:t>
            </a:r>
            <a:r>
              <a:rPr lang="en-US" altLang="zh-CN" sz="1800" b="1" dirty="0" smtClean="0">
                <a:latin typeface="+mn-lt"/>
                <a:ea typeface="+mn-ea"/>
              </a:rPr>
              <a:t>24</a:t>
            </a:r>
            <a:r>
              <a:rPr lang="zh-CN" altLang="en-US" sz="1800" b="1" dirty="0" smtClean="0">
                <a:latin typeface="+mn-lt"/>
                <a:ea typeface="+mn-ea"/>
              </a:rPr>
              <a:t>米段真空管检漏工作。</a:t>
            </a:r>
            <a:endParaRPr lang="en-US" altLang="zh-CN" sz="1800" b="1" dirty="0">
              <a:latin typeface="+mn-lt"/>
              <a:ea typeface="+mn-ea"/>
            </a:endParaRPr>
          </a:p>
        </p:txBody>
      </p:sp>
      <p:pic>
        <p:nvPicPr>
          <p:cNvPr id="552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04" y="3284984"/>
            <a:ext cx="3738416" cy="28038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3284984"/>
            <a:ext cx="2063527" cy="2825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接箭头连接符 2"/>
          <p:cNvCxnSpPr/>
          <p:nvPr/>
        </p:nvCxnSpPr>
        <p:spPr bwMode="auto">
          <a:xfrm flipH="1" flipV="1">
            <a:off x="4716016" y="4293096"/>
            <a:ext cx="1224136" cy="1656184"/>
          </a:xfrm>
          <a:prstGeom prst="straightConnector1">
            <a:avLst/>
          </a:prstGeom>
          <a:solidFill>
            <a:srgbClr val="FFFF00"/>
          </a:solidFill>
          <a:ln w="19050" cap="flat" cmpd="sng" algn="ctr">
            <a:solidFill>
              <a:srgbClr val="FFFF00"/>
            </a:solidFill>
            <a:prstDash val="solid"/>
            <a:round/>
            <a:headEnd type="none" w="med" len="med"/>
            <a:tailEnd type="arrow"/>
          </a:ln>
        </p:spPr>
      </p:cxnSp>
      <p:cxnSp>
        <p:nvCxnSpPr>
          <p:cNvPr id="12" name="直接箭头连接符 11"/>
          <p:cNvCxnSpPr/>
          <p:nvPr/>
        </p:nvCxnSpPr>
        <p:spPr bwMode="auto">
          <a:xfrm flipH="1" flipV="1">
            <a:off x="5652120" y="4797152"/>
            <a:ext cx="288032" cy="1152128"/>
          </a:xfrm>
          <a:prstGeom prst="straightConnector1">
            <a:avLst/>
          </a:prstGeom>
          <a:solidFill>
            <a:srgbClr val="FFFF00"/>
          </a:solidFill>
          <a:ln w="19050" cap="flat" cmpd="sng" algn="ctr">
            <a:solidFill>
              <a:srgbClr val="FFFF00"/>
            </a:solidFill>
            <a:prstDash val="solid"/>
            <a:round/>
            <a:headEnd type="none" w="med" len="med"/>
            <a:tailEnd type="arrow"/>
          </a:ln>
        </p:spPr>
      </p:cxnSp>
      <p:cxnSp>
        <p:nvCxnSpPr>
          <p:cNvPr id="21" name="直接箭头连接符 20"/>
          <p:cNvCxnSpPr/>
          <p:nvPr/>
        </p:nvCxnSpPr>
        <p:spPr bwMode="auto">
          <a:xfrm flipV="1">
            <a:off x="5940152" y="4077072"/>
            <a:ext cx="1152128" cy="1872208"/>
          </a:xfrm>
          <a:prstGeom prst="straightConnector1">
            <a:avLst/>
          </a:prstGeom>
          <a:solidFill>
            <a:srgbClr val="FFFF00"/>
          </a:solidFill>
          <a:ln w="19050" cap="flat" cmpd="sng" algn="ctr">
            <a:solidFill>
              <a:srgbClr val="FFFF00"/>
            </a:solidFill>
            <a:prstDash val="solid"/>
            <a:round/>
            <a:headEnd type="none" w="med" len="med"/>
            <a:tailEnd type="arrow"/>
          </a:ln>
        </p:spPr>
      </p:cxnSp>
      <p:cxnSp>
        <p:nvCxnSpPr>
          <p:cNvPr id="24" name="直接箭头连接符 23"/>
          <p:cNvCxnSpPr/>
          <p:nvPr/>
        </p:nvCxnSpPr>
        <p:spPr bwMode="auto">
          <a:xfrm flipV="1">
            <a:off x="5940152" y="5808804"/>
            <a:ext cx="2592661" cy="140476"/>
          </a:xfrm>
          <a:prstGeom prst="straightConnector1">
            <a:avLst/>
          </a:prstGeom>
          <a:solidFill>
            <a:srgbClr val="FFFF00"/>
          </a:solidFill>
          <a:ln w="19050" cap="flat" cmpd="sng" algn="ctr">
            <a:solidFill>
              <a:srgbClr val="FFFF00"/>
            </a:solidFill>
            <a:prstDash val="solid"/>
            <a:round/>
            <a:headEnd type="none" w="med" len="med"/>
            <a:tailEnd type="arrow"/>
          </a:ln>
        </p:spPr>
      </p:cxnSp>
      <p:sp>
        <p:nvSpPr>
          <p:cNvPr id="19" name="TextBox 18"/>
          <p:cNvSpPr txBox="1"/>
          <p:nvPr/>
        </p:nvSpPr>
        <p:spPr>
          <a:xfrm>
            <a:off x="5328084" y="5808804"/>
            <a:ext cx="1441420" cy="307777"/>
          </a:xfrm>
          <a:prstGeom prst="rect">
            <a:avLst/>
          </a:prstGeom>
          <a:noFill/>
        </p:spPr>
        <p:txBody>
          <a:bodyPr wrap="none" rtlCol="0">
            <a:spAutoFit/>
          </a:bodyPr>
          <a:lstStyle/>
          <a:p>
            <a:r>
              <a:rPr lang="zh-CN" altLang="en-US" b="1" dirty="0" smtClean="0">
                <a:solidFill>
                  <a:srgbClr val="FFFF00"/>
                </a:solidFill>
              </a:rPr>
              <a:t>倒数第三层台阶</a:t>
            </a:r>
            <a:endParaRPr lang="zh-CN" altLang="en-US" b="1" dirty="0">
              <a:solidFill>
                <a:srgbClr val="FFFF00"/>
              </a:solidFill>
            </a:endParaRPr>
          </a:p>
        </p:txBody>
      </p:sp>
      <p:sp>
        <p:nvSpPr>
          <p:cNvPr id="13" name="文本框 8"/>
          <p:cNvSpPr txBox="1">
            <a:spLocks noChangeArrowheads="1"/>
          </p:cNvSpPr>
          <p:nvPr/>
        </p:nvSpPr>
        <p:spPr bwMode="auto">
          <a:xfrm>
            <a:off x="614560" y="6299398"/>
            <a:ext cx="27363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zh-CN" altLang="en-US" b="1" dirty="0" smtClean="0"/>
              <a:t>图</a:t>
            </a:r>
            <a:r>
              <a:rPr lang="en-US" altLang="zh-CN" b="1" dirty="0" smtClean="0"/>
              <a:t>35  </a:t>
            </a:r>
            <a:r>
              <a:rPr lang="zh-CN" altLang="en-US" b="1" dirty="0"/>
              <a:t>靶前</a:t>
            </a:r>
            <a:r>
              <a:rPr lang="en-US" altLang="zh-CN" b="1" dirty="0"/>
              <a:t>24</a:t>
            </a:r>
            <a:r>
              <a:rPr lang="zh-CN" altLang="en-US" b="1" dirty="0"/>
              <a:t>米段远控行走车</a:t>
            </a:r>
          </a:p>
        </p:txBody>
      </p:sp>
      <p:sp>
        <p:nvSpPr>
          <p:cNvPr id="14" name="文本框 8"/>
          <p:cNvSpPr txBox="1">
            <a:spLocks noChangeArrowheads="1"/>
          </p:cNvSpPr>
          <p:nvPr/>
        </p:nvSpPr>
        <p:spPr bwMode="auto">
          <a:xfrm>
            <a:off x="4852472" y="6289575"/>
            <a:ext cx="3175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r>
              <a:rPr lang="zh-CN" altLang="en-US" b="1" dirty="0" smtClean="0"/>
              <a:t>图</a:t>
            </a:r>
            <a:r>
              <a:rPr lang="en-US" altLang="zh-CN" b="1" dirty="0" smtClean="0"/>
              <a:t>36 </a:t>
            </a:r>
            <a:r>
              <a:rPr lang="zh-CN" altLang="en-US" b="1" dirty="0"/>
              <a:t>靶前</a:t>
            </a:r>
            <a:r>
              <a:rPr lang="en-US" altLang="zh-CN" b="1" dirty="0"/>
              <a:t>24</a:t>
            </a:r>
            <a:r>
              <a:rPr lang="zh-CN" altLang="en-US" b="1" dirty="0"/>
              <a:t>米</a:t>
            </a:r>
            <a:r>
              <a:rPr lang="zh-CN" altLang="en-US" b="1" dirty="0" smtClean="0"/>
              <a:t>段行走车行走位置</a:t>
            </a:r>
            <a:endParaRPr lang="zh-CN" altLang="en-US" b="1" dirty="0"/>
          </a:p>
        </p:txBody>
      </p:sp>
    </p:spTree>
    <p:extLst>
      <p:ext uri="{BB962C8B-B14F-4D97-AF65-F5344CB8AC3E}">
        <p14:creationId xmlns:p14="http://schemas.microsoft.com/office/powerpoint/2010/main" val="7708093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3"/>
          <p:cNvSpPr txBox="1">
            <a:spLocks noGrp="1"/>
          </p:cNvSpPr>
          <p:nvPr/>
        </p:nvSpPr>
        <p:spPr bwMode="auto">
          <a:xfrm>
            <a:off x="8229600" y="6516688"/>
            <a:ext cx="3032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r"/>
            <a:fld id="{35A89F20-F5E9-4EB6-98C1-70EBCF00B538}" type="slidenum">
              <a:rPr lang="en-US" altLang="zh-CN" sz="900">
                <a:solidFill>
                  <a:srgbClr val="4D5E68"/>
                </a:solidFill>
                <a:latin typeface="Impact" pitchFamily="34" charset="0"/>
              </a:rPr>
              <a:pPr algn="r"/>
              <a:t>38</a:t>
            </a:fld>
            <a:endParaRPr lang="en-US" altLang="zh-CN" sz="900">
              <a:solidFill>
                <a:srgbClr val="4D5E68"/>
              </a:solidFill>
              <a:latin typeface="Impact" pitchFamily="34" charset="0"/>
              <a:ea typeface="Arial Unicode MS" pitchFamily="34" charset="-122"/>
              <a:cs typeface="Arial Unicode MS" pitchFamily="34" charset="-122"/>
            </a:endParaRPr>
          </a:p>
        </p:txBody>
      </p:sp>
      <p:sp>
        <p:nvSpPr>
          <p:cNvPr id="9" name="TextBox 8"/>
          <p:cNvSpPr txBox="1"/>
          <p:nvPr/>
        </p:nvSpPr>
        <p:spPr>
          <a:xfrm>
            <a:off x="206723" y="963613"/>
            <a:ext cx="8812658" cy="2277547"/>
          </a:xfrm>
          <a:prstGeom prst="rect">
            <a:avLst/>
          </a:prstGeom>
          <a:noFill/>
        </p:spPr>
        <p:txBody>
          <a:bodyPr wrap="square">
            <a:spAutoFit/>
          </a:bodyPr>
          <a:lstStyle/>
          <a:p>
            <a:pPr eaLnBrk="1" hangingPunct="1">
              <a:spcBef>
                <a:spcPts val="1200"/>
              </a:spcBef>
              <a:spcAft>
                <a:spcPts val="1200"/>
              </a:spcAft>
              <a:buFont typeface="Arial" panose="020B0604020202020204" pitchFamily="34" charset="0"/>
              <a:buNone/>
              <a:defRPr/>
            </a:pPr>
            <a:r>
              <a:rPr lang="en-US" altLang="zh-CN" sz="2400" b="1" dirty="0">
                <a:effectLst>
                  <a:outerShdw blurRad="38100" dist="38100" dir="2700000" algn="tl">
                    <a:srgbClr val="000000">
                      <a:alpha val="43137"/>
                    </a:srgbClr>
                  </a:outerShdw>
                </a:effectLst>
                <a:latin typeface="+mj-lt"/>
                <a:ea typeface="+mj-ea"/>
                <a:cs typeface="+mj-cs"/>
              </a:rPr>
              <a:t>8.2.</a:t>
            </a:r>
            <a:r>
              <a:rPr lang="zh-CN" altLang="en-US" sz="2400" b="1" dirty="0">
                <a:effectLst>
                  <a:outerShdw blurRad="38100" dist="38100" dir="2700000" algn="tl">
                    <a:srgbClr val="000000">
                      <a:alpha val="43137"/>
                    </a:srgbClr>
                  </a:outerShdw>
                </a:effectLst>
                <a:latin typeface="+mj-lt"/>
                <a:ea typeface="+mj-ea"/>
                <a:cs typeface="+mj-cs"/>
              </a:rPr>
              <a:t> 远控行走车模拟</a:t>
            </a:r>
            <a:r>
              <a:rPr lang="en-US" altLang="zh-CN" sz="2400" b="1" dirty="0">
                <a:effectLst>
                  <a:outerShdw blurRad="38100" dist="38100" dir="2700000" algn="tl">
                    <a:srgbClr val="000000">
                      <a:alpha val="43137"/>
                    </a:srgbClr>
                  </a:outerShdw>
                </a:effectLst>
                <a:latin typeface="+mj-lt"/>
                <a:ea typeface="+mj-ea"/>
                <a:cs typeface="+mj-cs"/>
              </a:rPr>
              <a:t>24</a:t>
            </a:r>
            <a:r>
              <a:rPr lang="zh-CN" altLang="en-US" sz="2400" b="1" dirty="0">
                <a:effectLst>
                  <a:outerShdw blurRad="38100" dist="38100" dir="2700000" algn="tl">
                    <a:srgbClr val="000000">
                      <a:alpha val="43137"/>
                    </a:srgbClr>
                  </a:outerShdw>
                </a:effectLst>
                <a:latin typeface="+mj-lt"/>
                <a:ea typeface="+mj-ea"/>
                <a:cs typeface="+mj-cs"/>
              </a:rPr>
              <a:t>米隧道测试平台</a:t>
            </a:r>
            <a:endParaRPr lang="en-US" altLang="zh-CN" sz="2400" b="1" dirty="0">
              <a:effectLst>
                <a:outerShdw blurRad="38100" dist="38100" dir="2700000" algn="tl">
                  <a:srgbClr val="000000">
                    <a:alpha val="43137"/>
                  </a:srgbClr>
                </a:outerShdw>
              </a:effectLst>
              <a:latin typeface="+mj-lt"/>
              <a:ea typeface="+mj-ea"/>
              <a:cs typeface="+mj-cs"/>
            </a:endParaRPr>
          </a:p>
          <a:p>
            <a:pPr marL="0" lvl="1" eaLnBrk="1" hangingPunct="1">
              <a:lnSpc>
                <a:spcPct val="150000"/>
              </a:lnSpc>
              <a:spcBef>
                <a:spcPts val="0"/>
              </a:spcBef>
              <a:spcAft>
                <a:spcPts val="0"/>
              </a:spcAft>
              <a:buClr>
                <a:srgbClr val="0066FF"/>
              </a:buClr>
              <a:buSzPct val="80000"/>
              <a:buFont typeface="Arial" panose="020B0604020202020204" pitchFamily="34" charset="0"/>
              <a:buNone/>
              <a:defRPr/>
            </a:pPr>
            <a:r>
              <a:rPr lang="zh-CN" altLang="en-US" sz="1800" b="1" dirty="0" smtClean="0">
                <a:latin typeface="+mn-lt"/>
                <a:ea typeface="+mn-ea"/>
              </a:rPr>
              <a:t>      行走车</a:t>
            </a:r>
            <a:r>
              <a:rPr lang="zh-CN" altLang="en-US" sz="1800" b="1" dirty="0">
                <a:latin typeface="+mn-lt"/>
                <a:ea typeface="+mn-ea"/>
              </a:rPr>
              <a:t>横跨隧道两端</a:t>
            </a:r>
            <a:r>
              <a:rPr lang="zh-CN" altLang="en-US" sz="1800" b="1" dirty="0" smtClean="0">
                <a:latin typeface="+mn-lt"/>
                <a:ea typeface="+mn-ea"/>
              </a:rPr>
              <a:t>墙壁，行走在</a:t>
            </a:r>
            <a:r>
              <a:rPr lang="en-US" altLang="zh-CN" sz="1800" b="1" dirty="0" smtClean="0">
                <a:latin typeface="+mn-lt"/>
                <a:ea typeface="+mn-ea"/>
              </a:rPr>
              <a:t>24</a:t>
            </a:r>
            <a:r>
              <a:rPr lang="zh-CN" altLang="en-US" sz="1800" b="1" dirty="0" smtClean="0">
                <a:latin typeface="+mn-lt"/>
                <a:ea typeface="+mn-ea"/>
              </a:rPr>
              <a:t>米段钢板台阶位置。隧道靠近</a:t>
            </a:r>
            <a:r>
              <a:rPr lang="en-US" altLang="zh-CN" sz="1800" b="1" dirty="0" smtClean="0">
                <a:latin typeface="+mn-lt"/>
                <a:ea typeface="+mn-ea"/>
              </a:rPr>
              <a:t>RTBT</a:t>
            </a:r>
            <a:r>
              <a:rPr lang="zh-CN" altLang="en-US" sz="1800" b="1" dirty="0" smtClean="0">
                <a:latin typeface="+mn-lt"/>
                <a:ea typeface="+mn-ea"/>
              </a:rPr>
              <a:t>端呈“喇叭”形状，行走车在行走过程会自动根据“喇叭口”台阶的开口大小，进行伸展，以保证轮子始终行走在隧道台阶上。</a:t>
            </a:r>
            <a:endParaRPr lang="en-US" altLang="zh-CN" sz="1800" b="1" dirty="0" smtClean="0">
              <a:latin typeface="+mn-lt"/>
              <a:ea typeface="+mn-ea"/>
            </a:endParaRPr>
          </a:p>
          <a:p>
            <a:pPr lvl="1" eaLnBrk="1" hangingPunct="1">
              <a:lnSpc>
                <a:spcPct val="150000"/>
              </a:lnSpc>
              <a:spcBef>
                <a:spcPts val="0"/>
              </a:spcBef>
              <a:spcAft>
                <a:spcPts val="0"/>
              </a:spcAft>
              <a:buClr>
                <a:srgbClr val="0066FF"/>
              </a:buClr>
              <a:buSzPct val="80000"/>
              <a:buFont typeface="Arial" panose="020B0604020202020204" pitchFamily="34" charset="0"/>
              <a:buNone/>
              <a:defRPr/>
            </a:pPr>
            <a:r>
              <a:rPr lang="zh-CN" altLang="en-US" sz="1800" b="1" dirty="0" smtClean="0">
                <a:latin typeface="+mn-lt"/>
                <a:ea typeface="+mn-ea"/>
              </a:rPr>
              <a:t>为测试行走性能，搭建模拟</a:t>
            </a:r>
            <a:r>
              <a:rPr lang="en-US" altLang="zh-CN" sz="1800" b="1" dirty="0" smtClean="0">
                <a:latin typeface="+mn-lt"/>
                <a:ea typeface="+mn-ea"/>
              </a:rPr>
              <a:t>24</a:t>
            </a:r>
            <a:r>
              <a:rPr lang="zh-CN" altLang="en-US" sz="1800" b="1" dirty="0" smtClean="0">
                <a:latin typeface="+mn-lt"/>
                <a:ea typeface="+mn-ea"/>
              </a:rPr>
              <a:t>米段的行走平台，目前正对行走车进行行走调试。</a:t>
            </a:r>
            <a:endParaRPr lang="en-US" altLang="zh-CN" sz="1800" b="1" dirty="0">
              <a:latin typeface="+mn-lt"/>
              <a:ea typeface="+mn-ea"/>
            </a:endParaRPr>
          </a:p>
        </p:txBody>
      </p:sp>
      <p:pic>
        <p:nvPicPr>
          <p:cNvPr id="552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3209844"/>
            <a:ext cx="3663214" cy="274741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91" y="3207190"/>
            <a:ext cx="3663213" cy="274741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1646" y="3209844"/>
            <a:ext cx="1484850" cy="274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627784" y="6185942"/>
            <a:ext cx="4990469" cy="307777"/>
          </a:xfrm>
          <a:prstGeom prst="rect">
            <a:avLst/>
          </a:prstGeom>
        </p:spPr>
        <p:txBody>
          <a:bodyPr wrap="none">
            <a:spAutoFit/>
          </a:bodyPr>
          <a:lstStyle/>
          <a:p>
            <a:r>
              <a:rPr lang="zh-CN" altLang="en-US" b="1" dirty="0" smtClean="0">
                <a:latin typeface="微软雅黑" pitchFamily="34" charset="-122"/>
                <a:ea typeface="微软雅黑" pitchFamily="34" charset="-122"/>
              </a:rPr>
              <a:t>图</a:t>
            </a:r>
            <a:r>
              <a:rPr lang="en-US" altLang="zh-CN" b="1" dirty="0" smtClean="0">
                <a:latin typeface="微软雅黑" pitchFamily="34" charset="-122"/>
                <a:ea typeface="微软雅黑" pitchFamily="34" charset="-122"/>
              </a:rPr>
              <a:t>37 </a:t>
            </a:r>
            <a:r>
              <a:rPr lang="zh-CN" altLang="en-US" b="1" dirty="0" smtClean="0">
                <a:latin typeface="微软雅黑" pitchFamily="34" charset="-122"/>
                <a:ea typeface="微软雅黑" pitchFamily="34" charset="-122"/>
              </a:rPr>
              <a:t>远控行走车在</a:t>
            </a:r>
            <a:r>
              <a:rPr lang="en-US" altLang="zh-CN" b="1" dirty="0" smtClean="0">
                <a:latin typeface="微软雅黑" pitchFamily="34" charset="-122"/>
                <a:ea typeface="微软雅黑" pitchFamily="34" charset="-122"/>
              </a:rPr>
              <a:t>CSNS</a:t>
            </a:r>
            <a:r>
              <a:rPr lang="zh-CN" altLang="en-US" b="1" dirty="0" smtClean="0">
                <a:latin typeface="微软雅黑" pitchFamily="34" charset="-122"/>
                <a:ea typeface="微软雅黑" pitchFamily="34" charset="-122"/>
              </a:rPr>
              <a:t>二号测试厅进行模拟</a:t>
            </a:r>
            <a:r>
              <a:rPr lang="en-US" altLang="zh-CN" b="1" dirty="0" smtClean="0">
                <a:latin typeface="微软雅黑" pitchFamily="34" charset="-122"/>
                <a:ea typeface="微软雅黑" pitchFamily="34" charset="-122"/>
              </a:rPr>
              <a:t>24</a:t>
            </a:r>
            <a:r>
              <a:rPr lang="zh-CN" altLang="en-US" b="1" dirty="0" smtClean="0">
                <a:latin typeface="微软雅黑" pitchFamily="34" charset="-122"/>
                <a:ea typeface="微软雅黑" pitchFamily="34" charset="-122"/>
              </a:rPr>
              <a:t>米隧道调试</a:t>
            </a:r>
            <a:endParaRPr lang="zh-CN" altLang="en-US" dirty="0"/>
          </a:p>
        </p:txBody>
      </p:sp>
    </p:spTree>
    <p:extLst>
      <p:ext uri="{BB962C8B-B14F-4D97-AF65-F5344CB8AC3E}">
        <p14:creationId xmlns:p14="http://schemas.microsoft.com/office/powerpoint/2010/main" val="392818768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5324" y="1118229"/>
            <a:ext cx="3096344" cy="232225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6"/>
          <p:cNvPicPr/>
          <p:nvPr/>
        </p:nvPicPr>
        <p:blipFill>
          <a:blip r:embed="rId3"/>
          <a:stretch>
            <a:fillRect/>
          </a:stretch>
        </p:blipFill>
        <p:spPr>
          <a:xfrm>
            <a:off x="2411760" y="3789585"/>
            <a:ext cx="4392488" cy="2799656"/>
          </a:xfrm>
          <a:prstGeom prst="rect">
            <a:avLst/>
          </a:prstGeom>
        </p:spPr>
      </p:pic>
      <p:sp>
        <p:nvSpPr>
          <p:cNvPr id="38914" name="灯片编号占位符 3"/>
          <p:cNvSpPr txBox="1">
            <a:spLocks noGrp="1"/>
          </p:cNvSpPr>
          <p:nvPr/>
        </p:nvSpPr>
        <p:spPr bwMode="auto">
          <a:xfrm>
            <a:off x="8229600" y="6516688"/>
            <a:ext cx="3032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r"/>
            <a:fld id="{35A89F20-F5E9-4EB6-98C1-70EBCF00B538}" type="slidenum">
              <a:rPr lang="en-US" altLang="zh-CN" sz="900">
                <a:solidFill>
                  <a:srgbClr val="4D5E68"/>
                </a:solidFill>
                <a:latin typeface="Impact" pitchFamily="34" charset="0"/>
              </a:rPr>
              <a:pPr algn="r"/>
              <a:t>39</a:t>
            </a:fld>
            <a:endParaRPr lang="en-US" altLang="zh-CN" sz="900">
              <a:solidFill>
                <a:srgbClr val="4D5E68"/>
              </a:solidFill>
              <a:latin typeface="Impact" pitchFamily="34" charset="0"/>
              <a:ea typeface="Arial Unicode MS" pitchFamily="34" charset="-122"/>
              <a:cs typeface="Arial Unicode MS" pitchFamily="34" charset="-122"/>
            </a:endParaRPr>
          </a:p>
        </p:txBody>
      </p:sp>
      <p:sp>
        <p:nvSpPr>
          <p:cNvPr id="9" name="TextBox 8"/>
          <p:cNvSpPr txBox="1"/>
          <p:nvPr/>
        </p:nvSpPr>
        <p:spPr>
          <a:xfrm>
            <a:off x="223838" y="963613"/>
            <a:ext cx="5788322" cy="2123658"/>
          </a:xfrm>
          <a:prstGeom prst="rect">
            <a:avLst/>
          </a:prstGeom>
          <a:noFill/>
        </p:spPr>
        <p:txBody>
          <a:bodyPr wrap="square">
            <a:spAutoFit/>
          </a:bodyPr>
          <a:lstStyle/>
          <a:p>
            <a:pPr>
              <a:defRPr/>
            </a:pPr>
            <a:r>
              <a:rPr lang="en-US" altLang="zh-CN" sz="2400" b="1" dirty="0">
                <a:effectLst>
                  <a:outerShdw blurRad="38100" dist="38100" dir="2700000" algn="tl">
                    <a:srgbClr val="000000">
                      <a:alpha val="43137"/>
                    </a:srgbClr>
                  </a:outerShdw>
                </a:effectLst>
                <a:latin typeface="+mj-lt"/>
                <a:ea typeface="+mj-ea"/>
                <a:cs typeface="+mj-cs"/>
              </a:rPr>
              <a:t>8.3 </a:t>
            </a:r>
            <a:r>
              <a:rPr lang="zh-CN" altLang="en-US" sz="2400" b="1" dirty="0">
                <a:effectLst>
                  <a:outerShdw blurRad="38100" dist="38100" dir="2700000" algn="tl">
                    <a:srgbClr val="000000">
                      <a:alpha val="43137"/>
                    </a:srgbClr>
                  </a:outerShdw>
                </a:effectLst>
                <a:latin typeface="+mj-lt"/>
                <a:ea typeface="+mj-ea"/>
                <a:cs typeface="+mj-cs"/>
              </a:rPr>
              <a:t> 远控行走车结构组成及功能</a:t>
            </a:r>
            <a:endParaRPr lang="en-US" altLang="zh-CN" sz="2400" b="1" dirty="0">
              <a:effectLst>
                <a:outerShdw blurRad="38100" dist="38100" dir="2700000" algn="tl">
                  <a:srgbClr val="000000">
                    <a:alpha val="43137"/>
                  </a:srgbClr>
                </a:outerShdw>
              </a:effectLst>
              <a:latin typeface="+mj-lt"/>
              <a:ea typeface="+mj-ea"/>
              <a:cs typeface="+mj-cs"/>
            </a:endParaRPr>
          </a:p>
          <a:p>
            <a:pPr marL="0" lvl="1" eaLnBrk="1" hangingPunct="1">
              <a:lnSpc>
                <a:spcPct val="150000"/>
              </a:lnSpc>
              <a:spcBef>
                <a:spcPts val="0"/>
              </a:spcBef>
              <a:spcAft>
                <a:spcPts val="0"/>
              </a:spcAft>
              <a:buClr>
                <a:srgbClr val="0066FF"/>
              </a:buClr>
              <a:buSzPct val="80000"/>
              <a:buFont typeface="Arial" panose="020B0604020202020204" pitchFamily="34" charset="0"/>
              <a:buNone/>
              <a:defRPr/>
            </a:pPr>
            <a:r>
              <a:rPr lang="zh-CN" altLang="en-US" sz="1800" b="1" dirty="0" smtClean="0"/>
              <a:t>     行走车由行走伸展机构、水平</a:t>
            </a:r>
            <a:r>
              <a:rPr lang="en-US" altLang="zh-CN" sz="1800" b="1" dirty="0" smtClean="0"/>
              <a:t>X</a:t>
            </a:r>
            <a:r>
              <a:rPr lang="zh-CN" altLang="en-US" sz="1800" b="1" dirty="0" smtClean="0"/>
              <a:t>、</a:t>
            </a:r>
            <a:r>
              <a:rPr lang="en-US" altLang="zh-CN" sz="1800" b="1" dirty="0" smtClean="0"/>
              <a:t>Y</a:t>
            </a:r>
            <a:r>
              <a:rPr lang="zh-CN" altLang="en-US" sz="1800" b="1" dirty="0" smtClean="0"/>
              <a:t>、</a:t>
            </a:r>
            <a:r>
              <a:rPr lang="en-US" altLang="zh-CN" sz="1800" b="1" dirty="0" smtClean="0"/>
              <a:t>Z</a:t>
            </a:r>
            <a:r>
              <a:rPr lang="zh-CN" altLang="en-US" sz="1800" b="1" dirty="0" smtClean="0"/>
              <a:t>三个方向平移升降</a:t>
            </a:r>
            <a:r>
              <a:rPr lang="zh-CN" altLang="en-US" sz="1800" b="1" dirty="0" smtClean="0"/>
              <a:t>导轨</a:t>
            </a:r>
            <a:r>
              <a:rPr lang="zh-CN" altLang="en-US" sz="1800" b="1" dirty="0" smtClean="0"/>
              <a:t>组成，实现</a:t>
            </a:r>
            <a:r>
              <a:rPr lang="zh-CN" altLang="en-US" sz="1800" b="1" dirty="0" smtClean="0"/>
              <a:t>维护工具往隧道的递送。</a:t>
            </a:r>
            <a:endParaRPr lang="en-US" altLang="zh-CN" sz="1800" b="1" dirty="0" smtClean="0"/>
          </a:p>
          <a:p>
            <a:pPr marL="0" lvl="1" eaLnBrk="1" hangingPunct="1">
              <a:lnSpc>
                <a:spcPct val="150000"/>
              </a:lnSpc>
              <a:spcBef>
                <a:spcPts val="0"/>
              </a:spcBef>
              <a:spcAft>
                <a:spcPts val="0"/>
              </a:spcAft>
              <a:buClr>
                <a:srgbClr val="0066FF"/>
              </a:buClr>
              <a:buSzPct val="80000"/>
              <a:buFont typeface="Arial" panose="020B0604020202020204" pitchFamily="34" charset="0"/>
              <a:buNone/>
              <a:defRPr/>
            </a:pPr>
            <a:r>
              <a:rPr lang="en-US" altLang="zh-CN" sz="1800" b="1" dirty="0"/>
              <a:t> </a:t>
            </a:r>
            <a:r>
              <a:rPr lang="en-US" altLang="zh-CN" sz="1800" b="1" dirty="0" smtClean="0"/>
              <a:t>     Z</a:t>
            </a:r>
            <a:r>
              <a:rPr lang="zh-CN" altLang="en-US" sz="1800" b="1" dirty="0" smtClean="0"/>
              <a:t>轴长度</a:t>
            </a:r>
            <a:r>
              <a:rPr lang="en-US" altLang="zh-CN" sz="1800" b="1" dirty="0" smtClean="0"/>
              <a:t>3</a:t>
            </a:r>
            <a:r>
              <a:rPr lang="zh-CN" altLang="en-US" sz="1800" b="1" dirty="0" smtClean="0"/>
              <a:t>米，维护工具能下探至隧道束流位置。</a:t>
            </a:r>
            <a:endParaRPr lang="en-US" altLang="zh-CN" sz="1800" b="1" dirty="0" smtClean="0"/>
          </a:p>
          <a:p>
            <a:pPr marL="0" lvl="1" eaLnBrk="1" hangingPunct="1">
              <a:lnSpc>
                <a:spcPct val="150000"/>
              </a:lnSpc>
              <a:spcBef>
                <a:spcPts val="0"/>
              </a:spcBef>
              <a:spcAft>
                <a:spcPts val="0"/>
              </a:spcAft>
              <a:buClr>
                <a:srgbClr val="0066FF"/>
              </a:buClr>
              <a:buSzPct val="80000"/>
              <a:buFont typeface="Arial" panose="020B0604020202020204" pitchFamily="34" charset="0"/>
              <a:buNone/>
              <a:defRPr/>
            </a:pPr>
            <a:r>
              <a:rPr lang="en-US" altLang="zh-CN" sz="1800" b="1" dirty="0"/>
              <a:t> </a:t>
            </a:r>
            <a:r>
              <a:rPr lang="en-US" altLang="zh-CN" sz="1800" b="1" dirty="0" smtClean="0"/>
              <a:t>     Z</a:t>
            </a:r>
            <a:r>
              <a:rPr lang="zh-CN" altLang="en-US" sz="1800" b="1" dirty="0" smtClean="0"/>
              <a:t>轴能支撑重量约</a:t>
            </a:r>
            <a:r>
              <a:rPr lang="en-US" altLang="zh-CN" sz="1800" b="1" dirty="0" smtClean="0"/>
              <a:t>30kg</a:t>
            </a:r>
            <a:r>
              <a:rPr lang="zh-CN" altLang="en-US" sz="1800" b="1" dirty="0" smtClean="0"/>
              <a:t>的维护工装工具。</a:t>
            </a:r>
            <a:endParaRPr lang="en-US" altLang="zh-CN" sz="2000" b="1" dirty="0">
              <a:latin typeface="微软雅黑" pitchFamily="34" charset="-122"/>
              <a:ea typeface="微软雅黑" pitchFamily="34" charset="-122"/>
            </a:endParaRPr>
          </a:p>
        </p:txBody>
      </p:sp>
      <p:cxnSp>
        <p:nvCxnSpPr>
          <p:cNvPr id="3" name="直接箭头连接符 2"/>
          <p:cNvCxnSpPr>
            <a:stCxn id="11" idx="3"/>
          </p:cNvCxnSpPr>
          <p:nvPr/>
        </p:nvCxnSpPr>
        <p:spPr bwMode="auto">
          <a:xfrm flipV="1">
            <a:off x="1976959" y="6139618"/>
            <a:ext cx="1730945" cy="368883"/>
          </a:xfrm>
          <a:prstGeom prst="straightConnector1">
            <a:avLst/>
          </a:prstGeom>
          <a:solidFill>
            <a:srgbClr val="FFFF00"/>
          </a:solidFill>
          <a:ln w="19050" cap="flat" cmpd="sng" algn="ctr">
            <a:solidFill>
              <a:schemeClr val="accent6"/>
            </a:solidFill>
            <a:prstDash val="solid"/>
            <a:round/>
            <a:headEnd type="none" w="med" len="med"/>
            <a:tailEnd type="arrow"/>
          </a:ln>
        </p:spPr>
      </p:cxnSp>
      <p:sp>
        <p:nvSpPr>
          <p:cNvPr id="11" name="TextBox 10"/>
          <p:cNvSpPr txBox="1"/>
          <p:nvPr/>
        </p:nvSpPr>
        <p:spPr>
          <a:xfrm>
            <a:off x="715075" y="6354612"/>
            <a:ext cx="1261884" cy="307777"/>
          </a:xfrm>
          <a:prstGeom prst="rect">
            <a:avLst/>
          </a:prstGeom>
          <a:noFill/>
        </p:spPr>
        <p:txBody>
          <a:bodyPr wrap="none" rtlCol="0">
            <a:spAutoFit/>
          </a:bodyPr>
          <a:lstStyle/>
          <a:p>
            <a:r>
              <a:rPr lang="zh-CN" altLang="en-US" b="1" dirty="0" smtClean="0">
                <a:solidFill>
                  <a:schemeClr val="accent6"/>
                </a:solidFill>
              </a:rPr>
              <a:t>四轮伸展机构</a:t>
            </a:r>
            <a:endParaRPr lang="zh-CN" altLang="en-US" b="1" dirty="0">
              <a:solidFill>
                <a:schemeClr val="accent6"/>
              </a:solidFill>
            </a:endParaRPr>
          </a:p>
        </p:txBody>
      </p:sp>
      <p:cxnSp>
        <p:nvCxnSpPr>
          <p:cNvPr id="18" name="直接箭头连接符 17"/>
          <p:cNvCxnSpPr>
            <a:stCxn id="26" idx="1"/>
          </p:cNvCxnSpPr>
          <p:nvPr/>
        </p:nvCxnSpPr>
        <p:spPr bwMode="auto">
          <a:xfrm flipH="1" flipV="1">
            <a:off x="5868144" y="5805264"/>
            <a:ext cx="1080120" cy="668709"/>
          </a:xfrm>
          <a:prstGeom prst="straightConnector1">
            <a:avLst/>
          </a:prstGeom>
          <a:solidFill>
            <a:srgbClr val="FFFF00"/>
          </a:solidFill>
          <a:ln w="19050" cap="flat" cmpd="sng" algn="ctr">
            <a:solidFill>
              <a:schemeClr val="accent6"/>
            </a:solidFill>
            <a:prstDash val="solid"/>
            <a:round/>
            <a:headEnd type="none" w="med" len="med"/>
            <a:tailEnd type="arrow"/>
          </a:ln>
        </p:spPr>
      </p:cxnSp>
      <p:sp>
        <p:nvSpPr>
          <p:cNvPr id="26" name="TextBox 25"/>
          <p:cNvSpPr txBox="1"/>
          <p:nvPr/>
        </p:nvSpPr>
        <p:spPr>
          <a:xfrm>
            <a:off x="6948264" y="6320084"/>
            <a:ext cx="1741182" cy="307777"/>
          </a:xfrm>
          <a:prstGeom prst="rect">
            <a:avLst/>
          </a:prstGeom>
          <a:noFill/>
        </p:spPr>
        <p:txBody>
          <a:bodyPr wrap="none" rtlCol="0">
            <a:spAutoFit/>
          </a:bodyPr>
          <a:lstStyle/>
          <a:p>
            <a:r>
              <a:rPr lang="zh-CN" altLang="en-US" b="1" dirty="0" smtClean="0">
                <a:solidFill>
                  <a:schemeClr val="accent6"/>
                </a:solidFill>
              </a:rPr>
              <a:t>水平</a:t>
            </a:r>
            <a:r>
              <a:rPr lang="en-US" altLang="zh-CN" b="1" dirty="0" smtClean="0">
                <a:solidFill>
                  <a:schemeClr val="accent6"/>
                </a:solidFill>
              </a:rPr>
              <a:t>X</a:t>
            </a:r>
            <a:r>
              <a:rPr lang="zh-CN" altLang="en-US" b="1" dirty="0" smtClean="0">
                <a:solidFill>
                  <a:schemeClr val="accent6"/>
                </a:solidFill>
              </a:rPr>
              <a:t>方向平移导轨</a:t>
            </a:r>
            <a:endParaRPr lang="zh-CN" altLang="en-US" b="1" dirty="0">
              <a:solidFill>
                <a:schemeClr val="accent6"/>
              </a:solidFill>
            </a:endParaRPr>
          </a:p>
        </p:txBody>
      </p:sp>
      <p:cxnSp>
        <p:nvCxnSpPr>
          <p:cNvPr id="28" name="直接箭头连接符 27"/>
          <p:cNvCxnSpPr/>
          <p:nvPr/>
        </p:nvCxnSpPr>
        <p:spPr bwMode="auto">
          <a:xfrm flipH="1">
            <a:off x="5249628" y="3943474"/>
            <a:ext cx="1158576" cy="493638"/>
          </a:xfrm>
          <a:prstGeom prst="straightConnector1">
            <a:avLst/>
          </a:prstGeom>
          <a:solidFill>
            <a:srgbClr val="FFFF00"/>
          </a:solidFill>
          <a:ln w="19050" cap="flat" cmpd="sng" algn="ctr">
            <a:solidFill>
              <a:schemeClr val="accent6"/>
            </a:solidFill>
            <a:prstDash val="solid"/>
            <a:round/>
            <a:headEnd type="none" w="med" len="med"/>
            <a:tailEnd type="arrow"/>
          </a:ln>
        </p:spPr>
      </p:cxnSp>
      <p:sp>
        <p:nvSpPr>
          <p:cNvPr id="29" name="TextBox 28"/>
          <p:cNvSpPr txBox="1"/>
          <p:nvPr/>
        </p:nvSpPr>
        <p:spPr>
          <a:xfrm>
            <a:off x="6306641" y="3789585"/>
            <a:ext cx="1729961" cy="307777"/>
          </a:xfrm>
          <a:prstGeom prst="rect">
            <a:avLst/>
          </a:prstGeom>
          <a:noFill/>
        </p:spPr>
        <p:txBody>
          <a:bodyPr wrap="none" rtlCol="0">
            <a:spAutoFit/>
          </a:bodyPr>
          <a:lstStyle/>
          <a:p>
            <a:r>
              <a:rPr lang="zh-CN" altLang="en-US" b="1" dirty="0" smtClean="0">
                <a:solidFill>
                  <a:schemeClr val="accent6"/>
                </a:solidFill>
              </a:rPr>
              <a:t>高程</a:t>
            </a:r>
            <a:r>
              <a:rPr lang="en-US" altLang="zh-CN" b="1" dirty="0">
                <a:solidFill>
                  <a:schemeClr val="accent6"/>
                </a:solidFill>
              </a:rPr>
              <a:t>Z</a:t>
            </a:r>
            <a:r>
              <a:rPr lang="zh-CN" altLang="en-US" b="1" dirty="0" smtClean="0">
                <a:solidFill>
                  <a:schemeClr val="accent6"/>
                </a:solidFill>
              </a:rPr>
              <a:t>方向升降导轨</a:t>
            </a:r>
            <a:endParaRPr lang="zh-CN" altLang="en-US" b="1" dirty="0">
              <a:solidFill>
                <a:schemeClr val="accent6"/>
              </a:solidFill>
            </a:endParaRPr>
          </a:p>
        </p:txBody>
      </p:sp>
      <p:cxnSp>
        <p:nvCxnSpPr>
          <p:cNvPr id="45" name="直接箭头连接符 44"/>
          <p:cNvCxnSpPr>
            <a:stCxn id="46" idx="1"/>
          </p:cNvCxnSpPr>
          <p:nvPr/>
        </p:nvCxnSpPr>
        <p:spPr bwMode="auto">
          <a:xfrm flipH="1">
            <a:off x="5249628" y="5008165"/>
            <a:ext cx="1238790" cy="498649"/>
          </a:xfrm>
          <a:prstGeom prst="straightConnector1">
            <a:avLst/>
          </a:prstGeom>
          <a:solidFill>
            <a:srgbClr val="FFFF00"/>
          </a:solidFill>
          <a:ln w="19050" cap="flat" cmpd="sng" algn="ctr">
            <a:solidFill>
              <a:schemeClr val="accent6"/>
            </a:solidFill>
            <a:prstDash val="solid"/>
            <a:round/>
            <a:headEnd type="none" w="med" len="med"/>
            <a:tailEnd type="arrow"/>
          </a:ln>
        </p:spPr>
      </p:cxnSp>
      <p:sp>
        <p:nvSpPr>
          <p:cNvPr id="46" name="TextBox 45"/>
          <p:cNvSpPr txBox="1"/>
          <p:nvPr/>
        </p:nvSpPr>
        <p:spPr>
          <a:xfrm>
            <a:off x="6488418" y="4854276"/>
            <a:ext cx="1741182" cy="307777"/>
          </a:xfrm>
          <a:prstGeom prst="rect">
            <a:avLst/>
          </a:prstGeom>
          <a:noFill/>
        </p:spPr>
        <p:txBody>
          <a:bodyPr wrap="none" rtlCol="0">
            <a:spAutoFit/>
          </a:bodyPr>
          <a:lstStyle/>
          <a:p>
            <a:r>
              <a:rPr lang="zh-CN" altLang="en-US" b="1" dirty="0" smtClean="0">
                <a:solidFill>
                  <a:schemeClr val="accent6"/>
                </a:solidFill>
              </a:rPr>
              <a:t>水平</a:t>
            </a:r>
            <a:r>
              <a:rPr lang="en-US" altLang="zh-CN" b="1" dirty="0" smtClean="0">
                <a:solidFill>
                  <a:schemeClr val="accent6"/>
                </a:solidFill>
              </a:rPr>
              <a:t>Y</a:t>
            </a:r>
            <a:r>
              <a:rPr lang="zh-CN" altLang="en-US" b="1" dirty="0" smtClean="0">
                <a:solidFill>
                  <a:schemeClr val="accent6"/>
                </a:solidFill>
              </a:rPr>
              <a:t>方向平移导轨</a:t>
            </a:r>
            <a:endParaRPr lang="zh-CN" altLang="en-US" b="1" dirty="0">
              <a:solidFill>
                <a:schemeClr val="accent6"/>
              </a:solidFill>
            </a:endParaRPr>
          </a:p>
        </p:txBody>
      </p:sp>
      <p:cxnSp>
        <p:nvCxnSpPr>
          <p:cNvPr id="49" name="直接箭头连接符 48"/>
          <p:cNvCxnSpPr>
            <a:stCxn id="50" idx="3"/>
          </p:cNvCxnSpPr>
          <p:nvPr/>
        </p:nvCxnSpPr>
        <p:spPr bwMode="auto">
          <a:xfrm flipV="1">
            <a:off x="4222568" y="6354613"/>
            <a:ext cx="565456" cy="252562"/>
          </a:xfrm>
          <a:prstGeom prst="straightConnector1">
            <a:avLst/>
          </a:prstGeom>
          <a:solidFill>
            <a:srgbClr val="FFFF00"/>
          </a:solidFill>
          <a:ln w="19050" cap="flat" cmpd="sng" algn="ctr">
            <a:solidFill>
              <a:schemeClr val="accent6"/>
            </a:solidFill>
            <a:prstDash val="solid"/>
            <a:round/>
            <a:headEnd type="none" w="med" len="med"/>
            <a:tailEnd type="arrow"/>
          </a:ln>
        </p:spPr>
      </p:cxnSp>
      <p:sp>
        <p:nvSpPr>
          <p:cNvPr id="50" name="TextBox 49"/>
          <p:cNvSpPr txBox="1"/>
          <p:nvPr/>
        </p:nvSpPr>
        <p:spPr>
          <a:xfrm>
            <a:off x="3319757" y="6453286"/>
            <a:ext cx="902811" cy="307777"/>
          </a:xfrm>
          <a:prstGeom prst="rect">
            <a:avLst/>
          </a:prstGeom>
          <a:noFill/>
        </p:spPr>
        <p:txBody>
          <a:bodyPr wrap="none" rtlCol="0">
            <a:spAutoFit/>
          </a:bodyPr>
          <a:lstStyle/>
          <a:p>
            <a:r>
              <a:rPr lang="zh-CN" altLang="en-US" b="1" dirty="0" smtClean="0">
                <a:solidFill>
                  <a:schemeClr val="accent6"/>
                </a:solidFill>
              </a:rPr>
              <a:t>维护工具</a:t>
            </a:r>
            <a:endParaRPr lang="zh-CN" altLang="en-US" b="1" dirty="0">
              <a:solidFill>
                <a:schemeClr val="accent6"/>
              </a:solidFill>
            </a:endParaRPr>
          </a:p>
        </p:txBody>
      </p:sp>
      <p:sp>
        <p:nvSpPr>
          <p:cNvPr id="16" name="矩形 15"/>
          <p:cNvSpPr/>
          <p:nvPr/>
        </p:nvSpPr>
        <p:spPr>
          <a:xfrm>
            <a:off x="4663564" y="6516688"/>
            <a:ext cx="2307042" cy="307777"/>
          </a:xfrm>
          <a:prstGeom prst="rect">
            <a:avLst/>
          </a:prstGeom>
        </p:spPr>
        <p:txBody>
          <a:bodyPr wrap="none">
            <a:spAutoFit/>
          </a:bodyPr>
          <a:lstStyle/>
          <a:p>
            <a:r>
              <a:rPr lang="zh-CN" altLang="en-US" b="1" dirty="0" smtClean="0">
                <a:latin typeface="微软雅黑" pitchFamily="34" charset="-122"/>
                <a:ea typeface="微软雅黑" pitchFamily="34" charset="-122"/>
              </a:rPr>
              <a:t>图</a:t>
            </a:r>
            <a:r>
              <a:rPr lang="en-US" altLang="zh-CN" b="1" dirty="0" smtClean="0">
                <a:latin typeface="微软雅黑" pitchFamily="34" charset="-122"/>
                <a:ea typeface="微软雅黑" pitchFamily="34" charset="-122"/>
              </a:rPr>
              <a:t>38  </a:t>
            </a:r>
            <a:r>
              <a:rPr lang="zh-CN" altLang="en-US" b="1" dirty="0" smtClean="0">
                <a:latin typeface="微软雅黑" pitchFamily="34" charset="-122"/>
                <a:ea typeface="微软雅黑" pitchFamily="34" charset="-122"/>
              </a:rPr>
              <a:t>远控行走车结构形式</a:t>
            </a:r>
            <a:endParaRPr lang="zh-CN" alt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1.1 </a:t>
            </a:r>
            <a:r>
              <a:rPr lang="zh-CN" altLang="zh-CN" sz="2400" dirty="0" smtClean="0">
                <a:solidFill>
                  <a:schemeClr val="tx1"/>
                </a:solidFill>
                <a:effectLst>
                  <a:outerShdw blurRad="38100" dist="38100" dir="2700000" algn="tl">
                    <a:srgbClr val="000000">
                      <a:alpha val="43137"/>
                    </a:srgbClr>
                  </a:outerShdw>
                </a:effectLst>
              </a:rPr>
              <a:t>剥离膜简介</a:t>
            </a:r>
            <a:endParaRPr lang="zh-CN" altLang="en-US" sz="2400" dirty="0" smtClean="0">
              <a:solidFill>
                <a:schemeClr val="tx1"/>
              </a:solidFill>
              <a:effectLst>
                <a:outerShdw blurRad="38100" dist="38100" dir="2700000" algn="tl">
                  <a:srgbClr val="000000">
                    <a:alpha val="43137"/>
                  </a:srgbClr>
                </a:outerShdw>
              </a:effectLst>
            </a:endParaRPr>
          </a:p>
        </p:txBody>
      </p:sp>
      <p:sp>
        <p:nvSpPr>
          <p:cNvPr id="3" name="内容占位符 2"/>
          <p:cNvSpPr>
            <a:spLocks noGrp="1"/>
          </p:cNvSpPr>
          <p:nvPr>
            <p:ph idx="1"/>
          </p:nvPr>
        </p:nvSpPr>
        <p:spPr>
          <a:xfrm>
            <a:off x="323850" y="1484313"/>
            <a:ext cx="8569325" cy="5078412"/>
          </a:xfrm>
        </p:spPr>
        <p:txBody>
          <a:bodyPr/>
          <a:lstStyle/>
          <a:p>
            <a:pPr marL="0" indent="0" algn="just">
              <a:buFontTx/>
              <a:buNone/>
              <a:defRPr/>
            </a:pPr>
            <a:r>
              <a:rPr lang="en-US" altLang="zh-CN" sz="1800" dirty="0" smtClean="0">
                <a:solidFill>
                  <a:schemeClr val="tx1"/>
                </a:solidFill>
              </a:rPr>
              <a:t>      </a:t>
            </a:r>
            <a:r>
              <a:rPr lang="zh-CN" altLang="zh-CN" sz="1800" dirty="0" smtClean="0">
                <a:solidFill>
                  <a:schemeClr val="tx1"/>
                </a:solidFill>
              </a:rPr>
              <a:t>剥离</a:t>
            </a:r>
            <a:r>
              <a:rPr lang="zh-CN" altLang="zh-CN" sz="1800" dirty="0">
                <a:solidFill>
                  <a:schemeClr val="tx1"/>
                </a:solidFill>
              </a:rPr>
              <a:t>膜装置位于</a:t>
            </a:r>
            <a:r>
              <a:rPr lang="en-US" altLang="zh-CN" sz="1800" dirty="0">
                <a:solidFill>
                  <a:schemeClr val="tx1"/>
                </a:solidFill>
              </a:rPr>
              <a:t>RCS</a:t>
            </a:r>
            <a:r>
              <a:rPr lang="zh-CN" altLang="zh-CN" sz="1800" dirty="0">
                <a:solidFill>
                  <a:schemeClr val="tx1"/>
                </a:solidFill>
              </a:rPr>
              <a:t>（快循环同步加速器） 环的注入区，用于剥离负氢离子的电子，分为主剥离膜和次剥离膜两部分。主剥离膜是剥离的关键设备，将</a:t>
            </a:r>
            <a:r>
              <a:rPr lang="en-US" altLang="zh-CN" sz="1800" dirty="0">
                <a:solidFill>
                  <a:schemeClr val="tx1"/>
                </a:solidFill>
              </a:rPr>
              <a:t>H- </a:t>
            </a:r>
            <a:r>
              <a:rPr lang="zh-CN" altLang="zh-CN" sz="1800" dirty="0">
                <a:solidFill>
                  <a:schemeClr val="tx1"/>
                </a:solidFill>
              </a:rPr>
              <a:t>剥离为</a:t>
            </a:r>
            <a:r>
              <a:rPr lang="en-US" altLang="zh-CN" sz="1800" dirty="0">
                <a:solidFill>
                  <a:schemeClr val="tx1"/>
                </a:solidFill>
              </a:rPr>
              <a:t>H+</a:t>
            </a:r>
            <a:r>
              <a:rPr lang="zh-CN" altLang="zh-CN" sz="1800" dirty="0">
                <a:solidFill>
                  <a:schemeClr val="tx1"/>
                </a:solidFill>
              </a:rPr>
              <a:t>，设计剥离效率为</a:t>
            </a:r>
            <a:r>
              <a:rPr lang="en-US" altLang="zh-CN" sz="1800" dirty="0">
                <a:solidFill>
                  <a:schemeClr val="tx1"/>
                </a:solidFill>
              </a:rPr>
              <a:t>99.7%</a:t>
            </a:r>
            <a:r>
              <a:rPr lang="zh-CN" altLang="zh-CN" sz="1800" dirty="0">
                <a:solidFill>
                  <a:schemeClr val="tx1"/>
                </a:solidFill>
              </a:rPr>
              <a:t>，实现</a:t>
            </a:r>
            <a:r>
              <a:rPr lang="en-US" altLang="zh-CN" sz="1800" dirty="0">
                <a:solidFill>
                  <a:schemeClr val="tx1"/>
                </a:solidFill>
              </a:rPr>
              <a:t>RCS</a:t>
            </a:r>
            <a:r>
              <a:rPr lang="zh-CN" altLang="zh-CN" sz="1800" dirty="0">
                <a:solidFill>
                  <a:schemeClr val="tx1"/>
                </a:solidFill>
              </a:rPr>
              <a:t>环的注入，剩余的</a:t>
            </a:r>
            <a:r>
              <a:rPr lang="en-US" altLang="zh-CN" sz="1800" dirty="0">
                <a:solidFill>
                  <a:schemeClr val="tx1"/>
                </a:solidFill>
              </a:rPr>
              <a:t>0.3%</a:t>
            </a:r>
            <a:r>
              <a:rPr lang="zh-CN" altLang="zh-CN" sz="1800" dirty="0">
                <a:solidFill>
                  <a:schemeClr val="tx1"/>
                </a:solidFill>
              </a:rPr>
              <a:t>的</a:t>
            </a:r>
            <a:r>
              <a:rPr lang="en-US" altLang="zh-CN" sz="1800" dirty="0">
                <a:solidFill>
                  <a:schemeClr val="tx1"/>
                </a:solidFill>
              </a:rPr>
              <a:t>H-</a:t>
            </a:r>
            <a:r>
              <a:rPr lang="zh-CN" altLang="zh-CN" sz="1800" dirty="0">
                <a:solidFill>
                  <a:schemeClr val="tx1"/>
                </a:solidFill>
              </a:rPr>
              <a:t>或</a:t>
            </a:r>
            <a:r>
              <a:rPr lang="en-US" altLang="zh-CN" sz="1800" dirty="0">
                <a:solidFill>
                  <a:schemeClr val="tx1"/>
                </a:solidFill>
              </a:rPr>
              <a:t>H0</a:t>
            </a:r>
            <a:r>
              <a:rPr lang="zh-CN" altLang="zh-CN" sz="1800" dirty="0">
                <a:solidFill>
                  <a:schemeClr val="tx1"/>
                </a:solidFill>
              </a:rPr>
              <a:t>粒子经次剥离膜后转变为</a:t>
            </a:r>
            <a:r>
              <a:rPr lang="en-US" altLang="zh-CN" sz="1800" dirty="0">
                <a:solidFill>
                  <a:schemeClr val="tx1"/>
                </a:solidFill>
              </a:rPr>
              <a:t>H+</a:t>
            </a:r>
            <a:r>
              <a:rPr lang="zh-CN" altLang="zh-CN" sz="1800" dirty="0">
                <a:solidFill>
                  <a:schemeClr val="tx1"/>
                </a:solidFill>
              </a:rPr>
              <a:t>，并引出至束流废束站</a:t>
            </a:r>
            <a:r>
              <a:rPr lang="zh-CN" altLang="zh-CN" sz="1800" dirty="0" smtClean="0">
                <a:solidFill>
                  <a:schemeClr val="tx1"/>
                </a:solidFill>
              </a:rPr>
              <a:t>。</a:t>
            </a:r>
            <a:endParaRPr lang="en-US" altLang="zh-CN" sz="1800" dirty="0" smtClean="0">
              <a:solidFill>
                <a:schemeClr val="tx1"/>
              </a:solidFill>
            </a:endParaRPr>
          </a:p>
          <a:p>
            <a:pPr marL="0" indent="0" algn="just">
              <a:buFontTx/>
              <a:buNone/>
              <a:defRPr/>
            </a:pPr>
            <a:endParaRPr lang="en-US" altLang="zh-CN" sz="1800" dirty="0" smtClean="0">
              <a:solidFill>
                <a:schemeClr val="tx1"/>
              </a:solidFill>
            </a:endParaRPr>
          </a:p>
          <a:p>
            <a:pPr marL="0" indent="0" algn="just">
              <a:buFontTx/>
              <a:buNone/>
              <a:defRPr/>
            </a:pPr>
            <a:r>
              <a:rPr lang="zh-CN" altLang="en-US" sz="1800" dirty="0" smtClean="0">
                <a:solidFill>
                  <a:schemeClr val="tx1"/>
                </a:solidFill>
              </a:rPr>
              <a:t>主剥离膜</a:t>
            </a:r>
            <a:r>
              <a:rPr lang="zh-CN" altLang="zh-CN" sz="1800" dirty="0" smtClean="0">
                <a:solidFill>
                  <a:schemeClr val="tx1"/>
                </a:solidFill>
              </a:rPr>
              <a:t>首次</a:t>
            </a:r>
            <a:r>
              <a:rPr lang="zh-CN" altLang="en-US" sz="1800" dirty="0" smtClean="0">
                <a:solidFill>
                  <a:schemeClr val="tx1"/>
                </a:solidFill>
              </a:rPr>
              <a:t>安装膜片类型：</a:t>
            </a:r>
            <a:endParaRPr lang="en-US" altLang="zh-CN" sz="1800" dirty="0" smtClean="0">
              <a:solidFill>
                <a:schemeClr val="tx1"/>
              </a:solidFill>
            </a:endParaRPr>
          </a:p>
          <a:p>
            <a:pPr marL="0" indent="0" algn="just">
              <a:buFontTx/>
              <a:buNone/>
              <a:defRPr/>
            </a:pPr>
            <a:r>
              <a:rPr lang="en-US" altLang="zh-CN" sz="1800" dirty="0" smtClean="0">
                <a:solidFill>
                  <a:schemeClr val="tx1"/>
                </a:solidFill>
              </a:rPr>
              <a:t>	22</a:t>
            </a:r>
            <a:r>
              <a:rPr lang="zh-CN" altLang="zh-CN" sz="1800" dirty="0">
                <a:solidFill>
                  <a:schemeClr val="tx1"/>
                </a:solidFill>
              </a:rPr>
              <a:t>片尺寸为</a:t>
            </a:r>
            <a:r>
              <a:rPr lang="en-US" altLang="zh-CN" sz="1800" dirty="0">
                <a:solidFill>
                  <a:schemeClr val="tx1"/>
                </a:solidFill>
              </a:rPr>
              <a:t>60 mm</a:t>
            </a:r>
            <a:r>
              <a:rPr lang="zh-CN" altLang="zh-CN" sz="1800" dirty="0">
                <a:solidFill>
                  <a:schemeClr val="tx1"/>
                </a:solidFill>
              </a:rPr>
              <a:t>×</a:t>
            </a:r>
            <a:r>
              <a:rPr lang="en-US" altLang="zh-CN" sz="1800" dirty="0">
                <a:solidFill>
                  <a:schemeClr val="tx1"/>
                </a:solidFill>
              </a:rPr>
              <a:t>20 mm </a:t>
            </a:r>
            <a:r>
              <a:rPr lang="zh-CN" altLang="en-US" sz="1800" dirty="0" smtClean="0">
                <a:solidFill>
                  <a:schemeClr val="tx1"/>
                </a:solidFill>
              </a:rPr>
              <a:t>，</a:t>
            </a:r>
            <a:r>
              <a:rPr lang="zh-CN" altLang="zh-CN" sz="1800" dirty="0" smtClean="0">
                <a:solidFill>
                  <a:schemeClr val="tx1"/>
                </a:solidFill>
              </a:rPr>
              <a:t>厚</a:t>
            </a:r>
            <a:r>
              <a:rPr lang="zh-CN" altLang="zh-CN" sz="1800" dirty="0">
                <a:solidFill>
                  <a:schemeClr val="tx1"/>
                </a:solidFill>
              </a:rPr>
              <a:t>为</a:t>
            </a:r>
            <a:r>
              <a:rPr lang="en-US" altLang="zh-CN" sz="1800" dirty="0">
                <a:solidFill>
                  <a:schemeClr val="tx1"/>
                </a:solidFill>
              </a:rPr>
              <a:t>100</a:t>
            </a:r>
            <a:r>
              <a:rPr lang="zh-CN" altLang="zh-CN" sz="1800" dirty="0">
                <a:solidFill>
                  <a:schemeClr val="tx1"/>
                </a:solidFill>
              </a:rPr>
              <a:t>μ</a:t>
            </a:r>
            <a:r>
              <a:rPr lang="en-US" altLang="zh-CN" sz="1800" dirty="0">
                <a:solidFill>
                  <a:schemeClr val="tx1"/>
                </a:solidFill>
              </a:rPr>
              <a:t>g/cm</a:t>
            </a:r>
            <a:r>
              <a:rPr lang="en-US" altLang="zh-CN" sz="1800" baseline="30000" dirty="0">
                <a:solidFill>
                  <a:schemeClr val="tx1"/>
                </a:solidFill>
              </a:rPr>
              <a:t>2</a:t>
            </a:r>
            <a:r>
              <a:rPr lang="zh-CN" altLang="zh-CN" sz="1800" dirty="0" smtClean="0">
                <a:solidFill>
                  <a:schemeClr val="tx1"/>
                </a:solidFill>
              </a:rPr>
              <a:t>小膜</a:t>
            </a:r>
            <a:endParaRPr lang="en-US" altLang="zh-CN" sz="1800" dirty="0" smtClean="0">
              <a:solidFill>
                <a:schemeClr val="tx1"/>
              </a:solidFill>
            </a:endParaRPr>
          </a:p>
          <a:p>
            <a:pPr marL="0" indent="0" algn="just">
              <a:buFontTx/>
              <a:buNone/>
              <a:defRPr/>
            </a:pPr>
            <a:r>
              <a:rPr lang="en-US" altLang="zh-CN" sz="1800" dirty="0" smtClean="0">
                <a:solidFill>
                  <a:schemeClr val="tx1"/>
                </a:solidFill>
              </a:rPr>
              <a:t> 	 2</a:t>
            </a:r>
            <a:r>
              <a:rPr lang="zh-CN" altLang="zh-CN" sz="1800" dirty="0">
                <a:solidFill>
                  <a:schemeClr val="tx1"/>
                </a:solidFill>
              </a:rPr>
              <a:t>片尺寸为</a:t>
            </a:r>
            <a:r>
              <a:rPr lang="en-US" altLang="zh-CN" sz="1800" dirty="0">
                <a:solidFill>
                  <a:schemeClr val="tx1"/>
                </a:solidFill>
              </a:rPr>
              <a:t>60 mm</a:t>
            </a:r>
            <a:r>
              <a:rPr lang="zh-CN" altLang="zh-CN" sz="1800" dirty="0">
                <a:solidFill>
                  <a:schemeClr val="tx1"/>
                </a:solidFill>
              </a:rPr>
              <a:t>×</a:t>
            </a:r>
            <a:r>
              <a:rPr lang="en-US" altLang="zh-CN" sz="1800" dirty="0">
                <a:solidFill>
                  <a:schemeClr val="tx1"/>
                </a:solidFill>
              </a:rPr>
              <a:t>40 mm </a:t>
            </a:r>
            <a:r>
              <a:rPr lang="zh-CN" altLang="en-US" sz="1800" dirty="0" smtClean="0">
                <a:solidFill>
                  <a:schemeClr val="tx1"/>
                </a:solidFill>
              </a:rPr>
              <a:t>，</a:t>
            </a:r>
            <a:r>
              <a:rPr lang="zh-CN" altLang="zh-CN" sz="1800" dirty="0" smtClean="0">
                <a:solidFill>
                  <a:schemeClr val="tx1"/>
                </a:solidFill>
              </a:rPr>
              <a:t>厚</a:t>
            </a:r>
            <a:r>
              <a:rPr lang="zh-CN" altLang="zh-CN" sz="1800" dirty="0">
                <a:solidFill>
                  <a:schemeClr val="tx1"/>
                </a:solidFill>
              </a:rPr>
              <a:t>为</a:t>
            </a:r>
            <a:r>
              <a:rPr lang="en-US" altLang="zh-CN" sz="1800" dirty="0">
                <a:solidFill>
                  <a:schemeClr val="tx1"/>
                </a:solidFill>
              </a:rPr>
              <a:t>100</a:t>
            </a:r>
            <a:r>
              <a:rPr lang="zh-CN" altLang="zh-CN" sz="1800" dirty="0">
                <a:solidFill>
                  <a:schemeClr val="tx1"/>
                </a:solidFill>
              </a:rPr>
              <a:t>μ</a:t>
            </a:r>
            <a:r>
              <a:rPr lang="en-US" altLang="zh-CN" sz="1800" dirty="0">
                <a:solidFill>
                  <a:schemeClr val="tx1"/>
                </a:solidFill>
              </a:rPr>
              <a:t>g/cm</a:t>
            </a:r>
            <a:r>
              <a:rPr lang="en-US" altLang="zh-CN" sz="1800" baseline="30000" dirty="0">
                <a:solidFill>
                  <a:schemeClr val="tx1"/>
                </a:solidFill>
              </a:rPr>
              <a:t>2</a:t>
            </a:r>
            <a:r>
              <a:rPr lang="zh-CN" altLang="zh-CN" sz="1800" dirty="0">
                <a:solidFill>
                  <a:schemeClr val="tx1"/>
                </a:solidFill>
              </a:rPr>
              <a:t>大</a:t>
            </a:r>
            <a:r>
              <a:rPr lang="zh-CN" altLang="zh-CN" sz="1800" dirty="0" smtClean="0">
                <a:solidFill>
                  <a:schemeClr val="tx1"/>
                </a:solidFill>
              </a:rPr>
              <a:t>膜</a:t>
            </a:r>
            <a:endParaRPr lang="en-US" altLang="zh-CN" sz="1800" dirty="0" smtClean="0">
              <a:solidFill>
                <a:schemeClr val="tx1"/>
              </a:solidFill>
            </a:endParaRPr>
          </a:p>
          <a:p>
            <a:pPr marL="0" indent="0" algn="just">
              <a:buFontTx/>
              <a:buNone/>
              <a:defRPr/>
            </a:pPr>
            <a:r>
              <a:rPr lang="zh-CN" altLang="zh-CN" sz="1800" dirty="0" smtClean="0">
                <a:solidFill>
                  <a:schemeClr val="tx1"/>
                </a:solidFill>
              </a:rPr>
              <a:t>次</a:t>
            </a:r>
            <a:r>
              <a:rPr lang="zh-CN" altLang="zh-CN" sz="1800" dirty="0">
                <a:solidFill>
                  <a:schemeClr val="tx1"/>
                </a:solidFill>
              </a:rPr>
              <a:t>剥离</a:t>
            </a:r>
            <a:r>
              <a:rPr lang="zh-CN" altLang="zh-CN" sz="1800" dirty="0" smtClean="0">
                <a:solidFill>
                  <a:schemeClr val="tx1"/>
                </a:solidFill>
              </a:rPr>
              <a:t>膜</a:t>
            </a:r>
            <a:r>
              <a:rPr lang="zh-CN" altLang="en-US" sz="1800" dirty="0" smtClean="0">
                <a:solidFill>
                  <a:schemeClr val="tx1"/>
                </a:solidFill>
              </a:rPr>
              <a:t>片类型：</a:t>
            </a:r>
            <a:endParaRPr lang="en-US" altLang="zh-CN" sz="1800" dirty="0" smtClean="0">
              <a:solidFill>
                <a:schemeClr val="tx1"/>
              </a:solidFill>
            </a:endParaRPr>
          </a:p>
          <a:p>
            <a:pPr marL="0" indent="0" algn="just">
              <a:buFontTx/>
              <a:buNone/>
              <a:defRPr/>
            </a:pPr>
            <a:r>
              <a:rPr lang="en-US" altLang="zh-CN" sz="1800" dirty="0" smtClean="0">
                <a:solidFill>
                  <a:schemeClr val="tx1"/>
                </a:solidFill>
              </a:rPr>
              <a:t> 	1</a:t>
            </a:r>
            <a:r>
              <a:rPr lang="zh-CN" altLang="en-US" sz="1800" dirty="0" smtClean="0">
                <a:solidFill>
                  <a:schemeClr val="tx1"/>
                </a:solidFill>
              </a:rPr>
              <a:t>片尺寸为</a:t>
            </a:r>
            <a:r>
              <a:rPr lang="en-US" altLang="zh-CN" sz="1800" dirty="0" smtClean="0">
                <a:solidFill>
                  <a:schemeClr val="tx1"/>
                </a:solidFill>
              </a:rPr>
              <a:t>60 </a:t>
            </a:r>
            <a:r>
              <a:rPr lang="en-US" altLang="zh-CN" sz="1800" dirty="0">
                <a:solidFill>
                  <a:schemeClr val="tx1"/>
                </a:solidFill>
              </a:rPr>
              <a:t>mm</a:t>
            </a:r>
            <a:r>
              <a:rPr lang="zh-CN" altLang="zh-CN" sz="1800" dirty="0">
                <a:solidFill>
                  <a:schemeClr val="tx1"/>
                </a:solidFill>
              </a:rPr>
              <a:t>×</a:t>
            </a:r>
            <a:r>
              <a:rPr lang="en-US" altLang="zh-CN" sz="1800" dirty="0">
                <a:solidFill>
                  <a:schemeClr val="tx1"/>
                </a:solidFill>
              </a:rPr>
              <a:t>20 mm </a:t>
            </a:r>
            <a:r>
              <a:rPr lang="zh-CN" altLang="en-US" sz="1800" dirty="0" smtClean="0">
                <a:solidFill>
                  <a:schemeClr val="tx1"/>
                </a:solidFill>
              </a:rPr>
              <a:t>，</a:t>
            </a:r>
            <a:r>
              <a:rPr lang="zh-CN" altLang="zh-CN" sz="1800" dirty="0" smtClean="0">
                <a:solidFill>
                  <a:schemeClr val="tx1"/>
                </a:solidFill>
              </a:rPr>
              <a:t>厚</a:t>
            </a:r>
            <a:r>
              <a:rPr lang="zh-CN" altLang="zh-CN" sz="1800" dirty="0">
                <a:solidFill>
                  <a:schemeClr val="tx1"/>
                </a:solidFill>
              </a:rPr>
              <a:t>为</a:t>
            </a:r>
            <a:r>
              <a:rPr lang="en-US" altLang="zh-CN" sz="1800" dirty="0">
                <a:solidFill>
                  <a:schemeClr val="tx1"/>
                </a:solidFill>
              </a:rPr>
              <a:t>200</a:t>
            </a:r>
            <a:r>
              <a:rPr lang="zh-CN" altLang="zh-CN" sz="1800" dirty="0">
                <a:solidFill>
                  <a:schemeClr val="tx1"/>
                </a:solidFill>
              </a:rPr>
              <a:t>μ</a:t>
            </a:r>
            <a:r>
              <a:rPr lang="en-US" altLang="zh-CN" sz="1800" dirty="0" smtClean="0">
                <a:solidFill>
                  <a:schemeClr val="tx1"/>
                </a:solidFill>
              </a:rPr>
              <a:t>g/cm</a:t>
            </a:r>
            <a:r>
              <a:rPr lang="en-US" altLang="zh-CN" sz="1800" baseline="30000" dirty="0" smtClean="0">
                <a:solidFill>
                  <a:schemeClr val="tx1"/>
                </a:solidFill>
              </a:rPr>
              <a:t>2</a:t>
            </a:r>
            <a:r>
              <a:rPr lang="zh-CN" altLang="en-US" sz="1800" dirty="0" smtClean="0">
                <a:solidFill>
                  <a:schemeClr val="tx1"/>
                </a:solidFill>
              </a:rPr>
              <a:t>单膜</a:t>
            </a:r>
            <a:r>
              <a:rPr lang="zh-CN" altLang="zh-CN" sz="1800" dirty="0" smtClean="0">
                <a:solidFill>
                  <a:schemeClr val="tx1"/>
                </a:solidFill>
              </a:rPr>
              <a:t>片</a:t>
            </a:r>
            <a:endParaRPr lang="zh-CN" altLang="zh-CN" sz="1800" dirty="0">
              <a:solidFill>
                <a:schemeClr val="tx1"/>
              </a:solidFill>
            </a:endParaRPr>
          </a:p>
          <a:p>
            <a:pPr>
              <a:defRPr/>
            </a:pPr>
            <a:endParaRPr lang="zh-CN" altLang="en-US"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3"/>
          <p:cNvSpPr txBox="1">
            <a:spLocks noGrp="1"/>
          </p:cNvSpPr>
          <p:nvPr/>
        </p:nvSpPr>
        <p:spPr bwMode="auto">
          <a:xfrm>
            <a:off x="8229600" y="6516688"/>
            <a:ext cx="3032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r"/>
            <a:fld id="{35A89F20-F5E9-4EB6-98C1-70EBCF00B538}" type="slidenum">
              <a:rPr lang="en-US" altLang="zh-CN" sz="900">
                <a:solidFill>
                  <a:srgbClr val="4D5E68"/>
                </a:solidFill>
                <a:latin typeface="Impact" pitchFamily="34" charset="0"/>
              </a:rPr>
              <a:pPr algn="r"/>
              <a:t>40</a:t>
            </a:fld>
            <a:endParaRPr lang="en-US" altLang="zh-CN" sz="900">
              <a:solidFill>
                <a:srgbClr val="4D5E68"/>
              </a:solidFill>
              <a:latin typeface="Impact" pitchFamily="34" charset="0"/>
              <a:ea typeface="Arial Unicode MS" pitchFamily="34" charset="-122"/>
              <a:cs typeface="Arial Unicode MS" pitchFamily="34" charset="-122"/>
            </a:endParaRPr>
          </a:p>
        </p:txBody>
      </p:sp>
      <p:sp>
        <p:nvSpPr>
          <p:cNvPr id="9" name="TextBox 8"/>
          <p:cNvSpPr txBox="1"/>
          <p:nvPr/>
        </p:nvSpPr>
        <p:spPr>
          <a:xfrm>
            <a:off x="223838" y="963613"/>
            <a:ext cx="6076354" cy="2292935"/>
          </a:xfrm>
          <a:prstGeom prst="rect">
            <a:avLst/>
          </a:prstGeom>
          <a:noFill/>
        </p:spPr>
        <p:txBody>
          <a:bodyPr wrap="square">
            <a:spAutoFit/>
          </a:bodyPr>
          <a:lstStyle/>
          <a:p>
            <a:pPr>
              <a:buFont typeface="Arial" panose="020B0604020202020204" pitchFamily="34" charset="0"/>
              <a:buNone/>
              <a:defRPr/>
            </a:pPr>
            <a:r>
              <a:rPr lang="en-US" altLang="zh-CN" sz="2400" b="1" dirty="0">
                <a:effectLst>
                  <a:outerShdw blurRad="38100" dist="38100" dir="2700000" algn="tl">
                    <a:srgbClr val="000000">
                      <a:alpha val="43137"/>
                    </a:srgbClr>
                  </a:outerShdw>
                </a:effectLst>
                <a:latin typeface="+mj-lt"/>
                <a:ea typeface="+mj-ea"/>
                <a:cs typeface="+mj-cs"/>
              </a:rPr>
              <a:t>8.4    </a:t>
            </a:r>
            <a:r>
              <a:rPr lang="zh-CN" altLang="en-US" sz="2400" b="1" dirty="0">
                <a:effectLst>
                  <a:outerShdw blurRad="38100" dist="38100" dir="2700000" algn="tl">
                    <a:srgbClr val="000000">
                      <a:alpha val="43137"/>
                    </a:srgbClr>
                  </a:outerShdw>
                </a:effectLst>
                <a:latin typeface="+mj-lt"/>
                <a:ea typeface="+mj-ea"/>
                <a:cs typeface="+mj-cs"/>
              </a:rPr>
              <a:t>远控行走车搭载真空检漏工装</a:t>
            </a:r>
            <a:endParaRPr lang="en-US" altLang="zh-CN" sz="2400" b="1" dirty="0">
              <a:effectLst>
                <a:outerShdw blurRad="38100" dist="38100" dir="2700000" algn="tl">
                  <a:srgbClr val="000000">
                    <a:alpha val="43137"/>
                  </a:srgbClr>
                </a:outerShdw>
              </a:effectLst>
              <a:latin typeface="+mj-lt"/>
              <a:ea typeface="+mj-ea"/>
              <a:cs typeface="+mj-cs"/>
            </a:endParaRPr>
          </a:p>
          <a:p>
            <a:pPr eaLnBrk="1" hangingPunct="1">
              <a:spcBef>
                <a:spcPts val="1200"/>
              </a:spcBef>
              <a:spcAft>
                <a:spcPts val="1200"/>
              </a:spcAft>
              <a:buFont typeface="Arial" panose="020B0604020202020204" pitchFamily="34" charset="0"/>
              <a:buNone/>
              <a:defRPr/>
            </a:pPr>
            <a:r>
              <a:rPr lang="zh-CN" altLang="en-US" sz="1800" b="1" dirty="0" smtClean="0"/>
              <a:t>       行走</a:t>
            </a:r>
            <a:r>
              <a:rPr lang="zh-CN" altLang="en-US" sz="1800" b="1" dirty="0" smtClean="0"/>
              <a:t>车搭载</a:t>
            </a:r>
            <a:r>
              <a:rPr lang="zh-CN" altLang="en-US" sz="1800" b="1" dirty="0"/>
              <a:t>真空检漏</a:t>
            </a:r>
            <a:r>
              <a:rPr lang="zh-CN" altLang="en-US" sz="1800" b="1" dirty="0" smtClean="0"/>
              <a:t>工装后，可实现</a:t>
            </a:r>
            <a:r>
              <a:rPr lang="en-US" altLang="zh-CN" sz="1800" b="1" dirty="0"/>
              <a:t>24</a:t>
            </a:r>
            <a:r>
              <a:rPr lang="zh-CN" altLang="en-US" sz="1800" b="1" dirty="0"/>
              <a:t>米段真空检漏</a:t>
            </a:r>
            <a:r>
              <a:rPr lang="zh-CN" altLang="en-US" sz="1800" b="1" dirty="0" smtClean="0"/>
              <a:t>。真空检漏装置为半圆弧导轨</a:t>
            </a:r>
            <a:r>
              <a:rPr lang="zh-CN" altLang="en-US" sz="1800" b="1" dirty="0" smtClean="0"/>
              <a:t>，围绕</a:t>
            </a:r>
            <a:r>
              <a:rPr lang="zh-CN" altLang="en-US" sz="1800" b="1" dirty="0" smtClean="0"/>
              <a:t>真空管旋转。导轨</a:t>
            </a:r>
            <a:r>
              <a:rPr lang="zh-CN" altLang="en-US" sz="1800" b="1" dirty="0" smtClean="0"/>
              <a:t>上的滑块</a:t>
            </a:r>
            <a:r>
              <a:rPr lang="zh-CN" altLang="en-US" sz="1800" b="1" dirty="0" smtClean="0"/>
              <a:t>安装</a:t>
            </a:r>
            <a:r>
              <a:rPr lang="zh-CN" altLang="en-US" sz="1800" b="1" dirty="0" smtClean="0"/>
              <a:t>检漏吸</a:t>
            </a:r>
            <a:r>
              <a:rPr lang="zh-CN" altLang="en-US" sz="1800" b="1" dirty="0" smtClean="0"/>
              <a:t>枪在导轨上</a:t>
            </a:r>
            <a:r>
              <a:rPr lang="zh-CN" altLang="en-US" sz="1800" b="1" dirty="0" smtClean="0"/>
              <a:t>行走，实现</a:t>
            </a:r>
            <a:r>
              <a:rPr lang="zh-CN" altLang="en-US" sz="1800" b="1" dirty="0" smtClean="0"/>
              <a:t>真空管</a:t>
            </a:r>
            <a:r>
              <a:rPr lang="en-US" altLang="zh-CN" sz="1800" b="1" dirty="0"/>
              <a:t>270</a:t>
            </a:r>
            <a:r>
              <a:rPr lang="zh-CN" altLang="en-US" sz="1800" b="1" dirty="0" smtClean="0"/>
              <a:t>度范围的检漏。</a:t>
            </a:r>
            <a:endParaRPr lang="en-US" altLang="zh-CN" sz="1800" b="1" dirty="0"/>
          </a:p>
          <a:p>
            <a:pPr marL="0" lvl="1" eaLnBrk="1" hangingPunct="1">
              <a:lnSpc>
                <a:spcPct val="150000"/>
              </a:lnSpc>
              <a:spcBef>
                <a:spcPts val="0"/>
              </a:spcBef>
              <a:spcAft>
                <a:spcPts val="0"/>
              </a:spcAft>
              <a:buClr>
                <a:srgbClr val="0066FF"/>
              </a:buClr>
              <a:buSzPct val="80000"/>
              <a:buFont typeface="Arial" panose="020B0604020202020204" pitchFamily="34" charset="0"/>
              <a:buNone/>
              <a:defRPr/>
            </a:pPr>
            <a:r>
              <a:rPr lang="zh-CN" altLang="en-US" sz="1800" b="1" dirty="0" smtClean="0"/>
              <a:t>     </a:t>
            </a:r>
            <a:endParaRPr lang="en-US" altLang="zh-CN" sz="2000" b="1" dirty="0">
              <a:latin typeface="微软雅黑" pitchFamily="34" charset="-122"/>
              <a:ea typeface="微软雅黑" pitchFamily="34" charset="-122"/>
            </a:endParaRPr>
          </a:p>
        </p:txBody>
      </p:sp>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79912" y="2852936"/>
            <a:ext cx="2608709" cy="347827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852936"/>
            <a:ext cx="2664296" cy="355239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图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3057" y="917393"/>
            <a:ext cx="2715222" cy="203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6250" y="3645024"/>
            <a:ext cx="2127250" cy="2365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8" name="矩形 7"/>
          <p:cNvSpPr/>
          <p:nvPr/>
        </p:nvSpPr>
        <p:spPr>
          <a:xfrm>
            <a:off x="2626391" y="6453286"/>
            <a:ext cx="2180405" cy="307777"/>
          </a:xfrm>
          <a:prstGeom prst="rect">
            <a:avLst/>
          </a:prstGeom>
        </p:spPr>
        <p:txBody>
          <a:bodyPr wrap="none">
            <a:spAutoFit/>
          </a:bodyPr>
          <a:lstStyle/>
          <a:p>
            <a:pPr eaLnBrk="1" hangingPunct="1">
              <a:spcBef>
                <a:spcPts val="1200"/>
              </a:spcBef>
              <a:spcAft>
                <a:spcPts val="1200"/>
              </a:spcAft>
              <a:buFont typeface="Arial" panose="020B0604020202020204" pitchFamily="34" charset="0"/>
              <a:buNone/>
              <a:defRPr/>
            </a:pPr>
            <a:r>
              <a:rPr lang="zh-CN" altLang="en-US" b="1" dirty="0" smtClean="0">
                <a:latin typeface="微软雅黑" pitchFamily="34" charset="-122"/>
                <a:ea typeface="微软雅黑" pitchFamily="34" charset="-122"/>
              </a:rPr>
              <a:t>图</a:t>
            </a:r>
            <a:r>
              <a:rPr lang="en-US" altLang="zh-CN" b="1" dirty="0" smtClean="0">
                <a:latin typeface="微软雅黑" pitchFamily="34" charset="-122"/>
                <a:ea typeface="微软雅黑" pitchFamily="34" charset="-122"/>
              </a:rPr>
              <a:t>38   </a:t>
            </a:r>
            <a:r>
              <a:rPr lang="zh-CN" altLang="en-US" b="1" dirty="0" smtClean="0">
                <a:latin typeface="微软雅黑" pitchFamily="34" charset="-122"/>
                <a:ea typeface="微软雅黑" pitchFamily="34" charset="-122"/>
              </a:rPr>
              <a:t>真空</a:t>
            </a:r>
            <a:r>
              <a:rPr lang="zh-CN" altLang="en-US" b="1" dirty="0">
                <a:latin typeface="微软雅黑" pitchFamily="34" charset="-122"/>
                <a:ea typeface="微软雅黑" pitchFamily="34" charset="-122"/>
              </a:rPr>
              <a:t>检漏</a:t>
            </a:r>
            <a:r>
              <a:rPr lang="zh-CN" altLang="en-US" b="1" dirty="0" smtClean="0">
                <a:latin typeface="微软雅黑" pitchFamily="34" charset="-122"/>
                <a:ea typeface="微软雅黑" pitchFamily="34" charset="-122"/>
              </a:rPr>
              <a:t>工装测试</a:t>
            </a:r>
            <a:endParaRPr lang="en-US" altLang="zh-CN" b="1" dirty="0">
              <a:latin typeface="微软雅黑" pitchFamily="34" charset="-122"/>
              <a:ea typeface="微软雅黑" pitchFamily="34" charset="-122"/>
            </a:endParaRPr>
          </a:p>
        </p:txBody>
      </p:sp>
    </p:spTree>
    <p:extLst>
      <p:ext uri="{BB962C8B-B14F-4D97-AF65-F5344CB8AC3E}">
        <p14:creationId xmlns:p14="http://schemas.microsoft.com/office/powerpoint/2010/main" val="61480502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3"/>
          <p:cNvSpPr txBox="1">
            <a:spLocks noGrp="1"/>
          </p:cNvSpPr>
          <p:nvPr/>
        </p:nvSpPr>
        <p:spPr bwMode="auto">
          <a:xfrm>
            <a:off x="8229600" y="6516688"/>
            <a:ext cx="3032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pPr algn="r"/>
            <a:fld id="{35A89F20-F5E9-4EB6-98C1-70EBCF00B538}" type="slidenum">
              <a:rPr lang="en-US" altLang="zh-CN" sz="900">
                <a:solidFill>
                  <a:srgbClr val="4D5E68"/>
                </a:solidFill>
                <a:latin typeface="Impact" pitchFamily="34" charset="0"/>
              </a:rPr>
              <a:pPr algn="r"/>
              <a:t>41</a:t>
            </a:fld>
            <a:endParaRPr lang="en-US" altLang="zh-CN" sz="900">
              <a:solidFill>
                <a:srgbClr val="4D5E68"/>
              </a:solidFill>
              <a:latin typeface="Impact" pitchFamily="34" charset="0"/>
              <a:ea typeface="Arial Unicode MS" pitchFamily="34" charset="-122"/>
              <a:cs typeface="Arial Unicode MS" pitchFamily="34" charset="-122"/>
            </a:endParaRPr>
          </a:p>
        </p:txBody>
      </p:sp>
      <p:sp>
        <p:nvSpPr>
          <p:cNvPr id="9" name="TextBox 8"/>
          <p:cNvSpPr txBox="1"/>
          <p:nvPr/>
        </p:nvSpPr>
        <p:spPr>
          <a:xfrm>
            <a:off x="223838" y="963613"/>
            <a:ext cx="6076354" cy="2154436"/>
          </a:xfrm>
          <a:prstGeom prst="rect">
            <a:avLst/>
          </a:prstGeom>
          <a:noFill/>
        </p:spPr>
        <p:txBody>
          <a:bodyPr wrap="square">
            <a:spAutoFit/>
          </a:bodyPr>
          <a:lstStyle/>
          <a:p>
            <a:pPr>
              <a:defRPr/>
            </a:pPr>
            <a:r>
              <a:rPr lang="en-US" altLang="zh-CN" sz="2400" b="1" dirty="0">
                <a:effectLst>
                  <a:outerShdw blurRad="38100" dist="38100" dir="2700000" algn="tl">
                    <a:srgbClr val="000000">
                      <a:alpha val="43137"/>
                    </a:srgbClr>
                  </a:outerShdw>
                </a:effectLst>
                <a:latin typeface="+mj-lt"/>
                <a:ea typeface="+mj-ea"/>
                <a:cs typeface="+mj-cs"/>
              </a:rPr>
              <a:t>8.5  </a:t>
            </a:r>
            <a:r>
              <a:rPr lang="zh-CN" altLang="en-US" sz="2400" b="1" dirty="0">
                <a:effectLst>
                  <a:outerShdw blurRad="38100" dist="38100" dir="2700000" algn="tl">
                    <a:srgbClr val="000000">
                      <a:alpha val="43137"/>
                    </a:srgbClr>
                  </a:outerShdw>
                </a:effectLst>
                <a:latin typeface="+mj-lt"/>
                <a:ea typeface="+mj-ea"/>
                <a:cs typeface="+mj-cs"/>
              </a:rPr>
              <a:t>远控行走车搭载准直靶标球投放机械手</a:t>
            </a:r>
            <a:endParaRPr lang="en-US" altLang="zh-CN" sz="2400" b="1" dirty="0">
              <a:effectLst>
                <a:outerShdw blurRad="38100" dist="38100" dir="2700000" algn="tl">
                  <a:srgbClr val="000000">
                    <a:alpha val="43137"/>
                  </a:srgbClr>
                </a:outerShdw>
              </a:effectLst>
              <a:latin typeface="+mj-lt"/>
              <a:ea typeface="+mj-ea"/>
              <a:cs typeface="+mj-cs"/>
            </a:endParaRPr>
          </a:p>
          <a:p>
            <a:pPr eaLnBrk="1" hangingPunct="1">
              <a:spcBef>
                <a:spcPts val="1200"/>
              </a:spcBef>
              <a:spcAft>
                <a:spcPts val="1200"/>
              </a:spcAft>
              <a:buFont typeface="Arial" panose="020B0604020202020204" pitchFamily="34" charset="0"/>
              <a:buNone/>
              <a:defRPr/>
            </a:pPr>
            <a:r>
              <a:rPr lang="zh-CN" altLang="en-US" sz="1800" b="1" dirty="0" smtClean="0"/>
              <a:t>    行走</a:t>
            </a:r>
            <a:r>
              <a:rPr lang="zh-CN" altLang="en-US" sz="1800" b="1" dirty="0" smtClean="0"/>
              <a:t>车第二功能为实现</a:t>
            </a:r>
            <a:r>
              <a:rPr lang="en-US" altLang="zh-CN" sz="1800" b="1" dirty="0" smtClean="0"/>
              <a:t>24</a:t>
            </a:r>
            <a:r>
              <a:rPr lang="zh-CN" altLang="en-US" sz="1800" b="1" dirty="0" smtClean="0"/>
              <a:t>米段磁铁摄影测量</a:t>
            </a:r>
            <a:r>
              <a:rPr lang="zh-CN" altLang="en-US" sz="1800" b="1" dirty="0" smtClean="0"/>
              <a:t>，实现准直</a:t>
            </a:r>
            <a:r>
              <a:rPr lang="zh-CN" altLang="en-US" sz="1800" b="1" dirty="0" smtClean="0"/>
              <a:t>摄影靶标球的放置与回收功能。</a:t>
            </a:r>
            <a:endParaRPr lang="en-US" altLang="zh-CN" sz="1800" b="1" dirty="0" smtClean="0"/>
          </a:p>
          <a:p>
            <a:pPr marL="0" lvl="1" eaLnBrk="1" hangingPunct="1">
              <a:lnSpc>
                <a:spcPct val="150000"/>
              </a:lnSpc>
              <a:spcBef>
                <a:spcPts val="0"/>
              </a:spcBef>
              <a:spcAft>
                <a:spcPts val="0"/>
              </a:spcAft>
              <a:buClr>
                <a:srgbClr val="0066FF"/>
              </a:buClr>
              <a:buSzPct val="80000"/>
              <a:buFont typeface="Arial" panose="020B0604020202020204" pitchFamily="34" charset="0"/>
              <a:buNone/>
              <a:defRPr/>
            </a:pPr>
            <a:r>
              <a:rPr lang="en-US" altLang="zh-CN" sz="1800" b="1" dirty="0">
                <a:latin typeface="微软雅黑" pitchFamily="34" charset="-122"/>
                <a:ea typeface="微软雅黑" pitchFamily="34" charset="-122"/>
              </a:rPr>
              <a:t> </a:t>
            </a:r>
            <a:r>
              <a:rPr lang="en-US" altLang="zh-CN" sz="1800" b="1" dirty="0" smtClean="0">
                <a:latin typeface="微软雅黑" pitchFamily="34" charset="-122"/>
                <a:ea typeface="微软雅黑" pitchFamily="34" charset="-122"/>
              </a:rPr>
              <a:t>  </a:t>
            </a:r>
            <a:r>
              <a:rPr lang="zh-CN" altLang="en-US" sz="1800" b="1" dirty="0"/>
              <a:t>行走车安装靶标球盘盒，用于储存靶标球体</a:t>
            </a:r>
            <a:r>
              <a:rPr lang="zh-CN" altLang="en-US" sz="1800" b="1" dirty="0" smtClean="0"/>
              <a:t>。球体通过机械手实现把靶标球放置到每一个磁铁顶部靶标座上。</a:t>
            </a:r>
            <a:endParaRPr lang="en-US" altLang="zh-CN" sz="1800" b="1" dirty="0"/>
          </a:p>
        </p:txBody>
      </p:sp>
      <p:pic>
        <p:nvPicPr>
          <p:cNvPr id="563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882286"/>
            <a:ext cx="2839967" cy="224813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3347498"/>
            <a:ext cx="2520280" cy="336037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436" y="3700584"/>
            <a:ext cx="3091420" cy="232455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6673" y="3712220"/>
            <a:ext cx="2997536" cy="230128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2307037" y="6320230"/>
            <a:ext cx="2898550" cy="307777"/>
          </a:xfrm>
          <a:prstGeom prst="rect">
            <a:avLst/>
          </a:prstGeom>
        </p:spPr>
        <p:txBody>
          <a:bodyPr wrap="none">
            <a:spAutoFit/>
          </a:bodyPr>
          <a:lstStyle/>
          <a:p>
            <a:pPr eaLnBrk="1" hangingPunct="1">
              <a:spcBef>
                <a:spcPts val="1200"/>
              </a:spcBef>
              <a:spcAft>
                <a:spcPts val="1200"/>
              </a:spcAft>
              <a:buFont typeface="Arial" panose="020B0604020202020204" pitchFamily="34" charset="0"/>
              <a:buNone/>
              <a:defRPr/>
            </a:pPr>
            <a:r>
              <a:rPr lang="zh-CN" altLang="en-US" b="1" dirty="0" smtClean="0">
                <a:latin typeface="微软雅黑" pitchFamily="34" charset="-122"/>
                <a:ea typeface="微软雅黑" pitchFamily="34" charset="-122"/>
              </a:rPr>
              <a:t>图</a:t>
            </a:r>
            <a:r>
              <a:rPr lang="en-US" altLang="zh-CN" b="1" dirty="0" smtClean="0">
                <a:latin typeface="微软雅黑" pitchFamily="34" charset="-122"/>
                <a:ea typeface="微软雅黑" pitchFamily="34" charset="-122"/>
              </a:rPr>
              <a:t>39   </a:t>
            </a:r>
            <a:r>
              <a:rPr lang="zh-CN" altLang="en-US" b="1" dirty="0" smtClean="0">
                <a:latin typeface="微软雅黑" pitchFamily="34" charset="-122"/>
                <a:ea typeface="微软雅黑" pitchFamily="34" charset="-122"/>
              </a:rPr>
              <a:t>准直</a:t>
            </a:r>
            <a:r>
              <a:rPr lang="zh-CN" altLang="en-US" b="1" dirty="0">
                <a:latin typeface="微软雅黑" pitchFamily="34" charset="-122"/>
                <a:ea typeface="微软雅黑" pitchFamily="34" charset="-122"/>
              </a:rPr>
              <a:t>靶标球投放</a:t>
            </a:r>
            <a:r>
              <a:rPr lang="zh-CN" altLang="en-US" b="1" dirty="0" smtClean="0">
                <a:latin typeface="微软雅黑" pitchFamily="34" charset="-122"/>
                <a:ea typeface="微软雅黑" pitchFamily="34" charset="-122"/>
              </a:rPr>
              <a:t>机械手测试</a:t>
            </a:r>
            <a:endParaRPr lang="en-US" altLang="zh-CN" b="1" dirty="0">
              <a:latin typeface="微软雅黑" pitchFamily="34" charset="-122"/>
              <a:ea typeface="微软雅黑" pitchFamily="34" charset="-122"/>
            </a:endParaRPr>
          </a:p>
        </p:txBody>
      </p:sp>
    </p:spTree>
    <p:extLst>
      <p:ext uri="{BB962C8B-B14F-4D97-AF65-F5344CB8AC3E}">
        <p14:creationId xmlns:p14="http://schemas.microsoft.com/office/powerpoint/2010/main" val="165036247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p:nvPr>
        </p:nvSpPr>
        <p:spPr/>
        <p:txBody>
          <a:bodyPr/>
          <a:lstStyle/>
          <a:p>
            <a:r>
              <a:rPr lang="en-US" altLang="zh-CN" sz="2400" dirty="0" smtClean="0">
                <a:solidFill>
                  <a:schemeClr val="tx1"/>
                </a:solidFill>
              </a:rPr>
              <a:t>9 .</a:t>
            </a:r>
            <a:r>
              <a:rPr lang="zh-CN" altLang="en-US" sz="2400" dirty="0" smtClean="0">
                <a:solidFill>
                  <a:schemeClr val="tx1"/>
                </a:solidFill>
              </a:rPr>
              <a:t>总结</a:t>
            </a:r>
            <a:endParaRPr lang="zh-CN" altLang="zh-CN" sz="2400" dirty="0" smtClean="0">
              <a:solidFill>
                <a:schemeClr val="tx1"/>
              </a:solidFill>
            </a:endParaRPr>
          </a:p>
        </p:txBody>
      </p:sp>
      <p:sp>
        <p:nvSpPr>
          <p:cNvPr id="39939" name="内容占位符 2"/>
          <p:cNvSpPr>
            <a:spLocks noGrp="1"/>
          </p:cNvSpPr>
          <p:nvPr>
            <p:ph idx="1"/>
          </p:nvPr>
        </p:nvSpPr>
        <p:spPr>
          <a:xfrm>
            <a:off x="468313" y="1484313"/>
            <a:ext cx="8370887" cy="3024807"/>
          </a:xfrm>
        </p:spPr>
        <p:txBody>
          <a:bodyPr/>
          <a:lstStyle/>
          <a:p>
            <a:pPr marL="0" indent="0">
              <a:lnSpc>
                <a:spcPct val="150000"/>
              </a:lnSpc>
              <a:spcBef>
                <a:spcPts val="1200"/>
              </a:spcBef>
              <a:spcAft>
                <a:spcPts val="0"/>
              </a:spcAft>
              <a:buFontTx/>
              <a:buNone/>
            </a:pPr>
            <a:r>
              <a:rPr lang="en-US" altLang="zh-CN" sz="1800" dirty="0" smtClean="0">
                <a:solidFill>
                  <a:schemeClr val="tx1"/>
                </a:solidFill>
              </a:rPr>
              <a:t>        </a:t>
            </a:r>
            <a:r>
              <a:rPr lang="zh-CN" altLang="zh-CN" sz="1800" dirty="0" smtClean="0">
                <a:solidFill>
                  <a:schemeClr val="tx1"/>
                </a:solidFill>
              </a:rPr>
              <a:t>以上是对这一年运行中几个关键设备的运行情况及个别设备在运行时出现的一些问题和改进情况进行了总结，尽管个别设备在运行时出现一些小问题，都得到了及时的修复及改正，保证了束流的正常运行</a:t>
            </a:r>
            <a:r>
              <a:rPr lang="zh-CN" altLang="zh-CN" sz="1800" dirty="0" smtClean="0">
                <a:solidFill>
                  <a:schemeClr val="tx1"/>
                </a:solidFill>
              </a:rPr>
              <a:t>。</a:t>
            </a:r>
            <a:endParaRPr lang="en-US" altLang="zh-CN" sz="1800" dirty="0" smtClean="0">
              <a:solidFill>
                <a:schemeClr val="tx1"/>
              </a:solidFill>
            </a:endParaRPr>
          </a:p>
          <a:p>
            <a:pPr marL="0" indent="0">
              <a:lnSpc>
                <a:spcPct val="150000"/>
              </a:lnSpc>
              <a:spcBef>
                <a:spcPts val="0"/>
              </a:spcBef>
              <a:spcAft>
                <a:spcPts val="0"/>
              </a:spcAft>
              <a:buFontTx/>
              <a:buNone/>
            </a:pPr>
            <a:r>
              <a:rPr lang="en-US" altLang="zh-CN" sz="1800" dirty="0">
                <a:solidFill>
                  <a:schemeClr val="tx1"/>
                </a:solidFill>
              </a:rPr>
              <a:t> </a:t>
            </a:r>
            <a:r>
              <a:rPr lang="en-US" altLang="zh-CN" sz="1800" dirty="0" smtClean="0">
                <a:solidFill>
                  <a:schemeClr val="tx1"/>
                </a:solidFill>
              </a:rPr>
              <a:t>     </a:t>
            </a:r>
            <a:r>
              <a:rPr lang="zh-CN" altLang="zh-CN" sz="1800" dirty="0" smtClean="0">
                <a:solidFill>
                  <a:schemeClr val="tx1"/>
                </a:solidFill>
              </a:rPr>
              <a:t>靶</a:t>
            </a:r>
            <a:r>
              <a:rPr lang="zh-CN" altLang="zh-CN" sz="1800" dirty="0" smtClean="0">
                <a:solidFill>
                  <a:schemeClr val="tx1"/>
                </a:solidFill>
              </a:rPr>
              <a:t>站质子束窗投入运行以来，水系统、气系统和真空系统运行正常可靠，无任何故障。暑期检修期间，检修了质子束窗的各个系统，重点更换和调试了真空数据采集的控制线，为下一年质子束窗的运行和监控提供可靠的保障</a:t>
            </a:r>
            <a:r>
              <a:rPr lang="zh-CN" altLang="zh-CN" sz="1800" dirty="0" smtClean="0">
                <a:solidFill>
                  <a:schemeClr val="tx1"/>
                </a:solidFill>
              </a:rPr>
              <a:t>。</a:t>
            </a:r>
            <a:endParaRPr lang="en-US" altLang="zh-CN" sz="1800" dirty="0" smtClean="0">
              <a:solidFill>
                <a:schemeClr val="tx1"/>
              </a:solidFill>
            </a:endParaRPr>
          </a:p>
          <a:p>
            <a:pPr marL="0" indent="0">
              <a:lnSpc>
                <a:spcPct val="150000"/>
              </a:lnSpc>
              <a:spcBef>
                <a:spcPts val="0"/>
              </a:spcBef>
              <a:spcAft>
                <a:spcPts val="0"/>
              </a:spcAft>
              <a:buFontTx/>
              <a:buNone/>
            </a:pPr>
            <a:r>
              <a:rPr lang="en-US" altLang="zh-CN" sz="1800" dirty="0">
                <a:solidFill>
                  <a:schemeClr val="tx1"/>
                </a:solidFill>
              </a:rPr>
              <a:t> </a:t>
            </a:r>
            <a:r>
              <a:rPr lang="en-US" altLang="zh-CN" sz="1800" dirty="0" smtClean="0">
                <a:solidFill>
                  <a:schemeClr val="tx1"/>
                </a:solidFill>
              </a:rPr>
              <a:t>     </a:t>
            </a:r>
            <a:r>
              <a:rPr lang="zh-CN" altLang="zh-CN" sz="1800" dirty="0" smtClean="0">
                <a:solidFill>
                  <a:schemeClr val="tx1"/>
                </a:solidFill>
              </a:rPr>
              <a:t>随着</a:t>
            </a:r>
            <a:r>
              <a:rPr lang="zh-CN" altLang="zh-CN" sz="1800" dirty="0" smtClean="0">
                <a:solidFill>
                  <a:schemeClr val="tx1"/>
                </a:solidFill>
              </a:rPr>
              <a:t>运行功率的提高，所有设备都将面临更严峻的考验，对设备的维护将面临更为严峻的困难与挑战。</a:t>
            </a:r>
            <a:endParaRPr lang="en-US" altLang="zh-CN" sz="1800" dirty="0" smtClean="0">
              <a:solidFill>
                <a:schemeClr val="tx1"/>
              </a:solidFill>
            </a:endParaRPr>
          </a:p>
          <a:p>
            <a:pPr marL="0" indent="0">
              <a:lnSpc>
                <a:spcPct val="150000"/>
              </a:lnSpc>
              <a:spcBef>
                <a:spcPts val="1200"/>
              </a:spcBef>
              <a:spcAft>
                <a:spcPts val="1200"/>
              </a:spcAft>
              <a:buFontTx/>
              <a:buNone/>
            </a:pPr>
            <a:endParaRPr lang="en-US" altLang="zh-CN" sz="1800" dirty="0" smtClean="0">
              <a:solidFill>
                <a:schemeClr val="tx1"/>
              </a:solidFill>
            </a:endParaRPr>
          </a:p>
          <a:p>
            <a:pPr marL="0" indent="0">
              <a:lnSpc>
                <a:spcPct val="150000"/>
              </a:lnSpc>
              <a:spcBef>
                <a:spcPts val="1200"/>
              </a:spcBef>
              <a:spcAft>
                <a:spcPts val="1200"/>
              </a:spcAft>
              <a:buFontTx/>
              <a:buNone/>
            </a:pPr>
            <a:endParaRPr lang="zh-CN" altLang="zh-CN" sz="1800" dirty="0" smtClean="0">
              <a:solidFill>
                <a:schemeClr val="tx1"/>
              </a:solidFill>
            </a:endParaRPr>
          </a:p>
          <a:p>
            <a:pPr marL="0" indent="0">
              <a:lnSpc>
                <a:spcPct val="150000"/>
              </a:lnSpc>
              <a:spcBef>
                <a:spcPts val="1200"/>
              </a:spcBef>
              <a:spcAft>
                <a:spcPts val="1200"/>
              </a:spcAft>
              <a:buFontTx/>
              <a:buNone/>
            </a:pPr>
            <a:endParaRPr lang="zh-CN" altLang="zh-CN" sz="1800" dirty="0" smtClean="0">
              <a:solidFill>
                <a:schemeClr val="tx1"/>
              </a:solidFill>
            </a:endParaRPr>
          </a:p>
          <a:p>
            <a:pPr marL="0" indent="0" algn="just">
              <a:lnSpc>
                <a:spcPct val="150000"/>
              </a:lnSpc>
              <a:spcBef>
                <a:spcPts val="1200"/>
              </a:spcBef>
              <a:spcAft>
                <a:spcPts val="1200"/>
              </a:spcAft>
              <a:buFontTx/>
              <a:buNone/>
            </a:pPr>
            <a:endParaRPr lang="zh-CN" altLang="en-US" dirty="0" smtClean="0"/>
          </a:p>
        </p:txBody>
      </p:sp>
      <p:sp>
        <p:nvSpPr>
          <p:cNvPr id="4" name="标题 1"/>
          <p:cNvSpPr txBox="1">
            <a:spLocks/>
          </p:cNvSpPr>
          <p:nvPr/>
        </p:nvSpPr>
        <p:spPr bwMode="auto">
          <a:xfrm>
            <a:off x="468312" y="4894312"/>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r>
              <a:rPr lang="en-US" altLang="zh-CN" sz="2400" kern="0" dirty="0" smtClean="0">
                <a:solidFill>
                  <a:schemeClr val="tx1"/>
                </a:solidFill>
              </a:rPr>
              <a:t>10 .</a:t>
            </a:r>
            <a:r>
              <a:rPr lang="zh-CN" altLang="en-US" sz="2400" kern="0" dirty="0" smtClean="0">
                <a:solidFill>
                  <a:schemeClr val="tx1"/>
                </a:solidFill>
              </a:rPr>
              <a:t>建议</a:t>
            </a:r>
            <a:endParaRPr lang="zh-CN" altLang="zh-CN" sz="2400" kern="0" dirty="0" smtClean="0">
              <a:solidFill>
                <a:schemeClr val="tx1"/>
              </a:solidFill>
            </a:endParaRPr>
          </a:p>
        </p:txBody>
      </p:sp>
      <p:sp>
        <p:nvSpPr>
          <p:cNvPr id="5" name="内容占位符 2"/>
          <p:cNvSpPr txBox="1">
            <a:spLocks/>
          </p:cNvSpPr>
          <p:nvPr/>
        </p:nvSpPr>
        <p:spPr bwMode="auto">
          <a:xfrm>
            <a:off x="468312" y="5301208"/>
            <a:ext cx="837088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lnSpc>
                <a:spcPct val="120000"/>
              </a:lnSpc>
              <a:spcBef>
                <a:spcPct val="20000"/>
              </a:spcBef>
              <a:spcAft>
                <a:spcPct val="0"/>
              </a:spcAft>
              <a:buClr>
                <a:schemeClr val="tx1"/>
              </a:buClr>
              <a:buFont typeface="Wingdings" pitchFamily="2" charset="2"/>
              <a:buChar char="§"/>
              <a:defRPr sz="2400" b="1">
                <a:solidFill>
                  <a:srgbClr val="4D5E68"/>
                </a:solidFill>
                <a:latin typeface="+mn-lt"/>
                <a:ea typeface="+mn-ea"/>
              </a:defRPr>
            </a:lvl3pPr>
            <a:lvl4pPr marL="1600200" indent="-228600" algn="l" rtl="0" eaLnBrk="0" fontAlgn="base" hangingPunct="0">
              <a:lnSpc>
                <a:spcPct val="120000"/>
              </a:lnSpc>
              <a:spcBef>
                <a:spcPct val="20000"/>
              </a:spcBef>
              <a:spcAft>
                <a:spcPct val="0"/>
              </a:spcAft>
              <a:buChar char="–"/>
              <a:defRPr sz="2000" b="1">
                <a:solidFill>
                  <a:srgbClr val="4D5E68"/>
                </a:solidFill>
                <a:latin typeface="+mn-lt"/>
                <a:ea typeface="+mn-ea"/>
              </a:defRPr>
            </a:lvl4pPr>
            <a:lvl5pPr marL="2057400" indent="-228600" algn="l" rtl="0" eaLnBrk="0" fontAlgn="base" hangingPunct="0">
              <a:lnSpc>
                <a:spcPct val="120000"/>
              </a:lnSpc>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marL="0" indent="0">
              <a:lnSpc>
                <a:spcPct val="100000"/>
              </a:lnSpc>
              <a:spcBef>
                <a:spcPts val="1200"/>
              </a:spcBef>
              <a:spcAft>
                <a:spcPts val="0"/>
              </a:spcAft>
              <a:buFontTx/>
              <a:buNone/>
            </a:pPr>
            <a:r>
              <a:rPr lang="en-US" altLang="zh-CN" sz="1800" kern="0" dirty="0" smtClean="0">
                <a:solidFill>
                  <a:schemeClr val="tx1"/>
                </a:solidFill>
              </a:rPr>
              <a:t>     </a:t>
            </a:r>
            <a:r>
              <a:rPr lang="zh-CN" altLang="en-US" sz="1800" dirty="0" smtClean="0">
                <a:solidFill>
                  <a:srgbClr val="C00000"/>
                </a:solidFill>
              </a:rPr>
              <a:t>①  针对振动较大的真空盒，修改其支撑结构，避免长期振动导致疲劳损坏；</a:t>
            </a:r>
            <a:endParaRPr lang="en-US" altLang="zh-CN" sz="1800" dirty="0" smtClean="0">
              <a:solidFill>
                <a:srgbClr val="C00000"/>
              </a:solidFill>
            </a:endParaRPr>
          </a:p>
          <a:p>
            <a:pPr marL="0" indent="0">
              <a:lnSpc>
                <a:spcPct val="100000"/>
              </a:lnSpc>
              <a:spcBef>
                <a:spcPts val="1800"/>
              </a:spcBef>
              <a:spcAft>
                <a:spcPts val="1800"/>
              </a:spcAft>
              <a:buFontTx/>
              <a:buNone/>
            </a:pPr>
            <a:r>
              <a:rPr lang="zh-CN" altLang="en-US" sz="1800" dirty="0" smtClean="0">
                <a:solidFill>
                  <a:srgbClr val="C00000"/>
                </a:solidFill>
              </a:rPr>
              <a:t>     ②  研制</a:t>
            </a:r>
            <a:r>
              <a:rPr lang="zh-CN" altLang="en-US" sz="1800" dirty="0">
                <a:solidFill>
                  <a:srgbClr val="C00000"/>
                </a:solidFill>
              </a:rPr>
              <a:t>两台抗辐射机器巡检小车，分别放置直线及环隧道待命，用于</a:t>
            </a:r>
            <a:r>
              <a:rPr lang="zh-CN" altLang="en-US" sz="1800" dirty="0" smtClean="0">
                <a:solidFill>
                  <a:srgbClr val="C00000"/>
                </a:solidFill>
              </a:rPr>
              <a:t>特殊情况下巡检。</a:t>
            </a:r>
            <a:endParaRPr lang="en-US" altLang="zh-CN" sz="1800" dirty="0">
              <a:solidFill>
                <a:srgbClr val="C00000"/>
              </a:solidFill>
            </a:endParaRPr>
          </a:p>
          <a:p>
            <a:pPr marL="0" indent="0">
              <a:lnSpc>
                <a:spcPct val="150000"/>
              </a:lnSpc>
              <a:spcBef>
                <a:spcPts val="0"/>
              </a:spcBef>
              <a:spcAft>
                <a:spcPts val="1200"/>
              </a:spcAft>
              <a:buFontTx/>
              <a:buNone/>
            </a:pPr>
            <a:endParaRPr lang="en-US" altLang="zh-CN" sz="1800" dirty="0">
              <a:solidFill>
                <a:schemeClr val="tx1"/>
              </a:solidFill>
            </a:endParaRPr>
          </a:p>
          <a:p>
            <a:pPr marL="0" indent="0">
              <a:lnSpc>
                <a:spcPct val="150000"/>
              </a:lnSpc>
              <a:spcBef>
                <a:spcPts val="1200"/>
              </a:spcBef>
              <a:spcAft>
                <a:spcPts val="1200"/>
              </a:spcAft>
              <a:buFontTx/>
              <a:buNone/>
            </a:pPr>
            <a:endParaRPr lang="zh-CN" altLang="zh-CN" sz="1800" kern="0" dirty="0" smtClean="0">
              <a:solidFill>
                <a:schemeClr val="tx1"/>
              </a:solidFill>
            </a:endParaRPr>
          </a:p>
          <a:p>
            <a:pPr marL="0" indent="0">
              <a:lnSpc>
                <a:spcPct val="150000"/>
              </a:lnSpc>
              <a:spcBef>
                <a:spcPts val="1200"/>
              </a:spcBef>
              <a:spcAft>
                <a:spcPts val="1200"/>
              </a:spcAft>
              <a:buFontTx/>
              <a:buNone/>
            </a:pPr>
            <a:endParaRPr lang="zh-CN" altLang="zh-CN" sz="1800" kern="0" dirty="0" smtClean="0">
              <a:solidFill>
                <a:schemeClr val="tx1"/>
              </a:solidFill>
            </a:endParaRPr>
          </a:p>
          <a:p>
            <a:pPr marL="0" indent="0" algn="just">
              <a:lnSpc>
                <a:spcPct val="150000"/>
              </a:lnSpc>
              <a:spcBef>
                <a:spcPts val="1200"/>
              </a:spcBef>
              <a:spcAft>
                <a:spcPts val="1200"/>
              </a:spcAft>
              <a:buFontTx/>
              <a:buNone/>
            </a:pPr>
            <a:endParaRPr lang="zh-CN" altLang="en-US" kern="0" dirty="0" smtClean="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lstStyle/>
          <a:p>
            <a:r>
              <a:rPr lang="en-US" altLang="zh-CN" sz="2400" dirty="0">
                <a:solidFill>
                  <a:schemeClr val="tx1"/>
                </a:solidFill>
                <a:effectLst>
                  <a:outerShdw blurRad="38100" dist="38100" dir="2700000" algn="tl">
                    <a:srgbClr val="000000">
                      <a:alpha val="43137"/>
                    </a:srgbClr>
                  </a:outerShdw>
                </a:effectLst>
              </a:rPr>
              <a:t>1.2 </a:t>
            </a:r>
            <a:r>
              <a:rPr lang="zh-CN" altLang="zh-CN" sz="2400" dirty="0">
                <a:solidFill>
                  <a:schemeClr val="tx1"/>
                </a:solidFill>
                <a:effectLst>
                  <a:outerShdw blurRad="38100" dist="38100" dir="2700000" algn="tl">
                    <a:srgbClr val="000000">
                      <a:alpha val="43137"/>
                    </a:srgbClr>
                  </a:outerShdw>
                </a:effectLst>
              </a:rPr>
              <a:t>剥离膜运行情况</a:t>
            </a:r>
            <a:endParaRPr lang="zh-CN" altLang="en-US" sz="2400" dirty="0">
              <a:solidFill>
                <a:schemeClr val="tx1"/>
              </a:solidFill>
              <a:effectLst>
                <a:outerShdw blurRad="38100" dist="38100" dir="2700000" algn="tl">
                  <a:srgbClr val="000000">
                    <a:alpha val="43137"/>
                  </a:srgbClr>
                </a:outerShdw>
              </a:effectLst>
            </a:endParaRPr>
          </a:p>
        </p:txBody>
      </p:sp>
      <p:sp>
        <p:nvSpPr>
          <p:cNvPr id="3" name="内容占位符 2"/>
          <p:cNvSpPr>
            <a:spLocks noGrp="1"/>
          </p:cNvSpPr>
          <p:nvPr>
            <p:ph idx="1"/>
          </p:nvPr>
        </p:nvSpPr>
        <p:spPr>
          <a:xfrm>
            <a:off x="609600" y="1447800"/>
            <a:ext cx="8354888" cy="1909763"/>
          </a:xfrm>
        </p:spPr>
        <p:txBody>
          <a:bodyPr/>
          <a:lstStyle/>
          <a:p>
            <a:pPr marL="0" indent="0">
              <a:buFontTx/>
              <a:buNone/>
              <a:defRPr/>
            </a:pPr>
            <a:r>
              <a:rPr lang="en-US" altLang="zh-CN" sz="1800" dirty="0">
                <a:solidFill>
                  <a:schemeClr val="tx1"/>
                </a:solidFill>
              </a:rPr>
              <a:t>     </a:t>
            </a:r>
            <a:r>
              <a:rPr lang="zh-CN" altLang="zh-CN" sz="1800" dirty="0">
                <a:solidFill>
                  <a:schemeClr val="tx1"/>
                </a:solidFill>
              </a:rPr>
              <a:t>根据调束情况，主剥离膜使用较为频繁的主要是</a:t>
            </a:r>
            <a:r>
              <a:rPr lang="en-US" altLang="zh-CN" sz="1800" dirty="0">
                <a:solidFill>
                  <a:schemeClr val="tx1"/>
                </a:solidFill>
              </a:rPr>
              <a:t>23</a:t>
            </a:r>
            <a:r>
              <a:rPr lang="zh-CN" altLang="zh-CN" sz="1800" dirty="0">
                <a:solidFill>
                  <a:schemeClr val="tx1"/>
                </a:solidFill>
              </a:rPr>
              <a:t>号膜位的大膜及</a:t>
            </a:r>
            <a:r>
              <a:rPr lang="en-US" altLang="zh-CN" sz="1800" dirty="0">
                <a:solidFill>
                  <a:schemeClr val="tx1"/>
                </a:solidFill>
              </a:rPr>
              <a:t>2</a:t>
            </a:r>
            <a:r>
              <a:rPr lang="zh-CN" altLang="zh-CN" sz="1800" dirty="0">
                <a:solidFill>
                  <a:schemeClr val="tx1"/>
                </a:solidFill>
              </a:rPr>
              <a:t>号膜位的小膜。</a:t>
            </a:r>
            <a:endParaRPr lang="en-US" altLang="zh-CN" sz="1800" dirty="0">
              <a:solidFill>
                <a:schemeClr val="tx1"/>
              </a:solidFill>
            </a:endParaRPr>
          </a:p>
          <a:p>
            <a:pPr marL="0" indent="0">
              <a:buFontTx/>
              <a:buNone/>
              <a:defRPr/>
            </a:pPr>
            <a:r>
              <a:rPr lang="en-US" altLang="zh-CN" sz="1800" dirty="0" smtClean="0">
                <a:solidFill>
                  <a:schemeClr val="tx1"/>
                </a:solidFill>
              </a:rPr>
              <a:t>  </a:t>
            </a:r>
            <a:r>
              <a:rPr lang="en-US" altLang="zh-CN" sz="1800" dirty="0" smtClean="0">
                <a:solidFill>
                  <a:schemeClr val="tx1"/>
                </a:solidFill>
              </a:rPr>
              <a:t>   </a:t>
            </a:r>
            <a:r>
              <a:rPr lang="zh-CN" altLang="en-US" sz="1800" dirty="0" smtClean="0">
                <a:solidFill>
                  <a:schemeClr val="tx1"/>
                </a:solidFill>
              </a:rPr>
              <a:t>大</a:t>
            </a:r>
            <a:r>
              <a:rPr lang="zh-CN" altLang="zh-CN" sz="1800" dirty="0" smtClean="0">
                <a:solidFill>
                  <a:schemeClr val="tx1"/>
                </a:solidFill>
              </a:rPr>
              <a:t>膜注入</a:t>
            </a:r>
            <a:r>
              <a:rPr lang="zh-CN" altLang="zh-CN" sz="1800" dirty="0">
                <a:solidFill>
                  <a:schemeClr val="tx1"/>
                </a:solidFill>
              </a:rPr>
              <a:t>点在膜片高程方向中心位置</a:t>
            </a:r>
            <a:r>
              <a:rPr lang="zh-CN" altLang="zh-CN" sz="1800" dirty="0" smtClean="0">
                <a:solidFill>
                  <a:schemeClr val="tx1"/>
                </a:solidFill>
              </a:rPr>
              <a:t>，采用</a:t>
            </a:r>
            <a:r>
              <a:rPr lang="zh-CN" altLang="zh-CN" sz="1800" dirty="0">
                <a:solidFill>
                  <a:schemeClr val="tx1"/>
                </a:solidFill>
              </a:rPr>
              <a:t>三边固定方式，束流穿越区域，膜片</a:t>
            </a:r>
            <a:r>
              <a:rPr lang="zh-CN" altLang="zh-CN" sz="1800" dirty="0" smtClean="0">
                <a:solidFill>
                  <a:schemeClr val="tx1"/>
                </a:solidFill>
              </a:rPr>
              <a:t>出现</a:t>
            </a:r>
            <a:r>
              <a:rPr lang="zh-CN" altLang="en-US" sz="1800" dirty="0" smtClean="0">
                <a:solidFill>
                  <a:schemeClr val="tx1"/>
                </a:solidFill>
              </a:rPr>
              <a:t>起</a:t>
            </a:r>
            <a:r>
              <a:rPr lang="zh-CN" altLang="zh-CN" sz="1800" dirty="0" smtClean="0">
                <a:solidFill>
                  <a:schemeClr val="tx1"/>
                </a:solidFill>
              </a:rPr>
              <a:t>皱</a:t>
            </a:r>
            <a:r>
              <a:rPr lang="zh-CN" altLang="zh-CN" sz="1800" dirty="0">
                <a:solidFill>
                  <a:schemeClr val="tx1"/>
                </a:solidFill>
              </a:rPr>
              <a:t>延展，</a:t>
            </a:r>
            <a:r>
              <a:rPr lang="zh-CN" altLang="zh-CN" sz="1800" dirty="0" smtClean="0">
                <a:solidFill>
                  <a:schemeClr val="tx1"/>
                </a:solidFill>
              </a:rPr>
              <a:t>但</a:t>
            </a:r>
            <a:r>
              <a:rPr lang="zh-CN" altLang="en-US" sz="1800" dirty="0" smtClean="0">
                <a:solidFill>
                  <a:schemeClr val="tx1"/>
                </a:solidFill>
              </a:rPr>
              <a:t>没有</a:t>
            </a:r>
            <a:r>
              <a:rPr lang="zh-CN" altLang="zh-CN" sz="1800" dirty="0" smtClean="0">
                <a:solidFill>
                  <a:schemeClr val="tx1"/>
                </a:solidFill>
              </a:rPr>
              <a:t>出现</a:t>
            </a:r>
            <a:r>
              <a:rPr lang="zh-CN" altLang="zh-CN" sz="1800" dirty="0">
                <a:solidFill>
                  <a:schemeClr val="tx1"/>
                </a:solidFill>
              </a:rPr>
              <a:t>破损。</a:t>
            </a:r>
          </a:p>
          <a:p>
            <a:pPr marL="0" indent="0">
              <a:buFontTx/>
              <a:buNone/>
              <a:defRPr/>
            </a:pPr>
            <a:endParaRPr lang="zh-CN" altLang="zh-CN" dirty="0" smtClean="0"/>
          </a:p>
          <a:p>
            <a:pPr>
              <a:defRPr/>
            </a:pPr>
            <a:endParaRPr lang="zh-CN" altLang="en-US" dirty="0"/>
          </a:p>
        </p:txBody>
      </p:sp>
      <p:pic>
        <p:nvPicPr>
          <p:cNvPr id="7172" name="图片 4" descr="J:\剥离膜更换\微信图片_201808081503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3354388"/>
            <a:ext cx="3935412"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图片 4" descr="J:\剥离膜更换\微信图片_20180808150331.jpg"/>
          <p:cNvPicPr>
            <a:picLocks noChangeAspect="1" noChangeArrowheads="1"/>
          </p:cNvPicPr>
          <p:nvPr/>
        </p:nvPicPr>
        <p:blipFill>
          <a:blip r:embed="rId2">
            <a:extLst>
              <a:ext uri="{28A0092B-C50C-407E-A947-70E740481C1C}">
                <a14:useLocalDpi xmlns:a14="http://schemas.microsoft.com/office/drawing/2010/main" val="0"/>
              </a:ext>
            </a:extLst>
          </a:blip>
          <a:srcRect l="43893" t="23270" r="41225" b="48621"/>
          <a:stretch>
            <a:fillRect/>
          </a:stretch>
        </p:blipFill>
        <p:spPr bwMode="auto">
          <a:xfrm>
            <a:off x="5580063" y="3354388"/>
            <a:ext cx="207327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矩形 3"/>
          <p:cNvSpPr>
            <a:spLocks noChangeArrowheads="1"/>
          </p:cNvSpPr>
          <p:nvPr/>
        </p:nvSpPr>
        <p:spPr bwMode="auto">
          <a:xfrm>
            <a:off x="5605463" y="6305550"/>
            <a:ext cx="24881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smtClean="0"/>
              <a:t>图</a:t>
            </a:r>
            <a:r>
              <a:rPr lang="en-US" altLang="zh-CN" b="1" dirty="0" smtClean="0"/>
              <a:t>2 </a:t>
            </a:r>
            <a:r>
              <a:rPr lang="zh-CN" altLang="zh-CN" b="1" dirty="0" smtClean="0"/>
              <a:t>三</a:t>
            </a:r>
            <a:r>
              <a:rPr lang="zh-CN" altLang="zh-CN" b="1" dirty="0"/>
              <a:t>边固定方式</a:t>
            </a:r>
            <a:r>
              <a:rPr lang="zh-CN" altLang="en-US" b="1" dirty="0"/>
              <a:t>夹紧剥离膜</a:t>
            </a:r>
          </a:p>
        </p:txBody>
      </p:sp>
      <p:sp>
        <p:nvSpPr>
          <p:cNvPr id="7175" name="矩形 6"/>
          <p:cNvSpPr>
            <a:spLocks noChangeArrowheads="1"/>
          </p:cNvSpPr>
          <p:nvPr/>
        </p:nvSpPr>
        <p:spPr bwMode="auto">
          <a:xfrm>
            <a:off x="1908175" y="6305550"/>
            <a:ext cx="2357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a:t>图</a:t>
            </a:r>
            <a:r>
              <a:rPr lang="en-US" altLang="zh-CN" b="1"/>
              <a:t>1  </a:t>
            </a:r>
            <a:r>
              <a:rPr lang="zh-CN" altLang="en-US" b="1"/>
              <a:t>剥离膜片出现</a:t>
            </a:r>
            <a:r>
              <a:rPr lang="zh-CN" altLang="zh-CN" b="1"/>
              <a:t>褶皱延展</a:t>
            </a:r>
            <a:endParaRPr lang="zh-CN" altLang="en-US" b="1"/>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r>
              <a:rPr lang="en-US" altLang="zh-CN" sz="2400" dirty="0">
                <a:solidFill>
                  <a:schemeClr val="tx1"/>
                </a:solidFill>
                <a:effectLst>
                  <a:outerShdw blurRad="38100" dist="38100" dir="2700000" algn="tl">
                    <a:srgbClr val="000000">
                      <a:alpha val="43137"/>
                    </a:srgbClr>
                  </a:outerShdw>
                </a:effectLst>
              </a:rPr>
              <a:t>1.2 </a:t>
            </a:r>
            <a:r>
              <a:rPr lang="zh-CN" altLang="zh-CN" sz="2400" dirty="0">
                <a:solidFill>
                  <a:schemeClr val="tx1"/>
                </a:solidFill>
                <a:effectLst>
                  <a:outerShdw blurRad="38100" dist="38100" dir="2700000" algn="tl">
                    <a:srgbClr val="000000">
                      <a:alpha val="43137"/>
                    </a:srgbClr>
                  </a:outerShdw>
                </a:effectLst>
              </a:rPr>
              <a:t>剥离膜运行情况</a:t>
            </a:r>
            <a:endParaRPr lang="zh-CN" altLang="en-US" sz="2400" dirty="0">
              <a:solidFill>
                <a:schemeClr val="tx1"/>
              </a:solidFill>
              <a:effectLst>
                <a:outerShdw blurRad="38100" dist="38100" dir="2700000" algn="tl">
                  <a:srgbClr val="000000">
                    <a:alpha val="43137"/>
                  </a:srgbClr>
                </a:outerShdw>
              </a:effectLst>
            </a:endParaRPr>
          </a:p>
        </p:txBody>
      </p:sp>
      <p:sp>
        <p:nvSpPr>
          <p:cNvPr id="3" name="内容占位符 2"/>
          <p:cNvSpPr>
            <a:spLocks noGrp="1"/>
          </p:cNvSpPr>
          <p:nvPr>
            <p:ph idx="1"/>
          </p:nvPr>
        </p:nvSpPr>
        <p:spPr>
          <a:xfrm>
            <a:off x="468313" y="1447800"/>
            <a:ext cx="8280400" cy="1909763"/>
          </a:xfrm>
        </p:spPr>
        <p:txBody>
          <a:bodyPr/>
          <a:lstStyle/>
          <a:p>
            <a:pPr marL="0" indent="0" algn="just">
              <a:buFontTx/>
              <a:buNone/>
              <a:defRPr/>
            </a:pPr>
            <a:r>
              <a:rPr lang="en-US" altLang="zh-CN" sz="1800" dirty="0" smtClean="0">
                <a:solidFill>
                  <a:schemeClr val="tx1"/>
                </a:solidFill>
              </a:rPr>
              <a:t>   2</a:t>
            </a:r>
            <a:r>
              <a:rPr lang="zh-CN" altLang="zh-CN" sz="1800" dirty="0">
                <a:solidFill>
                  <a:schemeClr val="tx1"/>
                </a:solidFill>
              </a:rPr>
              <a:t>号膜采用双边及辅助碳纤维固定方式，束流穿越区域，膜片</a:t>
            </a:r>
            <a:r>
              <a:rPr lang="zh-CN" altLang="zh-CN" sz="1800" dirty="0" smtClean="0">
                <a:solidFill>
                  <a:schemeClr val="tx1"/>
                </a:solidFill>
              </a:rPr>
              <a:t>出现</a:t>
            </a:r>
            <a:r>
              <a:rPr lang="zh-CN" altLang="en-US" sz="1800" dirty="0" smtClean="0">
                <a:solidFill>
                  <a:schemeClr val="tx1"/>
                </a:solidFill>
              </a:rPr>
              <a:t>起</a:t>
            </a:r>
            <a:r>
              <a:rPr lang="zh-CN" altLang="zh-CN" sz="1800" dirty="0" smtClean="0">
                <a:solidFill>
                  <a:schemeClr val="tx1"/>
                </a:solidFill>
              </a:rPr>
              <a:t>皱</a:t>
            </a:r>
            <a:r>
              <a:rPr lang="zh-CN" altLang="zh-CN" sz="1800" dirty="0">
                <a:solidFill>
                  <a:schemeClr val="tx1"/>
                </a:solidFill>
              </a:rPr>
              <a:t>延展</a:t>
            </a:r>
            <a:r>
              <a:rPr lang="zh-CN" altLang="zh-CN" sz="1800" dirty="0" smtClean="0">
                <a:solidFill>
                  <a:schemeClr val="tx1"/>
                </a:solidFill>
              </a:rPr>
              <a:t>，</a:t>
            </a:r>
            <a:r>
              <a:rPr lang="zh-CN" altLang="en-US" sz="1800" dirty="0" smtClean="0">
                <a:solidFill>
                  <a:schemeClr val="tx1"/>
                </a:solidFill>
              </a:rPr>
              <a:t>但</a:t>
            </a:r>
            <a:r>
              <a:rPr lang="zh-CN" altLang="zh-CN" sz="1800" dirty="0" smtClean="0">
                <a:solidFill>
                  <a:schemeClr val="tx1"/>
                </a:solidFill>
              </a:rPr>
              <a:t>由于</a:t>
            </a:r>
            <a:r>
              <a:rPr lang="zh-CN" altLang="zh-CN" sz="1800" dirty="0">
                <a:solidFill>
                  <a:schemeClr val="tx1"/>
                </a:solidFill>
              </a:rPr>
              <a:t>碳纤维的约束作用</a:t>
            </a:r>
            <a:r>
              <a:rPr lang="zh-CN" altLang="zh-CN" sz="1800" dirty="0" smtClean="0">
                <a:solidFill>
                  <a:schemeClr val="tx1"/>
                </a:solidFill>
              </a:rPr>
              <a:t>，膜片</a:t>
            </a:r>
            <a:r>
              <a:rPr lang="zh-CN" altLang="en-US" sz="1800" dirty="0" smtClean="0">
                <a:solidFill>
                  <a:schemeClr val="tx1"/>
                </a:solidFill>
              </a:rPr>
              <a:t>并没</a:t>
            </a:r>
            <a:r>
              <a:rPr lang="zh-CN" altLang="zh-CN" sz="1800" dirty="0" smtClean="0">
                <a:solidFill>
                  <a:schemeClr val="tx1"/>
                </a:solidFill>
              </a:rPr>
              <a:t>出现</a:t>
            </a:r>
            <a:r>
              <a:rPr lang="zh-CN" altLang="zh-CN" sz="1800" dirty="0">
                <a:solidFill>
                  <a:schemeClr val="tx1"/>
                </a:solidFill>
              </a:rPr>
              <a:t>大的翘边情况</a:t>
            </a:r>
            <a:r>
              <a:rPr lang="zh-CN" altLang="zh-CN" sz="1800" dirty="0" smtClean="0">
                <a:solidFill>
                  <a:schemeClr val="tx1"/>
                </a:solidFill>
              </a:rPr>
              <a:t>，</a:t>
            </a:r>
            <a:r>
              <a:rPr lang="zh-CN" altLang="en-US" sz="1800" dirty="0" smtClean="0">
                <a:solidFill>
                  <a:schemeClr val="tx1"/>
                </a:solidFill>
              </a:rPr>
              <a:t>也没</a:t>
            </a:r>
            <a:r>
              <a:rPr lang="zh-CN" altLang="zh-CN" sz="1800" dirty="0" smtClean="0">
                <a:solidFill>
                  <a:schemeClr val="tx1"/>
                </a:solidFill>
              </a:rPr>
              <a:t>出现</a:t>
            </a:r>
            <a:r>
              <a:rPr lang="zh-CN" altLang="zh-CN" sz="1800" dirty="0">
                <a:solidFill>
                  <a:schemeClr val="tx1"/>
                </a:solidFill>
              </a:rPr>
              <a:t>破损。实际形变与有限元分析结果基本一致。</a:t>
            </a:r>
          </a:p>
          <a:p>
            <a:pPr marL="0" indent="0" algn="just">
              <a:buFontTx/>
              <a:buNone/>
              <a:defRPr/>
            </a:pPr>
            <a:endParaRPr lang="zh-CN" altLang="zh-CN" dirty="0" smtClean="0"/>
          </a:p>
          <a:p>
            <a:pPr algn="just">
              <a:defRPr/>
            </a:pPr>
            <a:endParaRPr lang="zh-CN" altLang="en-US" dirty="0"/>
          </a:p>
        </p:txBody>
      </p:sp>
      <p:pic>
        <p:nvPicPr>
          <p:cNvPr id="8196" name="图片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2905125"/>
            <a:ext cx="1951038"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903538"/>
            <a:ext cx="182245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图片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2894013"/>
            <a:ext cx="24765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矩形 5"/>
          <p:cNvSpPr>
            <a:spLocks noChangeArrowheads="1"/>
          </p:cNvSpPr>
          <p:nvPr/>
        </p:nvSpPr>
        <p:spPr bwMode="auto">
          <a:xfrm>
            <a:off x="2843213" y="6165850"/>
            <a:ext cx="3176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smtClean="0"/>
              <a:t>图</a:t>
            </a:r>
            <a:r>
              <a:rPr lang="en-US" altLang="zh-CN" b="1" dirty="0" smtClean="0"/>
              <a:t>3  </a:t>
            </a:r>
            <a:r>
              <a:rPr lang="en-US" altLang="zh-CN" b="1" dirty="0"/>
              <a:t>2</a:t>
            </a:r>
            <a:r>
              <a:rPr lang="zh-CN" altLang="zh-CN" b="1" dirty="0"/>
              <a:t>号膜片实际形变与分析结果对比</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1.3 </a:t>
            </a:r>
            <a:r>
              <a:rPr lang="zh-CN" altLang="zh-CN" sz="2400" dirty="0" smtClean="0">
                <a:solidFill>
                  <a:schemeClr val="tx1"/>
                </a:solidFill>
                <a:effectLst>
                  <a:outerShdw blurRad="38100" dist="38100" dir="2700000" algn="tl">
                    <a:srgbClr val="000000">
                      <a:alpha val="43137"/>
                    </a:srgbClr>
                  </a:outerShdw>
                </a:effectLst>
              </a:rPr>
              <a:t>暑期检修更换</a:t>
            </a:r>
            <a:endParaRPr lang="zh-CN" altLang="en-US" sz="2400" dirty="0" smtClean="0">
              <a:solidFill>
                <a:schemeClr val="tx1"/>
              </a:solidFill>
              <a:effectLst>
                <a:outerShdw blurRad="38100" dist="38100" dir="2700000" algn="tl">
                  <a:srgbClr val="000000">
                    <a:alpha val="43137"/>
                  </a:srgbClr>
                </a:outerShdw>
              </a:effectLst>
            </a:endParaRPr>
          </a:p>
        </p:txBody>
      </p:sp>
      <p:sp>
        <p:nvSpPr>
          <p:cNvPr id="3" name="内容占位符 2"/>
          <p:cNvSpPr>
            <a:spLocks noGrp="1"/>
          </p:cNvSpPr>
          <p:nvPr>
            <p:ph idx="1"/>
          </p:nvPr>
        </p:nvSpPr>
        <p:spPr>
          <a:xfrm>
            <a:off x="468313" y="1447800"/>
            <a:ext cx="8280400" cy="4357688"/>
          </a:xfrm>
        </p:spPr>
        <p:txBody>
          <a:bodyPr/>
          <a:lstStyle/>
          <a:p>
            <a:pPr marL="0" indent="0" algn="just">
              <a:buFontTx/>
              <a:buNone/>
              <a:defRPr/>
            </a:pPr>
            <a:r>
              <a:rPr lang="en-US" altLang="zh-CN" sz="1800" dirty="0" smtClean="0"/>
              <a:t>      </a:t>
            </a:r>
            <a:r>
              <a:rPr lang="zh-CN" altLang="zh-CN" sz="1800" dirty="0">
                <a:solidFill>
                  <a:schemeClr val="tx1"/>
                </a:solidFill>
              </a:rPr>
              <a:t>物理</a:t>
            </a:r>
            <a:r>
              <a:rPr lang="zh-CN" altLang="zh-CN" sz="1800" dirty="0" smtClean="0">
                <a:solidFill>
                  <a:schemeClr val="tx1"/>
                </a:solidFill>
              </a:rPr>
              <a:t>组</a:t>
            </a:r>
            <a:r>
              <a:rPr lang="zh-CN" altLang="en-US" sz="1800" dirty="0" smtClean="0">
                <a:solidFill>
                  <a:schemeClr val="tx1"/>
                </a:solidFill>
              </a:rPr>
              <a:t>根</a:t>
            </a:r>
            <a:r>
              <a:rPr lang="zh-CN" altLang="zh-CN" sz="1800" dirty="0" smtClean="0">
                <a:solidFill>
                  <a:schemeClr val="tx1"/>
                </a:solidFill>
              </a:rPr>
              <a:t>据</a:t>
            </a:r>
            <a:r>
              <a:rPr lang="en-US" altLang="zh-CN" sz="1800" dirty="0">
                <a:solidFill>
                  <a:schemeClr val="tx1"/>
                </a:solidFill>
              </a:rPr>
              <a:t>LRBT</a:t>
            </a:r>
            <a:r>
              <a:rPr lang="zh-CN" altLang="zh-CN" sz="1800" dirty="0">
                <a:solidFill>
                  <a:schemeClr val="tx1"/>
                </a:solidFill>
              </a:rPr>
              <a:t>末端</a:t>
            </a:r>
            <a:r>
              <a:rPr lang="en-US" altLang="zh-CN" sz="1800" dirty="0">
                <a:solidFill>
                  <a:schemeClr val="tx1"/>
                </a:solidFill>
              </a:rPr>
              <a:t>CT03</a:t>
            </a:r>
            <a:r>
              <a:rPr lang="zh-CN" altLang="zh-CN" sz="1800" dirty="0">
                <a:solidFill>
                  <a:schemeClr val="tx1"/>
                </a:solidFill>
              </a:rPr>
              <a:t>和</a:t>
            </a:r>
            <a:r>
              <a:rPr lang="en-US" altLang="zh-CN" sz="1800" dirty="0">
                <a:solidFill>
                  <a:schemeClr val="tx1"/>
                </a:solidFill>
              </a:rPr>
              <a:t>DCCT</a:t>
            </a:r>
            <a:r>
              <a:rPr lang="zh-CN" altLang="zh-CN" sz="1800" dirty="0">
                <a:solidFill>
                  <a:schemeClr val="tx1"/>
                </a:solidFill>
              </a:rPr>
              <a:t>累积</a:t>
            </a:r>
            <a:r>
              <a:rPr lang="zh-CN" altLang="zh-CN" sz="1800" dirty="0" smtClean="0">
                <a:solidFill>
                  <a:schemeClr val="tx1"/>
                </a:solidFill>
              </a:rPr>
              <a:t>束流，经过计算，</a:t>
            </a:r>
            <a:r>
              <a:rPr lang="zh-CN" altLang="en-US" sz="1800" dirty="0" smtClean="0">
                <a:solidFill>
                  <a:schemeClr val="tx1"/>
                </a:solidFill>
              </a:rPr>
              <a:t>目前</a:t>
            </a:r>
            <a:r>
              <a:rPr lang="zh-CN" altLang="zh-CN" sz="1800" dirty="0" smtClean="0">
                <a:solidFill>
                  <a:schemeClr val="tx1"/>
                </a:solidFill>
              </a:rPr>
              <a:t>主</a:t>
            </a:r>
            <a:r>
              <a:rPr lang="zh-CN" altLang="zh-CN" sz="1800" dirty="0">
                <a:solidFill>
                  <a:schemeClr val="tx1"/>
                </a:solidFill>
              </a:rPr>
              <a:t>剥离膜的剥离</a:t>
            </a:r>
            <a:r>
              <a:rPr lang="zh-CN" altLang="zh-CN" sz="1800" dirty="0" smtClean="0">
                <a:solidFill>
                  <a:schemeClr val="tx1"/>
                </a:solidFill>
              </a:rPr>
              <a:t>效率</a:t>
            </a:r>
            <a:r>
              <a:rPr lang="zh-CN" altLang="en-US" sz="1800" dirty="0" smtClean="0">
                <a:solidFill>
                  <a:schemeClr val="tx1"/>
                </a:solidFill>
              </a:rPr>
              <a:t>为</a:t>
            </a:r>
            <a:r>
              <a:rPr lang="en-US" altLang="zh-CN" sz="1800" dirty="0" smtClean="0">
                <a:solidFill>
                  <a:schemeClr val="tx1"/>
                </a:solidFill>
              </a:rPr>
              <a:t>99.4%</a:t>
            </a:r>
            <a:r>
              <a:rPr lang="zh-CN" altLang="zh-CN" sz="1800" dirty="0" smtClean="0">
                <a:solidFill>
                  <a:schemeClr val="tx1"/>
                </a:solidFill>
              </a:rPr>
              <a:t>，</a:t>
            </a:r>
            <a:r>
              <a:rPr lang="zh-CN" altLang="zh-CN" sz="1800" dirty="0">
                <a:solidFill>
                  <a:schemeClr val="tx1"/>
                </a:solidFill>
              </a:rPr>
              <a:t>略低于设计</a:t>
            </a:r>
            <a:r>
              <a:rPr lang="zh-CN" altLang="zh-CN" sz="1800" dirty="0" smtClean="0">
                <a:solidFill>
                  <a:schemeClr val="tx1"/>
                </a:solidFill>
              </a:rPr>
              <a:t>值</a:t>
            </a:r>
            <a:r>
              <a:rPr lang="en-US" altLang="zh-CN" sz="1800" dirty="0" smtClean="0">
                <a:solidFill>
                  <a:schemeClr val="tx1"/>
                </a:solidFill>
              </a:rPr>
              <a:t>99.7%</a:t>
            </a:r>
            <a:r>
              <a:rPr lang="zh-CN" altLang="en-US" sz="1800" dirty="0" smtClean="0">
                <a:solidFill>
                  <a:schemeClr val="tx1"/>
                </a:solidFill>
              </a:rPr>
              <a:t>，</a:t>
            </a:r>
            <a:r>
              <a:rPr lang="zh-CN" altLang="zh-CN" sz="1800" dirty="0" smtClean="0">
                <a:solidFill>
                  <a:schemeClr val="tx1"/>
                </a:solidFill>
              </a:rPr>
              <a:t>为了</a:t>
            </a:r>
            <a:r>
              <a:rPr lang="zh-CN" altLang="zh-CN" sz="1800" dirty="0">
                <a:solidFill>
                  <a:schemeClr val="tx1"/>
                </a:solidFill>
              </a:rPr>
              <a:t>提高剥离效率，在今年</a:t>
            </a:r>
            <a:r>
              <a:rPr lang="zh-CN" altLang="zh-CN" sz="1800" dirty="0" smtClean="0">
                <a:solidFill>
                  <a:schemeClr val="tx1"/>
                </a:solidFill>
              </a:rPr>
              <a:t>暑</a:t>
            </a:r>
            <a:r>
              <a:rPr lang="zh-CN" altLang="en-US" sz="1800" dirty="0" smtClean="0">
                <a:solidFill>
                  <a:schemeClr val="tx1"/>
                </a:solidFill>
              </a:rPr>
              <a:t>期</a:t>
            </a:r>
            <a:r>
              <a:rPr lang="zh-CN" altLang="zh-CN" sz="1800" dirty="0" smtClean="0">
                <a:solidFill>
                  <a:schemeClr val="tx1"/>
                </a:solidFill>
              </a:rPr>
              <a:t>检修</a:t>
            </a:r>
            <a:r>
              <a:rPr lang="zh-CN" altLang="zh-CN" sz="1800" dirty="0">
                <a:solidFill>
                  <a:schemeClr val="tx1"/>
                </a:solidFill>
              </a:rPr>
              <a:t>期间，更换</a:t>
            </a:r>
            <a:r>
              <a:rPr lang="zh-CN" altLang="zh-CN" sz="1800" dirty="0" smtClean="0">
                <a:solidFill>
                  <a:schemeClr val="tx1"/>
                </a:solidFill>
              </a:rPr>
              <a:t>了</a:t>
            </a:r>
            <a:r>
              <a:rPr lang="en-US" altLang="zh-CN" sz="1800" dirty="0" smtClean="0">
                <a:solidFill>
                  <a:schemeClr val="tx1"/>
                </a:solidFill>
              </a:rPr>
              <a:t>12</a:t>
            </a:r>
            <a:r>
              <a:rPr lang="zh-CN" altLang="en-US" sz="1800" dirty="0" smtClean="0">
                <a:solidFill>
                  <a:schemeClr val="tx1"/>
                </a:solidFill>
              </a:rPr>
              <a:t>块</a:t>
            </a:r>
            <a:r>
              <a:rPr lang="zh-CN" altLang="zh-CN" sz="1800" dirty="0" smtClean="0">
                <a:solidFill>
                  <a:schemeClr val="tx1"/>
                </a:solidFill>
              </a:rPr>
              <a:t>的</a:t>
            </a:r>
            <a:r>
              <a:rPr lang="zh-CN" altLang="zh-CN" sz="1800" dirty="0">
                <a:solidFill>
                  <a:schemeClr val="tx1"/>
                </a:solidFill>
              </a:rPr>
              <a:t>主剥离</a:t>
            </a:r>
            <a:r>
              <a:rPr lang="zh-CN" altLang="zh-CN" sz="1800" dirty="0" smtClean="0">
                <a:solidFill>
                  <a:schemeClr val="tx1"/>
                </a:solidFill>
              </a:rPr>
              <a:t>膜片</a:t>
            </a:r>
            <a:r>
              <a:rPr lang="zh-CN" altLang="en-US" sz="1800" dirty="0" smtClean="0">
                <a:solidFill>
                  <a:schemeClr val="tx1"/>
                </a:solidFill>
              </a:rPr>
              <a:t>具体如下</a:t>
            </a:r>
            <a:r>
              <a:rPr lang="zh-CN" altLang="zh-CN" sz="1800" dirty="0" smtClean="0">
                <a:solidFill>
                  <a:schemeClr val="tx1"/>
                </a:solidFill>
              </a:rPr>
              <a:t>：</a:t>
            </a:r>
            <a:endParaRPr lang="en-US" altLang="zh-CN" sz="1800" dirty="0" smtClean="0">
              <a:solidFill>
                <a:schemeClr val="tx1"/>
              </a:solidFill>
            </a:endParaRPr>
          </a:p>
          <a:p>
            <a:pPr marL="0" indent="0" algn="just">
              <a:lnSpc>
                <a:spcPct val="100000"/>
              </a:lnSpc>
              <a:spcBef>
                <a:spcPts val="1200"/>
              </a:spcBef>
              <a:spcAft>
                <a:spcPts val="0"/>
              </a:spcAft>
              <a:buFontTx/>
              <a:buNone/>
              <a:defRPr/>
            </a:pPr>
            <a:r>
              <a:rPr lang="zh-CN" altLang="en-US" sz="1800" dirty="0" smtClean="0">
                <a:solidFill>
                  <a:schemeClr val="tx1"/>
                </a:solidFill>
              </a:rPr>
              <a:t>（</a:t>
            </a:r>
            <a:r>
              <a:rPr lang="en-US" altLang="zh-CN" sz="1800" dirty="0" smtClean="0">
                <a:solidFill>
                  <a:schemeClr val="tx1"/>
                </a:solidFill>
              </a:rPr>
              <a:t>1</a:t>
            </a:r>
            <a:r>
              <a:rPr lang="zh-CN" altLang="en-US" sz="1800" dirty="0" smtClean="0">
                <a:solidFill>
                  <a:schemeClr val="tx1"/>
                </a:solidFill>
              </a:rPr>
              <a:t>）</a:t>
            </a:r>
            <a:r>
              <a:rPr lang="zh-CN" altLang="zh-CN" sz="1800" dirty="0" smtClean="0">
                <a:solidFill>
                  <a:schemeClr val="tx1"/>
                </a:solidFill>
              </a:rPr>
              <a:t>单</a:t>
            </a:r>
            <a:r>
              <a:rPr lang="zh-CN" altLang="zh-CN" sz="1800" dirty="0">
                <a:solidFill>
                  <a:schemeClr val="tx1"/>
                </a:solidFill>
              </a:rPr>
              <a:t>层剥离膜</a:t>
            </a:r>
            <a:r>
              <a:rPr lang="en-US" altLang="zh-CN" sz="1800" dirty="0">
                <a:solidFill>
                  <a:schemeClr val="tx1"/>
                </a:solidFill>
              </a:rPr>
              <a:t>4</a:t>
            </a:r>
            <a:r>
              <a:rPr lang="zh-CN" altLang="zh-CN" sz="1800" dirty="0">
                <a:solidFill>
                  <a:schemeClr val="tx1"/>
                </a:solidFill>
              </a:rPr>
              <a:t>块</a:t>
            </a:r>
            <a:r>
              <a:rPr lang="zh-CN" altLang="zh-CN" sz="1800" dirty="0" smtClean="0">
                <a:solidFill>
                  <a:schemeClr val="tx1"/>
                </a:solidFill>
              </a:rPr>
              <a:t>，</a:t>
            </a:r>
            <a:r>
              <a:rPr lang="zh-CN" altLang="en-US" sz="1800" dirty="0" smtClean="0">
                <a:solidFill>
                  <a:schemeClr val="tx1"/>
                </a:solidFill>
              </a:rPr>
              <a:t>包括：</a:t>
            </a:r>
            <a:endParaRPr lang="en-US" altLang="zh-CN" sz="1800" dirty="0" smtClean="0">
              <a:solidFill>
                <a:schemeClr val="tx1"/>
              </a:solidFill>
            </a:endParaRPr>
          </a:p>
          <a:p>
            <a:pPr marL="0" indent="0" algn="just">
              <a:lnSpc>
                <a:spcPct val="100000"/>
              </a:lnSpc>
              <a:spcBef>
                <a:spcPts val="0"/>
              </a:spcBef>
              <a:spcAft>
                <a:spcPts val="0"/>
              </a:spcAft>
              <a:buFontTx/>
              <a:buNone/>
              <a:defRPr/>
            </a:pPr>
            <a:r>
              <a:rPr lang="en-US" altLang="zh-CN" sz="1600" dirty="0" smtClean="0">
                <a:solidFill>
                  <a:schemeClr val="tx1"/>
                </a:solidFill>
              </a:rPr>
              <a:t>1</a:t>
            </a:r>
            <a:r>
              <a:rPr lang="zh-CN" altLang="zh-CN" sz="1600" dirty="0">
                <a:solidFill>
                  <a:schemeClr val="tx1"/>
                </a:solidFill>
              </a:rPr>
              <a:t>块尺寸为</a:t>
            </a:r>
            <a:r>
              <a:rPr lang="en-US" altLang="zh-CN" sz="1600" dirty="0">
                <a:solidFill>
                  <a:schemeClr val="tx1"/>
                </a:solidFill>
              </a:rPr>
              <a:t>20mm*60mm</a:t>
            </a:r>
            <a:r>
              <a:rPr lang="zh-CN" altLang="zh-CN" sz="1600" dirty="0">
                <a:solidFill>
                  <a:schemeClr val="tx1"/>
                </a:solidFill>
              </a:rPr>
              <a:t>，厚度为</a:t>
            </a:r>
            <a:r>
              <a:rPr lang="en-US" altLang="zh-CN" sz="1600" dirty="0">
                <a:solidFill>
                  <a:schemeClr val="tx1"/>
                </a:solidFill>
              </a:rPr>
              <a:t>130μg/cm</a:t>
            </a:r>
            <a:r>
              <a:rPr lang="en-US" altLang="zh-CN" sz="1600" baseline="30000" dirty="0">
                <a:solidFill>
                  <a:schemeClr val="tx1"/>
                </a:solidFill>
              </a:rPr>
              <a:t>2</a:t>
            </a:r>
            <a:r>
              <a:rPr lang="zh-CN" altLang="zh-CN" sz="1600" dirty="0" smtClean="0">
                <a:solidFill>
                  <a:schemeClr val="tx1"/>
                </a:solidFill>
              </a:rPr>
              <a:t>；</a:t>
            </a:r>
            <a:endParaRPr lang="en-US" altLang="zh-CN" sz="1600" dirty="0" smtClean="0">
              <a:solidFill>
                <a:schemeClr val="tx1"/>
              </a:solidFill>
            </a:endParaRPr>
          </a:p>
          <a:p>
            <a:pPr marL="0" indent="0" algn="just">
              <a:lnSpc>
                <a:spcPct val="100000"/>
              </a:lnSpc>
              <a:spcBef>
                <a:spcPts val="0"/>
              </a:spcBef>
              <a:spcAft>
                <a:spcPts val="0"/>
              </a:spcAft>
              <a:buFontTx/>
              <a:buNone/>
              <a:defRPr/>
            </a:pPr>
            <a:r>
              <a:rPr lang="en-US" altLang="zh-CN" sz="1600" dirty="0" smtClean="0">
                <a:solidFill>
                  <a:schemeClr val="tx1"/>
                </a:solidFill>
              </a:rPr>
              <a:t>1</a:t>
            </a:r>
            <a:r>
              <a:rPr lang="zh-CN" altLang="zh-CN" sz="1600" dirty="0">
                <a:solidFill>
                  <a:schemeClr val="tx1"/>
                </a:solidFill>
              </a:rPr>
              <a:t>块尺寸为</a:t>
            </a:r>
            <a:r>
              <a:rPr lang="en-US" altLang="zh-CN" sz="1600" dirty="0">
                <a:solidFill>
                  <a:schemeClr val="tx1"/>
                </a:solidFill>
              </a:rPr>
              <a:t>20mm*60mm</a:t>
            </a:r>
            <a:r>
              <a:rPr lang="zh-CN" altLang="zh-CN" sz="1600" dirty="0">
                <a:solidFill>
                  <a:schemeClr val="tx1"/>
                </a:solidFill>
              </a:rPr>
              <a:t>，厚度为</a:t>
            </a:r>
            <a:r>
              <a:rPr lang="en-US" altLang="zh-CN" sz="1600" dirty="0">
                <a:solidFill>
                  <a:schemeClr val="tx1"/>
                </a:solidFill>
              </a:rPr>
              <a:t>150μg/cm</a:t>
            </a:r>
            <a:r>
              <a:rPr lang="en-US" altLang="zh-CN" sz="1600" baseline="30000" dirty="0">
                <a:solidFill>
                  <a:schemeClr val="tx1"/>
                </a:solidFill>
              </a:rPr>
              <a:t>2</a:t>
            </a:r>
            <a:r>
              <a:rPr lang="zh-CN" altLang="zh-CN" sz="1600" dirty="0" smtClean="0">
                <a:solidFill>
                  <a:schemeClr val="tx1"/>
                </a:solidFill>
              </a:rPr>
              <a:t>；</a:t>
            </a:r>
            <a:endParaRPr lang="en-US" altLang="zh-CN" sz="1600" dirty="0" smtClean="0">
              <a:solidFill>
                <a:schemeClr val="tx1"/>
              </a:solidFill>
            </a:endParaRPr>
          </a:p>
          <a:p>
            <a:pPr marL="0" indent="0" algn="just">
              <a:lnSpc>
                <a:spcPct val="100000"/>
              </a:lnSpc>
              <a:spcBef>
                <a:spcPts val="0"/>
              </a:spcBef>
              <a:spcAft>
                <a:spcPts val="0"/>
              </a:spcAft>
              <a:buFontTx/>
              <a:buNone/>
              <a:defRPr/>
            </a:pPr>
            <a:r>
              <a:rPr lang="en-US" altLang="zh-CN" sz="1600" dirty="0" smtClean="0">
                <a:solidFill>
                  <a:schemeClr val="tx1"/>
                </a:solidFill>
              </a:rPr>
              <a:t>1</a:t>
            </a:r>
            <a:r>
              <a:rPr lang="zh-CN" altLang="zh-CN" sz="1600" dirty="0">
                <a:solidFill>
                  <a:schemeClr val="tx1"/>
                </a:solidFill>
              </a:rPr>
              <a:t>块尺寸为</a:t>
            </a:r>
            <a:r>
              <a:rPr lang="en-US" altLang="zh-CN" sz="1600" dirty="0">
                <a:solidFill>
                  <a:schemeClr val="tx1"/>
                </a:solidFill>
              </a:rPr>
              <a:t>20mm*60mm</a:t>
            </a:r>
            <a:r>
              <a:rPr lang="zh-CN" altLang="zh-CN" sz="1600" dirty="0">
                <a:solidFill>
                  <a:schemeClr val="tx1"/>
                </a:solidFill>
              </a:rPr>
              <a:t>，厚度为</a:t>
            </a:r>
            <a:r>
              <a:rPr lang="en-US" altLang="zh-CN" sz="1600" dirty="0">
                <a:solidFill>
                  <a:schemeClr val="tx1"/>
                </a:solidFill>
              </a:rPr>
              <a:t>200μg/cm</a:t>
            </a:r>
            <a:r>
              <a:rPr lang="en-US" altLang="zh-CN" sz="1600" baseline="30000" dirty="0">
                <a:solidFill>
                  <a:schemeClr val="tx1"/>
                </a:solidFill>
              </a:rPr>
              <a:t>2</a:t>
            </a:r>
            <a:r>
              <a:rPr lang="zh-CN" altLang="zh-CN" sz="1600" dirty="0" smtClean="0">
                <a:solidFill>
                  <a:schemeClr val="tx1"/>
                </a:solidFill>
              </a:rPr>
              <a:t>；</a:t>
            </a:r>
            <a:endParaRPr lang="en-US" altLang="zh-CN" sz="1600" dirty="0" smtClean="0">
              <a:solidFill>
                <a:schemeClr val="tx1"/>
              </a:solidFill>
            </a:endParaRPr>
          </a:p>
          <a:p>
            <a:pPr marL="0" indent="0" algn="just">
              <a:lnSpc>
                <a:spcPct val="100000"/>
              </a:lnSpc>
              <a:spcBef>
                <a:spcPts val="0"/>
              </a:spcBef>
              <a:spcAft>
                <a:spcPts val="0"/>
              </a:spcAft>
              <a:buFontTx/>
              <a:buNone/>
              <a:defRPr/>
            </a:pPr>
            <a:r>
              <a:rPr lang="en-US" altLang="zh-CN" sz="1600" dirty="0" smtClean="0">
                <a:solidFill>
                  <a:schemeClr val="tx1"/>
                </a:solidFill>
              </a:rPr>
              <a:t>1</a:t>
            </a:r>
            <a:r>
              <a:rPr lang="zh-CN" altLang="zh-CN" sz="1600" dirty="0">
                <a:solidFill>
                  <a:schemeClr val="tx1"/>
                </a:solidFill>
              </a:rPr>
              <a:t>块尺寸为</a:t>
            </a:r>
            <a:r>
              <a:rPr lang="en-US" altLang="zh-CN" sz="1600" dirty="0">
                <a:solidFill>
                  <a:schemeClr val="tx1"/>
                </a:solidFill>
              </a:rPr>
              <a:t>20mm*60mm</a:t>
            </a:r>
            <a:r>
              <a:rPr lang="zh-CN" altLang="zh-CN" sz="1600" dirty="0">
                <a:solidFill>
                  <a:schemeClr val="tx1"/>
                </a:solidFill>
              </a:rPr>
              <a:t>，厚度为</a:t>
            </a:r>
            <a:r>
              <a:rPr lang="en-US" altLang="zh-CN" sz="1600" dirty="0">
                <a:solidFill>
                  <a:schemeClr val="tx1"/>
                </a:solidFill>
              </a:rPr>
              <a:t>250μg/cm</a:t>
            </a:r>
            <a:r>
              <a:rPr lang="en-US" altLang="zh-CN" sz="1600" baseline="30000" dirty="0">
                <a:solidFill>
                  <a:schemeClr val="tx1"/>
                </a:solidFill>
              </a:rPr>
              <a:t>2</a:t>
            </a:r>
            <a:r>
              <a:rPr lang="zh-CN" altLang="zh-CN" sz="1600" dirty="0" smtClean="0">
                <a:solidFill>
                  <a:schemeClr val="tx1"/>
                </a:solidFill>
              </a:rPr>
              <a:t>；</a:t>
            </a:r>
            <a:endParaRPr lang="en-US" altLang="zh-CN" sz="1600" dirty="0" smtClean="0">
              <a:solidFill>
                <a:schemeClr val="tx1"/>
              </a:solidFill>
            </a:endParaRPr>
          </a:p>
          <a:p>
            <a:pPr marL="0" indent="0" algn="just">
              <a:lnSpc>
                <a:spcPct val="100000"/>
              </a:lnSpc>
              <a:spcBef>
                <a:spcPts val="1200"/>
              </a:spcBef>
              <a:spcAft>
                <a:spcPts val="0"/>
              </a:spcAft>
              <a:buFontTx/>
              <a:buNone/>
              <a:defRPr/>
            </a:pPr>
            <a:r>
              <a:rPr lang="zh-CN" altLang="en-US" sz="1800" dirty="0" smtClean="0">
                <a:solidFill>
                  <a:schemeClr val="tx1"/>
                </a:solidFill>
              </a:rPr>
              <a:t>（</a:t>
            </a:r>
            <a:r>
              <a:rPr lang="en-US" altLang="zh-CN" sz="1800" dirty="0" smtClean="0">
                <a:solidFill>
                  <a:schemeClr val="tx1"/>
                </a:solidFill>
              </a:rPr>
              <a:t>2</a:t>
            </a:r>
            <a:r>
              <a:rPr lang="zh-CN" altLang="en-US" sz="1800" dirty="0" smtClean="0">
                <a:solidFill>
                  <a:schemeClr val="tx1"/>
                </a:solidFill>
              </a:rPr>
              <a:t>）</a:t>
            </a:r>
            <a:r>
              <a:rPr lang="zh-CN" altLang="zh-CN" sz="1800" dirty="0" smtClean="0">
                <a:solidFill>
                  <a:schemeClr val="tx1"/>
                </a:solidFill>
              </a:rPr>
              <a:t>双层</a:t>
            </a:r>
            <a:r>
              <a:rPr lang="zh-CN" altLang="zh-CN" sz="1800" dirty="0">
                <a:solidFill>
                  <a:schemeClr val="tx1"/>
                </a:solidFill>
              </a:rPr>
              <a:t>剥离膜共</a:t>
            </a:r>
            <a:r>
              <a:rPr lang="en-US" altLang="zh-CN" sz="1800" dirty="0">
                <a:solidFill>
                  <a:schemeClr val="tx1"/>
                </a:solidFill>
              </a:rPr>
              <a:t>8</a:t>
            </a:r>
            <a:r>
              <a:rPr lang="zh-CN" altLang="zh-CN" sz="1800" dirty="0">
                <a:solidFill>
                  <a:schemeClr val="tx1"/>
                </a:solidFill>
              </a:rPr>
              <a:t>块</a:t>
            </a:r>
            <a:r>
              <a:rPr lang="zh-CN" altLang="zh-CN" sz="1800" dirty="0" smtClean="0">
                <a:solidFill>
                  <a:schemeClr val="tx1"/>
                </a:solidFill>
              </a:rPr>
              <a:t>，</a:t>
            </a:r>
            <a:r>
              <a:rPr lang="zh-CN" altLang="en-US" sz="1800" dirty="0" smtClean="0">
                <a:solidFill>
                  <a:schemeClr val="tx1"/>
                </a:solidFill>
              </a:rPr>
              <a:t>包括：</a:t>
            </a:r>
            <a:endParaRPr lang="en-US" altLang="zh-CN" sz="1800" dirty="0" smtClean="0">
              <a:solidFill>
                <a:schemeClr val="tx1"/>
              </a:solidFill>
            </a:endParaRPr>
          </a:p>
          <a:p>
            <a:pPr marL="0" indent="0" algn="just">
              <a:lnSpc>
                <a:spcPct val="100000"/>
              </a:lnSpc>
              <a:spcBef>
                <a:spcPts val="0"/>
              </a:spcBef>
              <a:spcAft>
                <a:spcPts val="0"/>
              </a:spcAft>
              <a:buFontTx/>
              <a:buNone/>
              <a:defRPr/>
            </a:pPr>
            <a:r>
              <a:rPr lang="en-US" altLang="zh-CN" sz="1600" dirty="0">
                <a:solidFill>
                  <a:schemeClr val="tx1"/>
                </a:solidFill>
              </a:rPr>
              <a:t>6</a:t>
            </a:r>
            <a:r>
              <a:rPr lang="zh-CN" altLang="zh-CN" sz="1600" dirty="0">
                <a:solidFill>
                  <a:schemeClr val="tx1"/>
                </a:solidFill>
              </a:rPr>
              <a:t>块尺寸为</a:t>
            </a:r>
            <a:r>
              <a:rPr lang="en-US" altLang="zh-CN" sz="1600" dirty="0">
                <a:solidFill>
                  <a:schemeClr val="tx1"/>
                </a:solidFill>
              </a:rPr>
              <a:t>20mm*60mm</a:t>
            </a:r>
            <a:r>
              <a:rPr lang="zh-CN" altLang="zh-CN" sz="1600" dirty="0">
                <a:solidFill>
                  <a:schemeClr val="tx1"/>
                </a:solidFill>
              </a:rPr>
              <a:t>，总厚度为</a:t>
            </a:r>
            <a:r>
              <a:rPr lang="en-US" altLang="zh-CN" sz="1600" dirty="0">
                <a:solidFill>
                  <a:schemeClr val="tx1"/>
                </a:solidFill>
              </a:rPr>
              <a:t>100μg/cm</a:t>
            </a:r>
            <a:r>
              <a:rPr lang="en-US" altLang="zh-CN" sz="1600" baseline="30000" dirty="0">
                <a:solidFill>
                  <a:schemeClr val="tx1"/>
                </a:solidFill>
              </a:rPr>
              <a:t>2</a:t>
            </a:r>
            <a:r>
              <a:rPr lang="zh-CN" altLang="zh-CN" sz="1600" dirty="0">
                <a:solidFill>
                  <a:schemeClr val="tx1"/>
                </a:solidFill>
              </a:rPr>
              <a:t>；</a:t>
            </a:r>
            <a:endParaRPr lang="en-US" altLang="zh-CN" sz="1600" dirty="0">
              <a:solidFill>
                <a:schemeClr val="tx1"/>
              </a:solidFill>
            </a:endParaRPr>
          </a:p>
          <a:p>
            <a:pPr marL="0" indent="0" algn="just">
              <a:lnSpc>
                <a:spcPct val="100000"/>
              </a:lnSpc>
              <a:spcBef>
                <a:spcPts val="0"/>
              </a:spcBef>
              <a:spcAft>
                <a:spcPts val="0"/>
              </a:spcAft>
              <a:buFontTx/>
              <a:buNone/>
              <a:defRPr/>
            </a:pPr>
            <a:r>
              <a:rPr lang="en-US" altLang="zh-CN" sz="1600" dirty="0">
                <a:solidFill>
                  <a:schemeClr val="tx1"/>
                </a:solidFill>
              </a:rPr>
              <a:t>1</a:t>
            </a:r>
            <a:r>
              <a:rPr lang="zh-CN" altLang="zh-CN" sz="1600" dirty="0">
                <a:solidFill>
                  <a:schemeClr val="tx1"/>
                </a:solidFill>
              </a:rPr>
              <a:t>块尺寸为</a:t>
            </a:r>
            <a:r>
              <a:rPr lang="en-US" altLang="zh-CN" sz="1600" dirty="0">
                <a:solidFill>
                  <a:schemeClr val="tx1"/>
                </a:solidFill>
              </a:rPr>
              <a:t>20mm*60mm</a:t>
            </a:r>
            <a:r>
              <a:rPr lang="zh-CN" altLang="zh-CN" sz="1600" dirty="0">
                <a:solidFill>
                  <a:schemeClr val="tx1"/>
                </a:solidFill>
              </a:rPr>
              <a:t>，总厚度为</a:t>
            </a:r>
            <a:r>
              <a:rPr lang="en-US" altLang="zh-CN" sz="1600" dirty="0">
                <a:solidFill>
                  <a:schemeClr val="tx1"/>
                </a:solidFill>
              </a:rPr>
              <a:t>150μg/cm</a:t>
            </a:r>
            <a:r>
              <a:rPr lang="en-US" altLang="zh-CN" sz="1600" baseline="30000" dirty="0">
                <a:solidFill>
                  <a:schemeClr val="tx1"/>
                </a:solidFill>
              </a:rPr>
              <a:t>2</a:t>
            </a:r>
            <a:r>
              <a:rPr lang="zh-CN" altLang="zh-CN" sz="1600" dirty="0">
                <a:solidFill>
                  <a:schemeClr val="tx1"/>
                </a:solidFill>
              </a:rPr>
              <a:t>；</a:t>
            </a:r>
            <a:endParaRPr lang="en-US" altLang="zh-CN" sz="1600" dirty="0">
              <a:solidFill>
                <a:schemeClr val="tx1"/>
              </a:solidFill>
            </a:endParaRPr>
          </a:p>
          <a:p>
            <a:pPr marL="0" indent="0" algn="just">
              <a:lnSpc>
                <a:spcPct val="100000"/>
              </a:lnSpc>
              <a:spcBef>
                <a:spcPts val="0"/>
              </a:spcBef>
              <a:spcAft>
                <a:spcPts val="0"/>
              </a:spcAft>
              <a:buFontTx/>
              <a:buNone/>
              <a:defRPr/>
            </a:pPr>
            <a:r>
              <a:rPr lang="en-US" altLang="zh-CN" sz="1600" dirty="0">
                <a:solidFill>
                  <a:schemeClr val="tx1"/>
                </a:solidFill>
              </a:rPr>
              <a:t>1</a:t>
            </a:r>
            <a:r>
              <a:rPr lang="zh-CN" altLang="zh-CN" sz="1600" dirty="0">
                <a:solidFill>
                  <a:schemeClr val="tx1"/>
                </a:solidFill>
              </a:rPr>
              <a:t>块尺寸为</a:t>
            </a:r>
            <a:r>
              <a:rPr lang="en-US" altLang="zh-CN" sz="1600" dirty="0">
                <a:solidFill>
                  <a:schemeClr val="tx1"/>
                </a:solidFill>
              </a:rPr>
              <a:t>20mm*60mm</a:t>
            </a:r>
            <a:r>
              <a:rPr lang="zh-CN" altLang="zh-CN" sz="1600" dirty="0">
                <a:solidFill>
                  <a:schemeClr val="tx1"/>
                </a:solidFill>
              </a:rPr>
              <a:t>，总厚度为</a:t>
            </a:r>
            <a:r>
              <a:rPr lang="en-US" altLang="zh-CN" sz="1600" dirty="0">
                <a:solidFill>
                  <a:schemeClr val="tx1"/>
                </a:solidFill>
              </a:rPr>
              <a:t>200μg/cm</a:t>
            </a:r>
            <a:r>
              <a:rPr lang="en-US" altLang="zh-CN" sz="1600" baseline="30000" dirty="0">
                <a:solidFill>
                  <a:schemeClr val="tx1"/>
                </a:solidFill>
              </a:rPr>
              <a:t>2</a:t>
            </a:r>
            <a:r>
              <a:rPr lang="zh-CN" altLang="zh-CN" sz="1600" dirty="0">
                <a:solidFill>
                  <a:schemeClr val="tx1"/>
                </a:solidFill>
              </a:rPr>
              <a:t>。</a:t>
            </a:r>
          </a:p>
          <a:p>
            <a:pPr marL="0" indent="0" algn="just">
              <a:buFontTx/>
              <a:buNone/>
              <a:defRPr/>
            </a:pPr>
            <a:endParaRPr lang="zh-CN" altLang="zh-CN" sz="1800" dirty="0">
              <a:solidFill>
                <a:schemeClr val="tx1"/>
              </a:solidFill>
            </a:endParaRPr>
          </a:p>
          <a:p>
            <a:pPr algn="just">
              <a:defRPr/>
            </a:pPr>
            <a:endParaRPr lang="zh-CN" altLang="en-US" dirty="0"/>
          </a:p>
        </p:txBody>
      </p:sp>
      <p:pic>
        <p:nvPicPr>
          <p:cNvPr id="9220" name="图片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3141663"/>
            <a:ext cx="3024187"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图片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863" y="4652963"/>
            <a:ext cx="3011487"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矩形 3"/>
          <p:cNvSpPr>
            <a:spLocks noChangeArrowheads="1"/>
          </p:cNvSpPr>
          <p:nvPr/>
        </p:nvSpPr>
        <p:spPr bwMode="auto">
          <a:xfrm>
            <a:off x="5652120" y="4400550"/>
            <a:ext cx="2438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smtClean="0"/>
              <a:t>（</a:t>
            </a:r>
            <a:r>
              <a:rPr lang="en-US" altLang="zh-CN" b="1" dirty="0" smtClean="0"/>
              <a:t>a</a:t>
            </a:r>
            <a:r>
              <a:rPr lang="zh-CN" altLang="en-US" b="1" dirty="0" smtClean="0"/>
              <a:t>）</a:t>
            </a:r>
            <a:r>
              <a:rPr lang="zh-CN" altLang="zh-CN" b="1" dirty="0" smtClean="0"/>
              <a:t>单</a:t>
            </a:r>
            <a:r>
              <a:rPr lang="zh-CN" altLang="zh-CN" b="1" dirty="0"/>
              <a:t>层膜片针孔分布情况</a:t>
            </a:r>
            <a:endParaRPr lang="zh-CN" altLang="en-US" b="1" dirty="0"/>
          </a:p>
        </p:txBody>
      </p:sp>
      <p:sp>
        <p:nvSpPr>
          <p:cNvPr id="9223" name="矩形 4"/>
          <p:cNvSpPr>
            <a:spLocks noChangeArrowheads="1"/>
          </p:cNvSpPr>
          <p:nvPr/>
        </p:nvSpPr>
        <p:spPr bwMode="auto">
          <a:xfrm>
            <a:off x="5652120" y="6008688"/>
            <a:ext cx="24481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smtClean="0"/>
              <a:t>（</a:t>
            </a:r>
            <a:r>
              <a:rPr lang="en-US" altLang="zh-CN" b="1" dirty="0" smtClean="0"/>
              <a:t>b</a:t>
            </a:r>
            <a:r>
              <a:rPr lang="zh-CN" altLang="en-US" b="1" dirty="0" smtClean="0"/>
              <a:t>）</a:t>
            </a:r>
            <a:r>
              <a:rPr lang="zh-CN" altLang="zh-CN" b="1" dirty="0" smtClean="0"/>
              <a:t>双层</a:t>
            </a:r>
            <a:r>
              <a:rPr lang="zh-CN" altLang="zh-CN" b="1" dirty="0"/>
              <a:t>膜片针孔分布情况</a:t>
            </a:r>
            <a:endParaRPr lang="zh-CN" altLang="en-US" b="1" dirty="0"/>
          </a:p>
        </p:txBody>
      </p:sp>
      <p:sp>
        <p:nvSpPr>
          <p:cNvPr id="9224" name="矩形 6"/>
          <p:cNvSpPr>
            <a:spLocks noChangeArrowheads="1"/>
          </p:cNvSpPr>
          <p:nvPr/>
        </p:nvSpPr>
        <p:spPr bwMode="auto">
          <a:xfrm>
            <a:off x="5541963" y="6316663"/>
            <a:ext cx="289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dirty="0" smtClean="0"/>
              <a:t>图</a:t>
            </a:r>
            <a:r>
              <a:rPr lang="en-US" altLang="zh-CN" b="1" dirty="0" smtClean="0"/>
              <a:t>4  </a:t>
            </a:r>
            <a:r>
              <a:rPr lang="zh-CN" altLang="zh-CN" b="1" dirty="0"/>
              <a:t>单双层膜片针孔分布情况对比</a:t>
            </a:r>
          </a:p>
        </p:txBody>
      </p:sp>
      <p:sp>
        <p:nvSpPr>
          <p:cNvPr id="9225" name="矩形 7"/>
          <p:cNvSpPr>
            <a:spLocks noChangeArrowheads="1"/>
          </p:cNvSpPr>
          <p:nvPr/>
        </p:nvSpPr>
        <p:spPr bwMode="auto">
          <a:xfrm>
            <a:off x="-10135" y="5377746"/>
            <a:ext cx="53546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zh-CN" sz="1600" dirty="0"/>
              <a:t>       </a:t>
            </a:r>
            <a:r>
              <a:rPr lang="zh-CN" altLang="en-US" sz="1600" b="1" dirty="0" smtClean="0"/>
              <a:t>对比单层与</a:t>
            </a:r>
            <a:r>
              <a:rPr lang="zh-CN" altLang="zh-CN" sz="1600" b="1" dirty="0" smtClean="0"/>
              <a:t>双层膜片</a:t>
            </a:r>
            <a:r>
              <a:rPr lang="zh-CN" altLang="en-US" sz="1600" b="1" dirty="0" smtClean="0"/>
              <a:t>，可以看出双层膜片</a:t>
            </a:r>
            <a:r>
              <a:rPr lang="zh-CN" altLang="zh-CN" sz="1600" b="1" dirty="0" smtClean="0"/>
              <a:t>针孔</a:t>
            </a:r>
            <a:r>
              <a:rPr lang="zh-CN" altLang="zh-CN" sz="1600" b="1" dirty="0"/>
              <a:t>情况明显减少，膜片表面质量、强度等也优于单层膜片</a:t>
            </a:r>
            <a:r>
              <a:rPr lang="zh-CN" altLang="en-US" sz="1600" b="1" dirty="0" smtClean="0"/>
              <a:t>。</a:t>
            </a:r>
            <a:endParaRPr lang="en-US" altLang="zh-CN" sz="1600" b="1" dirty="0" smtClean="0"/>
          </a:p>
          <a:p>
            <a:pPr algn="just"/>
            <a:r>
              <a:rPr lang="en-US" altLang="zh-CN" sz="1600" dirty="0"/>
              <a:t> </a:t>
            </a:r>
            <a:r>
              <a:rPr lang="en-US" altLang="zh-CN" sz="1600" dirty="0" smtClean="0"/>
              <a:t>     </a:t>
            </a:r>
            <a:r>
              <a:rPr lang="zh-CN" altLang="zh-CN" sz="1600" dirty="0" smtClean="0"/>
              <a:t>暑期</a:t>
            </a:r>
            <a:r>
              <a:rPr lang="zh-CN" altLang="zh-CN" sz="1600" dirty="0"/>
              <a:t>剥离膜检修主要流程依次为，注入区真空暴露，拆卸主剥离膜换膜组件，依次更换</a:t>
            </a:r>
            <a:r>
              <a:rPr lang="en-US" altLang="zh-CN" sz="1600" dirty="0"/>
              <a:t>1</a:t>
            </a:r>
            <a:r>
              <a:rPr lang="zh-CN" altLang="zh-CN" sz="1600" dirty="0"/>
              <a:t>至</a:t>
            </a:r>
            <a:r>
              <a:rPr lang="en-US" altLang="zh-CN" sz="1600" dirty="0"/>
              <a:t>12</a:t>
            </a:r>
            <a:r>
              <a:rPr lang="zh-CN" altLang="zh-CN" sz="1600" dirty="0"/>
              <a:t>号膜片，完成膜片更换后进行真空密封，恢复真空。</a:t>
            </a:r>
          </a:p>
          <a:p>
            <a:endParaRPr lang="zh-CN" altLang="zh-CN" sz="1600" b="1"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ea typeface="宋体" pitchFamily="2" charset="-122"/>
              </a:defRPr>
            </a:lvl1pPr>
            <a:lvl2pPr marL="742950" indent="-285750">
              <a:defRPr sz="1400">
                <a:solidFill>
                  <a:schemeClr val="tx1"/>
                </a:solidFill>
                <a:latin typeface="Arial" pitchFamily="34" charset="0"/>
                <a:ea typeface="宋体" pitchFamily="2" charset="-122"/>
              </a:defRPr>
            </a:lvl2pPr>
            <a:lvl3pPr marL="1143000" indent="-228600">
              <a:defRPr sz="1400">
                <a:solidFill>
                  <a:schemeClr val="tx1"/>
                </a:solidFill>
                <a:latin typeface="Arial" pitchFamily="34" charset="0"/>
                <a:ea typeface="宋体" pitchFamily="2" charset="-122"/>
              </a:defRPr>
            </a:lvl3pPr>
            <a:lvl4pPr marL="1600200" indent="-228600">
              <a:defRPr sz="1400">
                <a:solidFill>
                  <a:schemeClr val="tx1"/>
                </a:solidFill>
                <a:latin typeface="Arial" pitchFamily="34" charset="0"/>
                <a:ea typeface="宋体" pitchFamily="2" charset="-122"/>
              </a:defRPr>
            </a:lvl4pPr>
            <a:lvl5pPr marL="2057400" indent="-228600">
              <a:defRPr sz="1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a:solidFill>
                  <a:schemeClr val="tx1"/>
                </a:solidFill>
                <a:latin typeface="Arial" pitchFamily="34" charset="0"/>
                <a:ea typeface="宋体" pitchFamily="2" charset="-122"/>
              </a:defRPr>
            </a:lvl9pPr>
          </a:lstStyle>
          <a:p>
            <a:fld id="{3B6CE686-3CE9-4CD6-A011-F9BF5DC01A65}" type="slidenum">
              <a:rPr lang="en-US" altLang="zh-CN" sz="900" smtClean="0">
                <a:solidFill>
                  <a:srgbClr val="4D5E68"/>
                </a:solidFill>
                <a:latin typeface="Impact" pitchFamily="34" charset="0"/>
              </a:rPr>
              <a:pPr/>
              <a:t>8</a:t>
            </a:fld>
            <a:endParaRPr lang="en-US" altLang="zh-CN" sz="900" smtClean="0">
              <a:solidFill>
                <a:srgbClr val="4D5E68"/>
              </a:solidFill>
              <a:latin typeface="Impact" pitchFamily="34" charset="0"/>
            </a:endParaRPr>
          </a:p>
        </p:txBody>
      </p:sp>
      <p:sp>
        <p:nvSpPr>
          <p:cNvPr id="5" name="矩形 4"/>
          <p:cNvSpPr/>
          <p:nvPr/>
        </p:nvSpPr>
        <p:spPr>
          <a:xfrm>
            <a:off x="467544" y="3573016"/>
            <a:ext cx="8103765" cy="769441"/>
          </a:xfrm>
          <a:prstGeom prst="rect">
            <a:avLst/>
          </a:prstGeom>
          <a:effectLst>
            <a:innerShdw blurRad="63500" dist="50800" dir="13500000">
              <a:prstClr val="black">
                <a:alpha val="50000"/>
              </a:prstClr>
            </a:inner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altLang="zh-CN" sz="4400" b="1" dirty="0">
                <a:ln w="11430"/>
                <a:effectLst>
                  <a:outerShdw blurRad="50800" dist="39000" dir="5460000" algn="tl">
                    <a:srgbClr val="000000">
                      <a:alpha val="38000"/>
                    </a:srgbClr>
                  </a:outerShdw>
                </a:effectLst>
                <a:latin typeface="Comic Sans MS" pitchFamily="66" charset="0"/>
              </a:rPr>
              <a:t>2.</a:t>
            </a:r>
            <a:r>
              <a:rPr lang="zh-CN" altLang="en-US" sz="4400" b="1" dirty="0">
                <a:ln w="11430"/>
                <a:effectLst>
                  <a:outerShdw blurRad="50800" dist="39000" dir="5460000" algn="tl">
                    <a:srgbClr val="000000">
                      <a:alpha val="38000"/>
                    </a:srgbClr>
                  </a:outerShdw>
                </a:effectLst>
                <a:latin typeface="Comic Sans MS" pitchFamily="66" charset="0"/>
              </a:rPr>
              <a:t>废束站质子束窗的运行情况</a:t>
            </a:r>
            <a:endParaRPr lang="en-US" altLang="zh-CN" sz="4400" b="1" dirty="0">
              <a:ln w="11430"/>
              <a:effectLst>
                <a:outerShdw blurRad="50800" dist="39000" dir="5460000" algn="tl">
                  <a:srgbClr val="000000">
                    <a:alpha val="38000"/>
                  </a:srgbClr>
                </a:outerShdw>
              </a:effectLst>
              <a:latin typeface="Comic Sans MS" pitchFamily="66" charset="0"/>
            </a:endParaRPr>
          </a:p>
        </p:txBody>
      </p:sp>
    </p:spTree>
  </p:cSld>
  <p:clrMapOvr>
    <a:masterClrMapping/>
  </p:clrMapOvr>
  <p:transition advTm="8332">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p:cNvSpPr>
          <p:nvPr>
            <p:ph type="title"/>
          </p:nvPr>
        </p:nvSpPr>
        <p:spPr/>
        <p:txBody>
          <a:bodyPr/>
          <a:lstStyle/>
          <a:p>
            <a:r>
              <a:rPr lang="en-US" altLang="zh-CN" sz="2400" dirty="0" smtClean="0">
                <a:solidFill>
                  <a:schemeClr val="tx1"/>
                </a:solidFill>
                <a:effectLst>
                  <a:outerShdw blurRad="38100" dist="38100" dir="2700000" algn="tl">
                    <a:srgbClr val="000000">
                      <a:alpha val="43137"/>
                    </a:srgbClr>
                  </a:outerShdw>
                </a:effectLst>
              </a:rPr>
              <a:t>2.1 </a:t>
            </a:r>
            <a:r>
              <a:rPr lang="zh-CN" altLang="zh-CN" sz="2400" dirty="0" smtClean="0">
                <a:solidFill>
                  <a:schemeClr val="tx1"/>
                </a:solidFill>
                <a:effectLst>
                  <a:outerShdw blurRad="38100" dist="38100" dir="2700000" algn="tl">
                    <a:srgbClr val="000000">
                      <a:alpha val="43137"/>
                    </a:srgbClr>
                  </a:outerShdw>
                </a:effectLst>
              </a:rPr>
              <a:t>废束站</a:t>
            </a:r>
            <a:r>
              <a:rPr lang="zh-CN" altLang="en-US" sz="2400" dirty="0" smtClean="0">
                <a:solidFill>
                  <a:schemeClr val="tx1"/>
                </a:solidFill>
                <a:effectLst>
                  <a:outerShdw blurRad="38100" dist="38100" dir="2700000" algn="tl">
                    <a:srgbClr val="000000">
                      <a:alpha val="43137"/>
                    </a:srgbClr>
                  </a:outerShdw>
                </a:effectLst>
              </a:rPr>
              <a:t>及质子束窗</a:t>
            </a:r>
            <a:r>
              <a:rPr lang="zh-CN" altLang="zh-CN" sz="2400" dirty="0" smtClean="0">
                <a:solidFill>
                  <a:schemeClr val="tx1"/>
                </a:solidFill>
                <a:effectLst>
                  <a:outerShdw blurRad="38100" dist="38100" dir="2700000" algn="tl">
                    <a:srgbClr val="000000">
                      <a:alpha val="43137"/>
                    </a:srgbClr>
                  </a:outerShdw>
                </a:effectLst>
              </a:rPr>
              <a:t>简介</a:t>
            </a:r>
            <a:r>
              <a:rPr lang="en-US" altLang="zh-CN" sz="2400" dirty="0" smtClean="0">
                <a:solidFill>
                  <a:schemeClr val="tx1"/>
                </a:solidFill>
                <a:effectLst>
                  <a:outerShdw blurRad="38100" dist="38100" dir="2700000" algn="tl">
                    <a:srgbClr val="000000">
                      <a:alpha val="43137"/>
                    </a:srgbClr>
                  </a:outerShdw>
                </a:effectLst>
              </a:rPr>
              <a:t> </a:t>
            </a:r>
            <a:endParaRPr lang="zh-CN" altLang="en-US" sz="2400" dirty="0" smtClean="0">
              <a:solidFill>
                <a:schemeClr val="tx1"/>
              </a:solidFill>
              <a:effectLst>
                <a:outerShdw blurRad="38100" dist="38100" dir="2700000" algn="tl">
                  <a:srgbClr val="000000">
                    <a:alpha val="43137"/>
                  </a:srgbClr>
                </a:outerShdw>
              </a:effectLst>
            </a:endParaRPr>
          </a:p>
        </p:txBody>
      </p:sp>
      <p:sp>
        <p:nvSpPr>
          <p:cNvPr id="3" name="内容占位符 2"/>
          <p:cNvSpPr>
            <a:spLocks noGrp="1"/>
          </p:cNvSpPr>
          <p:nvPr>
            <p:ph idx="1"/>
          </p:nvPr>
        </p:nvSpPr>
        <p:spPr>
          <a:xfrm>
            <a:off x="323850" y="1590948"/>
            <a:ext cx="8569325" cy="5078412"/>
          </a:xfrm>
        </p:spPr>
        <p:txBody>
          <a:bodyPr/>
          <a:lstStyle/>
          <a:p>
            <a:pPr marL="0" indent="0" algn="just">
              <a:buFontTx/>
              <a:buNone/>
              <a:defRPr/>
            </a:pPr>
            <a:r>
              <a:rPr lang="en-US" altLang="zh-CN" sz="1800" dirty="0" smtClean="0">
                <a:solidFill>
                  <a:schemeClr val="tx1"/>
                </a:solidFill>
              </a:rPr>
              <a:t>       </a:t>
            </a:r>
            <a:r>
              <a:rPr lang="zh-CN" altLang="zh-CN" sz="1800" dirty="0" smtClean="0">
                <a:solidFill>
                  <a:schemeClr val="tx1"/>
                </a:solidFill>
              </a:rPr>
              <a:t>根据</a:t>
            </a:r>
            <a:r>
              <a:rPr lang="zh-CN" altLang="zh-CN" sz="1800" dirty="0">
                <a:solidFill>
                  <a:schemeClr val="tx1"/>
                </a:solidFill>
              </a:rPr>
              <a:t>运行及调试需要，</a:t>
            </a:r>
            <a:r>
              <a:rPr lang="en-US" altLang="zh-CN" sz="1800" dirty="0">
                <a:solidFill>
                  <a:schemeClr val="tx1"/>
                </a:solidFill>
              </a:rPr>
              <a:t>CSNS</a:t>
            </a:r>
            <a:r>
              <a:rPr lang="zh-CN" altLang="zh-CN" sz="1800" dirty="0">
                <a:solidFill>
                  <a:schemeClr val="tx1"/>
                </a:solidFill>
              </a:rPr>
              <a:t>共设计了</a:t>
            </a:r>
            <a:r>
              <a:rPr lang="en-US" altLang="zh-CN" sz="1800" dirty="0">
                <a:solidFill>
                  <a:schemeClr val="tx1"/>
                </a:solidFill>
              </a:rPr>
              <a:t>4</a:t>
            </a:r>
            <a:r>
              <a:rPr lang="zh-CN" altLang="zh-CN" sz="1800" dirty="0">
                <a:solidFill>
                  <a:schemeClr val="tx1"/>
                </a:solidFill>
              </a:rPr>
              <a:t>个废束站，它们分别位于直线末端（</a:t>
            </a:r>
            <a:r>
              <a:rPr lang="en-US" altLang="zh-CN" sz="1800" dirty="0">
                <a:solidFill>
                  <a:schemeClr val="tx1"/>
                </a:solidFill>
              </a:rPr>
              <a:t>2</a:t>
            </a:r>
            <a:r>
              <a:rPr lang="zh-CN" altLang="zh-CN" sz="1800" dirty="0">
                <a:solidFill>
                  <a:schemeClr val="tx1"/>
                </a:solidFill>
              </a:rPr>
              <a:t>个，</a:t>
            </a:r>
            <a:r>
              <a:rPr lang="en-US" altLang="zh-CN" sz="1800" dirty="0">
                <a:solidFill>
                  <a:schemeClr val="tx1"/>
                </a:solidFill>
              </a:rPr>
              <a:t>LRDUMP</a:t>
            </a:r>
            <a:r>
              <a:rPr lang="zh-CN" altLang="zh-CN" sz="1800" dirty="0">
                <a:solidFill>
                  <a:schemeClr val="tx1"/>
                </a:solidFill>
              </a:rPr>
              <a:t>，</a:t>
            </a:r>
            <a:r>
              <a:rPr lang="en-US" altLang="zh-CN" sz="1800" dirty="0">
                <a:solidFill>
                  <a:schemeClr val="tx1"/>
                </a:solidFill>
              </a:rPr>
              <a:t>LRDUMP1</a:t>
            </a:r>
            <a:r>
              <a:rPr lang="zh-CN" altLang="zh-CN" sz="1800" dirty="0">
                <a:solidFill>
                  <a:schemeClr val="tx1"/>
                </a:solidFill>
              </a:rPr>
              <a:t>）、注入区（</a:t>
            </a:r>
            <a:r>
              <a:rPr lang="en-US" altLang="zh-CN" sz="1800" dirty="0">
                <a:solidFill>
                  <a:schemeClr val="tx1"/>
                </a:solidFill>
              </a:rPr>
              <a:t>1</a:t>
            </a:r>
            <a:r>
              <a:rPr lang="zh-CN" altLang="zh-CN" sz="1800" dirty="0">
                <a:solidFill>
                  <a:schemeClr val="tx1"/>
                </a:solidFill>
              </a:rPr>
              <a:t>个，</a:t>
            </a:r>
            <a:r>
              <a:rPr lang="en-US" altLang="zh-CN" sz="1800" dirty="0">
                <a:solidFill>
                  <a:schemeClr val="tx1"/>
                </a:solidFill>
              </a:rPr>
              <a:t>INDUMP</a:t>
            </a:r>
            <a:r>
              <a:rPr lang="zh-CN" altLang="zh-CN" sz="1800" dirty="0">
                <a:solidFill>
                  <a:schemeClr val="tx1"/>
                </a:solidFill>
              </a:rPr>
              <a:t>）和引出区（</a:t>
            </a:r>
            <a:r>
              <a:rPr lang="en-US" altLang="zh-CN" sz="1800" dirty="0">
                <a:solidFill>
                  <a:schemeClr val="tx1"/>
                </a:solidFill>
              </a:rPr>
              <a:t>1</a:t>
            </a:r>
            <a:r>
              <a:rPr lang="zh-CN" altLang="zh-CN" sz="1800" dirty="0">
                <a:solidFill>
                  <a:schemeClr val="tx1"/>
                </a:solidFill>
              </a:rPr>
              <a:t>个，</a:t>
            </a:r>
            <a:r>
              <a:rPr lang="en-US" altLang="zh-CN" sz="1800" dirty="0">
                <a:solidFill>
                  <a:schemeClr val="tx1"/>
                </a:solidFill>
              </a:rPr>
              <a:t>RCSDUMP</a:t>
            </a:r>
            <a:r>
              <a:rPr lang="zh-CN" altLang="zh-CN" sz="1800" dirty="0">
                <a:solidFill>
                  <a:schemeClr val="tx1"/>
                </a:solidFill>
              </a:rPr>
              <a:t>）。整个废束站由末端的</a:t>
            </a:r>
            <a:r>
              <a:rPr lang="zh-CN" altLang="zh-CN" sz="1800" dirty="0" smtClean="0">
                <a:solidFill>
                  <a:schemeClr val="tx1"/>
                </a:solidFill>
              </a:rPr>
              <a:t>钢板</a:t>
            </a:r>
            <a:r>
              <a:rPr lang="zh-CN" altLang="en-US" sz="1800" dirty="0" smtClean="0">
                <a:solidFill>
                  <a:schemeClr val="tx1"/>
                </a:solidFill>
              </a:rPr>
              <a:t>、</a:t>
            </a:r>
            <a:r>
              <a:rPr lang="zh-CN" altLang="zh-CN" sz="1800" dirty="0" smtClean="0">
                <a:solidFill>
                  <a:schemeClr val="tx1"/>
                </a:solidFill>
              </a:rPr>
              <a:t>混凝土</a:t>
            </a:r>
            <a:r>
              <a:rPr lang="zh-CN" altLang="zh-CN" sz="1800" dirty="0">
                <a:solidFill>
                  <a:schemeClr val="tx1"/>
                </a:solidFill>
              </a:rPr>
              <a:t>屏蔽</a:t>
            </a:r>
            <a:r>
              <a:rPr lang="zh-CN" altLang="zh-CN" sz="1800" dirty="0" smtClean="0">
                <a:solidFill>
                  <a:schemeClr val="tx1"/>
                </a:solidFill>
              </a:rPr>
              <a:t>层</a:t>
            </a:r>
            <a:r>
              <a:rPr lang="zh-CN" altLang="en-US" sz="1800" dirty="0">
                <a:solidFill>
                  <a:schemeClr val="tx1"/>
                </a:solidFill>
              </a:rPr>
              <a:t>和</a:t>
            </a:r>
            <a:r>
              <a:rPr lang="zh-CN" altLang="zh-CN" sz="1800" dirty="0" smtClean="0">
                <a:solidFill>
                  <a:schemeClr val="tx1"/>
                </a:solidFill>
              </a:rPr>
              <a:t>质子</a:t>
            </a:r>
            <a:r>
              <a:rPr lang="zh-CN" altLang="zh-CN" sz="1800" dirty="0">
                <a:solidFill>
                  <a:schemeClr val="tx1"/>
                </a:solidFill>
              </a:rPr>
              <a:t>束窗组成</a:t>
            </a:r>
            <a:r>
              <a:rPr lang="zh-CN" altLang="zh-CN" sz="1800" dirty="0" smtClean="0">
                <a:solidFill>
                  <a:schemeClr val="tx1"/>
                </a:solidFill>
              </a:rPr>
              <a:t>。</a:t>
            </a:r>
            <a:endParaRPr lang="en-US" altLang="zh-CN" sz="1800" dirty="0" smtClean="0">
              <a:solidFill>
                <a:schemeClr val="tx1"/>
              </a:solidFill>
            </a:endParaRPr>
          </a:p>
          <a:p>
            <a:pPr marL="0" indent="0" algn="just">
              <a:buFontTx/>
              <a:buNone/>
              <a:defRPr/>
            </a:pPr>
            <a:r>
              <a:rPr lang="en-US" altLang="zh-CN" sz="1800" dirty="0">
                <a:solidFill>
                  <a:schemeClr val="tx1"/>
                </a:solidFill>
              </a:rPr>
              <a:t>       </a:t>
            </a:r>
            <a:r>
              <a:rPr lang="zh-CN" altLang="zh-CN" sz="1800" dirty="0">
                <a:solidFill>
                  <a:schemeClr val="tx1"/>
                </a:solidFill>
              </a:rPr>
              <a:t>废束站质子窗是真空系统的边界，用于隔绝大气，维持系统真空环境。系统运行时，束流直接作用在束窗表面，大部分穿过束窗，进入屏蔽体，少部分沉积在束窗上，引起束窗温度升高</a:t>
            </a:r>
            <a:r>
              <a:rPr lang="zh-CN" altLang="zh-CN" sz="1800" dirty="0" smtClean="0">
                <a:solidFill>
                  <a:schemeClr val="tx1"/>
                </a:solidFill>
              </a:rPr>
              <a:t>。</a:t>
            </a:r>
            <a:endParaRPr lang="en-US" altLang="zh-CN" sz="1800" dirty="0" smtClean="0">
              <a:solidFill>
                <a:schemeClr val="tx1"/>
              </a:solidFill>
            </a:endParaRPr>
          </a:p>
          <a:p>
            <a:pPr marL="0" indent="0" algn="just">
              <a:buFontTx/>
              <a:buNone/>
              <a:defRPr/>
            </a:pPr>
            <a:r>
              <a:rPr lang="en-US" altLang="zh-CN" sz="1800" dirty="0">
                <a:solidFill>
                  <a:srgbClr val="FF0000"/>
                </a:solidFill>
              </a:rPr>
              <a:t> </a:t>
            </a:r>
            <a:r>
              <a:rPr lang="en-US" altLang="zh-CN" sz="1800" dirty="0" smtClean="0">
                <a:solidFill>
                  <a:srgbClr val="FF0000"/>
                </a:solidFill>
              </a:rPr>
              <a:t>       </a:t>
            </a:r>
            <a:r>
              <a:rPr lang="zh-CN" altLang="zh-CN" sz="1800" dirty="0" smtClean="0">
                <a:solidFill>
                  <a:srgbClr val="FF0000"/>
                </a:solidFill>
              </a:rPr>
              <a:t>因此</a:t>
            </a:r>
            <a:r>
              <a:rPr lang="zh-CN" altLang="zh-CN" sz="1800" dirty="0">
                <a:solidFill>
                  <a:srgbClr val="FF0000"/>
                </a:solidFill>
              </a:rPr>
              <a:t>，废束站质子窗工作条件较为恶劣，需要对其工作状态进行监控</a:t>
            </a:r>
            <a:r>
              <a:rPr lang="zh-CN" altLang="en-US" sz="1800" dirty="0">
                <a:solidFill>
                  <a:srgbClr val="FF0000"/>
                </a:solidFill>
              </a:rPr>
              <a:t>。</a:t>
            </a:r>
            <a:endParaRPr lang="zh-CN" altLang="zh-CN" sz="1800" dirty="0">
              <a:solidFill>
                <a:srgbClr val="FF0000"/>
              </a:solidFill>
            </a:endParaRPr>
          </a:p>
          <a:p>
            <a:pPr>
              <a:defRPr/>
            </a:pPr>
            <a:endParaRPr lang="zh-CN" altLang="en-US"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CSNS讲演稿母板">
  <a:themeElements>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1_CSNS讲演稿母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CSNS模板</Template>
  <TotalTime>1523</TotalTime>
  <Pages>0</Pages>
  <Words>3729</Words>
  <Characters>0</Characters>
  <Application>Microsoft Office PowerPoint</Application>
  <PresentationFormat>全屏显示(4:3)</PresentationFormat>
  <Lines>0</Lines>
  <Paragraphs>263</Paragraphs>
  <Slides>42</Slides>
  <Notes>3</Notes>
  <HiddenSlides>0</HiddenSlides>
  <MMClips>0</MMClips>
  <ScaleCrop>false</ScaleCrop>
  <HeadingPairs>
    <vt:vector size="4" baseType="variant">
      <vt:variant>
        <vt:lpstr>主题</vt:lpstr>
      </vt:variant>
      <vt:variant>
        <vt:i4>1</vt:i4>
      </vt:variant>
      <vt:variant>
        <vt:lpstr>幻灯片标题</vt:lpstr>
      </vt:variant>
      <vt:variant>
        <vt:i4>42</vt:i4>
      </vt:variant>
    </vt:vector>
  </HeadingPairs>
  <TitlesOfParts>
    <vt:vector size="43" baseType="lpstr">
      <vt:lpstr>1_CSNS讲演稿母板</vt:lpstr>
      <vt:lpstr>2018年CSNS机械关键设备运行状况</vt:lpstr>
      <vt:lpstr>PowerPoint 演示文稿</vt:lpstr>
      <vt:lpstr>PowerPoint 演示文稿</vt:lpstr>
      <vt:lpstr>1.1 剥离膜简介</vt:lpstr>
      <vt:lpstr>1.2 剥离膜运行情况</vt:lpstr>
      <vt:lpstr>1.2 剥离膜运行情况</vt:lpstr>
      <vt:lpstr>1.3 暑期检修更换</vt:lpstr>
      <vt:lpstr>PowerPoint 演示文稿</vt:lpstr>
      <vt:lpstr>2.1 废束站及质子束窗简介 </vt:lpstr>
      <vt:lpstr>2.2  废束站质子束窗运行情况</vt:lpstr>
      <vt:lpstr>PowerPoint 演示文稿</vt:lpstr>
      <vt:lpstr>3.1  磁铁振动监测简介</vt:lpstr>
      <vt:lpstr>3.2 磁铁振动监测运行情况</vt:lpstr>
      <vt:lpstr>3.2 磁铁振动监测运行情况</vt:lpstr>
      <vt:lpstr>3.3 真空盒振动检测</vt:lpstr>
      <vt:lpstr>3.3 真空盒振动检测</vt:lpstr>
      <vt:lpstr>3.3 真空盒振动检测</vt:lpstr>
      <vt:lpstr>PowerPoint 演示文稿</vt:lpstr>
      <vt:lpstr>4.1   靶前24米段设计简介</vt:lpstr>
      <vt:lpstr>4.2  靶前24米运行情况</vt:lpstr>
      <vt:lpstr>4.3   靶前24米磁铁漏水检测</vt:lpstr>
      <vt:lpstr>4.3   靶前24米磁铁漏水检测</vt:lpstr>
      <vt:lpstr>PowerPoint 演示文稿</vt:lpstr>
      <vt:lpstr>5.1  异形真空盒简介</vt:lpstr>
      <vt:lpstr>5.2 真空盒运行情况</vt:lpstr>
      <vt:lpstr>5.2 真空盒运行情况</vt:lpstr>
      <vt:lpstr>PowerPoint 演示文稿</vt:lpstr>
      <vt:lpstr>6.1   注入区INMWS02多丝靶简介</vt:lpstr>
      <vt:lpstr>6.2  注入区INMWS02多丝靶安装调整</vt:lpstr>
      <vt:lpstr>6.3   注入区INMWS02多丝靶调整后测量情况</vt:lpstr>
      <vt:lpstr>PowerPoint 演示文稿</vt:lpstr>
      <vt:lpstr>7.1 远程机器行走检测车简介</vt:lpstr>
      <vt:lpstr>7.2  行走车搭载视觉振动测量仪</vt:lpstr>
      <vt:lpstr>7.3 远程机器行走检测车搭载准直摄影测量</vt:lpstr>
      <vt:lpstr>7.4 实现RCS环中控室对行走检测车的远程控制与视觉振动监测</vt:lpstr>
      <vt:lpstr>PowerPoint 演示文稿</vt:lpstr>
      <vt:lpstr>PowerPoint 演示文稿</vt:lpstr>
      <vt:lpstr>PowerPoint 演示文稿</vt:lpstr>
      <vt:lpstr>PowerPoint 演示文稿</vt:lpstr>
      <vt:lpstr>PowerPoint 演示文稿</vt:lpstr>
      <vt:lpstr>PowerPoint 演示文稿</vt:lpstr>
      <vt:lpstr>9 .总结</vt:lpstr>
    </vt:vector>
  </TitlesOfParts>
  <Company>MC SYSTEM</Company>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CSNS Status 中国散裂中子源  Jie WEI  for the CSNS Project Team Institute of High Energy Physics Institute of Physics</dc:title>
  <dc:creator>MC SYSTEM</dc:creator>
  <cp:lastModifiedBy>win</cp:lastModifiedBy>
  <cp:revision>1823</cp:revision>
  <cp:lastPrinted>2014-12-10T06:04:48Z</cp:lastPrinted>
  <dcterms:created xsi:type="dcterms:W3CDTF">2010-01-08T00:24:23Z</dcterms:created>
  <dcterms:modified xsi:type="dcterms:W3CDTF">2018-09-11T08:41:32Z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2052-10.1.0.6930</vt:lpwstr>
  </property>
</Properties>
</file>