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59" r:id="rId4"/>
    <p:sldId id="258" r:id="rId5"/>
    <p:sldId id="674" r:id="rId6"/>
    <p:sldId id="284" r:id="rId7"/>
    <p:sldId id="295" r:id="rId8"/>
    <p:sldId id="296" r:id="rId9"/>
    <p:sldId id="265" r:id="rId10"/>
    <p:sldId id="266" r:id="rId11"/>
    <p:sldId id="297" r:id="rId12"/>
    <p:sldId id="298" r:id="rId13"/>
    <p:sldId id="311" r:id="rId14"/>
    <p:sldId id="673" r:id="rId15"/>
    <p:sldId id="301" r:id="rId16"/>
    <p:sldId id="302" r:id="rId17"/>
    <p:sldId id="273" r:id="rId18"/>
    <p:sldId id="306" r:id="rId19"/>
    <p:sldId id="307" r:id="rId20"/>
    <p:sldId id="300" r:id="rId21"/>
    <p:sldId id="308" r:id="rId22"/>
    <p:sldId id="269" r:id="rId23"/>
    <p:sldId id="261" r:id="rId24"/>
    <p:sldId id="270" r:id="rId25"/>
    <p:sldId id="262" r:id="rId26"/>
    <p:sldId id="268" r:id="rId27"/>
    <p:sldId id="271" r:id="rId28"/>
    <p:sldId id="267" r:id="rId29"/>
    <p:sldId id="272" r:id="rId30"/>
    <p:sldId id="274" r:id="rId31"/>
    <p:sldId id="275" r:id="rId32"/>
    <p:sldId id="264" r:id="rId33"/>
    <p:sldId id="277" r:id="rId34"/>
    <p:sldId id="276" r:id="rId35"/>
    <p:sldId id="279" r:id="rId36"/>
    <p:sldId id="280" r:id="rId37"/>
    <p:sldId id="281" r:id="rId38"/>
    <p:sldId id="282" r:id="rId39"/>
    <p:sldId id="283" r:id="rId40"/>
    <p:sldId id="310" r:id="rId41"/>
    <p:sldId id="309" r:id="rId42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33CC33"/>
    <a:srgbClr val="2A3454"/>
    <a:srgbClr val="CCCCFF"/>
    <a:srgbClr val="C0C0C0"/>
    <a:srgbClr val="4D5E68"/>
    <a:srgbClr val="1679BA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780" autoAdjust="0"/>
    <p:restoredTop sz="95862" autoAdjust="0"/>
  </p:normalViewPr>
  <p:slideViewPr>
    <p:cSldViewPr>
      <p:cViewPr varScale="1">
        <p:scale>
          <a:sx n="112" d="100"/>
          <a:sy n="112" d="100"/>
        </p:scale>
        <p:origin x="8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400" d="100"/>
        <a:sy n="4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8245F94-29A9-4646-AEF5-F8B025617D0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752035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86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E0033F8-A451-452F-968B-DC5FCB816DEF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262361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SSppt母板首页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8305800" y="6477000"/>
            <a:ext cx="184150" cy="2254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>
              <a:lnSpc>
                <a:spcPct val="88000"/>
              </a:lnSpc>
              <a:defRPr/>
            </a:pPr>
            <a:endParaRPr lang="zh-CN" altLang="zh-CN" sz="1000">
              <a:solidFill>
                <a:schemeClr val="bg2"/>
              </a:solidFill>
              <a:latin typeface="Impact" pitchFamily="34" charset="0"/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339975"/>
            <a:ext cx="7772400" cy="1470025"/>
          </a:xfrm>
        </p:spPr>
        <p:txBody>
          <a:bodyPr/>
          <a:lstStyle>
            <a:lvl1pPr algn="ctr">
              <a:defRPr sz="3200">
                <a:solidFill>
                  <a:srgbClr val="FF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zh-CN" altLang="en-US" noProof="0" dirty="0"/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600200"/>
          </a:xfrm>
        </p:spPr>
        <p:txBody>
          <a:bodyPr/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 sz="2200" b="0">
                <a:solidFill>
                  <a:schemeClr val="bg1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 dirty="0"/>
          </a:p>
        </p:txBody>
      </p:sp>
    </p:spTree>
    <p:extLst>
      <p:ext uri="{BB962C8B-B14F-4D97-AF65-F5344CB8AC3E}">
        <p14:creationId xmlns:p14="http://schemas.microsoft.com/office/powerpoint/2010/main" val="32303455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sz="16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sz="1400" b="0"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9C348-F499-4306-995B-71BE127AFE5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02777231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zh-CN" altLang="en-US" sz="2200" b="1" dirty="0">
                <a:solidFill>
                  <a:srgbClr val="4D5E68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7D73-2E85-4A3C-98E1-69F7B763BE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6223694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zh-CN" altLang="en-US" sz="2200" b="1" dirty="0">
                <a:solidFill>
                  <a:srgbClr val="4D5E68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447800"/>
            <a:ext cx="3992563" cy="4953000"/>
          </a:xfrm>
        </p:spPr>
        <p:txBody>
          <a:bodyPr/>
          <a:lstStyle>
            <a:lvl1pPr>
              <a:defRPr lang="zh-CN" altLang="en-US" sz="1800" b="0" dirty="0" smtClean="0">
                <a:solidFill>
                  <a:srgbClr val="0056AC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lang="zh-CN" altLang="en-US" sz="16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lang="zh-CN" altLang="en-US" sz="14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1B44B-41D6-462C-A8DE-BBFE8503A74D}" type="slidenum">
              <a:rPr lang="en-US" altLang="zh-CN"/>
              <a:pPr>
                <a:defRPr/>
              </a:pPr>
              <a:t>‹#›</a:t>
            </a:fld>
            <a:endParaRPr lang="en-US" altLang="zh-CN" dirty="0"/>
          </a:p>
        </p:txBody>
      </p:sp>
      <p:sp>
        <p:nvSpPr>
          <p:cNvPr id="6" name="内容占位符 2"/>
          <p:cNvSpPr>
            <a:spLocks noGrp="1"/>
          </p:cNvSpPr>
          <p:nvPr>
            <p:ph sz="half" idx="11"/>
          </p:nvPr>
        </p:nvSpPr>
        <p:spPr>
          <a:xfrm>
            <a:off x="4932040" y="1447800"/>
            <a:ext cx="3992563" cy="4953000"/>
          </a:xfrm>
        </p:spPr>
        <p:txBody>
          <a:bodyPr/>
          <a:lstStyle>
            <a:lvl1pPr>
              <a:defRPr lang="zh-CN" altLang="en-US" sz="1800" b="0" dirty="0" smtClean="0">
                <a:solidFill>
                  <a:srgbClr val="0056AC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1pPr>
            <a:lvl2pPr>
              <a:defRPr lang="zh-CN" altLang="en-US" sz="16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2pPr>
            <a:lvl3pPr>
              <a:defRPr lang="zh-CN" altLang="en-US" sz="1400" b="0" dirty="0" smtClean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</p:txBody>
      </p:sp>
    </p:spTree>
    <p:extLst>
      <p:ext uri="{BB962C8B-B14F-4D97-AF65-F5344CB8AC3E}">
        <p14:creationId xmlns:p14="http://schemas.microsoft.com/office/powerpoint/2010/main" val="3836937914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 descr="未标题-2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838200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447800"/>
            <a:ext cx="81391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</p:txBody>
      </p:sp>
      <p:sp>
        <p:nvSpPr>
          <p:cNvPr id="21606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24625"/>
            <a:ext cx="303213" cy="1809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4D5E68"/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A7B2A338-2406-4333-AE6E-5BC9AB204F3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7872413" y="6513513"/>
            <a:ext cx="509587" cy="1920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defRPr/>
            </a:pPr>
            <a:r>
              <a:rPr lang="en-US" altLang="zh-CN" sz="900">
                <a:solidFill>
                  <a:srgbClr val="4D5E68"/>
                </a:solidFill>
                <a:latin typeface="Impact" pitchFamily="34" charset="0"/>
              </a:rPr>
              <a:t>Page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68313" y="6524625"/>
            <a:ext cx="3810000" cy="1920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defRPr/>
            </a:pPr>
            <a:r>
              <a:rPr lang="zh-CN" altLang="en-US" sz="900">
                <a:solidFill>
                  <a:schemeClr val="bg1"/>
                </a:solidFill>
                <a:latin typeface="Impact" pitchFamily="34" charset="0"/>
              </a:rPr>
              <a:t>散裂中子源进展汇报  </a:t>
            </a:r>
            <a:fld id="{E1B92196-F9F7-42E9-A11B-E7913C571913}" type="datetime4">
              <a:rPr lang="en-US" altLang="zh-CN" sz="900" smtClean="0">
                <a:solidFill>
                  <a:schemeClr val="bg1"/>
                </a:solidFill>
                <a:latin typeface="Impact" pitchFamily="34" charset="0"/>
              </a:rPr>
              <a:pPr>
                <a:defRPr/>
              </a:pPr>
              <a:t>September 12, 2018</a:t>
            </a:fld>
            <a:endParaRPr lang="zh-CN" altLang="en-US" sz="900">
              <a:solidFill>
                <a:schemeClr val="bg1"/>
              </a:solidFill>
              <a:latin typeface="Impact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5" r:id="rId1"/>
    <p:sldLayoutId id="2147484703" r:id="rId2"/>
    <p:sldLayoutId id="2147484707" r:id="rId3"/>
    <p:sldLayoutId id="2147484705" r:id="rId4"/>
  </p:sldLayoutIdLst>
  <p:transition>
    <p:fade/>
  </p:transition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zh-CN" altLang="en-US" sz="2200" b="1" dirty="0" smtClean="0">
          <a:solidFill>
            <a:srgbClr val="4D5E68"/>
          </a:solidFill>
          <a:latin typeface="Century" panose="020406040505050203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4D5E68"/>
          </a:solidFill>
          <a:latin typeface="Arial" charset="0"/>
          <a:ea typeface="宋体" charset="-122"/>
        </a:defRPr>
      </a:lvl9pPr>
    </p:titleStyle>
    <p:bodyStyle>
      <a:lvl1pPr marL="342900" indent="-342900" algn="l" rtl="0" eaLnBrk="1" fontAlgn="base" hangingPunct="1">
        <a:lnSpc>
          <a:spcPct val="120000"/>
        </a:lnSpc>
        <a:spcBef>
          <a:spcPct val="30000"/>
        </a:spcBef>
        <a:spcAft>
          <a:spcPct val="20000"/>
        </a:spcAft>
        <a:buClr>
          <a:schemeClr val="tx1"/>
        </a:buClr>
        <a:buChar char="•"/>
        <a:defRPr lang="zh-CN" altLang="en-US" sz="1800" b="0" dirty="0" smtClean="0">
          <a:solidFill>
            <a:srgbClr val="0056AC"/>
          </a:solidFill>
          <a:latin typeface="Century" panose="02040604050505020304" pitchFamily="18" charset="0"/>
          <a:ea typeface="Arial Unicode MS" panose="020B0604020202020204" pitchFamily="34" charset="-122"/>
          <a:cs typeface="Arial Unicode MS" panose="020B0604020202020204" pitchFamily="34" charset="-122"/>
        </a:defRPr>
      </a:lvl1pPr>
      <a:lvl2pPr marL="742950" indent="-285750" algn="l" rtl="0" eaLnBrk="1" fontAlgn="base" hangingPunct="1">
        <a:lnSpc>
          <a:spcPct val="120000"/>
        </a:lnSpc>
        <a:spcBef>
          <a:spcPct val="20000"/>
        </a:spcBef>
        <a:spcAft>
          <a:spcPct val="20000"/>
        </a:spcAft>
        <a:buClr>
          <a:schemeClr val="tx1"/>
        </a:buClr>
        <a:buChar char="–"/>
        <a:defRPr lang="zh-CN" altLang="en-US" sz="1600" b="0" dirty="0" smtClean="0">
          <a:solidFill>
            <a:srgbClr val="2A3454"/>
          </a:solidFill>
          <a:latin typeface="Century" panose="02040604050505020304" pitchFamily="18" charset="0"/>
          <a:ea typeface="Arial Unicode MS" panose="020B0604020202020204" pitchFamily="34" charset="-122"/>
          <a:cs typeface="Times New Roman" panose="02020603050405020304" pitchFamily="18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lang="zh-CN" altLang="en-US" sz="1400" b="0" dirty="0" smtClean="0">
          <a:solidFill>
            <a:srgbClr val="2A3454"/>
          </a:solidFill>
          <a:latin typeface="Century" panose="02040604050505020304" pitchFamily="18" charset="0"/>
          <a:ea typeface="Arial Unicode MS" panose="020B0604020202020204" pitchFamily="34" charset="-122"/>
          <a:cs typeface="Times New Roman" panose="02020603050405020304" pitchFamily="18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b="1">
          <a:solidFill>
            <a:srgbClr val="4D5E68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rgbClr val="4D5E68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b="1">
          <a:solidFill>
            <a:srgbClr val="4D5E68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4.emf"/><Relationship Id="rId4" Type="http://schemas.openxmlformats.org/officeDocument/2006/relationships/oleObject" Target="../embeddings/oleObject1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lk/mzk8083d62945ysz4jwx30jw0000gn/T/com.microsoft.Word/WebArchiveCopyPasteTempFiles/1.jpg%3fmboxa=&amp;mid=1%253A1tbiAQQEDFDmrEf12QAAs8&amp;part=2" TargetMode="Externa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var/folders/lk/mzk8083d62945ysz4jwx30jw0000gn/T/com.microsoft.Word/WebArchiveCopyPasteTempFiles/2.jpg%3fmboxa=&amp;mid=1%253A1tbiAQQEDFDmrEf12QAAs8&amp;part=3" TargetMode="External"/><Relationship Id="rId4" Type="http://schemas.openxmlformats.org/officeDocument/2006/relationships/image" Target="../media/image5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>
                <a:solidFill>
                  <a:srgbClr val="C00000"/>
                </a:solidFill>
              </a:rPr>
              <a:t>中国散裂中子源环高频系统现状及展望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00800" cy="1600200"/>
          </a:xfrm>
        </p:spPr>
        <p:txBody>
          <a:bodyPr/>
          <a:lstStyle/>
          <a:p>
            <a:pPr algn="l"/>
            <a:r>
              <a:rPr lang="zh-CN" altLang="en-US" dirty="0">
                <a:solidFill>
                  <a:schemeClr val="tx1"/>
                </a:solidFill>
              </a:rPr>
              <a:t>李晓</a:t>
            </a:r>
            <a:endParaRPr lang="en-US" altLang="zh-CN" dirty="0">
              <a:solidFill>
                <a:schemeClr val="tx1"/>
              </a:solidFill>
            </a:endParaRPr>
          </a:p>
          <a:p>
            <a:pPr algn="l"/>
            <a:r>
              <a:rPr lang="zh-CN" altLang="en-US" dirty="0">
                <a:solidFill>
                  <a:schemeClr val="tx1"/>
                </a:solidFill>
              </a:rPr>
              <a:t>中国科学院高能物理研究所</a:t>
            </a:r>
            <a:endParaRPr lang="en-US" altLang="zh-CN" dirty="0">
              <a:solidFill>
                <a:schemeClr val="tx1"/>
              </a:solidFill>
            </a:endParaRPr>
          </a:p>
          <a:p>
            <a:pPr algn="l"/>
            <a:r>
              <a:rPr lang="en-US" altLang="zh-CN" dirty="0">
                <a:solidFill>
                  <a:schemeClr val="tx1"/>
                </a:solidFill>
              </a:rPr>
              <a:t>2018.</a:t>
            </a:r>
            <a:r>
              <a:rPr lang="en-US" altLang="zh-Hans" dirty="0">
                <a:solidFill>
                  <a:schemeClr val="tx1"/>
                </a:solidFill>
              </a:rPr>
              <a:t>9</a:t>
            </a:r>
            <a:r>
              <a:rPr lang="en-US" altLang="zh-CN" dirty="0">
                <a:solidFill>
                  <a:schemeClr val="tx1"/>
                </a:solidFill>
              </a:rPr>
              <a:t>@</a:t>
            </a:r>
            <a:r>
              <a:rPr lang="zh-CN" altLang="en-US" dirty="0">
                <a:solidFill>
                  <a:schemeClr val="tx1"/>
                </a:solidFill>
              </a:rPr>
              <a:t>中国散裂</a:t>
            </a:r>
            <a:r>
              <a:rPr lang="zh-CN" altLang="en-US">
                <a:solidFill>
                  <a:schemeClr val="tx1"/>
                </a:solidFill>
              </a:rPr>
              <a:t>中子源首届年会</a:t>
            </a:r>
            <a:endParaRPr lang="en-US" altLang="zh-C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5049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10</a:t>
            </a:fld>
            <a:endParaRPr lang="en-US" altLang="zh-CN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65121D59-06CE-5448-AE6E-15FA5FFDE23D}"/>
              </a:ext>
            </a:extLst>
          </p:cNvPr>
          <p:cNvGrpSpPr/>
          <p:nvPr/>
        </p:nvGrpSpPr>
        <p:grpSpPr>
          <a:xfrm>
            <a:off x="96839" y="1772816"/>
            <a:ext cx="9047161" cy="4452937"/>
            <a:chOff x="96838" y="1966913"/>
            <a:chExt cx="9047161" cy="445293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950" y="1966913"/>
              <a:ext cx="5889625" cy="2090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38" y="4159250"/>
              <a:ext cx="5900737" cy="226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>
              <a:spLocks noChangeArrowheads="1"/>
            </p:cNvSpPr>
            <p:nvPr/>
          </p:nvSpPr>
          <p:spPr bwMode="auto">
            <a:xfrm>
              <a:off x="5997575" y="2705100"/>
              <a:ext cx="3146424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600" b="0" dirty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Beam life time was 4ms in the first shot.</a:t>
              </a:r>
              <a:endParaRPr lang="zh-CN" altLang="en-US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矩形 7"/>
            <p:cNvSpPr>
              <a:spLocks noChangeArrowheads="1"/>
            </p:cNvSpPr>
            <p:nvPr/>
          </p:nvSpPr>
          <p:spPr bwMode="auto">
            <a:xfrm>
              <a:off x="5997574" y="4835525"/>
              <a:ext cx="314642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600" b="0" dirty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On the same day, </a:t>
              </a:r>
              <a:r>
                <a:rPr lang="en-US" altLang="zh-CN" sz="1600" b="0" dirty="0">
                  <a:solidFill>
                    <a:srgbClr val="A50021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via shifting timing of RF system</a:t>
              </a:r>
              <a:r>
                <a:rPr lang="en-US" altLang="zh-CN" sz="1600" b="0" dirty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, the major part of  beam was accelerated to 1.6GeV and extracted.</a:t>
              </a:r>
              <a:endParaRPr lang="zh-CN" altLang="en-US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右弧形箭头 8"/>
            <p:cNvSpPr>
              <a:spLocks noChangeArrowheads="1"/>
            </p:cNvSpPr>
            <p:nvPr/>
          </p:nvSpPr>
          <p:spPr bwMode="auto">
            <a:xfrm>
              <a:off x="6084888" y="3451225"/>
              <a:ext cx="574675" cy="1282700"/>
            </a:xfrm>
            <a:prstGeom prst="curvedLeftArrow">
              <a:avLst>
                <a:gd name="adj1" fmla="val 25059"/>
                <a:gd name="adj2" fmla="val 50128"/>
                <a:gd name="adj3" fmla="val 25000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CN" altLang="en-US" sz="1400" b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0005512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11</a:t>
            </a:fld>
            <a:endParaRPr lang="en-US" altLang="zh-CN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3415928-26D4-914D-AA34-26F519F171AE}"/>
              </a:ext>
            </a:extLst>
          </p:cNvPr>
          <p:cNvGrpSpPr/>
          <p:nvPr/>
        </p:nvGrpSpPr>
        <p:grpSpPr>
          <a:xfrm>
            <a:off x="251520" y="1556792"/>
            <a:ext cx="8991600" cy="4826301"/>
            <a:chOff x="251520" y="1894448"/>
            <a:chExt cx="8991600" cy="4826301"/>
          </a:xfrm>
        </p:grpSpPr>
        <p:pic>
          <p:nvPicPr>
            <p:cNvPr id="11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4166461"/>
              <a:ext cx="5580063" cy="255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内容占位符 3" descr="捕获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7508" y="1896336"/>
              <a:ext cx="3973512" cy="1871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矩形 9"/>
            <p:cNvSpPr>
              <a:spLocks noChangeArrowheads="1"/>
            </p:cNvSpPr>
            <p:nvPr/>
          </p:nvSpPr>
          <p:spPr bwMode="auto">
            <a:xfrm>
              <a:off x="4788595" y="3814036"/>
              <a:ext cx="4454525" cy="306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400" b="0" dirty="0">
                  <a:solidFill>
                    <a:srgbClr val="A50021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Tuning RF amplitude, frequency, injection phase…  </a:t>
              </a:r>
              <a:endParaRPr lang="zh-CN" altLang="en-US" sz="1400" b="0" dirty="0">
                <a:solidFill>
                  <a:srgbClr val="A50021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燕尾形箭头 16"/>
            <p:cNvSpPr>
              <a:spLocks noChangeArrowheads="1"/>
            </p:cNvSpPr>
            <p:nvPr/>
          </p:nvSpPr>
          <p:spPr bwMode="auto">
            <a:xfrm rot="4119802">
              <a:off x="3674170" y="3429861"/>
              <a:ext cx="1223963" cy="360363"/>
            </a:xfrm>
            <a:prstGeom prst="notchedRightArrow">
              <a:avLst>
                <a:gd name="adj1" fmla="val 50000"/>
                <a:gd name="adj2" fmla="val 49941"/>
              </a:avLst>
            </a:prstGeom>
            <a:solidFill>
              <a:srgbClr val="FFFF0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zh-CN" altLang="en-US" sz="1400" b="0">
                <a:solidFill>
                  <a:schemeClr val="tx1"/>
                </a:solidFill>
              </a:endParaRPr>
            </a:p>
          </p:txBody>
        </p:sp>
        <p:sp>
          <p:nvSpPr>
            <p:cNvPr id="15" name="矩形 17"/>
            <p:cNvSpPr>
              <a:spLocks noChangeArrowheads="1"/>
            </p:cNvSpPr>
            <p:nvPr/>
          </p:nvSpPr>
          <p:spPr bwMode="auto">
            <a:xfrm>
              <a:off x="5831583" y="4846886"/>
              <a:ext cx="3202682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600" b="0" dirty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Times New Roman" panose="02020603050405020304" pitchFamily="18" charset="0"/>
                </a:rPr>
                <a:t>Two days later, the 99% beam transmission rate was achieved with the RF frequency pattern form 0.9018 to 2.444MHz. </a:t>
              </a:r>
              <a:endParaRPr lang="zh-CN" altLang="en-US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1894448"/>
              <a:ext cx="3690262" cy="21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4456570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CN" altLang="en-US" dirty="0"/>
              <a:t>束流信号处理</a:t>
            </a:r>
            <a:endParaRPr lang="en-US" altLang="zh-CN" dirty="0"/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position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phase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Beam amplitude / fundamental harmonic component</a:t>
            </a:r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12</a:t>
            </a:fld>
            <a:endParaRPr lang="en-US" altLang="zh-CN"/>
          </a:p>
        </p:txBody>
      </p:sp>
      <p:pic>
        <p:nvPicPr>
          <p:cNvPr id="5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924" y="3651781"/>
            <a:ext cx="6736464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442" y="3610467"/>
            <a:ext cx="645142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5F16ADC-0122-6E4A-B6F8-FEC230A0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992" y="3273450"/>
            <a:ext cx="6766326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090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3916E6-827B-0C46-AFEA-57BB6ECF6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调束情况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4F8ED6-DE06-704C-A69B-E39834BA1F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控制架构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A1F42CB-DCB8-0E4B-B583-EC2A404AC4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13</a:t>
            </a:fld>
            <a:endParaRPr lang="en-US" altLang="zh-CN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DF1577C-942A-6546-B960-5DDE46DF5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914525"/>
            <a:ext cx="9131300" cy="491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1273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标题 1">
            <a:extLst>
              <a:ext uri="{FF2B5EF4-FFF2-40B4-BE49-F238E27FC236}">
                <a16:creationId xmlns:a16="http://schemas.microsoft.com/office/drawing/2014/main" id="{C1794FE2-E29A-9741-9A8B-1A23EC395D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调束情况</a:t>
            </a:r>
            <a:endParaRPr lang="zh-CN" altLang="en-US" dirty="0"/>
          </a:p>
        </p:txBody>
      </p:sp>
      <p:sp>
        <p:nvSpPr>
          <p:cNvPr id="31747" name="内容占位符 2">
            <a:extLst>
              <a:ext uri="{FF2B5EF4-FFF2-40B4-BE49-F238E27FC236}">
                <a16:creationId xmlns:a16="http://schemas.microsoft.com/office/drawing/2014/main" id="{B4B6937B-11B4-7243-91BF-FF408C5BF5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>
                <a:cs typeface="Times New Roman" panose="02020603050405020304" pitchFamily="18" charset="0"/>
              </a:rPr>
              <a:t>控制环路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voltage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phase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Cavity tune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Grid tune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Direct RF control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Beam loading compensation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Synchrotron oscillation damping </a:t>
            </a:r>
          </a:p>
          <a:p>
            <a:pPr lvl="1" eaLnBrk="1" hangingPunct="1"/>
            <a:r>
              <a:rPr lang="en-US" altLang="zh-CN" sz="1600" b="0" dirty="0">
                <a:solidFill>
                  <a:srgbClr val="2A3454"/>
                </a:solidFill>
                <a:latin typeface="Century" panose="02040604050505020304" pitchFamily="18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RF frequency correction</a:t>
            </a:r>
          </a:p>
          <a:p>
            <a:endParaRPr lang="zh-CN" altLang="en-US" dirty="0"/>
          </a:p>
        </p:txBody>
      </p:sp>
      <p:sp>
        <p:nvSpPr>
          <p:cNvPr id="31748" name="灯片编号占位符 3">
            <a:extLst>
              <a:ext uri="{FF2B5EF4-FFF2-40B4-BE49-F238E27FC236}">
                <a16:creationId xmlns:a16="http://schemas.microsoft.com/office/drawing/2014/main" id="{62B02E15-0694-E34D-86A7-505D6DC352E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FD67962D-F1A3-B445-9677-A631FA45569C}" type="slidenum">
              <a:rPr lang="en-US" altLang="zh-CN" sz="900" b="0" smtClean="0">
                <a:solidFill>
                  <a:srgbClr val="4D5E68"/>
                </a:solidFill>
                <a:latin typeface="Impact" panose="020B0806030902050204" pitchFamily="34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14</a:t>
            </a:fld>
            <a:endParaRPr lang="en-US" altLang="zh-CN" sz="900" b="0">
              <a:solidFill>
                <a:srgbClr val="4D5E68"/>
              </a:solidFill>
              <a:latin typeface="Impact" panose="020B0806030902050204" pitchFamily="34" charset="0"/>
            </a:endParaRPr>
          </a:p>
        </p:txBody>
      </p:sp>
      <p:sp>
        <p:nvSpPr>
          <p:cNvPr id="31749" name="右大括号 4">
            <a:extLst>
              <a:ext uri="{FF2B5EF4-FFF2-40B4-BE49-F238E27FC236}">
                <a16:creationId xmlns:a16="http://schemas.microsoft.com/office/drawing/2014/main" id="{083B6DAC-9140-6D48-887D-F6F6DA0EC40D}"/>
              </a:ext>
            </a:extLst>
          </p:cNvPr>
          <p:cNvSpPr>
            <a:spLocks/>
          </p:cNvSpPr>
          <p:nvPr/>
        </p:nvSpPr>
        <p:spPr bwMode="auto">
          <a:xfrm>
            <a:off x="4727575" y="2035175"/>
            <a:ext cx="215900" cy="1606550"/>
          </a:xfrm>
          <a:prstGeom prst="rightBrace">
            <a:avLst>
              <a:gd name="adj1" fmla="val 8337"/>
              <a:gd name="adj2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31750" name="矩形 6">
            <a:extLst>
              <a:ext uri="{FF2B5EF4-FFF2-40B4-BE49-F238E27FC236}">
                <a16:creationId xmlns:a16="http://schemas.microsoft.com/office/drawing/2014/main" id="{E1E70A2F-562D-7F42-B082-EEF9C89C1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1738" y="2668588"/>
            <a:ext cx="22796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A50021"/>
                </a:solidFill>
                <a:latin typeface="Century" panose="02040604050505020304" pitchFamily="18" charset="0"/>
              </a:rPr>
              <a:t>Cavity control module</a:t>
            </a:r>
            <a:endParaRPr lang="zh-CN" altLang="en-US" sz="1600" b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31751" name="右大括号 5">
            <a:extLst>
              <a:ext uri="{FF2B5EF4-FFF2-40B4-BE49-F238E27FC236}">
                <a16:creationId xmlns:a16="http://schemas.microsoft.com/office/drawing/2014/main" id="{1D939AC5-929A-3941-8962-03BEBFE0EF33}"/>
              </a:ext>
            </a:extLst>
          </p:cNvPr>
          <p:cNvSpPr>
            <a:spLocks/>
          </p:cNvSpPr>
          <p:nvPr/>
        </p:nvSpPr>
        <p:spPr bwMode="auto">
          <a:xfrm>
            <a:off x="4727575" y="3949700"/>
            <a:ext cx="215900" cy="942975"/>
          </a:xfrm>
          <a:prstGeom prst="rightBrace">
            <a:avLst>
              <a:gd name="adj1" fmla="val 8351"/>
              <a:gd name="adj2" fmla="val 50000"/>
            </a:avLst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rgbClr val="C00000"/>
              </a:solidFill>
            </a:endParaRPr>
          </a:p>
        </p:txBody>
      </p:sp>
      <p:sp>
        <p:nvSpPr>
          <p:cNvPr id="31752" name="矩形 7">
            <a:extLst>
              <a:ext uri="{FF2B5EF4-FFF2-40B4-BE49-F238E27FC236}">
                <a16:creationId xmlns:a16="http://schemas.microsoft.com/office/drawing/2014/main" id="{4D5BD561-F112-7B46-8764-86DF54D150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3013" y="4252913"/>
            <a:ext cx="22002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A50021"/>
                </a:solidFill>
                <a:latin typeface="Century" panose="02040604050505020304" pitchFamily="18" charset="0"/>
              </a:rPr>
              <a:t>Beam control module</a:t>
            </a:r>
            <a:endParaRPr lang="zh-CN" altLang="en-US" sz="1600" b="0">
              <a:solidFill>
                <a:schemeClr val="tx1"/>
              </a:solidFill>
              <a:latin typeface="Century" panose="02040604050505020304" pitchFamily="18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2EC7AD3B-9658-DE4F-AD7D-7065637021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446463"/>
            <a:ext cx="2232025" cy="392112"/>
          </a:xfrm>
          <a:prstGeom prst="ellipse">
            <a:avLst/>
          </a:prstGeom>
          <a:solidFill>
            <a:srgbClr val="FFFF00">
              <a:alpha val="0"/>
            </a:srgbClr>
          </a:solid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03546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束流负载下系统调谐</a:t>
            </a:r>
            <a:endParaRPr kumimoji="1"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15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08920"/>
            <a:ext cx="7200000" cy="3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10540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束流负载下腔压控制</a:t>
            </a:r>
            <a:endParaRPr lang="en-US" altLang="zh-CN" dirty="0"/>
          </a:p>
          <a:p>
            <a:endParaRPr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16</a:t>
            </a:fld>
            <a:endParaRPr lang="en-US" altLang="zh-CN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80928"/>
            <a:ext cx="7200000" cy="3343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23455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束流负载下相位控制</a:t>
            </a:r>
            <a:endParaRPr lang="en-US" altLang="zh-CN" dirty="0"/>
          </a:p>
          <a:p>
            <a:endParaRPr lang="en-US" altLang="zh-CN" dirty="0"/>
          </a:p>
          <a:p>
            <a:endParaRPr kumimoji="1" lang="en-US" altLang="zh-CN" dirty="0"/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6" y="2780928"/>
            <a:ext cx="7200000" cy="329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396167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C512C-3C22-084A-B6FD-7089569E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ECF2A-B31D-054D-881E-26842C7AC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反馈放大器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阳极输出隔直电容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23D6B29-5208-1C46-A899-58EDA8E64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18</a:t>
            </a:fld>
            <a:endParaRPr lang="en-US" altLang="zh-CN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443D6E-389B-7B40-9C72-DE65EAAC8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24944"/>
            <a:ext cx="924877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43590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9C512C-3C22-084A-B6FD-7089569E1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5ECF2A-B31D-054D-881E-26842C7AC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功率源变压器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绝缘支柱打火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223D6B29-5208-1C46-A899-58EDA8E6467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19</a:t>
            </a:fld>
            <a:endParaRPr lang="en-US" altLang="zh-CN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0BF7382-66A3-0C4F-A1E2-F7EC51CE6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428673"/>
            <a:ext cx="3916013" cy="395039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EC279A6-75BF-514B-BCA4-79A58E8802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16" t="4655" r="12669" b="17508"/>
          <a:stretch/>
        </p:blipFill>
        <p:spPr>
          <a:xfrm rot="5400000">
            <a:off x="4277879" y="2124139"/>
            <a:ext cx="5053109" cy="34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5236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摘要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CSNS</a:t>
            </a:r>
            <a:r>
              <a:rPr lang="zh-CN" altLang="en-US" dirty="0"/>
              <a:t>调束与运行</a:t>
            </a:r>
            <a:endParaRPr lang="en-US" altLang="zh-CN" dirty="0"/>
          </a:p>
          <a:p>
            <a:r>
              <a:rPr lang="zh-CN" altLang="en-US" dirty="0"/>
              <a:t>二次谐波系统研究</a:t>
            </a:r>
            <a:endParaRPr lang="en-US" altLang="zh-CN" dirty="0"/>
          </a:p>
          <a:p>
            <a:r>
              <a:rPr lang="zh-CN" altLang="en-US" dirty="0"/>
              <a:t>低电平技术研究</a:t>
            </a:r>
            <a:endParaRPr lang="en-US" altLang="zh-CN" dirty="0"/>
          </a:p>
          <a:p>
            <a:r>
              <a:rPr lang="zh-CN" altLang="en-US" dirty="0"/>
              <a:t>未来计划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8574856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专家系统</a:t>
            </a:r>
            <a:endParaRPr kumimoji="1" lang="en-US" altLang="zh-CN" dirty="0"/>
          </a:p>
          <a:p>
            <a:endParaRPr kumimoji="1" lang="en-US" altLang="zh-CN" dirty="0"/>
          </a:p>
          <a:p>
            <a:pPr lvl="1"/>
            <a:r>
              <a:rPr lang="en-US" altLang="zh-CN" dirty="0"/>
              <a:t>Data collection</a:t>
            </a:r>
            <a:r>
              <a:rPr lang="zh-CN" altLang="en-US" dirty="0"/>
              <a:t> </a:t>
            </a:r>
            <a:r>
              <a:rPr lang="en-US" altLang="zh-CN" dirty="0"/>
              <a:t>and display</a:t>
            </a:r>
          </a:p>
          <a:p>
            <a:pPr lvl="1"/>
            <a:r>
              <a:rPr lang="en-US" altLang="zh-CN" dirty="0"/>
              <a:t>Fault analysis</a:t>
            </a:r>
          </a:p>
          <a:p>
            <a:pPr lvl="1"/>
            <a:r>
              <a:rPr lang="en-US" altLang="zh-CN" dirty="0"/>
              <a:t>Automatic system commissioning and recovery</a:t>
            </a:r>
          </a:p>
          <a:p>
            <a:pPr lvl="1"/>
            <a:r>
              <a:rPr lang="en-US" altLang="zh-CN" dirty="0"/>
              <a:t>Easy operation interface</a:t>
            </a:r>
          </a:p>
          <a:p>
            <a:pPr marL="457200" lvl="1" indent="0" algn="just">
              <a:buNone/>
            </a:pPr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20</a:t>
            </a:fld>
            <a:endParaRPr lang="en-US" altLang="zh-CN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998" y="1989888"/>
            <a:ext cx="6046316" cy="453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783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E315BCC-B3A7-F845-A9AF-4E511C1DE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运行相关问题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428B324-8DF0-1A4C-AB77-8E4DAE284A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运行统计</a:t>
            </a:r>
            <a:endParaRPr kumimoji="1" lang="en-US" altLang="zh-CN" dirty="0"/>
          </a:p>
          <a:p>
            <a:endParaRPr kumimoji="1" lang="en-US" altLang="zh-CN" dirty="0"/>
          </a:p>
          <a:p>
            <a:pPr marL="0" indent="0">
              <a:buNone/>
            </a:pPr>
            <a:r>
              <a:rPr kumimoji="1" lang="en-US" altLang="zh-CN" dirty="0"/>
              <a:t>2017.5</a:t>
            </a:r>
            <a:r>
              <a:rPr kumimoji="1" lang="zh-CN" altLang="en-US" dirty="0"/>
              <a:t>～</a:t>
            </a:r>
            <a:r>
              <a:rPr kumimoji="1" lang="en-US" altLang="zh-CN" dirty="0"/>
              <a:t>2018.7</a:t>
            </a:r>
          </a:p>
          <a:p>
            <a:pPr marL="0" indent="0">
              <a:buNone/>
            </a:pPr>
            <a:r>
              <a:rPr kumimoji="1" lang="zh-CN" altLang="en-US" dirty="0"/>
              <a:t>运行时间约</a:t>
            </a:r>
            <a:r>
              <a:rPr kumimoji="1" lang="zh-Hans" altLang="en-US" dirty="0"/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2</a:t>
            </a:r>
            <a:r>
              <a:rPr kumimoji="1" lang="en-US" altLang="zh-Hans" dirty="0">
                <a:solidFill>
                  <a:srgbClr val="C00000"/>
                </a:solidFill>
              </a:rPr>
              <a:t>400</a:t>
            </a:r>
            <a:r>
              <a:rPr kumimoji="1" lang="zh-Hans" altLang="en-US" dirty="0"/>
              <a:t> </a:t>
            </a:r>
            <a:r>
              <a:rPr kumimoji="1" lang="zh-CN" altLang="en-US" dirty="0"/>
              <a:t>小时</a:t>
            </a:r>
            <a:endParaRPr kumimoji="1" lang="en-US" altLang="zh-CN" dirty="0"/>
          </a:p>
          <a:p>
            <a:pPr marL="0" indent="0">
              <a:buNone/>
            </a:pPr>
            <a:r>
              <a:rPr kumimoji="1" lang="zh-CN" altLang="en-US" dirty="0"/>
              <a:t>总故障时间</a:t>
            </a:r>
            <a:r>
              <a:rPr kumimoji="1" lang="zh-Hans" altLang="en-US" dirty="0"/>
              <a:t> </a:t>
            </a:r>
            <a:r>
              <a:rPr kumimoji="1" lang="en-US" altLang="zh-CN" dirty="0">
                <a:solidFill>
                  <a:srgbClr val="C00000"/>
                </a:solidFill>
              </a:rPr>
              <a:t>1</a:t>
            </a:r>
            <a:r>
              <a:rPr kumimoji="1" lang="en-US" altLang="zh-Hans" dirty="0">
                <a:solidFill>
                  <a:srgbClr val="C00000"/>
                </a:solidFill>
              </a:rPr>
              <a:t>3.89</a:t>
            </a:r>
            <a:r>
              <a:rPr kumimoji="1" lang="zh-Hans" altLang="en-US" dirty="0"/>
              <a:t> </a:t>
            </a:r>
            <a:r>
              <a:rPr kumimoji="1" lang="zh-CN" altLang="en-US" dirty="0"/>
              <a:t>小时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12B4C4D-E4A9-7740-A889-F50A163B11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21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0165649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二次谐波系统研究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CSNS</a:t>
            </a:r>
            <a:r>
              <a:rPr lang="zh-CN" altLang="en-US" dirty="0"/>
              <a:t>束流功率升级方案</a:t>
            </a:r>
            <a:endParaRPr lang="en-US" altLang="zh-CN" dirty="0"/>
          </a:p>
          <a:p>
            <a:pPr lvl="1"/>
            <a:r>
              <a:rPr lang="zh-CN" altLang="en-US" dirty="0"/>
              <a:t>小升级～</a:t>
            </a:r>
            <a:r>
              <a:rPr lang="en-US" altLang="zh-CN" dirty="0"/>
              <a:t>2</a:t>
            </a:r>
            <a:r>
              <a:rPr lang="en-US" altLang="zh-Hans" dirty="0"/>
              <a:t>00-250kW</a:t>
            </a:r>
          </a:p>
          <a:p>
            <a:pPr lvl="1"/>
            <a:r>
              <a:rPr lang="zh-CN" altLang="en-US" dirty="0"/>
              <a:t>大升级～</a:t>
            </a:r>
            <a:r>
              <a:rPr lang="en-US" altLang="zh-CN" dirty="0"/>
              <a:t>5</a:t>
            </a:r>
            <a:r>
              <a:rPr lang="en-US" altLang="zh-Hans" dirty="0"/>
              <a:t>00kW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zh-CN" altLang="en-US" dirty="0"/>
              <a:t>现有的铁氧体加载腔系统</a:t>
            </a:r>
            <a:endParaRPr lang="en-US" altLang="zh-CN" dirty="0"/>
          </a:p>
          <a:p>
            <a:pPr lvl="1"/>
            <a:r>
              <a:rPr lang="en-US" altLang="zh-CN" dirty="0"/>
              <a:t>2.7m</a:t>
            </a:r>
          </a:p>
          <a:p>
            <a:pPr lvl="1"/>
            <a:r>
              <a:rPr lang="en-US" altLang="zh-CN" dirty="0"/>
              <a:t>24kV</a:t>
            </a:r>
          </a:p>
          <a:p>
            <a:r>
              <a:rPr lang="zh-CN" altLang="en-US" dirty="0"/>
              <a:t>需要增加的二次谐波系统</a:t>
            </a:r>
            <a:endParaRPr lang="en-US" altLang="zh-CN" dirty="0"/>
          </a:p>
          <a:p>
            <a:pPr lvl="1"/>
            <a:r>
              <a:rPr lang="en-US" altLang="zh-CN" dirty="0"/>
              <a:t>1.8m</a:t>
            </a:r>
          </a:p>
          <a:p>
            <a:pPr lvl="1"/>
            <a:r>
              <a:rPr lang="en-US" altLang="zh-CN" dirty="0"/>
              <a:t>36kV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22</a:t>
            </a:fld>
            <a:endParaRPr lang="en-US" altLang="zh-CN"/>
          </a:p>
        </p:txBody>
      </p:sp>
      <p:sp>
        <p:nvSpPr>
          <p:cNvPr id="6" name="矩形 5"/>
          <p:cNvSpPr/>
          <p:nvPr/>
        </p:nvSpPr>
        <p:spPr>
          <a:xfrm>
            <a:off x="2552226" y="3870294"/>
            <a:ext cx="23631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设计值，实际应用≈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10kV/m</a:t>
            </a:r>
            <a:endParaRPr lang="zh-CN" altLang="en-US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52226" y="5058603"/>
            <a:ext cx="1547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设计值，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20kV/m</a:t>
            </a:r>
            <a:endParaRPr lang="zh-CN" altLang="en-US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235594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磁合金 </a:t>
            </a:r>
            <a:r>
              <a:rPr lang="en-US" altLang="zh-CN" dirty="0"/>
              <a:t>vs </a:t>
            </a:r>
            <a:r>
              <a:rPr lang="zh-CN" altLang="en-US" dirty="0"/>
              <a:t>铁氧体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更稳定的材料性能，更高的加速梯度</a:t>
            </a:r>
            <a:endParaRPr lang="en-US" altLang="zh-CN" dirty="0"/>
          </a:p>
          <a:p>
            <a:pPr lvl="1"/>
            <a:r>
              <a:rPr lang="zh-CN" altLang="en-US" dirty="0"/>
              <a:t>饱和磁通密度</a:t>
            </a:r>
            <a:endParaRPr lang="en-US" altLang="zh-CN" dirty="0"/>
          </a:p>
          <a:p>
            <a:pPr lvl="1"/>
            <a:r>
              <a:rPr lang="zh-CN" altLang="en-US" dirty="0"/>
              <a:t>居里温度</a:t>
            </a:r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无需调谐系统，更简洁的系统架构</a:t>
            </a:r>
            <a:endParaRPr lang="en-US" altLang="zh-CN" dirty="0"/>
          </a:p>
          <a:p>
            <a:pPr lvl="1"/>
            <a:r>
              <a:rPr lang="zh-CN" altLang="en-US" dirty="0"/>
              <a:t>束流负载效应</a:t>
            </a:r>
            <a:endParaRPr lang="en-US" altLang="zh-CN" dirty="0"/>
          </a:p>
          <a:p>
            <a:pPr lvl="1"/>
            <a:r>
              <a:rPr lang="zh-CN" altLang="en-US" dirty="0"/>
              <a:t>长期运行稳定性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23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864" y="1844824"/>
            <a:ext cx="4114809" cy="324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224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相关装置加速梯度对比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24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060848"/>
            <a:ext cx="4710856" cy="3962908"/>
          </a:xfrm>
          <a:prstGeom prst="rect">
            <a:avLst/>
          </a:prstGeom>
        </p:spPr>
      </p:pic>
      <p:cxnSp>
        <p:nvCxnSpPr>
          <p:cNvPr id="8" name="直接连接符 7"/>
          <p:cNvCxnSpPr>
            <a:cxnSpLocks/>
          </p:cNvCxnSpPr>
          <p:nvPr/>
        </p:nvCxnSpPr>
        <p:spPr bwMode="auto">
          <a:xfrm>
            <a:off x="2915816" y="3789040"/>
            <a:ext cx="1728192" cy="0"/>
          </a:xfrm>
          <a:prstGeom prst="line">
            <a:avLst/>
          </a:prstGeom>
          <a:solidFill>
            <a:srgbClr val="FFFF00"/>
          </a:solidFill>
          <a:ln w="254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1" name="组合 10"/>
          <p:cNvGrpSpPr/>
          <p:nvPr/>
        </p:nvGrpSpPr>
        <p:grpSpPr>
          <a:xfrm>
            <a:off x="2771800" y="3789040"/>
            <a:ext cx="3159839" cy="667817"/>
            <a:chOff x="2771800" y="3789040"/>
            <a:chExt cx="3159839" cy="667817"/>
          </a:xfrm>
        </p:grpSpPr>
        <p:sp>
          <p:nvSpPr>
            <p:cNvPr id="3" name="矩形 2"/>
            <p:cNvSpPr/>
            <p:nvPr/>
          </p:nvSpPr>
          <p:spPr>
            <a:xfrm>
              <a:off x="2771800" y="4149080"/>
              <a:ext cx="315983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宋体" charset="-122"/>
                </a:rPr>
                <a:t>CSNS Second Harmonic RF System</a:t>
              </a:r>
              <a:endPara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宋体" charset="-122"/>
              </a:endParaRPr>
            </a:p>
          </p:txBody>
        </p:sp>
        <p:cxnSp>
          <p:nvCxnSpPr>
            <p:cNvPr id="7" name="直接箭头连接符 6"/>
            <p:cNvCxnSpPr/>
            <p:nvPr/>
          </p:nvCxnSpPr>
          <p:spPr bwMode="auto">
            <a:xfrm flipV="1">
              <a:off x="3779912" y="3789040"/>
              <a:ext cx="0" cy="361274"/>
            </a:xfrm>
            <a:prstGeom prst="straightConnector1">
              <a:avLst/>
            </a:prstGeom>
            <a:solidFill>
              <a:srgbClr val="FFFF00"/>
            </a:solidFill>
            <a:ln w="1905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827284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磁合金加载腔结构图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25</a:t>
            </a:fld>
            <a:endParaRPr lang="en-US" altLang="zh-CN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44" y="1602132"/>
            <a:ext cx="4608512" cy="4996212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352163" y="3146131"/>
            <a:ext cx="1877437" cy="16004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3 Cell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12kV / Cell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Ø850 / Ø300 / 25mm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0.8~7.5MHz</a:t>
            </a:r>
            <a:endParaRPr lang="zh-CN" altLang="en-US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4343934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相关技术发展现状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1998</a:t>
            </a:r>
            <a:r>
              <a:rPr lang="zh-CN" altLang="en-US" dirty="0"/>
              <a:t>年，</a:t>
            </a:r>
            <a:r>
              <a:rPr lang="en-US" altLang="zh-CN" dirty="0"/>
              <a:t>KEK </a:t>
            </a:r>
            <a:r>
              <a:rPr lang="zh-CN" altLang="en-US" dirty="0"/>
              <a:t>开始研究用磁合金材料来加载同轴谐振腔；</a:t>
            </a:r>
            <a:endParaRPr lang="en-US" altLang="zh-CN" dirty="0"/>
          </a:p>
          <a:p>
            <a:r>
              <a:rPr lang="en-US" altLang="zh-CN" dirty="0"/>
              <a:t>2007</a:t>
            </a:r>
            <a:r>
              <a:rPr lang="zh-CN" altLang="en-US" dirty="0"/>
              <a:t>年，</a:t>
            </a:r>
            <a:r>
              <a:rPr lang="en-US" altLang="zh-CN" dirty="0"/>
              <a:t>JPARC</a:t>
            </a:r>
            <a:r>
              <a:rPr lang="zh-CN" altLang="en-US" dirty="0"/>
              <a:t>实现强流加速器的实际应用；</a:t>
            </a:r>
            <a:endParaRPr lang="en-US" altLang="zh-CN" dirty="0"/>
          </a:p>
          <a:p>
            <a:pPr lvl="1"/>
            <a:r>
              <a:rPr lang="en-US" altLang="zh-CN" dirty="0"/>
              <a:t>2010</a:t>
            </a:r>
            <a:r>
              <a:rPr lang="zh-CN" altLang="en-US" dirty="0"/>
              <a:t>年，发现严重的磁环损坏问题，并进行技术改进；</a:t>
            </a:r>
            <a:endParaRPr lang="en-US" altLang="zh-CN" dirty="0"/>
          </a:p>
          <a:p>
            <a:r>
              <a:rPr lang="zh-CN" altLang="en-US" dirty="0"/>
              <a:t>目前，国际上基本都选用日本</a:t>
            </a:r>
            <a:r>
              <a:rPr lang="en-US" altLang="zh-CN" dirty="0"/>
              <a:t>Hitachi </a:t>
            </a:r>
            <a:r>
              <a:rPr lang="zh-CN" altLang="en-US" dirty="0"/>
              <a:t>公司的</a:t>
            </a:r>
            <a:r>
              <a:rPr lang="en-US" altLang="zh-CN" dirty="0"/>
              <a:t>FINEMET </a:t>
            </a:r>
            <a:r>
              <a:rPr lang="zh-CN" altLang="en-US" dirty="0"/>
              <a:t>材料；</a:t>
            </a:r>
            <a:endParaRPr lang="en-US" altLang="zh-CN" dirty="0"/>
          </a:p>
          <a:p>
            <a:pPr lvl="1"/>
            <a:r>
              <a:rPr lang="zh-CN" altLang="en-US" dirty="0"/>
              <a:t>低功率环境</a:t>
            </a:r>
            <a:r>
              <a:rPr lang="en-US" altLang="zh-CN" dirty="0"/>
              <a:t>—</a:t>
            </a:r>
            <a:r>
              <a:rPr lang="zh-CN" altLang="en-US" dirty="0"/>
              <a:t>技术要求相对宽松；</a:t>
            </a:r>
            <a:endParaRPr lang="en-US" altLang="zh-CN" dirty="0"/>
          </a:p>
          <a:p>
            <a:pPr lvl="1"/>
            <a:r>
              <a:rPr lang="zh-CN" altLang="en-US" dirty="0"/>
              <a:t>高功率环境</a:t>
            </a:r>
            <a:r>
              <a:rPr lang="en-US" altLang="zh-CN" dirty="0"/>
              <a:t>—</a:t>
            </a:r>
            <a:r>
              <a:rPr lang="zh-CN" altLang="en-US" dirty="0">
                <a:solidFill>
                  <a:srgbClr val="C00000"/>
                </a:solidFill>
              </a:rPr>
              <a:t>日本是唯一掌握该技术国家，相关产品对我国禁运</a:t>
            </a:r>
            <a:r>
              <a:rPr lang="zh-CN" altLang="en-US" dirty="0"/>
              <a:t>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26</a:t>
            </a:fld>
            <a:endParaRPr lang="en-US" altLang="zh-CN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4152808"/>
            <a:ext cx="3275868" cy="2520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4332808"/>
            <a:ext cx="297085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2670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前期工作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宽带磁合金加载同轴加速腔关键技术研究，</a:t>
            </a:r>
            <a:r>
              <a:rPr lang="en-US" altLang="zh-CN" dirty="0"/>
              <a:t>2011-2015</a:t>
            </a:r>
          </a:p>
          <a:p>
            <a:pPr lvl="1"/>
            <a:r>
              <a:rPr lang="zh-CN" altLang="en-US" dirty="0"/>
              <a:t>进行国产磁合金材料性能、磁环制备工艺以及腔体的结构设计的研究；</a:t>
            </a:r>
            <a:endParaRPr lang="en-US" altLang="zh-CN" dirty="0"/>
          </a:p>
          <a:p>
            <a:pPr lvl="1"/>
            <a:r>
              <a:rPr lang="zh-CN" altLang="en-US" dirty="0"/>
              <a:t>初步研究了磁合金环的制备工艺，建立起一套功率测试系统；</a:t>
            </a:r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27</a:t>
            </a:fld>
            <a:endParaRPr lang="en-US" altLang="zh-CN"/>
          </a:p>
        </p:txBody>
      </p:sp>
      <p:grpSp>
        <p:nvGrpSpPr>
          <p:cNvPr id="8" name="组合 7"/>
          <p:cNvGrpSpPr/>
          <p:nvPr/>
        </p:nvGrpSpPr>
        <p:grpSpPr>
          <a:xfrm>
            <a:off x="1619672" y="2667792"/>
            <a:ext cx="6290265" cy="1800000"/>
            <a:chOff x="1276958" y="2636912"/>
            <a:chExt cx="6290265" cy="1800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6958" y="2636912"/>
              <a:ext cx="2719276" cy="1800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2636912"/>
              <a:ext cx="2995223" cy="1800000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4519296"/>
            <a:ext cx="2993911" cy="2250216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251520" y="5275072"/>
            <a:ext cx="42801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研究结果表明，目前同类型的国产磁合金带材性能已基本与国外相当，在实际应用中决定磁合金加载腔性能的，是磁合金环的性能水平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54492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磁合金环制备工艺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28</a:t>
            </a:fld>
            <a:endParaRPr lang="en-US" altLang="zh-CN"/>
          </a:p>
        </p:txBody>
      </p:sp>
      <p:grpSp>
        <p:nvGrpSpPr>
          <p:cNvPr id="20" name="组合 19"/>
          <p:cNvGrpSpPr/>
          <p:nvPr/>
        </p:nvGrpSpPr>
        <p:grpSpPr>
          <a:xfrm>
            <a:off x="599600" y="1628800"/>
            <a:ext cx="7933213" cy="4632041"/>
            <a:chOff x="841024" y="2074278"/>
            <a:chExt cx="7933213" cy="4632041"/>
          </a:xfrm>
        </p:grpSpPr>
        <p:pic>
          <p:nvPicPr>
            <p:cNvPr id="21" name="図 11" descr="製造2_2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1024" y="2330435"/>
              <a:ext cx="1770559" cy="1454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図 12" descr="製造3_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29130" y="2074278"/>
              <a:ext cx="2127340" cy="2206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図 13" descr="製造4_0_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0882" y="2669317"/>
              <a:ext cx="2633355" cy="1098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図 19" descr="製造4-1_1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41310" y="4814432"/>
              <a:ext cx="2002813" cy="16022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テキスト プレースホルダ 2"/>
            <p:cNvSpPr txBox="1">
              <a:spLocks/>
            </p:cNvSpPr>
            <p:nvPr/>
          </p:nvSpPr>
          <p:spPr bwMode="auto">
            <a:xfrm>
              <a:off x="1171423" y="4127020"/>
              <a:ext cx="1440160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lang="zh-CN" altLang="en-US" sz="1800" b="0">
                  <a:solidFill>
                    <a:srgbClr val="0056AC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1pPr>
              <a:lvl2pPr marL="742950" indent="-28575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lang="zh-CN" altLang="en-US" sz="16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lang="zh-CN" altLang="en-US" sz="14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rgbClr val="2A3454"/>
                  </a:solidFill>
                </a:rPr>
                <a:t>磁合金带材</a:t>
              </a:r>
              <a:endParaRPr lang="ja-JP" altLang="en-US" sz="1600" dirty="0">
                <a:solidFill>
                  <a:srgbClr val="2A3454"/>
                </a:solidFill>
              </a:endParaRPr>
            </a:p>
          </p:txBody>
        </p:sp>
        <p:sp>
          <p:nvSpPr>
            <p:cNvPr id="26" name="テキスト プレースホルダ 2"/>
            <p:cNvSpPr txBox="1">
              <a:spLocks/>
            </p:cNvSpPr>
            <p:nvPr/>
          </p:nvSpPr>
          <p:spPr bwMode="auto">
            <a:xfrm>
              <a:off x="3934692" y="4136003"/>
              <a:ext cx="1656184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lang="zh-CN" altLang="en-US" sz="1800" b="0">
                  <a:solidFill>
                    <a:srgbClr val="0056AC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1pPr>
              <a:lvl2pPr marL="742950" indent="-28575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lang="zh-CN" altLang="en-US" sz="16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lang="zh-CN" altLang="en-US" sz="14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en-US" altLang="ja-JP" sz="1600" dirty="0">
                  <a:solidFill>
                    <a:srgbClr val="C00000"/>
                  </a:solidFill>
                </a:rPr>
                <a:t>SiO</a:t>
              </a:r>
              <a:r>
                <a:rPr lang="en-US" altLang="ja-JP" sz="1600" baseline="-25000" dirty="0">
                  <a:solidFill>
                    <a:srgbClr val="C00000"/>
                  </a:solidFill>
                </a:rPr>
                <a:t>2</a:t>
              </a:r>
              <a:r>
                <a:rPr lang="en-US" altLang="ja-JP" sz="1600" dirty="0">
                  <a:solidFill>
                    <a:srgbClr val="C00000"/>
                  </a:solidFill>
                </a:rPr>
                <a:t> </a:t>
              </a:r>
              <a:r>
                <a:rPr lang="zh-CN" altLang="en-US" sz="1600" dirty="0">
                  <a:solidFill>
                    <a:srgbClr val="C00000"/>
                  </a:solidFill>
                </a:rPr>
                <a:t>绝缘涂层</a:t>
              </a:r>
              <a:endParaRPr lang="ja-JP" altLang="en-US" sz="1600" dirty="0">
                <a:solidFill>
                  <a:srgbClr val="C00000"/>
                </a:solidFill>
              </a:endParaRPr>
            </a:p>
          </p:txBody>
        </p:sp>
        <p:sp>
          <p:nvSpPr>
            <p:cNvPr id="27" name="テキスト プレースホルダ 2"/>
            <p:cNvSpPr txBox="1">
              <a:spLocks/>
            </p:cNvSpPr>
            <p:nvPr/>
          </p:nvSpPr>
          <p:spPr bwMode="auto">
            <a:xfrm>
              <a:off x="7092280" y="4124704"/>
              <a:ext cx="1440160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lang="zh-CN" altLang="en-US" sz="1800" b="0">
                  <a:solidFill>
                    <a:srgbClr val="0056AC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1pPr>
              <a:lvl2pPr marL="742950" indent="-28575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lang="zh-CN" altLang="en-US" sz="16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lang="zh-CN" altLang="en-US" sz="14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rgbClr val="2A3454"/>
                  </a:solidFill>
                </a:rPr>
                <a:t>无张力卷绕</a:t>
              </a:r>
              <a:endParaRPr lang="ja-JP" altLang="en-US" sz="1600" dirty="0">
                <a:solidFill>
                  <a:srgbClr val="2A3454"/>
                </a:solidFill>
              </a:endParaRPr>
            </a:p>
          </p:txBody>
        </p:sp>
        <p:sp>
          <p:nvSpPr>
            <p:cNvPr id="28" name="テキスト プレースホルダ 2"/>
            <p:cNvSpPr txBox="1">
              <a:spLocks/>
            </p:cNvSpPr>
            <p:nvPr/>
          </p:nvSpPr>
          <p:spPr bwMode="auto">
            <a:xfrm>
              <a:off x="2672897" y="6345196"/>
              <a:ext cx="1872208" cy="36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lang="zh-CN" altLang="en-US" sz="1800" b="0">
                  <a:solidFill>
                    <a:srgbClr val="0056AC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1pPr>
              <a:lvl2pPr marL="742950" indent="-28575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lang="zh-CN" altLang="en-US" sz="16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lang="zh-CN" altLang="en-US" sz="14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rgbClr val="2A3454"/>
                  </a:solidFill>
                </a:rPr>
                <a:t>退火处理</a:t>
              </a:r>
              <a:r>
                <a:rPr lang="en-US" altLang="zh-CN" sz="1600" dirty="0">
                  <a:solidFill>
                    <a:srgbClr val="2A3454"/>
                  </a:solidFill>
                </a:rPr>
                <a:t>/</a:t>
              </a:r>
              <a:r>
                <a:rPr lang="zh-CN" altLang="en-US" sz="1600" dirty="0">
                  <a:solidFill>
                    <a:srgbClr val="2A3454"/>
                  </a:solidFill>
                </a:rPr>
                <a:t>加磁</a:t>
              </a:r>
              <a:endParaRPr lang="ja-JP" altLang="en-US" sz="1600" dirty="0">
                <a:solidFill>
                  <a:srgbClr val="2A3454"/>
                </a:solidFill>
              </a:endParaRPr>
            </a:p>
          </p:txBody>
        </p:sp>
        <p:sp>
          <p:nvSpPr>
            <p:cNvPr id="29" name="右矢印 36"/>
            <p:cNvSpPr/>
            <p:nvPr/>
          </p:nvSpPr>
          <p:spPr>
            <a:xfrm>
              <a:off x="3176953" y="3066587"/>
              <a:ext cx="43204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右矢印 37"/>
            <p:cNvSpPr/>
            <p:nvPr/>
          </p:nvSpPr>
          <p:spPr>
            <a:xfrm>
              <a:off x="5516628" y="3066587"/>
              <a:ext cx="43204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右矢印 38"/>
            <p:cNvSpPr/>
            <p:nvPr/>
          </p:nvSpPr>
          <p:spPr>
            <a:xfrm>
              <a:off x="1510279" y="5435537"/>
              <a:ext cx="43204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17387" y="4916866"/>
              <a:ext cx="1881225" cy="1399800"/>
            </a:xfrm>
            <a:prstGeom prst="rect">
              <a:avLst/>
            </a:prstGeom>
          </p:spPr>
        </p:pic>
        <p:sp>
          <p:nvSpPr>
            <p:cNvPr id="33" name="右矢印 38"/>
            <p:cNvSpPr/>
            <p:nvPr/>
          </p:nvSpPr>
          <p:spPr>
            <a:xfrm>
              <a:off x="4861765" y="5435537"/>
              <a:ext cx="432048" cy="3600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プレースホルダ 2"/>
            <p:cNvSpPr txBox="1">
              <a:spLocks/>
            </p:cNvSpPr>
            <p:nvPr/>
          </p:nvSpPr>
          <p:spPr bwMode="auto">
            <a:xfrm>
              <a:off x="6444208" y="6345196"/>
              <a:ext cx="1453687" cy="361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>
              <a:lvl1pPr marL="342900" indent="-342900" algn="l" rtl="0" eaLnBrk="1" fontAlgn="base" hangingPunct="1"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lang="zh-CN" altLang="en-US" sz="1800" b="0">
                  <a:solidFill>
                    <a:srgbClr val="0056AC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1pPr>
              <a:lvl2pPr marL="742950" indent="-285750" algn="l" rtl="0" eaLnBrk="1" fontAlgn="base" hangingPunct="1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lang="zh-CN" altLang="en-US" sz="16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Font typeface="Wingdings" panose="05000000000000000000" pitchFamily="2" charset="2"/>
                <a:buChar char="§"/>
                <a:defRPr lang="zh-CN" altLang="en-US" sz="1400" b="0">
                  <a:solidFill>
                    <a:srgbClr val="2A3454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–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rgbClr val="4D5E68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</a:pPr>
              <a:r>
                <a:rPr lang="zh-CN" altLang="en-US" sz="1600" dirty="0">
                  <a:solidFill>
                    <a:srgbClr val="2A3454"/>
                  </a:solidFill>
                </a:rPr>
                <a:t>固化封装</a:t>
              </a:r>
              <a:endParaRPr lang="ja-JP" altLang="en-US" sz="1600" dirty="0">
                <a:solidFill>
                  <a:srgbClr val="2A345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8943391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研究重点</a:t>
            </a:r>
            <a:r>
              <a:rPr lang="en-US" altLang="zh-CN" dirty="0"/>
              <a:t>—</a:t>
            </a:r>
            <a:r>
              <a:rPr lang="zh-CN" altLang="en-US" dirty="0"/>
              <a:t>绝缘涂层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在高功率条件下，磁合金带材的涡流损耗变的明显，由于趋肤效应和退磁效应导致磁性能迅速下降；</a:t>
            </a:r>
            <a:endParaRPr lang="en-US" altLang="zh-CN" dirty="0"/>
          </a:p>
          <a:p>
            <a:r>
              <a:rPr lang="zh-CN" altLang="en-US" dirty="0"/>
              <a:t>带材的表面绝缘处理可以有效降低损耗；</a:t>
            </a:r>
            <a:endParaRPr lang="en-US" altLang="zh-CN" dirty="0"/>
          </a:p>
          <a:p>
            <a:pPr lvl="1"/>
            <a:r>
              <a:rPr lang="zh-CN" altLang="en-US" dirty="0"/>
              <a:t>绝缘涂层工艺</a:t>
            </a:r>
            <a:endParaRPr lang="en-US" altLang="zh-CN" dirty="0"/>
          </a:p>
          <a:p>
            <a:pPr lvl="2"/>
            <a:r>
              <a:rPr lang="en-US" altLang="zh-CN" dirty="0"/>
              <a:t>Sol-Gel / </a:t>
            </a:r>
            <a:r>
              <a:rPr lang="zh-CN" altLang="en-US" dirty="0">
                <a:solidFill>
                  <a:srgbClr val="C00000"/>
                </a:solidFill>
              </a:rPr>
              <a:t>溶胶凝胶</a:t>
            </a:r>
            <a:endParaRPr lang="en-US" altLang="zh-CN" dirty="0">
              <a:solidFill>
                <a:srgbClr val="C00000"/>
              </a:solidFill>
            </a:endParaRPr>
          </a:p>
          <a:p>
            <a:pPr lvl="2"/>
            <a:r>
              <a:rPr lang="zh-CN" altLang="en-US" dirty="0"/>
              <a:t>湿固法 </a:t>
            </a:r>
            <a:r>
              <a:rPr lang="en-US" altLang="zh-CN" dirty="0"/>
              <a:t>/ </a:t>
            </a:r>
            <a:r>
              <a:rPr lang="zh-CN" altLang="en-US" dirty="0">
                <a:solidFill>
                  <a:srgbClr val="C00000"/>
                </a:solidFill>
              </a:rPr>
              <a:t>全氢溶液</a:t>
            </a:r>
            <a:endParaRPr lang="en-US" altLang="zh-CN" dirty="0">
              <a:solidFill>
                <a:srgbClr val="C00000"/>
              </a:solidFill>
            </a:endParaRPr>
          </a:p>
          <a:p>
            <a:pPr lvl="2"/>
            <a:r>
              <a:rPr lang="en-US" altLang="zh-CN" dirty="0"/>
              <a:t>PVD / </a:t>
            </a:r>
            <a:r>
              <a:rPr lang="zh-CN" altLang="en-US" dirty="0"/>
              <a:t>物理气相沉积</a:t>
            </a:r>
            <a:endParaRPr lang="en-US" altLang="zh-CN" dirty="0"/>
          </a:p>
          <a:p>
            <a:pPr lvl="1"/>
            <a:r>
              <a:rPr lang="zh-CN" altLang="en-US" dirty="0"/>
              <a:t>绝缘涂层材料</a:t>
            </a:r>
            <a:endParaRPr lang="en-US" altLang="zh-CN" dirty="0"/>
          </a:p>
          <a:p>
            <a:pPr lvl="2"/>
            <a:r>
              <a:rPr lang="en-US" altLang="zh-CN" dirty="0"/>
              <a:t>SiO</a:t>
            </a:r>
            <a:r>
              <a:rPr lang="en-US" altLang="zh-CN" baseline="-25000" dirty="0"/>
              <a:t>2</a:t>
            </a:r>
          </a:p>
          <a:p>
            <a:pPr lvl="2"/>
            <a:r>
              <a:rPr lang="en-US" altLang="zh-CN" dirty="0" err="1"/>
              <a:t>MgO</a:t>
            </a:r>
            <a:endParaRPr lang="en-US" altLang="zh-CN" dirty="0"/>
          </a:p>
          <a:p>
            <a:pPr lvl="1"/>
            <a:r>
              <a:rPr lang="zh-CN" altLang="en-US" dirty="0"/>
              <a:t>技术改进方向</a:t>
            </a:r>
            <a:endParaRPr lang="en-US" altLang="zh-CN" dirty="0"/>
          </a:p>
          <a:p>
            <a:pPr lvl="2"/>
            <a:r>
              <a:rPr lang="zh-CN" altLang="en-US" dirty="0"/>
              <a:t>溶胶凝胶（</a:t>
            </a:r>
            <a:r>
              <a:rPr lang="en-US" altLang="zh-CN" dirty="0"/>
              <a:t> SiO</a:t>
            </a:r>
            <a:r>
              <a:rPr lang="en-US" altLang="zh-CN" baseline="-25000" dirty="0"/>
              <a:t>2</a:t>
            </a:r>
            <a:r>
              <a:rPr lang="zh-CN" altLang="en-US" dirty="0"/>
              <a:t>）</a:t>
            </a:r>
            <a:r>
              <a:rPr lang="zh-CN" altLang="en-US" dirty="0">
                <a:solidFill>
                  <a:srgbClr val="C00000"/>
                </a:solidFill>
              </a:rPr>
              <a:t>厚度及均匀性控制</a:t>
            </a:r>
            <a:endParaRPr lang="en-US" altLang="zh-CN" dirty="0">
              <a:solidFill>
                <a:srgbClr val="C00000"/>
              </a:solidFill>
            </a:endParaRPr>
          </a:p>
          <a:p>
            <a:pPr lvl="2"/>
            <a:r>
              <a:rPr lang="zh-CN" altLang="en-US" dirty="0"/>
              <a:t>溶胶凝胶（</a:t>
            </a:r>
            <a:r>
              <a:rPr lang="en-US" altLang="zh-CN" dirty="0"/>
              <a:t> </a:t>
            </a:r>
            <a:r>
              <a:rPr lang="en-US" altLang="zh-CN" dirty="0" err="1"/>
              <a:t>MgO</a:t>
            </a:r>
            <a:r>
              <a:rPr lang="en-US" altLang="zh-CN" dirty="0"/>
              <a:t> </a:t>
            </a:r>
            <a:r>
              <a:rPr lang="zh-CN" altLang="en-US" dirty="0"/>
              <a:t>）均匀性控制及高频损耗评价</a:t>
            </a:r>
            <a:endParaRPr lang="en-US" altLang="zh-CN" dirty="0"/>
          </a:p>
          <a:p>
            <a:pPr lvl="2"/>
            <a:r>
              <a:rPr lang="zh-CN" altLang="en-US" dirty="0"/>
              <a:t>全氢溶液应力控制及</a:t>
            </a:r>
            <a:r>
              <a:rPr lang="zh-CN" altLang="en-US" dirty="0">
                <a:solidFill>
                  <a:srgbClr val="C00000"/>
                </a:solidFill>
              </a:rPr>
              <a:t>纳米填料研究</a:t>
            </a:r>
            <a:endParaRPr lang="en-US" altLang="zh-CN" dirty="0">
              <a:solidFill>
                <a:srgbClr val="C00000"/>
              </a:solidFill>
            </a:endParaRPr>
          </a:p>
          <a:p>
            <a:pPr lvl="1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52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29</a:t>
            </a:fld>
            <a:endParaRPr lang="en-US" altLang="zh-CN" dirty="0"/>
          </a:p>
        </p:txBody>
      </p:sp>
      <p:grpSp>
        <p:nvGrpSpPr>
          <p:cNvPr id="8" name="组合 7"/>
          <p:cNvGrpSpPr/>
          <p:nvPr/>
        </p:nvGrpSpPr>
        <p:grpSpPr>
          <a:xfrm>
            <a:off x="5724128" y="2132856"/>
            <a:ext cx="2880000" cy="4051920"/>
            <a:chOff x="5940152" y="2348880"/>
            <a:chExt cx="2880000" cy="405192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0152" y="2348880"/>
              <a:ext cx="2880000" cy="216339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40152" y="4918268"/>
              <a:ext cx="2880000" cy="1482532"/>
            </a:xfrm>
            <a:prstGeom prst="rect">
              <a:avLst/>
            </a:prstGeom>
          </p:spPr>
        </p:pic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89735F1-39A7-2C48-9269-7B8FF9D63D78}"/>
              </a:ext>
            </a:extLst>
          </p:cNvPr>
          <p:cNvGrpSpPr/>
          <p:nvPr/>
        </p:nvGrpSpPr>
        <p:grpSpPr>
          <a:xfrm>
            <a:off x="5724128" y="1907966"/>
            <a:ext cx="2880508" cy="4492834"/>
            <a:chOff x="5057436" y="1447799"/>
            <a:chExt cx="2880508" cy="4492834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65937E5-EBB2-1249-BBD7-FBEF43251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092" y="1447799"/>
              <a:ext cx="2879852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AFB7E8B-9674-A848-BDC3-71560874A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7436" y="3780633"/>
              <a:ext cx="2880508" cy="2160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4663ADB-A648-2841-A553-6ED61C570C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693" y="2471737"/>
            <a:ext cx="5114925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47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概况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</a:t>
            </a:fld>
            <a:endParaRPr lang="en-US" altLang="zh-CN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973263"/>
            <a:ext cx="4425950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直接箭头连接符 21"/>
          <p:cNvCxnSpPr>
            <a:cxnSpLocks noChangeShapeType="1"/>
          </p:cNvCxnSpPr>
          <p:nvPr/>
        </p:nvCxnSpPr>
        <p:spPr bwMode="auto">
          <a:xfrm flipV="1">
            <a:off x="2974975" y="2366963"/>
            <a:ext cx="958850" cy="568325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round/>
            <a:headEnd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7" name="组合 8"/>
          <p:cNvGrpSpPr>
            <a:grpSpLocks/>
          </p:cNvGrpSpPr>
          <p:nvPr/>
        </p:nvGrpSpPr>
        <p:grpSpPr bwMode="auto">
          <a:xfrm>
            <a:off x="6381750" y="3990975"/>
            <a:ext cx="2520950" cy="1054100"/>
            <a:chOff x="6363464" y="3974375"/>
            <a:chExt cx="2521461" cy="1052330"/>
          </a:xfrm>
        </p:grpSpPr>
        <p:cxnSp>
          <p:nvCxnSpPr>
            <p:cNvPr id="8" name="直接箭头连接符 23"/>
            <p:cNvCxnSpPr>
              <a:cxnSpLocks noChangeShapeType="1"/>
            </p:cNvCxnSpPr>
            <p:nvPr/>
          </p:nvCxnSpPr>
          <p:spPr bwMode="auto">
            <a:xfrm flipH="1" flipV="1">
              <a:off x="6651389" y="3974375"/>
              <a:ext cx="270989" cy="1052330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" name="文本框 25"/>
            <p:cNvSpPr txBox="1">
              <a:spLocks noChangeArrowheads="1"/>
            </p:cNvSpPr>
            <p:nvPr/>
          </p:nvSpPr>
          <p:spPr bwMode="auto">
            <a:xfrm>
              <a:off x="6363464" y="4617052"/>
              <a:ext cx="2521461" cy="338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600">
                  <a:solidFill>
                    <a:srgbClr val="C00000"/>
                  </a:solidFill>
                  <a:latin typeface="Century" panose="02040604050505020304" pitchFamily="18" charset="0"/>
                </a:rPr>
                <a:t>RCS 1.6GeV</a:t>
              </a:r>
              <a:endParaRPr lang="zh-CN" altLang="en-US" sz="1600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806378" y="4875798"/>
            <a:ext cx="75533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RTBT</a:t>
            </a:r>
            <a:endParaRPr lang="zh-CN" altLang="en-US" sz="1600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  <p:sp>
        <p:nvSpPr>
          <p:cNvPr id="14" name="文本框 28"/>
          <p:cNvSpPr txBox="1">
            <a:spLocks noChangeArrowheads="1"/>
          </p:cNvSpPr>
          <p:nvPr/>
        </p:nvSpPr>
        <p:spPr bwMode="auto">
          <a:xfrm>
            <a:off x="506413" y="3652838"/>
            <a:ext cx="2314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dirty="0">
                <a:solidFill>
                  <a:srgbClr val="C00000"/>
                </a:solidFill>
                <a:latin typeface="Century" panose="02040604050505020304" pitchFamily="18" charset="0"/>
              </a:rPr>
              <a:t>LINAC 80MeV</a:t>
            </a:r>
          </a:p>
        </p:txBody>
      </p:sp>
      <p:grpSp>
        <p:nvGrpSpPr>
          <p:cNvPr id="15" name="组合 17"/>
          <p:cNvGrpSpPr>
            <a:grpSpLocks/>
          </p:cNvGrpSpPr>
          <p:nvPr/>
        </p:nvGrpSpPr>
        <p:grpSpPr bwMode="auto">
          <a:xfrm>
            <a:off x="1052513" y="3910013"/>
            <a:ext cx="2841625" cy="1016000"/>
            <a:chOff x="841041" y="3663261"/>
            <a:chExt cx="2841612" cy="1016852"/>
          </a:xfrm>
        </p:grpSpPr>
        <p:cxnSp>
          <p:nvCxnSpPr>
            <p:cNvPr id="16" name="直接箭头连接符 21"/>
            <p:cNvCxnSpPr>
              <a:cxnSpLocks noChangeShapeType="1"/>
              <a:stCxn id="23" idx="0"/>
            </p:cNvCxnSpPr>
            <p:nvPr/>
          </p:nvCxnSpPr>
          <p:spPr bwMode="auto">
            <a:xfrm flipV="1">
              <a:off x="1728463" y="3663261"/>
              <a:ext cx="1954190" cy="1016852"/>
            </a:xfrm>
            <a:prstGeom prst="straightConnector1">
              <a:avLst/>
            </a:prstGeom>
            <a:noFill/>
            <a:ln w="25400" algn="ctr">
              <a:solidFill>
                <a:srgbClr val="FFC000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7" name="文本框 29"/>
            <p:cNvSpPr txBox="1">
              <a:spLocks noChangeArrowheads="1"/>
            </p:cNvSpPr>
            <p:nvPr/>
          </p:nvSpPr>
          <p:spPr bwMode="auto">
            <a:xfrm>
              <a:off x="841041" y="4257314"/>
              <a:ext cx="806686" cy="338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120000"/>
                </a:lnSpc>
                <a:spcBef>
                  <a:spcPct val="30000"/>
                </a:spcBef>
                <a:spcAft>
                  <a:spcPct val="20000"/>
                </a:spcAft>
                <a:buClr>
                  <a:schemeClr val="tx1"/>
                </a:buClr>
                <a:buChar char="•"/>
                <a:defRPr sz="2100" b="1">
                  <a:solidFill>
                    <a:srgbClr val="1679BA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120000"/>
                </a:lnSpc>
                <a:spcBef>
                  <a:spcPct val="20000"/>
                </a:spcBef>
                <a:spcAft>
                  <a:spcPct val="20000"/>
                </a:spcAft>
                <a:buClr>
                  <a:schemeClr val="tx1"/>
                </a:buClr>
                <a:buChar char="–"/>
                <a:defRPr sz="19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buFont typeface="Wingdings" panose="05000000000000000000" pitchFamily="2" charset="2"/>
                <a:buChar char="§"/>
                <a:defRPr sz="24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 b="1">
                  <a:solidFill>
                    <a:srgbClr val="4D5E68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altLang="zh-CN" sz="1600">
                  <a:solidFill>
                    <a:srgbClr val="C00000"/>
                  </a:solidFill>
                  <a:latin typeface="Century" panose="02040604050505020304" pitchFamily="18" charset="0"/>
                </a:rPr>
                <a:t>Target</a:t>
              </a:r>
              <a:endParaRPr lang="zh-CN" altLang="en-US" sz="1600">
                <a:solidFill>
                  <a:srgbClr val="C00000"/>
                </a:solidFill>
                <a:latin typeface="Century" panose="02040604050505020304" pitchFamily="18" charset="0"/>
              </a:endParaRPr>
            </a:p>
          </p:txBody>
        </p:sp>
      </p:grpSp>
      <p:pic>
        <p:nvPicPr>
          <p:cNvPr id="21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222500"/>
            <a:ext cx="2795587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908550"/>
            <a:ext cx="285908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8" y="5048250"/>
            <a:ext cx="27987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6858000" y="2868435"/>
            <a:ext cx="75533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Century" panose="02040604050505020304" pitchFamily="18" charset="0"/>
              </a:rPr>
              <a:t>LRBT</a:t>
            </a:r>
            <a:endParaRPr lang="zh-CN" altLang="en-US" sz="1600" b="1" dirty="0">
              <a:solidFill>
                <a:srgbClr val="C0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6902001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研究重点</a:t>
            </a:r>
            <a:r>
              <a:rPr lang="en-US" altLang="zh-CN" dirty="0"/>
              <a:t>—</a:t>
            </a:r>
            <a:r>
              <a:rPr lang="zh-CN" altLang="en-US" dirty="0"/>
              <a:t>冷却结构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优化导流结构，减少磁环温度分布的不均匀性；</a:t>
            </a:r>
            <a:endParaRPr lang="en-US" altLang="zh-CN" dirty="0"/>
          </a:p>
          <a:p>
            <a:r>
              <a:rPr lang="zh-CN" altLang="en-US" dirty="0"/>
              <a:t>兼顾机械结构，确定流体状态提高传热效率；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30</a:t>
            </a:fld>
            <a:endParaRPr lang="en-US" altLang="zh-CN" dirty="0"/>
          </a:p>
        </p:txBody>
      </p:sp>
      <p:grpSp>
        <p:nvGrpSpPr>
          <p:cNvPr id="7" name="组合 6"/>
          <p:cNvGrpSpPr/>
          <p:nvPr/>
        </p:nvGrpSpPr>
        <p:grpSpPr>
          <a:xfrm>
            <a:off x="754462" y="3212976"/>
            <a:ext cx="7778351" cy="2880000"/>
            <a:chOff x="639498" y="3356992"/>
            <a:chExt cx="7778351" cy="2880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9498" y="3356992"/>
              <a:ext cx="3603041" cy="28800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4808" y="3356992"/>
              <a:ext cx="3603041" cy="288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9862423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960" y="1486761"/>
            <a:ext cx="3456000" cy="487507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</a:t>
            </a:r>
            <a:r>
              <a:rPr lang="en-US" altLang="zh-CN" dirty="0"/>
              <a:t>Cell</a:t>
            </a:r>
            <a:r>
              <a:rPr lang="zh-CN" altLang="en-US" dirty="0"/>
              <a:t>磁合金加载腔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31</a:t>
            </a:fld>
            <a:endParaRPr lang="en-US" altLang="zh-CN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B2663AC-876A-B14C-8F21-274E619E5542}"/>
              </a:ext>
            </a:extLst>
          </p:cNvPr>
          <p:cNvSpPr/>
          <p:nvPr/>
        </p:nvSpPr>
        <p:spPr>
          <a:xfrm>
            <a:off x="683568" y="2800914"/>
            <a:ext cx="3816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Han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r>
              <a:rPr lang="zh-Hans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 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Cell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Ø</a:t>
            </a:r>
            <a:r>
              <a:rPr lang="en-US" altLang="zh-Han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50 / Ø300 / 25mm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与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JPARC</a:t>
            </a:r>
            <a:r>
              <a:rPr lang="en-US" altLang="zh-Han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/RCS</a:t>
            </a:r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相当的功率密度（</a:t>
            </a:r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0</a:t>
            </a:r>
            <a:r>
              <a:rPr lang="en-US" altLang="zh-Han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.4W/cm</a:t>
            </a:r>
            <a:r>
              <a:rPr lang="en-US" altLang="zh-Hans" baseline="30000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）</a:t>
            </a:r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en-US" altLang="zh-CN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0.8~7.5MHz</a:t>
            </a:r>
          </a:p>
          <a:p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检验磁合金环制备工艺</a:t>
            </a:r>
            <a:endParaRPr lang="en-US" altLang="zh-CN" dirty="0">
              <a:solidFill>
                <a:srgbClr val="C00000"/>
              </a:solidFill>
              <a:latin typeface="Century" panose="02040604050505020304" pitchFamily="18" charset="0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r>
              <a:rPr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rPr>
              <a:t>优化腔体结构</a:t>
            </a:r>
          </a:p>
        </p:txBody>
      </p:sp>
    </p:spTree>
    <p:extLst>
      <p:ext uri="{BB962C8B-B14F-4D97-AF65-F5344CB8AC3E}">
        <p14:creationId xmlns:p14="http://schemas.microsoft.com/office/powerpoint/2010/main" val="185205764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低电平技术研究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CN" altLang="en-US" dirty="0"/>
              <a:t>新一代数字控制系统硬件平台</a:t>
            </a:r>
            <a:endParaRPr kumimoji="1" lang="en-US" altLang="zh-CN" dirty="0"/>
          </a:p>
          <a:p>
            <a:pPr lvl="1"/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符合业界</a:t>
            </a:r>
            <a:r>
              <a:rPr lang="zh-CN" altLang="en-US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主流</a:t>
            </a:r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技术发展方向，面向未来需求，适应多种应用环境，</a:t>
            </a:r>
            <a:r>
              <a:rPr lang="zh-CN" altLang="en-US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自主知识产权</a:t>
            </a:r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，高可靠高性能的</a:t>
            </a:r>
            <a:r>
              <a:rPr lang="zh-CN" altLang="en-US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标准化</a:t>
            </a:r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硬件平台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446856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32</a:t>
            </a:fld>
            <a:endParaRPr lang="en-US" altLang="zh-CN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882900"/>
            <a:ext cx="4276725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5908675" y="3995738"/>
            <a:ext cx="1898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400" b="0" dirty="0">
                <a:solidFill>
                  <a:srgbClr val="C00000"/>
                </a:solidFill>
                <a:latin typeface="Century" charset="0"/>
              </a:rPr>
              <a:t>CPCI </a:t>
            </a:r>
            <a:r>
              <a:rPr lang="en-US" altLang="zh-CN" sz="3600" b="0" dirty="0">
                <a:solidFill>
                  <a:srgbClr val="C00000"/>
                </a:solidFill>
                <a:latin typeface="Century" charset="0"/>
              </a:rPr>
              <a:t>→</a:t>
            </a:r>
            <a:r>
              <a:rPr lang="en-US" altLang="zh-CN" sz="2400" b="0" dirty="0">
                <a:solidFill>
                  <a:srgbClr val="C00000"/>
                </a:solidFill>
                <a:latin typeface="Century" charset="0"/>
              </a:rPr>
              <a:t> </a:t>
            </a:r>
            <a:r>
              <a:rPr lang="zh-CN" altLang="en-US" sz="2400" b="0" dirty="0">
                <a:solidFill>
                  <a:srgbClr val="C00000"/>
                </a:solidFill>
                <a:latin typeface="Century" charset="0"/>
              </a:rPr>
              <a:t>？</a:t>
            </a:r>
            <a:endParaRPr lang="zh-CN" altLang="en-US" sz="2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1263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669DC6-FDC9-C44F-8545-5C2D1DBE4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技术发展趋势</a:t>
            </a: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479C0366-D1A6-BC42-8C97-4141484CF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13592"/>
            <a:ext cx="7189535" cy="5400000"/>
          </a:xfrm>
        </p:spPr>
      </p:pic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62CC3EB-8A09-C349-B9A4-AC6756C59C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188967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33</a:t>
            </a:fld>
            <a:endParaRPr lang="en-US" altLang="zh-CN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78C1032-4724-BE42-9888-BE776A4AB2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01" y="1316946"/>
            <a:ext cx="7217510" cy="5400000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4F3C016D-8602-D542-B1AE-64329DBF3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2924944"/>
            <a:ext cx="3240360" cy="93610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768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DB1CA7-02B7-B147-A5BF-8020E862F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技术路线选择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2604D8-FE64-3B42-BC31-50E0057DB1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altLang="zh-CN" dirty="0" err="1">
                <a:latin typeface="Century" charset="0"/>
              </a:rPr>
              <a:t>OpenVPX</a:t>
            </a:r>
            <a:endParaRPr lang="en-US" altLang="zh-CN" dirty="0">
              <a:latin typeface="Century" charset="0"/>
            </a:endParaRPr>
          </a:p>
          <a:p>
            <a:pPr lvl="1" algn="just"/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国内相关厂家的技术支持；</a:t>
            </a:r>
            <a:endParaRPr lang="en-US" altLang="zh-CN" dirty="0">
              <a:latin typeface="Century" charset="0"/>
              <a:ea typeface="Arial Unicode MS" charset="0"/>
              <a:cs typeface="Times New Roman" charset="0"/>
            </a:endParaRPr>
          </a:p>
          <a:p>
            <a:pPr lvl="1" algn="just"/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板卡尺寸有利于未来的功能扩展</a:t>
            </a:r>
            <a:r>
              <a:rPr lang="en-US" altLang="zh-CN" dirty="0">
                <a:latin typeface="Century" charset="0"/>
                <a:ea typeface="Arial Unicode MS" charset="0"/>
                <a:cs typeface="Times New Roman" charset="0"/>
              </a:rPr>
              <a:t>/6U</a:t>
            </a:r>
            <a:r>
              <a:rPr lang="zh-Hans" altLang="en-US" dirty="0">
                <a:latin typeface="Century" charset="0"/>
                <a:ea typeface="Arial Unicode MS" charset="0"/>
                <a:cs typeface="Times New Roman" charset="0"/>
              </a:rPr>
              <a:t>；</a:t>
            </a:r>
            <a:endParaRPr lang="en-US" altLang="zh-CN" dirty="0">
              <a:latin typeface="Century" charset="0"/>
              <a:ea typeface="Arial Unicode MS" charset="0"/>
              <a:cs typeface="Times New Roman" charset="0"/>
            </a:endParaRPr>
          </a:p>
          <a:p>
            <a:pPr lvl="1" algn="just"/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面向安全等关键领域，生命周期长；</a:t>
            </a:r>
            <a:endParaRPr lang="en-US" altLang="zh-CN" dirty="0">
              <a:latin typeface="Century" charset="0"/>
              <a:ea typeface="Arial Unicode MS" charset="0"/>
              <a:cs typeface="Times New Roman" charset="0"/>
            </a:endParaRPr>
          </a:p>
          <a:p>
            <a:pPr lvl="1" algn="just"/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架构贴近底层</a:t>
            </a:r>
            <a:r>
              <a:rPr lang="en-US" altLang="zh-CN" dirty="0">
                <a:latin typeface="Century" charset="0"/>
                <a:ea typeface="Arial Unicode MS" charset="0"/>
                <a:cs typeface="Times New Roman" charset="0"/>
              </a:rPr>
              <a:t>/</a:t>
            </a:r>
            <a:r>
              <a:rPr lang="zh-CN" altLang="en-US" dirty="0">
                <a:latin typeface="Century" charset="0"/>
                <a:ea typeface="Arial Unicode MS" charset="0"/>
                <a:cs typeface="Times New Roman" charset="0"/>
              </a:rPr>
              <a:t>更好的数据传输实时性；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B02C7F3-0A47-3D40-937B-7056084C48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34</a:t>
            </a:fld>
            <a:endParaRPr lang="en-US" altLang="zh-CN"/>
          </a:p>
        </p:txBody>
      </p:sp>
      <p:grpSp>
        <p:nvGrpSpPr>
          <p:cNvPr id="5" name="组合 1">
            <a:extLst>
              <a:ext uri="{FF2B5EF4-FFF2-40B4-BE49-F238E27FC236}">
                <a16:creationId xmlns:a16="http://schemas.microsoft.com/office/drawing/2014/main" id="{08F37212-919D-CE46-B2A1-F853BF26D4C8}"/>
              </a:ext>
            </a:extLst>
          </p:cNvPr>
          <p:cNvGrpSpPr>
            <a:grpSpLocks/>
          </p:cNvGrpSpPr>
          <p:nvPr/>
        </p:nvGrpSpPr>
        <p:grpSpPr bwMode="auto">
          <a:xfrm>
            <a:off x="1475656" y="2385840"/>
            <a:ext cx="7307307" cy="4108450"/>
            <a:chOff x="1972969" y="2205078"/>
            <a:chExt cx="7308517" cy="4108450"/>
          </a:xfrm>
        </p:grpSpPr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64F4CA23-0E2F-EC40-ABA7-A25D9FCFF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461" y="2205078"/>
              <a:ext cx="3629025" cy="4108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2">
              <a:extLst>
                <a:ext uri="{FF2B5EF4-FFF2-40B4-BE49-F238E27FC236}">
                  <a16:creationId xmlns:a16="http://schemas.microsoft.com/office/drawing/2014/main" id="{113989C5-8ADA-4942-8E81-E50A664E1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969" y="3772485"/>
              <a:ext cx="2609024" cy="2447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4091428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Arial Unicode MS" charset="0"/>
                <a:ea typeface="Arial Unicode MS" charset="0"/>
              </a:rPr>
              <a:t>拓扑结构</a:t>
            </a:r>
          </a:p>
        </p:txBody>
      </p:sp>
      <p:sp>
        <p:nvSpPr>
          <p:cNvPr id="24580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446088" cy="227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fld id="{1A10BAF8-4D03-4A44-BD35-4888CC65F58B}" type="slidenum">
              <a:rPr lang="en-US" altLang="zh-CN" sz="900" b="0">
                <a:solidFill>
                  <a:srgbClr val="4D5E68"/>
                </a:solidFill>
                <a:latin typeface="Impact" charset="0"/>
              </a:rPr>
              <a:pPr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t>35</a:t>
            </a:fld>
            <a:endParaRPr lang="en-US" altLang="zh-CN" sz="900" b="0" dirty="0">
              <a:solidFill>
                <a:srgbClr val="4D5E68"/>
              </a:solidFill>
              <a:latin typeface="Impact" charset="0"/>
            </a:endParaRPr>
          </a:p>
        </p:txBody>
      </p:sp>
      <p:pic>
        <p:nvPicPr>
          <p:cNvPr id="24581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195388"/>
            <a:ext cx="57594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椭圆 8"/>
          <p:cNvSpPr>
            <a:spLocks noChangeArrowheads="1"/>
          </p:cNvSpPr>
          <p:nvPr/>
        </p:nvSpPr>
        <p:spPr bwMode="auto">
          <a:xfrm>
            <a:off x="2890838" y="3175000"/>
            <a:ext cx="936625" cy="792163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2843213" y="2276475"/>
            <a:ext cx="8286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zh-CN" sz="5000" dirty="0">
                <a:solidFill>
                  <a:srgbClr val="C00000"/>
                </a:solidFill>
                <a:latin typeface="Century" charset="0"/>
              </a:rPr>
              <a:t>×</a:t>
            </a:r>
            <a:endParaRPr lang="zh-CN" altLang="en-US" sz="5000" dirty="0">
              <a:solidFill>
                <a:srgbClr val="C00000"/>
              </a:solidFill>
              <a:latin typeface="Century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/>
        </p:nvSpPr>
        <p:spPr bwMode="auto">
          <a:xfrm>
            <a:off x="407988" y="3417888"/>
            <a:ext cx="22060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每个板卡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2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组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4xSRIO@5G</a:t>
            </a:r>
          </a:p>
        </p:txBody>
      </p:sp>
      <p:sp>
        <p:nvSpPr>
          <p:cNvPr id="13" name="矩形 12"/>
          <p:cNvSpPr>
            <a:spLocks noChangeArrowheads="1"/>
          </p:cNvSpPr>
          <p:nvPr/>
        </p:nvSpPr>
        <p:spPr bwMode="auto">
          <a:xfrm>
            <a:off x="298450" y="4713288"/>
            <a:ext cx="25193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每个板卡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2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个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1000Base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以太网</a:t>
            </a:r>
            <a:endParaRPr lang="en-US" altLang="zh-CN" sz="1400" b="0" dirty="0">
              <a:solidFill>
                <a:srgbClr val="C00000"/>
              </a:solidFill>
              <a:latin typeface="Century" charset="0"/>
              <a:ea typeface="Arial Unicode MS" charset="0"/>
              <a:cs typeface="Times New Roman" charset="0"/>
            </a:endParaRPr>
          </a:p>
        </p:txBody>
      </p:sp>
      <p:sp>
        <p:nvSpPr>
          <p:cNvPr id="14" name="椭圆 13"/>
          <p:cNvSpPr>
            <a:spLocks noChangeArrowheads="1"/>
          </p:cNvSpPr>
          <p:nvPr/>
        </p:nvSpPr>
        <p:spPr bwMode="auto">
          <a:xfrm>
            <a:off x="2890838" y="4470400"/>
            <a:ext cx="936625" cy="792163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476250" y="5745163"/>
            <a:ext cx="216277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P2/P3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引入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64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位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MLVDS</a:t>
            </a: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P</a:t>
            </a:r>
            <a:r>
              <a:rPr lang="en-US" altLang="zh-Han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4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引入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3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个模拟信号</a:t>
            </a:r>
            <a:endParaRPr lang="en-US" altLang="zh-CN" sz="1400" b="0" dirty="0">
              <a:solidFill>
                <a:srgbClr val="C00000"/>
              </a:solidFill>
              <a:latin typeface="Century" charset="0"/>
              <a:ea typeface="Arial Unicode MS" charset="0"/>
              <a:cs typeface="Times New Roman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P5/P6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引入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64</a:t>
            </a: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位后出线</a:t>
            </a:r>
            <a:r>
              <a:rPr lang="en-US" altLang="zh-CN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IO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78D284F-A95C-1941-B9FF-9077113F1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2168655"/>
            <a:ext cx="180049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时钟分配</a:t>
            </a:r>
            <a:endParaRPr lang="en-US" altLang="zh-CN" sz="1400" b="0" dirty="0">
              <a:solidFill>
                <a:srgbClr val="C00000"/>
              </a:solidFill>
              <a:latin typeface="Century" charset="0"/>
              <a:ea typeface="Arial Unicode MS" charset="0"/>
              <a:cs typeface="Times New Roman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en-US" sz="1400" b="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事件触发与时钟标签</a:t>
            </a:r>
            <a:endParaRPr lang="en-US" altLang="zh-CN" sz="1400" b="0" dirty="0">
              <a:solidFill>
                <a:srgbClr val="C00000"/>
              </a:solidFill>
              <a:latin typeface="Century" charset="0"/>
              <a:ea typeface="Arial Unicode MS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90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0" grpId="0"/>
      <p:bldP spid="13" grpId="0"/>
      <p:bldP spid="14" grpId="0" animBg="1"/>
      <p:bldP spid="15" grpId="0"/>
      <p:bldP spid="1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技术方案</a:t>
            </a:r>
            <a:r>
              <a:rPr kumimoji="1" lang="en-US" altLang="zh-CN" dirty="0"/>
              <a:t>-</a:t>
            </a:r>
            <a:r>
              <a:rPr kumimoji="1" lang="zh-CN" altLang="en-US" dirty="0"/>
              <a:t>集总式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36</a:t>
            </a:fld>
            <a:endParaRPr lang="en-US" altLang="zh-CN" dirty="0"/>
          </a:p>
        </p:txBody>
      </p:sp>
      <p:pic>
        <p:nvPicPr>
          <p:cNvPr id="5" name="图片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86741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7020272" y="2420888"/>
            <a:ext cx="828675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zh-CN" altLang="zh-CN" sz="5000" dirty="0">
                <a:solidFill>
                  <a:srgbClr val="C00000"/>
                </a:solidFill>
                <a:latin typeface="Century" charset="0"/>
              </a:rPr>
              <a:t>×</a:t>
            </a:r>
            <a:endParaRPr lang="zh-CN" altLang="en-US" sz="5000" dirty="0">
              <a:solidFill>
                <a:srgbClr val="C00000"/>
              </a:solidFill>
              <a:latin typeface="Century" charset="0"/>
            </a:endParaRPr>
          </a:p>
        </p:txBody>
      </p:sp>
      <p:cxnSp>
        <p:nvCxnSpPr>
          <p:cNvPr id="7" name="曲线连接符 6"/>
          <p:cNvCxnSpPr/>
          <p:nvPr/>
        </p:nvCxnSpPr>
        <p:spPr bwMode="auto">
          <a:xfrm rot="16200000" flipH="1">
            <a:off x="3378339" y="4262620"/>
            <a:ext cx="1660719" cy="281507"/>
          </a:xfrm>
          <a:prstGeom prst="curvedConnector3">
            <a:avLst/>
          </a:prstGeom>
          <a:solidFill>
            <a:srgbClr val="FFFF00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曲线连接符 7"/>
          <p:cNvCxnSpPr/>
          <p:nvPr/>
        </p:nvCxnSpPr>
        <p:spPr bwMode="auto">
          <a:xfrm rot="16200000" flipH="1">
            <a:off x="3237586" y="4331364"/>
            <a:ext cx="1660719" cy="144017"/>
          </a:xfrm>
          <a:prstGeom prst="curvedConnector3">
            <a:avLst/>
          </a:prstGeom>
          <a:solidFill>
            <a:srgbClr val="FFFF00"/>
          </a:solidFill>
          <a:ln w="25400" cap="flat" cmpd="sng" algn="ctr">
            <a:solidFill>
              <a:srgbClr val="1679B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矩形 8"/>
          <p:cNvSpPr/>
          <p:nvPr/>
        </p:nvSpPr>
        <p:spPr>
          <a:xfrm>
            <a:off x="4328874" y="4667449"/>
            <a:ext cx="769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solidFill>
                  <a:srgbClr val="C00000"/>
                </a:solidFill>
                <a:latin typeface="Century" charset="0"/>
                <a:ea typeface="Arial Unicode MS" charset="0"/>
                <a:cs typeface="Times New Roman" charset="0"/>
              </a:rPr>
              <a:t>4xSRIO@5G</a:t>
            </a:r>
          </a:p>
        </p:txBody>
      </p:sp>
      <p:sp>
        <p:nvSpPr>
          <p:cNvPr id="10" name="矩形 9"/>
          <p:cNvSpPr/>
          <p:nvPr/>
        </p:nvSpPr>
        <p:spPr>
          <a:xfrm>
            <a:off x="3385875" y="4775171"/>
            <a:ext cx="76976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800" dirty="0">
                <a:solidFill>
                  <a:srgbClr val="1679BA"/>
                </a:solidFill>
                <a:latin typeface="Century" charset="0"/>
                <a:ea typeface="Arial Unicode MS" charset="0"/>
                <a:cs typeface="Times New Roman" charset="0"/>
              </a:rPr>
              <a:t>4xSRIO@5G</a:t>
            </a:r>
          </a:p>
        </p:txBody>
      </p:sp>
    </p:spTree>
    <p:extLst>
      <p:ext uri="{BB962C8B-B14F-4D97-AF65-F5344CB8AC3E}">
        <p14:creationId xmlns:p14="http://schemas.microsoft.com/office/powerpoint/2010/main" val="493603753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836712"/>
            <a:ext cx="6248400" cy="457200"/>
          </a:xfrm>
        </p:spPr>
        <p:txBody>
          <a:bodyPr/>
          <a:lstStyle/>
          <a:p>
            <a:r>
              <a:rPr kumimoji="1" lang="zh-CN" altLang="en-US" dirty="0"/>
              <a:t>技术方案</a:t>
            </a:r>
            <a:r>
              <a:rPr kumimoji="1" lang="en-US" altLang="zh-CN" dirty="0"/>
              <a:t>-</a:t>
            </a:r>
            <a:r>
              <a:rPr kumimoji="1" lang="zh-CN" altLang="en-US" dirty="0"/>
              <a:t>分布式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446856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37</a:t>
            </a:fld>
            <a:endParaRPr lang="en-US" altLang="zh-CN" dirty="0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DB56701-8D94-6D4C-A9E5-EA82AF1F6838}"/>
              </a:ext>
            </a:extLst>
          </p:cNvPr>
          <p:cNvGrpSpPr/>
          <p:nvPr/>
        </p:nvGrpSpPr>
        <p:grpSpPr>
          <a:xfrm>
            <a:off x="467544" y="1117235"/>
            <a:ext cx="8423225" cy="5773949"/>
            <a:chOff x="467544" y="934628"/>
            <a:chExt cx="8423225" cy="5773949"/>
          </a:xfrm>
        </p:grpSpPr>
        <p:sp>
          <p:nvSpPr>
            <p:cNvPr id="8" name="矩形 7"/>
            <p:cNvSpPr/>
            <p:nvPr/>
          </p:nvSpPr>
          <p:spPr bwMode="auto">
            <a:xfrm>
              <a:off x="1201884" y="2348880"/>
              <a:ext cx="648072" cy="18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charset="-122"/>
                </a:rPr>
                <a:t>FPGA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latin typeface="Arial" charset="0"/>
                  <a:ea typeface="宋体" charset="-122"/>
                </a:rPr>
                <a:t>module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2843808" y="4600600"/>
              <a:ext cx="648072" cy="18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charset="-122"/>
                </a:rPr>
                <a:t>FPGA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latin typeface="Arial" charset="0"/>
                  <a:ea typeface="宋体" charset="-122"/>
                </a:rPr>
                <a:t>module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0" name="矩形 9"/>
            <p:cNvSpPr/>
            <p:nvPr/>
          </p:nvSpPr>
          <p:spPr bwMode="auto">
            <a:xfrm>
              <a:off x="5148188" y="3924300"/>
              <a:ext cx="648072" cy="18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charset="-122"/>
                </a:rPr>
                <a:t>FPGA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latin typeface="Arial" charset="0"/>
                  <a:ea typeface="宋体" charset="-122"/>
                </a:rPr>
                <a:t>module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1" name="矩形 10"/>
            <p:cNvSpPr/>
            <p:nvPr/>
          </p:nvSpPr>
          <p:spPr bwMode="auto">
            <a:xfrm>
              <a:off x="7092280" y="2204100"/>
              <a:ext cx="648072" cy="18002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charset="-122"/>
                </a:rPr>
                <a:t>FPGA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latin typeface="Arial" charset="0"/>
                  <a:ea typeface="宋体" charset="-122"/>
                </a:rPr>
                <a:t>module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sp>
          <p:nvSpPr>
            <p:cNvPr id="12" name="矩形 11"/>
            <p:cNvSpPr/>
            <p:nvPr/>
          </p:nvSpPr>
          <p:spPr bwMode="auto">
            <a:xfrm>
              <a:off x="3738384" y="1556792"/>
              <a:ext cx="1081100" cy="1800200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zh-CN" sz="1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宋体" charset="-122"/>
                </a:rPr>
                <a:t>Exchange</a:t>
              </a:r>
            </a:p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1200" dirty="0">
                  <a:latin typeface="Arial" charset="0"/>
                  <a:ea typeface="宋体" charset="-122"/>
                </a:rPr>
                <a:t>module</a:t>
              </a:r>
              <a:endParaRPr kumimoji="0" lang="zh-CN" alt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  <p:cxnSp>
          <p:nvCxnSpPr>
            <p:cNvPr id="17" name="曲线连接符 16"/>
            <p:cNvCxnSpPr>
              <a:endCxn id="8" idx="1"/>
            </p:cNvCxnSpPr>
            <p:nvPr/>
          </p:nvCxnSpPr>
          <p:spPr bwMode="auto">
            <a:xfrm rot="5400000" flipH="1" flipV="1">
              <a:off x="-11380" y="3727904"/>
              <a:ext cx="1692188" cy="734340"/>
            </a:xfrm>
            <a:prstGeom prst="curvedConnector2">
              <a:avLst/>
            </a:prstGeom>
            <a:solidFill>
              <a:srgbClr val="FFFF00"/>
            </a:solidFill>
            <a:ln w="25400" cap="flat" cmpd="sng" algn="ctr">
              <a:solidFill>
                <a:srgbClr val="33CC33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1" name="曲线连接符 20"/>
            <p:cNvCxnSpPr>
              <a:stCxn id="9" idx="0"/>
            </p:cNvCxnSpPr>
            <p:nvPr/>
          </p:nvCxnSpPr>
          <p:spPr bwMode="auto">
            <a:xfrm rot="5400000" flipH="1" flipV="1">
              <a:off x="3143670" y="3381166"/>
              <a:ext cx="1243609" cy="1195260"/>
            </a:xfrm>
            <a:prstGeom prst="curvedConnector3">
              <a:avLst>
                <a:gd name="adj1" fmla="val 47243"/>
              </a:avLst>
            </a:prstGeom>
            <a:solidFill>
              <a:srgbClr val="FFFF00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4" name="曲线连接符 23"/>
            <p:cNvCxnSpPr/>
            <p:nvPr/>
          </p:nvCxnSpPr>
          <p:spPr bwMode="auto">
            <a:xfrm rot="10800000">
              <a:off x="4819484" y="2456892"/>
              <a:ext cx="2272796" cy="679700"/>
            </a:xfrm>
            <a:prstGeom prst="curvedConnector3">
              <a:avLst>
                <a:gd name="adj1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0" name="曲线连接符 29"/>
            <p:cNvCxnSpPr/>
            <p:nvPr/>
          </p:nvCxnSpPr>
          <p:spPr bwMode="auto">
            <a:xfrm rot="10800000">
              <a:off x="4808527" y="3215440"/>
              <a:ext cx="723567" cy="708861"/>
            </a:xfrm>
            <a:prstGeom prst="curvedConnector3">
              <a:avLst>
                <a:gd name="adj1" fmla="val -550"/>
              </a:avLst>
            </a:prstGeom>
            <a:solidFill>
              <a:srgbClr val="FFFF00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7" name="矩形 36"/>
            <p:cNvSpPr/>
            <p:nvPr/>
          </p:nvSpPr>
          <p:spPr>
            <a:xfrm>
              <a:off x="6678843" y="5236929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zh-CN" sz="1800" dirty="0">
                  <a:solidFill>
                    <a:srgbClr val="7030A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8xSRIO@5G</a:t>
              </a:r>
            </a:p>
            <a:p>
              <a:pPr algn="ctr"/>
              <a:r>
                <a:rPr kumimoji="1" lang="en-US" altLang="zh-CN" sz="1800" dirty="0">
                  <a:solidFill>
                    <a:srgbClr val="7030A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MPO</a:t>
              </a:r>
              <a:r>
                <a:rPr kumimoji="1" lang="zh-CN" altLang="en-US" sz="1800" dirty="0">
                  <a:solidFill>
                    <a:srgbClr val="7030A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光纤</a:t>
              </a:r>
              <a:endParaRPr kumimoji="1" lang="en-US" altLang="zh-CN" sz="1800" dirty="0">
                <a:solidFill>
                  <a:srgbClr val="7030A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994364" y="4166250"/>
              <a:ext cx="10631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RF</a:t>
              </a:r>
              <a:r>
                <a:rPr lang="zh-CN" altLang="en-US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station</a:t>
              </a:r>
              <a:endParaRPr lang="zh-CN" altLang="en-US" dirty="0"/>
            </a:p>
          </p:txBody>
        </p:sp>
        <p:sp>
          <p:nvSpPr>
            <p:cNvPr id="40" name="矩形 39"/>
            <p:cNvSpPr/>
            <p:nvPr/>
          </p:nvSpPr>
          <p:spPr>
            <a:xfrm>
              <a:off x="2636288" y="6400800"/>
              <a:ext cx="10631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RF</a:t>
              </a:r>
              <a:r>
                <a:rPr lang="zh-CN" altLang="en-US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station</a:t>
              </a:r>
              <a:endParaRPr lang="zh-CN" altLang="en-US" dirty="0"/>
            </a:p>
          </p:txBody>
        </p:sp>
        <p:sp>
          <p:nvSpPr>
            <p:cNvPr id="41" name="矩形 40"/>
            <p:cNvSpPr/>
            <p:nvPr/>
          </p:nvSpPr>
          <p:spPr>
            <a:xfrm>
              <a:off x="4970034" y="5754872"/>
              <a:ext cx="10631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RF</a:t>
              </a:r>
              <a:r>
                <a:rPr lang="zh-CN" altLang="en-US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station</a:t>
              </a:r>
              <a:endParaRPr lang="zh-CN" altLang="en-US" dirty="0"/>
            </a:p>
          </p:txBody>
        </p:sp>
        <p:sp>
          <p:nvSpPr>
            <p:cNvPr id="42" name="矩形 41"/>
            <p:cNvSpPr/>
            <p:nvPr/>
          </p:nvSpPr>
          <p:spPr>
            <a:xfrm>
              <a:off x="6921349" y="4032872"/>
              <a:ext cx="106311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RF</a:t>
              </a:r>
              <a:r>
                <a:rPr lang="zh-CN" altLang="en-US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station</a:t>
              </a:r>
              <a:endParaRPr lang="zh-CN" altLang="en-US" dirty="0"/>
            </a:p>
          </p:txBody>
        </p:sp>
        <p:sp>
          <p:nvSpPr>
            <p:cNvPr id="43" name="矩形 42"/>
            <p:cNvSpPr/>
            <p:nvPr/>
          </p:nvSpPr>
          <p:spPr>
            <a:xfrm>
              <a:off x="2481534" y="1841338"/>
              <a:ext cx="125226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Local</a:t>
              </a:r>
              <a:r>
                <a:rPr lang="zh-CN" altLang="en-US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 </a:t>
              </a:r>
              <a:r>
                <a:rPr lang="en-US" altLang="zh-CN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station</a:t>
              </a:r>
              <a:endParaRPr lang="zh-CN" altLang="en-US" dirty="0"/>
            </a:p>
          </p:txBody>
        </p:sp>
        <p:cxnSp>
          <p:nvCxnSpPr>
            <p:cNvPr id="22" name="曲线连接符 21"/>
            <p:cNvCxnSpPr/>
            <p:nvPr/>
          </p:nvCxnSpPr>
          <p:spPr bwMode="auto">
            <a:xfrm flipV="1">
              <a:off x="1340268" y="5500700"/>
              <a:ext cx="1503540" cy="736612"/>
            </a:xfrm>
            <a:prstGeom prst="curvedConnector3">
              <a:avLst>
                <a:gd name="adj1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33CC33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5" name="曲线连接符 24"/>
            <p:cNvCxnSpPr/>
            <p:nvPr/>
          </p:nvCxnSpPr>
          <p:spPr bwMode="auto">
            <a:xfrm flipV="1">
              <a:off x="4137577" y="4824400"/>
              <a:ext cx="1018764" cy="758550"/>
            </a:xfrm>
            <a:prstGeom prst="curvedConnector3">
              <a:avLst>
                <a:gd name="adj1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33CC33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6" name="曲线连接符 25"/>
            <p:cNvCxnSpPr/>
            <p:nvPr/>
          </p:nvCxnSpPr>
          <p:spPr bwMode="auto">
            <a:xfrm>
              <a:off x="7751235" y="3119611"/>
              <a:ext cx="1139534" cy="450260"/>
            </a:xfrm>
            <a:prstGeom prst="curvedConnector3">
              <a:avLst>
                <a:gd name="adj1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33CC33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曲线连接符 28"/>
            <p:cNvCxnSpPr>
              <a:stCxn id="8" idx="3"/>
              <a:endCxn id="12" idx="1"/>
            </p:cNvCxnSpPr>
            <p:nvPr/>
          </p:nvCxnSpPr>
          <p:spPr bwMode="auto">
            <a:xfrm flipV="1">
              <a:off x="1849956" y="2456892"/>
              <a:ext cx="1888428" cy="792088"/>
            </a:xfrm>
            <a:prstGeom prst="curvedConnector3">
              <a:avLst>
                <a:gd name="adj1" fmla="val 50000"/>
              </a:avLst>
            </a:prstGeom>
            <a:solidFill>
              <a:srgbClr val="FFFF00"/>
            </a:solidFill>
            <a:ln w="25400" cap="flat" cmpd="sng" algn="ctr">
              <a:solidFill>
                <a:srgbClr val="7030A0"/>
              </a:solidFill>
              <a:prstDash val="solid"/>
              <a:round/>
              <a:headEnd type="triangl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8" name="曲线连接符 27">
              <a:extLst>
                <a:ext uri="{FF2B5EF4-FFF2-40B4-BE49-F238E27FC236}">
                  <a16:creationId xmlns:a16="http://schemas.microsoft.com/office/drawing/2014/main" id="{BEE87FCD-FFC1-0A40-816D-D6D1B6994FFA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4399175" y="497727"/>
              <a:ext cx="628773" cy="1517326"/>
            </a:xfrm>
            <a:prstGeom prst="curvedConnector2">
              <a:avLst/>
            </a:prstGeom>
            <a:solidFill>
              <a:srgbClr val="FFFF00"/>
            </a:solidFill>
            <a:ln w="25400" cap="flat" cmpd="sng" algn="ctr">
              <a:solidFill>
                <a:srgbClr val="1679BA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曲线连接符 30">
              <a:extLst>
                <a:ext uri="{FF2B5EF4-FFF2-40B4-BE49-F238E27FC236}">
                  <a16:creationId xmlns:a16="http://schemas.microsoft.com/office/drawing/2014/main" id="{DBFC23CC-C74B-FE41-859D-07D7726C4707}"/>
                </a:ext>
              </a:extLst>
            </p:cNvPr>
            <p:cNvCxnSpPr>
              <a:cxnSpLocks/>
            </p:cNvCxnSpPr>
            <p:nvPr/>
          </p:nvCxnSpPr>
          <p:spPr bwMode="auto">
            <a:xfrm rot="5400000" flipH="1" flipV="1">
              <a:off x="5007067" y="490352"/>
              <a:ext cx="628773" cy="1517326"/>
            </a:xfrm>
            <a:prstGeom prst="curvedConnector2">
              <a:avLst/>
            </a:prstGeom>
            <a:solidFill>
              <a:srgbClr val="FFFF00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8C9F0F86-46EC-0C46-AFA8-F125566A949F}"/>
                </a:ext>
              </a:extLst>
            </p:cNvPr>
            <p:cNvSpPr/>
            <p:nvPr/>
          </p:nvSpPr>
          <p:spPr>
            <a:xfrm>
              <a:off x="5116708" y="1117892"/>
              <a:ext cx="10615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FF0000"/>
                  </a:solidFill>
                  <a:latin typeface="Century" charset="0"/>
                  <a:ea typeface="Arial Unicode MS" charset="0"/>
                  <a:cs typeface="Times New Roman" charset="0"/>
                </a:rPr>
                <a:t>4xSRIO@5G</a:t>
              </a: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C89C16C-2971-D646-B21C-FB46E011CC78}"/>
                </a:ext>
              </a:extLst>
            </p:cNvPr>
            <p:cNvSpPr/>
            <p:nvPr/>
          </p:nvSpPr>
          <p:spPr>
            <a:xfrm>
              <a:off x="2983072" y="1117892"/>
              <a:ext cx="10615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1679BA"/>
                  </a:solidFill>
                  <a:latin typeface="Century" charset="0"/>
                  <a:ea typeface="Arial Unicode MS" charset="0"/>
                  <a:cs typeface="Times New Roman" charset="0"/>
                </a:rPr>
                <a:t>4xSRIO@5G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341874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技术方案</a:t>
            </a:r>
            <a:r>
              <a:rPr kumimoji="1" lang="en-US" altLang="zh-CN" dirty="0"/>
              <a:t>-</a:t>
            </a:r>
            <a:r>
              <a:rPr kumimoji="1" lang="zh-CN" altLang="en-US" dirty="0"/>
              <a:t>数据存储与后处理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38</a:t>
            </a:fld>
            <a:endParaRPr lang="en-US" altLang="zh-CN"/>
          </a:p>
        </p:txBody>
      </p:sp>
      <p:grpSp>
        <p:nvGrpSpPr>
          <p:cNvPr id="6" name="组 5"/>
          <p:cNvGrpSpPr/>
          <p:nvPr/>
        </p:nvGrpSpPr>
        <p:grpSpPr>
          <a:xfrm>
            <a:off x="31553" y="1825079"/>
            <a:ext cx="7986240" cy="5198177"/>
            <a:chOff x="31553" y="1825079"/>
            <a:chExt cx="7986240" cy="5198177"/>
          </a:xfrm>
        </p:grpSpPr>
        <p:pic>
          <p:nvPicPr>
            <p:cNvPr id="7" name="Picture 2" descr="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3768" y="3765706"/>
              <a:ext cx="5534025" cy="325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对象 6"/>
            <p:cNvGraphicFramePr>
              <a:graphicFrameLocks noChangeAspect="1"/>
            </p:cNvGraphicFramePr>
            <p:nvPr>
              <p:extLst/>
            </p:nvPr>
          </p:nvGraphicFramePr>
          <p:xfrm>
            <a:off x="1547664" y="2132856"/>
            <a:ext cx="3018204" cy="212158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1" r:id="rId4" imgW="6076800" imgH="4268160" progId="Visio.Drawing.11">
                    <p:embed/>
                  </p:oleObj>
                </mc:Choice>
                <mc:Fallback>
                  <p:oleObj r:id="rId4" imgW="6076800" imgH="4268160" progId="Visio.Drawing.11">
                    <p:embed/>
                    <p:pic>
                      <p:nvPicPr>
                        <p:cNvPr id="8" name="对象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47664" y="2132856"/>
                          <a:ext cx="3018204" cy="212158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9" name="曲线连接符 8"/>
            <p:cNvCxnSpPr/>
            <p:nvPr/>
          </p:nvCxnSpPr>
          <p:spPr bwMode="auto">
            <a:xfrm>
              <a:off x="323528" y="2156108"/>
              <a:ext cx="1368152" cy="576064"/>
            </a:xfrm>
            <a:prstGeom prst="curvedConnector3">
              <a:avLst/>
            </a:prstGeom>
            <a:solidFill>
              <a:srgbClr val="FFFF00"/>
            </a:solidFill>
            <a:ln w="254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" name="曲线连接符 9"/>
            <p:cNvCxnSpPr/>
            <p:nvPr/>
          </p:nvCxnSpPr>
          <p:spPr bwMode="auto">
            <a:xfrm>
              <a:off x="323528" y="2755368"/>
              <a:ext cx="1368152" cy="576064"/>
            </a:xfrm>
            <a:prstGeom prst="curvedConnector3">
              <a:avLst/>
            </a:prstGeom>
            <a:solidFill>
              <a:srgbClr val="FFFF00"/>
            </a:solidFill>
            <a:ln w="25400" cap="flat" cmpd="sng" algn="ctr">
              <a:solidFill>
                <a:srgbClr val="1679BA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矩形 10"/>
            <p:cNvSpPr/>
            <p:nvPr/>
          </p:nvSpPr>
          <p:spPr>
            <a:xfrm>
              <a:off x="31554" y="1825079"/>
              <a:ext cx="10615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C00000"/>
                  </a:solidFill>
                  <a:latin typeface="Century" charset="0"/>
                  <a:ea typeface="Arial Unicode MS" charset="0"/>
                  <a:cs typeface="Times New Roman" charset="0"/>
                </a:rPr>
                <a:t>4xSRIO@5G</a:t>
              </a:r>
            </a:p>
          </p:txBody>
        </p:sp>
        <p:sp>
          <p:nvSpPr>
            <p:cNvPr id="12" name="矩形 11"/>
            <p:cNvSpPr/>
            <p:nvPr/>
          </p:nvSpPr>
          <p:spPr>
            <a:xfrm>
              <a:off x="31553" y="2447591"/>
              <a:ext cx="106150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200" dirty="0">
                  <a:solidFill>
                    <a:srgbClr val="1679BA"/>
                  </a:solidFill>
                  <a:latin typeface="Century" charset="0"/>
                  <a:ea typeface="Arial Unicode MS" charset="0"/>
                  <a:cs typeface="Times New Roman" charset="0"/>
                </a:rPr>
                <a:t>4xSRIO@5G</a:t>
              </a:r>
            </a:p>
          </p:txBody>
        </p:sp>
        <p:sp>
          <p:nvSpPr>
            <p:cNvPr id="13" name="下箭头 12"/>
            <p:cNvSpPr/>
            <p:nvPr/>
          </p:nvSpPr>
          <p:spPr bwMode="auto">
            <a:xfrm>
              <a:off x="3491880" y="4005064"/>
              <a:ext cx="144016" cy="720080"/>
            </a:xfrm>
            <a:prstGeom prst="downArrow">
              <a:avLst/>
            </a:prstGeom>
            <a:solidFill>
              <a:srgbClr val="00B05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宋体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3689640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AB0F64-6BC4-8149-A12C-E35448B44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技术方案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接口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4B4A68-B4B9-404A-B88C-5AD0CE0DE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7800"/>
            <a:ext cx="8139113" cy="4953000"/>
          </a:xfrm>
        </p:spPr>
        <p:txBody>
          <a:bodyPr/>
          <a:lstStyle/>
          <a:p>
            <a:r>
              <a:rPr kumimoji="1" lang="zh-CN" altLang="en-US" dirty="0"/>
              <a:t>主板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2</a:t>
            </a:r>
            <a:r>
              <a:rPr kumimoji="1" lang="zh-CN" altLang="en-US" dirty="0"/>
              <a:t>个</a:t>
            </a:r>
            <a:r>
              <a:rPr kumimoji="1" lang="en-US" altLang="zh-CN" dirty="0"/>
              <a:t>FMC</a:t>
            </a:r>
          </a:p>
          <a:p>
            <a:pPr lvl="2"/>
            <a:r>
              <a:rPr kumimoji="1" lang="zh-CN" altLang="en-US" dirty="0"/>
              <a:t>直接采样</a:t>
            </a:r>
            <a:r>
              <a:rPr kumimoji="1" lang="zh-Hans" altLang="en-US" dirty="0"/>
              <a:t> </a:t>
            </a:r>
            <a:r>
              <a:rPr kumimoji="1" lang="en-US" altLang="zh-CN" dirty="0"/>
              <a:t>AD</a:t>
            </a:r>
            <a:r>
              <a:rPr kumimoji="1" lang="en-US" altLang="zh-Hans" dirty="0"/>
              <a:t>/DA</a:t>
            </a:r>
          </a:p>
          <a:p>
            <a:pPr lvl="2"/>
            <a:r>
              <a:rPr kumimoji="1" lang="zh-CN" altLang="en-US" dirty="0"/>
              <a:t>高速光纤接口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后出线板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模拟信号处理（上下变频）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以太网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SRIO</a:t>
            </a:r>
          </a:p>
          <a:p>
            <a:r>
              <a:rPr kumimoji="1" lang="zh-CN" altLang="en-US" dirty="0"/>
              <a:t>背板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模拟信号分配</a:t>
            </a:r>
            <a:endParaRPr kumimoji="1" lang="en-US" altLang="zh-CN" dirty="0"/>
          </a:p>
          <a:p>
            <a:pPr lvl="2"/>
            <a:r>
              <a:rPr kumimoji="1" lang="en-US" altLang="zh-CN" dirty="0"/>
              <a:t>LO</a:t>
            </a:r>
            <a:r>
              <a:rPr kumimoji="1" lang="zh-Hans" altLang="en-US" dirty="0"/>
              <a:t>，</a:t>
            </a:r>
            <a:r>
              <a:rPr kumimoji="1" lang="en-US" altLang="zh-Hans" dirty="0"/>
              <a:t>REF</a:t>
            </a:r>
            <a:r>
              <a:rPr kumimoji="1" lang="zh-Hans" altLang="en-US" dirty="0"/>
              <a:t>，</a:t>
            </a:r>
            <a:r>
              <a:rPr kumimoji="1" lang="en-US" altLang="zh-Hans" dirty="0"/>
              <a:t>CAL</a:t>
            </a:r>
            <a:r>
              <a:rPr kumimoji="1" lang="zh-Hans" altLang="en-US" dirty="0"/>
              <a:t>（～</a:t>
            </a:r>
            <a:r>
              <a:rPr kumimoji="1" lang="en-US" altLang="zh-Hans" dirty="0"/>
              <a:t>3GHz</a:t>
            </a:r>
            <a:r>
              <a:rPr kumimoji="1" lang="zh-Hans" altLang="en-US" dirty="0"/>
              <a:t>）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标准定时板卡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时钟分配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事件触发与时钟标签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MLVDS</a:t>
            </a:r>
            <a:r>
              <a:rPr kumimoji="1" lang="zh-Hans" altLang="en-US" dirty="0"/>
              <a:t>（</a:t>
            </a:r>
            <a:r>
              <a:rPr kumimoji="1" lang="zh-CN" altLang="en-US" dirty="0"/>
              <a:t>板间数据共享</a:t>
            </a:r>
            <a:r>
              <a:rPr kumimoji="1" lang="zh-Hans" altLang="en-US" dirty="0"/>
              <a:t>）</a:t>
            </a:r>
            <a:endParaRPr kumimoji="1" lang="en-US" altLang="zh-Han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5B377FE-E98E-ED40-9B2D-78A0C25241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39</a:t>
            </a:fld>
            <a:endParaRPr lang="en-US" altLang="zh-CN" dirty="0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AE5F60B9-AC98-2A4A-927B-C55B501887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584" y="1447801"/>
            <a:ext cx="864096" cy="39702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39F91DA-751D-8648-8E43-137474E1D9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68" y="4221088"/>
            <a:ext cx="864096" cy="39702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C46EF4C4-F21B-4C40-80EA-8B9F5E3AF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4664225"/>
            <a:ext cx="1440160" cy="39702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1E8368F-6F61-224D-8F3C-7DEA9AA67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1640" y="5310944"/>
            <a:ext cx="1440160" cy="39702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6B0EB87-32B9-6E42-8504-2120B63BE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672" y="2132856"/>
            <a:ext cx="1721376" cy="771304"/>
          </a:xfrm>
          <a:prstGeom prst="ellipse">
            <a:avLst/>
          </a:prstGeom>
          <a:noFill/>
          <a:ln w="28575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charset="0"/>
                <a:ea typeface="宋体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charset="2"/>
              <a:buChar char="§"/>
              <a:defRPr sz="2400" b="1">
                <a:solidFill>
                  <a:srgbClr val="4D5E68"/>
                </a:solidFill>
                <a:latin typeface="Arial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charset="0"/>
                <a:ea typeface="宋体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4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73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主要参数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513" y="1450975"/>
            <a:ext cx="4652962" cy="517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内容占位符 15"/>
          <p:cNvGraphicFramePr>
            <a:graphicFrameLocks/>
          </p:cNvGraphicFramePr>
          <p:nvPr/>
        </p:nvGraphicFramePr>
        <p:xfrm>
          <a:off x="395288" y="2239963"/>
          <a:ext cx="4170362" cy="3940172"/>
        </p:xfrm>
        <a:graphic>
          <a:graphicData uri="http://schemas.openxmlformats.org/drawingml/2006/table">
            <a:tbl>
              <a:tblPr/>
              <a:tblGrid>
                <a:gridCol w="29240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6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20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AC"/>
                          </a:solidFill>
                          <a:effectLst/>
                          <a:latin typeface="Century" panose="02040604050505020304" pitchFamily="18" charset="0"/>
                          <a:ea typeface="宋体" pitchFamily="2" charset="-122"/>
                          <a:cs typeface="Times New Roman" pitchFamily="18" charset="0"/>
                        </a:rPr>
                        <a:t>Parameter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56AC"/>
                          </a:solidFill>
                          <a:effectLst/>
                          <a:latin typeface="Century" panose="02040604050505020304" pitchFamily="18" charset="0"/>
                          <a:ea typeface="宋体" pitchFamily="2" charset="-122"/>
                          <a:cs typeface="Times New Roman" pitchFamily="18" charset="0"/>
                        </a:rPr>
                        <a:t>Value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Beam power (kW)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  <a:sym typeface="Symbol" pitchFamily="18" charset="2"/>
                        </a:rPr>
                        <a:t>100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4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Energy (GeV)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0.08~1.6</a:t>
                      </a:r>
                      <a:endParaRPr lang="en-US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Intensity (</a:t>
                      </a:r>
                      <a:r>
                        <a:rPr lang="en-US" altLang="zh-CN" sz="1600" b="0" kern="1200" dirty="0" err="1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ppp</a:t>
                      </a: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1.56E13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RCS circumference (m)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228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Circulating dc current (A)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1.5/ 3.5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Repetition rate (Hz)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Harmonic number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2</a:t>
                      </a:r>
                      <a:endParaRPr lang="en-US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  <a:sym typeface="Symbol" pitchFamily="18" charset="2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8408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RF frequency (MHz)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1.02~2.44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9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3000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Peak RF voltage (kV)</a:t>
                      </a: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20000"/>
                        </a:lnSpc>
                        <a:spcBef>
                          <a:spcPct val="0"/>
                        </a:spcBef>
                        <a:spcAft>
                          <a:spcPct val="20000"/>
                        </a:spcAft>
                        <a:buClr>
                          <a:schemeClr val="tx1"/>
                        </a:buClr>
                        <a:buSzTx/>
                        <a:buFontTx/>
                        <a:buNone/>
                        <a:tabLst/>
                      </a:pPr>
                      <a:r>
                        <a:rPr lang="en-US" altLang="zh-CN" sz="1600" b="0" kern="1200" dirty="0">
                          <a:solidFill>
                            <a:srgbClr val="4D5E68"/>
                          </a:solidFill>
                          <a:latin typeface="Century" panose="02040604050505020304" pitchFamily="18" charset="0"/>
                          <a:ea typeface="+mn-ea"/>
                          <a:cs typeface="+mn-cs"/>
                        </a:rPr>
                        <a:t>165 (h=2)</a:t>
                      </a:r>
                      <a:endParaRPr lang="zh-CN" altLang="zh-CN" sz="1600" b="0" kern="1200" dirty="0">
                        <a:solidFill>
                          <a:srgbClr val="4D5E68"/>
                        </a:solidFill>
                        <a:latin typeface="Century" panose="02040604050505020304" pitchFamily="18" charset="0"/>
                        <a:ea typeface="+mn-ea"/>
                        <a:cs typeface="+mn-cs"/>
                      </a:endParaRPr>
                    </a:p>
                  </a:txBody>
                  <a:tcPr marL="91454" marR="91454" marT="45727" marB="45727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5416550" y="3321050"/>
            <a:ext cx="3240088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2800" b="0">
                <a:solidFill>
                  <a:srgbClr val="C00000"/>
                </a:solidFill>
                <a:latin typeface="Century" panose="02040604050505020304" pitchFamily="18" charset="0"/>
                <a:cs typeface="Times New Roman" panose="02020603050405020304" pitchFamily="18" charset="0"/>
              </a:rPr>
              <a:t>CSNS/RCS</a:t>
            </a:r>
          </a:p>
          <a:p>
            <a:pPr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endParaRPr lang="en-US" altLang="zh-CN" sz="1000" b="0">
              <a:solidFill>
                <a:srgbClr val="0000C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4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8 fundamental harmonic cav.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00CC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h=2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99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    3 second harmonic cav.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1600" b="0">
                <a:solidFill>
                  <a:srgbClr val="0099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h=4</a:t>
            </a:r>
            <a:endParaRPr lang="en-US" altLang="zh-CN" sz="1600" b="0">
              <a:solidFill>
                <a:srgbClr val="0000CC"/>
              </a:solidFill>
              <a:latin typeface="Century" panose="020406040505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ine 14"/>
          <p:cNvSpPr>
            <a:spLocks noChangeShapeType="1"/>
          </p:cNvSpPr>
          <p:nvPr/>
        </p:nvSpPr>
        <p:spPr bwMode="auto">
          <a:xfrm flipH="1" flipV="1">
            <a:off x="7588250" y="2420938"/>
            <a:ext cx="206375" cy="1871662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 flipH="1">
            <a:off x="6411913" y="5002213"/>
            <a:ext cx="300037" cy="947737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 flipH="1" flipV="1">
            <a:off x="5589588" y="2708275"/>
            <a:ext cx="822325" cy="204787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flipV="1">
            <a:off x="7793038" y="4676775"/>
            <a:ext cx="1027112" cy="60325"/>
          </a:xfrm>
          <a:prstGeom prst="line">
            <a:avLst/>
          </a:prstGeom>
          <a:noFill/>
          <a:ln w="9525">
            <a:solidFill>
              <a:schemeClr val="fol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2" name="Line 18"/>
          <p:cNvSpPr>
            <a:spLocks noChangeShapeType="1"/>
          </p:cNvSpPr>
          <p:nvPr/>
        </p:nvSpPr>
        <p:spPr bwMode="auto">
          <a:xfrm flipV="1">
            <a:off x="7794625" y="3573463"/>
            <a:ext cx="954088" cy="719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3" name="Line 23"/>
          <p:cNvSpPr>
            <a:spLocks noChangeShapeType="1"/>
          </p:cNvSpPr>
          <p:nvPr/>
        </p:nvSpPr>
        <p:spPr bwMode="auto">
          <a:xfrm flipV="1">
            <a:off x="6226175" y="2420938"/>
            <a:ext cx="185738" cy="1871662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4" name="Line 24"/>
          <p:cNvSpPr>
            <a:spLocks noChangeShapeType="1"/>
          </p:cNvSpPr>
          <p:nvPr/>
        </p:nvSpPr>
        <p:spPr bwMode="auto">
          <a:xfrm flipH="1" flipV="1">
            <a:off x="5292725" y="4125913"/>
            <a:ext cx="565150" cy="84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5" name="Line 25"/>
          <p:cNvSpPr>
            <a:spLocks noChangeShapeType="1"/>
          </p:cNvSpPr>
          <p:nvPr/>
        </p:nvSpPr>
        <p:spPr bwMode="auto">
          <a:xfrm flipH="1">
            <a:off x="5292725" y="4498975"/>
            <a:ext cx="571500" cy="238125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16" name="Line 26"/>
          <p:cNvSpPr>
            <a:spLocks noChangeShapeType="1"/>
          </p:cNvSpPr>
          <p:nvPr/>
        </p:nvSpPr>
        <p:spPr bwMode="auto">
          <a:xfrm flipH="1" flipV="1">
            <a:off x="5292725" y="3573463"/>
            <a:ext cx="933450" cy="719137"/>
          </a:xfrm>
          <a:prstGeom prst="line">
            <a:avLst/>
          </a:prstGeom>
          <a:noFill/>
          <a:ln w="9525">
            <a:solidFill>
              <a:srgbClr val="0056A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72353524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1CFE9-9045-9A4A-8418-0D8F2398D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未来计划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3916A1-450E-7746-8769-9ED743C06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CSNS</a:t>
            </a:r>
            <a:r>
              <a:rPr kumimoji="1" lang="zh-CN" altLang="en-US" dirty="0"/>
              <a:t>运行与束流功率升级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2</a:t>
            </a:r>
            <a:r>
              <a:rPr kumimoji="1" lang="en-US" altLang="zh-Hans" dirty="0"/>
              <a:t>0</a:t>
            </a:r>
            <a:r>
              <a:rPr kumimoji="1" lang="zh-Hans" altLang="en-US" dirty="0"/>
              <a:t>～</a:t>
            </a:r>
            <a:r>
              <a:rPr kumimoji="1" lang="en-US" altLang="zh-Hans" dirty="0"/>
              <a:t>25kW</a:t>
            </a:r>
            <a:r>
              <a:rPr kumimoji="1" lang="zh-CN" altLang="en-US" dirty="0"/>
              <a:t>运行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束流控制环路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束流负载补偿</a:t>
            </a:r>
            <a:endParaRPr kumimoji="1" lang="en-US" altLang="zh-CN" dirty="0"/>
          </a:p>
          <a:p>
            <a:pPr lvl="2"/>
            <a:r>
              <a:rPr kumimoji="1" lang="zh-CN" altLang="en-US" dirty="0"/>
              <a:t>同步振荡抑制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束团压缩实验研究</a:t>
            </a:r>
            <a:endParaRPr kumimoji="1" lang="en-US" altLang="zh-CN" dirty="0"/>
          </a:p>
          <a:p>
            <a:r>
              <a:rPr kumimoji="1" lang="zh-CN" altLang="en-US" dirty="0"/>
              <a:t>二次谐波系统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磁合金环制备工艺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全尺寸腔体设计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高功率测试</a:t>
            </a:r>
            <a:endParaRPr kumimoji="1" lang="en-US" altLang="zh-CN" dirty="0"/>
          </a:p>
          <a:p>
            <a:r>
              <a:rPr kumimoji="1" lang="zh-CN" altLang="en-US" dirty="0"/>
              <a:t>低电平技术</a:t>
            </a:r>
            <a:endParaRPr kumimoji="1" lang="en-US" altLang="zh-CN" dirty="0"/>
          </a:p>
          <a:p>
            <a:pPr lvl="1"/>
            <a:r>
              <a:rPr kumimoji="1" lang="zh-CN" altLang="en-US" dirty="0"/>
              <a:t>系统调试</a:t>
            </a:r>
            <a:r>
              <a:rPr kumimoji="1" lang="zh-Hans" altLang="en-US" dirty="0"/>
              <a:t> </a:t>
            </a:r>
            <a:r>
              <a:rPr kumimoji="1" lang="en-US" altLang="zh-CN" dirty="0"/>
              <a:t>/</a:t>
            </a:r>
            <a:r>
              <a:rPr kumimoji="1" lang="zh-Hans" altLang="en-US" dirty="0"/>
              <a:t> </a:t>
            </a:r>
            <a:r>
              <a:rPr kumimoji="1" lang="zh-CN" altLang="en-US" dirty="0"/>
              <a:t>技术方案验证和改进</a:t>
            </a:r>
            <a:endParaRPr kumimoji="1" lang="en-US" altLang="zh-CN" dirty="0"/>
          </a:p>
          <a:p>
            <a:r>
              <a:rPr kumimoji="1" lang="zh-CN" altLang="en-US" dirty="0"/>
              <a:t>南方光源预研</a:t>
            </a:r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A5B785A-D03A-F548-81C9-C78EE93EA6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216743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40</a:t>
            </a:fld>
            <a:endParaRPr lang="en-US" altLang="zh-CN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82F6548-3CEE-2040-93F4-5BFCE77A9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0032" y="127485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E730B0A-565C-364B-9B06-59EAB0A98B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7332" y="3933056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AB72FD8-718E-AE4D-91EF-ADF6240E01C4}"/>
              </a:ext>
            </a:extLst>
          </p:cNvPr>
          <p:cNvGrpSpPr/>
          <p:nvPr/>
        </p:nvGrpSpPr>
        <p:grpSpPr>
          <a:xfrm>
            <a:off x="4860032" y="1311424"/>
            <a:ext cx="3619500" cy="5258329"/>
            <a:chOff x="4847332" y="1066800"/>
            <a:chExt cx="3619500" cy="5258329"/>
          </a:xfrm>
        </p:grpSpPr>
        <p:pic>
          <p:nvPicPr>
            <p:cNvPr id="4097" name="图片 2" descr="/var/folders/lk/mzk8083d62945ysz4jwx30jw0000gn/T/com.microsoft.Word/WebArchiveCopyPasteTempFiles/1.jpg?mboxa=&amp;mid=1%3A1tbiAQQEDFDmrEf12QAAs8&amp;part=2">
              <a:extLst>
                <a:ext uri="{FF2B5EF4-FFF2-40B4-BE49-F238E27FC236}">
                  <a16:creationId xmlns:a16="http://schemas.microsoft.com/office/drawing/2014/main" id="{6B083427-64EF-0A4F-A18B-0268295232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r:link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7332" y="1066800"/>
              <a:ext cx="3594100" cy="227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图片 1" descr="/var/folders/lk/mzk8083d62945ysz4jwx30jw0000gn/T/com.microsoft.Word/WebArchiveCopyPasteTempFiles/2.jpg?mboxa=&amp;mid=1%3A1tbiAQQEDFDmrEf12QAAs8&amp;part=3">
              <a:extLst>
                <a:ext uri="{FF2B5EF4-FFF2-40B4-BE49-F238E27FC236}">
                  <a16:creationId xmlns:a16="http://schemas.microsoft.com/office/drawing/2014/main" id="{15C42B8A-4CCC-AD45-8E1E-31F2500D88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r:link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3548152"/>
              <a:ext cx="3606800" cy="229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9107BE2E-CF77-E84F-91EE-AE345AE2A363}"/>
                </a:ext>
              </a:extLst>
            </p:cNvPr>
            <p:cNvSpPr/>
            <p:nvPr/>
          </p:nvSpPr>
          <p:spPr>
            <a:xfrm>
              <a:off x="5310781" y="6017352"/>
              <a:ext cx="308449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kumimoji="1" lang="zh-CN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腔压上升时间</a:t>
              </a:r>
              <a:r>
                <a:rPr kumimoji="1" lang="en-US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30us</a:t>
              </a:r>
              <a:r>
                <a:rPr kumimoji="1" lang="zh-CN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，电压平顶</a:t>
              </a:r>
              <a:r>
                <a:rPr kumimoji="1" lang="en-US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250us</a:t>
              </a:r>
              <a:r>
                <a:rPr kumimoji="1" lang="zh-CN" altLang="zh-CN" dirty="0">
                  <a:solidFill>
                    <a:srgbClr val="C00000"/>
                  </a:solidFill>
                  <a:latin typeface="Century" panose="02040604050505020304" pitchFamily="18" charset="0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</a:t>
              </a:r>
              <a:endParaRPr kumimoji="1" lang="zh-CN" altLang="en-US" dirty="0">
                <a:solidFill>
                  <a:srgbClr val="C00000"/>
                </a:solidFill>
                <a:latin typeface="Century" panose="02040604050505020304" pitchFamily="18" charset="0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22661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44BD7F6-BB63-7442-845E-4FFCB7822D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229600" y="6524625"/>
            <a:ext cx="374848" cy="144735"/>
          </a:xfrm>
        </p:spPr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41</a:t>
            </a:fld>
            <a:endParaRPr lang="en-US" altLang="zh-CN" dirty="0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205DC68-D395-F140-BE37-E3526979B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350" y="2780928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ct val="30000"/>
              </a:spcBef>
              <a:spcAft>
                <a:spcPct val="20000"/>
              </a:spcAft>
              <a:buClr>
                <a:schemeClr val="tx1"/>
              </a:buClr>
              <a:buChar char="•"/>
              <a:defRPr sz="2100" b="1">
                <a:solidFill>
                  <a:srgbClr val="1679BA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120000"/>
              </a:lnSpc>
              <a:spcBef>
                <a:spcPct val="20000"/>
              </a:spcBef>
              <a:spcAft>
                <a:spcPct val="20000"/>
              </a:spcAft>
              <a:buClr>
                <a:schemeClr val="tx1"/>
              </a:buClr>
              <a:buChar char="–"/>
              <a:defRPr sz="19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Font typeface="Wingdings" pitchFamily="2" charset="2"/>
              <a:buChar char="§"/>
              <a:defRPr sz="24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rgbClr val="4D5E68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zh-CN" sz="3600" dirty="0">
                <a:solidFill>
                  <a:srgbClr val="C00000"/>
                </a:solidFill>
                <a:latin typeface="Century" panose="020406040505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178104962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C9B996-D9BE-EB43-8170-C1AD4733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环隧道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DAB9E0-1263-5943-9F81-FEDABA372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6388BE5-4290-E247-A4DF-DCD562959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5</a:t>
            </a:fld>
            <a:endParaRPr lang="en-US" altLang="zh-CN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9FD617C-DE5D-0546-BF29-200777C30525}"/>
              </a:ext>
            </a:extLst>
          </p:cNvPr>
          <p:cNvGrpSpPr/>
          <p:nvPr/>
        </p:nvGrpSpPr>
        <p:grpSpPr>
          <a:xfrm>
            <a:off x="137003" y="2304256"/>
            <a:ext cx="8880790" cy="3240088"/>
            <a:chOff x="137003" y="2304256"/>
            <a:chExt cx="8880790" cy="3240088"/>
          </a:xfrm>
        </p:grpSpPr>
        <p:pic>
          <p:nvPicPr>
            <p:cNvPr id="5" name="图片 1">
              <a:extLst>
                <a:ext uri="{FF2B5EF4-FFF2-40B4-BE49-F238E27FC236}">
                  <a16:creationId xmlns:a16="http://schemas.microsoft.com/office/drawing/2014/main" id="{11F107E7-927C-8845-A9F8-EE5F9F5F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003" y="2304256"/>
              <a:ext cx="4319587" cy="3240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1">
              <a:extLst>
                <a:ext uri="{FF2B5EF4-FFF2-40B4-BE49-F238E27FC236}">
                  <a16:creationId xmlns:a16="http://schemas.microsoft.com/office/drawing/2014/main" id="{75A9B0C2-8C59-6E44-A525-11708CDE09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8206" y="2304256"/>
              <a:ext cx="4319587" cy="3240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1250576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CN" altLang="en-US" dirty="0">
                <a:cs typeface="Times New Roman" panose="02020603050405020304" pitchFamily="18" charset="0"/>
              </a:rPr>
              <a:t>系统接口</a:t>
            </a:r>
            <a:endParaRPr lang="en-US" altLang="zh-CN" dirty="0"/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Timing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10MHz master clock/120MHz digital working clock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Cycle start pre-trigger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Trigger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LEBT chopper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Extraction kicker</a:t>
            </a:r>
          </a:p>
          <a:p>
            <a:pPr lvl="2" algn="just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BPM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Interlock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Local equipment interlock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MPS/FPS/PPS</a:t>
            </a:r>
            <a:endParaRPr lang="en-US" altLang="zh-CN" sz="2100" dirty="0">
              <a:cs typeface="Times New Roman" panose="02020603050405020304" pitchFamily="18" charset="0"/>
            </a:endParaRP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EPICS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Standard EPICS interface</a:t>
            </a:r>
          </a:p>
          <a:p>
            <a:pPr lvl="2" algn="just"/>
            <a:r>
              <a:rPr lang="en-US" altLang="zh-CN" sz="1600" dirty="0">
                <a:cs typeface="Times New Roman" panose="02020603050405020304" pitchFamily="18" charset="0"/>
              </a:rPr>
              <a:t>Real time control data display and storage</a:t>
            </a:r>
          </a:p>
          <a:p>
            <a:pPr lvl="1" algn="just"/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6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82790949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CN" altLang="en-US" dirty="0"/>
              <a:t>直流模式</a:t>
            </a:r>
            <a:endParaRPr lang="en-US" altLang="zh-CN" dirty="0"/>
          </a:p>
          <a:p>
            <a:pPr algn="just"/>
            <a:endParaRPr lang="en-US" altLang="zh-CN" dirty="0"/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May 31st</a:t>
            </a:r>
            <a:r>
              <a:rPr lang="en-US" altLang="zh-Hans" dirty="0">
                <a:solidFill>
                  <a:srgbClr val="C00000"/>
                </a:solidFill>
                <a:cs typeface="Times New Roman" panose="02020603050405020304" pitchFamily="18" charset="0"/>
              </a:rPr>
              <a:t> 2017</a:t>
            </a:r>
            <a:r>
              <a:rPr lang="en-US" altLang="zh-Hans" dirty="0">
                <a:cs typeface="Times New Roman" panose="02020603050405020304" pitchFamily="18" charset="0"/>
              </a:rPr>
              <a:t>,</a:t>
            </a:r>
            <a:r>
              <a:rPr lang="en-US" altLang="zh-CN" dirty="0">
                <a:cs typeface="Times New Roman" panose="02020603050405020304" pitchFamily="18" charset="0"/>
              </a:rPr>
              <a:t> the first beam was injected into the RCS, and successfully accumulated in the RCS.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June 5</a:t>
            </a:r>
            <a:r>
              <a:rPr lang="en-US" altLang="zh-CN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th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/ 6 days</a:t>
            </a:r>
            <a:r>
              <a:rPr lang="en-US" altLang="zh-CN" dirty="0">
                <a:cs typeface="Times New Roman" panose="02020603050405020304" pitchFamily="18" charset="0"/>
              </a:rPr>
              <a:t>, the first beam was extracted to RCS dump.</a:t>
            </a:r>
          </a:p>
          <a:p>
            <a:pPr lvl="1" algn="just"/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9636607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dirty="0"/>
              <a:t>腔间相位矫正</a:t>
            </a:r>
            <a:endParaRPr lang="en-US" altLang="zh-CN" dirty="0"/>
          </a:p>
          <a:p>
            <a:endParaRPr lang="en-US" altLang="zh-CN" dirty="0"/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According to the beam bunching effect</a:t>
            </a:r>
          </a:p>
          <a:p>
            <a:pPr lvl="2"/>
            <a:r>
              <a:rPr lang="en-US" altLang="zh-CN" sz="1600" dirty="0">
                <a:cs typeface="Times New Roman" panose="02020603050405020304" pitchFamily="18" charset="0"/>
              </a:rPr>
              <a:t>Continuous beam injection</a:t>
            </a:r>
          </a:p>
          <a:p>
            <a:pPr lvl="2"/>
            <a:r>
              <a:rPr lang="en-US" altLang="zh-CN" sz="1600" dirty="0">
                <a:cs typeface="Times New Roman" panose="02020603050405020304" pitchFamily="18" charset="0"/>
              </a:rPr>
              <a:t>Two cavity with the same voltage</a:t>
            </a:r>
          </a:p>
          <a:p>
            <a:pPr lvl="2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No bunching effect means anti-phase</a:t>
            </a:r>
            <a:endParaRPr lang="en-US" altLang="zh-CN" dirty="0">
              <a:cs typeface="Times New Roman" panose="02020603050405020304" pitchFamily="18" charset="0"/>
            </a:endParaRPr>
          </a:p>
          <a:p>
            <a:pPr lvl="1"/>
            <a:r>
              <a:rPr lang="en-US" altLang="zh-CN" dirty="0">
                <a:cs typeface="Times New Roman" panose="02020603050405020304" pitchFamily="18" charset="0"/>
              </a:rPr>
              <a:t>According to the synchrotron oscillation frequency</a:t>
            </a:r>
          </a:p>
          <a:p>
            <a:pPr lvl="2"/>
            <a:r>
              <a:rPr lang="en-US" altLang="zh-CN" sz="1600" dirty="0">
                <a:cs typeface="Times New Roman" panose="02020603050405020304" pitchFamily="18" charset="0"/>
              </a:rPr>
              <a:t>Two cavity with certain voltage</a:t>
            </a:r>
          </a:p>
          <a:p>
            <a:pPr lvl="2"/>
            <a:r>
              <a:rPr lang="en-US" altLang="zh-CN" sz="1600" dirty="0">
                <a:solidFill>
                  <a:srgbClr val="C00000"/>
                </a:solidFill>
                <a:cs typeface="Times New Roman" panose="02020603050405020304" pitchFamily="18" charset="0"/>
              </a:rPr>
              <a:t>The highest frequency means in-phase</a:t>
            </a:r>
            <a:endParaRPr lang="zh-CN" altLang="en-US" sz="1600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lvl="1" algn="just"/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8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2594113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调束情况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zh-CN" altLang="en-US" dirty="0"/>
              <a:t>交流模式</a:t>
            </a:r>
            <a:endParaRPr lang="en-US" altLang="zh-CN" dirty="0"/>
          </a:p>
          <a:p>
            <a:pPr algn="just"/>
            <a:endParaRPr lang="en-US" altLang="zh-CN" dirty="0"/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 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July 7</a:t>
            </a:r>
            <a:r>
              <a:rPr lang="en-US" altLang="zh-CN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st</a:t>
            </a:r>
            <a:r>
              <a:rPr lang="en-US" altLang="zh-CN" dirty="0">
                <a:cs typeface="Times New Roman" panose="02020603050405020304" pitchFamily="18" charset="0"/>
              </a:rPr>
              <a:t> </a:t>
            </a:r>
            <a:r>
              <a:rPr lang="en-US" altLang="zh-CN" dirty="0">
                <a:solidFill>
                  <a:srgbClr val="A50021"/>
                </a:solidFill>
                <a:cs typeface="Times New Roman" panose="02020603050405020304" pitchFamily="18" charset="0"/>
              </a:rPr>
              <a:t>2017</a:t>
            </a:r>
            <a:r>
              <a:rPr lang="en-US" altLang="zh-CN" dirty="0">
                <a:cs typeface="Times New Roman" panose="02020603050405020304" pitchFamily="18" charset="0"/>
              </a:rPr>
              <a:t>, the first beam was accelerated from 60MeV to 1.6 GeV.</a:t>
            </a:r>
          </a:p>
          <a:p>
            <a:pPr lvl="1" algn="just"/>
            <a:r>
              <a:rPr lang="en-US" altLang="zh-CN" dirty="0">
                <a:cs typeface="Times New Roman" panose="02020603050405020304" pitchFamily="18" charset="0"/>
              </a:rPr>
              <a:t>In </a:t>
            </a:r>
            <a:r>
              <a:rPr lang="en-US" altLang="zh-CN" dirty="0">
                <a:solidFill>
                  <a:srgbClr val="C00000"/>
                </a:solidFill>
                <a:cs typeface="Times New Roman" panose="02020603050405020304" pitchFamily="18" charset="0"/>
              </a:rPr>
              <a:t>July 9</a:t>
            </a:r>
            <a:r>
              <a:rPr lang="en-US" altLang="zh-CN" baseline="30000" dirty="0">
                <a:solidFill>
                  <a:srgbClr val="C00000"/>
                </a:solidFill>
                <a:cs typeface="Times New Roman" panose="02020603050405020304" pitchFamily="18" charset="0"/>
              </a:rPr>
              <a:t>st</a:t>
            </a:r>
            <a:r>
              <a:rPr lang="en-US" altLang="zh-CN" dirty="0">
                <a:cs typeface="Times New Roman" panose="02020603050405020304" pitchFamily="18" charset="0"/>
              </a:rPr>
              <a:t>, the 99% beam transmission rate was achieved with the RF frequency pattern form 0.9018 to 2.444MHz.</a:t>
            </a:r>
          </a:p>
          <a:p>
            <a:pPr lvl="1" algn="just"/>
            <a:endParaRPr lang="en-US" altLang="zh-CN" dirty="0">
              <a:cs typeface="Times New Roman" panose="02020603050405020304" pitchFamily="18" charset="0"/>
            </a:endParaRPr>
          </a:p>
          <a:p>
            <a:pPr lvl="2" algn="just"/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F9C348-F499-4306-995B-71BE127AFE56}" type="slidenum">
              <a:rPr lang="en-US" altLang="zh-CN" smtClean="0"/>
              <a:pPr>
                <a:defRPr/>
              </a:pPr>
              <a:t>9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57868531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1_CSNS讲演稿母板">
  <a:themeElements>
    <a:clrScheme name="1_CSNS讲演稿母板 6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66FF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5CE7"/>
      </a:accent6>
      <a:hlink>
        <a:srgbClr val="FF0000"/>
      </a:hlink>
      <a:folHlink>
        <a:srgbClr val="009900"/>
      </a:folHlink>
    </a:clrScheme>
    <a:fontScheme name="1_CSNS讲演稿母板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1_CSNS讲演稿母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SNS讲演稿母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SNS讲演稿母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演示文稿1" id="{1349C419-A8E5-400F-AF48-C36C102715C2}" vid="{314E689C-96AD-438F-894F-CF895E49B01E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CSNS</Template>
  <TotalTime>2292</TotalTime>
  <Words>1378</Words>
  <Application>Microsoft Macintosh PowerPoint</Application>
  <PresentationFormat>全屏显示(4:3)</PresentationFormat>
  <Paragraphs>337</Paragraphs>
  <Slides>41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52" baseType="lpstr">
      <vt:lpstr>黑体</vt:lpstr>
      <vt:lpstr>宋体</vt:lpstr>
      <vt:lpstr>Arial Unicode MS</vt:lpstr>
      <vt:lpstr>Arial</vt:lpstr>
      <vt:lpstr>Century</vt:lpstr>
      <vt:lpstr>Impact</vt:lpstr>
      <vt:lpstr>Symbol</vt:lpstr>
      <vt:lpstr>Times New Roman</vt:lpstr>
      <vt:lpstr>Wingdings</vt:lpstr>
      <vt:lpstr>1_CSNS讲演稿母板</vt:lpstr>
      <vt:lpstr>Visio.Drawing.11</vt:lpstr>
      <vt:lpstr>中国散裂中子源环高频系统现状及展望</vt:lpstr>
      <vt:lpstr>摘要</vt:lpstr>
      <vt:lpstr>概况</vt:lpstr>
      <vt:lpstr>主要参数</vt:lpstr>
      <vt:lpstr>环隧道</vt:lpstr>
      <vt:lpstr>调束情况</vt:lpstr>
      <vt:lpstr>调束情况</vt:lpstr>
      <vt:lpstr>调束情况</vt:lpstr>
      <vt:lpstr>调束情况</vt:lpstr>
      <vt:lpstr>调束情况</vt:lpstr>
      <vt:lpstr>调束情况</vt:lpstr>
      <vt:lpstr>调束情况</vt:lpstr>
      <vt:lpstr>调束情况</vt:lpstr>
      <vt:lpstr>调束情况</vt:lpstr>
      <vt:lpstr>运行相关问题</vt:lpstr>
      <vt:lpstr>运行相关问题</vt:lpstr>
      <vt:lpstr>运行相关问题</vt:lpstr>
      <vt:lpstr>运行相关问题</vt:lpstr>
      <vt:lpstr>运行相关问题</vt:lpstr>
      <vt:lpstr>运行相关问题</vt:lpstr>
      <vt:lpstr>运行相关问题</vt:lpstr>
      <vt:lpstr>二次谐波系统研究</vt:lpstr>
      <vt:lpstr>磁合金 vs 铁氧体</vt:lpstr>
      <vt:lpstr>相关装置加速梯度对比</vt:lpstr>
      <vt:lpstr>磁合金加载腔结构图</vt:lpstr>
      <vt:lpstr>相关技术发展现状</vt:lpstr>
      <vt:lpstr>前期工作</vt:lpstr>
      <vt:lpstr>磁合金环制备工艺</vt:lpstr>
      <vt:lpstr>研究重点—绝缘涂层</vt:lpstr>
      <vt:lpstr>研究重点—冷却结构</vt:lpstr>
      <vt:lpstr>单Cell磁合金加载腔</vt:lpstr>
      <vt:lpstr>低电平技术研究</vt:lpstr>
      <vt:lpstr>技术发展趋势</vt:lpstr>
      <vt:lpstr>技术路线选择</vt:lpstr>
      <vt:lpstr>拓扑结构</vt:lpstr>
      <vt:lpstr>技术方案-集总式</vt:lpstr>
      <vt:lpstr>技术方案-分布式</vt:lpstr>
      <vt:lpstr>技术方案-数据存储与后处理</vt:lpstr>
      <vt:lpstr>技术方案—接口</vt:lpstr>
      <vt:lpstr>未来计划</vt:lpstr>
      <vt:lpstr>PowerPoint 演示文稿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 晓</dc:creator>
  <cp:lastModifiedBy>李晓</cp:lastModifiedBy>
  <cp:revision>37</cp:revision>
  <cp:lastPrinted>1601-01-01T00:00:00Z</cp:lastPrinted>
  <dcterms:created xsi:type="dcterms:W3CDTF">2018-07-11T07:16:28Z</dcterms:created>
  <dcterms:modified xsi:type="dcterms:W3CDTF">2018-09-11T17:18:13Z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