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0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2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直线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幻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线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8" name="直线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直线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线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直线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线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线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将图片拖动到占位符，或单击添加图标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18/9/9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18/9/9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线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幻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117574"/>
            <a:ext cx="6400800" cy="17526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Yu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Bao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CSNS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Annual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meeting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2018</a:t>
            </a:r>
          </a:p>
          <a:p>
            <a:r>
              <a:rPr kumimoji="1" lang="en-US" altLang="zh-CN" dirty="0" smtClean="0"/>
              <a:t>@</a:t>
            </a:r>
            <a:r>
              <a:rPr kumimoji="1" lang="en-US" altLang="zh-CN" dirty="0" err="1" smtClean="0"/>
              <a:t>huizhou</a:t>
            </a:r>
            <a:endParaRPr kumimoji="1" lang="en-US" altLang="zh-CN" dirty="0"/>
          </a:p>
          <a:p>
            <a:r>
              <a:rPr kumimoji="1" lang="en-US" altLang="zh-CN" dirty="0" smtClean="0"/>
              <a:t>2018.9.12</a:t>
            </a:r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EMuS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033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424608" y="4704522"/>
            <a:ext cx="7381063" cy="1394526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zh-CN" dirty="0" smtClean="0"/>
              <a:t>Beam intensity is relatively high.</a:t>
            </a:r>
          </a:p>
          <a:p>
            <a:r>
              <a:rPr kumimoji="1" lang="en-US" altLang="zh-CN" dirty="0" smtClean="0"/>
              <a:t>1T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c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 relatively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polarization</a:t>
            </a:r>
          </a:p>
          <a:p>
            <a:r>
              <a:rPr kumimoji="1" lang="en-US" altLang="zh-CN" dirty="0" smtClean="0"/>
              <a:t>Polarization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needs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improved.</a:t>
            </a:r>
          </a:p>
          <a:p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large.</a:t>
            </a:r>
            <a:endParaRPr kumimoji="1" lang="zh-CN" altLang="en-US" dirty="0"/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49820"/>
              </p:ext>
            </p:extLst>
          </p:nvPr>
        </p:nvGraphicFramePr>
        <p:xfrm>
          <a:off x="1332992" y="1605736"/>
          <a:ext cx="6096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1584176"/>
                <a:gridCol w="163150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solenoid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1T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2.5T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Intensity (1E6/s)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37.2  (20.0)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82.8  (47.0)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Polarization 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-0.62  (-0.63)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-0.45  (-0.44)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IP2 (1E6/s)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14.5  (7.9)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16.9  (9.17)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/>
                          <a:cs typeface="Times New Roman"/>
                        </a:rPr>
                        <a:t>dp</a:t>
                      </a: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/p (FWHM)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12.4%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12.4%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x (FWHM)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112mm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112mm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y (FWHM)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92mm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>
                          <a:effectLst/>
                          <a:latin typeface="Times New Roman"/>
                          <a:cs typeface="Times New Roman"/>
                        </a:rPr>
                        <a:t>104mm</a:t>
                      </a:r>
                      <a:endParaRPr lang="en-US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Positron contamination 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1.1%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0.8%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43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C:\Users\hanmiao\Desktop\33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1" y="1471830"/>
            <a:ext cx="7018131" cy="4780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Decay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42447" y="1471830"/>
            <a:ext cx="4413813" cy="281304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zh-CN" dirty="0" smtClean="0"/>
              <a:t>Select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certain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t</a:t>
            </a:r>
            <a:r>
              <a:rPr kumimoji="1" lang="en-US" altLang="zh-CN" dirty="0" smtClean="0"/>
              <a:t>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bend.</a:t>
            </a:r>
          </a:p>
          <a:p>
            <a:r>
              <a:rPr kumimoji="1" lang="en-US" altLang="zh-CN" dirty="0" smtClean="0"/>
              <a:t>Select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backward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direction</a:t>
            </a:r>
          </a:p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intensity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polarization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130MeV/c (for the first design).</a:t>
            </a:r>
          </a:p>
          <a:p>
            <a:r>
              <a:rPr kumimoji="1" lang="en-US" altLang="zh-CN" dirty="0" smtClean="0"/>
              <a:t>Goal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provide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450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MeV/c)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intensity.</a:t>
            </a:r>
            <a:endParaRPr kumimoji="1" lang="zh-CN" alt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2" y="3422907"/>
            <a:ext cx="2882348" cy="29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2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Decay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</a:t>
            </a:r>
            <a:endParaRPr kumimoji="1" lang="zh-CN" alt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80826"/>
              </p:ext>
            </p:extLst>
          </p:nvPr>
        </p:nvGraphicFramePr>
        <p:xfrm>
          <a:off x="395536" y="1545292"/>
          <a:ext cx="8424936" cy="4464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8593"/>
                <a:gridCol w="1231767"/>
                <a:gridCol w="1296144"/>
                <a:gridCol w="1296144"/>
                <a:gridCol w="1296144"/>
                <a:gridCol w="1296144"/>
              </a:tblGrid>
              <a:tr h="556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EMuS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μE1</a:t>
                      </a:r>
                      <a:r>
                        <a:rPr lang="en-US" altLang="zh-CN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@PSI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RIKEN-RAL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D-Line@J-PARC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M9B@TRIUMF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55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Proton beam power (MW)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0.005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1.3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0.16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1.0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0.075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55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μ momentum range (MeV/c)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50-130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85-125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65-120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33-</a:t>
                      </a:r>
                      <a:r>
                        <a:rPr lang="en-US" altLang="zh-CN" dirty="0" smtClean="0">
                          <a:latin typeface="Times New Roman"/>
                          <a:cs typeface="Times New Roman"/>
                        </a:rPr>
                        <a:t>250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0-100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55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Intensity (1E6/s)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40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240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0.0014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55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Polarization 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0.</a:t>
                      </a: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70</a:t>
                      </a:r>
                      <a:endParaRPr lang="en-US" sz="18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~0.75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≥0.8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0.8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55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IP2 (1E6/s)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180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/>
                          <a:cs typeface="Times New Roman"/>
                        </a:rPr>
                        <a:t>dp</a:t>
                      </a:r>
                      <a:r>
                        <a:rPr lang="en-US" sz="1800" dirty="0">
                          <a:effectLst/>
                          <a:latin typeface="Times New Roman"/>
                          <a:cs typeface="Times New Roman"/>
                        </a:rPr>
                        <a:t>/p (FWHM)</a:t>
                      </a:r>
                      <a:endParaRPr lang="en-US" sz="1800" dirty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15%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3%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10%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15%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  <a:latin typeface="Times New Roman"/>
                          <a:cs typeface="Times New Roman"/>
                        </a:rPr>
                        <a:t>x (FWHM)</a:t>
                      </a:r>
                      <a:endParaRPr lang="en-US" sz="1800" dirty="0" smtClean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72mm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39mm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~30mm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~35mm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 </a:t>
                      </a:r>
                      <a:r>
                        <a:rPr lang="en-US" sz="1800" dirty="0" smtClean="0">
                          <a:effectLst/>
                          <a:latin typeface="Times New Roman"/>
                          <a:cs typeface="Times New Roman"/>
                        </a:rPr>
                        <a:t>(FWHM)</a:t>
                      </a:r>
                      <a:endParaRPr lang="en-US" sz="1800" dirty="0" smtClean="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cs typeface="Times New Roman"/>
                        </a:rPr>
                        <a:t>84mm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25mm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~30mm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~35mm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32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Simplified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95986" cy="4572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build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magnets.</a:t>
            </a:r>
          </a:p>
          <a:p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planned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USTC.</a:t>
            </a:r>
          </a:p>
          <a:p>
            <a:r>
              <a:rPr kumimoji="1" lang="en-US" altLang="zh-CN" dirty="0" smtClean="0"/>
              <a:t>Whole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basic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requirements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users.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8" y="1527048"/>
            <a:ext cx="5057913" cy="5225889"/>
          </a:xfrm>
          <a:prstGeom prst="rect">
            <a:avLst/>
          </a:prstGeom>
        </p:spPr>
      </p:pic>
      <p:sp>
        <p:nvSpPr>
          <p:cNvPr id="5" name="同心圆 4"/>
          <p:cNvSpPr/>
          <p:nvPr/>
        </p:nvSpPr>
        <p:spPr>
          <a:xfrm>
            <a:off x="5201478" y="4008783"/>
            <a:ext cx="817217" cy="1004956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Simplified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Intensity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1.2E6 /s</a:t>
            </a:r>
          </a:p>
          <a:p>
            <a:r>
              <a:rPr kumimoji="1" lang="en-US" altLang="zh-CN" dirty="0" smtClean="0"/>
              <a:t>Polarization: 98%</a:t>
            </a:r>
          </a:p>
          <a:p>
            <a:r>
              <a:rPr kumimoji="1" lang="en-US" altLang="zh-CN" dirty="0" smtClean="0"/>
              <a:t>Beam spot at sample: 48(H)*59(V)mm</a:t>
            </a:r>
          </a:p>
          <a:p>
            <a:pPr lvl="1"/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improved</a:t>
            </a:r>
          </a:p>
          <a:p>
            <a:r>
              <a:rPr kumimoji="1" lang="en-US" altLang="zh-CN" dirty="0" smtClean="0"/>
              <a:t>Momentum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dispersion: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11%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85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moderation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High intensity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beams 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most useful for producing slow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limits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spectrometers.</a:t>
            </a:r>
          </a:p>
          <a:p>
            <a:r>
              <a:rPr kumimoji="1" lang="en-US" altLang="zh-CN" dirty="0" smtClean="0"/>
              <a:t>Currently only PSI can provide slow </a:t>
            </a:r>
            <a:r>
              <a:rPr kumimoji="1" lang="en-US" altLang="zh-CN" dirty="0" err="1" smtClean="0"/>
              <a:t>muons</a:t>
            </a:r>
            <a:r>
              <a:rPr kumimoji="1" lang="en-US" altLang="zh-CN" dirty="0" smtClean="0"/>
              <a:t> for users, based on surface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beam of 1E8 /s.</a:t>
            </a:r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key.</a:t>
            </a:r>
          </a:p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investigating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possibility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frictional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cooling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method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produce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s</a:t>
            </a:r>
            <a:r>
              <a:rPr kumimoji="1" lang="en-US" altLang="zh-CN" dirty="0" smtClean="0"/>
              <a:t>low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33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Frictional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cooling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26074" cy="4572000"/>
          </a:xfrm>
        </p:spPr>
        <p:txBody>
          <a:bodyPr/>
          <a:lstStyle/>
          <a:p>
            <a:r>
              <a:rPr kumimoji="1" lang="en-US" altLang="zh-CN" dirty="0" smtClean="0"/>
              <a:t>Slow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down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materials.</a:t>
            </a:r>
          </a:p>
          <a:p>
            <a:r>
              <a:rPr kumimoji="1" lang="en-US" altLang="zh-CN" dirty="0" smtClean="0"/>
              <a:t>Restore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electric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field.</a:t>
            </a:r>
          </a:p>
          <a:p>
            <a:r>
              <a:rPr kumimoji="1" lang="zh-CN" altLang="zh-CN" dirty="0" smtClean="0"/>
              <a:t>A</a:t>
            </a:r>
            <a:r>
              <a:rPr kumimoji="1" lang="en-US" altLang="zh-CN" dirty="0" smtClean="0"/>
              <a:t>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range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high-energy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losses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low-energy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equilibrium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energy.</a:t>
            </a:r>
            <a:endParaRPr kumimoji="1" lang="zh-CN" altLang="en-US" dirty="0"/>
          </a:p>
        </p:txBody>
      </p:sp>
      <p:pic>
        <p:nvPicPr>
          <p:cNvPr id="4" name="内容占位符 4" descr="dEdx_Muon_Lin_ful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t="7881" r="328"/>
          <a:stretch/>
        </p:blipFill>
        <p:spPr>
          <a:xfrm rot="5400000">
            <a:off x="5114699" y="1040592"/>
            <a:ext cx="3248527" cy="44222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20015" y="4875993"/>
            <a:ext cx="411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Stopping power of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in Helium: energy loss from different processes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2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foils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helium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87" y="2168999"/>
            <a:ext cx="5621130" cy="11859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87" y="4160976"/>
            <a:ext cx="5621130" cy="15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International collaborations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RIKEN/RAL: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tests,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consultation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design. (Watanabe, Ishida)</a:t>
            </a:r>
          </a:p>
          <a:p>
            <a:r>
              <a:rPr kumimoji="1" lang="en-US" altLang="zh-CN" dirty="0" smtClean="0"/>
              <a:t>ISIS: spectrometer design, </a:t>
            </a:r>
            <a:r>
              <a:rPr kumimoji="1" lang="en-US" altLang="zh-CN" dirty="0"/>
              <a:t>consultation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beamline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design.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(James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Lord)</a:t>
            </a:r>
          </a:p>
          <a:p>
            <a:r>
              <a:rPr kumimoji="1" lang="zh-CN" altLang="zh-CN" dirty="0" smtClean="0"/>
              <a:t>P</a:t>
            </a:r>
            <a:r>
              <a:rPr kumimoji="1" lang="en-US" altLang="zh-CN" dirty="0" smtClean="0"/>
              <a:t>SI: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spectrometer,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moderation.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(Thomas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Prokcha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Aldo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Antognini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433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further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Proton </a:t>
            </a:r>
            <a:r>
              <a:rPr kumimoji="1" lang="en-US" altLang="zh-CN" dirty="0" err="1" smtClean="0"/>
              <a:t>beamline</a:t>
            </a:r>
            <a:r>
              <a:rPr kumimoji="1" lang="en-US" altLang="zh-CN" dirty="0" smtClean="0"/>
              <a:t> has been designed.</a:t>
            </a:r>
          </a:p>
          <a:p>
            <a:r>
              <a:rPr kumimoji="1" lang="en-US" altLang="zh-CN" dirty="0" smtClean="0"/>
              <a:t>Target station has been designed for several operation modes.</a:t>
            </a:r>
          </a:p>
          <a:p>
            <a:r>
              <a:rPr kumimoji="1" lang="en-US" altLang="zh-CN" dirty="0" smtClean="0"/>
              <a:t>Full scheme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requirements,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excepts:</a:t>
            </a:r>
          </a:p>
          <a:p>
            <a:pPr lvl="1"/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polarization needs to be improved.</a:t>
            </a:r>
          </a:p>
          <a:p>
            <a:pPr lvl="1"/>
            <a:r>
              <a:rPr kumimoji="1" lang="en-US" altLang="zh-CN" dirty="0" smtClean="0"/>
              <a:t>Decay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beam size needs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reduced.</a:t>
            </a:r>
          </a:p>
          <a:p>
            <a:r>
              <a:rPr kumimoji="1" lang="en-US" altLang="zh-CN" dirty="0" smtClean="0"/>
              <a:t>Simplified scheme has been designed.</a:t>
            </a:r>
          </a:p>
          <a:p>
            <a:pPr lvl="1"/>
            <a:r>
              <a:rPr kumimoji="1" lang="zh-CN" altLang="zh-CN" dirty="0" smtClean="0"/>
              <a:t>B</a:t>
            </a:r>
            <a:r>
              <a:rPr kumimoji="1" lang="en-US" altLang="zh-CN" dirty="0" err="1" smtClean="0"/>
              <a:t>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s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reduced.</a:t>
            </a:r>
          </a:p>
          <a:p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demonstration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experiment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g</a:t>
            </a:r>
            <a:r>
              <a:rPr kumimoji="1" lang="en-US" altLang="zh-CN" dirty="0" err="1" smtClean="0"/>
              <a:t>oing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mr-IN" altLang="zh-CN" dirty="0" smtClean="0"/>
              <a:t>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513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Layout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EMuS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beamlines</a:t>
            </a:r>
            <a:endParaRPr kumimoji="1" lang="en-US" altLang="zh-CN" dirty="0" smtClean="0"/>
          </a:p>
          <a:p>
            <a:r>
              <a:rPr kumimoji="1" lang="en-US" altLang="zh-CN" dirty="0" smtClean="0"/>
              <a:t>Proton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en-US" altLang="zh-CN" dirty="0" smtClean="0"/>
          </a:p>
          <a:p>
            <a:r>
              <a:rPr kumimoji="1" lang="en-US" altLang="zh-CN" dirty="0" smtClean="0"/>
              <a:t>Target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station </a:t>
            </a:r>
            <a:endParaRPr kumimoji="1" lang="en-US" altLang="zh-CN" dirty="0" smtClean="0"/>
          </a:p>
          <a:p>
            <a:r>
              <a:rPr kumimoji="1" lang="en-US" altLang="zh-CN" dirty="0" smtClean="0"/>
              <a:t>Full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</a:p>
          <a:p>
            <a:pPr lvl="1"/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decay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</a:p>
          <a:p>
            <a:r>
              <a:rPr kumimoji="1" lang="en-US" altLang="zh-CN" dirty="0"/>
              <a:t>Simplified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scheme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/>
              <a:t>moderation </a:t>
            </a:r>
            <a:r>
              <a:rPr kumimoji="1" lang="en-US" altLang="zh-CN" dirty="0" smtClean="0"/>
              <a:t>demonstration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015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Staging Strategy of </a:t>
            </a:r>
            <a:r>
              <a:rPr kumimoji="1" lang="en-US" altLang="zh-CN" dirty="0" err="1" smtClean="0"/>
              <a:t>EMuS</a:t>
            </a:r>
            <a:endParaRPr kumimoji="1" lang="zh-CN" altLang="en-US" dirty="0"/>
          </a:p>
        </p:txBody>
      </p:sp>
      <p:sp>
        <p:nvSpPr>
          <p:cNvPr id="4" name="右箭头标注 3"/>
          <p:cNvSpPr/>
          <p:nvPr/>
        </p:nvSpPr>
        <p:spPr>
          <a:xfrm>
            <a:off x="563215" y="2855501"/>
            <a:ext cx="1490870" cy="5080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3215" y="2855501"/>
            <a:ext cx="97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CDR</a:t>
            </a:r>
            <a:endParaRPr kumimoji="1" lang="zh-CN" altLang="en-US" dirty="0"/>
          </a:p>
        </p:txBody>
      </p:sp>
      <p:sp>
        <p:nvSpPr>
          <p:cNvPr id="6" name="右箭头标注 5"/>
          <p:cNvSpPr/>
          <p:nvPr/>
        </p:nvSpPr>
        <p:spPr>
          <a:xfrm>
            <a:off x="2206485" y="2855501"/>
            <a:ext cx="1747078" cy="5080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51270" y="2778202"/>
            <a:ext cx="123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Simplified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endParaRPr kumimoji="1" lang="zh-CN" altLang="en-US" dirty="0"/>
          </a:p>
        </p:txBody>
      </p:sp>
      <p:sp>
        <p:nvSpPr>
          <p:cNvPr id="8" name="右箭头标注 7"/>
          <p:cNvSpPr/>
          <p:nvPr/>
        </p:nvSpPr>
        <p:spPr>
          <a:xfrm>
            <a:off x="4105963" y="2886423"/>
            <a:ext cx="1747078" cy="5080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50748" y="2809124"/>
            <a:ext cx="123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Full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endParaRPr kumimoji="1" lang="zh-CN" altLang="en-US" dirty="0"/>
          </a:p>
        </p:txBody>
      </p:sp>
      <p:sp>
        <p:nvSpPr>
          <p:cNvPr id="10" name="右箭头标注 9"/>
          <p:cNvSpPr/>
          <p:nvPr/>
        </p:nvSpPr>
        <p:spPr>
          <a:xfrm>
            <a:off x="6005441" y="2886423"/>
            <a:ext cx="1747078" cy="508000"/>
          </a:xfrm>
          <a:prstGeom prst="rightArrowCallout">
            <a:avLst>
              <a:gd name="adj1" fmla="val 20652"/>
              <a:gd name="adj2" fmla="val 0"/>
              <a:gd name="adj3" fmla="val 1087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50226" y="2809124"/>
            <a:ext cx="123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 smtClean="0"/>
              <a:t>Verticle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12" name="上箭头标注 11"/>
          <p:cNvSpPr/>
          <p:nvPr/>
        </p:nvSpPr>
        <p:spPr>
          <a:xfrm>
            <a:off x="2151270" y="3455454"/>
            <a:ext cx="1239078" cy="1734015"/>
          </a:xfrm>
          <a:prstGeom prst="upArrow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上箭头标注 12"/>
          <p:cNvSpPr/>
          <p:nvPr/>
        </p:nvSpPr>
        <p:spPr>
          <a:xfrm>
            <a:off x="4050748" y="3455454"/>
            <a:ext cx="1239078" cy="1734015"/>
          </a:xfrm>
          <a:prstGeom prst="upArrow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上箭头标注 13"/>
          <p:cNvSpPr/>
          <p:nvPr/>
        </p:nvSpPr>
        <p:spPr>
          <a:xfrm>
            <a:off x="5950226" y="3455454"/>
            <a:ext cx="1239078" cy="1734015"/>
          </a:xfrm>
          <a:prstGeom prst="upArrow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40227" y="4134340"/>
            <a:ext cx="123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muSR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059586" y="3989141"/>
            <a:ext cx="123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World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leading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beams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950226" y="3989141"/>
            <a:ext cx="123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polarization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s</a:t>
            </a:r>
            <a:r>
              <a:rPr kumimoji="1" lang="en-US" altLang="zh-CN" dirty="0" err="1" smtClean="0"/>
              <a:t>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54085" y="2131871"/>
            <a:ext cx="170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100M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059586" y="2313417"/>
            <a:ext cx="313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+100M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35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Layout of </a:t>
            </a:r>
            <a:r>
              <a:rPr kumimoji="1" lang="en-US" altLang="zh-CN" dirty="0" err="1" smtClean="0"/>
              <a:t>EMuS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02970" y="1527047"/>
            <a:ext cx="4855552" cy="523193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Proton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en-US" altLang="zh-CN" dirty="0" smtClean="0"/>
          </a:p>
          <a:p>
            <a:pPr lvl="1">
              <a:buFont typeface="Wingdings" charset="2"/>
              <a:buChar char="ü"/>
            </a:pPr>
            <a:r>
              <a:rPr kumimoji="1" lang="en-US" altLang="zh-CN" dirty="0" smtClean="0"/>
              <a:t>Baseline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completed.</a:t>
            </a:r>
          </a:p>
          <a:p>
            <a:pPr lvl="1">
              <a:buFont typeface="Wingdings" charset="2"/>
              <a:buChar char="ü"/>
            </a:pP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dump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modes.</a:t>
            </a:r>
          </a:p>
          <a:p>
            <a:r>
              <a:rPr kumimoji="1" lang="en-US" altLang="zh-CN" dirty="0" smtClean="0"/>
              <a:t>Superconducting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beamlines</a:t>
            </a:r>
            <a:endParaRPr kumimoji="1" lang="en-US" altLang="zh-CN" dirty="0" smtClean="0"/>
          </a:p>
          <a:p>
            <a:pPr lvl="1">
              <a:buFont typeface="Wingdings" charset="2"/>
              <a:buChar char="ü"/>
            </a:pP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experimental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area</a:t>
            </a:r>
            <a:r>
              <a:rPr kumimoji="1" lang="zh-CN" altLang="en-US" dirty="0" smtClean="0"/>
              <a:t> </a:t>
            </a:r>
            <a:r>
              <a:rPr kumimoji="1" lang="mr-IN" altLang="zh-CN" dirty="0" smtClean="0"/>
              <a:t>–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septum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going</a:t>
            </a:r>
          </a:p>
          <a:p>
            <a:pPr lvl="1">
              <a:buFont typeface="Wingdings" charset="2"/>
              <a:buChar char="ü"/>
            </a:pPr>
            <a:r>
              <a:rPr kumimoji="1" lang="en-US" altLang="zh-CN" dirty="0" smtClean="0"/>
              <a:t>Decay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450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MeV/c</a:t>
            </a:r>
          </a:p>
          <a:p>
            <a:r>
              <a:rPr kumimoji="1" lang="en-US" altLang="zh-CN" dirty="0" smtClean="0"/>
              <a:t>Room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temperature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en-US" altLang="zh-CN" dirty="0" smtClean="0"/>
          </a:p>
          <a:p>
            <a:pPr lvl="1">
              <a:buFont typeface="Wingdings" charset="2"/>
              <a:buChar char="ü"/>
            </a:pPr>
            <a:r>
              <a:rPr kumimoji="1" lang="en-US" altLang="zh-CN" dirty="0" smtClean="0"/>
              <a:t>Thin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target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target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station</a:t>
            </a:r>
          </a:p>
          <a:p>
            <a:pPr lvl="1">
              <a:buFont typeface="Wingdings" charset="2"/>
              <a:buChar char="ü"/>
            </a:pP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perpendicular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en-US" altLang="zh-CN" dirty="0" smtClean="0"/>
          </a:p>
          <a:p>
            <a:pPr lvl="1">
              <a:buFont typeface="Wingdings" charset="2"/>
              <a:buChar char="ü"/>
            </a:pPr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22" y="1347304"/>
            <a:ext cx="4071550" cy="541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14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Proton </a:t>
            </a:r>
            <a:r>
              <a:rPr kumimoji="1" lang="en-US" altLang="zh-CN" dirty="0" err="1" smtClean="0"/>
              <a:t>beamline</a:t>
            </a:r>
            <a:r>
              <a:rPr kumimoji="1" lang="en-US" altLang="zh-CN" dirty="0" smtClean="0"/>
              <a:t> optics</a:t>
            </a:r>
            <a:endParaRPr kumimoji="1"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2174" y="1270000"/>
            <a:ext cx="3587778" cy="5471368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38870" y="1560893"/>
            <a:ext cx="4137585" cy="3066324"/>
          </a:xfrm>
          <a:prstGeom prst="rect">
            <a:avLst/>
          </a:prstGeom>
        </p:spPr>
      </p:pic>
      <p:cxnSp>
        <p:nvCxnSpPr>
          <p:cNvPr id="9" name="直线箭头连接符 8"/>
          <p:cNvCxnSpPr/>
          <p:nvPr/>
        </p:nvCxnSpPr>
        <p:spPr>
          <a:xfrm flipV="1">
            <a:off x="6736522" y="4340087"/>
            <a:ext cx="629478" cy="850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73304" y="5278783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target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50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Proton beam dump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01753" y="1527048"/>
            <a:ext cx="3585552" cy="45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Distance between beam dump and target center: 6 </a:t>
            </a:r>
            <a:r>
              <a:rPr lang="en-US" altLang="zh-CN" dirty="0" smtClean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Dump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size: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m</a:t>
            </a:r>
            <a:r>
              <a:rPr lang="en-US" altLang="zh-CN" dirty="0" smtClean="0"/>
              <a:t>*2m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size:</a:t>
            </a:r>
            <a:r>
              <a:rPr lang="zh-CN" altLang="en-US" dirty="0" smtClean="0"/>
              <a:t> </a:t>
            </a:r>
            <a:r>
              <a:rPr lang="en-US" altLang="zh-CN" dirty="0" smtClean="0"/>
              <a:t>400mm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Distance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832mm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05" y="1527048"/>
            <a:ext cx="5046075" cy="28908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276" y="4017470"/>
            <a:ext cx="2613028" cy="25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Proton beam parameters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Energy:			1.6 </a:t>
            </a:r>
            <a:r>
              <a:rPr kumimoji="1" lang="en-US" altLang="zh-CN" dirty="0" err="1" smtClean="0"/>
              <a:t>GeV</a:t>
            </a:r>
            <a:endParaRPr kumimoji="1" lang="en-US" altLang="zh-CN" dirty="0" smtClean="0"/>
          </a:p>
          <a:p>
            <a:r>
              <a:rPr kumimoji="1" lang="en-US" altLang="zh-CN" dirty="0" smtClean="0"/>
              <a:t>Power:			5kW</a:t>
            </a:r>
          </a:p>
          <a:p>
            <a:r>
              <a:rPr kumimoji="1" lang="en-US" altLang="zh-CN" dirty="0" smtClean="0"/>
              <a:t>Repetition rate: 		2.5Hz</a:t>
            </a:r>
          </a:p>
          <a:p>
            <a:r>
              <a:rPr kumimoji="1" lang="en-US" altLang="zh-CN" dirty="0" err="1" smtClean="0"/>
              <a:t>Emittance</a:t>
            </a:r>
            <a:r>
              <a:rPr kumimoji="1" lang="en-US" altLang="zh-CN" dirty="0" smtClean="0"/>
              <a:t>: 		150 π mm </a:t>
            </a:r>
            <a:r>
              <a:rPr kumimoji="1" lang="en-US" altLang="zh-CN" dirty="0" err="1" smtClean="0"/>
              <a:t>mrad</a:t>
            </a:r>
            <a:endParaRPr kumimoji="1" lang="en-US" altLang="zh-CN" dirty="0" smtClean="0"/>
          </a:p>
          <a:p>
            <a:r>
              <a:rPr kumimoji="1" lang="en-US" altLang="zh-CN" dirty="0" smtClean="0"/>
              <a:t>Physical aperture:	150 mm</a:t>
            </a:r>
          </a:p>
          <a:p>
            <a:r>
              <a:rPr kumimoji="1" lang="en-US" altLang="zh-CN" dirty="0" smtClean="0"/>
              <a:t>Beam size at target:	5mm (</a:t>
            </a:r>
            <a:r>
              <a:rPr kumimoji="1" lang="en-US" altLang="zh-CN" dirty="0" err="1" smtClean="0"/>
              <a:t>rms</a:t>
            </a:r>
            <a:r>
              <a:rPr kumimoji="1" lang="en-US" altLang="zh-CN" dirty="0" smtClean="0"/>
              <a:t>)</a:t>
            </a:r>
          </a:p>
          <a:p>
            <a:r>
              <a:rPr kumimoji="1" lang="en-US" altLang="zh-CN" dirty="0" smtClean="0"/>
              <a:t>Beam size at dump:	&lt;400mm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3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beamlines</a:t>
            </a:r>
            <a:endParaRPr kumimoji="1" lang="zh-CN" altLang="en-US" dirty="0"/>
          </a:p>
        </p:txBody>
      </p:sp>
      <p:pic>
        <p:nvPicPr>
          <p:cNvPr id="4" name="内容占位符 3" descr="谬子源布局图-En-字体放大-2 - 副本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-170"/>
          <a:stretch/>
        </p:blipFill>
        <p:spPr>
          <a:xfrm>
            <a:off x="4374587" y="1449744"/>
            <a:ext cx="4461565" cy="4572000"/>
          </a:xfr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01752" y="1527048"/>
            <a:ext cx="4072835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</a:p>
          <a:p>
            <a:pPr lvl="1"/>
            <a:r>
              <a:rPr kumimoji="1" lang="zh-CN" altLang="zh-CN" dirty="0" smtClean="0"/>
              <a:t>F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applications</a:t>
            </a:r>
          </a:p>
          <a:p>
            <a:pPr lvl="1"/>
            <a:r>
              <a:rPr kumimoji="1" lang="en-US" altLang="zh-CN" dirty="0" smtClean="0"/>
              <a:t>Momentum: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29.8MeV/c</a:t>
            </a:r>
          </a:p>
          <a:p>
            <a:pPr lvl="1"/>
            <a:r>
              <a:rPr kumimoji="1" lang="en-US" altLang="zh-CN" dirty="0" smtClean="0"/>
              <a:t>Polarization&gt;70%</a:t>
            </a:r>
          </a:p>
          <a:p>
            <a:r>
              <a:rPr kumimoji="1" lang="en-US" altLang="zh-CN" dirty="0" smtClean="0"/>
              <a:t>Decay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</a:p>
          <a:p>
            <a:pPr lvl="1"/>
            <a:r>
              <a:rPr kumimoji="1" lang="zh-CN" altLang="zh-CN" dirty="0" smtClean="0"/>
              <a:t>F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imaging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(high-energy)</a:t>
            </a:r>
          </a:p>
          <a:p>
            <a:pPr lvl="1"/>
            <a:r>
              <a:rPr kumimoji="1" lang="zh-CN" altLang="zh-CN" dirty="0" smtClean="0"/>
              <a:t>M</a:t>
            </a:r>
            <a:r>
              <a:rPr kumimoji="1" lang="en-US" altLang="zh-CN" dirty="0" err="1" smtClean="0"/>
              <a:t>omentum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range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20~450MeV/c</a:t>
            </a:r>
          </a:p>
          <a:p>
            <a:pPr lvl="1"/>
            <a:r>
              <a:rPr kumimoji="1" lang="zh-CN" altLang="zh-CN" dirty="0" smtClean="0"/>
              <a:t>P</a:t>
            </a:r>
            <a:r>
              <a:rPr kumimoji="1" lang="en-US" altLang="zh-CN" dirty="0" err="1" smtClean="0"/>
              <a:t>olarization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7</a:t>
            </a:r>
            <a:r>
              <a:rPr kumimoji="1" lang="zh-CN" altLang="zh-CN" dirty="0"/>
              <a:t>5</a:t>
            </a:r>
            <a:r>
              <a:rPr kumimoji="1" lang="en-US" altLang="zh-CN" dirty="0" smtClean="0"/>
              <a:t>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depends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13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Superconducting surface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98783" y="4942024"/>
            <a:ext cx="8606889" cy="115702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Goal: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intensity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research</a:t>
            </a:r>
          </a:p>
          <a:p>
            <a:r>
              <a:rPr kumimoji="1" lang="en-US" altLang="zh-CN" dirty="0" smtClean="0"/>
              <a:t>Approach: superconducting solenoids to increase the beam acceptance.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116" y="1564910"/>
            <a:ext cx="4806841" cy="337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66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市镇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市镇.thmx</Template>
  <TotalTime>3714</TotalTime>
  <Words>836</Words>
  <Application>Microsoft Macintosh PowerPoint</Application>
  <PresentationFormat>全屏显示(4:3)</PresentationFormat>
  <Paragraphs>184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市镇</vt:lpstr>
      <vt:lpstr>EMuS beamline design</vt:lpstr>
      <vt:lpstr>Outlines</vt:lpstr>
      <vt:lpstr>Staging Strategy of EMuS</vt:lpstr>
      <vt:lpstr>Layout of EMuS beamlines</vt:lpstr>
      <vt:lpstr>Proton beamline optics</vt:lpstr>
      <vt:lpstr>Proton beam dump</vt:lpstr>
      <vt:lpstr>Proton beam parameters</vt:lpstr>
      <vt:lpstr>Muon beamlines</vt:lpstr>
      <vt:lpstr>Superconducting surface muon beamline</vt:lpstr>
      <vt:lpstr>Surface muon parameters</vt:lpstr>
      <vt:lpstr>Decay muon beamline</vt:lpstr>
      <vt:lpstr>Decay muon parameters</vt:lpstr>
      <vt:lpstr>Simplified scheme</vt:lpstr>
      <vt:lpstr>Simplified muon beam parameters</vt:lpstr>
      <vt:lpstr>Muon moderation</vt:lpstr>
      <vt:lpstr>Frictional cooling</vt:lpstr>
      <vt:lpstr>Two schemes</vt:lpstr>
      <vt:lpstr>International collaborations</vt:lpstr>
      <vt:lpstr>Summary and further works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EMuS beamline designs</dc:title>
  <dc:creator>Yu Bao</dc:creator>
  <cp:lastModifiedBy>Yu Bao</cp:lastModifiedBy>
  <cp:revision>55</cp:revision>
  <dcterms:created xsi:type="dcterms:W3CDTF">2018-08-06T00:24:52Z</dcterms:created>
  <dcterms:modified xsi:type="dcterms:W3CDTF">2018-09-09T23:48:27Z</dcterms:modified>
</cp:coreProperties>
</file>