
<file path=[Content_Types].xml><?xml version="1.0" encoding="utf-8"?>
<Types xmlns="http://schemas.openxmlformats.org/package/2006/content-types">
  <Default Extension="jpeg" ContentType="image/jpe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43"/>
  </p:handoutMasterIdLst>
  <p:sldIdLst>
    <p:sldId id="597" r:id="rId3"/>
    <p:sldId id="599" r:id="rId5"/>
    <p:sldId id="491" r:id="rId6"/>
    <p:sldId id="601" r:id="rId7"/>
    <p:sldId id="602" r:id="rId8"/>
    <p:sldId id="603" r:id="rId9"/>
    <p:sldId id="604" r:id="rId10"/>
    <p:sldId id="605" r:id="rId11"/>
    <p:sldId id="635" r:id="rId12"/>
    <p:sldId id="606" r:id="rId13"/>
    <p:sldId id="607" r:id="rId14"/>
    <p:sldId id="636" r:id="rId15"/>
    <p:sldId id="637" r:id="rId16"/>
    <p:sldId id="608" r:id="rId17"/>
    <p:sldId id="609" r:id="rId18"/>
    <p:sldId id="625" r:id="rId19"/>
    <p:sldId id="626" r:id="rId20"/>
    <p:sldId id="627" r:id="rId21"/>
    <p:sldId id="628" r:id="rId22"/>
    <p:sldId id="629" r:id="rId23"/>
    <p:sldId id="612" r:id="rId24"/>
    <p:sldId id="630" r:id="rId25"/>
    <p:sldId id="643" r:id="rId26"/>
    <p:sldId id="631" r:id="rId27"/>
    <p:sldId id="633" r:id="rId28"/>
    <p:sldId id="634" r:id="rId29"/>
    <p:sldId id="615" r:id="rId30"/>
    <p:sldId id="639" r:id="rId31"/>
    <p:sldId id="616" r:id="rId32"/>
    <p:sldId id="644" r:id="rId33"/>
    <p:sldId id="619" r:id="rId34"/>
    <p:sldId id="642" r:id="rId35"/>
    <p:sldId id="620" r:id="rId36"/>
    <p:sldId id="621" r:id="rId37"/>
    <p:sldId id="622" r:id="rId38"/>
    <p:sldId id="623" r:id="rId39"/>
    <p:sldId id="624" r:id="rId40"/>
    <p:sldId id="638" r:id="rId41"/>
    <p:sldId id="490" r:id="rId42"/>
  </p:sldIdLst>
  <p:sldSz cx="9144000" cy="6858000" type="screen4x3"/>
  <p:notesSz cx="6858000" cy="9144000"/>
  <p:defaultTextStyle>
    <a:defPPr>
      <a:defRPr lang="zh-CN"/>
    </a:defPPr>
    <a:lvl1pPr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454"/>
    <a:srgbClr val="C0C0C0"/>
    <a:srgbClr val="4D5E68"/>
    <a:srgbClr val="1679BA"/>
    <a:srgbClr val="777777"/>
    <a:srgbClr val="5F5F5F"/>
    <a:srgbClr val="3E4C54"/>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7" autoAdjust="0"/>
    <p:restoredTop sz="79496" autoAdjust="0"/>
  </p:normalViewPr>
  <p:slideViewPr>
    <p:cSldViewPr>
      <p:cViewPr varScale="1">
        <p:scale>
          <a:sx n="59" d="100"/>
          <a:sy n="59" d="100"/>
        </p:scale>
        <p:origin x="99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3.xml"/><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400" b="1" i="0" u="none" strike="noStrike" kern="1200" cap="all" spc="50" baseline="0">
                <a:solidFill>
                  <a:schemeClr val="tx1">
                    <a:lumMod val="65000"/>
                    <a:lumOff val="35000"/>
                  </a:schemeClr>
                </a:solidFill>
                <a:latin typeface="+mn-lt"/>
                <a:ea typeface="+mn-ea"/>
                <a:cs typeface="+mn-cs"/>
              </a:defRPr>
            </a:pPr>
            <a:r>
              <a:rPr lang="zh-CN"/>
              <a:t>云平台资源使用统计</a:t>
            </a:r>
            <a:endParaRPr lang="zh-CN"/>
          </a:p>
        </c:rich>
      </c:tx>
      <c:layout/>
      <c:overlay val="0"/>
      <c:spPr>
        <a:noFill/>
        <a:ln>
          <a:noFill/>
        </a:ln>
        <a:effectLst/>
      </c:spPr>
    </c:title>
    <c:autoTitleDeleted val="0"/>
    <c:plotArea>
      <c:layout/>
      <c:pieChart>
        <c:varyColors val="1"/>
        <c:ser>
          <c:idx val="0"/>
          <c:order val="0"/>
          <c:spPr/>
          <c:explosion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lt1"/>
                    </a:solidFill>
                    <a:latin typeface="+mn-lt"/>
                    <a:ea typeface="+mn-ea"/>
                    <a:cs typeface="+mn-cs"/>
                  </a:defRPr>
                </a:pPr>
              </a:p>
            </c:txPr>
            <c:dLblPos val="inEnd"/>
            <c:showLegendKey val="0"/>
            <c:showVal val="1"/>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Sheet2!$A$1:$A$4</c:f>
              <c:strCache>
                <c:ptCount val="4"/>
                <c:pt idx="0">
                  <c:v>谱仪数据分析</c:v>
                </c:pt>
                <c:pt idx="1">
                  <c:v>谱仪软件调试</c:v>
                </c:pt>
                <c:pt idx="2">
                  <c:v>系统测试</c:v>
                </c:pt>
                <c:pt idx="3">
                  <c:v>web系统</c:v>
                </c:pt>
              </c:strCache>
            </c:strRef>
          </c:cat>
          <c:val>
            <c:numRef>
              <c:f>Sheet2!$B$1:$B$4</c:f>
              <c:numCache>
                <c:formatCode>General</c:formatCode>
                <c:ptCount val="4"/>
                <c:pt idx="0">
                  <c:v>112</c:v>
                </c:pt>
                <c:pt idx="1">
                  <c:v>152</c:v>
                </c:pt>
                <c:pt idx="2">
                  <c:v>52</c:v>
                </c:pt>
                <c:pt idx="3">
                  <c:v>96</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400" b="1" i="0" u="none" strike="noStrike" kern="1200" cap="all" spc="50" baseline="0">
                <a:solidFill>
                  <a:schemeClr val="tx1">
                    <a:lumMod val="65000"/>
                    <a:lumOff val="35000"/>
                  </a:schemeClr>
                </a:solidFill>
                <a:latin typeface="+mn-lt"/>
                <a:ea typeface="+mn-ea"/>
                <a:cs typeface="+mn-cs"/>
              </a:defRPr>
            </a:pPr>
            <a:r>
              <a:rPr lang="zh-CN"/>
              <a:t>虚拟机数量使用统计</a:t>
            </a:r>
            <a:endParaRPr lang="zh-CN"/>
          </a:p>
        </c:rich>
      </c:tx>
      <c:layout/>
      <c:overlay val="0"/>
      <c:spPr>
        <a:noFill/>
        <a:ln>
          <a:noFill/>
        </a:ln>
        <a:effectLst/>
      </c:spPr>
    </c:title>
    <c:autoTitleDeleted val="0"/>
    <c:plotArea>
      <c:layout/>
      <c:pieChart>
        <c:varyColors val="1"/>
        <c:ser>
          <c:idx val="0"/>
          <c:order val="0"/>
          <c:spPr/>
          <c:explosion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lt1"/>
                    </a:solidFill>
                    <a:latin typeface="+mn-lt"/>
                    <a:ea typeface="+mn-ea"/>
                    <a:cs typeface="+mn-cs"/>
                  </a:defRPr>
                </a:pPr>
              </a:p>
            </c:txPr>
            <c:dLblPos val="inEnd"/>
            <c:showLegendKey val="0"/>
            <c:showVal val="1"/>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Sheet1!$A$1:$A$4</c:f>
              <c:strCache>
                <c:ptCount val="4"/>
                <c:pt idx="0">
                  <c:v>谱仪数据分析</c:v>
                </c:pt>
                <c:pt idx="1">
                  <c:v>谱仪软件调试</c:v>
                </c:pt>
                <c:pt idx="2">
                  <c:v>系统测试</c:v>
                </c:pt>
                <c:pt idx="3">
                  <c:v>web系统</c:v>
                </c:pt>
              </c:strCache>
            </c:strRef>
          </c:cat>
          <c:val>
            <c:numRef>
              <c:f>Sheet1!$B$1:$B$4</c:f>
              <c:numCache>
                <c:formatCode>General</c:formatCode>
                <c:ptCount val="4"/>
                <c:pt idx="0">
                  <c:v>7</c:v>
                </c:pt>
                <c:pt idx="1">
                  <c:v>14</c:v>
                </c:pt>
                <c:pt idx="2">
                  <c:v>25</c:v>
                </c:pt>
                <c:pt idx="3">
                  <c:v>24</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600" b="0" i="0" u="none" strike="noStrike" kern="1200" spc="0" baseline="0">
                <a:solidFill>
                  <a:sysClr val="windowText" lastClr="000000"/>
                </a:solidFill>
                <a:latin typeface="+mn-lt"/>
                <a:ea typeface="+mn-ea"/>
                <a:cs typeface="+mn-cs"/>
              </a:defRPr>
            </a:pPr>
            <a:r>
              <a:rPr lang="zh-CN" altLang="zh-CN" sz="1600" b="1" i="0" baseline="0">
                <a:solidFill>
                  <a:sysClr val="windowText" lastClr="000000"/>
                </a:solidFill>
                <a:effectLst/>
              </a:rPr>
              <a:t>集群公用存储空间使用情况</a:t>
            </a:r>
            <a:endParaRPr lang="zh-CN" altLang="zh-CN" sz="1600">
              <a:solidFill>
                <a:sysClr val="windowText" lastClr="000000"/>
              </a:solidFill>
              <a:effectLst/>
            </a:endParaRPr>
          </a:p>
        </c:rich>
      </c:tx>
      <c:layout/>
      <c:overlay val="0"/>
      <c:spPr>
        <a:noFill/>
        <a:ln>
          <a:noFill/>
        </a:ln>
        <a:effectLst/>
      </c:spPr>
    </c:title>
    <c:autoTitleDeleted val="0"/>
    <c:plotArea>
      <c:layout/>
      <c:barChart>
        <c:barDir val="col"/>
        <c:grouping val="clustered"/>
        <c:varyColors val="0"/>
        <c:ser>
          <c:idx val="0"/>
          <c:order val="0"/>
          <c:tx>
            <c:strRef>
              <c:f>内存!$A$4</c:f>
              <c:strCache>
                <c:ptCount val="1"/>
                <c:pt idx="0">
                  <c:v>总量（TiB）</c:v>
                </c:pt>
              </c:strCache>
            </c:strRef>
          </c:tx>
          <c:spPr>
            <a:solidFill>
              <a:schemeClr val="accent1"/>
            </a:solidFill>
            <a:ln>
              <a:noFill/>
            </a:ln>
            <a:effectLst/>
          </c:spPr>
          <c:invertIfNegative val="0"/>
          <c:dLbls>
            <c:delete val="1"/>
          </c:dLbls>
          <c:cat>
            <c:strRef>
              <c:f>内存!$B$3:$F$3</c:f>
              <c:strCache>
                <c:ptCount val="5"/>
                <c:pt idx="0">
                  <c:v>/pubvol</c:v>
                </c:pt>
                <c:pt idx="1">
                  <c:v>/csns_data</c:v>
                </c:pt>
                <c:pt idx="2">
                  <c:v>/csns_workspace</c:v>
                </c:pt>
                <c:pt idx="3">
                  <c:v>/csns_backup</c:v>
                </c:pt>
                <c:pt idx="4">
                  <c:v>/csns_hot</c:v>
                </c:pt>
              </c:strCache>
            </c:strRef>
          </c:cat>
          <c:val>
            <c:numRef>
              <c:f>内存!$B$4:$F$4</c:f>
              <c:numCache>
                <c:formatCode>0.00_ </c:formatCode>
                <c:ptCount val="5"/>
                <c:pt idx="0">
                  <c:v>69.4900690317154</c:v>
                </c:pt>
                <c:pt idx="1">
                  <c:v>49.6271691322327</c:v>
                </c:pt>
                <c:pt idx="2">
                  <c:v>19.8508682250977</c:v>
                </c:pt>
                <c:pt idx="3">
                  <c:v>19.8568825721741</c:v>
                </c:pt>
                <c:pt idx="4">
                  <c:v>4.32996797561646</c:v>
                </c:pt>
              </c:numCache>
            </c:numRef>
          </c:val>
        </c:ser>
        <c:ser>
          <c:idx val="1"/>
          <c:order val="1"/>
          <c:tx>
            <c:strRef>
              <c:f>内存!$A$5</c:f>
              <c:strCache>
                <c:ptCount val="1"/>
                <c:pt idx="0">
                  <c:v>已用（TiB）</c:v>
                </c:pt>
              </c:strCache>
            </c:strRef>
          </c:tx>
          <c:spPr>
            <a:solidFill>
              <a:schemeClr val="accent2"/>
            </a:solidFill>
            <a:ln>
              <a:noFill/>
            </a:ln>
            <a:effectLst/>
          </c:spPr>
          <c:invertIfNegative val="0"/>
          <c:dLbls>
            <c:delete val="1"/>
          </c:dLbls>
          <c:cat>
            <c:strRef>
              <c:f>内存!$B$3:$F$3</c:f>
              <c:strCache>
                <c:ptCount val="5"/>
                <c:pt idx="0">
                  <c:v>/pubvol</c:v>
                </c:pt>
                <c:pt idx="1">
                  <c:v>/csns_data</c:v>
                </c:pt>
                <c:pt idx="2">
                  <c:v>/csns_workspace</c:v>
                </c:pt>
                <c:pt idx="3">
                  <c:v>/csns_backup</c:v>
                </c:pt>
                <c:pt idx="4">
                  <c:v>/csns_hot</c:v>
                </c:pt>
              </c:strCache>
            </c:strRef>
          </c:cat>
          <c:val>
            <c:numRef>
              <c:f>内存!$B$5:$F$5</c:f>
              <c:numCache>
                <c:formatCode>0.00_ </c:formatCode>
                <c:ptCount val="5"/>
                <c:pt idx="0">
                  <c:v>29.1044715642929</c:v>
                </c:pt>
                <c:pt idx="1">
                  <c:v>3.46257412433624</c:v>
                </c:pt>
                <c:pt idx="2">
                  <c:v>15.3437131643295</c:v>
                </c:pt>
                <c:pt idx="3">
                  <c:v>3.46394717693329</c:v>
                </c:pt>
                <c:pt idx="4">
                  <c:v>3.46130335330963</c:v>
                </c:pt>
              </c:numCache>
            </c:numRef>
          </c:val>
        </c:ser>
        <c:ser>
          <c:idx val="2"/>
          <c:order val="2"/>
          <c:tx>
            <c:strRef>
              <c:f>内存!$A$6</c:f>
              <c:strCache>
                <c:ptCount val="1"/>
                <c:pt idx="0">
                  <c:v>可用（TiB）</c:v>
                </c:pt>
              </c:strCache>
            </c:strRef>
          </c:tx>
          <c:spPr>
            <a:solidFill>
              <a:schemeClr val="accent3"/>
            </a:solidFill>
            <a:ln>
              <a:noFill/>
            </a:ln>
            <a:effectLst/>
          </c:spPr>
          <c:invertIfNegative val="0"/>
          <c:dLbls>
            <c:delete val="1"/>
          </c:dLbls>
          <c:cat>
            <c:strRef>
              <c:f>内存!$B$3:$F$3</c:f>
              <c:strCache>
                <c:ptCount val="5"/>
                <c:pt idx="0">
                  <c:v>/pubvol</c:v>
                </c:pt>
                <c:pt idx="1">
                  <c:v>/csns_data</c:v>
                </c:pt>
                <c:pt idx="2">
                  <c:v>/csns_workspace</c:v>
                </c:pt>
                <c:pt idx="3">
                  <c:v>/csns_backup</c:v>
                </c:pt>
                <c:pt idx="4">
                  <c:v>/csns_hot</c:v>
                </c:pt>
              </c:strCache>
            </c:strRef>
          </c:cat>
          <c:val>
            <c:numRef>
              <c:f>内存!$B$6:$F$6</c:f>
              <c:numCache>
                <c:formatCode>0.00_ </c:formatCode>
                <c:ptCount val="5"/>
                <c:pt idx="0">
                  <c:v>40.3855974674225</c:v>
                </c:pt>
                <c:pt idx="1">
                  <c:v>46.1645950078964</c:v>
                </c:pt>
                <c:pt idx="2">
                  <c:v>4.50715506076813</c:v>
                </c:pt>
                <c:pt idx="3">
                  <c:v>16.3929353952408</c:v>
                </c:pt>
                <c:pt idx="4">
                  <c:v>0.868664622306824</c:v>
                </c:pt>
              </c:numCache>
            </c:numRef>
          </c:val>
        </c:ser>
        <c:dLbls>
          <c:showLegendKey val="0"/>
          <c:showVal val="0"/>
          <c:showCatName val="0"/>
          <c:showSerName val="0"/>
          <c:showPercent val="0"/>
          <c:showBubbleSize val="0"/>
        </c:dLbls>
        <c:gapWidth val="219"/>
        <c:overlap val="-27"/>
        <c:axId val="325222976"/>
        <c:axId val="325223536"/>
      </c:barChart>
      <c:catAx>
        <c:axId val="32522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25223536"/>
        <c:crosses val="autoZero"/>
        <c:auto val="1"/>
        <c:lblAlgn val="ctr"/>
        <c:lblOffset val="100"/>
        <c:noMultiLvlLbl val="0"/>
      </c:catAx>
      <c:valAx>
        <c:axId val="325223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r>
                  <a:rPr lang="zh-CN" altLang="zh-CN" sz="900" b="0" i="0" baseline="0">
                    <a:effectLst/>
                  </a:rPr>
                  <a:t>存储空间单位：（</a:t>
                </a:r>
                <a:r>
                  <a:rPr lang="en-US" altLang="zh-CN" sz="900" b="0" i="0" baseline="0">
                    <a:effectLst/>
                  </a:rPr>
                  <a:t>TiB</a:t>
                </a:r>
                <a:r>
                  <a:rPr lang="zh-CN" altLang="zh-CN" sz="900" b="0" i="0" baseline="0">
                    <a:effectLst/>
                  </a:rPr>
                  <a:t>）</a:t>
                </a:r>
                <a:endParaRPr lang="zh-CN" altLang="zh-CN" sz="900">
                  <a:effectLst/>
                </a:endParaRPr>
              </a:p>
            </c:rich>
          </c:tx>
          <c:layout>
            <c:manualLayout>
              <c:xMode val="edge"/>
              <c:yMode val="edge"/>
              <c:x val="0.0694444444444444"/>
              <c:y val="0.176851851851852"/>
            </c:manualLayout>
          </c:layout>
          <c:overlay val="0"/>
          <c:spPr>
            <a:noFill/>
            <a:ln>
              <a:noFill/>
            </a:ln>
            <a:effectLst/>
          </c:spPr>
        </c:title>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252229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eaLnBrk="1" hangingPunct="1">
              <a:defRPr sz="1200">
                <a:latin typeface="Arial" panose="020B0604020202020204" pitchFamily="34" charset="0"/>
                <a:ea typeface="宋体" panose="02010600030101010101" pitchFamily="2" charset="-122"/>
                <a:cs typeface="宋体" panose="02010600030101010101" pitchFamily="2" charset="-122"/>
              </a:defRPr>
            </a:lvl1pPr>
          </a:lstStyle>
          <a:p>
            <a:pPr>
              <a:defRPr/>
            </a:pPr>
            <a:endParaRPr lang="en-US" altLang="zh-CN"/>
          </a:p>
        </p:txBody>
      </p:sp>
      <p:sp>
        <p:nvSpPr>
          <p:cNvPr id="69635"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宋体" panose="02010600030101010101" pitchFamily="2" charset="-122"/>
                <a:cs typeface="宋体" panose="02010600030101010101" pitchFamily="2" charset="-122"/>
              </a:defRPr>
            </a:lvl1pPr>
          </a:lstStyle>
          <a:p>
            <a:pPr>
              <a:defRPr/>
            </a:pPr>
            <a:endParaRPr lang="en-US" altLang="zh-CN"/>
          </a:p>
        </p:txBody>
      </p:sp>
      <p:sp>
        <p:nvSpPr>
          <p:cNvPr id="69636"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lgn="l" eaLnBrk="1" hangingPunct="1">
              <a:defRPr sz="1200">
                <a:latin typeface="Arial" panose="020B0604020202020204" pitchFamily="34" charset="0"/>
                <a:ea typeface="宋体" panose="02010600030101010101" pitchFamily="2" charset="-122"/>
                <a:cs typeface="宋体" panose="02010600030101010101" pitchFamily="2" charset="-122"/>
              </a:defRPr>
            </a:lvl1pPr>
          </a:lstStyle>
          <a:p>
            <a:pPr>
              <a:defRPr/>
            </a:pPr>
            <a:endParaRPr lang="en-US" altLang="zh-CN"/>
          </a:p>
        </p:txBody>
      </p:sp>
      <p:sp>
        <p:nvSpPr>
          <p:cNvPr id="69637"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a:lvl1pPr>
          </a:lstStyle>
          <a:p>
            <a:pPr>
              <a:defRPr/>
            </a:pPr>
            <a:fld id="{C2F9ECF2-DE50-44BB-BBA3-FC9EF2EFF9A7}"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eaLnBrk="1" hangingPunct="1">
              <a:defRPr sz="1200">
                <a:latin typeface="Arial" panose="020B0604020202020204" pitchFamily="34" charset="0"/>
                <a:ea typeface="宋体" panose="02010600030101010101" pitchFamily="2" charset="-122"/>
                <a:cs typeface="宋体" panose="02010600030101010101" pitchFamily="2" charset="-122"/>
              </a:defRPr>
            </a:lvl1pPr>
          </a:lstStyle>
          <a:p>
            <a:pPr>
              <a:defRPr/>
            </a:pPr>
            <a:endParaRPr lang="en-US" altLang="zh-CN"/>
          </a:p>
        </p:txBody>
      </p:sp>
      <p:sp>
        <p:nvSpPr>
          <p:cNvPr id="6861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宋体" panose="02010600030101010101" pitchFamily="2" charset="-122"/>
                <a:cs typeface="宋体" panose="02010600030101010101" pitchFamily="2" charset="-122"/>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zh-CN" altLang="en-US" noProof="0" smtClean="0"/>
              <a:t>单击此处编辑母版文本样式</a:t>
            </a:r>
            <a:endParaRPr lang="en-US" altLang="zh-CN" noProof="0" smtClean="0"/>
          </a:p>
          <a:p>
            <a:pPr lvl="1"/>
            <a:r>
              <a:rPr lang="zh-CN" altLang="en-US" noProof="0" smtClean="0"/>
              <a:t>第二级</a:t>
            </a:r>
            <a:endParaRPr lang="en-US" altLang="zh-CN" noProof="0" smtClean="0"/>
          </a:p>
          <a:p>
            <a:pPr lvl="2"/>
            <a:r>
              <a:rPr lang="zh-CN" altLang="en-US" noProof="0" smtClean="0"/>
              <a:t>第三级</a:t>
            </a:r>
            <a:endParaRPr lang="en-US" altLang="zh-CN" noProof="0" smtClean="0"/>
          </a:p>
          <a:p>
            <a:pPr lvl="3"/>
            <a:r>
              <a:rPr lang="zh-CN" altLang="en-US" noProof="0" smtClean="0"/>
              <a:t>第四级</a:t>
            </a:r>
            <a:endParaRPr lang="en-US" altLang="zh-CN" noProof="0" smtClean="0"/>
          </a:p>
          <a:p>
            <a:pPr lvl="4"/>
            <a:r>
              <a:rPr lang="zh-CN" altLang="en-US" noProof="0" smtClean="0"/>
              <a:t>第五级</a:t>
            </a:r>
            <a:endParaRPr lang="zh-CN" altLang="en-US" noProof="0" smtClean="0"/>
          </a:p>
        </p:txBody>
      </p:sp>
      <p:sp>
        <p:nvSpPr>
          <p:cNvPr id="6861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lgn="l" eaLnBrk="1" hangingPunct="1">
              <a:defRPr sz="1200">
                <a:latin typeface="Arial" panose="020B0604020202020204" pitchFamily="34" charset="0"/>
                <a:ea typeface="宋体" panose="02010600030101010101" pitchFamily="2" charset="-122"/>
                <a:cs typeface="宋体" panose="02010600030101010101" pitchFamily="2" charset="-122"/>
              </a:defRPr>
            </a:lvl1pPr>
          </a:lstStyle>
          <a:p>
            <a:pPr>
              <a:defRPr/>
            </a:pPr>
            <a:endParaRPr lang="en-US" altLang="zh-CN"/>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a:lvl1pPr>
          </a:lstStyle>
          <a:p>
            <a:pPr>
              <a:defRPr/>
            </a:pPr>
            <a:fld id="{91F6C594-5B06-4FCB-BFC2-5AE991EB53D4}"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1F6C594-5B06-4FCB-BFC2-5AE991EB53D4}" type="slidenum">
              <a:rPr lang="en-US" altLang="zh-CN"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46AB93A-BF15-498C-BBE8-1353C60DB3DA}" type="slidenum">
              <a:rPr lang="en-US" altLang="zh-CN"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46AB93A-BF15-498C-BBE8-1353C60DB3DA}" type="slidenum">
              <a:rPr lang="en-US" altLang="zh-CN"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1F6C594-5B06-4FCB-BFC2-5AE991EB53D4}" type="slidenum">
              <a:rPr lang="en-US" altLang="zh-CN"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a typeface="宋体" panose="02010600030101010101" pitchFamily="2" charset="-122"/>
            </a:endParaRPr>
          </a:p>
        </p:txBody>
      </p:sp>
      <p:sp>
        <p:nvSpPr>
          <p:cNvPr id="245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fld id="{2E056B2A-B857-4211-92BA-8F7858D37BB1}" type="slidenum">
              <a:rPr lang="en-US" altLang="zh-CN" sz="1200" smtClean="0"/>
            </a:fld>
            <a:endParaRPr lang="en-US" altLang="zh-CN"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1F6C594-5B06-4FCB-BFC2-5AE991EB53D4}"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1F6C594-5B06-4FCB-BFC2-5AE991EB53D4}"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1F6C594-5B06-4FCB-BFC2-5AE991EB53D4}"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1F6C594-5B06-4FCB-BFC2-5AE991EB53D4}"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1F6C594-5B06-4FCB-BFC2-5AE991EB53D4}" type="slidenum">
              <a:rPr lang="en-US" altLang="zh-CN"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46AB93A-BF15-498C-BBE8-1353C60DB3DA}" type="slidenum">
              <a:rPr lang="en-US" altLang="zh-CN"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a typeface="宋体" panose="02010600030101010101" pitchFamily="2" charset="-122"/>
            </a:endParaRPr>
          </a:p>
        </p:txBody>
      </p:sp>
      <p:sp>
        <p:nvSpPr>
          <p:cNvPr id="184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fld id="{40C95137-7996-4DB8-A3C2-F8A2142A74BC}" type="slidenum">
              <a:rPr lang="en-US" altLang="zh-CN" sz="1200" smtClean="0"/>
            </a:fld>
            <a:endParaRPr lang="en-US" altLang="zh-CN"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46AB93A-BF15-498C-BBE8-1353C60DB3DA}"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2" descr="CSSppt母板首页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8305800" y="6477000"/>
            <a:ext cx="1841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ea typeface="宋体" panose="02010600030101010101" pitchFamily="2" charset="-122"/>
              </a:defRPr>
            </a:lvl1pPr>
            <a:lvl2pPr marL="742950" indent="-285750" algn="ctr">
              <a:defRPr sz="1400">
                <a:solidFill>
                  <a:schemeClr val="tx1"/>
                </a:solidFill>
                <a:latin typeface="Arial" panose="020B0604020202020204" pitchFamily="34" charset="0"/>
                <a:ea typeface="宋体" panose="02010600030101010101" pitchFamily="2" charset="-122"/>
              </a:defRPr>
            </a:lvl2pPr>
            <a:lvl3pPr marL="1143000" indent="-228600" algn="ctr">
              <a:defRPr sz="1400">
                <a:solidFill>
                  <a:schemeClr val="tx1"/>
                </a:solidFill>
                <a:latin typeface="Arial" panose="020B0604020202020204" pitchFamily="34" charset="0"/>
                <a:ea typeface="宋体" panose="02010600030101010101" pitchFamily="2" charset="-122"/>
              </a:defRPr>
            </a:lvl3pPr>
            <a:lvl4pPr marL="1600200" indent="-228600" algn="ctr">
              <a:defRPr sz="1400">
                <a:solidFill>
                  <a:schemeClr val="tx1"/>
                </a:solidFill>
                <a:latin typeface="Arial" panose="020B0604020202020204" pitchFamily="34" charset="0"/>
                <a:ea typeface="宋体" panose="02010600030101010101" pitchFamily="2" charset="-122"/>
              </a:defRPr>
            </a:lvl4pPr>
            <a:lvl5pPr marL="2057400" indent="-228600" algn="ctr">
              <a:defRPr sz="14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l" eaLnBrk="1" hangingPunct="1">
              <a:lnSpc>
                <a:spcPct val="88000"/>
              </a:lnSpc>
              <a:defRPr/>
            </a:pPr>
            <a:endParaRPr lang="zh-CN" altLang="en-US" sz="1000" smtClean="0">
              <a:solidFill>
                <a:schemeClr val="bg2"/>
              </a:solidFill>
              <a:latin typeface="Impact" panose="020B0806030902050204" pitchFamily="34" charset="0"/>
            </a:endParaRPr>
          </a:p>
        </p:txBody>
      </p:sp>
      <p:sp>
        <p:nvSpPr>
          <p:cNvPr id="217091" name="Rectangle 3"/>
          <p:cNvSpPr>
            <a:spLocks noGrp="1" noChangeArrowheads="1"/>
          </p:cNvSpPr>
          <p:nvPr>
            <p:ph type="ctrTitle"/>
          </p:nvPr>
        </p:nvSpPr>
        <p:spPr>
          <a:xfrm>
            <a:off x="685800" y="2339975"/>
            <a:ext cx="7772400" cy="1470025"/>
          </a:xfrm>
        </p:spPr>
        <p:txBody>
          <a:bodyPr/>
          <a:lstStyle>
            <a:lvl1pPr algn="ctr">
              <a:defRPr sz="3600"/>
            </a:lvl1pPr>
          </a:lstStyle>
          <a:p>
            <a:pPr lvl="0"/>
            <a:r>
              <a:rPr lang="zh-CN" altLang="en-US" noProof="0" smtClean="0"/>
              <a:t>单击此处编辑母版标题样式</a:t>
            </a:r>
            <a:endParaRPr lang="zh-CN" altLang="en-US" noProof="0" smtClean="0"/>
          </a:p>
        </p:txBody>
      </p:sp>
      <p:sp>
        <p:nvSpPr>
          <p:cNvPr id="217092" name="Rectangle 4"/>
          <p:cNvSpPr>
            <a:spLocks noGrp="1" noChangeArrowheads="1"/>
          </p:cNvSpPr>
          <p:nvPr>
            <p:ph type="subTitle" idx="1"/>
          </p:nvPr>
        </p:nvSpPr>
        <p:spPr>
          <a:xfrm>
            <a:off x="1371600" y="3886200"/>
            <a:ext cx="6400800" cy="1600200"/>
          </a:xfrm>
        </p:spPr>
        <p:txBody>
          <a:bodyPr/>
          <a:lstStyle>
            <a:lvl1pPr marL="0" indent="0" algn="ctr">
              <a:lnSpc>
                <a:spcPct val="130000"/>
              </a:lnSpc>
              <a:spcBef>
                <a:spcPct val="0"/>
              </a:spcBef>
              <a:spcAft>
                <a:spcPct val="0"/>
              </a:spcAft>
              <a:buFontTx/>
              <a:buNone/>
              <a:defRPr sz="2200">
                <a:solidFill>
                  <a:schemeClr val="bg1"/>
                </a:solidFill>
              </a:defRPr>
            </a:lvl1pPr>
          </a:lstStyle>
          <a:p>
            <a:pPr lvl="0"/>
            <a:r>
              <a:rPr lang="zh-CN" altLang="en-US" noProof="0" smtClean="0"/>
              <a:t>单击此处编辑母版副标题样式</a:t>
            </a:r>
            <a:endParaRPr lang="zh-CN" altLang="en-US" noProof="0" smtClean="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Rectangle 5"/>
          <p:cNvSpPr>
            <a:spLocks noGrp="1" noChangeArrowheads="1"/>
          </p:cNvSpPr>
          <p:nvPr>
            <p:ph type="sldNum" sz="quarter" idx="10"/>
          </p:nvPr>
        </p:nvSpPr>
        <p:spPr/>
        <p:txBody>
          <a:bodyPr/>
          <a:lstStyle>
            <a:lvl1pPr>
              <a:defRPr/>
            </a:lvl1pPr>
          </a:lstStyle>
          <a:p>
            <a:pPr>
              <a:defRPr/>
            </a:pPr>
            <a:fld id="{923FAF81-4ED1-4FC8-AFD9-E724C76A32DB}" type="slidenum">
              <a:rPr lang="en-US" altLang="zh-CN"/>
            </a:fld>
            <a:endParaRPr lang="en-US" altLang="zh-C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5125" y="838200"/>
            <a:ext cx="2033588" cy="5562600"/>
          </a:xfrm>
        </p:spPr>
        <p:txBody>
          <a:bodyPr vert="eaVert"/>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a:xfrm>
            <a:off x="609600" y="838200"/>
            <a:ext cx="5953125" cy="5562600"/>
          </a:xfrm>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Rectangle 5"/>
          <p:cNvSpPr>
            <a:spLocks noGrp="1" noChangeArrowheads="1"/>
          </p:cNvSpPr>
          <p:nvPr>
            <p:ph type="sldNum" sz="quarter" idx="10"/>
          </p:nvPr>
        </p:nvSpPr>
        <p:spPr/>
        <p:txBody>
          <a:bodyPr/>
          <a:lstStyle>
            <a:lvl1pPr>
              <a:defRPr/>
            </a:lvl1pPr>
          </a:lstStyle>
          <a:p>
            <a:pPr>
              <a:defRPr/>
            </a:pPr>
            <a:fld id="{74B9CD64-5F9E-4DD9-BE5B-AD81BB24FC09}" type="slidenum">
              <a:rPr lang="en-US" altLang="zh-CN"/>
            </a:fld>
            <a:endParaRPr lang="en-US" altLang="zh-C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Rectangle 5"/>
          <p:cNvSpPr>
            <a:spLocks noGrp="1" noChangeArrowheads="1"/>
          </p:cNvSpPr>
          <p:nvPr>
            <p:ph type="sldNum" sz="quarter" idx="10"/>
          </p:nvPr>
        </p:nvSpPr>
        <p:spPr/>
        <p:txBody>
          <a:bodyPr/>
          <a:lstStyle>
            <a:lvl1pPr>
              <a:defRPr/>
            </a:lvl1pPr>
          </a:lstStyle>
          <a:p>
            <a:pPr>
              <a:defRPr/>
            </a:pPr>
            <a:fld id="{0C74D70B-D99E-48D9-B5BE-980E4CB10854}" type="slidenum">
              <a:rPr lang="en-US" altLang="zh-CN"/>
            </a:fld>
            <a:endParaRPr lang="en-US" altLang="zh-C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sldNum" sz="quarter" idx="10"/>
          </p:nvPr>
        </p:nvSpPr>
        <p:spPr/>
        <p:txBody>
          <a:bodyPr/>
          <a:lstStyle>
            <a:lvl1pPr>
              <a:defRPr/>
            </a:lvl1pPr>
          </a:lstStyle>
          <a:p>
            <a:pPr>
              <a:defRPr/>
            </a:pPr>
            <a:fld id="{A7461710-C1BD-4BAF-8E35-3A989CC3647D}" type="slidenum">
              <a:rPr lang="en-US" altLang="zh-CN"/>
            </a:fld>
            <a:endParaRPr lang="en-US" altLang="zh-CN"/>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9256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内容占位符 3"/>
          <p:cNvSpPr>
            <a:spLocks noGrp="1"/>
          </p:cNvSpPr>
          <p:nvPr>
            <p:ph sz="half" idx="2"/>
          </p:nvPr>
        </p:nvSpPr>
        <p:spPr>
          <a:xfrm>
            <a:off x="4754563" y="1447800"/>
            <a:ext cx="39941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5" name="Rectangle 5"/>
          <p:cNvSpPr>
            <a:spLocks noGrp="1" noChangeArrowheads="1"/>
          </p:cNvSpPr>
          <p:nvPr>
            <p:ph type="sldNum" sz="quarter" idx="10"/>
          </p:nvPr>
        </p:nvSpPr>
        <p:spPr/>
        <p:txBody>
          <a:bodyPr/>
          <a:lstStyle>
            <a:lvl1pPr>
              <a:defRPr/>
            </a:lvl1pPr>
          </a:lstStyle>
          <a:p>
            <a:pPr>
              <a:defRPr/>
            </a:pPr>
            <a:fld id="{09AF42E4-8A89-4DB9-BCF3-374C63537558}" type="slidenum">
              <a:rPr lang="en-US" altLang="zh-CN"/>
            </a:fld>
            <a:endParaRPr lang="en-US" altLang="zh-C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7" name="Rectangle 5"/>
          <p:cNvSpPr>
            <a:spLocks noGrp="1" noChangeArrowheads="1"/>
          </p:cNvSpPr>
          <p:nvPr>
            <p:ph type="sldNum" sz="quarter" idx="10"/>
          </p:nvPr>
        </p:nvSpPr>
        <p:spPr/>
        <p:txBody>
          <a:bodyPr/>
          <a:lstStyle>
            <a:lvl1pPr>
              <a:defRPr/>
            </a:lvl1pPr>
          </a:lstStyle>
          <a:p>
            <a:pPr>
              <a:defRPr/>
            </a:pPr>
            <a:fld id="{3F830C51-DB23-4507-84B3-AFDE60841DF4}" type="slidenum">
              <a:rPr lang="en-US" altLang="zh-CN"/>
            </a:fld>
            <a:endParaRPr lang="en-US" altLang="zh-C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p:txBody>
          <a:bodyPr/>
          <a:lstStyle>
            <a:lvl1pPr>
              <a:defRPr/>
            </a:lvl1pPr>
          </a:lstStyle>
          <a:p>
            <a:pPr>
              <a:defRPr/>
            </a:pPr>
            <a:fld id="{CF0F80FC-62D1-4B45-BEAC-162E9840343F}" type="slidenum">
              <a:rPr lang="en-US" altLang="zh-CN"/>
            </a:fld>
            <a:endParaRPr lang="en-US" altLang="zh-C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26BD7C70-CE90-459A-8904-65C59B62C1D7}" type="slidenum">
              <a:rPr lang="en-US" altLang="zh-CN"/>
            </a:fld>
            <a:endParaRPr lang="en-US" altLang="zh-CN"/>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a:defRPr/>
            </a:lvl1pPr>
          </a:lstStyle>
          <a:p>
            <a:pPr>
              <a:defRPr/>
            </a:pPr>
            <a:fld id="{D96FD88C-F574-4A01-82E1-9DE41DFB55F9}" type="slidenum">
              <a:rPr lang="en-US" altLang="zh-CN"/>
            </a:fld>
            <a:endParaRPr lang="en-US" altLang="zh-CN"/>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a:defRPr/>
            </a:lvl1pPr>
          </a:lstStyle>
          <a:p>
            <a:pPr>
              <a:defRPr/>
            </a:pPr>
            <a:fld id="{EDA76F1B-E110-4D4C-B8F0-D81FF0BCD057}" type="slidenum">
              <a:rPr lang="en-US" altLang="zh-CN"/>
            </a:fld>
            <a:endParaRPr lang="en-US" altLang="zh-CN"/>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未标题-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09600" y="8382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8" name="Rectangle 4"/>
          <p:cNvSpPr>
            <a:spLocks noGrp="1" noChangeArrowheads="1"/>
          </p:cNvSpPr>
          <p:nvPr>
            <p:ph type="body" idx="1"/>
          </p:nvPr>
        </p:nvSpPr>
        <p:spPr bwMode="auto">
          <a:xfrm>
            <a:off x="609600" y="1447800"/>
            <a:ext cx="81391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en-US" altLang="zh-CN" smtClean="0"/>
          </a:p>
          <a:p>
            <a:pPr lvl="1"/>
            <a:r>
              <a:rPr lang="zh-CN" altLang="en-US" smtClean="0"/>
              <a:t>第二级</a:t>
            </a:r>
            <a:endParaRPr lang="en-US" altLang="zh-CN" smtClean="0"/>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zh-CN" altLang="en-US" smtClean="0"/>
          </a:p>
        </p:txBody>
      </p:sp>
      <p:sp>
        <p:nvSpPr>
          <p:cNvPr id="216069" name="Rectangle 5"/>
          <p:cNvSpPr>
            <a:spLocks noGrp="1" noChangeArrowheads="1"/>
          </p:cNvSpPr>
          <p:nvPr>
            <p:ph type="sldNum" sz="quarter" idx="4"/>
          </p:nvPr>
        </p:nvSpPr>
        <p:spPr bwMode="auto">
          <a:xfrm>
            <a:off x="8229600" y="6524625"/>
            <a:ext cx="303213" cy="180975"/>
          </a:xfrm>
          <a:prstGeom prst="rect">
            <a:avLst/>
          </a:prstGeom>
          <a:noFill/>
          <a:ln>
            <a:noFill/>
          </a:ln>
          <a:effectLst/>
        </p:spPr>
        <p:txBody>
          <a:bodyPr vert="horz" wrap="square" lIns="91440" tIns="45720" rIns="91440" bIns="45720" numCol="1" anchor="t" anchorCtr="0" compatLnSpc="1"/>
          <a:lstStyle>
            <a:lvl1pPr algn="r" eaLnBrk="0" hangingPunct="0">
              <a:defRPr sz="900">
                <a:solidFill>
                  <a:srgbClr val="4D5E68"/>
                </a:solidFill>
                <a:latin typeface="Impact" panose="020B0806030902050204" pitchFamily="34" charset="0"/>
              </a:defRPr>
            </a:lvl1pPr>
          </a:lstStyle>
          <a:p>
            <a:pPr>
              <a:defRPr/>
            </a:pPr>
            <a:fld id="{B74C845A-00BF-4FBD-AF47-25737E36703B}" type="slidenum">
              <a:rPr lang="en-US" altLang="zh-CN"/>
            </a:fld>
            <a:endParaRPr lang="en-US" altLang="zh-CN"/>
          </a:p>
        </p:txBody>
      </p:sp>
      <p:sp>
        <p:nvSpPr>
          <p:cNvPr id="1030" name="Rectangle 6"/>
          <p:cNvSpPr>
            <a:spLocks noChangeArrowheads="1"/>
          </p:cNvSpPr>
          <p:nvPr/>
        </p:nvSpPr>
        <p:spPr bwMode="auto">
          <a:xfrm>
            <a:off x="7872413" y="6513513"/>
            <a:ext cx="509587"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ea typeface="宋体" panose="02010600030101010101" pitchFamily="2" charset="-122"/>
              </a:defRPr>
            </a:lvl1pPr>
            <a:lvl2pPr marL="742950" indent="-285750" algn="ctr">
              <a:defRPr sz="1400">
                <a:solidFill>
                  <a:schemeClr val="tx1"/>
                </a:solidFill>
                <a:latin typeface="Arial" panose="020B0604020202020204" pitchFamily="34" charset="0"/>
                <a:ea typeface="宋体" panose="02010600030101010101" pitchFamily="2" charset="-122"/>
              </a:defRPr>
            </a:lvl2pPr>
            <a:lvl3pPr marL="1143000" indent="-228600" algn="ctr">
              <a:defRPr sz="1400">
                <a:solidFill>
                  <a:schemeClr val="tx1"/>
                </a:solidFill>
                <a:latin typeface="Arial" panose="020B0604020202020204" pitchFamily="34" charset="0"/>
                <a:ea typeface="宋体" panose="02010600030101010101" pitchFamily="2" charset="-122"/>
              </a:defRPr>
            </a:lvl3pPr>
            <a:lvl4pPr marL="1600200" indent="-228600" algn="ctr">
              <a:defRPr sz="1400">
                <a:solidFill>
                  <a:schemeClr val="tx1"/>
                </a:solidFill>
                <a:latin typeface="Arial" panose="020B0604020202020204" pitchFamily="34" charset="0"/>
                <a:ea typeface="宋体" panose="02010600030101010101" pitchFamily="2" charset="-122"/>
              </a:defRPr>
            </a:lvl4pPr>
            <a:lvl5pPr marL="2057400" indent="-228600" algn="ctr">
              <a:defRPr sz="14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r">
              <a:defRPr/>
            </a:pPr>
            <a:r>
              <a:rPr lang="en-US" altLang="zh-CN" sz="900" smtClean="0">
                <a:solidFill>
                  <a:srgbClr val="4D5E68"/>
                </a:solidFill>
                <a:latin typeface="Impact" panose="020B0806030902050204" pitchFamily="34" charset="0"/>
              </a:rPr>
              <a:t>Page</a:t>
            </a:r>
            <a:endParaRPr lang="en-US" altLang="zh-CN" sz="900" smtClean="0">
              <a:solidFill>
                <a:srgbClr val="4D5E68"/>
              </a:solidFill>
              <a:latin typeface="Impact" panose="020B0806030902050204" pitchFamily="34" charset="0"/>
            </a:endParaRPr>
          </a:p>
        </p:txBody>
      </p:sp>
      <p:sp>
        <p:nvSpPr>
          <p:cNvPr id="216071" name="Rectangle 7"/>
          <p:cNvSpPr>
            <a:spLocks noChangeArrowheads="1"/>
          </p:cNvSpPr>
          <p:nvPr/>
        </p:nvSpPr>
        <p:spPr bwMode="auto">
          <a:xfrm>
            <a:off x="468313" y="6524625"/>
            <a:ext cx="3810000" cy="192088"/>
          </a:xfrm>
          <a:prstGeom prst="rect">
            <a:avLst/>
          </a:prstGeom>
          <a:noFill/>
          <a:ln>
            <a:noFill/>
          </a:ln>
          <a:effectLst/>
        </p:spPr>
        <p:txBody>
          <a:bodyPr/>
          <a:lstStyle>
            <a:lvl1pPr>
              <a:defRPr kumimoji="1" sz="1400">
                <a:solidFill>
                  <a:schemeClr val="tx1"/>
                </a:solidFill>
                <a:latin typeface="Arial" panose="020B0604020202020204" pitchFamily="34" charset="0"/>
                <a:ea typeface="宋体" panose="02010600030101010101" pitchFamily="2" charset="-122"/>
              </a:defRPr>
            </a:lvl1pPr>
            <a:lvl2pPr marL="742950" indent="-285750">
              <a:defRPr kumimoji="1" sz="1400">
                <a:solidFill>
                  <a:schemeClr val="tx1"/>
                </a:solidFill>
                <a:latin typeface="Arial" panose="020B0604020202020204" pitchFamily="34" charset="0"/>
                <a:ea typeface="宋体" panose="02010600030101010101" pitchFamily="2" charset="-122"/>
              </a:defRPr>
            </a:lvl2pPr>
            <a:lvl3pPr marL="1143000" indent="-228600">
              <a:defRPr kumimoji="1" sz="1400">
                <a:solidFill>
                  <a:schemeClr val="tx1"/>
                </a:solidFill>
                <a:latin typeface="Arial" panose="020B0604020202020204" pitchFamily="34" charset="0"/>
                <a:ea typeface="宋体" panose="02010600030101010101" pitchFamily="2" charset="-122"/>
              </a:defRPr>
            </a:lvl3pPr>
            <a:lvl4pPr marL="1600200" indent="-228600">
              <a:defRPr kumimoji="1" sz="1400">
                <a:solidFill>
                  <a:schemeClr val="tx1"/>
                </a:solidFill>
                <a:latin typeface="Arial" panose="020B0604020202020204" pitchFamily="34" charset="0"/>
                <a:ea typeface="宋体" panose="02010600030101010101" pitchFamily="2" charset="-122"/>
              </a:defRPr>
            </a:lvl4pPr>
            <a:lvl5pPr marL="2057400" indent="-228600">
              <a:defRPr kumimoji="1" sz="1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1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1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1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1400">
                <a:solidFill>
                  <a:schemeClr val="tx1"/>
                </a:solidFill>
                <a:latin typeface="Arial" panose="020B0604020202020204" pitchFamily="34" charset="0"/>
                <a:ea typeface="宋体" panose="02010600030101010101" pitchFamily="2" charset="-122"/>
              </a:defRPr>
            </a:lvl9pPr>
          </a:lstStyle>
          <a:p>
            <a:pPr>
              <a:defRPr/>
            </a:pPr>
            <a:r>
              <a:rPr kumimoji="0" lang="zh-CN" altLang="en-US" sz="900" smtClean="0">
                <a:solidFill>
                  <a:schemeClr val="bg1"/>
                </a:solidFill>
                <a:latin typeface="Impact" panose="020B0806030902050204" pitchFamily="34" charset="0"/>
              </a:rPr>
              <a:t>散裂中子源进展汇报</a:t>
            </a:r>
            <a:r>
              <a:rPr kumimoji="0" lang="en-US" altLang="zh-CN" sz="900" smtClean="0">
                <a:solidFill>
                  <a:schemeClr val="bg1"/>
                </a:solidFill>
                <a:latin typeface="Impact" panose="020B0806030902050204" pitchFamily="34" charset="0"/>
              </a:rPr>
              <a:t>  </a:t>
            </a:r>
            <a:fld id="{CB615D78-190B-492C-B7B8-FE36F3F45645}" type="datetime4">
              <a:rPr kumimoji="0" lang="en-US" altLang="zh-CN" sz="900" smtClean="0">
                <a:solidFill>
                  <a:schemeClr val="bg1"/>
                </a:solidFill>
                <a:latin typeface="Impact" panose="020B0806030902050204" pitchFamily="34" charset="0"/>
              </a:rPr>
            </a:fld>
            <a:endParaRPr kumimoji="0" lang="en-US" altLang="zh-CN" sz="900" smtClean="0">
              <a:solidFill>
                <a:schemeClr val="bg1"/>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ftr="0" dt="0"/>
  <p:txStyles>
    <p:titleStyle>
      <a:lvl1pPr algn="l" rtl="0" eaLnBrk="0" fontAlgn="base" hangingPunct="0">
        <a:spcBef>
          <a:spcPct val="0"/>
        </a:spcBef>
        <a:spcAft>
          <a:spcPct val="0"/>
        </a:spcAft>
        <a:defRPr sz="2200" b="1">
          <a:solidFill>
            <a:srgbClr val="4D5E68"/>
          </a:solidFill>
          <a:latin typeface="+mj-lt"/>
          <a:ea typeface="+mj-ea"/>
          <a:cs typeface="+mj-cs"/>
        </a:defRPr>
      </a:lvl1pPr>
      <a:lvl2pPr algn="l" rtl="0" eaLnBrk="0" fontAlgn="base" hangingPunct="0">
        <a:spcBef>
          <a:spcPct val="0"/>
        </a:spcBef>
        <a:spcAft>
          <a:spcPct val="0"/>
        </a:spcAft>
        <a:defRPr sz="2200" b="1">
          <a:solidFill>
            <a:srgbClr val="4D5E68"/>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spcBef>
          <a:spcPct val="0"/>
        </a:spcBef>
        <a:spcAft>
          <a:spcPct val="0"/>
        </a:spcAft>
        <a:defRPr sz="2200" b="1">
          <a:solidFill>
            <a:srgbClr val="4D5E68"/>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spcBef>
          <a:spcPct val="0"/>
        </a:spcBef>
        <a:spcAft>
          <a:spcPct val="0"/>
        </a:spcAft>
        <a:defRPr sz="2200" b="1">
          <a:solidFill>
            <a:srgbClr val="4D5E68"/>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spcBef>
          <a:spcPct val="0"/>
        </a:spcBef>
        <a:spcAft>
          <a:spcPct val="0"/>
        </a:spcAft>
        <a:defRPr sz="2200" b="1">
          <a:solidFill>
            <a:srgbClr val="4D5E68"/>
          </a:solidFill>
          <a:latin typeface="Arial" panose="020B0604020202020204" pitchFamily="34" charset="0"/>
          <a:ea typeface="宋体" panose="02010600030101010101" pitchFamily="2" charset="-122"/>
          <a:cs typeface="宋体" panose="02010600030101010101" pitchFamily="2" charset="-122"/>
        </a:defRPr>
      </a:lvl5pPr>
      <a:lvl6pPr marL="457200" algn="l" rtl="0" fontAlgn="base">
        <a:spcBef>
          <a:spcPct val="0"/>
        </a:spcBef>
        <a:spcAft>
          <a:spcPct val="0"/>
        </a:spcAft>
        <a:defRPr sz="2200" b="1">
          <a:solidFill>
            <a:srgbClr val="4D5E68"/>
          </a:solidFill>
          <a:latin typeface="Arial" panose="020B0604020202020204" pitchFamily="34" charset="0"/>
          <a:ea typeface="宋体" panose="02010600030101010101" pitchFamily="2" charset="-122"/>
          <a:cs typeface="宋体" panose="02010600030101010101" pitchFamily="2" charset="-122"/>
        </a:defRPr>
      </a:lvl6pPr>
      <a:lvl7pPr marL="914400" algn="l" rtl="0" fontAlgn="base">
        <a:spcBef>
          <a:spcPct val="0"/>
        </a:spcBef>
        <a:spcAft>
          <a:spcPct val="0"/>
        </a:spcAft>
        <a:defRPr sz="2200" b="1">
          <a:solidFill>
            <a:srgbClr val="4D5E68"/>
          </a:solidFill>
          <a:latin typeface="Arial" panose="020B0604020202020204" pitchFamily="34" charset="0"/>
          <a:ea typeface="宋体" panose="02010600030101010101" pitchFamily="2" charset="-122"/>
          <a:cs typeface="宋体" panose="02010600030101010101" pitchFamily="2" charset="-122"/>
        </a:defRPr>
      </a:lvl7pPr>
      <a:lvl8pPr marL="1371600" algn="l" rtl="0" fontAlgn="base">
        <a:spcBef>
          <a:spcPct val="0"/>
        </a:spcBef>
        <a:spcAft>
          <a:spcPct val="0"/>
        </a:spcAft>
        <a:defRPr sz="2200" b="1">
          <a:solidFill>
            <a:srgbClr val="4D5E68"/>
          </a:solidFill>
          <a:latin typeface="Arial" panose="020B0604020202020204" pitchFamily="34" charset="0"/>
          <a:ea typeface="宋体" panose="02010600030101010101" pitchFamily="2" charset="-122"/>
          <a:cs typeface="宋体" panose="02010600030101010101" pitchFamily="2" charset="-122"/>
        </a:defRPr>
      </a:lvl8pPr>
      <a:lvl9pPr marL="1828800" algn="l" rtl="0" fontAlgn="base">
        <a:spcBef>
          <a:spcPct val="0"/>
        </a:spcBef>
        <a:spcAft>
          <a:spcPct val="0"/>
        </a:spcAft>
        <a:defRPr sz="2200" b="1">
          <a:solidFill>
            <a:srgbClr val="4D5E68"/>
          </a:solidFill>
          <a:latin typeface="Arial" panose="020B0604020202020204" pitchFamily="34" charset="0"/>
          <a:ea typeface="宋体" panose="02010600030101010101" pitchFamily="2" charset="-122"/>
          <a:cs typeface="宋体" panose="02010600030101010101" pitchFamily="2" charset="-122"/>
        </a:defRPr>
      </a:lvl9pPr>
    </p:titleStyle>
    <p:bodyStyle>
      <a:lvl1pPr marL="342900" indent="-342900" algn="l" rtl="0" eaLnBrk="0" fontAlgn="base" hangingPunct="0">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eaLnBrk="0" fontAlgn="base" hangingPunct="0">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b="1">
          <a:solidFill>
            <a:srgbClr val="4D5E68"/>
          </a:solidFill>
          <a:latin typeface="+mn-lt"/>
          <a:ea typeface="+mn-ea"/>
        </a:defRPr>
      </a:lvl3pPr>
      <a:lvl4pPr marL="1600200" indent="-228600" algn="l" rtl="0" eaLnBrk="0" fontAlgn="base" hangingPunct="0">
        <a:spcBef>
          <a:spcPct val="20000"/>
        </a:spcBef>
        <a:spcAft>
          <a:spcPct val="0"/>
        </a:spcAft>
        <a:buChar char="–"/>
        <a:defRPr b="1">
          <a:solidFill>
            <a:srgbClr val="4D5E68"/>
          </a:solidFill>
          <a:latin typeface="+mn-lt"/>
          <a:ea typeface="+mn-ea"/>
        </a:defRPr>
      </a:lvl4pPr>
      <a:lvl5pPr marL="2057400" indent="-228600" algn="l" rtl="0" eaLnBrk="0" fontAlgn="base" hangingPunct="0">
        <a:spcBef>
          <a:spcPct val="20000"/>
        </a:spcBef>
        <a:spcAft>
          <a:spcPct val="0"/>
        </a:spcAft>
        <a:buChar char="»"/>
        <a:defRPr b="1">
          <a:solidFill>
            <a:srgbClr val="4D5E68"/>
          </a:solidFill>
          <a:latin typeface="+mn-lt"/>
          <a:ea typeface="+mn-ea"/>
        </a:defRPr>
      </a:lvl5pPr>
      <a:lvl6pPr marL="2514600" indent="-228600" algn="l" rtl="0" fontAlgn="base">
        <a:spcBef>
          <a:spcPct val="20000"/>
        </a:spcBef>
        <a:spcAft>
          <a:spcPct val="0"/>
        </a:spcAft>
        <a:buChar char="»"/>
        <a:defRPr b="1">
          <a:solidFill>
            <a:srgbClr val="4D5E68"/>
          </a:solidFill>
          <a:latin typeface="+mn-lt"/>
          <a:ea typeface="+mn-ea"/>
        </a:defRPr>
      </a:lvl6pPr>
      <a:lvl7pPr marL="2971800" indent="-228600" algn="l" rtl="0" fontAlgn="base">
        <a:spcBef>
          <a:spcPct val="20000"/>
        </a:spcBef>
        <a:spcAft>
          <a:spcPct val="0"/>
        </a:spcAft>
        <a:buChar char="»"/>
        <a:defRPr b="1">
          <a:solidFill>
            <a:srgbClr val="4D5E68"/>
          </a:solidFill>
          <a:latin typeface="+mn-lt"/>
          <a:ea typeface="+mn-ea"/>
        </a:defRPr>
      </a:lvl7pPr>
      <a:lvl8pPr marL="3429000" indent="-228600" algn="l" rtl="0" fontAlgn="base">
        <a:spcBef>
          <a:spcPct val="20000"/>
        </a:spcBef>
        <a:spcAft>
          <a:spcPct val="0"/>
        </a:spcAft>
        <a:buChar char="»"/>
        <a:defRPr b="1">
          <a:solidFill>
            <a:srgbClr val="4D5E68"/>
          </a:solidFill>
          <a:latin typeface="+mn-lt"/>
          <a:ea typeface="+mn-ea"/>
        </a:defRPr>
      </a:lvl8pPr>
      <a:lvl9pPr marL="3886200" indent="-228600" algn="l" rtl="0" fontAlgn="base">
        <a:spcBef>
          <a:spcPct val="20000"/>
        </a:spcBef>
        <a:spcAft>
          <a:spcPct val="0"/>
        </a:spcAft>
        <a:buChar char="»"/>
        <a:defRPr b="1">
          <a:solidFill>
            <a:srgbClr val="4D5E68"/>
          </a:solidFill>
          <a:latin typeface="+mn-lt"/>
          <a:ea typeface="+mn-ea"/>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8.emf"/><Relationship Id="rId1"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29.emf"/><Relationship Id="rId1"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2.xml"/><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2.xml"/><Relationship Id="rId4" Type="http://schemas.openxmlformats.org/officeDocument/2006/relationships/image" Target="../media/image34.emf"/><Relationship Id="rId3" Type="http://schemas.openxmlformats.org/officeDocument/2006/relationships/image" Target="../media/image33.emf"/><Relationship Id="rId2" Type="http://schemas.openxmlformats.org/officeDocument/2006/relationships/oleObject" Target="../embeddings/oleObject3.bin"/><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0"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35.emf"/><Relationship Id="rId1"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39.emf"/><Relationship Id="rId1"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45.png"/><Relationship Id="rId1"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9512" y="2132856"/>
            <a:ext cx="8763000" cy="2806700"/>
          </a:xfrm>
        </p:spPr>
        <p:txBody>
          <a:bodyPr/>
          <a:lstStyle/>
          <a:p>
            <a:pPr eaLnBrk="1" hangingPunct="1"/>
            <a:br>
              <a:rPr lang="en-US" altLang="zh-CN" sz="4800" dirty="0" smtClean="0">
                <a:solidFill>
                  <a:schemeClr val="tx1"/>
                </a:solidFill>
                <a:ea typeface="华文新魏" panose="02010800040101010101" pitchFamily="2" charset="-122"/>
              </a:rPr>
            </a:br>
            <a:r>
              <a:rPr lang="en-US" altLang="zh-CN" sz="4800" dirty="0" smtClean="0">
                <a:solidFill>
                  <a:schemeClr val="tx1"/>
                </a:solidFill>
                <a:ea typeface="华文新魏" panose="02010800040101010101" pitchFamily="2" charset="-122"/>
              </a:rPr>
              <a:t>CSNS</a:t>
            </a:r>
            <a:br>
              <a:rPr lang="en-US" altLang="zh-CN" sz="4800" dirty="0" smtClean="0">
                <a:solidFill>
                  <a:schemeClr val="tx1"/>
                </a:solidFill>
                <a:ea typeface="华文新魏" panose="02010800040101010101" pitchFamily="2" charset="-122"/>
              </a:rPr>
            </a:br>
            <a:r>
              <a:rPr lang="zh-CN" altLang="en-US" sz="4800" dirty="0" smtClean="0">
                <a:solidFill>
                  <a:schemeClr val="tx1"/>
                </a:solidFill>
                <a:ea typeface="华文新魏" panose="02010800040101010101" pitchFamily="2" charset="-122"/>
              </a:rPr>
              <a:t>计算机网络系统运行总结</a:t>
            </a:r>
            <a:br>
              <a:rPr lang="en-US" altLang="zh-CN" sz="4800" dirty="0">
                <a:solidFill>
                  <a:schemeClr val="tx1"/>
                </a:solidFill>
                <a:ea typeface="华文新魏" panose="02010800040101010101" pitchFamily="2" charset="-122"/>
              </a:rPr>
            </a:br>
            <a:br>
              <a:rPr lang="en-US" altLang="zh-CN" sz="4800" dirty="0" smtClean="0">
                <a:solidFill>
                  <a:schemeClr val="tx1"/>
                </a:solidFill>
                <a:ea typeface="华文新魏" panose="02010800040101010101" pitchFamily="2" charset="-122"/>
              </a:rPr>
            </a:br>
            <a:r>
              <a:rPr lang="zh-CN" altLang="en-US" sz="3200" b="0" dirty="0">
                <a:solidFill>
                  <a:schemeClr val="tx1"/>
                </a:solidFill>
                <a:ea typeface="华文新魏" panose="02010800040101010101" pitchFamily="2" charset="-122"/>
              </a:rPr>
              <a:t>李亚</a:t>
            </a:r>
            <a:r>
              <a:rPr lang="zh-CN" altLang="en-US" sz="3200" b="0" dirty="0" smtClean="0">
                <a:solidFill>
                  <a:schemeClr val="tx1"/>
                </a:solidFill>
                <a:ea typeface="华文新魏" panose="02010800040101010101" pitchFamily="2" charset="-122"/>
              </a:rPr>
              <a:t>康</a:t>
            </a:r>
            <a:br>
              <a:rPr lang="en-US" altLang="zh-CN" sz="3200" b="0" dirty="0" smtClean="0">
                <a:solidFill>
                  <a:schemeClr val="tx1"/>
                </a:solidFill>
                <a:ea typeface="华文新魏" panose="02010800040101010101" pitchFamily="2" charset="-122"/>
              </a:rPr>
            </a:br>
            <a:r>
              <a:rPr lang="zh-CN" altLang="en-US" sz="3200" b="0" dirty="0" smtClean="0">
                <a:solidFill>
                  <a:schemeClr val="tx1"/>
                </a:solidFill>
                <a:ea typeface="华文新魏" panose="02010800040101010101" pitchFamily="2" charset="-122"/>
              </a:rPr>
              <a:t>代表计算机网络系统</a:t>
            </a:r>
            <a:br>
              <a:rPr lang="en-US" altLang="zh-CN" sz="3200" dirty="0" smtClean="0">
                <a:solidFill>
                  <a:schemeClr val="tx1"/>
                </a:solidFill>
                <a:ea typeface="华文新魏" panose="02010800040101010101" pitchFamily="2" charset="-122"/>
              </a:rPr>
            </a:br>
            <a:r>
              <a:rPr lang="en-US" altLang="zh-CN" sz="3200" dirty="0" smtClean="0">
                <a:solidFill>
                  <a:srgbClr val="000000"/>
                </a:solidFill>
                <a:ea typeface="华文新魏" panose="02010800040101010101" pitchFamily="2" charset="-122"/>
              </a:rPr>
              <a:t> </a:t>
            </a:r>
            <a:br>
              <a:rPr lang="en-US" altLang="zh-CN" sz="3200" dirty="0" smtClean="0">
                <a:solidFill>
                  <a:srgbClr val="000000"/>
                </a:solidFill>
                <a:ea typeface="华文新魏" panose="02010800040101010101" pitchFamily="2" charset="-122"/>
              </a:rPr>
            </a:br>
            <a:r>
              <a:rPr lang="en-US" altLang="zh-CN" sz="2800" dirty="0" smtClean="0">
                <a:solidFill>
                  <a:schemeClr val="accent1"/>
                </a:solidFill>
                <a:ea typeface="华文新魏" panose="02010800040101010101" pitchFamily="2" charset="-122"/>
              </a:rPr>
              <a:t> </a:t>
            </a:r>
            <a:br>
              <a:rPr lang="en-US" altLang="zh-CN" sz="2000" dirty="0" smtClean="0">
                <a:solidFill>
                  <a:srgbClr val="990000"/>
                </a:solidFill>
                <a:ea typeface="华文新魏" panose="02010800040101010101" pitchFamily="2" charset="-122"/>
              </a:rPr>
            </a:br>
            <a:endParaRPr lang="en-US" altLang="zh-CN" sz="1600" dirty="0" smtClean="0">
              <a:ea typeface="华文新魏" panose="02010800040101010101" pitchFamily="2" charset="-122"/>
            </a:endParaRPr>
          </a:p>
        </p:txBody>
      </p:sp>
      <p:sp>
        <p:nvSpPr>
          <p:cNvPr id="2" name="文本框 1"/>
          <p:cNvSpPr txBox="1"/>
          <p:nvPr/>
        </p:nvSpPr>
        <p:spPr>
          <a:xfrm>
            <a:off x="5220072" y="5877272"/>
            <a:ext cx="3722440" cy="369332"/>
          </a:xfrm>
          <a:prstGeom prst="rect">
            <a:avLst/>
          </a:prstGeom>
          <a:noFill/>
        </p:spPr>
        <p:txBody>
          <a:bodyPr wrap="square" rtlCol="0">
            <a:spAutoFit/>
          </a:bodyPr>
          <a:lstStyle/>
          <a:p>
            <a:r>
              <a:rPr lang="zh-CN" altLang="en-US" sz="1800" b="1" dirty="0" smtClean="0">
                <a:solidFill>
                  <a:schemeClr val="bg1"/>
                </a:solidFill>
              </a:rPr>
              <a:t>中国散裂中子源年会，</a:t>
            </a:r>
            <a:r>
              <a:rPr lang="en-US" altLang="zh-CN" sz="1800" b="1" dirty="0" smtClean="0">
                <a:solidFill>
                  <a:schemeClr val="bg1"/>
                </a:solidFill>
              </a:rPr>
              <a:t>2018</a:t>
            </a:r>
            <a:r>
              <a:rPr lang="zh-CN" altLang="en-US" sz="1800" b="1" dirty="0" smtClean="0">
                <a:solidFill>
                  <a:schemeClr val="bg1"/>
                </a:solidFill>
              </a:rPr>
              <a:t>，惠州</a:t>
            </a:r>
            <a:endParaRPr lang="zh-CN" altLang="en-US" sz="1800" b="1" dirty="0">
              <a:solidFill>
                <a:schemeClr val="bg1"/>
              </a:solidFill>
            </a:endParaRPr>
          </a:p>
        </p:txBody>
      </p:sp>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866775"/>
            <a:ext cx="8820472" cy="457200"/>
          </a:xfrm>
        </p:spPr>
        <p:txBody>
          <a:bodyPr/>
          <a:lstStyle/>
          <a:p>
            <a:r>
              <a:rPr lang="zh-CN" altLang="en-US" sz="2400" dirty="0" smtClean="0"/>
              <a:t>用户综合服务系统（同用户办、控制系统、软件系统等合作）</a:t>
            </a:r>
            <a:endParaRPr lang="zh-CN" altLang="en-US" sz="2400" dirty="0"/>
          </a:p>
        </p:txBody>
      </p:sp>
      <p:pic>
        <p:nvPicPr>
          <p:cNvPr id="5" name="内容占位符 4"/>
          <p:cNvPicPr>
            <a:picLocks noGrp="1" noChangeAspect="1"/>
          </p:cNvPicPr>
          <p:nvPr>
            <p:ph idx="1"/>
          </p:nvPr>
        </p:nvPicPr>
        <p:blipFill>
          <a:blip r:embed="rId1"/>
          <a:stretch>
            <a:fillRect/>
          </a:stretch>
        </p:blipFill>
        <p:spPr>
          <a:xfrm>
            <a:off x="795672" y="1447800"/>
            <a:ext cx="7766968" cy="4953000"/>
          </a:xfrm>
          <a:prstGeom prst="rect">
            <a:avLst/>
          </a:prstGeom>
        </p:spPr>
      </p:pic>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sp>
        <p:nvSpPr>
          <p:cNvPr id="6" name="文本框 5"/>
          <p:cNvSpPr txBox="1"/>
          <p:nvPr/>
        </p:nvSpPr>
        <p:spPr>
          <a:xfrm>
            <a:off x="3733800" y="6462712"/>
            <a:ext cx="3024336" cy="304800"/>
          </a:xfrm>
          <a:prstGeom prst="rect">
            <a:avLst/>
          </a:prstGeom>
          <a:noFill/>
        </p:spPr>
        <p:txBody>
          <a:bodyPr wrap="square" rtlCol="0">
            <a:spAutoFit/>
          </a:bodyPr>
          <a:lstStyle/>
          <a:p>
            <a:r>
              <a:rPr lang="en-US" altLang="zh-CN" dirty="0" smtClean="0"/>
              <a:t>CSNS</a:t>
            </a:r>
            <a:r>
              <a:rPr lang="zh-CN" altLang="en-US" dirty="0" smtClean="0"/>
              <a:t>门户系统整体架构</a:t>
            </a:r>
            <a:endParaRPr lang="zh-CN" alt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99" y="838200"/>
            <a:ext cx="8354889" cy="457200"/>
          </a:xfrm>
        </p:spPr>
        <p:txBody>
          <a:bodyPr/>
          <a:lstStyle/>
          <a:p>
            <a:r>
              <a:rPr lang="en-US" altLang="zh-CN" sz="2400" dirty="0" smtClean="0"/>
              <a:t>CSNS</a:t>
            </a:r>
            <a:r>
              <a:rPr lang="zh-CN" altLang="en-US" sz="2400" dirty="0" smtClean="0"/>
              <a:t>用户服务系统（用户办、控制系统、软件系统合作）</a:t>
            </a:r>
            <a:endParaRPr lang="zh-CN" altLang="en-US" sz="2400" dirty="0"/>
          </a:p>
        </p:txBody>
      </p:sp>
      <p:sp>
        <p:nvSpPr>
          <p:cNvPr id="3" name="内容占位符 2"/>
          <p:cNvSpPr>
            <a:spLocks noGrp="1"/>
          </p:cNvSpPr>
          <p:nvPr>
            <p:ph idx="1"/>
          </p:nvPr>
        </p:nvSpPr>
        <p:spPr>
          <a:xfrm>
            <a:off x="617801" y="1412776"/>
            <a:ext cx="3443149" cy="1549152"/>
          </a:xfrm>
        </p:spPr>
        <p:txBody>
          <a:bodyPr/>
          <a:lstStyle/>
          <a:p>
            <a:r>
              <a:rPr lang="zh-CN" altLang="en-US" dirty="0" smtClean="0"/>
              <a:t>系统已经正式上线</a:t>
            </a:r>
            <a:endParaRPr lang="en-US" altLang="zh-CN" dirty="0" smtClean="0"/>
          </a:p>
          <a:p>
            <a:r>
              <a:rPr lang="zh-CN" altLang="en-US" dirty="0" smtClean="0">
                <a:solidFill>
                  <a:srgbClr val="FF0000"/>
                </a:solidFill>
              </a:rPr>
              <a:t>作为</a:t>
            </a:r>
            <a:r>
              <a:rPr lang="en-US" altLang="zh-CN" dirty="0" smtClean="0">
                <a:solidFill>
                  <a:srgbClr val="FF0000"/>
                </a:solidFill>
              </a:rPr>
              <a:t>CSNS</a:t>
            </a:r>
            <a:r>
              <a:rPr lang="zh-CN" altLang="en-US" dirty="0" smtClean="0">
                <a:solidFill>
                  <a:srgbClr val="FF0000"/>
                </a:solidFill>
              </a:rPr>
              <a:t>的用户入口，面向实验用户开放</a:t>
            </a:r>
            <a:endParaRPr lang="en-US" altLang="zh-CN" dirty="0">
              <a:solidFill>
                <a:srgbClr val="FF0000"/>
              </a:solidFill>
            </a:endParaRPr>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pic>
        <p:nvPicPr>
          <p:cNvPr id="6" name="图片 5"/>
          <p:cNvPicPr>
            <a:picLocks noChangeAspect="1"/>
          </p:cNvPicPr>
          <p:nvPr/>
        </p:nvPicPr>
        <p:blipFill>
          <a:blip r:embed="rId1"/>
          <a:stretch>
            <a:fillRect/>
          </a:stretch>
        </p:blipFill>
        <p:spPr>
          <a:xfrm>
            <a:off x="802598" y="3379716"/>
            <a:ext cx="7968889" cy="3073620"/>
          </a:xfrm>
          <a:prstGeom prst="rect">
            <a:avLst/>
          </a:prstGeom>
        </p:spPr>
      </p:pic>
      <p:pic>
        <p:nvPicPr>
          <p:cNvPr id="7" name="图片 6"/>
          <p:cNvPicPr>
            <a:picLocks noChangeAspect="1"/>
          </p:cNvPicPr>
          <p:nvPr/>
        </p:nvPicPr>
        <p:blipFill>
          <a:blip r:embed="rId2"/>
          <a:stretch>
            <a:fillRect/>
          </a:stretch>
        </p:blipFill>
        <p:spPr>
          <a:xfrm>
            <a:off x="4060950" y="1413429"/>
            <a:ext cx="4496979" cy="1727539"/>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1" cstate="print"/>
          <a:srcRect/>
          <a:stretch>
            <a:fillRect/>
          </a:stretch>
        </p:blipFill>
        <p:spPr bwMode="auto">
          <a:xfrm>
            <a:off x="1187624" y="3540747"/>
            <a:ext cx="6166792" cy="3305168"/>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sz="2400" dirty="0" smtClean="0"/>
              <a:t>CSNS</a:t>
            </a:r>
            <a:r>
              <a:rPr lang="zh-CN" altLang="en-US" sz="2400" dirty="0" smtClean="0"/>
              <a:t>公共服务系统</a:t>
            </a:r>
            <a:endParaRPr lang="zh-CN" altLang="en-US" sz="2400" dirty="0"/>
          </a:p>
        </p:txBody>
      </p:sp>
      <p:sp>
        <p:nvSpPr>
          <p:cNvPr id="3" name="内容占位符 2"/>
          <p:cNvSpPr>
            <a:spLocks noGrp="1"/>
          </p:cNvSpPr>
          <p:nvPr>
            <p:ph idx="1"/>
          </p:nvPr>
        </p:nvSpPr>
        <p:spPr>
          <a:xfrm>
            <a:off x="609600" y="1447800"/>
            <a:ext cx="4027235" cy="4953000"/>
          </a:xfrm>
        </p:spPr>
        <p:txBody>
          <a:bodyPr/>
          <a:lstStyle/>
          <a:p>
            <a:r>
              <a:rPr lang="en-US" altLang="zh-CN" dirty="0" smtClean="0"/>
              <a:t>CSNS</a:t>
            </a:r>
            <a:r>
              <a:rPr lang="zh-CN" altLang="en-US" dirty="0" smtClean="0"/>
              <a:t>统一认证系统</a:t>
            </a:r>
            <a:endParaRPr lang="en-US" altLang="zh-CN" dirty="0" smtClean="0"/>
          </a:p>
          <a:p>
            <a:pPr lvl="1"/>
            <a:r>
              <a:rPr lang="zh-CN" altLang="en-US" dirty="0" smtClean="0"/>
              <a:t>支持</a:t>
            </a:r>
            <a:r>
              <a:rPr lang="en-US" altLang="zh-CN" dirty="0" err="1" smtClean="0"/>
              <a:t>Oauth</a:t>
            </a:r>
            <a:r>
              <a:rPr lang="zh-CN" altLang="en-US" dirty="0" smtClean="0"/>
              <a:t>和</a:t>
            </a:r>
            <a:r>
              <a:rPr lang="en-US" altLang="zh-CN" dirty="0" smtClean="0"/>
              <a:t>LDAP</a:t>
            </a:r>
            <a:r>
              <a:rPr lang="zh-CN" altLang="en-US" dirty="0" smtClean="0"/>
              <a:t>接入</a:t>
            </a:r>
            <a:endParaRPr lang="en-US" altLang="zh-CN" dirty="0" smtClean="0"/>
          </a:p>
          <a:p>
            <a:pPr lvl="1"/>
            <a:r>
              <a:rPr lang="zh-CN" altLang="en-US" dirty="0" smtClean="0"/>
              <a:t>负责计算平台的认证和基本权限管理</a:t>
            </a:r>
            <a:endParaRPr lang="en-US" altLang="zh-CN" dirty="0" smtClean="0"/>
          </a:p>
          <a:p>
            <a:r>
              <a:rPr lang="zh-CN" altLang="en-US" dirty="0"/>
              <a:t>大</a:t>
            </a:r>
            <a:r>
              <a:rPr lang="zh-CN" altLang="en-US" dirty="0" smtClean="0"/>
              <a:t>屏幕展示系统</a:t>
            </a:r>
            <a:endParaRPr lang="en-US" altLang="zh-CN" dirty="0" smtClean="0"/>
          </a:p>
          <a:p>
            <a:endParaRPr lang="en-US" altLang="zh-CN" dirty="0"/>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pic>
        <p:nvPicPr>
          <p:cNvPr id="5" name="图片 4"/>
          <p:cNvPicPr>
            <a:picLocks noChangeAspect="1"/>
          </p:cNvPicPr>
          <p:nvPr/>
        </p:nvPicPr>
        <p:blipFill>
          <a:blip r:embed="rId2"/>
          <a:stretch>
            <a:fillRect/>
          </a:stretch>
        </p:blipFill>
        <p:spPr>
          <a:xfrm>
            <a:off x="4942272" y="1066800"/>
            <a:ext cx="3831456" cy="2045755"/>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smtClean="0"/>
              <a:t>CSNS</a:t>
            </a:r>
            <a:r>
              <a:rPr lang="zh-CN" altLang="en-US" sz="2400" dirty="0" smtClean="0"/>
              <a:t>公共服务系统</a:t>
            </a:r>
            <a:endParaRPr lang="zh-CN" altLang="en-US" sz="2400" dirty="0"/>
          </a:p>
        </p:txBody>
      </p:sp>
      <p:sp>
        <p:nvSpPr>
          <p:cNvPr id="3" name="内容占位符 2"/>
          <p:cNvSpPr>
            <a:spLocks noGrp="1"/>
          </p:cNvSpPr>
          <p:nvPr>
            <p:ph idx="1"/>
          </p:nvPr>
        </p:nvSpPr>
        <p:spPr>
          <a:xfrm>
            <a:off x="609600" y="1447800"/>
            <a:ext cx="4096019" cy="4501480"/>
          </a:xfrm>
        </p:spPr>
        <p:txBody>
          <a:bodyPr/>
          <a:lstStyle/>
          <a:p>
            <a:r>
              <a:rPr lang="zh-CN" altLang="en-US" dirty="0" smtClean="0"/>
              <a:t>物质采购系统</a:t>
            </a:r>
            <a:endParaRPr lang="en-US" altLang="zh-CN" dirty="0" smtClean="0"/>
          </a:p>
          <a:p>
            <a:pPr lvl="1"/>
            <a:r>
              <a:rPr lang="zh-CN" altLang="en-US" dirty="0"/>
              <a:t>执行散裂中子源运行费课题的物资采购</a:t>
            </a:r>
            <a:r>
              <a:rPr lang="zh-CN" altLang="en-US" dirty="0" smtClean="0"/>
              <a:t>工作</a:t>
            </a:r>
            <a:endParaRPr lang="en-US" altLang="zh-CN" dirty="0" smtClean="0"/>
          </a:p>
          <a:p>
            <a:r>
              <a:rPr lang="zh-CN" altLang="en-US" dirty="0" smtClean="0"/>
              <a:t>投票系统</a:t>
            </a:r>
            <a:endParaRPr lang="en-US" altLang="zh-CN" dirty="0" smtClean="0"/>
          </a:p>
          <a:p>
            <a:r>
              <a:rPr lang="zh-CN" altLang="en-US" dirty="0"/>
              <a:t>大科学工程财务报销</a:t>
            </a:r>
            <a:r>
              <a:rPr lang="zh-CN" altLang="en-US" dirty="0" smtClean="0"/>
              <a:t>系统</a:t>
            </a:r>
            <a:endParaRPr lang="en-US" altLang="zh-CN" dirty="0" smtClean="0"/>
          </a:p>
          <a:p>
            <a:r>
              <a:rPr lang="zh-CN" altLang="en-US" dirty="0"/>
              <a:t>项目课题</a:t>
            </a:r>
            <a:r>
              <a:rPr lang="zh-CN" altLang="en-US" dirty="0" smtClean="0"/>
              <a:t>管理系统</a:t>
            </a:r>
            <a:endParaRPr lang="en-US" altLang="zh-CN" dirty="0" smtClean="0"/>
          </a:p>
          <a:p>
            <a:r>
              <a:rPr lang="zh-CN" altLang="en-US" dirty="0"/>
              <a:t>会议室预定</a:t>
            </a:r>
            <a:r>
              <a:rPr lang="zh-CN" altLang="en-US" dirty="0" smtClean="0"/>
              <a:t>系统</a:t>
            </a:r>
            <a:endParaRPr lang="en-US" altLang="zh-CN" dirty="0" smtClean="0"/>
          </a:p>
          <a:p>
            <a:r>
              <a:rPr lang="zh-CN" altLang="en-US" dirty="0"/>
              <a:t>个人工作平台（</a:t>
            </a:r>
            <a:r>
              <a:rPr lang="en-US" altLang="zh-CN" dirty="0"/>
              <a:t>portal</a:t>
            </a:r>
            <a:r>
              <a:rPr lang="zh-CN" altLang="en-US" dirty="0"/>
              <a:t>系统</a:t>
            </a:r>
            <a:r>
              <a:rPr lang="zh-CN" altLang="en-US" dirty="0" smtClean="0"/>
              <a:t>）</a:t>
            </a:r>
            <a:endParaRPr lang="en-US" altLang="zh-CN" dirty="0" smtClean="0"/>
          </a:p>
          <a:p>
            <a:r>
              <a:rPr lang="en-US" altLang="zh-CN" dirty="0"/>
              <a:t>……</a:t>
            </a:r>
            <a:endParaRPr lang="en-US" altLang="zh-CN" dirty="0"/>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pic>
        <p:nvPicPr>
          <p:cNvPr id="5" name="图片 4"/>
          <p:cNvPicPr>
            <a:picLocks noChangeAspect="1"/>
          </p:cNvPicPr>
          <p:nvPr/>
        </p:nvPicPr>
        <p:blipFill>
          <a:blip r:embed="rId1"/>
          <a:stretch>
            <a:fillRect/>
          </a:stretch>
        </p:blipFill>
        <p:spPr>
          <a:xfrm>
            <a:off x="5155169" y="3284988"/>
            <a:ext cx="3672408" cy="2266818"/>
          </a:xfrm>
          <a:prstGeom prst="rect">
            <a:avLst/>
          </a:prstGeom>
        </p:spPr>
      </p:pic>
      <p:pic>
        <p:nvPicPr>
          <p:cNvPr id="8" name="图片 7"/>
          <p:cNvPicPr>
            <a:picLocks noChangeAspect="1"/>
          </p:cNvPicPr>
          <p:nvPr/>
        </p:nvPicPr>
        <p:blipFill>
          <a:blip r:embed="rId2"/>
          <a:stretch>
            <a:fillRect/>
          </a:stretch>
        </p:blipFill>
        <p:spPr>
          <a:xfrm>
            <a:off x="5116669" y="1089212"/>
            <a:ext cx="3691382" cy="1944764"/>
          </a:xfrm>
          <a:prstGeom prst="rect">
            <a:avLst/>
          </a:prstGeom>
        </p:spPr>
      </p:pic>
      <p:sp>
        <p:nvSpPr>
          <p:cNvPr id="7" name="文本框 6"/>
          <p:cNvSpPr txBox="1"/>
          <p:nvPr/>
        </p:nvSpPr>
        <p:spPr>
          <a:xfrm>
            <a:off x="637692" y="6102079"/>
            <a:ext cx="8391220" cy="584775"/>
          </a:xfrm>
          <a:prstGeom prst="rect">
            <a:avLst/>
          </a:prstGeom>
          <a:noFill/>
          <a:ln w="25400">
            <a:solidFill>
              <a:srgbClr val="00B050"/>
            </a:solidFill>
          </a:ln>
        </p:spPr>
        <p:txBody>
          <a:bodyPr wrap="square" rtlCol="0">
            <a:spAutoFit/>
          </a:bodyPr>
          <a:lstStyle/>
          <a:p>
            <a:r>
              <a:rPr lang="zh-CN" altLang="en-US" sz="3200" dirty="0" smtClean="0">
                <a:solidFill>
                  <a:srgbClr val="FF0000"/>
                </a:solidFill>
              </a:rPr>
              <a:t>信息化管理系统将陆续在</a:t>
            </a:r>
            <a:r>
              <a:rPr lang="en-US" altLang="zh-CN" sz="3200" dirty="0" smtClean="0">
                <a:solidFill>
                  <a:srgbClr val="FF0000"/>
                </a:solidFill>
              </a:rPr>
              <a:t>CSNS</a:t>
            </a:r>
            <a:r>
              <a:rPr lang="zh-CN" altLang="en-US" sz="3200" dirty="0" smtClean="0">
                <a:solidFill>
                  <a:srgbClr val="FF0000"/>
                </a:solidFill>
              </a:rPr>
              <a:t>上线和推广</a:t>
            </a:r>
            <a:endParaRPr lang="zh-CN" altLang="en-US" sz="32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2273" y="2852936"/>
            <a:ext cx="4857799" cy="1362075"/>
          </a:xfrm>
        </p:spPr>
        <p:txBody>
          <a:bodyPr/>
          <a:lstStyle/>
          <a:p>
            <a:r>
              <a:rPr lang="en-US" altLang="zh-CN" dirty="0" smtClean="0"/>
              <a:t>IT</a:t>
            </a:r>
            <a:r>
              <a:rPr lang="zh-CN" altLang="en-US" dirty="0" smtClean="0"/>
              <a:t>基础设施运行状态</a:t>
            </a:r>
            <a:endParaRPr lang="zh-CN" altLang="en-US" dirty="0"/>
          </a:p>
        </p:txBody>
      </p:sp>
      <p:sp>
        <p:nvSpPr>
          <p:cNvPr id="6" name="矩形 5"/>
          <p:cNvSpPr/>
          <p:nvPr/>
        </p:nvSpPr>
        <p:spPr>
          <a:xfrm>
            <a:off x="5220072" y="1988840"/>
            <a:ext cx="3600400" cy="2585323"/>
          </a:xfrm>
          <a:prstGeom prst="rect">
            <a:avLst/>
          </a:prstGeom>
        </p:spPr>
        <p:txBody>
          <a:bodyPr wrap="square">
            <a:spAutoFit/>
          </a:bodyPr>
          <a:lstStyle/>
          <a:p>
            <a:pPr marL="742950" lvl="1" indent="-285750" eaLnBrk="1" hangingPunct="1">
              <a:lnSpc>
                <a:spcPct val="150000"/>
              </a:lnSpc>
              <a:buFont typeface="Arial" panose="020B0604020202020204" pitchFamily="34" charset="0"/>
              <a:buChar char="•"/>
              <a:defRPr/>
            </a:pPr>
            <a:r>
              <a:rPr kumimoji="1" lang="zh-CN" altLang="en-US" sz="2400" dirty="0"/>
              <a:t>机房环境</a:t>
            </a:r>
            <a:endParaRPr kumimoji="1" lang="en-US" altLang="zh-CN" sz="2400" dirty="0"/>
          </a:p>
          <a:p>
            <a:pPr marL="742950" lvl="1" indent="-285750" eaLnBrk="1" hangingPunct="1">
              <a:lnSpc>
                <a:spcPct val="150000"/>
              </a:lnSpc>
              <a:buFont typeface="Arial" panose="020B0604020202020204" pitchFamily="34" charset="0"/>
              <a:buChar char="•"/>
              <a:defRPr/>
            </a:pPr>
            <a:r>
              <a:rPr kumimoji="1" lang="zh-CN" altLang="en-US" sz="2400" dirty="0"/>
              <a:t>公共服务系统</a:t>
            </a:r>
            <a:r>
              <a:rPr kumimoji="1" lang="en-US" altLang="zh-CN" sz="2400" dirty="0"/>
              <a:t> </a:t>
            </a:r>
            <a:endParaRPr kumimoji="1" lang="en-US" altLang="zh-CN" sz="2400" dirty="0"/>
          </a:p>
          <a:p>
            <a:pPr marL="742950" lvl="1" indent="-285750" eaLnBrk="1" hangingPunct="1">
              <a:lnSpc>
                <a:spcPct val="150000"/>
              </a:lnSpc>
              <a:buFont typeface="Arial" panose="020B0604020202020204" pitchFamily="34" charset="0"/>
              <a:buChar char="•"/>
              <a:defRPr/>
            </a:pPr>
            <a:r>
              <a:rPr kumimoji="1" lang="zh-CN" altLang="en-US" sz="3600" b="1" dirty="0" smtClean="0">
                <a:solidFill>
                  <a:srgbClr val="FF0000"/>
                </a:solidFill>
              </a:rPr>
              <a:t>计算环境</a:t>
            </a:r>
            <a:r>
              <a:rPr kumimoji="1" lang="en-US" altLang="zh-CN" sz="3600" b="1" dirty="0" smtClean="0">
                <a:solidFill>
                  <a:srgbClr val="FF0000"/>
                </a:solidFill>
              </a:rPr>
              <a:t> </a:t>
            </a:r>
            <a:endParaRPr kumimoji="1" lang="en-US" altLang="zh-CN" sz="3600" b="1" dirty="0">
              <a:solidFill>
                <a:srgbClr val="FF0000"/>
              </a:solidFill>
            </a:endParaRPr>
          </a:p>
          <a:p>
            <a:pPr marL="742950" lvl="1" indent="-285750" eaLnBrk="1" hangingPunct="1">
              <a:lnSpc>
                <a:spcPct val="150000"/>
              </a:lnSpc>
              <a:buFont typeface="Arial" panose="020B0604020202020204" pitchFamily="34" charset="0"/>
              <a:buChar char="•"/>
              <a:defRPr/>
            </a:pPr>
            <a:r>
              <a:rPr kumimoji="1" lang="zh-CN" altLang="en-US" sz="2400" dirty="0" smtClean="0"/>
              <a:t>网络</a:t>
            </a:r>
            <a:r>
              <a:rPr kumimoji="1" lang="en-US" altLang="zh-CN" sz="2400" dirty="0"/>
              <a:t>&amp;</a:t>
            </a:r>
            <a:r>
              <a:rPr kumimoji="1" lang="zh-CN" altLang="en-US" sz="2400" dirty="0"/>
              <a:t>信息安全</a:t>
            </a:r>
            <a:r>
              <a:rPr kumimoji="1" lang="en-US" altLang="zh-CN" sz="2400" dirty="0"/>
              <a:t> </a:t>
            </a:r>
            <a:endParaRPr kumimoji="1" lang="en-US" altLang="zh-CN" sz="24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0973" y="835761"/>
            <a:ext cx="5073115" cy="457200"/>
          </a:xfrm>
        </p:spPr>
        <p:txBody>
          <a:bodyPr/>
          <a:lstStyle/>
          <a:p>
            <a:pPr algn="just"/>
            <a:r>
              <a:rPr lang="en-US" altLang="zh-CN" sz="2400" dirty="0" smtClean="0"/>
              <a:t>CSNS</a:t>
            </a:r>
            <a:r>
              <a:rPr lang="zh-CN" altLang="en-US" sz="2400" dirty="0" smtClean="0"/>
              <a:t>计算环境整体架构</a:t>
            </a:r>
            <a:endParaRPr lang="zh-CN" altLang="en-US" sz="2400" dirty="0"/>
          </a:p>
        </p:txBody>
      </p:sp>
      <p:sp>
        <p:nvSpPr>
          <p:cNvPr id="4" name="灯片编号占位符 3"/>
          <p:cNvSpPr>
            <a:spLocks noGrp="1"/>
          </p:cNvSpPr>
          <p:nvPr>
            <p:ph type="sldNum" sz="quarter" idx="10"/>
          </p:nvPr>
        </p:nvSpPr>
        <p:spPr/>
        <p:txBody>
          <a:bodyPr/>
          <a:lstStyle/>
          <a:p>
            <a:fld id="{A72E3153-A26E-4CDB-9AA6-88958E6DD37B}" type="slidenum">
              <a:rPr lang="en-US" altLang="zh-CN" smtClean="0"/>
            </a:fld>
            <a:endParaRPr lang="en-US" altLang="zh-CN"/>
          </a:p>
        </p:txBody>
      </p:sp>
      <p:sp>
        <p:nvSpPr>
          <p:cNvPr id="7" name="内容占位符 2"/>
          <p:cNvSpPr txBox="1"/>
          <p:nvPr/>
        </p:nvSpPr>
        <p:spPr bwMode="auto">
          <a:xfrm>
            <a:off x="302100" y="1472034"/>
            <a:ext cx="3021120" cy="5228411"/>
          </a:xfrm>
          <a:prstGeom prst="rect">
            <a:avLst/>
          </a:prstGeom>
          <a:noFill/>
          <a:ln>
            <a:noFill/>
          </a:ln>
          <a:effectLst/>
        </p:spPr>
        <p:txBody>
          <a:bodyPr vert="horz" wrap="square" lIns="91440" tIns="45720" rIns="91440" bIns="45720" numCol="1" anchor="t" anchorCtr="0" compatLnSpc="1">
            <a:normAutofit fontScale="85000" lnSpcReduction="20000"/>
          </a:bodyPr>
          <a:lstStyle>
            <a:lvl1pPr marL="342900" indent="-342900" algn="l" rtl="0" fontAlgn="base">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fontAlgn="base">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fontAlgn="base">
              <a:spcBef>
                <a:spcPct val="20000"/>
              </a:spcBef>
              <a:spcAft>
                <a:spcPct val="0"/>
              </a:spcAft>
              <a:buClr>
                <a:schemeClr val="tx1"/>
              </a:buClr>
              <a:buFont typeface="Wingdings" panose="05000000000000000000" pitchFamily="2" charset="2"/>
              <a:buChar char="§"/>
              <a:defRPr b="1">
                <a:solidFill>
                  <a:srgbClr val="4D5E68"/>
                </a:solidFill>
                <a:latin typeface="+mn-lt"/>
                <a:ea typeface="+mn-ea"/>
              </a:defRPr>
            </a:lvl3pPr>
            <a:lvl4pPr marL="1600200" indent="-228600" algn="l" rtl="0" fontAlgn="base">
              <a:spcBef>
                <a:spcPct val="20000"/>
              </a:spcBef>
              <a:spcAft>
                <a:spcPct val="0"/>
              </a:spcAft>
              <a:buChar char="–"/>
              <a:defRPr b="1">
                <a:solidFill>
                  <a:srgbClr val="4D5E68"/>
                </a:solidFill>
                <a:latin typeface="+mn-lt"/>
                <a:ea typeface="+mn-ea"/>
              </a:defRPr>
            </a:lvl4pPr>
            <a:lvl5pPr marL="2057400" indent="-228600" algn="l" rtl="0" fontAlgn="base">
              <a:spcBef>
                <a:spcPct val="20000"/>
              </a:spcBef>
              <a:spcAft>
                <a:spcPct val="0"/>
              </a:spcAft>
              <a:buChar char="»"/>
              <a:defRPr b="1">
                <a:solidFill>
                  <a:srgbClr val="4D5E68"/>
                </a:solidFill>
                <a:latin typeface="+mn-lt"/>
                <a:ea typeface="+mn-ea"/>
              </a:defRPr>
            </a:lvl5pPr>
            <a:lvl6pPr marL="2514600" indent="-228600" algn="l" rtl="0" fontAlgn="base">
              <a:spcBef>
                <a:spcPct val="20000"/>
              </a:spcBef>
              <a:spcAft>
                <a:spcPct val="0"/>
              </a:spcAft>
              <a:buChar char="»"/>
              <a:defRPr b="1">
                <a:solidFill>
                  <a:srgbClr val="4D5E68"/>
                </a:solidFill>
                <a:latin typeface="+mn-lt"/>
                <a:ea typeface="+mn-ea"/>
              </a:defRPr>
            </a:lvl6pPr>
            <a:lvl7pPr marL="2971800" indent="-228600" algn="l" rtl="0" fontAlgn="base">
              <a:spcBef>
                <a:spcPct val="20000"/>
              </a:spcBef>
              <a:spcAft>
                <a:spcPct val="0"/>
              </a:spcAft>
              <a:buChar char="»"/>
              <a:defRPr b="1">
                <a:solidFill>
                  <a:srgbClr val="4D5E68"/>
                </a:solidFill>
                <a:latin typeface="+mn-lt"/>
                <a:ea typeface="+mn-ea"/>
              </a:defRPr>
            </a:lvl7pPr>
            <a:lvl8pPr marL="3429000" indent="-228600" algn="l" rtl="0" fontAlgn="base">
              <a:spcBef>
                <a:spcPct val="20000"/>
              </a:spcBef>
              <a:spcAft>
                <a:spcPct val="0"/>
              </a:spcAft>
              <a:buChar char="»"/>
              <a:defRPr b="1">
                <a:solidFill>
                  <a:srgbClr val="4D5E68"/>
                </a:solidFill>
                <a:latin typeface="+mn-lt"/>
                <a:ea typeface="+mn-ea"/>
              </a:defRPr>
            </a:lvl8pPr>
            <a:lvl9pPr marL="3886200" indent="-228600" algn="l" rtl="0" fontAlgn="base">
              <a:spcBef>
                <a:spcPct val="20000"/>
              </a:spcBef>
              <a:spcAft>
                <a:spcPct val="0"/>
              </a:spcAft>
              <a:buChar char="»"/>
              <a:defRPr b="1">
                <a:solidFill>
                  <a:srgbClr val="4D5E68"/>
                </a:solidFill>
                <a:latin typeface="+mn-lt"/>
                <a:ea typeface="+mn-ea"/>
              </a:defRPr>
            </a:lvl9pPr>
          </a:lstStyle>
          <a:p>
            <a:r>
              <a:rPr kumimoji="1" lang="zh-CN" altLang="en-US" dirty="0" smtClean="0"/>
              <a:t>用户接口</a:t>
            </a:r>
            <a:endParaRPr kumimoji="1" lang="en-US" altLang="zh-CN" dirty="0" smtClean="0"/>
          </a:p>
          <a:p>
            <a:pPr lvl="1"/>
            <a:r>
              <a:rPr kumimoji="1" lang="en-US" altLang="zh-CN" dirty="0" smtClean="0"/>
              <a:t>Fuse, POSIX API</a:t>
            </a:r>
            <a:endParaRPr kumimoji="1" lang="en-US" altLang="zh-CN" dirty="0" smtClean="0"/>
          </a:p>
          <a:p>
            <a:pPr lvl="1"/>
            <a:r>
              <a:rPr kumimoji="1" lang="en-US" altLang="zh-CN" dirty="0" smtClean="0"/>
              <a:t>Cloud Rest API &amp; CSNS Cloud Portal</a:t>
            </a:r>
            <a:endParaRPr kumimoji="1" lang="en-US" altLang="zh-CN" dirty="0" smtClean="0"/>
          </a:p>
          <a:p>
            <a:pPr lvl="1"/>
            <a:r>
              <a:rPr kumimoji="1" lang="en-US" altLang="zh-CN" dirty="0" smtClean="0"/>
              <a:t>HPC CLI &amp; Dashboard</a:t>
            </a:r>
            <a:endParaRPr kumimoji="1" lang="en-US" altLang="zh-CN" dirty="0" smtClean="0"/>
          </a:p>
          <a:p>
            <a:r>
              <a:rPr kumimoji="1" lang="zh-CN" altLang="en-US" dirty="0" smtClean="0"/>
              <a:t>融合计算架构</a:t>
            </a:r>
            <a:endParaRPr lang="en-US" altLang="zh-CN" kern="0" dirty="0" smtClean="0"/>
          </a:p>
          <a:p>
            <a:pPr lvl="1"/>
            <a:r>
              <a:rPr lang="zh-CN" altLang="en-US" kern="0" dirty="0"/>
              <a:t>云</a:t>
            </a:r>
            <a:r>
              <a:rPr lang="zh-CN" altLang="en-US" kern="0" dirty="0" smtClean="0"/>
              <a:t>计算平台</a:t>
            </a:r>
            <a:endParaRPr lang="en-US" altLang="zh-CN" kern="0" dirty="0" smtClean="0"/>
          </a:p>
          <a:p>
            <a:pPr lvl="1"/>
            <a:r>
              <a:rPr lang="zh-CN" altLang="en-US" kern="0" dirty="0" smtClean="0"/>
              <a:t>高性能计算平台</a:t>
            </a:r>
            <a:endParaRPr lang="en-US" altLang="zh-CN" kern="0" dirty="0" smtClean="0"/>
          </a:p>
          <a:p>
            <a:r>
              <a:rPr lang="zh-CN" altLang="en-US" kern="0" dirty="0" smtClean="0"/>
              <a:t>海量存储系统</a:t>
            </a:r>
            <a:endParaRPr lang="en-US" altLang="zh-CN" kern="0" dirty="0" smtClean="0"/>
          </a:p>
          <a:p>
            <a:pPr lvl="1"/>
            <a:r>
              <a:rPr lang="zh-CN" altLang="en-US" kern="0" dirty="0" smtClean="0"/>
              <a:t>分布式存储</a:t>
            </a:r>
            <a:endParaRPr lang="en-US" altLang="zh-CN" kern="0" dirty="0" smtClean="0"/>
          </a:p>
          <a:p>
            <a:pPr lvl="1"/>
            <a:r>
              <a:rPr lang="zh-CN" altLang="en-US" dirty="0" smtClean="0"/>
              <a:t>归档存储</a:t>
            </a:r>
            <a:endParaRPr lang="en-US" altLang="zh-CN" dirty="0" smtClean="0"/>
          </a:p>
          <a:p>
            <a:r>
              <a:rPr lang="zh-CN" altLang="en-US" kern="0" dirty="0" smtClean="0"/>
              <a:t>公共软件库</a:t>
            </a:r>
            <a:endParaRPr lang="en-US" altLang="zh-CN" kern="0" dirty="0" smtClean="0"/>
          </a:p>
          <a:p>
            <a:r>
              <a:rPr lang="zh-CN" altLang="en-US" kern="0" dirty="0" smtClean="0"/>
              <a:t>支撑系统</a:t>
            </a:r>
            <a:endParaRPr lang="en-US" altLang="zh-CN" kern="0" dirty="0" smtClean="0"/>
          </a:p>
        </p:txBody>
      </p:sp>
      <p:sp>
        <p:nvSpPr>
          <p:cNvPr id="5" name="文本框 4"/>
          <p:cNvSpPr txBox="1"/>
          <p:nvPr/>
        </p:nvSpPr>
        <p:spPr>
          <a:xfrm>
            <a:off x="5178738" y="6423446"/>
            <a:ext cx="2685390" cy="276999"/>
          </a:xfrm>
          <a:prstGeom prst="rect">
            <a:avLst/>
          </a:prstGeom>
          <a:noFill/>
        </p:spPr>
        <p:txBody>
          <a:bodyPr wrap="square" rtlCol="0">
            <a:spAutoFit/>
          </a:bodyPr>
          <a:lstStyle/>
          <a:p>
            <a:r>
              <a:rPr lang="zh-CN" altLang="en-US" sz="1200" dirty="0" smtClean="0"/>
              <a:t> </a:t>
            </a:r>
            <a:r>
              <a:rPr lang="en-US" altLang="zh-CN" sz="1200" dirty="0" smtClean="0"/>
              <a:t>Overall </a:t>
            </a:r>
            <a:r>
              <a:rPr lang="en-US" altLang="zh-CN" sz="1200" dirty="0"/>
              <a:t>A</a:t>
            </a:r>
            <a:r>
              <a:rPr lang="en-US" altLang="zh-CN" sz="1200" dirty="0" smtClean="0"/>
              <a:t>rchitecture</a:t>
            </a:r>
            <a:endParaRPr lang="zh-CN" altLang="en-US" sz="1200" dirty="0"/>
          </a:p>
        </p:txBody>
      </p:sp>
      <p:cxnSp>
        <p:nvCxnSpPr>
          <p:cNvPr id="12" name="直接连接符 11"/>
          <p:cNvCxnSpPr/>
          <p:nvPr/>
        </p:nvCxnSpPr>
        <p:spPr bwMode="auto">
          <a:xfrm>
            <a:off x="3419872" y="3284984"/>
            <a:ext cx="5724128" cy="0"/>
          </a:xfrm>
          <a:prstGeom prst="line">
            <a:avLst/>
          </a:prstGeom>
          <a:solidFill>
            <a:srgbClr val="FFFF00"/>
          </a:solidFill>
          <a:ln w="28575" cap="flat" cmpd="sng" algn="ctr">
            <a:solidFill>
              <a:schemeClr val="tx1"/>
            </a:solidFill>
            <a:prstDash val="sysDash"/>
            <a:round/>
            <a:headEnd type="none" w="med" len="med"/>
            <a:tailEnd type="none" w="med" len="med"/>
          </a:ln>
          <a:effectLst/>
        </p:spPr>
      </p:cxnSp>
      <p:graphicFrame>
        <p:nvGraphicFramePr>
          <p:cNvPr id="6" name="内容占位符 5"/>
          <p:cNvGraphicFramePr>
            <a:graphicFrameLocks noGrp="1" noChangeAspect="1"/>
          </p:cNvGraphicFramePr>
          <p:nvPr>
            <p:ph idx="1"/>
          </p:nvPr>
        </p:nvGraphicFramePr>
        <p:xfrm>
          <a:off x="3131840" y="1447800"/>
          <a:ext cx="5976664" cy="4953000"/>
        </p:xfrm>
        <a:graphic>
          <a:graphicData uri="http://schemas.openxmlformats.org/presentationml/2006/ole">
            <mc:AlternateContent xmlns:mc="http://schemas.openxmlformats.org/markup-compatibility/2006">
              <mc:Choice xmlns:v="urn:schemas-microsoft-com:vml" Requires="v">
                <p:oleObj spid="_x0000_s52277" name="Visio" r:id="rId1" imgW="14084300" imgH="11328400" progId="Visio.Drawing.15">
                  <p:embed/>
                </p:oleObj>
              </mc:Choice>
              <mc:Fallback>
                <p:oleObj name="Visio" r:id="rId1" imgW="14084300" imgH="11328400" progId="Visio.Drawing.15">
                  <p:embed/>
                  <p:pic>
                    <p:nvPicPr>
                      <p:cNvPr id="0" name="图片 52276"/>
                      <p:cNvPicPr/>
                      <p:nvPr/>
                    </p:nvPicPr>
                    <p:blipFill>
                      <a:blip r:embed="rId2"/>
                      <a:stretch>
                        <a:fillRect/>
                      </a:stretch>
                    </p:blipFill>
                    <p:spPr>
                      <a:xfrm>
                        <a:off x="3131840" y="1447800"/>
                        <a:ext cx="5976664" cy="4953000"/>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609600" y="838200"/>
            <a:ext cx="7778824" cy="457200"/>
          </a:xfrm>
        </p:spPr>
        <p:txBody>
          <a:bodyPr/>
          <a:lstStyle/>
          <a:p>
            <a:r>
              <a:rPr lang="zh-CN" altLang="en-US" sz="1800" dirty="0" smtClean="0"/>
              <a:t>基于</a:t>
            </a:r>
            <a:r>
              <a:rPr lang="en-US" altLang="zh-CN" sz="1800" dirty="0" err="1" smtClean="0"/>
              <a:t>OpenStack</a:t>
            </a:r>
            <a:r>
              <a:rPr lang="zh-CN" altLang="en-US" sz="1800" dirty="0" smtClean="0"/>
              <a:t>的云平台</a:t>
            </a:r>
            <a:endParaRPr lang="zh-CN" altLang="en-US" sz="1800" dirty="0" smtClean="0">
              <a:solidFill>
                <a:srgbClr val="FF0000"/>
              </a:solidFill>
            </a:endParaRPr>
          </a:p>
        </p:txBody>
      </p:sp>
      <p:sp>
        <p:nvSpPr>
          <p:cNvPr id="17411"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B11EF117-0057-4C55-BA87-1C1706102E48}" type="slidenum">
              <a:rPr lang="en-US" altLang="zh-CN" sz="900" b="0" smtClean="0">
                <a:solidFill>
                  <a:srgbClr val="4D5E68"/>
                </a:solidFill>
                <a:latin typeface="Impact" panose="020B0806030902050204" pitchFamily="34" charset="0"/>
              </a:rPr>
            </a:fld>
            <a:endParaRPr lang="en-US" altLang="zh-CN" sz="900" b="0" smtClean="0">
              <a:solidFill>
                <a:srgbClr val="4D5E68"/>
              </a:solidFill>
              <a:latin typeface="Impact" panose="020B0806030902050204" pitchFamily="34" charset="0"/>
            </a:endParaRPr>
          </a:p>
        </p:txBody>
      </p:sp>
      <p:graphicFrame>
        <p:nvGraphicFramePr>
          <p:cNvPr id="17412" name="内容占位符 4"/>
          <p:cNvGraphicFramePr>
            <a:graphicFrameLocks noGrp="1" noChangeAspect="1"/>
          </p:cNvGraphicFramePr>
          <p:nvPr>
            <p:ph idx="1"/>
          </p:nvPr>
        </p:nvGraphicFramePr>
        <p:xfrm>
          <a:off x="3131840" y="1628800"/>
          <a:ext cx="5853237" cy="3801591"/>
        </p:xfrm>
        <a:graphic>
          <a:graphicData uri="http://schemas.openxmlformats.org/presentationml/2006/ole">
            <mc:AlternateContent xmlns:mc="http://schemas.openxmlformats.org/markup-compatibility/2006">
              <mc:Choice xmlns:v="urn:schemas-microsoft-com:vml" Requires="v">
                <p:oleObj spid="_x0000_s53301" name="Visio" r:id="rId1" imgW="13335000" imgH="8458200" progId="Visio.Drawing.15">
                  <p:embed/>
                </p:oleObj>
              </mc:Choice>
              <mc:Fallback>
                <p:oleObj name="Visio" r:id="rId1" imgW="13335000" imgH="8458200" progId="Visio.Drawing.15">
                  <p:embed/>
                  <p:pic>
                    <p:nvPicPr>
                      <p:cNvPr id="0" name="图片 53300"/>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628800"/>
                        <a:ext cx="5853237" cy="3801591"/>
                      </a:xfrm>
                      <a:prstGeom prst="rect">
                        <a:avLst/>
                      </a:prstGeom>
                      <a:noFill/>
                      <a:ln>
                        <a:noFill/>
                      </a:ln>
                    </p:spPr>
                  </p:pic>
                </p:oleObj>
              </mc:Fallback>
            </mc:AlternateContent>
          </a:graphicData>
        </a:graphic>
      </p:graphicFrame>
      <p:sp>
        <p:nvSpPr>
          <p:cNvPr id="3" name="文本框 2"/>
          <p:cNvSpPr txBox="1"/>
          <p:nvPr/>
        </p:nvSpPr>
        <p:spPr>
          <a:xfrm>
            <a:off x="4886405" y="5792842"/>
            <a:ext cx="2344105" cy="369332"/>
          </a:xfrm>
          <a:prstGeom prst="rect">
            <a:avLst/>
          </a:prstGeom>
          <a:noFill/>
        </p:spPr>
        <p:txBody>
          <a:bodyPr wrap="square" rtlCol="0">
            <a:spAutoFit/>
          </a:bodyPr>
          <a:lstStyle/>
          <a:p>
            <a:r>
              <a:rPr lang="en-US" altLang="zh-CN" sz="1800" dirty="0" err="1" smtClean="0"/>
              <a:t>OpenStack</a:t>
            </a:r>
            <a:r>
              <a:rPr lang="zh-CN" altLang="en-US" sz="1800" dirty="0" smtClean="0"/>
              <a:t>部署架构</a:t>
            </a:r>
            <a:endParaRPr lang="zh-CN" altLang="en-US" sz="1800" dirty="0"/>
          </a:p>
        </p:txBody>
      </p:sp>
      <p:sp>
        <p:nvSpPr>
          <p:cNvPr id="7" name="内容占位符 2"/>
          <p:cNvSpPr txBox="1"/>
          <p:nvPr/>
        </p:nvSpPr>
        <p:spPr bwMode="auto">
          <a:xfrm>
            <a:off x="323528" y="1628800"/>
            <a:ext cx="266625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eaLnBrk="0" fontAlgn="base" hangingPunct="0">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b="1">
                <a:solidFill>
                  <a:srgbClr val="4D5E68"/>
                </a:solidFill>
                <a:latin typeface="+mn-lt"/>
                <a:ea typeface="+mn-ea"/>
              </a:defRPr>
            </a:lvl3pPr>
            <a:lvl4pPr marL="1600200" indent="-228600" algn="l" rtl="0" eaLnBrk="0" fontAlgn="base" hangingPunct="0">
              <a:spcBef>
                <a:spcPct val="20000"/>
              </a:spcBef>
              <a:spcAft>
                <a:spcPct val="0"/>
              </a:spcAft>
              <a:buChar char="–"/>
              <a:defRPr b="1">
                <a:solidFill>
                  <a:srgbClr val="4D5E68"/>
                </a:solidFill>
                <a:latin typeface="+mn-lt"/>
                <a:ea typeface="+mn-ea"/>
              </a:defRPr>
            </a:lvl4pPr>
            <a:lvl5pPr marL="2057400" indent="-228600" algn="l" rtl="0" eaLnBrk="0" fontAlgn="base" hangingPunct="0">
              <a:spcBef>
                <a:spcPct val="20000"/>
              </a:spcBef>
              <a:spcAft>
                <a:spcPct val="0"/>
              </a:spcAft>
              <a:buChar char="»"/>
              <a:defRPr b="1">
                <a:solidFill>
                  <a:srgbClr val="4D5E68"/>
                </a:solidFill>
                <a:latin typeface="+mn-lt"/>
                <a:ea typeface="+mn-ea"/>
              </a:defRPr>
            </a:lvl5pPr>
            <a:lvl6pPr marL="2514600" indent="-228600" algn="l" rtl="0" fontAlgn="base">
              <a:spcBef>
                <a:spcPct val="20000"/>
              </a:spcBef>
              <a:spcAft>
                <a:spcPct val="0"/>
              </a:spcAft>
              <a:buChar char="»"/>
              <a:defRPr b="1">
                <a:solidFill>
                  <a:srgbClr val="4D5E68"/>
                </a:solidFill>
                <a:latin typeface="+mn-lt"/>
                <a:ea typeface="+mn-ea"/>
              </a:defRPr>
            </a:lvl6pPr>
            <a:lvl7pPr marL="2971800" indent="-228600" algn="l" rtl="0" fontAlgn="base">
              <a:spcBef>
                <a:spcPct val="20000"/>
              </a:spcBef>
              <a:spcAft>
                <a:spcPct val="0"/>
              </a:spcAft>
              <a:buChar char="»"/>
              <a:defRPr b="1">
                <a:solidFill>
                  <a:srgbClr val="4D5E68"/>
                </a:solidFill>
                <a:latin typeface="+mn-lt"/>
                <a:ea typeface="+mn-ea"/>
              </a:defRPr>
            </a:lvl7pPr>
            <a:lvl8pPr marL="3429000" indent="-228600" algn="l" rtl="0" fontAlgn="base">
              <a:spcBef>
                <a:spcPct val="20000"/>
              </a:spcBef>
              <a:spcAft>
                <a:spcPct val="0"/>
              </a:spcAft>
              <a:buChar char="»"/>
              <a:defRPr b="1">
                <a:solidFill>
                  <a:srgbClr val="4D5E68"/>
                </a:solidFill>
                <a:latin typeface="+mn-lt"/>
                <a:ea typeface="+mn-ea"/>
              </a:defRPr>
            </a:lvl8pPr>
            <a:lvl9pPr marL="3886200" indent="-228600" algn="l" rtl="0" fontAlgn="base">
              <a:spcBef>
                <a:spcPct val="20000"/>
              </a:spcBef>
              <a:spcAft>
                <a:spcPct val="0"/>
              </a:spcAft>
              <a:buChar char="»"/>
              <a:defRPr b="1">
                <a:solidFill>
                  <a:srgbClr val="4D5E68"/>
                </a:solidFill>
                <a:latin typeface="+mn-lt"/>
                <a:ea typeface="+mn-ea"/>
              </a:defRPr>
            </a:lvl9pPr>
          </a:lstStyle>
          <a:p>
            <a:r>
              <a:rPr lang="zh-CN" altLang="en-US" sz="1800" kern="0" dirty="0" smtClean="0"/>
              <a:t>冗余控制节点</a:t>
            </a:r>
            <a:endParaRPr lang="en-US" altLang="zh-CN" sz="1800" kern="0" dirty="0" smtClean="0"/>
          </a:p>
          <a:p>
            <a:r>
              <a:rPr lang="zh-CN" altLang="en-US" sz="1800" kern="0" dirty="0"/>
              <a:t>虚拟</a:t>
            </a:r>
            <a:r>
              <a:rPr lang="zh-CN" altLang="en-US" sz="1800" kern="0" dirty="0" smtClean="0"/>
              <a:t>化引擎</a:t>
            </a:r>
            <a:endParaRPr lang="en-US" altLang="zh-CN" sz="1800" kern="0" dirty="0" smtClean="0"/>
          </a:p>
          <a:p>
            <a:pPr lvl="1"/>
            <a:r>
              <a:rPr lang="en-US" altLang="zh-CN" sz="1800" b="0" kern="0" dirty="0" smtClean="0"/>
              <a:t>KVM</a:t>
            </a:r>
            <a:endParaRPr lang="en-US" altLang="zh-CN" sz="1800" b="0" kern="0" dirty="0" smtClean="0"/>
          </a:p>
          <a:p>
            <a:r>
              <a:rPr lang="zh-CN" altLang="en-US" sz="1800" kern="0" dirty="0" smtClean="0"/>
              <a:t>云平台存储</a:t>
            </a:r>
            <a:endParaRPr lang="en-US" altLang="zh-CN" sz="1800" kern="0" dirty="0" smtClean="0"/>
          </a:p>
          <a:p>
            <a:pPr lvl="1"/>
            <a:r>
              <a:rPr lang="en-US" altLang="zh-CN" sz="1800" kern="0" dirty="0" err="1" smtClean="0"/>
              <a:t>glusterfs</a:t>
            </a:r>
            <a:endParaRPr lang="en-US" altLang="zh-CN" sz="1800" kern="0" dirty="0" smtClean="0"/>
          </a:p>
          <a:p>
            <a:r>
              <a:rPr lang="en-US" altLang="zh-CN" sz="1800" kern="0" dirty="0" smtClean="0"/>
              <a:t>CPU</a:t>
            </a:r>
            <a:r>
              <a:rPr lang="zh-CN" altLang="en-US" sz="1800" kern="0" dirty="0" smtClean="0"/>
              <a:t>资源</a:t>
            </a:r>
            <a:endParaRPr lang="en-US" altLang="zh-CN" sz="1800" kern="0" dirty="0" smtClean="0"/>
          </a:p>
          <a:p>
            <a:pPr lvl="1"/>
            <a:r>
              <a:rPr lang="en-US" altLang="zh-CN" sz="1800" kern="0" dirty="0" smtClean="0">
                <a:solidFill>
                  <a:srgbClr val="FF0000"/>
                </a:solidFill>
              </a:rPr>
              <a:t>~568 </a:t>
            </a:r>
            <a:r>
              <a:rPr lang="en-US" altLang="zh-CN" sz="1800" kern="0" dirty="0" err="1" smtClean="0">
                <a:solidFill>
                  <a:srgbClr val="FF0000"/>
                </a:solidFill>
              </a:rPr>
              <a:t>vCPU</a:t>
            </a:r>
            <a:endParaRPr lang="en-US" altLang="zh-CN" sz="1800" kern="0" dirty="0" smtClean="0">
              <a:solidFill>
                <a:srgbClr val="FF0000"/>
              </a:solidFill>
            </a:endParaRPr>
          </a:p>
          <a:p>
            <a:r>
              <a:rPr lang="zh-CN" altLang="en-US" sz="1800" kern="0" dirty="0" smtClean="0"/>
              <a:t>内存资源</a:t>
            </a:r>
            <a:endParaRPr lang="en-US" altLang="zh-CN" sz="1800" kern="0" dirty="0" smtClean="0"/>
          </a:p>
          <a:p>
            <a:pPr lvl="1"/>
            <a:r>
              <a:rPr lang="en-US" altLang="zh-CN" sz="1800" kern="0" dirty="0" smtClean="0">
                <a:solidFill>
                  <a:srgbClr val="FF0000"/>
                </a:solidFill>
              </a:rPr>
              <a:t>~2523GB</a:t>
            </a:r>
            <a:endParaRPr lang="en-US" altLang="zh-CN" sz="1800" kern="0" dirty="0" smtClean="0">
              <a:solidFill>
                <a:srgbClr val="FF0000"/>
              </a:solidFill>
            </a:endParaRPr>
          </a:p>
          <a:p>
            <a:r>
              <a:rPr lang="zh-CN" altLang="en-US" sz="1800" kern="0" dirty="0"/>
              <a:t>云</a:t>
            </a:r>
            <a:r>
              <a:rPr lang="zh-CN" altLang="en-US" sz="1800" kern="0" dirty="0" smtClean="0"/>
              <a:t>硬盘</a:t>
            </a:r>
            <a:endParaRPr lang="en-US" altLang="zh-CN" sz="1800" kern="0" dirty="0" smtClean="0"/>
          </a:p>
          <a:p>
            <a:pPr lvl="1"/>
            <a:r>
              <a:rPr lang="en-US" altLang="zh-CN" sz="1600" kern="0" dirty="0" smtClean="0">
                <a:solidFill>
                  <a:srgbClr val="FF0000"/>
                </a:solidFill>
              </a:rPr>
              <a:t>10TB</a:t>
            </a:r>
            <a:endParaRPr lang="en-US" altLang="zh-CN" sz="1600" kern="0" dirty="0">
              <a:solidFill>
                <a:srgbClr val="FF0000"/>
              </a:solidFill>
            </a:endParaRPr>
          </a:p>
          <a:p>
            <a:pPr lvl="1"/>
            <a:endParaRPr lang="zh-CN" altLang="en-US" sz="1800" kern="0" dirty="0">
              <a:solidFill>
                <a:srgbClr val="FF0000"/>
              </a:solidFill>
            </a:endParaRPr>
          </a:p>
        </p:txBody>
      </p:sp>
    </p:spTree>
  </p:cSld>
  <p:clrMapOvr>
    <a:masterClrMapping/>
  </p:clrMapOvr>
  <p:transition advTm="21">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9980" y="866775"/>
            <a:ext cx="6248400" cy="457200"/>
          </a:xfrm>
        </p:spPr>
        <p:txBody>
          <a:bodyPr/>
          <a:lstStyle/>
          <a:p>
            <a:pPr eaLnBrk="1" hangingPunct="1"/>
            <a:r>
              <a:rPr kumimoji="1" lang="zh-CN" altLang="en-US" sz="2400" dirty="0"/>
              <a:t>云计算平台</a:t>
            </a:r>
            <a:endParaRPr kumimoji="1" lang="zh-CN" altLang="en-US" sz="2400" dirty="0"/>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sp>
        <p:nvSpPr>
          <p:cNvPr id="6" name="内容占位符 2"/>
          <p:cNvSpPr>
            <a:spLocks noGrp="1"/>
          </p:cNvSpPr>
          <p:nvPr>
            <p:ph idx="1"/>
          </p:nvPr>
        </p:nvSpPr>
        <p:spPr>
          <a:xfrm>
            <a:off x="609600" y="1447800"/>
            <a:ext cx="8139113" cy="4953000"/>
          </a:xfrm>
        </p:spPr>
        <p:txBody>
          <a:bodyPr/>
          <a:lstStyle/>
          <a:p>
            <a:pPr eaLnBrk="1" hangingPunct="1">
              <a:defRPr/>
            </a:pPr>
            <a:r>
              <a:rPr kumimoji="1" lang="zh-CN" altLang="en-US" dirty="0" smtClean="0"/>
              <a:t>资源使用统计</a:t>
            </a:r>
            <a:endParaRPr kumimoji="1" lang="en-US" altLang="zh-CN" dirty="0" smtClean="0"/>
          </a:p>
          <a:p>
            <a:pPr lvl="1" eaLnBrk="1" hangingPunct="1">
              <a:defRPr/>
            </a:pPr>
            <a:r>
              <a:rPr kumimoji="1" lang="en-US" altLang="zh-CN" dirty="0" smtClean="0"/>
              <a:t>70 </a:t>
            </a:r>
            <a:r>
              <a:rPr kumimoji="1" lang="zh-CN" altLang="en-US" dirty="0" smtClean="0"/>
              <a:t>台虚拟机</a:t>
            </a:r>
            <a:endParaRPr kumimoji="1" lang="en-US" altLang="zh-CN" dirty="0" smtClean="0"/>
          </a:p>
          <a:p>
            <a:pPr lvl="1" eaLnBrk="1" hangingPunct="1">
              <a:defRPr/>
            </a:pPr>
            <a:r>
              <a:rPr kumimoji="1" lang="en-US" altLang="zh-CN" dirty="0" smtClean="0"/>
              <a:t>2 </a:t>
            </a:r>
            <a:r>
              <a:rPr kumimoji="1" lang="zh-CN" altLang="en-US" dirty="0" smtClean="0"/>
              <a:t>台交换机（</a:t>
            </a:r>
            <a:r>
              <a:rPr kumimoji="1" lang="en-US" altLang="zh-CN" dirty="0" smtClean="0"/>
              <a:t>2</a:t>
            </a:r>
            <a:r>
              <a:rPr kumimoji="1" lang="zh-CN" altLang="en-US" dirty="0" smtClean="0"/>
              <a:t>个网段）</a:t>
            </a:r>
            <a:endParaRPr kumimoji="1" lang="en-US" altLang="zh-CN" dirty="0" smtClean="0"/>
          </a:p>
          <a:p>
            <a:pPr lvl="1" eaLnBrk="1" hangingPunct="1">
              <a:defRPr/>
            </a:pPr>
            <a:r>
              <a:rPr kumimoji="1" lang="en-US" altLang="zh-CN" dirty="0" smtClean="0"/>
              <a:t>7</a:t>
            </a:r>
            <a:r>
              <a:rPr kumimoji="1" lang="zh-CN" altLang="en-US" dirty="0" smtClean="0"/>
              <a:t>个云硬盘</a:t>
            </a:r>
            <a:endParaRPr kumimoji="1" lang="en-US" altLang="zh-CN" dirty="0" smtClean="0"/>
          </a:p>
          <a:p>
            <a:pPr eaLnBrk="1" hangingPunct="1">
              <a:defRPr/>
            </a:pPr>
            <a:r>
              <a:rPr kumimoji="1" lang="zh-CN" altLang="en-US" dirty="0" smtClean="0"/>
              <a:t>镜像</a:t>
            </a:r>
            <a:r>
              <a:rPr kumimoji="1" lang="en-US" altLang="zh-CN" dirty="0" smtClean="0"/>
              <a:t>&amp;</a:t>
            </a:r>
            <a:r>
              <a:rPr kumimoji="1" lang="zh-CN" altLang="en-US" dirty="0" smtClean="0"/>
              <a:t>快照（</a:t>
            </a:r>
            <a:r>
              <a:rPr kumimoji="1" lang="en-US" altLang="zh-CN" dirty="0" smtClean="0"/>
              <a:t>52</a:t>
            </a:r>
            <a:r>
              <a:rPr kumimoji="1" lang="zh-CN" altLang="en-US" dirty="0" smtClean="0"/>
              <a:t>个）</a:t>
            </a:r>
            <a:endParaRPr kumimoji="1" lang="en-US" altLang="zh-CN" dirty="0" smtClean="0"/>
          </a:p>
          <a:p>
            <a:pPr lvl="1" eaLnBrk="1" hangingPunct="1">
              <a:defRPr/>
            </a:pPr>
            <a:r>
              <a:rPr kumimoji="1" lang="en-US" altLang="zh-CN" dirty="0" err="1" smtClean="0"/>
              <a:t>CentOS</a:t>
            </a:r>
            <a:r>
              <a:rPr kumimoji="1" lang="en-US" altLang="zh-CN" dirty="0" smtClean="0"/>
              <a:t> 7.2</a:t>
            </a:r>
            <a:r>
              <a:rPr kumimoji="1" lang="zh-CN" altLang="en-US" dirty="0" smtClean="0"/>
              <a:t>，</a:t>
            </a:r>
            <a:r>
              <a:rPr kumimoji="1" lang="en-US" altLang="zh-CN" dirty="0" err="1" smtClean="0"/>
              <a:t>Redhat</a:t>
            </a:r>
            <a:r>
              <a:rPr kumimoji="1" lang="en-US" altLang="zh-CN" dirty="0" smtClean="0"/>
              <a:t> 6.8</a:t>
            </a:r>
            <a:r>
              <a:rPr kumimoji="1" lang="zh-CN" altLang="en-US" dirty="0" smtClean="0"/>
              <a:t>， </a:t>
            </a:r>
            <a:r>
              <a:rPr kumimoji="1" lang="en-US" altLang="zh-CN" dirty="0" smtClean="0"/>
              <a:t>Win 7,……</a:t>
            </a:r>
            <a:endParaRPr kumimoji="1" lang="en-US" altLang="zh-CN" dirty="0" smtClean="0"/>
          </a:p>
          <a:p>
            <a:pPr lvl="1" eaLnBrk="1" hangingPunct="1">
              <a:defRPr/>
            </a:pPr>
            <a:r>
              <a:rPr kumimoji="1" lang="en-US" altLang="zh-CN" dirty="0" err="1" smtClean="0"/>
              <a:t>GPPD_Analysis</a:t>
            </a:r>
            <a:r>
              <a:rPr kumimoji="1" lang="zh-CN" altLang="en-US" dirty="0" smtClean="0"/>
              <a:t>，</a:t>
            </a:r>
            <a:r>
              <a:rPr kumimoji="1" lang="en-US" altLang="zh-CN" dirty="0" err="1" smtClean="0"/>
              <a:t>SANS_Analysis</a:t>
            </a:r>
            <a:r>
              <a:rPr kumimoji="1" lang="zh-CN" altLang="en-US" dirty="0" smtClean="0"/>
              <a:t>，</a:t>
            </a:r>
            <a:r>
              <a:rPr kumimoji="1" lang="en-US" altLang="zh-CN" dirty="0" err="1" smtClean="0"/>
              <a:t>MR_Analysis</a:t>
            </a:r>
            <a:r>
              <a:rPr kumimoji="1" lang="zh-CN" altLang="en-US" dirty="0" smtClean="0"/>
              <a:t>，</a:t>
            </a:r>
            <a:r>
              <a:rPr kumimoji="1" lang="en-US" altLang="zh-CN" dirty="0" smtClean="0"/>
              <a:t>……</a:t>
            </a:r>
            <a:endParaRPr kumimoji="1" lang="en-US" altLang="zh-CN" dirty="0" smtClean="0"/>
          </a:p>
          <a:p>
            <a:pPr eaLnBrk="1" hangingPunct="1">
              <a:defRPr/>
            </a:pPr>
            <a:r>
              <a:rPr kumimoji="1" lang="zh-CN" altLang="en-US" dirty="0" smtClean="0"/>
              <a:t>资源利用率</a:t>
            </a:r>
            <a:endParaRPr kumimoji="1" lang="en-US" altLang="zh-CN" dirty="0" smtClean="0"/>
          </a:p>
          <a:p>
            <a:pPr lvl="1" eaLnBrk="1" hangingPunct="1">
              <a:defRPr/>
            </a:pPr>
            <a:r>
              <a:rPr kumimoji="1" lang="en-US" altLang="zh-CN" dirty="0" smtClean="0"/>
              <a:t>CPU</a:t>
            </a:r>
            <a:r>
              <a:rPr kumimoji="1" lang="zh-CN" altLang="en-US" dirty="0" smtClean="0"/>
              <a:t>核：</a:t>
            </a:r>
            <a:r>
              <a:rPr kumimoji="1" lang="en-US" altLang="zh-CN" dirty="0" smtClean="0"/>
              <a:t>411/568</a:t>
            </a:r>
            <a:r>
              <a:rPr kumimoji="1" lang="zh-CN" altLang="en-US" dirty="0" smtClean="0"/>
              <a:t>，</a:t>
            </a:r>
            <a:r>
              <a:rPr kumimoji="1" lang="en-US" altLang="zh-CN" dirty="0" smtClean="0"/>
              <a:t>72.4%</a:t>
            </a:r>
            <a:endParaRPr kumimoji="1" lang="en-US" altLang="zh-CN" dirty="0" smtClean="0"/>
          </a:p>
          <a:p>
            <a:pPr lvl="1" eaLnBrk="1" hangingPunct="1">
              <a:defRPr/>
            </a:pPr>
            <a:r>
              <a:rPr kumimoji="1" lang="zh-CN" altLang="en-US" dirty="0" smtClean="0"/>
              <a:t>内存（</a:t>
            </a:r>
            <a:r>
              <a:rPr kumimoji="1" lang="en-US" altLang="zh-CN" dirty="0" smtClean="0"/>
              <a:t>GB</a:t>
            </a:r>
            <a:r>
              <a:rPr kumimoji="1" lang="zh-CN" altLang="en-US" dirty="0" smtClean="0"/>
              <a:t>）：</a:t>
            </a:r>
            <a:r>
              <a:rPr kumimoji="1" lang="en-US" altLang="zh-CN" dirty="0" smtClean="0"/>
              <a:t>1135/2523</a:t>
            </a:r>
            <a:r>
              <a:rPr kumimoji="1" lang="zh-CN" altLang="en-US" dirty="0" smtClean="0"/>
              <a:t>，</a:t>
            </a:r>
            <a:r>
              <a:rPr kumimoji="1" lang="en-US" altLang="zh-CN" dirty="0" smtClean="0"/>
              <a:t>45.0%</a:t>
            </a:r>
            <a:endParaRPr kumimoji="1" lang="en-US" altLang="zh-CN" dirty="0" smtClean="0"/>
          </a:p>
          <a:p>
            <a:pPr lvl="1" eaLnBrk="1" hangingPunct="1">
              <a:defRPr/>
            </a:pPr>
            <a:endParaRPr kumimoji="1" lang="en-US" altLang="zh-CN" dirty="0" smtClean="0"/>
          </a:p>
          <a:p>
            <a:pPr lvl="1" eaLnBrk="1" hangingPunct="1">
              <a:defRPr/>
            </a:pPr>
            <a:endParaRPr kumimoji="1" lang="zh-CN" altLang="en-US" dirty="0"/>
          </a:p>
        </p:txBody>
      </p:sp>
      <p:pic>
        <p:nvPicPr>
          <p:cNvPr id="5" name="图片 4"/>
          <p:cNvPicPr>
            <a:picLocks noChangeAspect="1"/>
          </p:cNvPicPr>
          <p:nvPr/>
        </p:nvPicPr>
        <p:blipFill>
          <a:blip r:embed="rId1"/>
          <a:stretch>
            <a:fillRect/>
          </a:stretch>
        </p:blipFill>
        <p:spPr>
          <a:xfrm>
            <a:off x="5220072" y="5021834"/>
            <a:ext cx="3919980" cy="1502791"/>
          </a:xfrm>
          <a:prstGeom prst="rect">
            <a:avLst/>
          </a:prstGeom>
        </p:spPr>
      </p:pic>
      <p:pic>
        <p:nvPicPr>
          <p:cNvPr id="8" name="图片 7"/>
          <p:cNvPicPr>
            <a:picLocks noChangeAspect="1"/>
          </p:cNvPicPr>
          <p:nvPr/>
        </p:nvPicPr>
        <p:blipFill>
          <a:blip r:embed="rId2"/>
          <a:stretch>
            <a:fillRect/>
          </a:stretch>
        </p:blipFill>
        <p:spPr>
          <a:xfrm>
            <a:off x="4596707" y="1055136"/>
            <a:ext cx="4543345" cy="2058169"/>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9980" y="866775"/>
            <a:ext cx="6248400" cy="457200"/>
          </a:xfrm>
        </p:spPr>
        <p:txBody>
          <a:bodyPr/>
          <a:lstStyle/>
          <a:p>
            <a:pPr eaLnBrk="1" hangingPunct="1"/>
            <a:r>
              <a:rPr kumimoji="1" lang="zh-CN" altLang="en-US" sz="2400" dirty="0"/>
              <a:t>云计算平台</a:t>
            </a:r>
            <a:endParaRPr kumimoji="1" lang="zh-CN" altLang="en-US" sz="2400" dirty="0"/>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sp>
        <p:nvSpPr>
          <p:cNvPr id="6" name="内容占位符 2"/>
          <p:cNvSpPr>
            <a:spLocks noGrp="1"/>
          </p:cNvSpPr>
          <p:nvPr>
            <p:ph idx="1"/>
          </p:nvPr>
        </p:nvSpPr>
        <p:spPr>
          <a:xfrm>
            <a:off x="527150" y="1323975"/>
            <a:ext cx="8139113" cy="4953000"/>
          </a:xfrm>
        </p:spPr>
        <p:txBody>
          <a:bodyPr/>
          <a:lstStyle/>
          <a:p>
            <a:pPr eaLnBrk="1" hangingPunct="1">
              <a:defRPr/>
            </a:pPr>
            <a:r>
              <a:rPr kumimoji="1" lang="zh-CN" altLang="en-US" dirty="0" smtClean="0"/>
              <a:t>资源使用</a:t>
            </a:r>
            <a:endParaRPr kumimoji="1" lang="en-US" altLang="zh-CN" dirty="0" smtClean="0"/>
          </a:p>
          <a:p>
            <a:pPr lvl="1" eaLnBrk="1" hangingPunct="1">
              <a:defRPr/>
            </a:pPr>
            <a:r>
              <a:rPr kumimoji="1" lang="zh-CN" altLang="en-US" dirty="0" smtClean="0"/>
              <a:t>谱仪数据分析：</a:t>
            </a:r>
            <a:r>
              <a:rPr kumimoji="1" lang="en-US" altLang="zh-CN" dirty="0"/>
              <a:t>7</a:t>
            </a:r>
            <a:r>
              <a:rPr kumimoji="1" lang="zh-CN" altLang="en-US" dirty="0" smtClean="0"/>
              <a:t>台，</a:t>
            </a:r>
            <a:r>
              <a:rPr kumimoji="1" lang="en-US" altLang="zh-CN" dirty="0" smtClean="0"/>
              <a:t>112</a:t>
            </a:r>
            <a:r>
              <a:rPr kumimoji="1" lang="zh-CN" altLang="en-US" dirty="0" smtClean="0"/>
              <a:t>核</a:t>
            </a:r>
            <a:endParaRPr kumimoji="1" lang="en-US" altLang="zh-CN" dirty="0" smtClean="0"/>
          </a:p>
          <a:p>
            <a:pPr lvl="1" eaLnBrk="1" hangingPunct="1">
              <a:defRPr/>
            </a:pPr>
            <a:r>
              <a:rPr kumimoji="1" lang="zh-CN" altLang="en-US" dirty="0" smtClean="0"/>
              <a:t>谱仪软件调试：</a:t>
            </a:r>
            <a:r>
              <a:rPr kumimoji="1" lang="en-US" altLang="zh-CN" dirty="0" smtClean="0"/>
              <a:t>14</a:t>
            </a:r>
            <a:r>
              <a:rPr kumimoji="1" lang="zh-CN" altLang="en-US" dirty="0" smtClean="0"/>
              <a:t>台，</a:t>
            </a:r>
            <a:r>
              <a:rPr kumimoji="1" lang="en-US" altLang="zh-CN" dirty="0" smtClean="0"/>
              <a:t>152</a:t>
            </a:r>
            <a:r>
              <a:rPr kumimoji="1" lang="zh-CN" altLang="en-US" dirty="0" smtClean="0"/>
              <a:t>核</a:t>
            </a:r>
            <a:endParaRPr kumimoji="1" lang="en-US" altLang="zh-CN" dirty="0" smtClean="0"/>
          </a:p>
          <a:p>
            <a:pPr lvl="1" eaLnBrk="1" hangingPunct="1">
              <a:defRPr/>
            </a:pPr>
            <a:r>
              <a:rPr kumimoji="1" lang="zh-CN" altLang="en-US" dirty="0" smtClean="0"/>
              <a:t>系统测试：</a:t>
            </a:r>
            <a:r>
              <a:rPr kumimoji="1" lang="en-US" altLang="zh-CN" dirty="0" smtClean="0"/>
              <a:t>25</a:t>
            </a:r>
            <a:r>
              <a:rPr kumimoji="1" lang="zh-CN" altLang="en-US" dirty="0" smtClean="0"/>
              <a:t>台，</a:t>
            </a:r>
            <a:r>
              <a:rPr kumimoji="1" lang="en-US" altLang="zh-CN" dirty="0" smtClean="0"/>
              <a:t>52</a:t>
            </a:r>
            <a:r>
              <a:rPr kumimoji="1" lang="zh-CN" altLang="en-US" dirty="0" smtClean="0"/>
              <a:t>核</a:t>
            </a:r>
            <a:endParaRPr kumimoji="1" lang="en-US" altLang="zh-CN" dirty="0" smtClean="0"/>
          </a:p>
          <a:p>
            <a:pPr lvl="1" eaLnBrk="1" hangingPunct="1">
              <a:defRPr/>
            </a:pPr>
            <a:r>
              <a:rPr kumimoji="1" lang="en-US" altLang="zh-CN" dirty="0" smtClean="0"/>
              <a:t>Web</a:t>
            </a:r>
            <a:r>
              <a:rPr kumimoji="1" lang="zh-CN" altLang="en-US" dirty="0" smtClean="0"/>
              <a:t>服务：</a:t>
            </a:r>
            <a:r>
              <a:rPr kumimoji="1" lang="en-US" altLang="zh-CN" dirty="0" smtClean="0"/>
              <a:t>24</a:t>
            </a:r>
            <a:r>
              <a:rPr kumimoji="1" lang="zh-CN" altLang="en-US" dirty="0" smtClean="0"/>
              <a:t>台，</a:t>
            </a:r>
            <a:r>
              <a:rPr kumimoji="1" lang="en-US" altLang="zh-CN" dirty="0" smtClean="0"/>
              <a:t>96</a:t>
            </a:r>
            <a:r>
              <a:rPr kumimoji="1" lang="zh-CN" altLang="en-US" dirty="0" smtClean="0"/>
              <a:t>核</a:t>
            </a:r>
            <a:endParaRPr kumimoji="1" lang="en-US" altLang="zh-CN" dirty="0" smtClean="0"/>
          </a:p>
        </p:txBody>
      </p:sp>
      <p:graphicFrame>
        <p:nvGraphicFramePr>
          <p:cNvPr id="11" name="图表 10"/>
          <p:cNvGraphicFramePr/>
          <p:nvPr/>
        </p:nvGraphicFramePr>
        <p:xfrm>
          <a:off x="251520" y="3954760"/>
          <a:ext cx="4572000" cy="27432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 name="图表 11"/>
          <p:cNvGraphicFramePr/>
          <p:nvPr/>
        </p:nvGraphicFramePr>
        <p:xfrm>
          <a:off x="4572000" y="98072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p:cNvSpPr txBox="1"/>
          <p:nvPr/>
        </p:nvSpPr>
        <p:spPr>
          <a:xfrm>
            <a:off x="5444879" y="4092476"/>
            <a:ext cx="3230167" cy="1938992"/>
          </a:xfrm>
          <a:prstGeom prst="rect">
            <a:avLst/>
          </a:prstGeom>
          <a:noFill/>
          <a:ln w="38100">
            <a:solidFill>
              <a:srgbClr val="FFC000"/>
            </a:solidFill>
          </a:ln>
        </p:spPr>
        <p:txBody>
          <a:bodyPr wrap="square" rtlCol="0">
            <a:spAutoFit/>
          </a:bodyPr>
          <a:lstStyle/>
          <a:p>
            <a:pPr>
              <a:lnSpc>
                <a:spcPct val="150000"/>
              </a:lnSpc>
            </a:pPr>
            <a:r>
              <a:rPr lang="zh-CN" altLang="en-US" sz="2000" dirty="0" smtClean="0">
                <a:solidFill>
                  <a:srgbClr val="FF0000"/>
                </a:solidFill>
              </a:rPr>
              <a:t>云平台已经开始为谱仪的调试和数据分析提供计算服务，使用资源占总资源的</a:t>
            </a:r>
            <a:r>
              <a:rPr lang="en-US" altLang="zh-CN" sz="2000" dirty="0" smtClean="0">
                <a:solidFill>
                  <a:srgbClr val="FF0000"/>
                </a:solidFill>
              </a:rPr>
              <a:t>64%</a:t>
            </a:r>
            <a:endParaRPr lang="zh-CN" altLang="en-US" sz="20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9980" y="866775"/>
            <a:ext cx="6248400" cy="457200"/>
          </a:xfrm>
        </p:spPr>
        <p:txBody>
          <a:bodyPr/>
          <a:lstStyle/>
          <a:p>
            <a:pPr eaLnBrk="1" hangingPunct="1"/>
            <a:r>
              <a:rPr kumimoji="1" lang="zh-CN" altLang="en-US" sz="2400" dirty="0"/>
              <a:t>云计算</a:t>
            </a:r>
            <a:r>
              <a:rPr kumimoji="1" lang="zh-CN" altLang="en-US" sz="2400" dirty="0" smtClean="0"/>
              <a:t>平台</a:t>
            </a:r>
            <a:endParaRPr kumimoji="1" lang="zh-CN" altLang="en-US" sz="2400" dirty="0"/>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sp>
        <p:nvSpPr>
          <p:cNvPr id="6" name="内容占位符 2"/>
          <p:cNvSpPr>
            <a:spLocks noGrp="1"/>
          </p:cNvSpPr>
          <p:nvPr>
            <p:ph idx="1"/>
          </p:nvPr>
        </p:nvSpPr>
        <p:spPr>
          <a:xfrm>
            <a:off x="609600" y="1447800"/>
            <a:ext cx="8534400" cy="4953000"/>
          </a:xfrm>
        </p:spPr>
        <p:txBody>
          <a:bodyPr/>
          <a:lstStyle/>
          <a:p>
            <a:pPr eaLnBrk="1" hangingPunct="1">
              <a:defRPr/>
            </a:pPr>
            <a:r>
              <a:rPr kumimoji="1" lang="zh-CN" altLang="en-US" dirty="0" smtClean="0"/>
              <a:t>云平台升级（高温假）</a:t>
            </a:r>
            <a:endParaRPr kumimoji="1" lang="en-US" altLang="zh-CN" dirty="0" smtClean="0"/>
          </a:p>
          <a:p>
            <a:pPr lvl="1" eaLnBrk="1" hangingPunct="1">
              <a:defRPr/>
            </a:pPr>
            <a:r>
              <a:rPr kumimoji="1" lang="en-US" altLang="zh-CN" dirty="0" smtClean="0"/>
              <a:t>1387GB --&gt; 2523GB</a:t>
            </a:r>
            <a:endParaRPr kumimoji="1" lang="en-US" altLang="zh-CN" dirty="0" smtClean="0"/>
          </a:p>
          <a:p>
            <a:pPr lvl="1" eaLnBrk="1" hangingPunct="1">
              <a:defRPr/>
            </a:pPr>
            <a:r>
              <a:rPr kumimoji="1" lang="zh-CN" altLang="en-US" dirty="0"/>
              <a:t>云</a:t>
            </a:r>
            <a:r>
              <a:rPr kumimoji="1" lang="zh-CN" altLang="en-US" dirty="0" smtClean="0"/>
              <a:t>平台交换机固件升级，增强稳定性</a:t>
            </a:r>
            <a:endParaRPr kumimoji="1" lang="en-US" altLang="zh-CN" dirty="0" smtClean="0"/>
          </a:p>
          <a:p>
            <a:pPr eaLnBrk="1" hangingPunct="1">
              <a:defRPr/>
            </a:pPr>
            <a:r>
              <a:rPr kumimoji="1" lang="zh-CN" altLang="en-US" dirty="0" smtClean="0"/>
              <a:t>云平台与</a:t>
            </a:r>
            <a:r>
              <a:rPr kumimoji="1" lang="zh-CN" altLang="en-US" dirty="0"/>
              <a:t>统一认证</a:t>
            </a:r>
            <a:r>
              <a:rPr kumimoji="1" lang="zh-CN" altLang="en-US" dirty="0" smtClean="0"/>
              <a:t>融合</a:t>
            </a:r>
            <a:endParaRPr kumimoji="1" lang="en-US" altLang="zh-CN" dirty="0" smtClean="0"/>
          </a:p>
          <a:p>
            <a:pPr lvl="1" eaLnBrk="1" hangingPunct="1">
              <a:defRPr/>
            </a:pPr>
            <a:r>
              <a:rPr kumimoji="1" lang="zh-CN" altLang="en-US" dirty="0"/>
              <a:t>配置自定义</a:t>
            </a:r>
            <a:r>
              <a:rPr kumimoji="1" lang="en-US" altLang="zh-CN" dirty="0"/>
              <a:t>LDAP</a:t>
            </a:r>
            <a:r>
              <a:rPr kumimoji="1" lang="zh-CN" altLang="en-US" dirty="0"/>
              <a:t>后端</a:t>
            </a:r>
            <a:endParaRPr kumimoji="1" lang="en-US" altLang="zh-CN" dirty="0" smtClean="0"/>
          </a:p>
          <a:p>
            <a:pPr lvl="1" eaLnBrk="1" hangingPunct="1">
              <a:defRPr/>
            </a:pPr>
            <a:r>
              <a:rPr kumimoji="1" lang="zh-CN" altLang="en-US" dirty="0" smtClean="0"/>
              <a:t>认证与授权分离</a:t>
            </a:r>
            <a:endParaRPr kumimoji="1" lang="en-US" altLang="zh-CN" dirty="0" smtClean="0"/>
          </a:p>
          <a:p>
            <a:pPr lvl="1" eaLnBrk="1" hangingPunct="1">
              <a:defRPr/>
            </a:pPr>
            <a:r>
              <a:rPr kumimoji="1" lang="zh-CN" altLang="en-US" dirty="0" smtClean="0"/>
              <a:t>为数据平台与云平台的集成做好准备</a:t>
            </a:r>
            <a:endParaRPr kumimoji="1" lang="en-US" altLang="zh-CN" dirty="0" smtClean="0"/>
          </a:p>
          <a:p>
            <a:pPr lvl="1" eaLnBrk="1" hangingPunct="1">
              <a:defRPr/>
            </a:pPr>
            <a:endParaRPr kumimoji="1" lang="en-US" altLang="zh-CN" dirty="0" smtClean="0"/>
          </a:p>
          <a:p>
            <a:pPr eaLnBrk="1" hangingPunct="1">
              <a:defRPr/>
            </a:pPr>
            <a:endParaRPr kumimoji="1" lang="en-US" altLang="zh-CN" dirty="0" smtClean="0"/>
          </a:p>
          <a:p>
            <a:pPr lvl="1" eaLnBrk="1" hangingPunct="1">
              <a:defRPr/>
            </a:pPr>
            <a:endParaRPr kumimoji="1" lang="zh-CN" altLang="en-US" dirty="0"/>
          </a:p>
        </p:txBody>
      </p:sp>
      <p:sp>
        <p:nvSpPr>
          <p:cNvPr id="8" name="文本框 7"/>
          <p:cNvSpPr txBox="1"/>
          <p:nvPr/>
        </p:nvSpPr>
        <p:spPr>
          <a:xfrm>
            <a:off x="6171815" y="5594851"/>
            <a:ext cx="2376264" cy="307777"/>
          </a:xfrm>
          <a:prstGeom prst="rect">
            <a:avLst/>
          </a:prstGeom>
          <a:noFill/>
        </p:spPr>
        <p:txBody>
          <a:bodyPr wrap="square" rtlCol="0">
            <a:spAutoFit/>
          </a:bodyPr>
          <a:lstStyle/>
          <a:p>
            <a:r>
              <a:rPr lang="zh-CN" altLang="en-US" dirty="0" smtClean="0"/>
              <a:t>云平台统一认证流程图</a:t>
            </a:r>
            <a:endParaRPr lang="zh-CN" altLang="en-US" dirty="0"/>
          </a:p>
        </p:txBody>
      </p:sp>
      <p:pic>
        <p:nvPicPr>
          <p:cNvPr id="9" name="图片 8"/>
          <p:cNvPicPr/>
          <p:nvPr/>
        </p:nvPicPr>
        <p:blipFill>
          <a:blip r:embed="rId1"/>
          <a:stretch>
            <a:fillRect/>
          </a:stretch>
        </p:blipFill>
        <p:spPr>
          <a:xfrm>
            <a:off x="5410865" y="866774"/>
            <a:ext cx="3513455" cy="1798853"/>
          </a:xfrm>
          <a:prstGeom prst="rect">
            <a:avLst/>
          </a:prstGeom>
        </p:spPr>
      </p:pic>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1" name="对象 10"/>
          <p:cNvGraphicFramePr>
            <a:graphicFrameLocks noChangeAspect="1"/>
          </p:cNvGraphicFramePr>
          <p:nvPr/>
        </p:nvGraphicFramePr>
        <p:xfrm>
          <a:off x="609600" y="5003668"/>
          <a:ext cx="3943350" cy="1685925"/>
        </p:xfrm>
        <a:graphic>
          <a:graphicData uri="http://schemas.openxmlformats.org/presentationml/2006/ole">
            <mc:AlternateContent xmlns:mc="http://schemas.openxmlformats.org/markup-compatibility/2006">
              <mc:Choice xmlns:v="urn:schemas-microsoft-com:vml" Requires="v">
                <p:oleObj spid="_x0000_s54323" name="Visio" r:id="rId2" imgW="13004800" imgH="5575300" progId="Visio.Drawing.15">
                  <p:embed/>
                </p:oleObj>
              </mc:Choice>
              <mc:Fallback>
                <p:oleObj name="Visio" r:id="rId2" imgW="13004800" imgH="5575300"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003668"/>
                        <a:ext cx="3943350" cy="168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图片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366001"/>
            <a:ext cx="2695575" cy="210502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标题 1"/>
          <p:cNvSpPr>
            <a:spLocks noGrp="1"/>
          </p:cNvSpPr>
          <p:nvPr>
            <p:ph type="title"/>
          </p:nvPr>
        </p:nvSpPr>
        <p:spPr>
          <a:xfrm>
            <a:off x="286446" y="871807"/>
            <a:ext cx="6248400" cy="457200"/>
          </a:xfrm>
        </p:spPr>
        <p:txBody>
          <a:bodyPr/>
          <a:lstStyle/>
          <a:p>
            <a:pPr eaLnBrk="1" hangingPunct="1"/>
            <a:r>
              <a:rPr kumimoji="1" lang="zh-CN" altLang="en-US" dirty="0" smtClean="0"/>
              <a:t>计算机网络系统</a:t>
            </a:r>
            <a:endParaRPr kumimoji="1" lang="zh-CN" altLang="en-US" dirty="0" smtClean="0"/>
          </a:p>
        </p:txBody>
      </p:sp>
      <p:sp>
        <p:nvSpPr>
          <p:cNvPr id="6148" name="内容占位符 2"/>
          <p:cNvSpPr>
            <a:spLocks noGrp="1"/>
          </p:cNvSpPr>
          <p:nvPr>
            <p:ph idx="1"/>
          </p:nvPr>
        </p:nvSpPr>
        <p:spPr>
          <a:xfrm>
            <a:off x="286446" y="1390202"/>
            <a:ext cx="4861618" cy="5076825"/>
          </a:xfrm>
        </p:spPr>
        <p:txBody>
          <a:bodyPr/>
          <a:lstStyle/>
          <a:p>
            <a:pPr eaLnBrk="1" hangingPunct="1"/>
            <a:r>
              <a:rPr kumimoji="1" lang="zh-CN" altLang="en-US" dirty="0"/>
              <a:t>成立于</a:t>
            </a:r>
            <a:r>
              <a:rPr kumimoji="1" lang="en-US" altLang="zh-CN" dirty="0"/>
              <a:t>2013</a:t>
            </a:r>
            <a:r>
              <a:rPr kumimoji="1" lang="zh-CN" altLang="en-US" dirty="0"/>
              <a:t>年</a:t>
            </a:r>
            <a:r>
              <a:rPr kumimoji="1" lang="en-US" altLang="zh-CN" dirty="0"/>
              <a:t>9</a:t>
            </a:r>
            <a:r>
              <a:rPr kumimoji="1" lang="zh-CN" altLang="en-US" dirty="0"/>
              <a:t>月</a:t>
            </a:r>
            <a:endParaRPr kumimoji="1" lang="en-US" altLang="zh-CN" dirty="0" smtClean="0"/>
          </a:p>
          <a:p>
            <a:pPr eaLnBrk="1" hangingPunct="1"/>
            <a:r>
              <a:rPr lang="zh-CN" altLang="zh-CN" dirty="0"/>
              <a:t>主要承担中国散裂</a:t>
            </a:r>
            <a:r>
              <a:rPr lang="zh-CN" altLang="zh-CN" dirty="0" smtClean="0"/>
              <a:t>中子源</a:t>
            </a:r>
            <a:r>
              <a:rPr lang="en-US" altLang="zh-CN" dirty="0" smtClean="0"/>
              <a:t>IT</a:t>
            </a:r>
            <a:r>
              <a:rPr lang="zh-CN" altLang="en-US" dirty="0" smtClean="0"/>
              <a:t>基础设施的研发和运行维护</a:t>
            </a:r>
            <a:endParaRPr kumimoji="1" lang="en-US" altLang="zh-CN" dirty="0" smtClean="0"/>
          </a:p>
          <a:p>
            <a:pPr eaLnBrk="1" hangingPunct="1"/>
            <a:r>
              <a:rPr kumimoji="1" lang="zh-CN" altLang="en-US" dirty="0" smtClean="0"/>
              <a:t>团队</a:t>
            </a:r>
            <a:endParaRPr kumimoji="1" lang="en-US" altLang="zh-CN" dirty="0" smtClean="0"/>
          </a:p>
          <a:p>
            <a:pPr lvl="1" eaLnBrk="1" hangingPunct="1"/>
            <a:r>
              <a:rPr kumimoji="1" lang="en-US" altLang="zh-CN" dirty="0" smtClean="0"/>
              <a:t>9 </a:t>
            </a:r>
            <a:r>
              <a:rPr kumimoji="1" lang="zh-CN" altLang="en-US" dirty="0" smtClean="0"/>
              <a:t>名职工</a:t>
            </a:r>
            <a:r>
              <a:rPr kumimoji="1" lang="en-US" altLang="zh-CN" dirty="0" smtClean="0"/>
              <a:t> </a:t>
            </a:r>
            <a:endParaRPr kumimoji="1" lang="en-US" altLang="zh-CN" dirty="0" smtClean="0"/>
          </a:p>
          <a:p>
            <a:pPr lvl="1" eaLnBrk="1" hangingPunct="1"/>
            <a:r>
              <a:rPr kumimoji="1" lang="zh-CN" altLang="en-US" dirty="0"/>
              <a:t>北京</a:t>
            </a:r>
            <a:r>
              <a:rPr kumimoji="1" lang="zh-CN" altLang="en-US" dirty="0" smtClean="0"/>
              <a:t>计算中心（孙智慧、黄秋兰、王新华、</a:t>
            </a:r>
            <a:r>
              <a:rPr kumimoji="1" lang="zh-CN" altLang="en-US" dirty="0"/>
              <a:t>信息化开发</a:t>
            </a:r>
            <a:r>
              <a:rPr kumimoji="1" lang="zh-CN" altLang="en-US" dirty="0" smtClean="0"/>
              <a:t>团队、</a:t>
            </a:r>
            <a:r>
              <a:rPr kumimoji="1" lang="en-US" altLang="zh-CN" dirty="0" smtClean="0"/>
              <a:t>……</a:t>
            </a:r>
            <a:r>
              <a:rPr kumimoji="1" lang="zh-CN" altLang="en-US" dirty="0" smtClean="0"/>
              <a:t>）</a:t>
            </a:r>
            <a:endParaRPr kumimoji="1" lang="en-US" altLang="zh-CN" dirty="0" smtClean="0"/>
          </a:p>
          <a:p>
            <a:pPr eaLnBrk="1" hangingPunct="1"/>
            <a:r>
              <a:rPr kumimoji="1" lang="zh-CN" altLang="en-US" dirty="0" smtClean="0"/>
              <a:t>工作任务</a:t>
            </a:r>
            <a:endParaRPr kumimoji="1" lang="en-US" altLang="zh-CN" dirty="0" smtClean="0"/>
          </a:p>
          <a:p>
            <a:pPr lvl="1" eaLnBrk="1" hangingPunct="1"/>
            <a:r>
              <a:rPr kumimoji="1" lang="zh-CN" altLang="en-US" dirty="0" smtClean="0"/>
              <a:t>公共信息服务系统的研发</a:t>
            </a:r>
            <a:endParaRPr kumimoji="1" lang="en-US" altLang="zh-CN" dirty="0" smtClean="0"/>
          </a:p>
          <a:p>
            <a:pPr lvl="1" eaLnBrk="1" hangingPunct="1"/>
            <a:r>
              <a:rPr kumimoji="1" lang="zh-CN" altLang="en-US" dirty="0" smtClean="0"/>
              <a:t>数据存储与计算系统</a:t>
            </a:r>
            <a:endParaRPr kumimoji="1" lang="en-US" altLang="zh-CN" dirty="0" smtClean="0"/>
          </a:p>
          <a:p>
            <a:pPr lvl="1" eaLnBrk="1" hangingPunct="1"/>
            <a:r>
              <a:rPr kumimoji="1" lang="zh-CN" altLang="en-US" dirty="0" smtClean="0"/>
              <a:t>网络与信息安全</a:t>
            </a:r>
            <a:endParaRPr kumimoji="1" lang="en-US" altLang="zh-CN" dirty="0" smtClean="0"/>
          </a:p>
          <a:p>
            <a:pPr eaLnBrk="1" hangingPunct="1"/>
            <a:endParaRPr kumimoji="1" lang="en-US" altLang="zh-CN" dirty="0" smtClean="0"/>
          </a:p>
        </p:txBody>
      </p:sp>
      <p:sp>
        <p:nvSpPr>
          <p:cNvPr id="6149" name="幻灯片编号占位符 3"/>
          <p:cNvSpPr>
            <a:spLocks noGrp="1"/>
          </p:cNvSpPr>
          <p:nvPr>
            <p:ph type="sldNum" sz="quarter" idx="10"/>
          </p:nvPr>
        </p:nvSpPr>
        <p:spPr>
          <a:xfrm>
            <a:off x="7876604" y="6524625"/>
            <a:ext cx="303213" cy="18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F9BB8A72-FE91-4C91-AD03-4F87BFDFC217}" type="slidenum">
              <a:rPr lang="en-US" altLang="zh-CN" sz="900" b="0" smtClean="0">
                <a:solidFill>
                  <a:srgbClr val="4D5E68"/>
                </a:solidFill>
                <a:latin typeface="Impact" panose="020B0806030902050204" pitchFamily="34" charset="0"/>
              </a:rPr>
            </a:fld>
            <a:endParaRPr lang="en-US" altLang="zh-CN" sz="900" b="0" smtClean="0">
              <a:solidFill>
                <a:srgbClr val="4D5E68"/>
              </a:solidFill>
              <a:latin typeface="Impact" panose="020B0806030902050204" pitchFamily="34" charset="0"/>
            </a:endParaRPr>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16254" r="15549"/>
          <a:stretch>
            <a:fillRect/>
          </a:stretch>
        </p:blipFill>
        <p:spPr>
          <a:xfrm>
            <a:off x="6660232" y="838200"/>
            <a:ext cx="974361" cy="1400059"/>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7157" y="2276872"/>
            <a:ext cx="966865" cy="1406349"/>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3557" y="2276872"/>
            <a:ext cx="991689" cy="1394776"/>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9140" y="2287774"/>
            <a:ext cx="959370" cy="1395447"/>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7156" y="3717032"/>
            <a:ext cx="966865" cy="1405673"/>
          </a:xfrm>
          <a:prstGeom prst="rect">
            <a:avLst/>
          </a:prstGeom>
        </p:spPr>
      </p:pic>
      <p:pic>
        <p:nvPicPr>
          <p:cNvPr id="14" name="图片 13"/>
          <p:cNvPicPr>
            <a:picLocks noChangeAspect="1"/>
          </p:cNvPicPr>
          <p:nvPr/>
        </p:nvPicPr>
        <p:blipFill rotWithShape="1">
          <a:blip r:embed="rId6" cstate="print">
            <a:extLst>
              <a:ext uri="{28A0092B-C50C-407E-A947-70E740481C1C}">
                <a14:useLocalDpi xmlns:a14="http://schemas.microsoft.com/office/drawing/2010/main" val="0"/>
              </a:ext>
            </a:extLst>
          </a:blip>
          <a:srcRect l="4752" r="5648" b="10093"/>
          <a:stretch>
            <a:fillRect/>
          </a:stretch>
        </p:blipFill>
        <p:spPr>
          <a:xfrm>
            <a:off x="7694149" y="3717032"/>
            <a:ext cx="989351" cy="138984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0112" y="5183900"/>
            <a:ext cx="966865" cy="1485460"/>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6412" y="5196923"/>
            <a:ext cx="956968" cy="1472437"/>
          </a:xfrm>
          <a:prstGeom prst="rect">
            <a:avLst/>
          </a:prstGeom>
        </p:spPr>
      </p:pic>
      <p:pic>
        <p:nvPicPr>
          <p:cNvPr id="5" name="图片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36063" y="3710260"/>
            <a:ext cx="999184" cy="1396613"/>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242970" y="825826"/>
            <a:ext cx="6248400" cy="457200"/>
          </a:xfrm>
        </p:spPr>
        <p:txBody>
          <a:bodyPr/>
          <a:lstStyle/>
          <a:p>
            <a:pPr eaLnBrk="1" hangingPunct="1"/>
            <a:r>
              <a:rPr kumimoji="1" lang="zh-CN" altLang="en-US" sz="1800" dirty="0" smtClean="0"/>
              <a:t>基于</a:t>
            </a:r>
            <a:r>
              <a:rPr kumimoji="1" lang="en-US" altLang="zh-CN" sz="1800" dirty="0" err="1" smtClean="0"/>
              <a:t>slurm</a:t>
            </a:r>
            <a:r>
              <a:rPr kumimoji="1" lang="zh-CN" altLang="en-US" sz="1800" dirty="0" smtClean="0"/>
              <a:t>的高性能计算平台</a:t>
            </a:r>
            <a:endParaRPr kumimoji="1" lang="zh-CN" altLang="en-US" sz="1800" dirty="0" smtClean="0"/>
          </a:p>
        </p:txBody>
      </p:sp>
      <p:sp>
        <p:nvSpPr>
          <p:cNvPr id="19460" name="幻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6D2BEFDC-E8BF-4984-87F0-1FE69FE6E0C4}" type="slidenum">
              <a:rPr lang="en-US" altLang="zh-CN" sz="900" b="0" smtClean="0">
                <a:solidFill>
                  <a:srgbClr val="4D5E68"/>
                </a:solidFill>
                <a:latin typeface="Impact" panose="020B0806030902050204" pitchFamily="34" charset="0"/>
              </a:rPr>
            </a:fld>
            <a:endParaRPr lang="en-US" altLang="zh-CN" sz="900" b="0" smtClean="0">
              <a:solidFill>
                <a:srgbClr val="4D5E68"/>
              </a:solidFill>
              <a:latin typeface="Impact" panose="020B0806030902050204" pitchFamily="34" charset="0"/>
            </a:endParaRPr>
          </a:p>
        </p:txBody>
      </p:sp>
      <p:graphicFrame>
        <p:nvGraphicFramePr>
          <p:cNvPr id="3" name="对象 2"/>
          <p:cNvGraphicFramePr>
            <a:graphicFrameLocks noChangeAspect="1"/>
          </p:cNvGraphicFramePr>
          <p:nvPr/>
        </p:nvGraphicFramePr>
        <p:xfrm>
          <a:off x="1187624" y="1283026"/>
          <a:ext cx="6724836" cy="5441481"/>
        </p:xfrm>
        <a:graphic>
          <a:graphicData uri="http://schemas.openxmlformats.org/presentationml/2006/ole">
            <mc:AlternateContent xmlns:mc="http://schemas.openxmlformats.org/markup-compatibility/2006">
              <mc:Choice xmlns:v="urn:schemas-microsoft-com:vml" Requires="v">
                <p:oleObj spid="_x0000_s55344" name="Visio" r:id="rId1" imgW="9461500" imgH="9334500" progId="Visio.Drawing.15">
                  <p:embed/>
                </p:oleObj>
              </mc:Choice>
              <mc:Fallback>
                <p:oleObj name="Visio" r:id="rId1" imgW="9461500" imgH="9334500" progId="Visio.Drawing.15">
                  <p:embed/>
                  <p:pic>
                    <p:nvPicPr>
                      <p:cNvPr id="0" name="图片 55343"/>
                      <p:cNvPicPr/>
                      <p:nvPr/>
                    </p:nvPicPr>
                    <p:blipFill>
                      <a:blip r:embed="rId2"/>
                      <a:stretch>
                        <a:fillRect/>
                      </a:stretch>
                    </p:blipFill>
                    <p:spPr>
                      <a:xfrm>
                        <a:off x="1187624" y="1283026"/>
                        <a:ext cx="6724836" cy="5441481"/>
                      </a:xfrm>
                      <a:prstGeom prst="rect">
                        <a:avLst/>
                      </a:prstGeom>
                    </p:spPr>
                  </p:pic>
                </p:oleObj>
              </mc:Fallback>
            </mc:AlternateContent>
          </a:graphicData>
        </a:graphic>
      </p:graphicFrame>
      <p:sp>
        <p:nvSpPr>
          <p:cNvPr id="4" name="内容占位符 3"/>
          <p:cNvSpPr>
            <a:spLocks noGrp="1"/>
          </p:cNvSpPr>
          <p:nvPr>
            <p:ph idx="1"/>
          </p:nvPr>
        </p:nvSpPr>
        <p:spPr>
          <a:xfrm>
            <a:off x="6491370" y="1576908"/>
            <a:ext cx="2005643" cy="4954021"/>
          </a:xfrm>
        </p:spPr>
        <p:txBody>
          <a:bodyPr/>
          <a:lstStyle/>
          <a:p>
            <a:pPr lvl="1"/>
            <a:endParaRPr lang="en-US" altLang="zh-CN" sz="1600" dirty="0" smtClean="0"/>
          </a:p>
          <a:p>
            <a:pPr marL="0" indent="0">
              <a:buNone/>
            </a:pPr>
            <a:endParaRPr lang="en-US" altLang="zh-CN" sz="1800" dirty="0" smtClean="0"/>
          </a:p>
          <a:p>
            <a:endParaRPr lang="zh-CN" alt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609600" y="837213"/>
            <a:ext cx="6248400" cy="457200"/>
          </a:xfrm>
        </p:spPr>
        <p:txBody>
          <a:bodyPr/>
          <a:lstStyle/>
          <a:p>
            <a:pPr eaLnBrk="1" hangingPunct="1"/>
            <a:r>
              <a:rPr kumimoji="1" lang="zh-CN" altLang="en-US" sz="2400" dirty="0" smtClean="0"/>
              <a:t>高性能计算平台</a:t>
            </a:r>
            <a:endParaRPr kumimoji="1" lang="zh-CN" altLang="en-US" sz="2400" dirty="0" smtClean="0"/>
          </a:p>
        </p:txBody>
      </p:sp>
      <p:sp>
        <p:nvSpPr>
          <p:cNvPr id="3" name="内容占位符 2"/>
          <p:cNvSpPr>
            <a:spLocks noGrp="1"/>
          </p:cNvSpPr>
          <p:nvPr>
            <p:ph idx="1"/>
          </p:nvPr>
        </p:nvSpPr>
        <p:spPr>
          <a:xfrm>
            <a:off x="609600" y="1447800"/>
            <a:ext cx="8534400" cy="5257800"/>
          </a:xfrm>
        </p:spPr>
        <p:txBody>
          <a:bodyPr/>
          <a:lstStyle/>
          <a:p>
            <a:pPr eaLnBrk="1" hangingPunct="1">
              <a:defRPr/>
            </a:pPr>
            <a:r>
              <a:rPr kumimoji="1" lang="zh-CN" altLang="en-US" dirty="0" smtClean="0"/>
              <a:t>计算资源</a:t>
            </a:r>
            <a:endParaRPr kumimoji="1" lang="en-US" altLang="zh-CN" dirty="0" smtClean="0"/>
          </a:p>
          <a:p>
            <a:pPr lvl="1" eaLnBrk="1" hangingPunct="1">
              <a:defRPr/>
            </a:pPr>
            <a:r>
              <a:rPr kumimoji="1" lang="zh-CN" altLang="en-US" dirty="0" smtClean="0"/>
              <a:t>登录节点</a:t>
            </a:r>
            <a:r>
              <a:rPr kumimoji="1" lang="en-US" altLang="zh-CN" dirty="0" smtClean="0"/>
              <a:t>4</a:t>
            </a:r>
            <a:r>
              <a:rPr kumimoji="1" lang="zh-CN" altLang="en-US" dirty="0" smtClean="0"/>
              <a:t>台，管理节点</a:t>
            </a:r>
            <a:r>
              <a:rPr kumimoji="1" lang="en-US" altLang="zh-CN" dirty="0" smtClean="0"/>
              <a:t>2</a:t>
            </a:r>
            <a:r>
              <a:rPr kumimoji="1" lang="zh-CN" altLang="en-US" dirty="0" smtClean="0"/>
              <a:t>台，计算节点</a:t>
            </a:r>
            <a:r>
              <a:rPr kumimoji="1" lang="en-US" altLang="zh-CN" dirty="0" smtClean="0"/>
              <a:t>50</a:t>
            </a:r>
            <a:r>
              <a:rPr kumimoji="1" lang="zh-CN" altLang="en-US" dirty="0" smtClean="0"/>
              <a:t>台</a:t>
            </a:r>
            <a:endParaRPr kumimoji="1" lang="en-US" altLang="zh-CN" dirty="0" smtClean="0"/>
          </a:p>
          <a:p>
            <a:pPr eaLnBrk="1" hangingPunct="1">
              <a:defRPr/>
            </a:pPr>
            <a:r>
              <a:rPr kumimoji="1" lang="zh-CN" altLang="en-US" dirty="0" smtClean="0"/>
              <a:t>计算节点可用</a:t>
            </a:r>
            <a:r>
              <a:rPr kumimoji="1" lang="en-US" altLang="zh-CN" dirty="0" smtClean="0"/>
              <a:t>CPU</a:t>
            </a:r>
            <a:r>
              <a:rPr kumimoji="1" lang="zh-CN" altLang="en-US" dirty="0" smtClean="0"/>
              <a:t>核数为</a:t>
            </a:r>
            <a:r>
              <a:rPr kumimoji="1" lang="en-US" altLang="zh-CN" dirty="0" smtClean="0"/>
              <a:t>1272</a:t>
            </a:r>
            <a:r>
              <a:rPr kumimoji="1" lang="zh-CN" altLang="en-US" dirty="0" smtClean="0"/>
              <a:t>核</a:t>
            </a:r>
            <a:endParaRPr kumimoji="1" lang="en-US" altLang="zh-CN" dirty="0" smtClean="0"/>
          </a:p>
          <a:p>
            <a:pPr lvl="1" eaLnBrk="1" hangingPunct="1">
              <a:defRPr/>
            </a:pPr>
            <a:r>
              <a:rPr kumimoji="1" lang="en-US" altLang="zh-CN" dirty="0" smtClean="0"/>
              <a:t>Public</a:t>
            </a:r>
            <a:r>
              <a:rPr kumimoji="1" lang="zh-CN" altLang="en-US" dirty="0" smtClean="0"/>
              <a:t>队列（</a:t>
            </a:r>
            <a:r>
              <a:rPr kumimoji="1" lang="en-US" altLang="zh-CN" dirty="0"/>
              <a:t>E5-2680 V4</a:t>
            </a:r>
            <a:r>
              <a:rPr kumimoji="1" lang="zh-CN" altLang="en-US" dirty="0" smtClean="0"/>
              <a:t>）：开机</a:t>
            </a:r>
            <a:r>
              <a:rPr kumimoji="1" lang="en-US" altLang="zh-CN" dirty="0" smtClean="0"/>
              <a:t>32</a:t>
            </a:r>
            <a:r>
              <a:rPr kumimoji="1" lang="zh-CN" altLang="en-US" dirty="0" smtClean="0"/>
              <a:t>台，</a:t>
            </a:r>
            <a:r>
              <a:rPr kumimoji="1" lang="en-US" altLang="zh-CN" dirty="0" smtClean="0"/>
              <a:t>896</a:t>
            </a:r>
            <a:r>
              <a:rPr kumimoji="1" lang="zh-CN" altLang="en-US" dirty="0" smtClean="0"/>
              <a:t>核</a:t>
            </a:r>
            <a:endParaRPr kumimoji="1" lang="en-US" altLang="zh-CN" dirty="0" smtClean="0"/>
          </a:p>
          <a:p>
            <a:pPr lvl="1" eaLnBrk="1" hangingPunct="1">
              <a:defRPr/>
            </a:pPr>
            <a:r>
              <a:rPr kumimoji="1" lang="en-US" altLang="zh-CN" dirty="0" err="1" smtClean="0"/>
              <a:t>NeuDA</a:t>
            </a:r>
            <a:r>
              <a:rPr kumimoji="1" lang="zh-CN" altLang="en-US" dirty="0" smtClean="0"/>
              <a:t>队列（</a:t>
            </a:r>
            <a:r>
              <a:rPr kumimoji="1" lang="en-US" altLang="zh-CN" dirty="0"/>
              <a:t>E5-2660 v3</a:t>
            </a:r>
            <a:r>
              <a:rPr kumimoji="1" lang="zh-CN" altLang="en-US" dirty="0" smtClean="0"/>
              <a:t>）：开机</a:t>
            </a:r>
            <a:r>
              <a:rPr kumimoji="1" lang="en-US" altLang="zh-CN" dirty="0" smtClean="0"/>
              <a:t>16</a:t>
            </a:r>
            <a:r>
              <a:rPr kumimoji="1" lang="zh-CN" altLang="en-US" dirty="0" smtClean="0"/>
              <a:t>台，</a:t>
            </a:r>
            <a:r>
              <a:rPr kumimoji="1" lang="en-US" altLang="zh-CN" dirty="0" smtClean="0"/>
              <a:t>320</a:t>
            </a:r>
            <a:r>
              <a:rPr kumimoji="1" lang="zh-CN" altLang="en-US" dirty="0" smtClean="0"/>
              <a:t>核</a:t>
            </a:r>
            <a:endParaRPr kumimoji="1" lang="en-US" altLang="zh-CN" dirty="0" smtClean="0"/>
          </a:p>
          <a:p>
            <a:pPr lvl="1" eaLnBrk="1" hangingPunct="1">
              <a:defRPr/>
            </a:pPr>
            <a:r>
              <a:rPr kumimoji="1" lang="en-US" altLang="zh-CN" dirty="0" smtClean="0"/>
              <a:t>GPU</a:t>
            </a:r>
            <a:r>
              <a:rPr kumimoji="1" lang="zh-CN" altLang="en-US" dirty="0" smtClean="0"/>
              <a:t>队列（</a:t>
            </a:r>
            <a:r>
              <a:rPr kumimoji="1" lang="en-US" altLang="zh-CN" dirty="0" smtClean="0"/>
              <a:t>E5-2680 v4, P100</a:t>
            </a:r>
            <a:r>
              <a:rPr kumimoji="1" lang="zh-CN" altLang="en-US" dirty="0" smtClean="0"/>
              <a:t>）：开机</a:t>
            </a:r>
            <a:r>
              <a:rPr kumimoji="1" lang="en-US" altLang="zh-CN" dirty="0" smtClean="0"/>
              <a:t>2</a:t>
            </a:r>
            <a:r>
              <a:rPr kumimoji="1" lang="zh-CN" altLang="en-US" dirty="0" smtClean="0"/>
              <a:t>台，</a:t>
            </a:r>
            <a:r>
              <a:rPr kumimoji="1" lang="en-US" altLang="zh-CN" dirty="0" smtClean="0"/>
              <a:t>56</a:t>
            </a:r>
            <a:r>
              <a:rPr kumimoji="1" lang="zh-CN" altLang="en-US" dirty="0" smtClean="0"/>
              <a:t>核，</a:t>
            </a:r>
            <a:r>
              <a:rPr kumimoji="1" lang="en-US" altLang="zh-CN" dirty="0" smtClean="0"/>
              <a:t>8</a:t>
            </a:r>
            <a:r>
              <a:rPr kumimoji="1" lang="zh-CN" altLang="en-US" dirty="0" smtClean="0"/>
              <a:t>张</a:t>
            </a:r>
            <a:r>
              <a:rPr kumimoji="1" lang="en-US" altLang="zh-CN" dirty="0" smtClean="0"/>
              <a:t>P100 GPU</a:t>
            </a:r>
            <a:r>
              <a:rPr kumimoji="1" lang="zh-CN" altLang="en-US" dirty="0" smtClean="0"/>
              <a:t>卡</a:t>
            </a:r>
            <a:endParaRPr kumimoji="1" lang="en-US" altLang="zh-CN" dirty="0" smtClean="0"/>
          </a:p>
          <a:p>
            <a:pPr eaLnBrk="1" hangingPunct="1">
              <a:defRPr/>
            </a:pPr>
            <a:r>
              <a:rPr kumimoji="1" lang="zh-CN" altLang="en-US" dirty="0" smtClean="0"/>
              <a:t>计算能力（</a:t>
            </a:r>
            <a:r>
              <a:rPr kumimoji="1" lang="en-US" altLang="zh-CN" dirty="0" err="1" smtClean="0"/>
              <a:t>linpack</a:t>
            </a:r>
            <a:r>
              <a:rPr kumimoji="1" lang="zh-CN" altLang="en-US" dirty="0" smtClean="0"/>
              <a:t>测试）</a:t>
            </a:r>
            <a:endParaRPr kumimoji="1" lang="en-US" altLang="zh-CN" dirty="0" smtClean="0"/>
          </a:p>
          <a:p>
            <a:pPr lvl="1" eaLnBrk="1" hangingPunct="1">
              <a:defRPr/>
            </a:pPr>
            <a:r>
              <a:rPr kumimoji="1" lang="zh-CN" altLang="en-US" dirty="0"/>
              <a:t>双精度</a:t>
            </a:r>
            <a:r>
              <a:rPr kumimoji="1" lang="zh-CN" altLang="en-US" dirty="0" smtClean="0"/>
              <a:t>浮点数持续计算</a:t>
            </a:r>
            <a:r>
              <a:rPr kumimoji="1" lang="zh-CN" altLang="en-US" dirty="0"/>
              <a:t>能力</a:t>
            </a:r>
            <a:r>
              <a:rPr kumimoji="1" lang="zh-CN" altLang="en-US" dirty="0" smtClean="0"/>
              <a:t>为</a:t>
            </a:r>
            <a:r>
              <a:rPr kumimoji="1" lang="en-US" altLang="zh-CN" dirty="0" smtClean="0"/>
              <a:t>57Tflops</a:t>
            </a:r>
            <a:endParaRPr kumimoji="1" lang="en-US" altLang="zh-CN" dirty="0" smtClean="0"/>
          </a:p>
          <a:p>
            <a:pPr lvl="1" eaLnBrk="1" hangingPunct="1">
              <a:defRPr/>
            </a:pPr>
            <a:r>
              <a:rPr kumimoji="1" lang="zh-CN" altLang="en-US" dirty="0" smtClean="0"/>
              <a:t>效率值为大于</a:t>
            </a:r>
            <a:r>
              <a:rPr kumimoji="1" lang="en-US" altLang="zh-CN" dirty="0" smtClean="0"/>
              <a:t>80%</a:t>
            </a:r>
            <a:endParaRPr kumimoji="1" lang="en-US" altLang="zh-CN" dirty="0" smtClean="0"/>
          </a:p>
          <a:p>
            <a:pPr eaLnBrk="1" hangingPunct="1">
              <a:defRPr/>
            </a:pPr>
            <a:r>
              <a:rPr kumimoji="1" lang="zh-CN" altLang="en-US" dirty="0" smtClean="0"/>
              <a:t>资源利用率</a:t>
            </a:r>
            <a:endParaRPr kumimoji="1" lang="en-US" altLang="zh-CN" dirty="0" smtClean="0"/>
          </a:p>
          <a:p>
            <a:pPr lvl="1" eaLnBrk="1" hangingPunct="1">
              <a:defRPr/>
            </a:pPr>
            <a:r>
              <a:rPr kumimoji="1" lang="en-US" altLang="zh-CN" dirty="0" smtClean="0"/>
              <a:t>CPU</a:t>
            </a:r>
            <a:r>
              <a:rPr kumimoji="1" lang="zh-CN" altLang="en-US" dirty="0"/>
              <a:t>利用率在</a:t>
            </a:r>
            <a:r>
              <a:rPr kumimoji="1" lang="en-US" altLang="zh-CN" dirty="0"/>
              <a:t>50%-90%</a:t>
            </a:r>
            <a:r>
              <a:rPr kumimoji="1" lang="zh-CN" altLang="en-US" dirty="0"/>
              <a:t>之间波动，集群内存使用率在</a:t>
            </a:r>
            <a:r>
              <a:rPr kumimoji="1" lang="en-US" altLang="zh-CN" dirty="0"/>
              <a:t>12%</a:t>
            </a:r>
            <a:r>
              <a:rPr kumimoji="1" lang="zh-CN" altLang="en-US" dirty="0"/>
              <a:t>左右</a:t>
            </a:r>
            <a:endParaRPr kumimoji="1" lang="en-US" altLang="zh-CN" dirty="0" smtClean="0"/>
          </a:p>
        </p:txBody>
      </p:sp>
      <p:sp>
        <p:nvSpPr>
          <p:cNvPr id="7172" name="幻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DB80925A-9993-4CDE-8319-7486974C840E}" type="slidenum">
              <a:rPr lang="en-US" altLang="zh-CN" sz="900" b="0" smtClean="0">
                <a:solidFill>
                  <a:srgbClr val="4D5E68"/>
                </a:solidFill>
                <a:latin typeface="Impact" panose="020B0806030902050204" pitchFamily="34" charset="0"/>
              </a:rPr>
            </a:fld>
            <a:endParaRPr lang="en-US" altLang="zh-CN" sz="900" b="0" smtClean="0">
              <a:solidFill>
                <a:srgbClr val="4D5E68"/>
              </a:solidFill>
              <a:latin typeface="Impact" panose="020B0806030902050204" pitchFamily="34" charset="0"/>
            </a:endParaRPr>
          </a:p>
        </p:txBody>
      </p:sp>
      <p:pic>
        <p:nvPicPr>
          <p:cNvPr id="7" name="图片 6"/>
          <p:cNvPicPr/>
          <p:nvPr/>
        </p:nvPicPr>
        <p:blipFill>
          <a:blip r:embed="rId1"/>
          <a:stretch>
            <a:fillRect/>
          </a:stretch>
        </p:blipFill>
        <p:spPr>
          <a:xfrm>
            <a:off x="6315591" y="4283212"/>
            <a:ext cx="2217440" cy="2088026"/>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609600" y="837213"/>
            <a:ext cx="6248400" cy="457200"/>
          </a:xfrm>
        </p:spPr>
        <p:txBody>
          <a:bodyPr/>
          <a:lstStyle/>
          <a:p>
            <a:pPr eaLnBrk="1" hangingPunct="1"/>
            <a:r>
              <a:rPr kumimoji="1" lang="zh-CN" altLang="en-US" sz="2400" dirty="0" smtClean="0"/>
              <a:t>高性能计算平台</a:t>
            </a:r>
            <a:endParaRPr kumimoji="1" lang="zh-CN" altLang="en-US" sz="2400" dirty="0" smtClean="0"/>
          </a:p>
        </p:txBody>
      </p:sp>
      <p:sp>
        <p:nvSpPr>
          <p:cNvPr id="3" name="内容占位符 2"/>
          <p:cNvSpPr>
            <a:spLocks noGrp="1"/>
          </p:cNvSpPr>
          <p:nvPr>
            <p:ph idx="1"/>
          </p:nvPr>
        </p:nvSpPr>
        <p:spPr>
          <a:xfrm>
            <a:off x="609600" y="1447800"/>
            <a:ext cx="8139113" cy="5257800"/>
          </a:xfrm>
        </p:spPr>
        <p:txBody>
          <a:bodyPr/>
          <a:lstStyle/>
          <a:p>
            <a:pPr eaLnBrk="1" hangingPunct="1">
              <a:defRPr/>
            </a:pPr>
            <a:r>
              <a:rPr kumimoji="1" lang="zh-CN" altLang="en-US" dirty="0" smtClean="0"/>
              <a:t>用户（通过审核</a:t>
            </a:r>
            <a:r>
              <a:rPr kumimoji="1" lang="en-US" altLang="zh-CN" dirty="0" smtClean="0"/>
              <a:t>97</a:t>
            </a:r>
            <a:r>
              <a:rPr kumimoji="1" lang="zh-CN" altLang="en-US" dirty="0" smtClean="0"/>
              <a:t>个）</a:t>
            </a:r>
            <a:endParaRPr kumimoji="1" lang="en-US" altLang="zh-CN" dirty="0" smtClean="0"/>
          </a:p>
          <a:p>
            <a:pPr lvl="1" eaLnBrk="1" hangingPunct="1">
              <a:defRPr/>
            </a:pPr>
            <a:r>
              <a:rPr kumimoji="1" lang="zh-CN" altLang="en-US" dirty="0" smtClean="0"/>
              <a:t>其中每月的活跃用户</a:t>
            </a:r>
            <a:r>
              <a:rPr kumimoji="1" lang="en-US" altLang="zh-CN" dirty="0" smtClean="0"/>
              <a:t>10</a:t>
            </a:r>
            <a:r>
              <a:rPr kumimoji="1" lang="zh-CN" altLang="en-US" dirty="0" smtClean="0"/>
              <a:t>个左右</a:t>
            </a:r>
            <a:endParaRPr kumimoji="1" lang="en-US" altLang="zh-CN" dirty="0" smtClean="0"/>
          </a:p>
          <a:p>
            <a:pPr eaLnBrk="1" hangingPunct="1">
              <a:defRPr/>
            </a:pPr>
            <a:r>
              <a:rPr kumimoji="1" lang="zh-CN" altLang="en-US" dirty="0" smtClean="0"/>
              <a:t>作业数据统计（大概</a:t>
            </a:r>
            <a:r>
              <a:rPr kumimoji="1" lang="en-US" altLang="zh-CN" dirty="0" smtClean="0"/>
              <a:t>14</a:t>
            </a:r>
            <a:r>
              <a:rPr kumimoji="1" lang="zh-CN" altLang="en-US" dirty="0" smtClean="0"/>
              <a:t>个月）</a:t>
            </a:r>
            <a:endParaRPr kumimoji="1" lang="en-US" altLang="zh-CN" dirty="0" smtClean="0"/>
          </a:p>
          <a:p>
            <a:pPr lvl="1" eaLnBrk="1" hangingPunct="1">
              <a:defRPr/>
            </a:pPr>
            <a:r>
              <a:rPr kumimoji="1" lang="zh-CN" altLang="en-US" dirty="0"/>
              <a:t>报告期间共运行</a:t>
            </a:r>
            <a:r>
              <a:rPr kumimoji="1" lang="zh-CN" altLang="en-US" dirty="0" smtClean="0"/>
              <a:t>了</a:t>
            </a:r>
            <a:r>
              <a:rPr kumimoji="1" lang="en-US" altLang="zh-CN" dirty="0" smtClean="0"/>
              <a:t>39312</a:t>
            </a:r>
            <a:r>
              <a:rPr kumimoji="1" lang="zh-CN" altLang="en-US" dirty="0" smtClean="0"/>
              <a:t>个</a:t>
            </a:r>
            <a:r>
              <a:rPr kumimoji="1" lang="zh-CN" altLang="en-US" dirty="0"/>
              <a:t>作业，</a:t>
            </a:r>
            <a:r>
              <a:rPr kumimoji="1" lang="en-US" altLang="zh-CN" dirty="0"/>
              <a:t>GPU</a:t>
            </a:r>
            <a:r>
              <a:rPr kumimoji="1" lang="zh-CN" altLang="en-US" dirty="0" smtClean="0"/>
              <a:t>作业</a:t>
            </a:r>
            <a:r>
              <a:rPr kumimoji="1" lang="en-US" altLang="zh-CN" dirty="0" smtClean="0"/>
              <a:t>45</a:t>
            </a:r>
            <a:r>
              <a:rPr kumimoji="1" lang="zh-CN" altLang="en-US" dirty="0" smtClean="0"/>
              <a:t>个</a:t>
            </a:r>
            <a:r>
              <a:rPr kumimoji="1" lang="zh-CN" altLang="en-US" dirty="0"/>
              <a:t>。</a:t>
            </a:r>
            <a:endParaRPr kumimoji="1" lang="zh-CN" altLang="en-US" dirty="0"/>
          </a:p>
          <a:p>
            <a:pPr lvl="1" eaLnBrk="1" hangingPunct="1">
              <a:defRPr/>
            </a:pPr>
            <a:r>
              <a:rPr kumimoji="1" lang="zh-CN" altLang="en-US" dirty="0"/>
              <a:t>累计</a:t>
            </a:r>
            <a:r>
              <a:rPr kumimoji="1" lang="zh-CN" altLang="en-US" dirty="0" smtClean="0"/>
              <a:t>使用</a:t>
            </a:r>
            <a:r>
              <a:rPr kumimoji="1" lang="en-US" altLang="zh-CN" dirty="0" smtClean="0"/>
              <a:t>1065.4</a:t>
            </a:r>
            <a:r>
              <a:rPr kumimoji="1" lang="zh-CN" altLang="en-US" dirty="0" smtClean="0"/>
              <a:t>万</a:t>
            </a:r>
            <a:r>
              <a:rPr kumimoji="1" lang="zh-CN" altLang="en-US" dirty="0"/>
              <a:t>核时（</a:t>
            </a:r>
            <a:r>
              <a:rPr kumimoji="1" lang="en-US" altLang="zh-CN" dirty="0" err="1"/>
              <a:t>Walltime</a:t>
            </a:r>
            <a:r>
              <a:rPr kumimoji="1" lang="zh-CN" altLang="en-US" dirty="0"/>
              <a:t>统计），机时占用比例为</a:t>
            </a:r>
            <a:r>
              <a:rPr kumimoji="1" lang="en-US" altLang="zh-CN" dirty="0" smtClean="0"/>
              <a:t>84.2%</a:t>
            </a:r>
            <a:r>
              <a:rPr kumimoji="1" lang="zh-CN" altLang="en-US" dirty="0"/>
              <a:t>。</a:t>
            </a:r>
            <a:endParaRPr kumimoji="1" lang="zh-CN" altLang="en-US" dirty="0"/>
          </a:p>
          <a:p>
            <a:pPr lvl="1" eaLnBrk="1" hangingPunct="1">
              <a:defRPr/>
            </a:pPr>
            <a:r>
              <a:rPr kumimoji="1" lang="zh-CN" altLang="en-US" dirty="0">
                <a:solidFill>
                  <a:srgbClr val="FF0000"/>
                </a:solidFill>
              </a:rPr>
              <a:t>作业排队数量</a:t>
            </a:r>
            <a:r>
              <a:rPr kumimoji="1" lang="zh-CN" altLang="en-US" dirty="0" smtClean="0">
                <a:solidFill>
                  <a:srgbClr val="FF0000"/>
                </a:solidFill>
              </a:rPr>
              <a:t>为</a:t>
            </a:r>
            <a:r>
              <a:rPr kumimoji="1" lang="en-US" altLang="zh-CN" dirty="0" smtClean="0">
                <a:solidFill>
                  <a:srgbClr val="FF0000"/>
                </a:solidFill>
              </a:rPr>
              <a:t>33796</a:t>
            </a:r>
            <a:r>
              <a:rPr kumimoji="1" lang="zh-CN" altLang="en-US" dirty="0">
                <a:solidFill>
                  <a:srgbClr val="FF0000"/>
                </a:solidFill>
              </a:rPr>
              <a:t>个，平均等待时间</a:t>
            </a:r>
            <a:r>
              <a:rPr kumimoji="1" lang="en-US" altLang="zh-CN" dirty="0">
                <a:solidFill>
                  <a:srgbClr val="FF0000"/>
                </a:solidFill>
              </a:rPr>
              <a:t>1</a:t>
            </a:r>
            <a:r>
              <a:rPr kumimoji="1" lang="zh-CN" altLang="en-US" dirty="0">
                <a:solidFill>
                  <a:srgbClr val="FF0000"/>
                </a:solidFill>
              </a:rPr>
              <a:t>小时</a:t>
            </a:r>
            <a:r>
              <a:rPr kumimoji="1" lang="en-US" altLang="zh-CN" dirty="0" smtClean="0">
                <a:solidFill>
                  <a:srgbClr val="FF0000"/>
                </a:solidFill>
              </a:rPr>
              <a:t>49</a:t>
            </a:r>
            <a:r>
              <a:rPr kumimoji="1" lang="zh-CN" altLang="en-US" dirty="0" smtClean="0">
                <a:solidFill>
                  <a:srgbClr val="FF0000"/>
                </a:solidFill>
              </a:rPr>
              <a:t>秒</a:t>
            </a:r>
            <a:r>
              <a:rPr kumimoji="1" lang="zh-CN" altLang="en-US" dirty="0"/>
              <a:t>。</a:t>
            </a:r>
            <a:endParaRPr kumimoji="1" lang="zh-CN" altLang="en-US" dirty="0"/>
          </a:p>
          <a:p>
            <a:pPr lvl="1" eaLnBrk="1" hangingPunct="1">
              <a:defRPr/>
            </a:pPr>
            <a:r>
              <a:rPr kumimoji="1" lang="zh-CN" altLang="en-US" dirty="0"/>
              <a:t>作业运行时间最长为</a:t>
            </a:r>
            <a:r>
              <a:rPr kumimoji="1" lang="en-US" altLang="zh-CN" dirty="0"/>
              <a:t>30</a:t>
            </a:r>
            <a:r>
              <a:rPr kumimoji="1" lang="zh-CN" altLang="en-US" dirty="0"/>
              <a:t>天</a:t>
            </a:r>
            <a:r>
              <a:rPr kumimoji="1" lang="en-US" altLang="zh-CN" dirty="0"/>
              <a:t>23</a:t>
            </a:r>
            <a:r>
              <a:rPr kumimoji="1" lang="zh-CN" altLang="en-US" dirty="0"/>
              <a:t>小时</a:t>
            </a:r>
            <a:r>
              <a:rPr kumimoji="1" lang="en-US" altLang="zh-CN" dirty="0"/>
              <a:t>59</a:t>
            </a:r>
            <a:r>
              <a:rPr kumimoji="1" lang="zh-CN" altLang="en-US" dirty="0"/>
              <a:t>分钟</a:t>
            </a:r>
            <a:r>
              <a:rPr kumimoji="1" lang="en-US" altLang="zh-CN" dirty="0"/>
              <a:t>59</a:t>
            </a:r>
            <a:r>
              <a:rPr kumimoji="1" lang="zh-CN" altLang="en-US" dirty="0"/>
              <a:t>秒，使用</a:t>
            </a:r>
            <a:r>
              <a:rPr kumimoji="1" lang="en-US" altLang="zh-CN" dirty="0"/>
              <a:t>28</a:t>
            </a:r>
            <a:r>
              <a:rPr kumimoji="1" lang="zh-CN" altLang="en-US" dirty="0"/>
              <a:t>核，</a:t>
            </a:r>
            <a:r>
              <a:rPr kumimoji="1" lang="en-US" altLang="zh-CN" dirty="0"/>
              <a:t>20832</a:t>
            </a:r>
            <a:r>
              <a:rPr kumimoji="1" lang="zh-CN" altLang="en-US" dirty="0"/>
              <a:t>核时。</a:t>
            </a:r>
            <a:endParaRPr kumimoji="1" lang="en-US" altLang="zh-CN" dirty="0" smtClean="0"/>
          </a:p>
          <a:p>
            <a:pPr eaLnBrk="1" hangingPunct="1">
              <a:defRPr/>
            </a:pPr>
            <a:r>
              <a:rPr kumimoji="1" lang="zh-CN" altLang="en-US" dirty="0" smtClean="0"/>
              <a:t>存在的问题</a:t>
            </a:r>
            <a:endParaRPr kumimoji="1" lang="en-US" altLang="zh-CN" dirty="0" smtClean="0"/>
          </a:p>
          <a:p>
            <a:pPr lvl="1" eaLnBrk="1" hangingPunct="1">
              <a:defRPr/>
            </a:pPr>
            <a:r>
              <a:rPr kumimoji="1" lang="zh-CN" altLang="en-US" dirty="0"/>
              <a:t>缺少对科学计算软件进行深入理解的技术支持</a:t>
            </a:r>
            <a:r>
              <a:rPr kumimoji="1" lang="zh-CN" altLang="en-US" dirty="0" smtClean="0"/>
              <a:t>人员</a:t>
            </a:r>
            <a:endParaRPr kumimoji="1" lang="en-US" altLang="zh-CN" dirty="0"/>
          </a:p>
        </p:txBody>
      </p:sp>
      <p:sp>
        <p:nvSpPr>
          <p:cNvPr id="7172" name="幻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DB80925A-9993-4CDE-8319-7486974C840E}" type="slidenum">
              <a:rPr lang="en-US" altLang="zh-CN" sz="900" b="0" smtClean="0">
                <a:solidFill>
                  <a:srgbClr val="4D5E68"/>
                </a:solidFill>
                <a:latin typeface="Impact" panose="020B0806030902050204" pitchFamily="34" charset="0"/>
              </a:rPr>
            </a:fld>
            <a:endParaRPr lang="en-US" altLang="zh-CN" sz="900" b="0" smtClean="0">
              <a:solidFill>
                <a:srgbClr val="4D5E68"/>
              </a:solidFill>
              <a:latin typeface="Impact" panose="020B0806030902050204" pitchFamily="34" charset="0"/>
            </a:endParaRPr>
          </a:p>
        </p:txBody>
      </p:sp>
      <p:pic>
        <p:nvPicPr>
          <p:cNvPr id="2" name="图片 1"/>
          <p:cNvPicPr>
            <a:picLocks noChangeAspect="1"/>
          </p:cNvPicPr>
          <p:nvPr/>
        </p:nvPicPr>
        <p:blipFill>
          <a:blip r:embed="rId1"/>
          <a:stretch>
            <a:fillRect/>
          </a:stretch>
        </p:blipFill>
        <p:spPr>
          <a:xfrm>
            <a:off x="4848123" y="837213"/>
            <a:ext cx="4019753" cy="2098735"/>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609600" y="837213"/>
            <a:ext cx="6248400" cy="457200"/>
          </a:xfrm>
        </p:spPr>
        <p:txBody>
          <a:bodyPr/>
          <a:lstStyle/>
          <a:p>
            <a:pPr eaLnBrk="1" hangingPunct="1"/>
            <a:r>
              <a:rPr kumimoji="1" lang="zh-CN" altLang="en-US" sz="2400" dirty="0" smtClean="0"/>
              <a:t>高性能计算平台</a:t>
            </a:r>
            <a:endParaRPr kumimoji="1" lang="zh-CN" altLang="en-US" sz="2400" dirty="0" smtClean="0"/>
          </a:p>
        </p:txBody>
      </p:sp>
      <p:sp>
        <p:nvSpPr>
          <p:cNvPr id="3" name="内容占位符 2"/>
          <p:cNvSpPr>
            <a:spLocks noGrp="1"/>
          </p:cNvSpPr>
          <p:nvPr>
            <p:ph idx="1"/>
          </p:nvPr>
        </p:nvSpPr>
        <p:spPr>
          <a:xfrm>
            <a:off x="609600" y="1447800"/>
            <a:ext cx="8139113" cy="5257800"/>
          </a:xfrm>
        </p:spPr>
        <p:txBody>
          <a:bodyPr/>
          <a:lstStyle/>
          <a:p>
            <a:pPr eaLnBrk="1" hangingPunct="1">
              <a:defRPr/>
            </a:pPr>
            <a:r>
              <a:rPr kumimoji="1" lang="zh-CN" altLang="en-US" dirty="0" smtClean="0"/>
              <a:t>主要应用</a:t>
            </a:r>
            <a:endParaRPr kumimoji="1" lang="en-US" altLang="zh-CN" dirty="0" smtClean="0"/>
          </a:p>
          <a:p>
            <a:pPr lvl="1" eaLnBrk="1" hangingPunct="1">
              <a:defRPr/>
            </a:pPr>
            <a:r>
              <a:rPr kumimoji="1" lang="zh-CN" altLang="en-US" dirty="0" smtClean="0"/>
              <a:t>设备模拟（中子物理、探测器、屏蔽材料、加速器、</a:t>
            </a:r>
            <a:r>
              <a:rPr kumimoji="1" lang="en-US" altLang="zh-CN" dirty="0" smtClean="0"/>
              <a:t>……</a:t>
            </a:r>
            <a:r>
              <a:rPr kumimoji="1" lang="zh-CN" altLang="en-US" dirty="0" smtClean="0"/>
              <a:t>）</a:t>
            </a:r>
            <a:endParaRPr kumimoji="1" lang="en-US" altLang="zh-CN" dirty="0" smtClean="0"/>
          </a:p>
          <a:p>
            <a:pPr lvl="1" eaLnBrk="1" hangingPunct="1">
              <a:defRPr/>
            </a:pPr>
            <a:r>
              <a:rPr kumimoji="1" lang="zh-CN" altLang="en-US" dirty="0" smtClean="0"/>
              <a:t>数据处理</a:t>
            </a:r>
            <a:endParaRPr kumimoji="1" lang="en-US" altLang="zh-CN" dirty="0" smtClean="0"/>
          </a:p>
          <a:p>
            <a:pPr lvl="1" eaLnBrk="1" hangingPunct="1">
              <a:defRPr/>
            </a:pPr>
            <a:r>
              <a:rPr kumimoji="1" lang="zh-CN" altLang="en-US" dirty="0" smtClean="0"/>
              <a:t>白光</a:t>
            </a:r>
            <a:endParaRPr kumimoji="1" lang="en-US" altLang="zh-CN" dirty="0" smtClean="0"/>
          </a:p>
          <a:p>
            <a:pPr lvl="1" eaLnBrk="1" hangingPunct="1">
              <a:defRPr/>
            </a:pPr>
            <a:r>
              <a:rPr kumimoji="1" lang="zh-CN" altLang="en-US" dirty="0" smtClean="0"/>
              <a:t>中子交叉学科</a:t>
            </a:r>
            <a:endParaRPr kumimoji="1" lang="en-US" altLang="zh-CN" dirty="0" smtClean="0"/>
          </a:p>
          <a:p>
            <a:pPr eaLnBrk="1" hangingPunct="1">
              <a:defRPr/>
            </a:pPr>
            <a:r>
              <a:rPr kumimoji="1" lang="zh-CN" altLang="en-US" dirty="0" smtClean="0"/>
              <a:t>科研成果</a:t>
            </a:r>
            <a:endParaRPr kumimoji="1" lang="en-US" altLang="zh-CN" dirty="0" smtClean="0"/>
          </a:p>
          <a:p>
            <a:pPr lvl="1" eaLnBrk="1" hangingPunct="1">
              <a:defRPr/>
            </a:pPr>
            <a:r>
              <a:rPr kumimoji="1" lang="zh-CN" altLang="en-US" dirty="0" smtClean="0"/>
              <a:t>发表文章</a:t>
            </a:r>
            <a:r>
              <a:rPr kumimoji="1" lang="en-US" altLang="zh-CN" dirty="0" smtClean="0"/>
              <a:t>18</a:t>
            </a:r>
            <a:r>
              <a:rPr kumimoji="1" lang="zh-CN" altLang="en-US" dirty="0" smtClean="0"/>
              <a:t>篇</a:t>
            </a:r>
            <a:endParaRPr kumimoji="1" lang="en-US" altLang="zh-CN" dirty="0" smtClean="0"/>
          </a:p>
        </p:txBody>
      </p:sp>
      <p:sp>
        <p:nvSpPr>
          <p:cNvPr id="7172" name="幻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DB80925A-9993-4CDE-8319-7486974C840E}" type="slidenum">
              <a:rPr lang="en-US" altLang="zh-CN" sz="900" b="0" smtClean="0">
                <a:solidFill>
                  <a:srgbClr val="4D5E68"/>
                </a:solidFill>
                <a:latin typeface="Impact" panose="020B0806030902050204" pitchFamily="34" charset="0"/>
              </a:rPr>
            </a:fld>
            <a:endParaRPr lang="en-US" altLang="zh-CN" sz="900" b="0" smtClean="0">
              <a:solidFill>
                <a:srgbClr val="4D5E68"/>
              </a:solidFill>
              <a:latin typeface="Impact" panose="020B0806030902050204" pitchFamily="34" charset="0"/>
            </a:endParaRPr>
          </a:p>
        </p:txBody>
      </p:sp>
      <p:pic>
        <p:nvPicPr>
          <p:cNvPr id="4" name="图片 3"/>
          <p:cNvPicPr>
            <a:picLocks noChangeAspect="1"/>
          </p:cNvPicPr>
          <p:nvPr/>
        </p:nvPicPr>
        <p:blipFill>
          <a:blip r:embed="rId1"/>
          <a:stretch>
            <a:fillRect/>
          </a:stretch>
        </p:blipFill>
        <p:spPr>
          <a:xfrm>
            <a:off x="3245797" y="2852936"/>
            <a:ext cx="5502916" cy="3319501"/>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分级数据存储系统</a:t>
            </a:r>
            <a:endParaRPr lang="zh-CN" altLang="en-US" dirty="0"/>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graphicFrame>
        <p:nvGraphicFramePr>
          <p:cNvPr id="7" name="内容占位符 6"/>
          <p:cNvGraphicFramePr>
            <a:graphicFrameLocks noGrp="1" noChangeAspect="1"/>
          </p:cNvGraphicFramePr>
          <p:nvPr>
            <p:ph idx="1"/>
          </p:nvPr>
        </p:nvGraphicFramePr>
        <p:xfrm>
          <a:off x="1103569" y="1412776"/>
          <a:ext cx="7399337" cy="4953000"/>
        </p:xfrm>
        <a:graphic>
          <a:graphicData uri="http://schemas.openxmlformats.org/presentationml/2006/ole">
            <mc:AlternateContent xmlns:mc="http://schemas.openxmlformats.org/markup-compatibility/2006">
              <mc:Choice xmlns:v="urn:schemas-microsoft-com:vml" Requires="v">
                <p:oleObj spid="_x0000_s56367" name="Visio" r:id="rId1" imgW="12268200" imgH="8216900" progId="Visio.Drawing.15">
                  <p:embed/>
                </p:oleObj>
              </mc:Choice>
              <mc:Fallback>
                <p:oleObj name="Visio" r:id="rId1" imgW="12268200" imgH="8216900" progId="Visio.Drawing.15">
                  <p:embed/>
                  <p:pic>
                    <p:nvPicPr>
                      <p:cNvPr id="0" name="图片 56366"/>
                      <p:cNvPicPr/>
                      <p:nvPr/>
                    </p:nvPicPr>
                    <p:blipFill>
                      <a:blip r:embed="rId2"/>
                      <a:stretch>
                        <a:fillRect/>
                      </a:stretch>
                    </p:blipFill>
                    <p:spPr>
                      <a:xfrm>
                        <a:off x="1103569" y="1412776"/>
                        <a:ext cx="7399337" cy="4953000"/>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967192"/>
            <a:ext cx="4860540" cy="342900"/>
          </a:xfrm>
        </p:spPr>
        <p:txBody>
          <a:bodyPr/>
          <a:lstStyle/>
          <a:p>
            <a:pPr algn="just"/>
            <a:r>
              <a:rPr lang="zh-CN" altLang="en-US" sz="2400" dirty="0" smtClean="0"/>
              <a:t>分级数据存储系统</a:t>
            </a:r>
            <a:endParaRPr lang="zh-CN" altLang="en-US" sz="2400" dirty="0"/>
          </a:p>
        </p:txBody>
      </p:sp>
      <p:sp>
        <p:nvSpPr>
          <p:cNvPr id="4" name="灯片编号占位符 3"/>
          <p:cNvSpPr>
            <a:spLocks noGrp="1"/>
          </p:cNvSpPr>
          <p:nvPr>
            <p:ph type="sldNum" sz="quarter" idx="10"/>
          </p:nvPr>
        </p:nvSpPr>
        <p:spPr/>
        <p:txBody>
          <a:bodyPr/>
          <a:lstStyle/>
          <a:p>
            <a:fld id="{A72E3153-A26E-4CDB-9AA6-88958E6DD37B}" type="slidenum">
              <a:rPr lang="en-US" altLang="zh-CN" smtClean="0"/>
            </a:fld>
            <a:endParaRPr lang="en-US" altLang="zh-CN"/>
          </a:p>
        </p:txBody>
      </p:sp>
      <p:sp>
        <p:nvSpPr>
          <p:cNvPr id="3" name="内容占位符 2"/>
          <p:cNvSpPr>
            <a:spLocks noGrp="1"/>
          </p:cNvSpPr>
          <p:nvPr>
            <p:ph idx="1"/>
          </p:nvPr>
        </p:nvSpPr>
        <p:spPr/>
        <p:txBody>
          <a:bodyPr/>
          <a:lstStyle/>
          <a:p>
            <a:r>
              <a:rPr lang="zh-CN" altLang="en-US" dirty="0" smtClean="0"/>
              <a:t>存储策略</a:t>
            </a:r>
            <a:endParaRPr lang="en-US" altLang="zh-CN" dirty="0" smtClean="0"/>
          </a:p>
          <a:p>
            <a:pPr lvl="1"/>
            <a:r>
              <a:rPr lang="zh-CN" altLang="en-US" dirty="0" smtClean="0"/>
              <a:t>分级存储：热数据</a:t>
            </a:r>
            <a:r>
              <a:rPr lang="en-US" altLang="zh-CN" dirty="0" smtClean="0">
                <a:sym typeface="Wingdings" panose="05000000000000000000" pitchFamily="2" charset="2"/>
              </a:rPr>
              <a:t></a:t>
            </a:r>
            <a:r>
              <a:rPr lang="zh-CN" altLang="en-US" dirty="0" smtClean="0">
                <a:sym typeface="Wingdings" panose="05000000000000000000" pitchFamily="2" charset="2"/>
              </a:rPr>
              <a:t>冷数据</a:t>
            </a:r>
            <a:r>
              <a:rPr lang="en-US" altLang="zh-CN" dirty="0" smtClean="0">
                <a:sym typeface="Wingdings" panose="05000000000000000000" pitchFamily="2" charset="2"/>
              </a:rPr>
              <a:t></a:t>
            </a:r>
            <a:r>
              <a:rPr lang="zh-CN" altLang="en-US" dirty="0" smtClean="0">
                <a:sym typeface="Wingdings" panose="05000000000000000000" pitchFamily="2" charset="2"/>
              </a:rPr>
              <a:t>周期性备份</a:t>
            </a:r>
            <a:r>
              <a:rPr lang="en-US" altLang="zh-CN" dirty="0" smtClean="0">
                <a:sym typeface="Wingdings" panose="05000000000000000000" pitchFamily="2" charset="2"/>
              </a:rPr>
              <a:t></a:t>
            </a:r>
            <a:r>
              <a:rPr lang="zh-CN" altLang="en-US" dirty="0" smtClean="0">
                <a:sym typeface="Wingdings" panose="05000000000000000000" pitchFamily="2" charset="2"/>
              </a:rPr>
              <a:t>永久性备份（磁带库）</a:t>
            </a:r>
            <a:endParaRPr lang="en-US" altLang="zh-CN" dirty="0" smtClean="0"/>
          </a:p>
          <a:p>
            <a:r>
              <a:rPr lang="zh-CN" altLang="en-US" dirty="0" smtClean="0"/>
              <a:t>自动备份</a:t>
            </a:r>
            <a:endParaRPr lang="en-US" altLang="zh-CN" dirty="0" smtClean="0"/>
          </a:p>
          <a:p>
            <a:pPr lvl="1"/>
            <a:r>
              <a:rPr lang="zh-CN" altLang="en-US" dirty="0" smtClean="0"/>
              <a:t>原始数据自动备份到磁带库：每天增量备份</a:t>
            </a:r>
            <a:endParaRPr lang="en-US" altLang="zh-CN" dirty="0" smtClean="0"/>
          </a:p>
          <a:p>
            <a:r>
              <a:rPr lang="zh-CN" altLang="en-US" dirty="0" smtClean="0"/>
              <a:t>存储容量</a:t>
            </a:r>
            <a:endParaRPr lang="en-US" altLang="zh-CN" dirty="0" smtClean="0"/>
          </a:p>
          <a:p>
            <a:pPr lvl="1"/>
            <a:r>
              <a:rPr lang="zh-CN" altLang="en-US" dirty="0" smtClean="0"/>
              <a:t>共</a:t>
            </a:r>
            <a:r>
              <a:rPr lang="en-US" altLang="zh-CN" dirty="0" smtClean="0"/>
              <a:t>300TB</a:t>
            </a:r>
            <a:endParaRPr lang="en-US" altLang="zh-CN" dirty="0" smtClean="0"/>
          </a:p>
          <a:p>
            <a:pPr lvl="1"/>
            <a:r>
              <a:rPr lang="zh-CN" altLang="en-US" dirty="0" smtClean="0"/>
              <a:t>已使用</a:t>
            </a:r>
            <a:r>
              <a:rPr lang="en-US" altLang="zh-CN" dirty="0" smtClean="0"/>
              <a:t>80TB</a:t>
            </a:r>
            <a:r>
              <a:rPr lang="zh-CN" altLang="en-US" dirty="0" smtClean="0"/>
              <a:t>（</a:t>
            </a:r>
            <a:r>
              <a:rPr lang="en-US" altLang="zh-CN" dirty="0" smtClean="0"/>
              <a:t>27%</a:t>
            </a:r>
            <a:r>
              <a:rPr lang="zh-CN" altLang="en-US" dirty="0" smtClean="0"/>
              <a:t>）</a:t>
            </a:r>
            <a:endParaRPr lang="en-US" altLang="zh-CN" dirty="0" smtClean="0"/>
          </a:p>
          <a:p>
            <a:pPr lvl="1"/>
            <a:r>
              <a:rPr lang="en-US" altLang="zh-CN" dirty="0" smtClean="0">
                <a:solidFill>
                  <a:srgbClr val="FF0000"/>
                </a:solidFill>
              </a:rPr>
              <a:t>SSD</a:t>
            </a:r>
            <a:r>
              <a:rPr lang="zh-CN" altLang="en-US" dirty="0" smtClean="0">
                <a:solidFill>
                  <a:srgbClr val="FF0000"/>
                </a:solidFill>
              </a:rPr>
              <a:t>快速存储</a:t>
            </a:r>
            <a:r>
              <a:rPr lang="zh-CN" altLang="en-US" dirty="0">
                <a:solidFill>
                  <a:srgbClr val="FF0000"/>
                </a:solidFill>
              </a:rPr>
              <a:t>和</a:t>
            </a:r>
            <a:r>
              <a:rPr lang="en-US" altLang="zh-CN" dirty="0" smtClean="0">
                <a:solidFill>
                  <a:srgbClr val="FF0000"/>
                </a:solidFill>
              </a:rPr>
              <a:t>Workspace</a:t>
            </a:r>
            <a:endParaRPr lang="en-US" altLang="zh-CN" dirty="0" smtClean="0">
              <a:solidFill>
                <a:srgbClr val="FF0000"/>
              </a:solidFill>
            </a:endParaRPr>
          </a:p>
          <a:p>
            <a:pPr marL="457200" lvl="1" indent="0">
              <a:buNone/>
            </a:pPr>
            <a:r>
              <a:rPr lang="zh-CN" altLang="en-US" dirty="0" smtClean="0">
                <a:solidFill>
                  <a:srgbClr val="FF0000"/>
                </a:solidFill>
              </a:rPr>
              <a:t>用户卷资源使用紧张，利用率</a:t>
            </a:r>
            <a:endParaRPr lang="en-US" altLang="zh-CN" dirty="0" smtClean="0">
              <a:solidFill>
                <a:srgbClr val="FF0000"/>
              </a:solidFill>
            </a:endParaRPr>
          </a:p>
          <a:p>
            <a:pPr marL="457200" lvl="1" indent="0">
              <a:buNone/>
            </a:pPr>
            <a:r>
              <a:rPr lang="zh-CN" altLang="en-US" dirty="0" smtClean="0">
                <a:solidFill>
                  <a:srgbClr val="FF0000"/>
                </a:solidFill>
              </a:rPr>
              <a:t>超过</a:t>
            </a:r>
            <a:r>
              <a:rPr lang="en-US" altLang="zh-CN" dirty="0" smtClean="0">
                <a:solidFill>
                  <a:srgbClr val="FF0000"/>
                </a:solidFill>
              </a:rPr>
              <a:t>80%</a:t>
            </a:r>
            <a:endParaRPr lang="en-US" altLang="zh-CN" dirty="0" smtClean="0">
              <a:solidFill>
                <a:srgbClr val="FF0000"/>
              </a:solidFill>
            </a:endParaRPr>
          </a:p>
          <a:p>
            <a:endParaRPr lang="zh-CN" altLang="en-US" dirty="0"/>
          </a:p>
        </p:txBody>
      </p:sp>
      <p:graphicFrame>
        <p:nvGraphicFramePr>
          <p:cNvPr id="8" name="图表 7"/>
          <p:cNvGraphicFramePr/>
          <p:nvPr/>
        </p:nvGraphicFramePr>
        <p:xfrm>
          <a:off x="4679156" y="3431877"/>
          <a:ext cx="4377854" cy="3273723"/>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967192"/>
            <a:ext cx="4860540" cy="342900"/>
          </a:xfrm>
        </p:spPr>
        <p:txBody>
          <a:bodyPr/>
          <a:lstStyle/>
          <a:p>
            <a:pPr algn="just"/>
            <a:r>
              <a:rPr lang="zh-CN" altLang="en-US" sz="2400" dirty="0" smtClean="0"/>
              <a:t>分级数据存储系统</a:t>
            </a:r>
            <a:endParaRPr lang="zh-CN" altLang="en-US" sz="2400" dirty="0"/>
          </a:p>
        </p:txBody>
      </p:sp>
      <p:sp>
        <p:nvSpPr>
          <p:cNvPr id="4" name="灯片编号占位符 3"/>
          <p:cNvSpPr>
            <a:spLocks noGrp="1"/>
          </p:cNvSpPr>
          <p:nvPr>
            <p:ph type="sldNum" sz="quarter" idx="10"/>
          </p:nvPr>
        </p:nvSpPr>
        <p:spPr/>
        <p:txBody>
          <a:bodyPr/>
          <a:lstStyle/>
          <a:p>
            <a:fld id="{A72E3153-A26E-4CDB-9AA6-88958E6DD37B}" type="slidenum">
              <a:rPr lang="en-US" altLang="zh-CN" smtClean="0"/>
            </a:fld>
            <a:endParaRPr lang="en-US" altLang="zh-CN"/>
          </a:p>
        </p:txBody>
      </p:sp>
      <p:sp>
        <p:nvSpPr>
          <p:cNvPr id="3" name="内容占位符 2"/>
          <p:cNvSpPr>
            <a:spLocks noGrp="1"/>
          </p:cNvSpPr>
          <p:nvPr>
            <p:ph idx="1"/>
          </p:nvPr>
        </p:nvSpPr>
        <p:spPr/>
        <p:txBody>
          <a:bodyPr/>
          <a:lstStyle/>
          <a:p>
            <a:r>
              <a:rPr lang="zh-CN" altLang="en-US" dirty="0" smtClean="0"/>
              <a:t>数据库集群</a:t>
            </a:r>
            <a:endParaRPr lang="en-US" altLang="zh-CN" dirty="0" smtClean="0"/>
          </a:p>
          <a:p>
            <a:pPr lvl="1"/>
            <a:r>
              <a:rPr lang="zh-CN" altLang="en-US" dirty="0" smtClean="0"/>
              <a:t>存储实验元数据目录</a:t>
            </a:r>
            <a:endParaRPr lang="en-US" altLang="zh-CN" dirty="0" smtClean="0"/>
          </a:p>
          <a:p>
            <a:pPr lvl="1"/>
            <a:r>
              <a:rPr lang="zh-CN" altLang="en-US" dirty="0"/>
              <a:t>新</a:t>
            </a:r>
            <a:r>
              <a:rPr lang="zh-CN" altLang="en-US" dirty="0" smtClean="0"/>
              <a:t>添加数据库</a:t>
            </a:r>
            <a:endParaRPr lang="en-US" altLang="zh-CN" dirty="0" smtClean="0"/>
          </a:p>
          <a:p>
            <a:pPr lvl="2"/>
            <a:r>
              <a:rPr lang="en-US" altLang="zh-CN" dirty="0" err="1" smtClean="0"/>
              <a:t>icat_db</a:t>
            </a:r>
            <a:endParaRPr lang="en-US" altLang="zh-CN" dirty="0" smtClean="0"/>
          </a:p>
          <a:p>
            <a:pPr lvl="2"/>
            <a:r>
              <a:rPr lang="en-US" altLang="zh-CN" dirty="0" err="1" smtClean="0"/>
              <a:t>authn_db</a:t>
            </a:r>
            <a:endParaRPr lang="en-US" altLang="zh-CN" dirty="0" smtClean="0"/>
          </a:p>
          <a:p>
            <a:pPr lvl="2"/>
            <a:r>
              <a:rPr lang="en-US" altLang="zh-CN" dirty="0" err="1" smtClean="0"/>
              <a:t>topcat_db</a:t>
            </a:r>
            <a:endParaRPr lang="en-US" altLang="zh-CN" dirty="0" smtClean="0"/>
          </a:p>
          <a:p>
            <a:pPr lvl="2"/>
            <a:r>
              <a:rPr lang="en-US" altLang="zh-CN" dirty="0" err="1"/>
              <a:t>proposaldb</a:t>
            </a:r>
            <a:endParaRPr lang="en-US" altLang="zh-CN" dirty="0" smtClean="0"/>
          </a:p>
          <a:p>
            <a:r>
              <a:rPr lang="zh-CN" altLang="en-US" dirty="0" smtClean="0"/>
              <a:t>公共软件库（软件发布）</a:t>
            </a:r>
            <a:endParaRPr lang="en-US" altLang="zh-CN" dirty="0" smtClean="0"/>
          </a:p>
          <a:p>
            <a:pPr lvl="1"/>
            <a:r>
              <a:rPr lang="zh-CN" altLang="en-US" dirty="0" smtClean="0"/>
              <a:t>基于</a:t>
            </a:r>
            <a:r>
              <a:rPr lang="en-US" altLang="zh-CN" dirty="0" smtClean="0"/>
              <a:t>CVMFS</a:t>
            </a:r>
            <a:r>
              <a:rPr lang="zh-CN" altLang="en-US" dirty="0" smtClean="0"/>
              <a:t>，部署软件</a:t>
            </a:r>
            <a:r>
              <a:rPr lang="en-US" altLang="zh-CN" dirty="0" smtClean="0"/>
              <a:t>20</a:t>
            </a:r>
            <a:r>
              <a:rPr lang="zh-CN" altLang="en-US" dirty="0" smtClean="0"/>
              <a:t>多种，每种提供不同版本</a:t>
            </a:r>
            <a:endParaRPr lang="en-US" altLang="zh-CN" dirty="0" smtClean="0"/>
          </a:p>
          <a:p>
            <a:pPr lvl="1"/>
            <a:r>
              <a:rPr lang="en-US" altLang="zh-CN" dirty="0" err="1" smtClean="0"/>
              <a:t>vasp</a:t>
            </a:r>
            <a:r>
              <a:rPr lang="zh-CN" altLang="en-US" dirty="0" smtClean="0"/>
              <a:t>、</a:t>
            </a:r>
            <a:r>
              <a:rPr lang="en-US" altLang="zh-CN" dirty="0" err="1" smtClean="0"/>
              <a:t>Gromacs</a:t>
            </a:r>
            <a:r>
              <a:rPr lang="zh-CN" altLang="en-US" dirty="0" smtClean="0"/>
              <a:t>、</a:t>
            </a:r>
            <a:r>
              <a:rPr lang="en-US" altLang="zh-CN" dirty="0" err="1" smtClean="0"/>
              <a:t>fluka</a:t>
            </a:r>
            <a:r>
              <a:rPr lang="zh-CN" altLang="en-US" dirty="0" smtClean="0"/>
              <a:t>、</a:t>
            </a:r>
            <a:r>
              <a:rPr lang="en-US" altLang="zh-CN" dirty="0" smtClean="0"/>
              <a:t>root</a:t>
            </a:r>
            <a:r>
              <a:rPr lang="zh-CN" altLang="en-US" dirty="0" smtClean="0"/>
              <a:t>、</a:t>
            </a:r>
            <a:r>
              <a:rPr lang="en-US" altLang="zh-CN" dirty="0"/>
              <a:t>PHITS</a:t>
            </a:r>
            <a:r>
              <a:rPr lang="zh-CN" altLang="en-US" dirty="0"/>
              <a:t>，</a:t>
            </a:r>
            <a:r>
              <a:rPr lang="en-US" altLang="zh-CN" dirty="0" smtClean="0"/>
              <a:t>MCNP</a:t>
            </a:r>
            <a:r>
              <a:rPr lang="zh-CN" altLang="en-US" dirty="0" smtClean="0"/>
              <a:t>，</a:t>
            </a:r>
            <a:r>
              <a:rPr lang="en-US" altLang="zh-CN" dirty="0" smtClean="0"/>
              <a:t>……</a:t>
            </a:r>
            <a:endParaRPr lang="en-US" altLang="zh-CN" dirty="0"/>
          </a:p>
          <a:p>
            <a:endParaRPr lang="zh-CN" altLang="en-US" dirty="0"/>
          </a:p>
        </p:txBody>
      </p:sp>
      <p:pic>
        <p:nvPicPr>
          <p:cNvPr id="6" name="图片 5"/>
          <p:cNvPicPr>
            <a:picLocks noChangeAspect="1"/>
          </p:cNvPicPr>
          <p:nvPr/>
        </p:nvPicPr>
        <p:blipFill>
          <a:blip r:embed="rId1"/>
          <a:stretch>
            <a:fillRect/>
          </a:stretch>
        </p:blipFill>
        <p:spPr>
          <a:xfrm>
            <a:off x="3167336" y="2420888"/>
            <a:ext cx="5976664" cy="1255884"/>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2273" y="2852936"/>
            <a:ext cx="4857799" cy="1362075"/>
          </a:xfrm>
        </p:spPr>
        <p:txBody>
          <a:bodyPr/>
          <a:lstStyle/>
          <a:p>
            <a:r>
              <a:rPr lang="en-US" altLang="zh-CN" dirty="0" smtClean="0"/>
              <a:t>IT</a:t>
            </a:r>
            <a:r>
              <a:rPr lang="zh-CN" altLang="en-US" dirty="0" smtClean="0"/>
              <a:t>基础设施运行状态</a:t>
            </a:r>
            <a:endParaRPr lang="zh-CN" altLang="en-US" dirty="0"/>
          </a:p>
        </p:txBody>
      </p:sp>
      <p:sp>
        <p:nvSpPr>
          <p:cNvPr id="6" name="矩形 5"/>
          <p:cNvSpPr/>
          <p:nvPr/>
        </p:nvSpPr>
        <p:spPr>
          <a:xfrm>
            <a:off x="5024083" y="2132856"/>
            <a:ext cx="4104456" cy="2585323"/>
          </a:xfrm>
          <a:prstGeom prst="rect">
            <a:avLst/>
          </a:prstGeom>
        </p:spPr>
        <p:txBody>
          <a:bodyPr wrap="square">
            <a:spAutoFit/>
          </a:bodyPr>
          <a:lstStyle/>
          <a:p>
            <a:pPr marL="742950" lvl="1" indent="-285750" eaLnBrk="1" hangingPunct="1">
              <a:lnSpc>
                <a:spcPct val="150000"/>
              </a:lnSpc>
              <a:buFont typeface="Arial" panose="020B0604020202020204" pitchFamily="34" charset="0"/>
              <a:buChar char="•"/>
              <a:defRPr/>
            </a:pPr>
            <a:r>
              <a:rPr kumimoji="1" lang="zh-CN" altLang="en-US" sz="2400" dirty="0"/>
              <a:t>机房环境</a:t>
            </a:r>
            <a:endParaRPr kumimoji="1" lang="en-US" altLang="zh-CN" sz="2400" dirty="0"/>
          </a:p>
          <a:p>
            <a:pPr marL="742950" lvl="1" indent="-285750" eaLnBrk="1" hangingPunct="1">
              <a:lnSpc>
                <a:spcPct val="150000"/>
              </a:lnSpc>
              <a:buFont typeface="Arial" panose="020B0604020202020204" pitchFamily="34" charset="0"/>
              <a:buChar char="•"/>
              <a:defRPr/>
            </a:pPr>
            <a:r>
              <a:rPr kumimoji="1" lang="zh-CN" altLang="en-US" sz="2400" dirty="0"/>
              <a:t>公共服务系统</a:t>
            </a:r>
            <a:r>
              <a:rPr kumimoji="1" lang="en-US" altLang="zh-CN" sz="2400" dirty="0"/>
              <a:t> </a:t>
            </a:r>
            <a:endParaRPr kumimoji="1" lang="en-US" altLang="zh-CN" sz="2400" dirty="0"/>
          </a:p>
          <a:p>
            <a:pPr marL="742950" lvl="1" indent="-285750" eaLnBrk="1" hangingPunct="1">
              <a:lnSpc>
                <a:spcPct val="150000"/>
              </a:lnSpc>
              <a:buFont typeface="Arial" panose="020B0604020202020204" pitchFamily="34" charset="0"/>
              <a:buChar char="•"/>
              <a:defRPr/>
            </a:pPr>
            <a:r>
              <a:rPr kumimoji="1" lang="zh-CN" altLang="en-US" sz="2400" dirty="0"/>
              <a:t>计算环境</a:t>
            </a:r>
            <a:r>
              <a:rPr kumimoji="1" lang="en-US" altLang="zh-CN" sz="2400" dirty="0"/>
              <a:t> </a:t>
            </a:r>
            <a:endParaRPr kumimoji="1" lang="en-US" altLang="zh-CN" sz="2400" dirty="0"/>
          </a:p>
          <a:p>
            <a:pPr marL="742950" lvl="1" indent="-285750" eaLnBrk="1" hangingPunct="1">
              <a:lnSpc>
                <a:spcPct val="150000"/>
              </a:lnSpc>
              <a:buFont typeface="Arial" panose="020B0604020202020204" pitchFamily="34" charset="0"/>
              <a:buChar char="•"/>
              <a:defRPr/>
            </a:pPr>
            <a:r>
              <a:rPr kumimoji="1" lang="zh-CN" altLang="en-US" sz="3600" b="1" dirty="0">
                <a:solidFill>
                  <a:srgbClr val="FF0000"/>
                </a:solidFill>
              </a:rPr>
              <a:t>网络</a:t>
            </a:r>
            <a:r>
              <a:rPr kumimoji="1" lang="en-US" altLang="zh-CN" sz="3600" b="1" dirty="0">
                <a:solidFill>
                  <a:srgbClr val="FF0000"/>
                </a:solidFill>
              </a:rPr>
              <a:t>&amp;</a:t>
            </a:r>
            <a:r>
              <a:rPr kumimoji="1" lang="zh-CN" altLang="en-US" sz="3600" b="1" dirty="0">
                <a:solidFill>
                  <a:srgbClr val="FF0000"/>
                </a:solidFill>
              </a:rPr>
              <a:t>信息安全</a:t>
            </a:r>
            <a:r>
              <a:rPr kumimoji="1" lang="en-US" altLang="zh-CN" sz="3600" b="1" dirty="0">
                <a:solidFill>
                  <a:srgbClr val="FF0000"/>
                </a:solidFill>
              </a:rPr>
              <a:t> </a:t>
            </a:r>
            <a:endParaRPr kumimoji="1" lang="en-US" altLang="zh-CN" sz="36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xiams\Desktop\CSNS网络建设文档\基础设施信息化-网络V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85770" y="2974966"/>
            <a:ext cx="4858230"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sz="2400" b="0" dirty="0"/>
              <a:t>网络</a:t>
            </a:r>
            <a:r>
              <a:rPr lang="zh-CN" altLang="en-US" sz="2400" b="0" dirty="0" smtClean="0"/>
              <a:t>架构</a:t>
            </a:r>
            <a:endParaRPr lang="zh-CN" altLang="en-US" sz="2400" b="0" dirty="0"/>
          </a:p>
        </p:txBody>
      </p:sp>
      <p:sp>
        <p:nvSpPr>
          <p:cNvPr id="3" name="内容占位符 2"/>
          <p:cNvSpPr>
            <a:spLocks noGrp="1"/>
          </p:cNvSpPr>
          <p:nvPr>
            <p:ph idx="1"/>
          </p:nvPr>
        </p:nvSpPr>
        <p:spPr>
          <a:xfrm>
            <a:off x="609601" y="1447800"/>
            <a:ext cx="3890392" cy="4953000"/>
          </a:xfrm>
        </p:spPr>
        <p:txBody>
          <a:bodyPr/>
          <a:lstStyle/>
          <a:p>
            <a:r>
              <a:rPr lang="zh-CN" altLang="en-US" sz="2000" dirty="0" smtClean="0"/>
              <a:t>全园区约</a:t>
            </a:r>
            <a:r>
              <a:rPr lang="en-US" altLang="zh-CN" sz="2000" dirty="0" smtClean="0"/>
              <a:t>300</a:t>
            </a:r>
            <a:r>
              <a:rPr lang="zh-CN" altLang="en-US" sz="2000" dirty="0" smtClean="0"/>
              <a:t>台</a:t>
            </a:r>
            <a:r>
              <a:rPr lang="zh-CN" altLang="en-US" sz="2000" dirty="0"/>
              <a:t>网络设备</a:t>
            </a:r>
            <a:endParaRPr lang="en-US" altLang="zh-CN" sz="2000" dirty="0" smtClean="0"/>
          </a:p>
          <a:p>
            <a:r>
              <a:rPr lang="zh-CN" altLang="en-US" sz="2000" dirty="0" smtClean="0"/>
              <a:t>全网</a:t>
            </a:r>
            <a:r>
              <a:rPr lang="zh-CN" altLang="zh-CN" sz="2000" dirty="0" smtClean="0"/>
              <a:t>提供</a:t>
            </a:r>
            <a:r>
              <a:rPr lang="en-US" altLang="zh-CN" sz="2000" dirty="0"/>
              <a:t>IPv4</a:t>
            </a:r>
            <a:r>
              <a:rPr lang="zh-CN" altLang="zh-CN" sz="2000" dirty="0"/>
              <a:t>与</a:t>
            </a:r>
            <a:r>
              <a:rPr lang="en-US" altLang="zh-CN" sz="2000" dirty="0"/>
              <a:t>IPv6</a:t>
            </a:r>
            <a:r>
              <a:rPr lang="zh-CN" altLang="zh-CN" sz="2000" dirty="0"/>
              <a:t>双</a:t>
            </a:r>
            <a:r>
              <a:rPr lang="zh-CN" altLang="zh-CN" sz="2000" dirty="0" smtClean="0"/>
              <a:t>栈</a:t>
            </a:r>
            <a:r>
              <a:rPr lang="zh-CN" altLang="en-US" sz="2000" dirty="0" smtClean="0"/>
              <a:t>环境</a:t>
            </a:r>
            <a:endParaRPr lang="en-US" altLang="zh-CN" sz="2000" dirty="0" smtClean="0"/>
          </a:p>
          <a:p>
            <a:r>
              <a:rPr lang="zh-CN" altLang="en-US" sz="2000" dirty="0" smtClean="0"/>
              <a:t>园区网络</a:t>
            </a:r>
            <a:endParaRPr lang="en-US" altLang="zh-CN" sz="2000" dirty="0" smtClean="0"/>
          </a:p>
          <a:p>
            <a:pPr lvl="1"/>
            <a:r>
              <a:rPr lang="zh-CN" altLang="en-US" sz="1800" dirty="0" smtClean="0"/>
              <a:t>骨干网络双链路冗余结构</a:t>
            </a:r>
            <a:r>
              <a:rPr lang="en-US" altLang="zh-CN" sz="1800" dirty="0" smtClean="0"/>
              <a:t>2</a:t>
            </a:r>
            <a:r>
              <a:rPr lang="zh-CN" altLang="en-US" sz="1800" dirty="0"/>
              <a:t>*</a:t>
            </a:r>
            <a:r>
              <a:rPr lang="en-US" altLang="zh-CN" sz="1800" dirty="0" smtClean="0"/>
              <a:t>1Gbps</a:t>
            </a:r>
            <a:r>
              <a:rPr lang="zh-CN" altLang="en-US" sz="1800" dirty="0" smtClean="0"/>
              <a:t>带宽</a:t>
            </a:r>
            <a:endParaRPr lang="en-US" altLang="zh-CN" sz="1800" dirty="0" smtClean="0"/>
          </a:p>
          <a:p>
            <a:pPr lvl="1"/>
            <a:r>
              <a:rPr lang="zh-CN" altLang="en-US" sz="1800" dirty="0" smtClean="0"/>
              <a:t>接入网络</a:t>
            </a:r>
            <a:r>
              <a:rPr lang="en-US" altLang="zh-CN" sz="1800" dirty="0" smtClean="0"/>
              <a:t>1Gbps</a:t>
            </a:r>
            <a:r>
              <a:rPr lang="zh-CN" altLang="en-US" sz="1800" dirty="0" smtClean="0"/>
              <a:t>带宽</a:t>
            </a:r>
            <a:endParaRPr lang="en-US" altLang="zh-CN" sz="1800" dirty="0" smtClean="0"/>
          </a:p>
          <a:p>
            <a:pPr lvl="1"/>
            <a:r>
              <a:rPr lang="zh-CN" altLang="en-US" sz="1800" dirty="0" smtClean="0"/>
              <a:t>加入</a:t>
            </a:r>
            <a:r>
              <a:rPr lang="en-US" altLang="zh-CN" sz="1800" dirty="0" err="1" smtClean="0"/>
              <a:t>eduroam</a:t>
            </a:r>
            <a:r>
              <a:rPr lang="zh-CN" altLang="en-US" sz="1800" dirty="0" smtClean="0"/>
              <a:t>全球联盟</a:t>
            </a:r>
            <a:endParaRPr lang="en-US" altLang="zh-CN" sz="1800" dirty="0" smtClean="0"/>
          </a:p>
          <a:p>
            <a:r>
              <a:rPr lang="zh-CN" altLang="zh-CN" sz="2000" dirty="0" smtClean="0"/>
              <a:t>计算环境</a:t>
            </a:r>
            <a:r>
              <a:rPr lang="zh-CN" altLang="en-US" sz="2000" dirty="0" smtClean="0"/>
              <a:t>网络</a:t>
            </a:r>
            <a:endParaRPr lang="en-US" altLang="zh-CN" sz="2000" dirty="0" smtClean="0"/>
          </a:p>
          <a:p>
            <a:pPr lvl="1"/>
            <a:r>
              <a:rPr lang="zh-CN" altLang="zh-CN" sz="1800" dirty="0" smtClean="0"/>
              <a:t>骨干</a:t>
            </a:r>
            <a:r>
              <a:rPr lang="zh-CN" altLang="zh-CN" sz="1800" dirty="0"/>
              <a:t>网络</a:t>
            </a:r>
            <a:r>
              <a:rPr lang="en-US" altLang="zh-CN" sz="1800" dirty="0" smtClean="0"/>
              <a:t>2</a:t>
            </a:r>
            <a:r>
              <a:rPr lang="zh-CN" altLang="en-US" sz="1800" dirty="0" smtClean="0"/>
              <a:t>*</a:t>
            </a:r>
            <a:r>
              <a:rPr lang="en-US" altLang="zh-CN" sz="1800" dirty="0" smtClean="0"/>
              <a:t>10Gbps</a:t>
            </a:r>
            <a:r>
              <a:rPr lang="zh-CN" altLang="zh-CN" sz="1800" dirty="0"/>
              <a:t>网络</a:t>
            </a:r>
            <a:r>
              <a:rPr lang="zh-CN" altLang="zh-CN" sz="1800" dirty="0" smtClean="0"/>
              <a:t>带宽</a:t>
            </a:r>
            <a:endParaRPr lang="en-US" altLang="zh-CN" sz="1800" dirty="0"/>
          </a:p>
          <a:p>
            <a:pPr lvl="1"/>
            <a:r>
              <a:rPr lang="zh-CN" altLang="en-US" sz="1800" dirty="0" smtClean="0"/>
              <a:t>接入网络</a:t>
            </a:r>
            <a:r>
              <a:rPr lang="en-US" altLang="zh-CN" sz="1800" dirty="0" smtClean="0"/>
              <a:t>10Gbps</a:t>
            </a:r>
            <a:r>
              <a:rPr lang="zh-CN" altLang="en-US" sz="1800" dirty="0" smtClean="0"/>
              <a:t>带宽</a:t>
            </a:r>
            <a:endParaRPr lang="en-US" altLang="zh-CN" sz="1800" dirty="0" smtClean="0"/>
          </a:p>
          <a:p>
            <a:pPr lvl="1"/>
            <a:r>
              <a:rPr lang="en-US" altLang="zh-CN" sz="1800" dirty="0" err="1" smtClean="0"/>
              <a:t>Infiniband</a:t>
            </a:r>
            <a:r>
              <a:rPr lang="zh-CN" altLang="zh-CN" sz="1800" dirty="0"/>
              <a:t>网络</a:t>
            </a:r>
            <a:r>
              <a:rPr lang="en-US" altLang="zh-CN" sz="1800" dirty="0"/>
              <a:t>56Gbps</a:t>
            </a:r>
            <a:r>
              <a:rPr lang="zh-CN" altLang="zh-CN" sz="1800" dirty="0" smtClean="0"/>
              <a:t>带宽</a:t>
            </a:r>
            <a:endParaRPr lang="zh-CN" altLang="zh-CN" sz="1800" dirty="0"/>
          </a:p>
          <a:p>
            <a:endParaRPr lang="zh-CN" altLang="en-US" sz="1400" dirty="0"/>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pic>
        <p:nvPicPr>
          <p:cNvPr id="6"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1723" y="1949445"/>
            <a:ext cx="12969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7335" y="2008183"/>
            <a:ext cx="11588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0" indent="0"/>
            <a:r>
              <a:rPr lang="zh-CN" altLang="en-US" sz="2400" dirty="0" smtClean="0"/>
              <a:t>网络运行状态</a:t>
            </a:r>
            <a:endParaRPr lang="zh-CN" altLang="zh-CN" sz="2400" dirty="0"/>
          </a:p>
        </p:txBody>
      </p:sp>
      <p:sp>
        <p:nvSpPr>
          <p:cNvPr id="3" name="内容占位符 2"/>
          <p:cNvSpPr>
            <a:spLocks noGrp="1"/>
          </p:cNvSpPr>
          <p:nvPr>
            <p:ph idx="1"/>
          </p:nvPr>
        </p:nvSpPr>
        <p:spPr>
          <a:xfrm>
            <a:off x="539552" y="1447800"/>
            <a:ext cx="8139113" cy="5257800"/>
          </a:xfrm>
        </p:spPr>
        <p:txBody>
          <a:bodyPr/>
          <a:lstStyle/>
          <a:p>
            <a:r>
              <a:rPr lang="zh-CN" altLang="en-US" sz="2400" dirty="0" smtClean="0"/>
              <a:t>园区网络运行状态监控</a:t>
            </a:r>
            <a:endParaRPr lang="en-US" altLang="zh-CN" sz="2400" dirty="0" smtClean="0"/>
          </a:p>
          <a:p>
            <a:pPr lvl="1"/>
            <a:r>
              <a:rPr lang="zh-CN" altLang="en-US" sz="2000" dirty="0" smtClean="0"/>
              <a:t>网络流量及带宽监控</a:t>
            </a:r>
            <a:endParaRPr lang="en-US" altLang="zh-CN" sz="2000" dirty="0" smtClean="0"/>
          </a:p>
          <a:p>
            <a:pPr lvl="1"/>
            <a:r>
              <a:rPr lang="zh-CN" altLang="en-US" sz="2000" dirty="0" smtClean="0"/>
              <a:t>设备运行状态监控</a:t>
            </a:r>
            <a:endParaRPr lang="en-US" altLang="zh-CN" sz="2000" dirty="0" smtClean="0"/>
          </a:p>
          <a:p>
            <a:pPr lvl="1"/>
            <a:r>
              <a:rPr lang="zh-CN" altLang="en-US" sz="2000" dirty="0" smtClean="0"/>
              <a:t>网络主动测量（带宽、延迟、丢包率）</a:t>
            </a:r>
            <a:endParaRPr lang="en-US" altLang="zh-CN" sz="2000" dirty="0" smtClean="0"/>
          </a:p>
          <a:p>
            <a:pPr lvl="1"/>
            <a:r>
              <a:rPr lang="zh-CN" altLang="en-US" sz="2000" dirty="0" smtClean="0"/>
              <a:t>设备日志监控</a:t>
            </a:r>
            <a:endParaRPr lang="en-US" altLang="zh-CN" sz="2000" dirty="0" smtClean="0">
              <a:solidFill>
                <a:srgbClr val="FF0000"/>
              </a:solidFill>
            </a:endParaRPr>
          </a:p>
          <a:p>
            <a:r>
              <a:rPr lang="zh-CN" altLang="en-US" sz="2200" dirty="0" smtClean="0"/>
              <a:t>存储带宽升级</a:t>
            </a:r>
            <a:endParaRPr lang="en-US" altLang="zh-CN" sz="2200" dirty="0" smtClean="0"/>
          </a:p>
          <a:p>
            <a:pPr lvl="1"/>
            <a:r>
              <a:rPr lang="en-US" altLang="zh-CN" sz="2000" dirty="0" smtClean="0"/>
              <a:t>10Gb/s</a:t>
            </a:r>
            <a:r>
              <a:rPr lang="zh-CN" altLang="en-US" sz="2000" dirty="0" smtClean="0"/>
              <a:t>升级到</a:t>
            </a:r>
            <a:r>
              <a:rPr lang="en-US" altLang="zh-CN" sz="2000" dirty="0" smtClean="0"/>
              <a:t>20Gb/s</a:t>
            </a:r>
            <a:endParaRPr lang="en-US" altLang="zh-CN" sz="2000" dirty="0" smtClean="0"/>
          </a:p>
          <a:p>
            <a:r>
              <a:rPr lang="zh-CN" altLang="en-US" sz="2200" dirty="0" smtClean="0"/>
              <a:t>数据传输网络</a:t>
            </a:r>
            <a:endParaRPr lang="en-US" altLang="zh-CN" sz="2200" dirty="0" smtClean="0"/>
          </a:p>
          <a:p>
            <a:pPr lvl="1"/>
            <a:r>
              <a:rPr lang="zh-CN" altLang="en-US" sz="2000" dirty="0" smtClean="0"/>
              <a:t>专线（从靶站到计算网络）</a:t>
            </a:r>
            <a:endParaRPr lang="en-US" altLang="zh-CN" sz="2000" dirty="0" smtClean="0"/>
          </a:p>
          <a:p>
            <a:pPr lvl="1"/>
            <a:r>
              <a:rPr lang="zh-CN" altLang="en-US" sz="2000" dirty="0" smtClean="0"/>
              <a:t>专线 （白光源到计算网络）</a:t>
            </a:r>
            <a:endParaRPr lang="en-US" altLang="zh-CN" sz="2000" dirty="0" smtClean="0"/>
          </a:p>
          <a:p>
            <a:endParaRPr lang="zh-CN" altLang="zh-CN" sz="1800" dirty="0"/>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pic>
        <p:nvPicPr>
          <p:cNvPr id="1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17138" y="4052292"/>
            <a:ext cx="4361527" cy="212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4"/>
          <p:cNvSpPr txBox="1"/>
          <p:nvPr/>
        </p:nvSpPr>
        <p:spPr>
          <a:xfrm>
            <a:off x="6091965" y="2935249"/>
            <a:ext cx="1800573" cy="307777"/>
          </a:xfrm>
          <a:prstGeom prst="rect">
            <a:avLst/>
          </a:prstGeom>
          <a:noFill/>
        </p:spPr>
        <p:txBody>
          <a:bodyPr wrap="square" rtlCol="0">
            <a:spAutoFit/>
          </a:bodyPr>
          <a:lstStyle/>
          <a:p>
            <a:r>
              <a:rPr lang="zh-CN" altLang="en-US" dirty="0" smtClean="0"/>
              <a:t>网络状态监控</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667" y="1104570"/>
            <a:ext cx="4392317" cy="1794867"/>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kumimoji="1" lang="zh-CN" altLang="en-US" dirty="0"/>
              <a:t>提纲</a:t>
            </a:r>
            <a:endParaRPr kumimoji="1" lang="zh-CN" altLang="en-US" dirty="0" smtClean="0"/>
          </a:p>
        </p:txBody>
      </p:sp>
      <p:sp>
        <p:nvSpPr>
          <p:cNvPr id="3" name="内容占位符 2"/>
          <p:cNvSpPr>
            <a:spLocks noGrp="1"/>
          </p:cNvSpPr>
          <p:nvPr>
            <p:ph idx="1"/>
          </p:nvPr>
        </p:nvSpPr>
        <p:spPr/>
        <p:txBody>
          <a:bodyPr/>
          <a:lstStyle/>
          <a:p>
            <a:pPr eaLnBrk="1" hangingPunct="1">
              <a:defRPr/>
            </a:pPr>
            <a:r>
              <a:rPr kumimoji="1" lang="en-US" altLang="zh-CN" dirty="0" smtClean="0"/>
              <a:t>IT</a:t>
            </a:r>
            <a:r>
              <a:rPr kumimoji="1" lang="zh-CN" altLang="en-US" dirty="0" smtClean="0"/>
              <a:t>基础设施运行</a:t>
            </a:r>
            <a:r>
              <a:rPr kumimoji="1" lang="zh-CN" altLang="en-US" dirty="0"/>
              <a:t>状态</a:t>
            </a:r>
            <a:endParaRPr kumimoji="1" lang="en-US" altLang="zh-CN" dirty="0" smtClean="0"/>
          </a:p>
          <a:p>
            <a:pPr lvl="1" eaLnBrk="1" hangingPunct="1">
              <a:defRPr/>
            </a:pPr>
            <a:r>
              <a:rPr kumimoji="1" lang="zh-CN" altLang="en-US" dirty="0" smtClean="0"/>
              <a:t>机房环境</a:t>
            </a:r>
            <a:endParaRPr kumimoji="1" lang="en-US" altLang="zh-CN" dirty="0"/>
          </a:p>
          <a:p>
            <a:pPr lvl="1" eaLnBrk="1" hangingPunct="1">
              <a:defRPr/>
            </a:pPr>
            <a:r>
              <a:rPr kumimoji="1" lang="zh-CN" altLang="en-US" dirty="0"/>
              <a:t>公共服务系统</a:t>
            </a:r>
            <a:r>
              <a:rPr kumimoji="1" lang="en-US" altLang="zh-CN" dirty="0"/>
              <a:t> </a:t>
            </a:r>
            <a:endParaRPr kumimoji="1" lang="en-US" altLang="zh-CN" dirty="0"/>
          </a:p>
          <a:p>
            <a:pPr lvl="1" eaLnBrk="1" hangingPunct="1">
              <a:defRPr/>
            </a:pPr>
            <a:r>
              <a:rPr kumimoji="1" lang="zh-CN" altLang="en-US" dirty="0" smtClean="0"/>
              <a:t>计算环境</a:t>
            </a:r>
            <a:endParaRPr kumimoji="1" lang="en-US" altLang="zh-CN" dirty="0" smtClean="0"/>
          </a:p>
          <a:p>
            <a:pPr lvl="1" eaLnBrk="1" hangingPunct="1">
              <a:defRPr/>
            </a:pPr>
            <a:r>
              <a:rPr kumimoji="1" lang="zh-CN" altLang="en-US" dirty="0" smtClean="0"/>
              <a:t>网络</a:t>
            </a:r>
            <a:r>
              <a:rPr kumimoji="1" lang="en-US" altLang="zh-CN" dirty="0" smtClean="0"/>
              <a:t>&amp;</a:t>
            </a:r>
            <a:r>
              <a:rPr kumimoji="1" lang="zh-CN" altLang="en-US" dirty="0" smtClean="0"/>
              <a:t>信息安全</a:t>
            </a:r>
            <a:r>
              <a:rPr kumimoji="1" lang="en-US" altLang="zh-CN" dirty="0" smtClean="0"/>
              <a:t> </a:t>
            </a:r>
            <a:endParaRPr kumimoji="1" lang="en-US" altLang="zh-CN" dirty="0" smtClean="0"/>
          </a:p>
          <a:p>
            <a:pPr eaLnBrk="1" hangingPunct="1">
              <a:defRPr/>
            </a:pPr>
            <a:r>
              <a:rPr kumimoji="1" lang="zh-CN" altLang="en-US" dirty="0" smtClean="0"/>
              <a:t>当前工作与计划</a:t>
            </a:r>
            <a:endParaRPr kumimoji="1" lang="en-US" altLang="zh-CN" dirty="0" smtClean="0"/>
          </a:p>
          <a:p>
            <a:pPr lvl="1" eaLnBrk="1" hangingPunct="1">
              <a:defRPr/>
            </a:pPr>
            <a:r>
              <a:rPr kumimoji="1" lang="zh-CN" altLang="en-US" dirty="0" smtClean="0"/>
              <a:t>系统运行维护与升级</a:t>
            </a:r>
            <a:endParaRPr kumimoji="1" lang="en-US" altLang="zh-CN" dirty="0"/>
          </a:p>
          <a:p>
            <a:pPr lvl="1" eaLnBrk="1" hangingPunct="1">
              <a:defRPr/>
            </a:pPr>
            <a:r>
              <a:rPr kumimoji="1" lang="zh-CN" altLang="en-US" dirty="0" smtClean="0"/>
              <a:t>研究课题（领域云、大科学装置信息安全、</a:t>
            </a:r>
            <a:r>
              <a:rPr kumimoji="1" lang="en-US" altLang="zh-CN" dirty="0" smtClean="0"/>
              <a:t>……</a:t>
            </a:r>
            <a:r>
              <a:rPr kumimoji="1" lang="zh-CN" altLang="en-US" dirty="0" smtClean="0"/>
              <a:t>）</a:t>
            </a:r>
            <a:endParaRPr kumimoji="1" lang="en-US" altLang="zh-CN" dirty="0" smtClean="0"/>
          </a:p>
          <a:p>
            <a:pPr marL="342900" lvl="1" indent="-342900" eaLnBrk="1" hangingPunct="1">
              <a:spcBef>
                <a:spcPct val="30000"/>
              </a:spcBef>
              <a:buFontTx/>
              <a:buChar char="•"/>
              <a:defRPr/>
            </a:pPr>
            <a:r>
              <a:rPr kumimoji="1" lang="zh-CN" altLang="en-US" sz="2100" dirty="0" smtClean="0">
                <a:solidFill>
                  <a:srgbClr val="1679BA"/>
                </a:solidFill>
                <a:cs typeface="+mn-cs"/>
              </a:rPr>
              <a:t>总结</a:t>
            </a:r>
            <a:endParaRPr kumimoji="1" lang="en-US" altLang="zh-CN" dirty="0"/>
          </a:p>
          <a:p>
            <a:pPr lvl="1" eaLnBrk="1" hangingPunct="1">
              <a:defRPr/>
            </a:pPr>
            <a:endParaRPr kumimoji="1" lang="zh-CN" altLang="en-US" dirty="0"/>
          </a:p>
        </p:txBody>
      </p:sp>
      <p:sp>
        <p:nvSpPr>
          <p:cNvPr id="7172" name="幻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DB80925A-9993-4CDE-8319-7486974C840E}" type="slidenum">
              <a:rPr lang="en-US" altLang="zh-CN" sz="900" b="0" smtClean="0">
                <a:solidFill>
                  <a:srgbClr val="4D5E68"/>
                </a:solidFill>
                <a:latin typeface="Impact" panose="020B0806030902050204" pitchFamily="34" charset="0"/>
              </a:rPr>
            </a:fld>
            <a:endParaRPr lang="en-US" altLang="zh-CN" sz="900" b="0" smtClean="0">
              <a:solidFill>
                <a:srgbClr val="4D5E68"/>
              </a:solidFill>
              <a:latin typeface="Impact" panose="020B0806030902050204"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图片 258" descr="wpsCDD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16216" y="4368523"/>
            <a:ext cx="2620094" cy="226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内容占位符 2"/>
          <p:cNvSpPr>
            <a:spLocks noGrp="1"/>
          </p:cNvSpPr>
          <p:nvPr>
            <p:ph idx="1"/>
          </p:nvPr>
        </p:nvSpPr>
        <p:spPr>
          <a:xfrm>
            <a:off x="251520" y="1447800"/>
            <a:ext cx="8139113" cy="4953000"/>
          </a:xfrm>
        </p:spPr>
        <p:txBody>
          <a:bodyPr/>
          <a:lstStyle/>
          <a:p>
            <a:r>
              <a:rPr lang="zh-CN" altLang="en-US" sz="2000" dirty="0" smtClean="0"/>
              <a:t>网络出口、控制网、公共服务</a:t>
            </a:r>
            <a:endParaRPr lang="en-US" altLang="zh-CN" sz="2000" dirty="0" smtClean="0"/>
          </a:p>
          <a:p>
            <a:pPr lvl="1"/>
            <a:r>
              <a:rPr lang="zh-CN" altLang="en-US" sz="1800" dirty="0" smtClean="0"/>
              <a:t>防火墙与</a:t>
            </a:r>
            <a:r>
              <a:rPr lang="en-US" altLang="zh-CN" sz="1800" dirty="0" smtClean="0"/>
              <a:t>DMZ</a:t>
            </a:r>
            <a:r>
              <a:rPr lang="zh-CN" altLang="en-US" sz="1800" dirty="0" smtClean="0"/>
              <a:t>策略</a:t>
            </a:r>
            <a:endParaRPr lang="en-US" altLang="zh-CN" sz="1800" dirty="0" smtClean="0"/>
          </a:p>
          <a:p>
            <a:r>
              <a:rPr lang="zh-CN" altLang="en-US" sz="2000" dirty="0" smtClean="0"/>
              <a:t>核心网络安全</a:t>
            </a:r>
            <a:endParaRPr lang="en-US" altLang="zh-CN" sz="2000" dirty="0" smtClean="0"/>
          </a:p>
          <a:p>
            <a:pPr lvl="1"/>
            <a:r>
              <a:rPr lang="zh-CN" altLang="en-US" sz="1800" dirty="0" smtClean="0"/>
              <a:t>数据流量识别</a:t>
            </a:r>
            <a:endParaRPr lang="en-US" altLang="zh-CN" sz="1800" dirty="0" smtClean="0"/>
          </a:p>
          <a:p>
            <a:pPr lvl="1"/>
            <a:r>
              <a:rPr lang="zh-CN" altLang="en-US" sz="1800" dirty="0" smtClean="0"/>
              <a:t>应用识别</a:t>
            </a:r>
            <a:endParaRPr lang="en-US" altLang="zh-CN" sz="1800" dirty="0" smtClean="0"/>
          </a:p>
          <a:p>
            <a:pPr lvl="1"/>
            <a:r>
              <a:rPr lang="zh-CN" altLang="en-US" sz="1800" dirty="0" smtClean="0"/>
              <a:t>带宽控制</a:t>
            </a:r>
            <a:endParaRPr lang="en-US" altLang="zh-CN" sz="1800" dirty="0" smtClean="0"/>
          </a:p>
          <a:p>
            <a:pPr lvl="1"/>
            <a:r>
              <a:rPr lang="zh-CN" altLang="en-US" sz="1800" dirty="0" smtClean="0"/>
              <a:t>应用数据流控制</a:t>
            </a:r>
            <a:endParaRPr lang="en-US" altLang="zh-CN" sz="1800" dirty="0" smtClean="0"/>
          </a:p>
          <a:p>
            <a:pPr lvl="1"/>
            <a:r>
              <a:rPr lang="zh-CN" altLang="en-US" sz="1800" dirty="0" smtClean="0"/>
              <a:t>系统接口安全控制</a:t>
            </a:r>
            <a:endParaRPr lang="en-US" altLang="zh-CN" sz="1800" dirty="0" smtClean="0"/>
          </a:p>
          <a:p>
            <a:r>
              <a:rPr lang="zh-CN" altLang="en-US" sz="2000" dirty="0" smtClean="0"/>
              <a:t>接入网络安全</a:t>
            </a:r>
            <a:endParaRPr lang="en-US" altLang="zh-CN" sz="2000" dirty="0" smtClean="0"/>
          </a:p>
          <a:p>
            <a:pPr lvl="1"/>
            <a:r>
              <a:rPr lang="zh-CN" altLang="en-US" sz="1600" dirty="0" smtClean="0"/>
              <a:t>网络接入控制系统</a:t>
            </a:r>
            <a:endParaRPr lang="en-US" altLang="zh-CN" sz="1600" dirty="0" smtClean="0"/>
          </a:p>
          <a:p>
            <a:pPr lvl="1"/>
            <a:r>
              <a:rPr lang="en-US" altLang="zh-CN" sz="1600" dirty="0" smtClean="0"/>
              <a:t>ARP-Guard</a:t>
            </a:r>
            <a:r>
              <a:rPr lang="zh-CN" altLang="en-US" sz="1600" dirty="0" smtClean="0"/>
              <a:t>、</a:t>
            </a:r>
            <a:r>
              <a:rPr lang="en-US" altLang="zh-CN" sz="1600" dirty="0" smtClean="0"/>
              <a:t>IP </a:t>
            </a:r>
            <a:r>
              <a:rPr lang="en-US" altLang="zh-CN" sz="1600" dirty="0"/>
              <a:t>Source </a:t>
            </a:r>
            <a:r>
              <a:rPr lang="en-US" altLang="zh-CN" sz="1600" dirty="0" smtClean="0"/>
              <a:t>Guard</a:t>
            </a:r>
            <a:endParaRPr lang="en-US" altLang="zh-CN" sz="1600" dirty="0" smtClean="0"/>
          </a:p>
          <a:p>
            <a:pPr lvl="1"/>
            <a:r>
              <a:rPr lang="en-US" altLang="zh-CN" sz="1600" dirty="0" smtClean="0"/>
              <a:t>ACLs</a:t>
            </a:r>
            <a:r>
              <a:rPr lang="zh-CN" altLang="en-US" sz="1600" dirty="0" smtClean="0"/>
              <a:t>、</a:t>
            </a:r>
            <a:r>
              <a:rPr lang="en-US" altLang="zh-CN" sz="1600" dirty="0" smtClean="0"/>
              <a:t>……</a:t>
            </a:r>
            <a:endParaRPr lang="en-US" altLang="zh-CN" sz="1600" dirty="0" smtClean="0"/>
          </a:p>
        </p:txBody>
      </p:sp>
      <p:sp>
        <p:nvSpPr>
          <p:cNvPr id="2" name="标题 1"/>
          <p:cNvSpPr>
            <a:spLocks noGrp="1"/>
          </p:cNvSpPr>
          <p:nvPr>
            <p:ph type="title"/>
          </p:nvPr>
        </p:nvSpPr>
        <p:spPr/>
        <p:txBody>
          <a:bodyPr/>
          <a:lstStyle/>
          <a:p>
            <a:r>
              <a:rPr lang="zh-CN" altLang="zh-CN" sz="2400" dirty="0" smtClean="0"/>
              <a:t>网络安全</a:t>
            </a:r>
            <a:endParaRPr lang="zh-CN" altLang="en-US" dirty="0"/>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pic>
        <p:nvPicPr>
          <p:cNvPr id="57349" name="图片 255" descr="wpsCD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335" y="5636286"/>
            <a:ext cx="674641" cy="58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图片 254" descr="wpsCD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583" y="5625273"/>
            <a:ext cx="608754" cy="100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926" y="2454627"/>
            <a:ext cx="3129034" cy="1040017"/>
          </a:xfrm>
          <a:prstGeom prst="rect">
            <a:avLst/>
          </a:prstGeom>
          <a:noFill/>
          <a:extLst>
            <a:ext uri="{909E8E84-426E-40DD-AFC4-6F175D3DCCD1}">
              <a14:hiddenFill xmlns:a14="http://schemas.microsoft.com/office/drawing/2010/main">
                <a:solidFill>
                  <a:srgbClr val="FFFFFF"/>
                </a:solidFill>
              </a14:hiddenFill>
            </a:ext>
          </a:extLst>
        </p:spPr>
      </p:pic>
      <p:pic>
        <p:nvPicPr>
          <p:cNvPr id="501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5" y="887097"/>
            <a:ext cx="2980135" cy="318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3" descr="C:\Users\xiams\Picture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0626" y="3897818"/>
            <a:ext cx="1342273" cy="1324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029473"/>
            <a:ext cx="3960440" cy="792088"/>
          </a:xfrm>
        </p:spPr>
        <p:txBody>
          <a:bodyPr/>
          <a:lstStyle/>
          <a:p>
            <a:r>
              <a:rPr lang="zh-CN" altLang="en-US" dirty="0" smtClean="0"/>
              <a:t>当前工作与计划</a:t>
            </a:r>
            <a:endParaRPr lang="zh-CN" altLang="en-US" dirty="0"/>
          </a:p>
        </p:txBody>
      </p:sp>
      <p:sp>
        <p:nvSpPr>
          <p:cNvPr id="6" name="矩形 5"/>
          <p:cNvSpPr/>
          <p:nvPr/>
        </p:nvSpPr>
        <p:spPr>
          <a:xfrm>
            <a:off x="4427984" y="2686853"/>
            <a:ext cx="5258817" cy="1477328"/>
          </a:xfrm>
          <a:prstGeom prst="rect">
            <a:avLst/>
          </a:prstGeom>
        </p:spPr>
        <p:txBody>
          <a:bodyPr wrap="square">
            <a:spAutoFit/>
          </a:bodyPr>
          <a:lstStyle/>
          <a:p>
            <a:pPr marL="742950" lvl="1" indent="-285750" eaLnBrk="1" hangingPunct="1">
              <a:lnSpc>
                <a:spcPct val="150000"/>
              </a:lnSpc>
              <a:buFont typeface="Arial" panose="020B0604020202020204" pitchFamily="34" charset="0"/>
              <a:buChar char="•"/>
              <a:defRPr/>
            </a:pPr>
            <a:r>
              <a:rPr kumimoji="1" lang="zh-CN" altLang="en-US" sz="3600" b="1" dirty="0" smtClean="0">
                <a:solidFill>
                  <a:srgbClr val="FF0000"/>
                </a:solidFill>
              </a:rPr>
              <a:t>系统维护</a:t>
            </a:r>
            <a:r>
              <a:rPr kumimoji="1" lang="zh-CN" altLang="en-US" sz="3600" b="1" dirty="0">
                <a:solidFill>
                  <a:srgbClr val="FF0000"/>
                </a:solidFill>
              </a:rPr>
              <a:t>与升级</a:t>
            </a:r>
            <a:endParaRPr kumimoji="1" lang="en-US" altLang="zh-CN" sz="3600" b="1" dirty="0">
              <a:solidFill>
                <a:srgbClr val="FF0000"/>
              </a:solidFill>
            </a:endParaRPr>
          </a:p>
          <a:p>
            <a:pPr marL="742950" lvl="1" indent="-285750" eaLnBrk="1" hangingPunct="1">
              <a:lnSpc>
                <a:spcPct val="150000"/>
              </a:lnSpc>
              <a:buFont typeface="Arial" panose="020B0604020202020204" pitchFamily="34" charset="0"/>
              <a:buChar char="•"/>
              <a:defRPr/>
            </a:pPr>
            <a:r>
              <a:rPr kumimoji="1" lang="zh-CN" altLang="en-US" sz="2400" dirty="0"/>
              <a:t>研究课题</a:t>
            </a:r>
            <a:endParaRPr kumimoji="1" lang="en-US" altLang="zh-CN" sz="24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系统维护与升级</a:t>
            </a:r>
            <a:endParaRPr lang="zh-CN" altLang="en-US" dirty="0"/>
          </a:p>
        </p:txBody>
      </p:sp>
      <p:sp>
        <p:nvSpPr>
          <p:cNvPr id="3" name="内容占位符 2"/>
          <p:cNvSpPr>
            <a:spLocks noGrp="1"/>
          </p:cNvSpPr>
          <p:nvPr>
            <p:ph idx="1"/>
          </p:nvPr>
        </p:nvSpPr>
        <p:spPr/>
        <p:txBody>
          <a:bodyPr/>
          <a:lstStyle/>
          <a:p>
            <a:r>
              <a:rPr lang="zh-CN" altLang="en-US" dirty="0" smtClean="0"/>
              <a:t>机房环境</a:t>
            </a:r>
            <a:endParaRPr lang="en-US" altLang="zh-CN" dirty="0" smtClean="0"/>
          </a:p>
          <a:p>
            <a:pPr lvl="1"/>
            <a:r>
              <a:rPr lang="zh-CN" altLang="en-US" dirty="0" smtClean="0"/>
              <a:t>更换一台空调，逐步更换掉所有空调</a:t>
            </a:r>
            <a:endParaRPr lang="en-US" altLang="zh-CN" dirty="0" smtClean="0"/>
          </a:p>
          <a:p>
            <a:pPr lvl="1"/>
            <a:r>
              <a:rPr lang="zh-CN" altLang="en-US" dirty="0" smtClean="0"/>
              <a:t>加强环境监控</a:t>
            </a:r>
            <a:endParaRPr lang="en-US" altLang="zh-CN" dirty="0" smtClean="0"/>
          </a:p>
          <a:p>
            <a:r>
              <a:rPr lang="zh-CN" altLang="en-US" dirty="0" smtClean="0"/>
              <a:t>公共服务系统</a:t>
            </a:r>
            <a:endParaRPr lang="en-US" altLang="zh-CN" dirty="0" smtClean="0"/>
          </a:p>
          <a:p>
            <a:pPr lvl="1"/>
            <a:r>
              <a:rPr lang="zh-CN" altLang="en-US" dirty="0" smtClean="0"/>
              <a:t>在高能所信息化的总体规划下，根据</a:t>
            </a:r>
            <a:r>
              <a:rPr lang="en-US" altLang="zh-CN" dirty="0" smtClean="0"/>
              <a:t>CSNS</a:t>
            </a:r>
            <a:r>
              <a:rPr lang="zh-CN" altLang="en-US" dirty="0" smtClean="0"/>
              <a:t>的实际需求，逐步上线和推广所信息化系统（课题管理、物质采购、报销、</a:t>
            </a:r>
            <a:r>
              <a:rPr lang="en-US" altLang="zh-CN" dirty="0" smtClean="0"/>
              <a:t>……</a:t>
            </a:r>
            <a:r>
              <a:rPr lang="zh-CN" altLang="en-US" dirty="0" smtClean="0"/>
              <a:t>）</a:t>
            </a:r>
            <a:endParaRPr lang="en-US" altLang="zh-CN" dirty="0" smtClean="0"/>
          </a:p>
          <a:p>
            <a:r>
              <a:rPr lang="zh-CN" altLang="en-US" dirty="0"/>
              <a:t>云</a:t>
            </a:r>
            <a:r>
              <a:rPr lang="zh-CN" altLang="en-US" dirty="0" smtClean="0"/>
              <a:t>平台</a:t>
            </a:r>
            <a:endParaRPr lang="en-US" altLang="zh-CN" dirty="0" smtClean="0"/>
          </a:p>
          <a:p>
            <a:pPr lvl="1"/>
            <a:r>
              <a:rPr lang="zh-CN" altLang="en-US" dirty="0" smtClean="0"/>
              <a:t>云平台与数据平台的融合</a:t>
            </a:r>
            <a:endParaRPr lang="en-US" altLang="zh-CN" dirty="0" smtClean="0"/>
          </a:p>
          <a:p>
            <a:pPr lvl="1"/>
            <a:r>
              <a:rPr lang="zh-CN" altLang="en-US" dirty="0" smtClean="0"/>
              <a:t>硬件资源的扩容</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系统维护与升级</a:t>
            </a:r>
            <a:endParaRPr lang="zh-CN" altLang="en-US" dirty="0"/>
          </a:p>
        </p:txBody>
      </p:sp>
      <p:sp>
        <p:nvSpPr>
          <p:cNvPr id="3" name="内容占位符 2"/>
          <p:cNvSpPr>
            <a:spLocks noGrp="1"/>
          </p:cNvSpPr>
          <p:nvPr>
            <p:ph idx="1"/>
          </p:nvPr>
        </p:nvSpPr>
        <p:spPr>
          <a:xfrm>
            <a:off x="609600" y="1447800"/>
            <a:ext cx="8139113" cy="5257800"/>
          </a:xfrm>
        </p:spPr>
        <p:txBody>
          <a:bodyPr>
            <a:normAutofit/>
          </a:bodyPr>
          <a:lstStyle/>
          <a:p>
            <a:r>
              <a:rPr lang="zh-CN" altLang="en-US" dirty="0" smtClean="0"/>
              <a:t>高性能计算平台</a:t>
            </a:r>
            <a:endParaRPr lang="en-US" altLang="zh-CN" dirty="0" smtClean="0"/>
          </a:p>
          <a:p>
            <a:pPr lvl="1"/>
            <a:r>
              <a:rPr lang="zh-CN" altLang="en-US" dirty="0" smtClean="0"/>
              <a:t>基于容器的弹性计算平台</a:t>
            </a:r>
            <a:endParaRPr lang="en-US" altLang="zh-CN" dirty="0" smtClean="0"/>
          </a:p>
          <a:p>
            <a:pPr lvl="1"/>
            <a:r>
              <a:rPr lang="zh-CN" altLang="en-US" dirty="0" smtClean="0"/>
              <a:t>研究队列与资源利用率的关系，调整资源调度算法</a:t>
            </a:r>
            <a:endParaRPr lang="en-US" altLang="zh-CN" dirty="0" smtClean="0"/>
          </a:p>
          <a:p>
            <a:pPr lvl="1"/>
            <a:r>
              <a:rPr lang="zh-CN" altLang="en-US" dirty="0" smtClean="0"/>
              <a:t>硬件扩容</a:t>
            </a:r>
            <a:endParaRPr lang="en-US" altLang="zh-CN" dirty="0" smtClean="0"/>
          </a:p>
          <a:p>
            <a:r>
              <a:rPr lang="zh-CN" altLang="en-US" dirty="0" smtClean="0"/>
              <a:t>网络</a:t>
            </a:r>
            <a:endParaRPr lang="en-US" altLang="zh-CN" dirty="0" smtClean="0"/>
          </a:p>
          <a:p>
            <a:pPr lvl="1"/>
            <a:r>
              <a:rPr lang="en-US" altLang="zh-CN" dirty="0" smtClean="0"/>
              <a:t>CSNS</a:t>
            </a:r>
            <a:r>
              <a:rPr lang="zh-CN" altLang="en-US" dirty="0" smtClean="0"/>
              <a:t>与</a:t>
            </a:r>
            <a:r>
              <a:rPr lang="zh-CN" altLang="en-US" dirty="0"/>
              <a:t>高能所专线网络升级</a:t>
            </a:r>
            <a:r>
              <a:rPr lang="en-US" altLang="zh-CN" dirty="0"/>
              <a:t>100Mbps-&gt;1Gbps.</a:t>
            </a:r>
            <a:endParaRPr lang="en-US" altLang="zh-CN" dirty="0"/>
          </a:p>
          <a:p>
            <a:pPr lvl="1"/>
            <a:r>
              <a:rPr lang="zh-CN" altLang="en-US" dirty="0" smtClean="0"/>
              <a:t>优化</a:t>
            </a:r>
            <a:r>
              <a:rPr lang="zh-CN" altLang="en-US" dirty="0"/>
              <a:t>网络带宽数据，提高稳定性</a:t>
            </a:r>
            <a:endParaRPr lang="en-US" altLang="zh-CN" dirty="0" smtClean="0"/>
          </a:p>
          <a:p>
            <a:r>
              <a:rPr lang="zh-CN" altLang="en-US" dirty="0" smtClean="0"/>
              <a:t>信息安全</a:t>
            </a:r>
            <a:endParaRPr lang="en-US" altLang="zh-CN" dirty="0" smtClean="0"/>
          </a:p>
          <a:p>
            <a:pPr lvl="1"/>
            <a:r>
              <a:rPr lang="zh-CN" altLang="en-US" dirty="0"/>
              <a:t>加强网络安全建设，提高网络安全设备的处理能力，扩大网络安全访问，增加网络安全</a:t>
            </a:r>
            <a:r>
              <a:rPr lang="zh-CN" altLang="en-US" dirty="0" smtClean="0"/>
              <a:t>手段</a:t>
            </a:r>
            <a:endParaRPr lang="en-US" altLang="zh-CN" dirty="0" smtClean="0"/>
          </a:p>
          <a:p>
            <a:pPr lvl="1"/>
            <a:r>
              <a:rPr lang="zh-CN" altLang="en-US" dirty="0" smtClean="0"/>
              <a:t>开展</a:t>
            </a:r>
            <a:r>
              <a:rPr lang="zh-CN" altLang="en-US" dirty="0"/>
              <a:t>完善的网络安全总体架构设计和</a:t>
            </a:r>
            <a:r>
              <a:rPr lang="zh-CN" altLang="en-US" dirty="0" smtClean="0"/>
              <a:t>部分实施工作</a:t>
            </a:r>
            <a:endParaRPr lang="en-US" altLang="zh-CN" dirty="0" smtClean="0"/>
          </a:p>
          <a:p>
            <a:pPr lvl="1"/>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029473"/>
            <a:ext cx="3960440" cy="792088"/>
          </a:xfrm>
        </p:spPr>
        <p:txBody>
          <a:bodyPr/>
          <a:lstStyle/>
          <a:p>
            <a:r>
              <a:rPr lang="zh-CN" altLang="en-US" dirty="0" smtClean="0"/>
              <a:t>当前工作与计划</a:t>
            </a:r>
            <a:endParaRPr lang="zh-CN" altLang="en-US" dirty="0"/>
          </a:p>
        </p:txBody>
      </p:sp>
      <p:sp>
        <p:nvSpPr>
          <p:cNvPr id="6" name="矩形 5"/>
          <p:cNvSpPr/>
          <p:nvPr/>
        </p:nvSpPr>
        <p:spPr>
          <a:xfrm>
            <a:off x="4427984" y="2686853"/>
            <a:ext cx="5258817" cy="1477328"/>
          </a:xfrm>
          <a:prstGeom prst="rect">
            <a:avLst/>
          </a:prstGeom>
        </p:spPr>
        <p:txBody>
          <a:bodyPr wrap="square">
            <a:spAutoFit/>
          </a:bodyPr>
          <a:lstStyle/>
          <a:p>
            <a:pPr marL="742950" lvl="1" indent="-285750" eaLnBrk="1" hangingPunct="1">
              <a:lnSpc>
                <a:spcPct val="150000"/>
              </a:lnSpc>
              <a:buFont typeface="Arial" panose="020B0604020202020204" pitchFamily="34" charset="0"/>
              <a:buChar char="•"/>
              <a:defRPr/>
            </a:pPr>
            <a:r>
              <a:rPr kumimoji="1" lang="zh-CN" altLang="en-US" sz="2400" dirty="0"/>
              <a:t>系统维护与升级</a:t>
            </a:r>
            <a:endParaRPr kumimoji="1" lang="en-US" altLang="zh-CN" sz="2400" dirty="0"/>
          </a:p>
          <a:p>
            <a:pPr marL="742950" lvl="1" indent="-285750" eaLnBrk="1" hangingPunct="1">
              <a:lnSpc>
                <a:spcPct val="150000"/>
              </a:lnSpc>
              <a:buFont typeface="Arial" panose="020B0604020202020204" pitchFamily="34" charset="0"/>
              <a:buChar char="•"/>
              <a:defRPr/>
            </a:pPr>
            <a:r>
              <a:rPr kumimoji="1" lang="zh-CN" altLang="en-US" sz="3600" b="1" dirty="0">
                <a:solidFill>
                  <a:srgbClr val="FF0000"/>
                </a:solidFill>
              </a:rPr>
              <a:t>研究课题</a:t>
            </a:r>
            <a:endParaRPr kumimoji="1" lang="en-US" altLang="zh-CN" sz="36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8534400" cy="457200"/>
          </a:xfrm>
        </p:spPr>
        <p:txBody>
          <a:bodyPr/>
          <a:lstStyle/>
          <a:p>
            <a:r>
              <a:rPr lang="zh-CN" altLang="en-US" dirty="0"/>
              <a:t>面向高能物理及射线技术大科学装置科技领域</a:t>
            </a:r>
            <a:r>
              <a:rPr lang="zh-CN" altLang="en-US" dirty="0" smtClean="0"/>
              <a:t>云的</a:t>
            </a:r>
            <a:r>
              <a:rPr lang="zh-CN" altLang="en-US" dirty="0"/>
              <a:t>建设与应用</a:t>
            </a:r>
            <a:endParaRPr lang="zh-CN" altLang="en-US" dirty="0"/>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pic>
        <p:nvPicPr>
          <p:cNvPr id="5" name="内容占位符 4"/>
          <p:cNvPicPr>
            <a:picLocks noGrp="1"/>
          </p:cNvPicPr>
          <p:nvPr>
            <p:ph idx="1"/>
          </p:nvPr>
        </p:nvPicPr>
        <p:blipFill>
          <a:blip r:embed="rId1"/>
          <a:stretch>
            <a:fillRect/>
          </a:stretch>
        </p:blipFill>
        <p:spPr>
          <a:xfrm>
            <a:off x="755576" y="2492896"/>
            <a:ext cx="8208911" cy="4312185"/>
          </a:xfrm>
          <a:prstGeom prst="rect">
            <a:avLst/>
          </a:prstGeom>
        </p:spPr>
      </p:pic>
      <p:sp>
        <p:nvSpPr>
          <p:cNvPr id="3" name="矩形 2"/>
          <p:cNvSpPr/>
          <p:nvPr/>
        </p:nvSpPr>
        <p:spPr>
          <a:xfrm>
            <a:off x="971599" y="1412776"/>
            <a:ext cx="7848873" cy="1015663"/>
          </a:xfrm>
          <a:prstGeom prst="rect">
            <a:avLst/>
          </a:prstGeom>
        </p:spPr>
        <p:txBody>
          <a:bodyPr wrap="square">
            <a:spAutoFit/>
          </a:bodyPr>
          <a:lstStyle/>
          <a:p>
            <a:r>
              <a:rPr lang="zh-CN" altLang="en-US" sz="2000" b="1" dirty="0" smtClean="0">
                <a:solidFill>
                  <a:schemeClr val="accent6"/>
                </a:solidFill>
              </a:rPr>
              <a:t>建立领域</a:t>
            </a:r>
            <a:r>
              <a:rPr lang="zh-CN" altLang="en-US" sz="2000" b="1" dirty="0">
                <a:solidFill>
                  <a:schemeClr val="accent6"/>
                </a:solidFill>
              </a:rPr>
              <a:t>云服务平台，支撑高能物理以及以中国散裂中子源和高能光源为代表的射线技术大科学装置的科学研究活动，推动和促进科学研究的重大产出</a:t>
            </a:r>
            <a:endParaRPr lang="zh-CN" altLang="en-US" sz="2000" b="1" dirty="0">
              <a:solidFill>
                <a:schemeClr val="accent6"/>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8210872" cy="457200"/>
          </a:xfrm>
        </p:spPr>
        <p:txBody>
          <a:bodyPr/>
          <a:lstStyle/>
          <a:p>
            <a:r>
              <a:rPr lang="zh-CN" altLang="en-US" dirty="0"/>
              <a:t>中国科学院重大科技基础设施网络安全建设示范工程</a:t>
            </a:r>
            <a:endParaRPr lang="zh-CN" altLang="en-US" dirty="0"/>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pic>
        <p:nvPicPr>
          <p:cNvPr id="5" name="内容占位符 4"/>
          <p:cNvPicPr>
            <a:picLocks noGrp="1"/>
          </p:cNvPicPr>
          <p:nvPr>
            <p:ph idx="1"/>
          </p:nvPr>
        </p:nvPicPr>
        <p:blipFill>
          <a:blip r:embed="rId1"/>
          <a:stretch>
            <a:fillRect/>
          </a:stretch>
        </p:blipFill>
        <p:spPr>
          <a:xfrm>
            <a:off x="467544" y="2795042"/>
            <a:ext cx="4032448" cy="3729583"/>
          </a:xfrm>
          <a:prstGeom prst="rect">
            <a:avLst/>
          </a:prstGeom>
        </p:spPr>
      </p:pic>
      <p:pic>
        <p:nvPicPr>
          <p:cNvPr id="5734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3176" y="2795042"/>
            <a:ext cx="330517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829999" y="6014354"/>
            <a:ext cx="4314001" cy="307777"/>
          </a:xfrm>
          <a:prstGeom prst="rect">
            <a:avLst/>
          </a:prstGeom>
        </p:spPr>
        <p:txBody>
          <a:bodyPr wrap="none">
            <a:spAutoFit/>
          </a:bodyPr>
          <a:lstStyle/>
          <a:p>
            <a:r>
              <a:rPr lang="zh-CN" altLang="en-US" dirty="0"/>
              <a:t>重大科技基础设施网络控制系统漏洞管理平台架构图</a:t>
            </a:r>
            <a:endParaRPr lang="zh-CN" altLang="en-US" dirty="0"/>
          </a:p>
        </p:txBody>
      </p:sp>
      <p:sp>
        <p:nvSpPr>
          <p:cNvPr id="6" name="矩形 5"/>
          <p:cNvSpPr/>
          <p:nvPr/>
        </p:nvSpPr>
        <p:spPr>
          <a:xfrm>
            <a:off x="609600" y="1412776"/>
            <a:ext cx="7620000" cy="1200329"/>
          </a:xfrm>
          <a:prstGeom prst="rect">
            <a:avLst/>
          </a:prstGeom>
        </p:spPr>
        <p:txBody>
          <a:bodyPr wrap="square">
            <a:spAutoFit/>
          </a:bodyPr>
          <a:lstStyle/>
          <a:p>
            <a:r>
              <a:rPr lang="zh-CN" altLang="en-US" sz="2400" dirty="0">
                <a:solidFill>
                  <a:schemeClr val="accent6"/>
                </a:solidFill>
              </a:rPr>
              <a:t>本项目的目标是根据中国散裂中子源的网络信息系统实际情况，有针对性地设计和建设具有重大科技基础设施特色的网络安全保障体系。</a:t>
            </a:r>
            <a:endParaRPr lang="zh-CN" altLang="en-US" sz="2400" dirty="0">
              <a:solidFill>
                <a:schemeClr val="accent6"/>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31640" y="3068960"/>
            <a:ext cx="2520280" cy="792088"/>
          </a:xfrm>
        </p:spPr>
        <p:txBody>
          <a:bodyPr/>
          <a:lstStyle/>
          <a:p>
            <a:r>
              <a:rPr lang="zh-CN" altLang="en-US" dirty="0" smtClean="0"/>
              <a:t>总 结</a:t>
            </a:r>
            <a:endParaRPr lang="zh-CN" alt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zh-CN" altLang="en-US" sz="2400" dirty="0" smtClean="0"/>
              <a:t>总结</a:t>
            </a:r>
            <a:endParaRPr lang="zh-CN" altLang="en-US" sz="2400" dirty="0" smtClean="0"/>
          </a:p>
        </p:txBody>
      </p:sp>
      <p:sp>
        <p:nvSpPr>
          <p:cNvPr id="3" name="内容占位符 2"/>
          <p:cNvSpPr>
            <a:spLocks noGrp="1"/>
          </p:cNvSpPr>
          <p:nvPr>
            <p:ph idx="1"/>
          </p:nvPr>
        </p:nvSpPr>
        <p:spPr>
          <a:xfrm>
            <a:off x="609600" y="1539167"/>
            <a:ext cx="8354888" cy="4953000"/>
          </a:xfrm>
        </p:spPr>
        <p:txBody>
          <a:bodyPr>
            <a:normAutofit fontScale="92500"/>
          </a:bodyPr>
          <a:lstStyle/>
          <a:p>
            <a:pPr>
              <a:defRPr/>
            </a:pPr>
            <a:r>
              <a:rPr lang="zh-CN" altLang="en-US" dirty="0" smtClean="0"/>
              <a:t>一系列公共服务系统上线并推广</a:t>
            </a:r>
            <a:endParaRPr lang="en-US" altLang="zh-CN" dirty="0" smtClean="0"/>
          </a:p>
          <a:p>
            <a:pPr lvl="1">
              <a:defRPr/>
            </a:pPr>
            <a:r>
              <a:rPr lang="en-US" altLang="zh-CN" dirty="0" smtClean="0"/>
              <a:t>CSNS</a:t>
            </a:r>
            <a:r>
              <a:rPr lang="zh-CN" altLang="en-US" dirty="0" smtClean="0"/>
              <a:t>用户服务系统、物质采购系统、大屏幕展示系统、投票系统、</a:t>
            </a:r>
            <a:r>
              <a:rPr lang="en-US" altLang="zh-CN" dirty="0" smtClean="0"/>
              <a:t>……</a:t>
            </a:r>
            <a:endParaRPr lang="en-US" altLang="zh-CN" sz="2100" dirty="0" smtClean="0">
              <a:solidFill>
                <a:srgbClr val="1679BA"/>
              </a:solidFill>
              <a:cs typeface="+mn-cs"/>
            </a:endParaRPr>
          </a:p>
          <a:p>
            <a:pPr>
              <a:defRPr/>
            </a:pPr>
            <a:r>
              <a:rPr lang="zh-CN" altLang="en-US" sz="2100" dirty="0" smtClean="0">
                <a:solidFill>
                  <a:srgbClr val="1679BA"/>
                </a:solidFill>
                <a:cs typeface="+mn-cs"/>
              </a:rPr>
              <a:t>调试和运行期间，云平台、高性能计算平台、存储系统运行稳定，为谱仪数据分析提供计算与存储支持；</a:t>
            </a:r>
            <a:endParaRPr lang="en-US" altLang="zh-CN" sz="2100" dirty="0" smtClean="0">
              <a:solidFill>
                <a:srgbClr val="1679BA"/>
              </a:solidFill>
              <a:cs typeface="+mn-cs"/>
            </a:endParaRPr>
          </a:p>
          <a:p>
            <a:pPr>
              <a:defRPr/>
            </a:pPr>
            <a:r>
              <a:rPr lang="zh-CN" altLang="en-US" sz="2100" dirty="0" smtClean="0">
                <a:solidFill>
                  <a:srgbClr val="FF0000"/>
                </a:solidFill>
                <a:cs typeface="+mn-cs"/>
              </a:rPr>
              <a:t>硬件资源紧张</a:t>
            </a:r>
            <a:r>
              <a:rPr lang="zh-CN" altLang="en-US" dirty="0"/>
              <a:t>，希望根据</a:t>
            </a:r>
            <a:r>
              <a:rPr lang="zh-CN" altLang="en-US" dirty="0" smtClean="0"/>
              <a:t>需要提供更多的经费支持；</a:t>
            </a:r>
            <a:endParaRPr lang="en-US" altLang="zh-CN" sz="2100" dirty="0" smtClean="0">
              <a:solidFill>
                <a:srgbClr val="1679BA"/>
              </a:solidFill>
              <a:cs typeface="+mn-cs"/>
            </a:endParaRPr>
          </a:p>
          <a:p>
            <a:pPr>
              <a:defRPr/>
            </a:pPr>
            <a:r>
              <a:rPr lang="zh-CN" altLang="en-US" sz="2100" dirty="0" smtClean="0">
                <a:solidFill>
                  <a:srgbClr val="1679BA"/>
                </a:solidFill>
                <a:cs typeface="+mn-cs"/>
              </a:rPr>
              <a:t>调试和运行期间，网络运行稳定，未发生网络安全事件，网络安全会进一步加强，</a:t>
            </a:r>
            <a:r>
              <a:rPr lang="zh-CN" altLang="en-US" dirty="0" smtClean="0">
                <a:solidFill>
                  <a:srgbClr val="FF0000"/>
                </a:solidFill>
              </a:rPr>
              <a:t>今年开展</a:t>
            </a:r>
            <a:r>
              <a:rPr lang="zh-CN" altLang="en-US" dirty="0">
                <a:solidFill>
                  <a:srgbClr val="FF0000"/>
                </a:solidFill>
              </a:rPr>
              <a:t>完善的网络安全总体架构设计和</a:t>
            </a:r>
            <a:r>
              <a:rPr lang="zh-CN" altLang="en-US" dirty="0" smtClean="0">
                <a:solidFill>
                  <a:srgbClr val="FF0000"/>
                </a:solidFill>
              </a:rPr>
              <a:t>部分实施工作</a:t>
            </a:r>
            <a:r>
              <a:rPr lang="zh-CN" altLang="en-US" dirty="0" smtClean="0"/>
              <a:t>；</a:t>
            </a:r>
            <a:endParaRPr lang="en-US" altLang="zh-CN" sz="2100" dirty="0" smtClean="0">
              <a:solidFill>
                <a:srgbClr val="1679BA"/>
              </a:solidFill>
              <a:cs typeface="+mn-cs"/>
            </a:endParaRPr>
          </a:p>
          <a:p>
            <a:pPr>
              <a:defRPr/>
            </a:pPr>
            <a:r>
              <a:rPr lang="zh-CN" altLang="en-US" dirty="0" smtClean="0"/>
              <a:t>问题</a:t>
            </a:r>
            <a:endParaRPr lang="en-US" altLang="zh-CN" dirty="0"/>
          </a:p>
          <a:p>
            <a:pPr lvl="1">
              <a:defRPr/>
            </a:pPr>
            <a:r>
              <a:rPr lang="zh-CN" altLang="en-US" dirty="0" smtClean="0"/>
              <a:t>应用系统设计开发、安全、计算服务等任务量急剧增加</a:t>
            </a:r>
            <a:endParaRPr lang="en-US" altLang="zh-CN" dirty="0" smtClean="0"/>
          </a:p>
          <a:p>
            <a:pPr lvl="1">
              <a:defRPr/>
            </a:pPr>
            <a:r>
              <a:rPr lang="zh-CN" altLang="en-US" dirty="0" smtClean="0">
                <a:solidFill>
                  <a:srgbClr val="FF0000"/>
                </a:solidFill>
              </a:rPr>
              <a:t>人力缺口</a:t>
            </a:r>
            <a:r>
              <a:rPr lang="zh-CN" altLang="en-US" dirty="0">
                <a:solidFill>
                  <a:srgbClr val="FF0000"/>
                </a:solidFill>
              </a:rPr>
              <a:t>较大</a:t>
            </a:r>
            <a:endParaRPr lang="en-US" altLang="zh-CN" dirty="0" smtClean="0">
              <a:solidFill>
                <a:srgbClr val="FF0000"/>
              </a:solidFill>
            </a:endParaRPr>
          </a:p>
          <a:p>
            <a:pPr lvl="1">
              <a:defRPr/>
            </a:pPr>
            <a:r>
              <a:rPr lang="zh-CN" altLang="en-US" dirty="0" smtClean="0"/>
              <a:t>需要进一步加强与相关系统的沟通与合作</a:t>
            </a:r>
            <a:endParaRPr lang="en-US" altLang="zh-CN" sz="1900" dirty="0" smtClean="0">
              <a:solidFill>
                <a:srgbClr val="1679BA"/>
              </a:solidFill>
              <a:cs typeface="+mn-cs"/>
            </a:endParaRPr>
          </a:p>
          <a:p>
            <a:pPr>
              <a:defRPr/>
            </a:pPr>
            <a:endParaRPr lang="en-US" altLang="zh-CN" sz="2100" dirty="0" smtClean="0">
              <a:solidFill>
                <a:srgbClr val="1679BA"/>
              </a:solidFill>
              <a:cs typeface="+mn-cs"/>
            </a:endParaRPr>
          </a:p>
        </p:txBody>
      </p:sp>
      <p:sp>
        <p:nvSpPr>
          <p:cNvPr id="23556" name="灯片编号占位符 3"/>
          <p:cNvSpPr>
            <a:spLocks noGrp="1"/>
          </p:cNvSpPr>
          <p:nvPr>
            <p:ph type="sldNum" sz="quarter" idx="10"/>
          </p:nvPr>
        </p:nvSpPr>
        <p:spPr>
          <a:xfrm>
            <a:off x="8229600" y="6524625"/>
            <a:ext cx="374848" cy="2113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0E028BF0-849B-4529-95F6-63104AC4D8E1}" type="slidenum">
              <a:rPr lang="en-US" altLang="zh-CN" sz="900" b="0" smtClean="0">
                <a:solidFill>
                  <a:srgbClr val="4D5E68"/>
                </a:solidFill>
                <a:latin typeface="Impact" panose="020B0806030902050204" pitchFamily="34" charset="0"/>
              </a:rPr>
            </a:fld>
            <a:endParaRPr lang="en-US" altLang="zh-CN" sz="900" b="0" dirty="0" smtClean="0">
              <a:solidFill>
                <a:srgbClr val="4D5E68"/>
              </a:solidFill>
              <a:latin typeface="Impact" panose="020B0806030902050204" pitchFamily="34" charset="0"/>
            </a:endParaRPr>
          </a:p>
        </p:txBody>
      </p:sp>
    </p:spTree>
  </p:cSld>
  <p:clrMapOvr>
    <a:masterClrMapping/>
  </p:clrMapOvr>
  <p:transition advTm="21">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1187450" y="2924944"/>
            <a:ext cx="7200974" cy="2016224"/>
          </a:xfrm>
        </p:spPr>
        <p:txBody>
          <a:bodyPr>
            <a:normAutofit fontScale="90000"/>
          </a:bodyPr>
          <a:lstStyle/>
          <a:p>
            <a:pPr algn="ctr" eaLnBrk="1" hangingPunct="1">
              <a:lnSpc>
                <a:spcPct val="150000"/>
              </a:lnSpc>
            </a:pPr>
            <a:r>
              <a:rPr kumimoji="1" lang="en-US" altLang="zh-CN" dirty="0" smtClean="0"/>
              <a:t>Thanks for Your Attention</a:t>
            </a:r>
            <a:r>
              <a:rPr kumimoji="1" lang="zh-CN" altLang="en-US" dirty="0" smtClean="0"/>
              <a:t>！</a:t>
            </a:r>
            <a:br>
              <a:rPr kumimoji="1" lang="en-US" altLang="zh-CN" dirty="0" smtClean="0"/>
            </a:br>
            <a:br>
              <a:rPr kumimoji="1" lang="en-US" altLang="zh-CN" dirty="0" smtClean="0"/>
            </a:br>
            <a:r>
              <a:rPr kumimoji="1" lang="zh-CN" altLang="en-US" dirty="0" smtClean="0">
                <a:solidFill>
                  <a:srgbClr val="FF0000"/>
                </a:solidFill>
              </a:rPr>
              <a:t>感谢各级领导对计算机网络系统工作的支持！</a:t>
            </a:r>
            <a:br>
              <a:rPr kumimoji="1" lang="en-US" altLang="zh-CN" dirty="0" smtClean="0">
                <a:solidFill>
                  <a:srgbClr val="FF0000"/>
                </a:solidFill>
              </a:rPr>
            </a:br>
            <a:r>
              <a:rPr kumimoji="1" lang="zh-CN" altLang="en-US" dirty="0" smtClean="0">
                <a:solidFill>
                  <a:srgbClr val="FF0000"/>
                </a:solidFill>
              </a:rPr>
              <a:t>感谢各系统同事的配合和支持！</a:t>
            </a:r>
            <a:br>
              <a:rPr kumimoji="1" lang="en-US" altLang="zh-CN" dirty="0" smtClean="0">
                <a:solidFill>
                  <a:srgbClr val="FF0000"/>
                </a:solidFill>
              </a:rPr>
            </a:br>
            <a:r>
              <a:rPr kumimoji="1" lang="zh-CN" altLang="en-US" dirty="0" smtClean="0">
                <a:solidFill>
                  <a:srgbClr val="FF0000"/>
                </a:solidFill>
              </a:rPr>
              <a:t>感谢系统内所有同事的共同努力！</a:t>
            </a:r>
            <a:br>
              <a:rPr kumimoji="1" lang="en-US" altLang="zh-CN" dirty="0" smtClean="0"/>
            </a:br>
            <a:endParaRPr kumimoji="1" lang="zh-CN" altLang="en-US" dirty="0" smtClean="0"/>
          </a:p>
        </p:txBody>
      </p:sp>
      <p:sp>
        <p:nvSpPr>
          <p:cNvPr id="25603" name="幻灯片编号占位符 3"/>
          <p:cNvSpPr>
            <a:spLocks noGrp="1"/>
          </p:cNvSpPr>
          <p:nvPr>
            <p:ph type="sldNum" sz="quarter" idx="10"/>
          </p:nvPr>
        </p:nvSpPr>
        <p:spPr>
          <a:xfrm>
            <a:off x="8229600" y="6524625"/>
            <a:ext cx="446856" cy="2167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50F32E1F-84EB-44E9-8DBD-502FDD106747}" type="slidenum">
              <a:rPr lang="en-US" altLang="zh-CN" sz="900" b="0" smtClean="0">
                <a:solidFill>
                  <a:srgbClr val="4D5E68"/>
                </a:solidFill>
                <a:latin typeface="Impact" panose="020B0806030902050204" pitchFamily="34" charset="0"/>
              </a:rPr>
            </a:fld>
            <a:endParaRPr lang="en-US" altLang="zh-CN" sz="900" b="0" dirty="0" smtClean="0">
              <a:solidFill>
                <a:srgbClr val="4D5E68"/>
              </a:solidFill>
              <a:latin typeface="Impact" panose="020B0806030902050204"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877462"/>
            <a:ext cx="4857799" cy="1362075"/>
          </a:xfrm>
        </p:spPr>
        <p:txBody>
          <a:bodyPr/>
          <a:lstStyle/>
          <a:p>
            <a:r>
              <a:rPr lang="en-US" altLang="zh-CN" dirty="0" smtClean="0"/>
              <a:t>IT</a:t>
            </a:r>
            <a:r>
              <a:rPr lang="zh-CN" altLang="en-US" dirty="0" smtClean="0"/>
              <a:t>基础设施运行状态</a:t>
            </a:r>
            <a:endParaRPr lang="zh-CN" altLang="en-US" dirty="0"/>
          </a:p>
        </p:txBody>
      </p:sp>
      <p:sp>
        <p:nvSpPr>
          <p:cNvPr id="4" name="灯片编号占位符 3"/>
          <p:cNvSpPr>
            <a:spLocks noGrp="1"/>
          </p:cNvSpPr>
          <p:nvPr>
            <p:ph type="sldNum" sz="quarter" idx="10"/>
          </p:nvPr>
        </p:nvSpPr>
        <p:spPr>
          <a:xfrm>
            <a:off x="8229600" y="4995189"/>
            <a:ext cx="303213" cy="180975"/>
          </a:xfrm>
        </p:spPr>
        <p:txBody>
          <a:bodyPr/>
          <a:lstStyle/>
          <a:p>
            <a:pPr>
              <a:defRPr/>
            </a:pPr>
            <a:fld id="{A7461710-C1BD-4BAF-8E35-3A989CC3647D}" type="slidenum">
              <a:rPr lang="en-US" altLang="zh-CN" smtClean="0"/>
            </a:fld>
            <a:endParaRPr lang="en-US" altLang="zh-CN"/>
          </a:p>
        </p:txBody>
      </p:sp>
      <p:sp>
        <p:nvSpPr>
          <p:cNvPr id="6" name="矩形 5"/>
          <p:cNvSpPr/>
          <p:nvPr/>
        </p:nvSpPr>
        <p:spPr>
          <a:xfrm>
            <a:off x="5109319" y="1988840"/>
            <a:ext cx="4034681" cy="2585323"/>
          </a:xfrm>
          <a:prstGeom prst="rect">
            <a:avLst/>
          </a:prstGeom>
        </p:spPr>
        <p:txBody>
          <a:bodyPr wrap="square">
            <a:spAutoFit/>
          </a:bodyPr>
          <a:lstStyle/>
          <a:p>
            <a:pPr marL="742950" lvl="1" indent="-285750" eaLnBrk="1" hangingPunct="1">
              <a:lnSpc>
                <a:spcPct val="150000"/>
              </a:lnSpc>
              <a:buFont typeface="Arial" panose="020B0604020202020204" pitchFamily="34" charset="0"/>
              <a:buChar char="•"/>
              <a:defRPr/>
            </a:pPr>
            <a:r>
              <a:rPr kumimoji="1" lang="zh-CN" altLang="en-US" sz="3600" b="1" dirty="0">
                <a:solidFill>
                  <a:srgbClr val="FF0000"/>
                </a:solidFill>
              </a:rPr>
              <a:t>机房环境</a:t>
            </a:r>
            <a:endParaRPr kumimoji="1" lang="en-US" altLang="zh-CN" sz="3600" b="1" dirty="0">
              <a:solidFill>
                <a:srgbClr val="FF0000"/>
              </a:solidFill>
            </a:endParaRPr>
          </a:p>
          <a:p>
            <a:pPr marL="742950" lvl="1" indent="-285750" eaLnBrk="1" hangingPunct="1">
              <a:lnSpc>
                <a:spcPct val="150000"/>
              </a:lnSpc>
              <a:buFont typeface="Arial" panose="020B0604020202020204" pitchFamily="34" charset="0"/>
              <a:buChar char="•"/>
              <a:defRPr/>
            </a:pPr>
            <a:r>
              <a:rPr kumimoji="1" lang="zh-CN" altLang="en-US" sz="2400" dirty="0"/>
              <a:t>公共服务系统</a:t>
            </a:r>
            <a:r>
              <a:rPr kumimoji="1" lang="en-US" altLang="zh-CN" sz="2400" dirty="0"/>
              <a:t> </a:t>
            </a:r>
            <a:endParaRPr kumimoji="1" lang="en-US" altLang="zh-CN" sz="2400" dirty="0"/>
          </a:p>
          <a:p>
            <a:pPr marL="742950" lvl="1" indent="-285750" eaLnBrk="1" hangingPunct="1">
              <a:lnSpc>
                <a:spcPct val="150000"/>
              </a:lnSpc>
              <a:buFont typeface="Arial" panose="020B0604020202020204" pitchFamily="34" charset="0"/>
              <a:buChar char="•"/>
              <a:defRPr/>
            </a:pPr>
            <a:r>
              <a:rPr kumimoji="1" lang="zh-CN" altLang="en-US" sz="2400" dirty="0" smtClean="0"/>
              <a:t>计算环境</a:t>
            </a:r>
            <a:endParaRPr kumimoji="1" lang="en-US" altLang="zh-CN" sz="2400" dirty="0"/>
          </a:p>
          <a:p>
            <a:pPr marL="742950" lvl="1" indent="-285750" eaLnBrk="1" hangingPunct="1">
              <a:lnSpc>
                <a:spcPct val="150000"/>
              </a:lnSpc>
              <a:buFont typeface="Arial" panose="020B0604020202020204" pitchFamily="34" charset="0"/>
              <a:buChar char="•"/>
              <a:defRPr/>
            </a:pPr>
            <a:r>
              <a:rPr kumimoji="1" lang="zh-CN" altLang="en-US" sz="2400" dirty="0"/>
              <a:t>网络</a:t>
            </a:r>
            <a:r>
              <a:rPr kumimoji="1" lang="en-US" altLang="zh-CN" sz="2400" dirty="0"/>
              <a:t>&amp;</a:t>
            </a:r>
            <a:r>
              <a:rPr kumimoji="1" lang="zh-CN" altLang="en-US" sz="2400" dirty="0"/>
              <a:t>信息安全</a:t>
            </a:r>
            <a:r>
              <a:rPr kumimoji="1" lang="en-US" altLang="zh-CN" sz="2400" dirty="0"/>
              <a:t> </a:t>
            </a:r>
            <a:endParaRPr kumimoji="1" lang="en-US" altLang="zh-CN" sz="24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xiams\Desktop\IMG_20171211_14320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99992" y="863062"/>
            <a:ext cx="4179161" cy="1604033"/>
          </a:xfrm>
          <a:prstGeom prst="rect">
            <a:avLst/>
          </a:prstGeom>
          <a:noFill/>
          <a:extLst>
            <a:ext uri="{909E8E84-426E-40DD-AFC4-6F175D3DCCD1}">
              <a14:hiddenFill xmlns:a14="http://schemas.microsoft.com/office/drawing/2010/main">
                <a:solidFill>
                  <a:srgbClr val="FFFFFF"/>
                </a:solidFill>
              </a14:hiddenFill>
            </a:ext>
          </a:extLst>
        </p:spPr>
      </p:pic>
      <p:sp>
        <p:nvSpPr>
          <p:cNvPr id="8194" name="标题 1"/>
          <p:cNvSpPr>
            <a:spLocks noGrp="1"/>
          </p:cNvSpPr>
          <p:nvPr>
            <p:ph type="title"/>
          </p:nvPr>
        </p:nvSpPr>
        <p:spPr>
          <a:xfrm>
            <a:off x="213257" y="880211"/>
            <a:ext cx="3350631" cy="457200"/>
          </a:xfrm>
        </p:spPr>
        <p:txBody>
          <a:bodyPr/>
          <a:lstStyle/>
          <a:p>
            <a:pPr eaLnBrk="1" hangingPunct="1"/>
            <a:r>
              <a:rPr kumimoji="1" lang="zh-CN" altLang="en-US" sz="2400" dirty="0" smtClean="0"/>
              <a:t>机房环境</a:t>
            </a:r>
            <a:endParaRPr kumimoji="1" lang="zh-CN" altLang="en-US" sz="2400" dirty="0" smtClean="0"/>
          </a:p>
        </p:txBody>
      </p:sp>
      <p:sp>
        <p:nvSpPr>
          <p:cNvPr id="8195" name="内容占位符 2"/>
          <p:cNvSpPr>
            <a:spLocks noGrp="1"/>
          </p:cNvSpPr>
          <p:nvPr>
            <p:ph idx="1"/>
          </p:nvPr>
        </p:nvSpPr>
        <p:spPr>
          <a:xfrm>
            <a:off x="213257" y="1462218"/>
            <a:ext cx="4790791" cy="5395781"/>
          </a:xfrm>
        </p:spPr>
        <p:txBody>
          <a:bodyPr>
            <a:normAutofit fontScale="92500" lnSpcReduction="10000"/>
          </a:bodyPr>
          <a:lstStyle/>
          <a:p>
            <a:pPr eaLnBrk="1" hangingPunct="1"/>
            <a:r>
              <a:rPr kumimoji="1" lang="zh-CN" altLang="en-US" sz="1800" dirty="0" smtClean="0"/>
              <a:t>空间</a:t>
            </a:r>
            <a:endParaRPr kumimoji="1" lang="en-US" altLang="zh-CN" sz="1800" dirty="0" smtClean="0"/>
          </a:p>
          <a:p>
            <a:pPr lvl="1" eaLnBrk="1" hangingPunct="1"/>
            <a:r>
              <a:rPr kumimoji="1" lang="en-US" altLang="zh-CN" sz="1600" dirty="0" smtClean="0"/>
              <a:t>180</a:t>
            </a:r>
            <a:r>
              <a:rPr kumimoji="1" lang="zh-CN" altLang="en-US" sz="1600" dirty="0" smtClean="0"/>
              <a:t>平米使用面积</a:t>
            </a:r>
            <a:endParaRPr kumimoji="1" lang="en-US" altLang="zh-CN" sz="1600" dirty="0" smtClean="0"/>
          </a:p>
          <a:p>
            <a:pPr lvl="1" eaLnBrk="1" hangingPunct="1"/>
            <a:r>
              <a:rPr kumimoji="1" lang="en-US" altLang="zh-CN" sz="1600" dirty="0" smtClean="0"/>
              <a:t>40</a:t>
            </a:r>
            <a:r>
              <a:rPr kumimoji="1" lang="zh-CN" altLang="en-US" sz="1600" dirty="0" smtClean="0"/>
              <a:t>平米配电</a:t>
            </a:r>
            <a:r>
              <a:rPr kumimoji="1" lang="en-US" altLang="zh-CN" sz="1600" dirty="0" smtClean="0"/>
              <a:t>/UPS</a:t>
            </a:r>
            <a:r>
              <a:rPr kumimoji="1" lang="zh-CN" altLang="en-US" sz="1600" dirty="0" smtClean="0"/>
              <a:t>间</a:t>
            </a:r>
            <a:endParaRPr kumimoji="1" lang="en-US" altLang="zh-CN" sz="1600" dirty="0" smtClean="0"/>
          </a:p>
          <a:p>
            <a:pPr lvl="1" eaLnBrk="1" hangingPunct="1"/>
            <a:r>
              <a:rPr kumimoji="1" lang="en-US" altLang="zh-CN" sz="1600" dirty="0" smtClean="0"/>
              <a:t>10</a:t>
            </a:r>
            <a:r>
              <a:rPr kumimoji="1" lang="zh-CN" altLang="en-US" sz="1600" dirty="0" smtClean="0"/>
              <a:t>平米消防空间</a:t>
            </a:r>
            <a:endParaRPr kumimoji="1" lang="en-US" altLang="zh-CN" sz="1600" dirty="0" smtClean="0"/>
          </a:p>
          <a:p>
            <a:pPr lvl="1" eaLnBrk="1" hangingPunct="1"/>
            <a:r>
              <a:rPr kumimoji="1" lang="en-US" altLang="zh-CN" sz="1600" dirty="0" smtClean="0"/>
              <a:t>33</a:t>
            </a:r>
            <a:r>
              <a:rPr kumimoji="1" lang="zh-CN" altLang="en-US" sz="1600" dirty="0" smtClean="0"/>
              <a:t>个服务器机柜 </a:t>
            </a:r>
            <a:r>
              <a:rPr kumimoji="1" lang="en-US" altLang="zh-CN" sz="1600" dirty="0" smtClean="0"/>
              <a:t>+</a:t>
            </a:r>
            <a:r>
              <a:rPr kumimoji="1" lang="zh-CN" altLang="en-US" sz="1600" dirty="0" smtClean="0"/>
              <a:t> </a:t>
            </a:r>
            <a:r>
              <a:rPr kumimoji="1" lang="en-US" altLang="zh-CN" sz="1600" dirty="0" smtClean="0"/>
              <a:t>1</a:t>
            </a:r>
            <a:r>
              <a:rPr kumimoji="1" lang="zh-CN" altLang="en-US" sz="1600" dirty="0" smtClean="0"/>
              <a:t>个磁带库</a:t>
            </a:r>
            <a:endParaRPr kumimoji="1" lang="en-US" altLang="zh-CN" sz="1600" dirty="0" smtClean="0"/>
          </a:p>
          <a:p>
            <a:pPr lvl="1" eaLnBrk="1" hangingPunct="1"/>
            <a:r>
              <a:rPr kumimoji="1" lang="zh-CN" altLang="en-US" sz="1600" dirty="0" smtClean="0">
                <a:solidFill>
                  <a:srgbClr val="FF0000"/>
                </a:solidFill>
              </a:rPr>
              <a:t>机房墙壁出现渗水</a:t>
            </a:r>
            <a:endParaRPr kumimoji="1" lang="en-US" altLang="zh-CN" sz="1600" dirty="0" smtClean="0">
              <a:solidFill>
                <a:srgbClr val="FF0000"/>
              </a:solidFill>
            </a:endParaRPr>
          </a:p>
          <a:p>
            <a:pPr lvl="2" eaLnBrk="1" hangingPunct="1"/>
            <a:r>
              <a:rPr kumimoji="1" lang="zh-CN" altLang="en-US" sz="1500" dirty="0" smtClean="0"/>
              <a:t>消防管道漏雨，已修复</a:t>
            </a:r>
            <a:endParaRPr kumimoji="1" lang="en-US" altLang="zh-CN" sz="1500" dirty="0" smtClean="0"/>
          </a:p>
          <a:p>
            <a:pPr lvl="2" eaLnBrk="1" hangingPunct="1"/>
            <a:r>
              <a:rPr kumimoji="1" lang="zh-CN" altLang="en-US" sz="1500" dirty="0" smtClean="0"/>
              <a:t>空调管道漏雨，待维修</a:t>
            </a:r>
            <a:endParaRPr kumimoji="1" lang="en-US" altLang="zh-CN" sz="1500" dirty="0" smtClean="0"/>
          </a:p>
          <a:p>
            <a:pPr eaLnBrk="1" hangingPunct="1"/>
            <a:r>
              <a:rPr kumimoji="1" lang="zh-CN" altLang="en-US" sz="1800" dirty="0" smtClean="0"/>
              <a:t>供电</a:t>
            </a:r>
            <a:endParaRPr kumimoji="1" lang="en-US" altLang="zh-CN" sz="1800" dirty="0" smtClean="0"/>
          </a:p>
          <a:p>
            <a:pPr lvl="1" eaLnBrk="1" hangingPunct="1"/>
            <a:r>
              <a:rPr kumimoji="1" lang="en-US" altLang="zh-CN" sz="1600" dirty="0" smtClean="0"/>
              <a:t>400KVA</a:t>
            </a:r>
            <a:r>
              <a:rPr kumimoji="1" lang="zh-CN" altLang="en-US" sz="1600" dirty="0" smtClean="0"/>
              <a:t>设备供电</a:t>
            </a:r>
            <a:endParaRPr kumimoji="1" lang="en-US" altLang="zh-CN" sz="1600" dirty="0" smtClean="0"/>
          </a:p>
          <a:p>
            <a:pPr lvl="1" eaLnBrk="1" hangingPunct="1"/>
            <a:r>
              <a:rPr kumimoji="1" lang="en-US" altLang="zh-CN" sz="1600" dirty="0" smtClean="0"/>
              <a:t>220KVA</a:t>
            </a:r>
            <a:r>
              <a:rPr kumimoji="1" lang="zh-CN" altLang="en-US" sz="1600" dirty="0" smtClean="0"/>
              <a:t>制冷供电</a:t>
            </a:r>
            <a:endParaRPr kumimoji="1" lang="en-US" altLang="zh-CN" sz="1600" dirty="0" smtClean="0"/>
          </a:p>
          <a:p>
            <a:pPr lvl="1" eaLnBrk="1" hangingPunct="1"/>
            <a:r>
              <a:rPr kumimoji="1" lang="en-US" altLang="zh-CN" sz="1600" dirty="0" smtClean="0"/>
              <a:t>220KVA</a:t>
            </a:r>
            <a:r>
              <a:rPr kumimoji="1" lang="zh-CN" altLang="en-US" sz="1600" dirty="0" smtClean="0"/>
              <a:t> </a:t>
            </a:r>
            <a:r>
              <a:rPr kumimoji="1" lang="en-US" altLang="zh-CN" sz="1600" dirty="0" smtClean="0"/>
              <a:t>UPS</a:t>
            </a:r>
            <a:endParaRPr kumimoji="1" lang="en-US" altLang="zh-CN" sz="1600" dirty="0" smtClean="0"/>
          </a:p>
          <a:p>
            <a:pPr eaLnBrk="1" hangingPunct="1"/>
            <a:r>
              <a:rPr kumimoji="1" lang="zh-CN" altLang="en-US" sz="1800" dirty="0"/>
              <a:t>消防</a:t>
            </a:r>
            <a:endParaRPr kumimoji="1" lang="en-US" altLang="zh-CN" sz="1800" dirty="0"/>
          </a:p>
          <a:p>
            <a:pPr lvl="1" eaLnBrk="1" hangingPunct="1"/>
            <a:r>
              <a:rPr kumimoji="1" lang="zh-CN" altLang="en-US" sz="1600" dirty="0" smtClean="0"/>
              <a:t>气体</a:t>
            </a:r>
            <a:r>
              <a:rPr kumimoji="1" lang="zh-CN" altLang="en-US" sz="1600" dirty="0"/>
              <a:t>灭火系统</a:t>
            </a:r>
            <a:endParaRPr kumimoji="1" lang="en-US" altLang="zh-CN" sz="1600" dirty="0" smtClean="0"/>
          </a:p>
          <a:p>
            <a:pPr lvl="1" eaLnBrk="1" hangingPunct="1"/>
            <a:r>
              <a:rPr kumimoji="1" lang="zh-CN" altLang="en-US" sz="1600" dirty="0" smtClean="0"/>
              <a:t>火灾自动报警</a:t>
            </a:r>
            <a:endParaRPr kumimoji="1" lang="en-US" altLang="zh-CN" sz="1600" dirty="0" smtClean="0"/>
          </a:p>
          <a:p>
            <a:pPr lvl="1" eaLnBrk="1" hangingPunct="1"/>
            <a:endParaRPr kumimoji="1" lang="en-US" altLang="zh-CN" sz="1600" dirty="0"/>
          </a:p>
        </p:txBody>
      </p:sp>
      <p:sp>
        <p:nvSpPr>
          <p:cNvPr id="8196" name="幻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D92F4FB7-5CEC-4C5C-8FBC-CCDC0078A502}" type="slidenum">
              <a:rPr lang="en-US" altLang="zh-CN" sz="900" b="0" smtClean="0">
                <a:solidFill>
                  <a:srgbClr val="4D5E68"/>
                </a:solidFill>
                <a:latin typeface="Impact" panose="020B0806030902050204" pitchFamily="34" charset="0"/>
              </a:rPr>
            </a:fld>
            <a:endParaRPr lang="en-US" altLang="zh-CN" sz="900" b="0" smtClean="0">
              <a:solidFill>
                <a:srgbClr val="4D5E68"/>
              </a:solidFill>
              <a:latin typeface="Impact" panose="020B0806030902050204" pitchFamily="34" charset="0"/>
            </a:endParaRPr>
          </a:p>
        </p:txBody>
      </p:sp>
      <p:pic>
        <p:nvPicPr>
          <p:cNvPr id="3" name="图片 2"/>
          <p:cNvPicPr>
            <a:picLocks noChangeAspect="1"/>
          </p:cNvPicPr>
          <p:nvPr/>
        </p:nvPicPr>
        <p:blipFill>
          <a:blip r:embed="rId2"/>
          <a:stretch>
            <a:fillRect/>
          </a:stretch>
        </p:blipFill>
        <p:spPr>
          <a:xfrm>
            <a:off x="5860266" y="4312323"/>
            <a:ext cx="1936007" cy="2393277"/>
          </a:xfrm>
          <a:prstGeom prst="rect">
            <a:avLst/>
          </a:prstGeom>
        </p:spPr>
      </p:pic>
      <p:pic>
        <p:nvPicPr>
          <p:cNvPr id="4" name="图片 3"/>
          <p:cNvPicPr>
            <a:picLocks noChangeAspect="1"/>
          </p:cNvPicPr>
          <p:nvPr/>
        </p:nvPicPr>
        <p:blipFill>
          <a:blip r:embed="rId3"/>
          <a:stretch>
            <a:fillRect/>
          </a:stretch>
        </p:blipFill>
        <p:spPr>
          <a:xfrm>
            <a:off x="3618794" y="4401344"/>
            <a:ext cx="1808146" cy="2304256"/>
          </a:xfrm>
          <a:prstGeom prst="rect">
            <a:avLst/>
          </a:prstGeom>
        </p:spPr>
      </p:pic>
      <p:pic>
        <p:nvPicPr>
          <p:cNvPr id="6" name="图片 5"/>
          <p:cNvPicPr>
            <a:picLocks noChangeAspect="1"/>
          </p:cNvPicPr>
          <p:nvPr/>
        </p:nvPicPr>
        <p:blipFill>
          <a:blip r:embed="rId4"/>
          <a:stretch>
            <a:fillRect/>
          </a:stretch>
        </p:blipFill>
        <p:spPr>
          <a:xfrm>
            <a:off x="4499992" y="2561722"/>
            <a:ext cx="4536504" cy="1570789"/>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213257" y="880211"/>
            <a:ext cx="3350631" cy="457200"/>
          </a:xfrm>
        </p:spPr>
        <p:txBody>
          <a:bodyPr/>
          <a:lstStyle/>
          <a:p>
            <a:pPr eaLnBrk="1" hangingPunct="1"/>
            <a:r>
              <a:rPr kumimoji="1" lang="zh-CN" altLang="en-US" sz="2400" dirty="0" smtClean="0"/>
              <a:t>机房环境</a:t>
            </a:r>
            <a:endParaRPr kumimoji="1" lang="zh-CN" altLang="en-US" sz="2400" dirty="0" smtClean="0"/>
          </a:p>
        </p:txBody>
      </p:sp>
      <p:sp>
        <p:nvSpPr>
          <p:cNvPr id="8195" name="内容占位符 2"/>
          <p:cNvSpPr>
            <a:spLocks noGrp="1"/>
          </p:cNvSpPr>
          <p:nvPr>
            <p:ph idx="1"/>
          </p:nvPr>
        </p:nvSpPr>
        <p:spPr>
          <a:xfrm>
            <a:off x="213257" y="1462219"/>
            <a:ext cx="8535207" cy="5062406"/>
          </a:xfrm>
        </p:spPr>
        <p:txBody>
          <a:bodyPr>
            <a:normAutofit/>
          </a:bodyPr>
          <a:lstStyle/>
          <a:p>
            <a:pPr eaLnBrk="1" hangingPunct="1"/>
            <a:r>
              <a:rPr kumimoji="1" lang="zh-CN" altLang="en-US" sz="1800" dirty="0" smtClean="0"/>
              <a:t>综合监控及运维</a:t>
            </a:r>
            <a:endParaRPr kumimoji="1" lang="en-US" altLang="zh-CN" sz="1800" dirty="0" smtClean="0"/>
          </a:p>
          <a:p>
            <a:pPr lvl="1" eaLnBrk="1" hangingPunct="1"/>
            <a:r>
              <a:rPr kumimoji="1" lang="zh-CN" altLang="en-US" sz="1600" dirty="0" smtClean="0"/>
              <a:t>环境监控</a:t>
            </a:r>
            <a:endParaRPr kumimoji="1" lang="en-US" altLang="zh-CN" sz="1600" dirty="0" smtClean="0"/>
          </a:p>
          <a:p>
            <a:pPr lvl="1" eaLnBrk="1" hangingPunct="1"/>
            <a:r>
              <a:rPr kumimoji="1" lang="zh-CN" altLang="en-US" sz="1600" dirty="0" smtClean="0"/>
              <a:t>安防监控</a:t>
            </a:r>
            <a:endParaRPr kumimoji="1" lang="en-US" altLang="zh-CN" sz="1600" dirty="0" smtClean="0"/>
          </a:p>
          <a:p>
            <a:pPr lvl="1" eaLnBrk="1" hangingPunct="1"/>
            <a:r>
              <a:rPr kumimoji="1" lang="zh-CN" altLang="en-US" sz="1600" dirty="0" smtClean="0"/>
              <a:t>短信报警</a:t>
            </a:r>
            <a:endParaRPr kumimoji="1" lang="en-US" altLang="zh-CN" sz="1600" dirty="0" smtClean="0"/>
          </a:p>
          <a:p>
            <a:pPr lvl="1" eaLnBrk="1" hangingPunct="1"/>
            <a:r>
              <a:rPr kumimoji="1" lang="zh-CN" altLang="en-US" sz="1600" dirty="0" smtClean="0"/>
              <a:t>每天</a:t>
            </a:r>
            <a:r>
              <a:rPr kumimoji="1" lang="en-US" altLang="zh-CN" sz="1600" dirty="0" smtClean="0"/>
              <a:t>3</a:t>
            </a:r>
            <a:r>
              <a:rPr kumimoji="1" lang="zh-CN" altLang="en-US" sz="1600" dirty="0" smtClean="0"/>
              <a:t>次现场巡检</a:t>
            </a:r>
            <a:endParaRPr kumimoji="1" lang="en-US" altLang="zh-CN" sz="1600" dirty="0" smtClean="0"/>
          </a:p>
          <a:p>
            <a:pPr eaLnBrk="1" hangingPunct="1"/>
            <a:r>
              <a:rPr kumimoji="1" lang="zh-CN" altLang="en-US" sz="1800" dirty="0" smtClean="0"/>
              <a:t>设备管理</a:t>
            </a:r>
            <a:endParaRPr kumimoji="1" lang="en-US" altLang="zh-CN" sz="1800" dirty="0" smtClean="0"/>
          </a:p>
          <a:p>
            <a:pPr lvl="1" eaLnBrk="1" hangingPunct="1"/>
            <a:r>
              <a:rPr kumimoji="1" lang="zh-CN" altLang="en-US" sz="1600" dirty="0" smtClean="0"/>
              <a:t>设备生命周期管理（</a:t>
            </a:r>
            <a:r>
              <a:rPr kumimoji="1" lang="en-US" altLang="zh-CN" sz="1600" dirty="0" err="1" smtClean="0"/>
              <a:t>OpenDCIM</a:t>
            </a:r>
            <a:r>
              <a:rPr kumimoji="1" lang="zh-CN" altLang="en-US" sz="1600" dirty="0" smtClean="0"/>
              <a:t>）</a:t>
            </a:r>
            <a:endParaRPr kumimoji="1" lang="en-US" altLang="zh-CN" sz="1600" dirty="0" smtClean="0"/>
          </a:p>
          <a:p>
            <a:pPr lvl="1" eaLnBrk="1" hangingPunct="1"/>
            <a:r>
              <a:rPr kumimoji="1" lang="zh-CN" altLang="en-US" sz="1600" dirty="0" smtClean="0"/>
              <a:t>设备上架流程、设备位置管理</a:t>
            </a:r>
            <a:endParaRPr kumimoji="1" lang="en-US" altLang="zh-CN" sz="1600" dirty="0" smtClean="0"/>
          </a:p>
          <a:p>
            <a:pPr eaLnBrk="1" hangingPunct="1"/>
            <a:r>
              <a:rPr kumimoji="1" lang="zh-CN" altLang="en-US" sz="1800" dirty="0" smtClean="0"/>
              <a:t>制冷系统</a:t>
            </a:r>
            <a:endParaRPr kumimoji="1" lang="en-US" altLang="zh-CN" sz="1800" dirty="0"/>
          </a:p>
          <a:p>
            <a:pPr lvl="1" eaLnBrk="1" hangingPunct="1"/>
            <a:r>
              <a:rPr kumimoji="1" lang="zh-CN" altLang="en-US" sz="1600" dirty="0"/>
              <a:t>三台功率为</a:t>
            </a:r>
            <a:r>
              <a:rPr kumimoji="1" lang="en-US" altLang="zh-CN" sz="1600" dirty="0"/>
              <a:t>100KW</a:t>
            </a:r>
            <a:r>
              <a:rPr kumimoji="1" lang="zh-CN" altLang="en-US" sz="1600" dirty="0"/>
              <a:t>的精密</a:t>
            </a:r>
            <a:r>
              <a:rPr kumimoji="1" lang="zh-CN" altLang="en-US" sz="1600" dirty="0" smtClean="0"/>
              <a:t>空调</a:t>
            </a:r>
            <a:endParaRPr kumimoji="1" lang="en-US" altLang="zh-CN" sz="1600" dirty="0" smtClean="0"/>
          </a:p>
          <a:p>
            <a:pPr lvl="1" eaLnBrk="1" hangingPunct="1"/>
            <a:r>
              <a:rPr kumimoji="1" lang="zh-CN" altLang="en-US" sz="1600" dirty="0" smtClean="0"/>
              <a:t>空间</a:t>
            </a:r>
            <a:r>
              <a:rPr kumimoji="1" lang="zh-CN" altLang="en-US" sz="1600" dirty="0"/>
              <a:t>可扩展为五台</a:t>
            </a:r>
            <a:r>
              <a:rPr kumimoji="1" lang="zh-CN" altLang="en-US" sz="1600" dirty="0" smtClean="0"/>
              <a:t>空调</a:t>
            </a:r>
            <a:endParaRPr kumimoji="1" lang="en-US" altLang="zh-CN" sz="1600" dirty="0" smtClean="0"/>
          </a:p>
          <a:p>
            <a:pPr lvl="1" eaLnBrk="1" hangingPunct="1"/>
            <a:r>
              <a:rPr kumimoji="1" lang="zh-CN" altLang="en-US" sz="1600" dirty="0" smtClean="0">
                <a:solidFill>
                  <a:srgbClr val="FF0000"/>
                </a:solidFill>
              </a:rPr>
              <a:t>空调运行不稳定！</a:t>
            </a:r>
            <a:endParaRPr kumimoji="1" lang="en-US" altLang="zh-CN" sz="1600" dirty="0" smtClean="0">
              <a:solidFill>
                <a:srgbClr val="FF0000"/>
              </a:solidFill>
            </a:endParaRPr>
          </a:p>
        </p:txBody>
      </p:sp>
      <p:sp>
        <p:nvSpPr>
          <p:cNvPr id="8196" name="幻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D92F4FB7-5CEC-4C5C-8FBC-CCDC0078A502}" type="slidenum">
              <a:rPr lang="en-US" altLang="zh-CN" sz="900" b="0" smtClean="0">
                <a:solidFill>
                  <a:srgbClr val="4D5E68"/>
                </a:solidFill>
                <a:latin typeface="Impact" panose="020B0806030902050204" pitchFamily="34" charset="0"/>
              </a:rPr>
            </a:fld>
            <a:endParaRPr lang="en-US" altLang="zh-CN" sz="900" b="0" smtClean="0">
              <a:solidFill>
                <a:srgbClr val="4D5E68"/>
              </a:solidFill>
              <a:latin typeface="Impact" panose="020B0806030902050204" pitchFamily="34" charset="0"/>
            </a:endParaRPr>
          </a:p>
        </p:txBody>
      </p:sp>
      <p:pic>
        <p:nvPicPr>
          <p:cNvPr id="3" name="图片 2"/>
          <p:cNvPicPr>
            <a:picLocks noChangeAspect="1"/>
          </p:cNvPicPr>
          <p:nvPr/>
        </p:nvPicPr>
        <p:blipFill>
          <a:blip r:embed="rId1"/>
          <a:stretch>
            <a:fillRect/>
          </a:stretch>
        </p:blipFill>
        <p:spPr>
          <a:xfrm>
            <a:off x="3014282" y="764704"/>
            <a:ext cx="6129718" cy="2639254"/>
          </a:xfrm>
          <a:prstGeom prst="rect">
            <a:avLst/>
          </a:prstGeom>
        </p:spPr>
      </p:pic>
      <p:pic>
        <p:nvPicPr>
          <p:cNvPr id="4" name="图片 3"/>
          <p:cNvPicPr>
            <a:picLocks noChangeAspect="1"/>
          </p:cNvPicPr>
          <p:nvPr/>
        </p:nvPicPr>
        <p:blipFill>
          <a:blip r:embed="rId2"/>
          <a:stretch>
            <a:fillRect/>
          </a:stretch>
        </p:blipFill>
        <p:spPr>
          <a:xfrm>
            <a:off x="3883683" y="4428835"/>
            <a:ext cx="2251079" cy="2377643"/>
          </a:xfrm>
          <a:prstGeom prst="rect">
            <a:avLst/>
          </a:prstGeom>
        </p:spPr>
      </p:pic>
      <p:pic>
        <p:nvPicPr>
          <p:cNvPr id="5" name="图片 4"/>
          <p:cNvPicPr>
            <a:picLocks noChangeAspect="1"/>
          </p:cNvPicPr>
          <p:nvPr/>
        </p:nvPicPr>
        <p:blipFill>
          <a:blip r:embed="rId3"/>
          <a:stretch>
            <a:fillRect/>
          </a:stretch>
        </p:blipFill>
        <p:spPr>
          <a:xfrm>
            <a:off x="6262549" y="4438582"/>
            <a:ext cx="2683683" cy="2403938"/>
          </a:xfrm>
          <a:prstGeom prst="rect">
            <a:avLst/>
          </a:prstGeom>
        </p:spPr>
      </p:pic>
      <p:pic>
        <p:nvPicPr>
          <p:cNvPr id="2" name="图片 1"/>
          <p:cNvPicPr>
            <a:picLocks noChangeAspect="1"/>
          </p:cNvPicPr>
          <p:nvPr/>
        </p:nvPicPr>
        <p:blipFill>
          <a:blip r:embed="rId4"/>
          <a:stretch>
            <a:fillRect/>
          </a:stretch>
        </p:blipFill>
        <p:spPr>
          <a:xfrm>
            <a:off x="4716016" y="3440257"/>
            <a:ext cx="3345815" cy="962026"/>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570330" y="880211"/>
            <a:ext cx="2886448" cy="457200"/>
          </a:xfrm>
        </p:spPr>
        <p:txBody>
          <a:bodyPr/>
          <a:lstStyle/>
          <a:p>
            <a:pPr eaLnBrk="1" hangingPunct="1"/>
            <a:r>
              <a:rPr kumimoji="1" lang="zh-CN" altLang="en-US" sz="2400" dirty="0" smtClean="0"/>
              <a:t>机房环境</a:t>
            </a:r>
            <a:endParaRPr kumimoji="1" lang="zh-CN" altLang="en-US" sz="2400" dirty="0" smtClean="0"/>
          </a:p>
        </p:txBody>
      </p:sp>
      <p:sp>
        <p:nvSpPr>
          <p:cNvPr id="8195" name="内容占位符 2"/>
          <p:cNvSpPr>
            <a:spLocks noGrp="1"/>
          </p:cNvSpPr>
          <p:nvPr>
            <p:ph idx="1"/>
          </p:nvPr>
        </p:nvSpPr>
        <p:spPr>
          <a:xfrm>
            <a:off x="570330" y="1477413"/>
            <a:ext cx="8139113" cy="4614822"/>
          </a:xfrm>
        </p:spPr>
        <p:txBody>
          <a:bodyPr>
            <a:normAutofit fontScale="92500" lnSpcReduction="10000"/>
          </a:bodyPr>
          <a:lstStyle/>
          <a:p>
            <a:pPr eaLnBrk="1" hangingPunct="1"/>
            <a:r>
              <a:rPr kumimoji="1" lang="en-US" altLang="zh-CN" sz="2000" dirty="0" smtClean="0"/>
              <a:t>2017.11.15    </a:t>
            </a:r>
            <a:r>
              <a:rPr kumimoji="1" lang="en-US" altLang="zh-CN" sz="2000" dirty="0" smtClean="0">
                <a:solidFill>
                  <a:srgbClr val="FF0000"/>
                </a:solidFill>
              </a:rPr>
              <a:t>3</a:t>
            </a:r>
            <a:r>
              <a:rPr kumimoji="1" lang="zh-CN" altLang="en-US" sz="2000" dirty="0" smtClean="0">
                <a:solidFill>
                  <a:srgbClr val="FF0000"/>
                </a:solidFill>
              </a:rPr>
              <a:t>台空调同时停止运行</a:t>
            </a:r>
            <a:endParaRPr kumimoji="1" lang="zh-CN" altLang="en-US" sz="2000" dirty="0" smtClean="0">
              <a:solidFill>
                <a:srgbClr val="FF0000"/>
              </a:solidFill>
            </a:endParaRPr>
          </a:p>
          <a:p>
            <a:pPr lvl="1" eaLnBrk="1" hangingPunct="1"/>
            <a:r>
              <a:rPr kumimoji="1" lang="zh-CN" altLang="en-US" sz="1800" dirty="0" smtClean="0"/>
              <a:t>机房内温度高达</a:t>
            </a:r>
            <a:r>
              <a:rPr kumimoji="1" lang="en-US" altLang="zh-CN" sz="1800" dirty="0" smtClean="0"/>
              <a:t>40</a:t>
            </a:r>
            <a:r>
              <a:rPr kumimoji="1" lang="zh-CN" altLang="en-US" sz="1800" dirty="0" smtClean="0"/>
              <a:t>度，启动后运行正常，没找到停机原因</a:t>
            </a:r>
            <a:endParaRPr kumimoji="1" lang="en-US" altLang="zh-CN" sz="1800" dirty="0" smtClean="0"/>
          </a:p>
          <a:p>
            <a:pPr eaLnBrk="1" hangingPunct="1"/>
            <a:r>
              <a:rPr kumimoji="1" lang="en-US" altLang="zh-CN" sz="2000" dirty="0" smtClean="0"/>
              <a:t>2017.11.16    3</a:t>
            </a:r>
            <a:r>
              <a:rPr kumimoji="1" lang="zh-CN" altLang="en-US" sz="2000" dirty="0" smtClean="0"/>
              <a:t>号空调失风报警，停止运行</a:t>
            </a:r>
            <a:endParaRPr kumimoji="1" lang="zh-CN" altLang="en-US" sz="2000" dirty="0" smtClean="0"/>
          </a:p>
          <a:p>
            <a:pPr lvl="1" eaLnBrk="1" hangingPunct="1"/>
            <a:r>
              <a:rPr kumimoji="1" lang="zh-CN" altLang="en-US" sz="1800" dirty="0" smtClean="0"/>
              <a:t>故障原因是压差仪表损坏，购买并更换（</a:t>
            </a:r>
            <a:r>
              <a:rPr kumimoji="1" lang="en-US" altLang="zh-CN" sz="1800" dirty="0" smtClean="0"/>
              <a:t>11.30</a:t>
            </a:r>
            <a:r>
              <a:rPr kumimoji="1" lang="zh-CN" altLang="en-US" sz="1800" dirty="0" smtClean="0"/>
              <a:t>）压差仪表后恢复正常。</a:t>
            </a:r>
            <a:endParaRPr kumimoji="1" lang="zh-CN" altLang="en-US" sz="1800" dirty="0" smtClean="0"/>
          </a:p>
          <a:p>
            <a:pPr eaLnBrk="1" hangingPunct="1"/>
            <a:r>
              <a:rPr kumimoji="1" lang="en-US" altLang="zh-CN" sz="2000" dirty="0" smtClean="0"/>
              <a:t>2017.12.11    1</a:t>
            </a:r>
            <a:r>
              <a:rPr kumimoji="1" lang="zh-CN" altLang="en-US" sz="2000" dirty="0"/>
              <a:t>、</a:t>
            </a:r>
            <a:r>
              <a:rPr kumimoji="1" lang="en-US" altLang="zh-CN" sz="2000" dirty="0"/>
              <a:t>2</a:t>
            </a:r>
            <a:r>
              <a:rPr kumimoji="1" lang="zh-CN" altLang="en-US" sz="2000" dirty="0"/>
              <a:t>号空调低电流报警，停机</a:t>
            </a:r>
            <a:endParaRPr kumimoji="1" lang="zh-CN" altLang="en-US" sz="2000" dirty="0"/>
          </a:p>
          <a:p>
            <a:pPr lvl="1" eaLnBrk="1" hangingPunct="1"/>
            <a:r>
              <a:rPr kumimoji="1" lang="zh-CN" altLang="en-US" sz="1800" dirty="0">
                <a:solidFill>
                  <a:srgbClr val="FF0000"/>
                </a:solidFill>
              </a:rPr>
              <a:t>此时只有</a:t>
            </a:r>
            <a:r>
              <a:rPr kumimoji="1" lang="en-US" altLang="zh-CN" sz="1800" dirty="0">
                <a:solidFill>
                  <a:srgbClr val="FF0000"/>
                </a:solidFill>
              </a:rPr>
              <a:t>1</a:t>
            </a:r>
            <a:r>
              <a:rPr kumimoji="1" lang="zh-CN" altLang="en-US" sz="1800" dirty="0">
                <a:solidFill>
                  <a:srgbClr val="FF0000"/>
                </a:solidFill>
              </a:rPr>
              <a:t>台正常运行</a:t>
            </a:r>
            <a:r>
              <a:rPr kumimoji="1" lang="zh-CN" altLang="en-US" sz="1800" dirty="0" smtClean="0">
                <a:solidFill>
                  <a:srgbClr val="FF0000"/>
                </a:solidFill>
              </a:rPr>
              <a:t>！！</a:t>
            </a:r>
            <a:endParaRPr kumimoji="1" lang="en-US" altLang="zh-CN" sz="1800" dirty="0">
              <a:solidFill>
                <a:srgbClr val="FF0000"/>
              </a:solidFill>
            </a:endParaRPr>
          </a:p>
          <a:p>
            <a:pPr lvl="1" eaLnBrk="1" hangingPunct="1"/>
            <a:r>
              <a:rPr kumimoji="1" lang="zh-CN" altLang="en-US" sz="1800" dirty="0"/>
              <a:t>故障原因是冷却水供应</a:t>
            </a:r>
            <a:r>
              <a:rPr kumimoji="1" lang="zh-CN" altLang="en-US" sz="1800" dirty="0" smtClean="0"/>
              <a:t>不足，打开全部水阀后，恢复正常</a:t>
            </a:r>
            <a:endParaRPr kumimoji="1" lang="zh-CN" altLang="en-US" sz="1800" dirty="0"/>
          </a:p>
          <a:p>
            <a:pPr eaLnBrk="1" hangingPunct="1"/>
            <a:r>
              <a:rPr kumimoji="1" lang="en-US" altLang="zh-CN" sz="2000" dirty="0" smtClean="0"/>
              <a:t>2018.4.8     UPS</a:t>
            </a:r>
            <a:r>
              <a:rPr kumimoji="1" lang="zh-CN" altLang="en-US" sz="2000" dirty="0"/>
              <a:t>充电异常</a:t>
            </a:r>
            <a:endParaRPr kumimoji="1" lang="zh-CN" altLang="en-US" sz="2000" dirty="0"/>
          </a:p>
          <a:p>
            <a:pPr lvl="1" eaLnBrk="1" hangingPunct="1"/>
            <a:r>
              <a:rPr kumimoji="1" lang="zh-CN" altLang="en-US" sz="1800" dirty="0"/>
              <a:t>故障原因</a:t>
            </a:r>
            <a:r>
              <a:rPr kumimoji="1" lang="zh-CN" altLang="en-US" sz="1800" dirty="0" smtClean="0"/>
              <a:t>：南方电网 瞬间</a:t>
            </a:r>
            <a:r>
              <a:rPr kumimoji="1" lang="zh-CN" altLang="en-US" sz="1800" dirty="0"/>
              <a:t>降压导致</a:t>
            </a:r>
            <a:r>
              <a:rPr kumimoji="1" lang="en-US" altLang="zh-CN" sz="1800" dirty="0"/>
              <a:t>UPS</a:t>
            </a:r>
            <a:r>
              <a:rPr kumimoji="1" lang="zh-CN" altLang="en-US" sz="1800" dirty="0"/>
              <a:t>充电设备异常</a:t>
            </a:r>
            <a:r>
              <a:rPr kumimoji="1" lang="zh-CN" altLang="en-US" sz="1800" dirty="0" smtClean="0"/>
              <a:t>报警</a:t>
            </a:r>
            <a:endParaRPr kumimoji="1" lang="zh-CN" altLang="en-US" sz="1800" dirty="0" smtClean="0"/>
          </a:p>
          <a:p>
            <a:pPr eaLnBrk="1" hangingPunct="1"/>
            <a:r>
              <a:rPr kumimoji="1" lang="en-US" altLang="zh-CN" sz="2000" dirty="0" smtClean="0"/>
              <a:t>2018.8.20   2</a:t>
            </a:r>
            <a:r>
              <a:rPr kumimoji="1" lang="zh-CN" altLang="en-US" sz="2000" dirty="0" smtClean="0"/>
              <a:t>号</a:t>
            </a:r>
            <a:r>
              <a:rPr kumimoji="1" lang="zh-CN" altLang="en-US" sz="2000" dirty="0"/>
              <a:t>空调失风报警，停止</a:t>
            </a:r>
            <a:r>
              <a:rPr kumimoji="1" lang="zh-CN" altLang="en-US" sz="2000" dirty="0" smtClean="0"/>
              <a:t>运行</a:t>
            </a:r>
            <a:endParaRPr kumimoji="1" lang="en-US" altLang="zh-CN" sz="2000" dirty="0" smtClean="0"/>
          </a:p>
          <a:p>
            <a:pPr lvl="1" eaLnBrk="1" hangingPunct="1"/>
            <a:r>
              <a:rPr kumimoji="1" lang="zh-CN" altLang="en-US" sz="1800" dirty="0"/>
              <a:t>重</a:t>
            </a:r>
            <a:r>
              <a:rPr kumimoji="1" lang="zh-CN" altLang="en-US" sz="1800" dirty="0" smtClean="0"/>
              <a:t>启之后空调恢复正常</a:t>
            </a:r>
            <a:endParaRPr kumimoji="1" lang="zh-CN" altLang="en-US" sz="1800" dirty="0"/>
          </a:p>
        </p:txBody>
      </p:sp>
      <p:sp>
        <p:nvSpPr>
          <p:cNvPr id="8196" name="幻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a:spcBef>
                <a:spcPct val="20000"/>
              </a:spcBef>
              <a:buClr>
                <a:schemeClr val="tx1"/>
              </a:buClr>
              <a:buFont typeface="Wingdings" panose="05000000000000000000" pitchFamily="2" charset="2"/>
              <a:buChar char="§"/>
              <a:defRPr b="1">
                <a:solidFill>
                  <a:srgbClr val="4D5E68"/>
                </a:solidFill>
                <a:latin typeface="Arial" panose="020B0604020202020204" pitchFamily="34" charset="0"/>
                <a:ea typeface="宋体" panose="02010600030101010101" pitchFamily="2" charset="-122"/>
              </a:defRPr>
            </a:lvl3pPr>
            <a:lvl4pPr marL="1600200" indent="-228600">
              <a:spcBef>
                <a:spcPct val="20000"/>
              </a:spcBef>
              <a:buChar char="–"/>
              <a:defRPr b="1">
                <a:solidFill>
                  <a:srgbClr val="4D5E68"/>
                </a:solidFill>
                <a:latin typeface="Arial" panose="020B0604020202020204" pitchFamily="34" charset="0"/>
                <a:ea typeface="宋体" panose="02010600030101010101" pitchFamily="2" charset="-122"/>
              </a:defRPr>
            </a:lvl4pPr>
            <a:lvl5pPr marL="2057400" indent="-228600">
              <a:spcBef>
                <a:spcPct val="20000"/>
              </a:spcBef>
              <a:buChar char="»"/>
              <a:defRPr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D92F4FB7-5CEC-4C5C-8FBC-CCDC0078A502}" type="slidenum">
              <a:rPr lang="en-US" altLang="zh-CN" sz="900" b="0" smtClean="0">
                <a:solidFill>
                  <a:srgbClr val="4D5E68"/>
                </a:solidFill>
                <a:latin typeface="Impact" panose="020B0806030902050204" pitchFamily="34" charset="0"/>
              </a:rPr>
            </a:fld>
            <a:endParaRPr lang="en-US" altLang="zh-CN" sz="900" b="0" smtClean="0">
              <a:solidFill>
                <a:srgbClr val="4D5E68"/>
              </a:solidFill>
              <a:latin typeface="Impact" panose="020B0806030902050204" pitchFamily="34" charset="0"/>
            </a:endParaRPr>
          </a:p>
        </p:txBody>
      </p:sp>
      <p:sp>
        <p:nvSpPr>
          <p:cNvPr id="2" name="文本框 1"/>
          <p:cNvSpPr txBox="1"/>
          <p:nvPr/>
        </p:nvSpPr>
        <p:spPr>
          <a:xfrm>
            <a:off x="2555776" y="6232237"/>
            <a:ext cx="4392488" cy="584775"/>
          </a:xfrm>
          <a:prstGeom prst="rect">
            <a:avLst/>
          </a:prstGeom>
          <a:noFill/>
          <a:ln w="25400">
            <a:solidFill>
              <a:srgbClr val="00B050"/>
            </a:solidFill>
          </a:ln>
        </p:spPr>
        <p:txBody>
          <a:bodyPr wrap="square" rtlCol="0">
            <a:spAutoFit/>
          </a:bodyPr>
          <a:lstStyle/>
          <a:p>
            <a:r>
              <a:rPr lang="zh-CN" altLang="en-US" sz="3200" dirty="0">
                <a:solidFill>
                  <a:srgbClr val="FF0000"/>
                </a:solidFill>
              </a:rPr>
              <a:t>计划</a:t>
            </a:r>
            <a:r>
              <a:rPr lang="zh-CN" altLang="en-US" sz="3200" dirty="0" smtClean="0">
                <a:solidFill>
                  <a:srgbClr val="FF0000"/>
                </a:solidFill>
              </a:rPr>
              <a:t>逐步更换空调系统</a:t>
            </a:r>
            <a:endParaRPr lang="zh-CN" altLang="en-US" sz="32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877462"/>
            <a:ext cx="4857799" cy="1362075"/>
          </a:xfrm>
        </p:spPr>
        <p:txBody>
          <a:bodyPr/>
          <a:lstStyle/>
          <a:p>
            <a:r>
              <a:rPr lang="en-US" altLang="zh-CN" dirty="0" smtClean="0"/>
              <a:t>IT</a:t>
            </a:r>
            <a:r>
              <a:rPr lang="zh-CN" altLang="en-US" dirty="0" smtClean="0"/>
              <a:t>基础设施运行状态</a:t>
            </a:r>
            <a:endParaRPr lang="zh-CN" altLang="en-US" dirty="0"/>
          </a:p>
        </p:txBody>
      </p:sp>
      <p:sp>
        <p:nvSpPr>
          <p:cNvPr id="4" name="灯片编号占位符 3"/>
          <p:cNvSpPr>
            <a:spLocks noGrp="1"/>
          </p:cNvSpPr>
          <p:nvPr>
            <p:ph type="sldNum" sz="quarter" idx="10"/>
          </p:nvPr>
        </p:nvSpPr>
        <p:spPr>
          <a:xfrm>
            <a:off x="8229600" y="4995189"/>
            <a:ext cx="303213" cy="180975"/>
          </a:xfrm>
        </p:spPr>
        <p:txBody>
          <a:bodyPr/>
          <a:lstStyle/>
          <a:p>
            <a:pPr>
              <a:defRPr/>
            </a:pPr>
            <a:fld id="{A7461710-C1BD-4BAF-8E35-3A989CC3647D}" type="slidenum">
              <a:rPr lang="en-US" altLang="zh-CN" smtClean="0"/>
            </a:fld>
            <a:endParaRPr lang="en-US" altLang="zh-CN"/>
          </a:p>
        </p:txBody>
      </p:sp>
      <p:sp>
        <p:nvSpPr>
          <p:cNvPr id="6" name="矩形 5"/>
          <p:cNvSpPr/>
          <p:nvPr/>
        </p:nvSpPr>
        <p:spPr>
          <a:xfrm>
            <a:off x="5097542" y="1988840"/>
            <a:ext cx="4032448" cy="2585323"/>
          </a:xfrm>
          <a:prstGeom prst="rect">
            <a:avLst/>
          </a:prstGeom>
        </p:spPr>
        <p:txBody>
          <a:bodyPr wrap="square">
            <a:spAutoFit/>
          </a:bodyPr>
          <a:lstStyle/>
          <a:p>
            <a:pPr marL="742950" lvl="1" indent="-285750" eaLnBrk="1" hangingPunct="1">
              <a:lnSpc>
                <a:spcPct val="150000"/>
              </a:lnSpc>
              <a:buFont typeface="Arial" panose="020B0604020202020204" pitchFamily="34" charset="0"/>
              <a:buChar char="•"/>
              <a:defRPr/>
            </a:pPr>
            <a:r>
              <a:rPr kumimoji="1" lang="zh-CN" altLang="en-US" sz="2400" dirty="0"/>
              <a:t>机房环境</a:t>
            </a:r>
            <a:endParaRPr kumimoji="1" lang="en-US" altLang="zh-CN" sz="2400" dirty="0"/>
          </a:p>
          <a:p>
            <a:pPr marL="742950" lvl="1" indent="-285750" eaLnBrk="1" hangingPunct="1">
              <a:lnSpc>
                <a:spcPct val="150000"/>
              </a:lnSpc>
              <a:buFont typeface="Arial" panose="020B0604020202020204" pitchFamily="34" charset="0"/>
              <a:buChar char="•"/>
              <a:defRPr/>
            </a:pPr>
            <a:r>
              <a:rPr kumimoji="1" lang="zh-CN" altLang="en-US" sz="3600" b="1" dirty="0">
                <a:solidFill>
                  <a:srgbClr val="FF0000"/>
                </a:solidFill>
              </a:rPr>
              <a:t>公共服务系统</a:t>
            </a:r>
            <a:r>
              <a:rPr kumimoji="1" lang="en-US" altLang="zh-CN" sz="3600" b="1" dirty="0">
                <a:solidFill>
                  <a:srgbClr val="FF0000"/>
                </a:solidFill>
              </a:rPr>
              <a:t> </a:t>
            </a:r>
            <a:endParaRPr kumimoji="1" lang="en-US" altLang="zh-CN" sz="3600" b="1" dirty="0">
              <a:solidFill>
                <a:srgbClr val="FF0000"/>
              </a:solidFill>
            </a:endParaRPr>
          </a:p>
          <a:p>
            <a:pPr marL="742950" lvl="1" indent="-285750" eaLnBrk="1" hangingPunct="1">
              <a:lnSpc>
                <a:spcPct val="150000"/>
              </a:lnSpc>
              <a:buFont typeface="Arial" panose="020B0604020202020204" pitchFamily="34" charset="0"/>
              <a:buChar char="•"/>
              <a:defRPr/>
            </a:pPr>
            <a:r>
              <a:rPr kumimoji="1" lang="zh-CN" altLang="en-US" sz="2400" dirty="0" smtClean="0"/>
              <a:t>计算环境</a:t>
            </a:r>
            <a:endParaRPr kumimoji="1" lang="en-US" altLang="zh-CN" sz="2400" dirty="0"/>
          </a:p>
          <a:p>
            <a:pPr marL="742950" lvl="1" indent="-285750" eaLnBrk="1" hangingPunct="1">
              <a:lnSpc>
                <a:spcPct val="150000"/>
              </a:lnSpc>
              <a:buFont typeface="Arial" panose="020B0604020202020204" pitchFamily="34" charset="0"/>
              <a:buChar char="•"/>
              <a:defRPr/>
            </a:pPr>
            <a:r>
              <a:rPr kumimoji="1" lang="zh-CN" altLang="en-US" sz="2400" dirty="0" smtClean="0"/>
              <a:t>网络</a:t>
            </a:r>
            <a:r>
              <a:rPr kumimoji="1" lang="en-US" altLang="zh-CN" sz="2400" dirty="0"/>
              <a:t>&amp;</a:t>
            </a:r>
            <a:r>
              <a:rPr kumimoji="1" lang="zh-CN" altLang="en-US" sz="2400" dirty="0"/>
              <a:t>信息安全</a:t>
            </a:r>
            <a:r>
              <a:rPr kumimoji="1" lang="en-US" altLang="zh-CN" sz="2400" dirty="0"/>
              <a:t> </a:t>
            </a:r>
            <a:endParaRPr kumimoji="1" lang="en-US" altLang="zh-CN" sz="24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CSNS</a:t>
            </a:r>
            <a:r>
              <a:rPr lang="zh-CN" altLang="en-US" dirty="0" smtClean="0"/>
              <a:t>公共服务系统</a:t>
            </a:r>
            <a:endParaRPr lang="zh-CN" altLang="en-US" dirty="0"/>
          </a:p>
        </p:txBody>
      </p:sp>
      <p:sp>
        <p:nvSpPr>
          <p:cNvPr id="3" name="内容占位符 2"/>
          <p:cNvSpPr>
            <a:spLocks noGrp="1"/>
          </p:cNvSpPr>
          <p:nvPr>
            <p:ph idx="1"/>
          </p:nvPr>
        </p:nvSpPr>
        <p:spPr>
          <a:xfrm>
            <a:off x="609600" y="1447800"/>
            <a:ext cx="8139113" cy="5257800"/>
          </a:xfrm>
        </p:spPr>
        <p:txBody>
          <a:bodyPr>
            <a:normAutofit fontScale="92500" lnSpcReduction="10000"/>
          </a:bodyPr>
          <a:lstStyle/>
          <a:p>
            <a:r>
              <a:rPr lang="en-US" altLang="zh-CN" dirty="0" smtClean="0"/>
              <a:t>CSNS</a:t>
            </a:r>
            <a:r>
              <a:rPr lang="zh-CN" altLang="en-US" dirty="0" smtClean="0"/>
              <a:t>科研</a:t>
            </a:r>
            <a:r>
              <a:rPr lang="zh-CN" altLang="en-US" dirty="0"/>
              <a:t>活动、管理活动、大科学工程建设和运行、国际国内合作</a:t>
            </a:r>
            <a:r>
              <a:rPr lang="zh-CN" altLang="en-US" dirty="0" smtClean="0"/>
              <a:t>等特点</a:t>
            </a:r>
            <a:r>
              <a:rPr lang="zh-CN" altLang="en-US" dirty="0">
                <a:solidFill>
                  <a:srgbClr val="FF0000"/>
                </a:solidFill>
              </a:rPr>
              <a:t>需要信息化的强力支撑</a:t>
            </a:r>
            <a:endParaRPr lang="en-US" altLang="zh-CN" dirty="0" smtClean="0">
              <a:solidFill>
                <a:srgbClr val="FF0000"/>
              </a:solidFill>
            </a:endParaRPr>
          </a:p>
          <a:p>
            <a:r>
              <a:rPr lang="zh-CN" altLang="en-US" dirty="0" smtClean="0"/>
              <a:t>依托于高能所信息化工作小组</a:t>
            </a:r>
            <a:endParaRPr lang="en-US" altLang="zh-CN" dirty="0" smtClean="0"/>
          </a:p>
          <a:p>
            <a:r>
              <a:rPr lang="en-US" altLang="zh-CN" dirty="0" smtClean="0"/>
              <a:t>CSNS</a:t>
            </a:r>
            <a:r>
              <a:rPr lang="zh-CN" altLang="en-US" dirty="0" smtClean="0"/>
              <a:t>公共服务系统</a:t>
            </a:r>
            <a:endParaRPr lang="en-US" altLang="zh-CN" dirty="0" smtClean="0"/>
          </a:p>
          <a:p>
            <a:pPr lvl="1"/>
            <a:r>
              <a:rPr lang="en-US" altLang="zh-CN" dirty="0" smtClean="0"/>
              <a:t>CSNS</a:t>
            </a:r>
            <a:r>
              <a:rPr lang="zh-CN" altLang="en-US" dirty="0" smtClean="0"/>
              <a:t>用户服务系统</a:t>
            </a:r>
            <a:endParaRPr lang="en-US" altLang="zh-CN" dirty="0" smtClean="0"/>
          </a:p>
          <a:p>
            <a:pPr lvl="1"/>
            <a:r>
              <a:rPr lang="en-US" altLang="zh-CN" dirty="0" smtClean="0"/>
              <a:t>CSNS</a:t>
            </a:r>
            <a:r>
              <a:rPr lang="zh-CN" altLang="en-US" dirty="0" smtClean="0"/>
              <a:t>统一认证系统</a:t>
            </a:r>
            <a:endParaRPr lang="en-US" altLang="zh-CN" dirty="0" smtClean="0"/>
          </a:p>
          <a:p>
            <a:pPr lvl="1"/>
            <a:r>
              <a:rPr lang="zh-CN" altLang="en-US" dirty="0"/>
              <a:t>大</a:t>
            </a:r>
            <a:r>
              <a:rPr lang="zh-CN" altLang="en-US" dirty="0" smtClean="0"/>
              <a:t>屏幕展示系统</a:t>
            </a:r>
            <a:endParaRPr lang="en-US" altLang="zh-CN" dirty="0" smtClean="0"/>
          </a:p>
          <a:p>
            <a:pPr lvl="1"/>
            <a:r>
              <a:rPr lang="zh-CN" altLang="en-US" dirty="0" smtClean="0"/>
              <a:t>安全考试系统</a:t>
            </a:r>
            <a:endParaRPr lang="en-US" altLang="zh-CN" dirty="0" smtClean="0"/>
          </a:p>
          <a:p>
            <a:pPr lvl="1"/>
            <a:r>
              <a:rPr lang="zh-CN" altLang="en-US" dirty="0" smtClean="0"/>
              <a:t>视频会议系统</a:t>
            </a:r>
            <a:endParaRPr lang="en-US" altLang="zh-CN" dirty="0" smtClean="0"/>
          </a:p>
          <a:p>
            <a:pPr lvl="1"/>
            <a:r>
              <a:rPr lang="zh-CN" altLang="en-US" dirty="0" smtClean="0"/>
              <a:t>采购系统</a:t>
            </a:r>
            <a:endParaRPr lang="en-US" altLang="zh-CN" dirty="0" smtClean="0"/>
          </a:p>
          <a:p>
            <a:pPr lvl="1"/>
            <a:r>
              <a:rPr lang="zh-CN" altLang="en-US" dirty="0" smtClean="0"/>
              <a:t>报销系统</a:t>
            </a:r>
            <a:endParaRPr lang="en-US" altLang="zh-CN" dirty="0" smtClean="0"/>
          </a:p>
          <a:p>
            <a:pPr lvl="1"/>
            <a:r>
              <a:rPr lang="en-US" altLang="zh-CN" dirty="0"/>
              <a:t>……</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0C74D70B-D99E-48D9-B5BE-980E4CB10854}" type="slidenum">
              <a:rPr lang="en-US" altLang="zh-CN" smtClean="0"/>
            </a:fld>
            <a:endParaRPr lang="en-US" altLang="zh-CN"/>
          </a:p>
        </p:txBody>
      </p:sp>
      <p:pic>
        <p:nvPicPr>
          <p:cNvPr id="5" name="图片 4"/>
          <p:cNvPicPr>
            <a:picLocks noChangeAspect="1"/>
          </p:cNvPicPr>
          <p:nvPr/>
        </p:nvPicPr>
        <p:blipFill>
          <a:blip r:embed="rId1"/>
          <a:stretch>
            <a:fillRect/>
          </a:stretch>
        </p:blipFill>
        <p:spPr>
          <a:xfrm>
            <a:off x="3563888" y="3051519"/>
            <a:ext cx="5415192" cy="3349281"/>
          </a:xfrm>
          <a:prstGeom prst="rect">
            <a:avLst/>
          </a:prstGeom>
        </p:spPr>
      </p:pic>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1_CSNS讲演稿母板">
  <a:themeElements>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1_CSNS讲演稿母板">
      <a:majorFont>
        <a:latin typeface="Arial"/>
        <a:ea typeface="宋体"/>
        <a:cs typeface="宋体"/>
      </a:majorFont>
      <a:minorFont>
        <a:latin typeface="Arial"/>
        <a:ea typeface="宋体"/>
        <a:cs typeface="宋体"/>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defRPr>
        </a:defPPr>
      </a:lstStyle>
    </a:lnDef>
  </a:objectDefaults>
  <a:extraClrSchemeLst>
    <a:extraClrScheme>
      <a:clrScheme name="1_CSNS讲演稿母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NS讲演稿母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NS讲演稿母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NS讲演稿母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NS讲演稿母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NS讲演稿母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CSNS模板</Template>
  <TotalTime>0</TotalTime>
  <Words>3846</Words>
  <Application>WPS 演示</Application>
  <PresentationFormat>全屏显示(4:3)</PresentationFormat>
  <Paragraphs>473</Paragraphs>
  <Slides>39</Slides>
  <Notes>13</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5</vt:i4>
      </vt:variant>
      <vt:variant>
        <vt:lpstr>幻灯片标题</vt:lpstr>
      </vt:variant>
      <vt:variant>
        <vt:i4>39</vt:i4>
      </vt:variant>
    </vt:vector>
  </HeadingPairs>
  <TitlesOfParts>
    <vt:vector size="52" baseType="lpstr">
      <vt:lpstr>Arial</vt:lpstr>
      <vt:lpstr>宋体</vt:lpstr>
      <vt:lpstr>Wingdings</vt:lpstr>
      <vt:lpstr>Impact</vt:lpstr>
      <vt:lpstr>华文新魏</vt:lpstr>
      <vt:lpstr>微软雅黑</vt:lpstr>
      <vt:lpstr>Arial Unicode MS</vt:lpstr>
      <vt:lpstr>1_CSNS讲演稿母板</vt:lpstr>
      <vt:lpstr>Visio.Drawing.15</vt:lpstr>
      <vt:lpstr>Visio.Drawing.15</vt:lpstr>
      <vt:lpstr>Visio.Drawing.15</vt:lpstr>
      <vt:lpstr>Visio.Drawing.15</vt:lpstr>
      <vt:lpstr>Visio.Drawing.15</vt:lpstr>
      <vt:lpstr> CSNS 计算机网络系统运行总结  李亚康 代表计算机网络系统     </vt:lpstr>
      <vt:lpstr>计算机网络系统</vt:lpstr>
      <vt:lpstr>提纲</vt:lpstr>
      <vt:lpstr>IT基础设施运行状态</vt:lpstr>
      <vt:lpstr>机房环境</vt:lpstr>
      <vt:lpstr>机房环境</vt:lpstr>
      <vt:lpstr>机房环境</vt:lpstr>
      <vt:lpstr>IT基础设施运行状态</vt:lpstr>
      <vt:lpstr>CSNS公共服务系统</vt:lpstr>
      <vt:lpstr>用户综合服务系统（同用户办、控制系统、软件系统等合作）</vt:lpstr>
      <vt:lpstr>CSNS用户服务系统（用户办、控制系统、软件系统合作）</vt:lpstr>
      <vt:lpstr>CSNS公共服务系统</vt:lpstr>
      <vt:lpstr>CSNS公共服务系统</vt:lpstr>
      <vt:lpstr>IT基础设施运行状态</vt:lpstr>
      <vt:lpstr>CSNS计算环境整体架构</vt:lpstr>
      <vt:lpstr>基于OpenStack的云平台</vt:lpstr>
      <vt:lpstr>云计算平台</vt:lpstr>
      <vt:lpstr>云计算平台</vt:lpstr>
      <vt:lpstr>云计算平台</vt:lpstr>
      <vt:lpstr>基于slurm的高性能计算平台</vt:lpstr>
      <vt:lpstr>高性能计算平台</vt:lpstr>
      <vt:lpstr>高性能计算平台</vt:lpstr>
      <vt:lpstr>高性能计算平台</vt:lpstr>
      <vt:lpstr>分级数据存储系统</vt:lpstr>
      <vt:lpstr>分级数据存储系统</vt:lpstr>
      <vt:lpstr>分级数据存储系统</vt:lpstr>
      <vt:lpstr>IT基础设施运行状态</vt:lpstr>
      <vt:lpstr>网络架构</vt:lpstr>
      <vt:lpstr>网络运行状态</vt:lpstr>
      <vt:lpstr>网络安全</vt:lpstr>
      <vt:lpstr>当前工作与计划</vt:lpstr>
      <vt:lpstr>系统维护与升级</vt:lpstr>
      <vt:lpstr>系统维护与升级</vt:lpstr>
      <vt:lpstr>当前工作与计划</vt:lpstr>
      <vt:lpstr>面向高能物理及射线技术大科学装置科技领域云的建设与应用</vt:lpstr>
      <vt:lpstr>中国科学院重大科技基础设施网络安全建设示范工程</vt:lpstr>
      <vt:lpstr>总 结</vt:lpstr>
      <vt:lpstr>总结</vt:lpstr>
      <vt:lpstr>Thanks for Your Attention！  感谢各级领导对计算机网络系统工作的支持！ 感谢各系统同事的配合和支持！ 感谢系统内所有同事的共同努力！ </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CSNS Status 中国散裂中子源  Jie WEI  for the CSNS Project Team Institute of High Energy Physics Institute of Physics</dc:title>
  <dc:creator>MC SYSTEM</dc:creator>
  <cp:lastModifiedBy>琦琦</cp:lastModifiedBy>
  <cp:revision>338</cp:revision>
  <cp:lastPrinted>2113-01-01T00:00:00Z</cp:lastPrinted>
  <dcterms:created xsi:type="dcterms:W3CDTF">2010-01-08T00:24:00Z</dcterms:created>
  <dcterms:modified xsi:type="dcterms:W3CDTF">2018-09-10T02:22:39Z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RubyTemplateID">
    <vt:lpwstr>2</vt:lpwstr>
  </property>
  <property fmtid="{D5CDD505-2E9C-101B-9397-08002B2CF9AE}" pid="4" name="KSOProductBuildVer">
    <vt:lpwstr>2052-10.1.0.7400</vt:lpwstr>
  </property>
</Properties>
</file>