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7"/>
  </p:notesMasterIdLst>
  <p:handoutMasterIdLst>
    <p:handoutMasterId r:id="rId18"/>
  </p:handoutMasterIdLst>
  <p:sldIdLst>
    <p:sldId id="407" r:id="rId2"/>
    <p:sldId id="517" r:id="rId3"/>
    <p:sldId id="521" r:id="rId4"/>
    <p:sldId id="532" r:id="rId5"/>
    <p:sldId id="522" r:id="rId6"/>
    <p:sldId id="530" r:id="rId7"/>
    <p:sldId id="523" r:id="rId8"/>
    <p:sldId id="525" r:id="rId9"/>
    <p:sldId id="531" r:id="rId10"/>
    <p:sldId id="519" r:id="rId11"/>
    <p:sldId id="533" r:id="rId12"/>
    <p:sldId id="534" r:id="rId13"/>
    <p:sldId id="520" r:id="rId14"/>
    <p:sldId id="527" r:id="rId15"/>
    <p:sldId id="518" r:id="rId16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454"/>
    <a:srgbClr val="C0C0C0"/>
    <a:srgbClr val="4D5E68"/>
    <a:srgbClr val="1679BA"/>
    <a:srgbClr val="777777"/>
    <a:srgbClr val="5F5F5F"/>
    <a:srgbClr val="3E4C54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3" autoAdjust="0"/>
    <p:restoredTop sz="96102" autoAdjust="0"/>
  </p:normalViewPr>
  <p:slideViewPr>
    <p:cSldViewPr>
      <p:cViewPr>
        <p:scale>
          <a:sx n="110" d="100"/>
          <a:sy n="110" d="100"/>
        </p:scale>
        <p:origin x="-16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4667CD-0A77-44C8-8259-C4B8F79000F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73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5E8E08-3F4F-477B-821A-28B2629078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3224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SSppt母板首页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305800" y="6477000"/>
            <a:ext cx="184150" cy="2254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lnSpc>
                <a:spcPct val="88000"/>
              </a:lnSpc>
              <a:defRPr/>
            </a:pPr>
            <a:endParaRPr lang="zh-CN" altLang="zh-CN" sz="1000" smtClean="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/>
          <a:lstStyle>
            <a:lvl1pPr marL="0"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13802179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75BD1-7A49-4B58-90F1-55E51C2389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106630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5125" y="838200"/>
            <a:ext cx="2033588" cy="5562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838200"/>
            <a:ext cx="5953125" cy="5562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03B78-20E2-4FA0-8A76-FABB054657E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836398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CABBC-0D7A-4E10-8643-7843E75470F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7157137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2B2E9-B536-4FFF-9D28-5CE0BBB20D0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6399149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3992563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4563" y="1447800"/>
            <a:ext cx="399415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E22BB-39C6-4C61-89EB-A39B5DAE490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092652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B94A0-D27B-47B9-8E47-4A60987018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517245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1DEDF-B17E-4A18-849C-E940D8CED42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089550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0BF71-F57D-494D-A4E7-B3C5160F89E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6001257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E5F28-60D9-4894-B88F-AD58F968229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511070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F83DF-FD23-4F61-AC16-17A179B572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6020108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未标题-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38200"/>
            <a:ext cx="624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81391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rgbClr val="4D5E68"/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6D4998D7-3951-4914-9657-E9FB67E753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7872413" y="6513513"/>
            <a:ext cx="509587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r>
              <a:rPr lang="en-US" altLang="zh-CN" sz="900">
                <a:solidFill>
                  <a:srgbClr val="4D5E68"/>
                </a:solidFill>
                <a:latin typeface="Impact" pitchFamily="34" charset="0"/>
              </a:rPr>
              <a:t>Page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68313" y="6524625"/>
            <a:ext cx="38100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zh-CN" altLang="en-US" sz="900">
                <a:solidFill>
                  <a:schemeClr val="bg1"/>
                </a:solidFill>
                <a:latin typeface="Impact" pitchFamily="34" charset="0"/>
              </a:rPr>
              <a:t>散裂中子源进展汇报  </a:t>
            </a:r>
            <a:fld id="{E78FCE11-3AE2-4C22-9FE3-DF1C07CC0CE3}" type="datetime4">
              <a:rPr lang="en-US" sz="900">
                <a:solidFill>
                  <a:schemeClr val="bg1"/>
                </a:solidFill>
                <a:latin typeface="Impact" pitchFamily="34" charset="0"/>
              </a:rPr>
              <a:pPr algn="l" eaLnBrk="0" hangingPunct="0">
                <a:defRPr/>
              </a:pPr>
              <a:t>September 10, 2018</a:t>
            </a:fld>
            <a:endParaRPr lang="zh-CN" altLang="en-US" sz="90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0000"/>
        </a:spcBef>
        <a:spcAft>
          <a:spcPct val="20000"/>
        </a:spcAft>
        <a:buClr>
          <a:schemeClr val="tx1"/>
        </a:buClr>
        <a:buChar char="•"/>
        <a:defRPr sz="2100" b="1">
          <a:solidFill>
            <a:srgbClr val="1679B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Char char="–"/>
        <a:defRPr sz="1900" b="1">
          <a:solidFill>
            <a:srgbClr val="4D5E68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b="1">
          <a:solidFill>
            <a:srgbClr val="4D5E68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rgbClr val="4D5E68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557338"/>
            <a:ext cx="8382000" cy="3455987"/>
          </a:xfrm>
        </p:spPr>
        <p:txBody>
          <a:bodyPr/>
          <a:lstStyle/>
          <a:p>
            <a:pPr eaLnBrk="1" hangingPunct="1"/>
            <a:r>
              <a:rPr lang="en-US" altLang="zh-CN" sz="4000" dirty="0" smtClean="0">
                <a:solidFill>
                  <a:srgbClr val="990000"/>
                </a:solidFill>
                <a:ea typeface="华文新魏" pitchFamily="2" charset="-122"/>
              </a:rPr>
              <a:t>2018</a:t>
            </a:r>
            <a:r>
              <a:rPr lang="zh-CN" altLang="en-US" sz="4000" dirty="0" smtClean="0">
                <a:solidFill>
                  <a:srgbClr val="990000"/>
                </a:solidFill>
                <a:ea typeface="华文新魏" pitchFamily="2" charset="-122"/>
              </a:rPr>
              <a:t>年暑期检修准直测量报告</a:t>
            </a:r>
            <a:r>
              <a:rPr lang="zh-CN" altLang="en-US" sz="3200" dirty="0" smtClean="0">
                <a:solidFill>
                  <a:srgbClr val="990000"/>
                </a:solidFill>
                <a:ea typeface="华文新魏" pitchFamily="2" charset="-122"/>
              </a:rPr>
              <a:t/>
            </a:r>
            <a:br>
              <a:rPr lang="zh-CN" altLang="en-US" sz="3200" dirty="0" smtClean="0">
                <a:solidFill>
                  <a:srgbClr val="990000"/>
                </a:solidFill>
                <a:ea typeface="华文新魏" pitchFamily="2" charset="-122"/>
              </a:rPr>
            </a:br>
            <a:r>
              <a:rPr lang="zh-CN" altLang="en-US" sz="3200" dirty="0" smtClean="0">
                <a:solidFill>
                  <a:srgbClr val="990000"/>
                </a:solidFill>
                <a:ea typeface="华文新魏" pitchFamily="2" charset="-122"/>
              </a:rPr>
              <a:t/>
            </a:r>
            <a:br>
              <a:rPr lang="zh-CN" altLang="en-US" sz="3200" dirty="0" smtClean="0">
                <a:solidFill>
                  <a:srgbClr val="990000"/>
                </a:solidFill>
                <a:ea typeface="华文新魏" pitchFamily="2" charset="-122"/>
              </a:rPr>
            </a:br>
            <a:r>
              <a:rPr lang="en-US" altLang="zh-CN" sz="3200" dirty="0">
                <a:solidFill>
                  <a:srgbClr val="990000"/>
                </a:solidFill>
                <a:ea typeface="华文新魏" pitchFamily="2" charset="-122"/>
              </a:rPr>
              <a:t/>
            </a:r>
            <a:br>
              <a:rPr lang="en-US" altLang="zh-CN" sz="3200" dirty="0">
                <a:solidFill>
                  <a:srgbClr val="990000"/>
                </a:solidFill>
                <a:ea typeface="华文新魏" pitchFamily="2" charset="-122"/>
              </a:rPr>
            </a:br>
            <a:r>
              <a:rPr lang="zh-CN" altLang="en-US" sz="3200" dirty="0" smtClean="0">
                <a:solidFill>
                  <a:srgbClr val="990000"/>
                </a:solidFill>
                <a:ea typeface="华文新魏" pitchFamily="2" charset="-122"/>
              </a:rPr>
              <a:t>准直测量组  罗涛</a:t>
            </a:r>
            <a:r>
              <a:rPr lang="en-US" altLang="zh-CN" sz="3200" dirty="0" smtClean="0">
                <a:solidFill>
                  <a:srgbClr val="990000"/>
                </a:solidFill>
                <a:ea typeface="华文新魏" pitchFamily="2" charset="-122"/>
              </a:rPr>
              <a:t/>
            </a:r>
            <a:br>
              <a:rPr lang="en-US" altLang="zh-CN" sz="3200" dirty="0" smtClean="0">
                <a:solidFill>
                  <a:srgbClr val="990000"/>
                </a:solidFill>
                <a:ea typeface="华文新魏" pitchFamily="2" charset="-122"/>
              </a:rPr>
            </a:br>
            <a:r>
              <a:rPr lang="en-US" altLang="zh-CN" sz="3200" dirty="0" smtClean="0">
                <a:solidFill>
                  <a:srgbClr val="990000"/>
                </a:solidFill>
                <a:ea typeface="华文新魏" pitchFamily="2" charset="-122"/>
              </a:rPr>
              <a:t>2018.09.11-13</a:t>
            </a:r>
            <a:r>
              <a:rPr lang="zh-CN" altLang="en-US" sz="3200" dirty="0" smtClean="0">
                <a:solidFill>
                  <a:srgbClr val="990000"/>
                </a:solidFill>
                <a:ea typeface="华文新魏" pitchFamily="2" charset="-122"/>
              </a:rPr>
              <a:t/>
            </a:r>
            <a:br>
              <a:rPr lang="zh-CN" altLang="en-US" sz="3200" dirty="0" smtClean="0">
                <a:solidFill>
                  <a:srgbClr val="990000"/>
                </a:solidFill>
                <a:ea typeface="华文新魏" pitchFamily="2" charset="-122"/>
              </a:rPr>
            </a:br>
            <a:endParaRPr lang="zh-CN" altLang="en-US" sz="2400" dirty="0" smtClean="0">
              <a:ea typeface="华文新魏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 </a:t>
            </a:r>
            <a:r>
              <a:rPr lang="zh-CN" altLang="en-US" dirty="0"/>
              <a:t>成果</a:t>
            </a:r>
            <a:r>
              <a:rPr lang="zh-CN" altLang="en-US" dirty="0" smtClean="0"/>
              <a:t>分析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CABBC-0D7A-4E10-8643-7843E75470F1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609600" y="1340768"/>
            <a:ext cx="8139113" cy="133312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2018</a:t>
            </a:r>
            <a:r>
              <a:rPr lang="zh-CN" altLang="en-US" dirty="0" smtClean="0"/>
              <a:t>年地面网成果与上一次结果的差值</a:t>
            </a:r>
            <a:endParaRPr lang="zh-CN" altLang="en-US" dirty="0"/>
          </a:p>
        </p:txBody>
      </p:sp>
      <p:pic>
        <p:nvPicPr>
          <p:cNvPr id="8193" name="Picture 1" descr="C:\Users\dell\AppData\Roaming\Tencent\Users\272242457\QQ\WinTemp\RichOle\X`5QP}XTD46@2YM[[87$$N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336704" cy="448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50154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 </a:t>
            </a:r>
            <a:r>
              <a:rPr lang="zh-CN" altLang="en-US" dirty="0"/>
              <a:t>成果</a:t>
            </a:r>
            <a:r>
              <a:rPr lang="zh-CN" altLang="en-US" dirty="0" smtClean="0"/>
              <a:t>分析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CABBC-0D7A-4E10-8643-7843E75470F1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pic>
        <p:nvPicPr>
          <p:cNvPr id="58370" name="Picture 2" descr="C:\Users\dell\AppData\Roaming\Tencent\Users\272242457\QQ\WinTemp\RichOle\5G63SH2@Z25I_A)}`%]1U{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0842"/>
            <a:ext cx="9141192" cy="478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609600" y="1340768"/>
            <a:ext cx="8139113" cy="133312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2018</a:t>
            </a:r>
            <a:r>
              <a:rPr lang="zh-CN" altLang="en-US" dirty="0" smtClean="0"/>
              <a:t>年准直成果与理论值的差值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6528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 </a:t>
            </a:r>
            <a:r>
              <a:rPr lang="zh-CN" altLang="en-US" dirty="0"/>
              <a:t>成果分析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CABBC-0D7A-4E10-8643-7843E75470F1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609600" y="1375792"/>
            <a:ext cx="8139113" cy="133312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2018</a:t>
            </a:r>
            <a:r>
              <a:rPr lang="zh-CN" altLang="en-US" dirty="0" smtClean="0"/>
              <a:t>年准直成果与</a:t>
            </a:r>
            <a:r>
              <a:rPr lang="en-US" altLang="zh-CN" dirty="0" smtClean="0"/>
              <a:t>2017</a:t>
            </a:r>
            <a:r>
              <a:rPr lang="zh-CN" altLang="en-US" dirty="0" smtClean="0"/>
              <a:t>年准直成果差值（直线部分）</a:t>
            </a:r>
            <a:endParaRPr lang="zh-CN" altLang="en-US" dirty="0"/>
          </a:p>
        </p:txBody>
      </p:sp>
      <p:pic>
        <p:nvPicPr>
          <p:cNvPr id="6" name="Picture 4" descr="C:\Users\dell\AppData\Roaming\Tencent\Users\272242457\QQ\WinTemp\RichOle\MFMDF13L]NKUB6JQ%ZJ{WK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6" y="2348880"/>
            <a:ext cx="912904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87097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 </a:t>
            </a:r>
            <a:r>
              <a:rPr lang="zh-CN" altLang="en-US" dirty="0"/>
              <a:t>成果分析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CABBC-0D7A-4E10-8643-7843E75470F1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pic>
        <p:nvPicPr>
          <p:cNvPr id="1025" name="Picture 1" descr="C:\Users\dell\AppData\Roaming\Tencent\Users\272242457\QQ\WinTemp\RichOle\N)DZ$GT5_B(OV]R]LNA)[}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2475"/>
            <a:ext cx="9144000" cy="449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609600" y="1375792"/>
            <a:ext cx="8139113" cy="133312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2018</a:t>
            </a:r>
            <a:r>
              <a:rPr lang="zh-CN" altLang="en-US" dirty="0" smtClean="0"/>
              <a:t>年准直成果与</a:t>
            </a:r>
            <a:r>
              <a:rPr lang="en-US" altLang="zh-CN" dirty="0" smtClean="0"/>
              <a:t>2017</a:t>
            </a:r>
            <a:r>
              <a:rPr lang="zh-CN" altLang="en-US" dirty="0" smtClean="0"/>
              <a:t>年准直成果差值（环部分）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055798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  </a:t>
            </a:r>
            <a:r>
              <a:rPr lang="zh-CN" altLang="en-US" dirty="0" smtClean="0"/>
              <a:t>结论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2018</a:t>
            </a:r>
            <a:r>
              <a:rPr lang="zh-CN" altLang="en-US" dirty="0" smtClean="0"/>
              <a:t>年地面网成果与上一次结果对比优于</a:t>
            </a:r>
            <a:r>
              <a:rPr lang="en-US" altLang="zh-CN" dirty="0" smtClean="0"/>
              <a:t>1</a:t>
            </a:r>
            <a:r>
              <a:rPr lang="zh-CN" altLang="en-US" dirty="0" smtClean="0"/>
              <a:t>个毫米。基本上认为散裂地面网无变形；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2018</a:t>
            </a:r>
            <a:r>
              <a:rPr lang="zh-CN" altLang="en-US" dirty="0" smtClean="0"/>
              <a:t>年隧道设备成果与理论值对比标准偏差小于</a:t>
            </a:r>
            <a:r>
              <a:rPr lang="en-US" altLang="zh-CN" dirty="0" smtClean="0"/>
              <a:t>1.5</a:t>
            </a:r>
            <a:r>
              <a:rPr lang="zh-CN" altLang="en-US" dirty="0" smtClean="0"/>
              <a:t>毫米；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en-US" altLang="zh-CN" dirty="0" smtClean="0"/>
              <a:t>2018</a:t>
            </a:r>
            <a:r>
              <a:rPr lang="zh-CN" altLang="en-US" dirty="0" smtClean="0"/>
              <a:t>年隧道设备成果与</a:t>
            </a:r>
            <a:r>
              <a:rPr lang="en-US" altLang="zh-CN" dirty="0" smtClean="0"/>
              <a:t>2017</a:t>
            </a:r>
            <a:r>
              <a:rPr lang="zh-CN" altLang="en-US" dirty="0" smtClean="0"/>
              <a:t>年结果的对比标准偏差约为</a:t>
            </a:r>
            <a:r>
              <a:rPr lang="en-US" altLang="zh-CN" dirty="0" smtClean="0"/>
              <a:t>1</a:t>
            </a:r>
            <a:r>
              <a:rPr lang="zh-CN" altLang="en-US" dirty="0" smtClean="0"/>
              <a:t>毫米；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、</a:t>
            </a:r>
            <a:r>
              <a:rPr lang="en-US" altLang="zh-CN" dirty="0" smtClean="0"/>
              <a:t>2018</a:t>
            </a:r>
            <a:r>
              <a:rPr lang="zh-CN" altLang="en-US" dirty="0" smtClean="0"/>
              <a:t>年散裂加速器设备成果与理论值的差值，与和</a:t>
            </a:r>
            <a:r>
              <a:rPr lang="en-US" altLang="zh-CN" dirty="0" smtClean="0"/>
              <a:t>2017</a:t>
            </a:r>
            <a:r>
              <a:rPr lang="zh-CN" altLang="en-US" dirty="0" smtClean="0"/>
              <a:t>年加速器设备成果差值具有相同的形变特点。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CABBC-0D7A-4E10-8643-7843E75470F1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910441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灯片编号占位符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fld id="{923BAAA3-1525-4485-9FED-5BC4D9158962}" type="slidenum">
              <a:rPr lang="en-US" altLang="zh-CN" sz="900" smtClean="0">
                <a:solidFill>
                  <a:srgbClr val="4D5E68"/>
                </a:solidFill>
                <a:latin typeface="Impact" pitchFamily="34" charset="0"/>
              </a:rPr>
              <a:pPr/>
              <a:t>15</a:t>
            </a:fld>
            <a:endParaRPr lang="en-US" altLang="zh-CN" sz="900" smtClean="0">
              <a:solidFill>
                <a:srgbClr val="4D5E68"/>
              </a:solidFill>
              <a:latin typeface="Impact" pitchFamily="34" charset="0"/>
            </a:endParaRPr>
          </a:p>
        </p:txBody>
      </p:sp>
      <p:sp>
        <p:nvSpPr>
          <p:cNvPr id="44035" name="Rectangle 7"/>
          <p:cNvSpPr>
            <a:spLocks noChangeArrowheads="1"/>
          </p:cNvSpPr>
          <p:nvPr/>
        </p:nvSpPr>
        <p:spPr bwMode="auto">
          <a:xfrm>
            <a:off x="381000" y="1557338"/>
            <a:ext cx="838200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990000"/>
                </a:solidFill>
                <a:ea typeface="华文新魏" pitchFamily="2" charset="-122"/>
              </a:rPr>
              <a:t>谢谢</a:t>
            </a:r>
            <a:endParaRPr lang="zh-CN" altLang="en-US" sz="2400" b="1" dirty="0">
              <a:solidFill>
                <a:srgbClr val="4D5E68"/>
              </a:solidFill>
              <a:ea typeface="华文新魏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fld id="{5B9C1B77-3F5F-46FC-BDEA-583FA8F124D4}" type="slidenum">
              <a:rPr lang="en-US" altLang="zh-CN" sz="900" smtClean="0">
                <a:solidFill>
                  <a:srgbClr val="4D5E68"/>
                </a:solidFill>
                <a:latin typeface="Impact" pitchFamily="34" charset="0"/>
              </a:rPr>
              <a:pPr/>
              <a:t>2</a:t>
            </a:fld>
            <a:endParaRPr lang="en-US" altLang="zh-CN" sz="900" smtClean="0">
              <a:solidFill>
                <a:srgbClr val="4D5E68"/>
              </a:solidFill>
              <a:latin typeface="Impact" pitchFamily="34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80728"/>
            <a:ext cx="8139113" cy="542007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zh-CN" altLang="en-US" dirty="0" smtClean="0"/>
              <a:t>目录</a:t>
            </a:r>
            <a:endParaRPr lang="en-US" altLang="zh-CN" dirty="0" smtClean="0"/>
          </a:p>
          <a:p>
            <a:pPr algn="ctr" eaLnBrk="1" hangingPunct="1">
              <a:buFontTx/>
              <a:buNone/>
            </a:pPr>
            <a:endParaRPr lang="zh-CN" altLang="en-US" dirty="0" smtClean="0"/>
          </a:p>
          <a:p>
            <a:pPr eaLnBrk="1" hangingPunct="1">
              <a:buFontTx/>
              <a:buNone/>
            </a:pPr>
            <a:r>
              <a:rPr lang="zh-CN" altLang="en-US" dirty="0" smtClean="0"/>
              <a:t>      </a:t>
            </a:r>
            <a:r>
              <a:rPr lang="en-US" altLang="zh-CN" dirty="0" smtClean="0"/>
              <a:t>1. </a:t>
            </a:r>
            <a:r>
              <a:rPr lang="zh-CN" altLang="en-US" dirty="0" smtClean="0"/>
              <a:t>暑期检修准直测量工作概述</a:t>
            </a:r>
            <a:endParaRPr lang="en-US" altLang="zh-CN" dirty="0" smtClean="0"/>
          </a:p>
          <a:p>
            <a:pPr eaLnBrk="1" hangingPunct="1">
              <a:buFontTx/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2.</a:t>
            </a:r>
            <a:r>
              <a:rPr lang="zh-CN" altLang="en-US" dirty="0"/>
              <a:t> </a:t>
            </a:r>
            <a:r>
              <a:rPr lang="zh-CN" altLang="en-US" dirty="0" smtClean="0"/>
              <a:t> 准直测量和数据处理</a:t>
            </a:r>
            <a:endParaRPr lang="en-US" altLang="zh-CN" dirty="0" smtClean="0"/>
          </a:p>
          <a:p>
            <a:pPr eaLnBrk="1" hangingPunct="1">
              <a:buFontTx/>
              <a:buNone/>
            </a:pPr>
            <a:r>
              <a:rPr lang="en-US" altLang="zh-CN" dirty="0" smtClean="0"/>
              <a:t>      3.  </a:t>
            </a:r>
            <a:r>
              <a:rPr lang="zh-CN" altLang="en-US" dirty="0" smtClean="0"/>
              <a:t>成果分析</a:t>
            </a:r>
            <a:endParaRPr lang="en-US" altLang="zh-CN" dirty="0" smtClean="0"/>
          </a:p>
          <a:p>
            <a:pPr eaLnBrk="1" hangingPunct="1">
              <a:buFontTx/>
              <a:buNone/>
            </a:pPr>
            <a:r>
              <a:rPr lang="en-US" altLang="zh-CN" dirty="0" smtClean="0"/>
              <a:t>      4.  </a:t>
            </a:r>
            <a:r>
              <a:rPr lang="zh-CN" altLang="en-US" dirty="0"/>
              <a:t>结论</a:t>
            </a:r>
            <a:endParaRPr lang="en-US" altLang="zh-CN" dirty="0" smtClean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 </a:t>
            </a:r>
            <a:r>
              <a:rPr lang="zh-CN" altLang="en-US" dirty="0"/>
              <a:t>暑期检修准直测量工作</a:t>
            </a:r>
            <a:r>
              <a:rPr lang="zh-CN" altLang="en-US" dirty="0" smtClean="0"/>
              <a:t>概述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    为期</a:t>
            </a:r>
            <a:r>
              <a:rPr lang="en-US" altLang="zh-CN" dirty="0" smtClean="0"/>
              <a:t>2</a:t>
            </a:r>
            <a:r>
              <a:rPr lang="zh-CN" altLang="en-US" dirty="0" smtClean="0"/>
              <a:t>个月的散裂第一次暑期检修，考虑对加速器、靶站和谱仪进行全面测量、在不影响原有准直测量计划时间同时、兼顾准直摄影测量技术的隧道环境应用研究。在具体测量工作中，区域分工和协同测量同步进行，充分提高效率，更好的检核数据。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zh-CN" altLang="en-US" dirty="0" smtClean="0"/>
              <a:t>截至目前，准直测量系统在暑期检修中，完成了直线、低能输运线、环、高能输运线和白光中子的全面测量，同时，完成靶站沉降、谱仪的重新准直。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zh-CN" altLang="en-US" dirty="0" smtClean="0"/>
              <a:t>此外，完成新增校正铁、更换</a:t>
            </a:r>
            <a:r>
              <a:rPr lang="en-US" altLang="zh-CN" dirty="0" smtClean="0"/>
              <a:t>RFQ</a:t>
            </a:r>
            <a:r>
              <a:rPr lang="zh-CN" altLang="en-US" dirty="0" smtClean="0"/>
              <a:t>和丝靶的准直工作</a:t>
            </a:r>
            <a:r>
              <a:rPr lang="en-US" altLang="zh-CN" dirty="0" smtClean="0"/>
              <a:t>,</a:t>
            </a:r>
            <a:r>
              <a:rPr lang="zh-CN" altLang="en-US" dirty="0" smtClean="0"/>
              <a:t>完成环隧道</a:t>
            </a:r>
            <a:r>
              <a:rPr lang="en-US" altLang="zh-CN" dirty="0" smtClean="0"/>
              <a:t>14</a:t>
            </a:r>
            <a:r>
              <a:rPr lang="zh-CN" altLang="en-US" dirty="0" smtClean="0"/>
              <a:t>块四极磁铁调整工作。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zh-CN" altLang="en-US" dirty="0" smtClean="0"/>
              <a:t>最后，完成散裂环隧道测量和磁铁标定准直摄影测量实验。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CABBC-0D7A-4E10-8643-7843E75470F1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889813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 </a:t>
            </a:r>
            <a:r>
              <a:rPr lang="zh-CN" altLang="en-US" dirty="0"/>
              <a:t>暑期检修准直测量工作</a:t>
            </a:r>
            <a:r>
              <a:rPr lang="zh-CN" altLang="en-US" dirty="0" smtClean="0"/>
              <a:t>概述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CABBC-0D7A-4E10-8643-7843E75470F1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pic>
        <p:nvPicPr>
          <p:cNvPr id="6145" name="Picture 1" descr="C:\Users\dell\AppData\Roaming\Tencent\Users\272242457\QQ\WinTemp\RichOle\2VF8(F[3U_GWDDSJP}XZB9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21" y="1268760"/>
            <a:ext cx="7056784" cy="286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80059"/>
            <a:ext cx="3240360" cy="24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dell\Desktop\IMG_20180809_1709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029" y="4280059"/>
            <a:ext cx="3269963" cy="245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06983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  准直</a:t>
            </a:r>
            <a:r>
              <a:rPr lang="zh-CN" altLang="en-US" dirty="0" smtClean="0"/>
              <a:t>测量和数据处理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1569" y="1447800"/>
            <a:ext cx="5330551" cy="5149552"/>
          </a:xfrm>
        </p:spPr>
        <p:txBody>
          <a:bodyPr/>
          <a:lstStyle/>
          <a:p>
            <a:r>
              <a:rPr lang="zh-CN" altLang="en-US" dirty="0" smtClean="0"/>
              <a:t>    散裂检修准直测量工作主要指加速器设备全面测量，该测量又细分为</a:t>
            </a:r>
            <a:r>
              <a:rPr lang="en-US" altLang="zh-CN" dirty="0" smtClean="0"/>
              <a:t>2</a:t>
            </a:r>
            <a:r>
              <a:rPr lang="zh-CN" altLang="en-US" dirty="0" smtClean="0"/>
              <a:t>部分：地面网测量和隧道设备全面测量。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zh-CN" altLang="en-US" dirty="0" smtClean="0"/>
              <a:t>地面网测量，对隧道全面测量做精度约束和控制作用。</a:t>
            </a:r>
            <a:r>
              <a:rPr lang="en-US" altLang="zh-CN" dirty="0" smtClean="0"/>
              <a:t>2018</a:t>
            </a:r>
            <a:r>
              <a:rPr lang="zh-CN" altLang="en-US" dirty="0" smtClean="0"/>
              <a:t>年地面网测量包括</a:t>
            </a:r>
            <a:r>
              <a:rPr lang="en-US" altLang="zh-CN" dirty="0" smtClean="0"/>
              <a:t>GPS</a:t>
            </a:r>
            <a:r>
              <a:rPr lang="zh-CN" altLang="en-US" dirty="0" smtClean="0"/>
              <a:t>测量和几何水准往返测量。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1</a:t>
            </a:r>
            <a:r>
              <a:rPr lang="zh-CN" altLang="en-US" dirty="0" smtClean="0"/>
              <a:t>、把直线隧道永久点</a:t>
            </a:r>
            <a:r>
              <a:rPr lang="en-US" altLang="zh-CN" dirty="0" smtClean="0"/>
              <a:t>P01L</a:t>
            </a:r>
            <a:r>
              <a:rPr lang="zh-CN" altLang="en-US" dirty="0" smtClean="0"/>
              <a:t>、</a:t>
            </a:r>
            <a:r>
              <a:rPr lang="en-US" altLang="zh-CN" dirty="0" smtClean="0"/>
              <a:t>P02L</a:t>
            </a:r>
            <a:r>
              <a:rPr lang="zh-CN" altLang="en-US" dirty="0" smtClean="0"/>
              <a:t>，环隧道永久点</a:t>
            </a:r>
            <a:r>
              <a:rPr lang="en-US" altLang="zh-CN" dirty="0" smtClean="0"/>
              <a:t>P03R</a:t>
            </a:r>
            <a:r>
              <a:rPr lang="zh-CN" altLang="en-US" dirty="0" smtClean="0"/>
              <a:t>和</a:t>
            </a:r>
            <a:r>
              <a:rPr lang="en-US" altLang="zh-CN" dirty="0" smtClean="0"/>
              <a:t>P04R</a:t>
            </a:r>
            <a:r>
              <a:rPr lang="zh-CN" altLang="en-US" dirty="0" smtClean="0"/>
              <a:t>、</a:t>
            </a:r>
            <a:r>
              <a:rPr lang="en-US" altLang="zh-CN" dirty="0" smtClean="0"/>
              <a:t>RTBT</a:t>
            </a:r>
            <a:r>
              <a:rPr lang="zh-CN" altLang="en-US" dirty="0" smtClean="0"/>
              <a:t>输运线隧道永久点</a:t>
            </a:r>
            <a:r>
              <a:rPr lang="en-US" altLang="zh-CN" dirty="0" smtClean="0"/>
              <a:t>P05T</a:t>
            </a:r>
            <a:r>
              <a:rPr lang="zh-CN" altLang="en-US" dirty="0" smtClean="0"/>
              <a:t>、</a:t>
            </a:r>
            <a:r>
              <a:rPr lang="en-US" altLang="zh-CN" dirty="0" smtClean="0"/>
              <a:t>X11E</a:t>
            </a:r>
            <a:r>
              <a:rPr lang="zh-CN" altLang="en-US" dirty="0" smtClean="0"/>
              <a:t>分别投影到建筑顶层，同时，联合靶站大厅前</a:t>
            </a:r>
            <a:r>
              <a:rPr lang="en-US" altLang="zh-CN" dirty="0" smtClean="0"/>
              <a:t>G09H</a:t>
            </a:r>
            <a:r>
              <a:rPr lang="zh-CN" altLang="en-US" dirty="0" smtClean="0"/>
              <a:t>、</a:t>
            </a:r>
            <a:r>
              <a:rPr lang="en-US" altLang="zh-CN" dirty="0" smtClean="0"/>
              <a:t>G10H</a:t>
            </a:r>
            <a:r>
              <a:rPr lang="zh-CN" altLang="en-US" dirty="0" smtClean="0"/>
              <a:t>地面点一起做</a:t>
            </a:r>
            <a:r>
              <a:rPr lang="en-US" altLang="zh-CN" dirty="0" smtClean="0"/>
              <a:t>GPS</a:t>
            </a:r>
            <a:r>
              <a:rPr lang="zh-CN" altLang="en-US" dirty="0" smtClean="0"/>
              <a:t>静态观测测量。此外，进行投影点与永久点间高差校核测量。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CABBC-0D7A-4E10-8643-7843E75470F1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290" y="920918"/>
            <a:ext cx="1822348" cy="322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20918"/>
            <a:ext cx="1822349" cy="322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139" y="4221088"/>
            <a:ext cx="307234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74105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  准直</a:t>
            </a:r>
            <a:r>
              <a:rPr lang="zh-CN" altLang="en-US" dirty="0" smtClean="0"/>
              <a:t>测量和数据处理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447800"/>
            <a:ext cx="5114820" cy="4953000"/>
          </a:xfrm>
        </p:spPr>
        <p:txBody>
          <a:bodyPr/>
          <a:lstStyle/>
          <a:p>
            <a:r>
              <a:rPr lang="en-US" altLang="zh-CN" dirty="0" smtClean="0"/>
              <a:t>    2</a:t>
            </a:r>
            <a:r>
              <a:rPr lang="zh-CN" altLang="en-US" dirty="0" smtClean="0"/>
              <a:t>、沿束流完成隧道内永久点几何水准往返测量，同时从直线前端通视孔，实现隧道内与靶站谱仪大厅控制点几何水准往返测量。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CABBC-0D7A-4E10-8643-7843E75470F1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95674"/>
            <a:ext cx="4826788" cy="28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824" y="1196752"/>
            <a:ext cx="2967648" cy="525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94847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  准直</a:t>
            </a:r>
            <a:r>
              <a:rPr lang="zh-CN" altLang="en-US" dirty="0" smtClean="0"/>
              <a:t>测量和数据处理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    </a:t>
            </a:r>
            <a:r>
              <a:rPr lang="zh-CN" altLang="en-US" dirty="0" smtClean="0"/>
              <a:t>在数据处理中，先</a:t>
            </a:r>
            <a:r>
              <a:rPr lang="zh-CN" altLang="en-US" dirty="0"/>
              <a:t>平</a:t>
            </a:r>
            <a:r>
              <a:rPr lang="zh-CN" altLang="en-US" dirty="0" smtClean="0"/>
              <a:t>差获取控制点的高程成果，并作为约束条件，进行</a:t>
            </a:r>
            <a:r>
              <a:rPr lang="en-US" altLang="zh-CN" dirty="0" smtClean="0"/>
              <a:t>GPS</a:t>
            </a:r>
            <a:r>
              <a:rPr lang="zh-CN" altLang="en-US" dirty="0" smtClean="0"/>
              <a:t>静态观测数据的约束平差计算，获得其在当地水平坐标系基准下的三维坐标成果数据。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CABBC-0D7A-4E10-8643-7843E75470F1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pic>
        <p:nvPicPr>
          <p:cNvPr id="1025" name="Picture 1" descr="C:\Users\dell\AppData\Roaming\Tencent\Users\272242457\QQ\WinTemp\RichOle\D6NE1{0K_UGDME$5YQP`}{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875416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93387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  准直</a:t>
            </a:r>
            <a:r>
              <a:rPr lang="zh-CN" altLang="en-US" dirty="0" smtClean="0"/>
              <a:t>测量和数据处理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1" y="1447800"/>
            <a:ext cx="4970512" cy="4953000"/>
          </a:xfrm>
        </p:spPr>
        <p:txBody>
          <a:bodyPr/>
          <a:lstStyle/>
          <a:p>
            <a:r>
              <a:rPr lang="en-US" altLang="zh-CN" dirty="0" smtClean="0"/>
              <a:t>    </a:t>
            </a:r>
            <a:r>
              <a:rPr lang="zh-CN" altLang="en-US" dirty="0"/>
              <a:t>隧道设备全面测量</a:t>
            </a:r>
            <a:r>
              <a:rPr lang="zh-CN" altLang="en-US" dirty="0" smtClean="0"/>
              <a:t>，是对加速器设备基准点全部测量。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zh-CN" altLang="en-US" dirty="0" smtClean="0"/>
              <a:t>在测量中，以</a:t>
            </a:r>
            <a:r>
              <a:rPr lang="en-US" altLang="zh-CN" dirty="0" smtClean="0"/>
              <a:t>BPM</a:t>
            </a:r>
            <a:r>
              <a:rPr lang="zh-CN" altLang="en-US" dirty="0" smtClean="0"/>
              <a:t>为设站中心，前后各</a:t>
            </a:r>
            <a:r>
              <a:rPr lang="en-US" altLang="zh-CN" dirty="0" smtClean="0"/>
              <a:t>3</a:t>
            </a:r>
            <a:r>
              <a:rPr lang="zh-CN" altLang="en-US" dirty="0" smtClean="0"/>
              <a:t>段控制点，及其所覆盖的全部加速器设备基准点的激光跟踪仪全面测量。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zh-CN" altLang="en-US" dirty="0" smtClean="0"/>
              <a:t>现场测量数据检核方面，每站测量数据分别与理论值、邻站跟踪仪测量值做拟合计算，用以检查数据的正确性，排除现场测量不确定因素引起的粗大误差。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CABBC-0D7A-4E10-8643-7843E75470F1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0" y="4383106"/>
            <a:ext cx="2952328" cy="221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08719"/>
            <a:ext cx="1872208" cy="332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66593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  准直</a:t>
            </a:r>
            <a:r>
              <a:rPr lang="zh-CN" altLang="en-US" dirty="0" smtClean="0"/>
              <a:t>测量和数据处理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在数据处理中，顾及散裂全加速器设备测量数据量太大，以及区域分工测量。在分析计算中，我们也是采用直线、环和白光与输运线的分别平差计算，并根据各自反馈的验后单位权中误差，进行散裂全加速器设备测量数据的整体平差计算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不同</a:t>
            </a:r>
            <a:r>
              <a:rPr lang="zh-CN" altLang="en-US" dirty="0"/>
              <a:t>的是</a:t>
            </a:r>
            <a:r>
              <a:rPr lang="zh-CN" altLang="en-US" dirty="0" smtClean="0"/>
              <a:t>，由于平</a:t>
            </a:r>
            <a:r>
              <a:rPr lang="zh-CN" altLang="en-US" dirty="0"/>
              <a:t>差计算程序（</a:t>
            </a:r>
            <a:r>
              <a:rPr lang="en-US" altLang="zh-CN" dirty="0"/>
              <a:t>Survey</a:t>
            </a:r>
            <a:r>
              <a:rPr lang="zh-CN" altLang="en-US" dirty="0"/>
              <a:t>）的改造和升级，今年采用全加速器设备测量数据的整体平差，并同时加入直线、环和高能输运线地面网测量成果形成全面约束条件</a:t>
            </a:r>
            <a:r>
              <a:rPr lang="zh-CN" altLang="en-US" dirty="0" smtClean="0"/>
              <a:t>。往前的散裂加速器成果数据为分区域计算结果，最后简单拟合汇总。在数据处理上会存在一定的不同。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CABBC-0D7A-4E10-8643-7843E75470F1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9437868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CSNS讲演稿母板">
  <a:themeElements>
    <a:clrScheme name="1_CSNS讲演稿母板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1_CSNS讲演稿母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_CSNS讲演稿母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SNS讲演稿母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CSNS模板</Template>
  <TotalTime>4996</TotalTime>
  <Words>841</Words>
  <Application>Microsoft Office PowerPoint</Application>
  <PresentationFormat>全屏显示(4:3)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1_CSNS讲演稿母板</vt:lpstr>
      <vt:lpstr>2018年暑期检修准直测量报告   准直测量组  罗涛 2018.09.11-13 </vt:lpstr>
      <vt:lpstr>PowerPoint 演示文稿</vt:lpstr>
      <vt:lpstr>1. 暑期检修准直测量工作概述</vt:lpstr>
      <vt:lpstr>1. 暑期检修准直测量工作概述</vt:lpstr>
      <vt:lpstr>2.  准直测量和数据处理</vt:lpstr>
      <vt:lpstr>2.  准直测量和数据处理</vt:lpstr>
      <vt:lpstr>2.  准直测量和数据处理</vt:lpstr>
      <vt:lpstr>2.  准直测量和数据处理</vt:lpstr>
      <vt:lpstr>2.  准直测量和数据处理</vt:lpstr>
      <vt:lpstr>3.  成果分析</vt:lpstr>
      <vt:lpstr>3.  成果分析</vt:lpstr>
      <vt:lpstr>3.  成果分析</vt:lpstr>
      <vt:lpstr>3.  成果分析</vt:lpstr>
      <vt:lpstr>4.  结论</vt:lpstr>
      <vt:lpstr>PowerPoint 演示文稿</vt:lpstr>
    </vt:vector>
  </TitlesOfParts>
  <Company>MC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CSNS Status 中国散裂中子源  Jie WEI  for the CSNS Project Team Institute of High Energy Physics Institute of Physics</dc:title>
  <dc:creator>MC SYSTEM</dc:creator>
  <cp:lastModifiedBy>unknown</cp:lastModifiedBy>
  <cp:revision>219</cp:revision>
  <cp:lastPrinted>1601-01-01T00:00:00Z</cp:lastPrinted>
  <dcterms:created xsi:type="dcterms:W3CDTF">2010-01-08T00:24:23Z</dcterms:created>
  <dcterms:modified xsi:type="dcterms:W3CDTF">2018-09-10T07:06:35Z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