
<file path=[Content_Types].xml><?xml version="1.0" encoding="utf-8"?>
<Types xmlns="http://schemas.openxmlformats.org/package/2006/content-types">
  <Default Extension="png" ContentType="image/png"/>
  <Default Extension="vsd" ContentType="application/vnd.visio"/>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bookmarkIdSeed="5">
  <p:sldMasterIdLst>
    <p:sldMasterId id="2147483648" r:id="rId1"/>
  </p:sldMasterIdLst>
  <p:notesMasterIdLst>
    <p:notesMasterId r:id="rId43"/>
  </p:notesMasterIdLst>
  <p:handoutMasterIdLst>
    <p:handoutMasterId r:id="rId44"/>
  </p:handoutMasterIdLst>
  <p:sldIdLst>
    <p:sldId id="941" r:id="rId2"/>
    <p:sldId id="950" r:id="rId3"/>
    <p:sldId id="1031" r:id="rId4"/>
    <p:sldId id="952" r:id="rId5"/>
    <p:sldId id="966" r:id="rId6"/>
    <p:sldId id="953" r:id="rId7"/>
    <p:sldId id="967" r:id="rId8"/>
    <p:sldId id="968" r:id="rId9"/>
    <p:sldId id="969" r:id="rId10"/>
    <p:sldId id="970" r:id="rId11"/>
    <p:sldId id="1030" r:id="rId12"/>
    <p:sldId id="972" r:id="rId13"/>
    <p:sldId id="973" r:id="rId14"/>
    <p:sldId id="979" r:id="rId15"/>
    <p:sldId id="1029" r:id="rId16"/>
    <p:sldId id="1016" r:id="rId17"/>
    <p:sldId id="1017" r:id="rId18"/>
    <p:sldId id="1025" r:id="rId19"/>
    <p:sldId id="993" r:id="rId20"/>
    <p:sldId id="995" r:id="rId21"/>
    <p:sldId id="999" r:id="rId22"/>
    <p:sldId id="1000" r:id="rId23"/>
    <p:sldId id="1007" r:id="rId24"/>
    <p:sldId id="1010" r:id="rId25"/>
    <p:sldId id="1014" r:id="rId26"/>
    <p:sldId id="1036" r:id="rId27"/>
    <p:sldId id="1035" r:id="rId28"/>
    <p:sldId id="1033" r:id="rId29"/>
    <p:sldId id="987" r:id="rId30"/>
    <p:sldId id="989" r:id="rId31"/>
    <p:sldId id="991" r:id="rId32"/>
    <p:sldId id="992" r:id="rId33"/>
    <p:sldId id="1032" r:id="rId34"/>
    <p:sldId id="981" r:id="rId35"/>
    <p:sldId id="982" r:id="rId36"/>
    <p:sldId id="983" r:id="rId37"/>
    <p:sldId id="935" r:id="rId38"/>
    <p:sldId id="938" r:id="rId39"/>
    <p:sldId id="1034" r:id="rId40"/>
    <p:sldId id="1037" r:id="rId41"/>
    <p:sldId id="1038" r:id="rId42"/>
  </p:sldIdLst>
  <p:sldSz cx="9144000" cy="6858000" type="screen4x3"/>
  <p:notesSz cx="6858000" cy="9144000"/>
  <p:defaultTextStyle>
    <a:defPPr>
      <a:defRPr lang="zh-CN"/>
    </a:defPPr>
    <a:lvl1pPr algn="ctr"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9CEADF38-1935-4BA1-ACF3-694880E1E24F}">
          <p14:sldIdLst>
            <p14:sldId id="941"/>
            <p14:sldId id="950"/>
            <p14:sldId id="1031"/>
            <p14:sldId id="952"/>
            <p14:sldId id="966"/>
            <p14:sldId id="953"/>
            <p14:sldId id="967"/>
            <p14:sldId id="968"/>
            <p14:sldId id="969"/>
            <p14:sldId id="970"/>
            <p14:sldId id="1030"/>
            <p14:sldId id="972"/>
            <p14:sldId id="973"/>
            <p14:sldId id="979"/>
            <p14:sldId id="1029"/>
            <p14:sldId id="1016"/>
            <p14:sldId id="1017"/>
            <p14:sldId id="1025"/>
            <p14:sldId id="993"/>
            <p14:sldId id="995"/>
            <p14:sldId id="999"/>
            <p14:sldId id="1000"/>
            <p14:sldId id="1007"/>
            <p14:sldId id="1010"/>
            <p14:sldId id="1014"/>
            <p14:sldId id="1036"/>
            <p14:sldId id="1035"/>
            <p14:sldId id="1033"/>
            <p14:sldId id="987"/>
            <p14:sldId id="989"/>
            <p14:sldId id="991"/>
            <p14:sldId id="992"/>
          </p14:sldIdLst>
        </p14:section>
        <p14:section name="无标题节" id="{B67985FC-6771-446D-94BD-4BED9FD68012}">
          <p14:sldIdLst>
            <p14:sldId id="1032"/>
            <p14:sldId id="981"/>
            <p14:sldId id="982"/>
            <p14:sldId id="983"/>
            <p14:sldId id="935"/>
            <p14:sldId id="938"/>
            <p14:sldId id="1034"/>
            <p14:sldId id="1037"/>
            <p14:sldId id="103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CC"/>
    <a:srgbClr val="9900FF"/>
    <a:srgbClr val="FFCC00"/>
    <a:srgbClr val="9999FF"/>
    <a:srgbClr val="00FFFF"/>
    <a:srgbClr val="66FFFF"/>
    <a:srgbClr val="33CC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6102" autoAdjust="0"/>
  </p:normalViewPr>
  <p:slideViewPr>
    <p:cSldViewPr>
      <p:cViewPr>
        <p:scale>
          <a:sx n="123" d="100"/>
          <a:sy n="123" d="100"/>
        </p:scale>
        <p:origin x="-1284" y="-3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466"/>
    </p:cViewPr>
  </p:sorterViewPr>
  <p:notesViewPr>
    <p:cSldViewPr>
      <p:cViewPr varScale="1">
        <p:scale>
          <a:sx n="76" d="100"/>
          <a:sy n="76" d="100"/>
        </p:scale>
        <p:origin x="-129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a:defRPr sz="1200"/>
            </a:lvl1pPr>
          </a:lstStyle>
          <a:p>
            <a:pPr>
              <a:defRPr/>
            </a:pPr>
            <a:endParaRPr lang="en-US" altLang="zh-CN"/>
          </a:p>
        </p:txBody>
      </p:sp>
      <p:sp>
        <p:nvSpPr>
          <p:cNvPr id="69635"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vl1pPr>
          </a:lstStyle>
          <a:p>
            <a:pPr>
              <a:defRPr/>
            </a:pPr>
            <a:endParaRPr lang="en-US" altLang="zh-CN"/>
          </a:p>
        </p:txBody>
      </p:sp>
      <p:sp>
        <p:nvSpPr>
          <p:cNvPr id="69636"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a:defRPr sz="1200"/>
            </a:lvl1pPr>
          </a:lstStyle>
          <a:p>
            <a:pPr>
              <a:defRPr/>
            </a:pPr>
            <a:endParaRPr lang="en-US" altLang="zh-CN"/>
          </a:p>
        </p:txBody>
      </p:sp>
      <p:sp>
        <p:nvSpPr>
          <p:cNvPr id="69637"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vl1pPr>
          </a:lstStyle>
          <a:p>
            <a:pPr>
              <a:defRPr/>
            </a:pPr>
            <a:fld id="{3B9A8C5E-9E5D-44E0-90BA-CC25AE7E4DB6}" type="slidenum">
              <a:rPr lang="en-US" altLang="zh-CN"/>
              <a:t>‹#›</a:t>
            </a:fld>
            <a:endParaRPr lang="en-US" altLang="zh-CN"/>
          </a:p>
        </p:txBody>
      </p:sp>
    </p:spTree>
    <p:extLst>
      <p:ext uri="{BB962C8B-B14F-4D97-AF65-F5344CB8AC3E}">
        <p14:creationId xmlns:p14="http://schemas.microsoft.com/office/powerpoint/2010/main" val="646256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a:defRPr sz="1200"/>
            </a:lvl1pPr>
          </a:lstStyle>
          <a:p>
            <a:pPr>
              <a:defRPr/>
            </a:pPr>
            <a:endParaRPr lang="en-US" altLang="zh-CN"/>
          </a:p>
        </p:txBody>
      </p:sp>
      <p:sp>
        <p:nvSpPr>
          <p:cNvPr id="68611"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vl1pPr>
          </a:lstStyle>
          <a:p>
            <a:pPr>
              <a:defRPr/>
            </a:pPr>
            <a:endParaRPr lang="en-US" altLang="zh-CN"/>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8614"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a:defRPr sz="1200"/>
            </a:lvl1pPr>
          </a:lstStyle>
          <a:p>
            <a:pPr>
              <a:defRPr/>
            </a:pPr>
            <a:endParaRPr lang="en-US" altLang="zh-CN"/>
          </a:p>
        </p:txBody>
      </p:sp>
      <p:sp>
        <p:nvSpPr>
          <p:cNvPr id="6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vl1pPr>
          </a:lstStyle>
          <a:p>
            <a:pPr>
              <a:defRPr/>
            </a:pPr>
            <a:fld id="{FB532AD8-F224-48A5-8678-91C9CB63265B}" type="slidenum">
              <a:rPr lang="en-US" altLang="zh-CN"/>
              <a:t>‹#›</a:t>
            </a:fld>
            <a:endParaRPr lang="en-US" altLang="zh-CN"/>
          </a:p>
        </p:txBody>
      </p:sp>
    </p:spTree>
    <p:extLst>
      <p:ext uri="{BB962C8B-B14F-4D97-AF65-F5344CB8AC3E}">
        <p14:creationId xmlns:p14="http://schemas.microsoft.com/office/powerpoint/2010/main" val="268248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t>1</a:t>
            </a:fld>
            <a:endParaRPr lang="en-US" altLang="zh-CN"/>
          </a:p>
        </p:txBody>
      </p:sp>
    </p:spTree>
    <p:extLst>
      <p:ext uri="{BB962C8B-B14F-4D97-AF65-F5344CB8AC3E}">
        <p14:creationId xmlns:p14="http://schemas.microsoft.com/office/powerpoint/2010/main" val="899018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黄长浩</a:t>
            </a:r>
          </a:p>
        </p:txBody>
      </p:sp>
      <p:sp>
        <p:nvSpPr>
          <p:cNvPr id="4" name="灯片编号占位符 3"/>
          <p:cNvSpPr>
            <a:spLocks noGrp="1"/>
          </p:cNvSpPr>
          <p:nvPr>
            <p:ph type="sldNum" sz="quarter" idx="5"/>
          </p:nvPr>
        </p:nvSpPr>
        <p:spPr/>
        <p:txBody>
          <a:bodyPr/>
          <a:lstStyle/>
          <a:p>
            <a:pPr>
              <a:defRPr/>
            </a:pPr>
            <a:fld id="{C21FF50A-2621-435D-B948-BD73AC6DB967}" type="slidenum">
              <a:rPr lang="zh-CN" altLang="en-US" smtClean="0"/>
              <a:pPr>
                <a:defRPr/>
              </a:pPr>
              <a:t>4</a:t>
            </a:fld>
            <a:endParaRPr lang="zh-CN" altLang="en-US"/>
          </a:p>
        </p:txBody>
      </p:sp>
    </p:spTree>
    <p:extLst>
      <p:ext uri="{BB962C8B-B14F-4D97-AF65-F5344CB8AC3E}">
        <p14:creationId xmlns:p14="http://schemas.microsoft.com/office/powerpoint/2010/main" val="268655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黄长浩</a:t>
            </a:r>
          </a:p>
        </p:txBody>
      </p:sp>
      <p:sp>
        <p:nvSpPr>
          <p:cNvPr id="4" name="灯片编号占位符 3"/>
          <p:cNvSpPr>
            <a:spLocks noGrp="1"/>
          </p:cNvSpPr>
          <p:nvPr>
            <p:ph type="sldNum" sz="quarter" idx="5"/>
          </p:nvPr>
        </p:nvSpPr>
        <p:spPr/>
        <p:txBody>
          <a:bodyPr/>
          <a:lstStyle/>
          <a:p>
            <a:pPr>
              <a:defRPr/>
            </a:pPr>
            <a:fld id="{C21FF50A-2621-435D-B948-BD73AC6DB967}" type="slidenum">
              <a:rPr lang="zh-CN" altLang="en-US" smtClean="0"/>
              <a:pPr>
                <a:defRPr/>
              </a:pPr>
              <a:t>6</a:t>
            </a:fld>
            <a:endParaRPr lang="zh-CN" altLang="en-US"/>
          </a:p>
        </p:txBody>
      </p:sp>
    </p:spTree>
    <p:extLst>
      <p:ext uri="{BB962C8B-B14F-4D97-AF65-F5344CB8AC3E}">
        <p14:creationId xmlns:p14="http://schemas.microsoft.com/office/powerpoint/2010/main" val="773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黄长浩</a:t>
            </a:r>
          </a:p>
        </p:txBody>
      </p:sp>
      <p:sp>
        <p:nvSpPr>
          <p:cNvPr id="4" name="灯片编号占位符 3"/>
          <p:cNvSpPr>
            <a:spLocks noGrp="1"/>
          </p:cNvSpPr>
          <p:nvPr>
            <p:ph type="sldNum" sz="quarter" idx="5"/>
          </p:nvPr>
        </p:nvSpPr>
        <p:spPr/>
        <p:txBody>
          <a:bodyPr/>
          <a:lstStyle/>
          <a:p>
            <a:pPr>
              <a:defRPr/>
            </a:pPr>
            <a:fld id="{C21FF50A-2621-435D-B948-BD73AC6DB967}" type="slidenum">
              <a:rPr lang="zh-CN" altLang="en-US" smtClean="0"/>
              <a:pPr>
                <a:defRPr/>
              </a:pPr>
              <a:t>7</a:t>
            </a:fld>
            <a:endParaRPr lang="zh-CN" altLang="en-US"/>
          </a:p>
        </p:txBody>
      </p:sp>
    </p:spTree>
    <p:extLst>
      <p:ext uri="{BB962C8B-B14F-4D97-AF65-F5344CB8AC3E}">
        <p14:creationId xmlns:p14="http://schemas.microsoft.com/office/powerpoint/2010/main" val="104547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黄长浩</a:t>
            </a:r>
          </a:p>
        </p:txBody>
      </p:sp>
      <p:sp>
        <p:nvSpPr>
          <p:cNvPr id="4" name="灯片编号占位符 3"/>
          <p:cNvSpPr>
            <a:spLocks noGrp="1"/>
          </p:cNvSpPr>
          <p:nvPr>
            <p:ph type="sldNum" sz="quarter" idx="5"/>
          </p:nvPr>
        </p:nvSpPr>
        <p:spPr/>
        <p:txBody>
          <a:bodyPr/>
          <a:lstStyle/>
          <a:p>
            <a:pPr>
              <a:defRPr/>
            </a:pPr>
            <a:fld id="{C21FF50A-2621-435D-B948-BD73AC6DB967}" type="slidenum">
              <a:rPr lang="zh-CN" altLang="en-US" smtClean="0"/>
              <a:pPr>
                <a:defRPr/>
              </a:pPr>
              <a:t>16</a:t>
            </a:fld>
            <a:endParaRPr lang="zh-CN" altLang="en-US"/>
          </a:p>
        </p:txBody>
      </p:sp>
    </p:spTree>
    <p:extLst>
      <p:ext uri="{BB962C8B-B14F-4D97-AF65-F5344CB8AC3E}">
        <p14:creationId xmlns:p14="http://schemas.microsoft.com/office/powerpoint/2010/main" val="9823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黄长浩</a:t>
            </a:r>
          </a:p>
        </p:txBody>
      </p:sp>
      <p:sp>
        <p:nvSpPr>
          <p:cNvPr id="4" name="灯片编号占位符 3"/>
          <p:cNvSpPr>
            <a:spLocks noGrp="1"/>
          </p:cNvSpPr>
          <p:nvPr>
            <p:ph type="sldNum" sz="quarter" idx="5"/>
          </p:nvPr>
        </p:nvSpPr>
        <p:spPr/>
        <p:txBody>
          <a:bodyPr/>
          <a:lstStyle/>
          <a:p>
            <a:pPr>
              <a:defRPr/>
            </a:pPr>
            <a:fld id="{C21FF50A-2621-435D-B948-BD73AC6DB967}" type="slidenum">
              <a:rPr lang="zh-CN" altLang="en-US" smtClean="0"/>
              <a:pPr>
                <a:defRPr/>
              </a:pPr>
              <a:t>17</a:t>
            </a:fld>
            <a:endParaRPr lang="zh-CN" altLang="en-US"/>
          </a:p>
        </p:txBody>
      </p:sp>
    </p:spTree>
    <p:extLst>
      <p:ext uri="{BB962C8B-B14F-4D97-AF65-F5344CB8AC3E}">
        <p14:creationId xmlns:p14="http://schemas.microsoft.com/office/powerpoint/2010/main" val="321312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黄长浩</a:t>
            </a:r>
          </a:p>
        </p:txBody>
      </p:sp>
      <p:sp>
        <p:nvSpPr>
          <p:cNvPr id="4" name="灯片编号占位符 3"/>
          <p:cNvSpPr>
            <a:spLocks noGrp="1"/>
          </p:cNvSpPr>
          <p:nvPr>
            <p:ph type="sldNum" sz="quarter" idx="5"/>
          </p:nvPr>
        </p:nvSpPr>
        <p:spPr/>
        <p:txBody>
          <a:bodyPr/>
          <a:lstStyle/>
          <a:p>
            <a:pPr>
              <a:defRPr/>
            </a:pPr>
            <a:fld id="{C21FF50A-2621-435D-B948-BD73AC6DB967}" type="slidenum">
              <a:rPr lang="zh-CN" altLang="en-US" smtClean="0"/>
              <a:pPr>
                <a:defRPr/>
              </a:pPr>
              <a:t>18</a:t>
            </a:fld>
            <a:endParaRPr lang="zh-CN" altLang="en-US"/>
          </a:p>
        </p:txBody>
      </p:sp>
    </p:spTree>
    <p:extLst>
      <p:ext uri="{BB962C8B-B14F-4D97-AF65-F5344CB8AC3E}">
        <p14:creationId xmlns:p14="http://schemas.microsoft.com/office/powerpoint/2010/main" val="3437094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305800" y="6477000"/>
            <a:ext cx="184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eaLnBrk="1" hangingPunct="1">
              <a:lnSpc>
                <a:spcPct val="88000"/>
              </a:lnSpc>
            </a:pPr>
            <a:endParaRPr lang="zh-CN" altLang="zh-CN" sz="1000">
              <a:solidFill>
                <a:schemeClr val="bg2"/>
              </a:solidFill>
              <a:latin typeface="Impact" panose="020B0806030902050204" pitchFamily="34" charset="0"/>
            </a:endParaRPr>
          </a:p>
        </p:txBody>
      </p:sp>
      <p:sp>
        <p:nvSpPr>
          <p:cNvPr id="217091" name="Rectangle 3"/>
          <p:cNvSpPr>
            <a:spLocks noGrp="1" noChangeArrowheads="1"/>
          </p:cNvSpPr>
          <p:nvPr>
            <p:ph type="ctrTitle"/>
          </p:nvPr>
        </p:nvSpPr>
        <p:spPr>
          <a:xfrm>
            <a:off x="685800" y="2339975"/>
            <a:ext cx="7772400" cy="1470025"/>
          </a:xfrm>
        </p:spPr>
        <p:txBody>
          <a:bodyPr/>
          <a:lstStyle>
            <a:lvl1pPr algn="ctr">
              <a:defRPr sz="3600"/>
            </a:lvl1pPr>
          </a:lstStyle>
          <a:p>
            <a:r>
              <a:rPr lang="zh-CN" altLang="en-US"/>
              <a:t>单击此处编辑母版标题样式</a:t>
            </a:r>
          </a:p>
        </p:txBody>
      </p:sp>
      <p:sp>
        <p:nvSpPr>
          <p:cNvPr id="217092" name="Rectangle 4"/>
          <p:cNvSpPr>
            <a:spLocks noGrp="1" noChangeArrowheads="1"/>
          </p:cNvSpPr>
          <p:nvPr>
            <p:ph type="subTitle" idx="1"/>
          </p:nvPr>
        </p:nvSpPr>
        <p:spPr>
          <a:xfrm>
            <a:off x="1371600" y="3886200"/>
            <a:ext cx="6400800" cy="1600200"/>
          </a:xfrm>
        </p:spPr>
        <p:txBody>
          <a:bodyPr/>
          <a:lstStyle>
            <a:lvl1pPr marL="0" indent="0" algn="ctr">
              <a:lnSpc>
                <a:spcPct val="130000"/>
              </a:lnSpc>
              <a:spcBef>
                <a:spcPct val="0"/>
              </a:spcBef>
              <a:spcAft>
                <a:spcPct val="0"/>
              </a:spcAft>
              <a:buFontTx/>
              <a:buNone/>
              <a:defRPr sz="2200">
                <a:solidFill>
                  <a:schemeClr val="bg1"/>
                </a:solidFill>
              </a:defRPr>
            </a:lvl1pPr>
          </a:lstStyle>
          <a:p>
            <a:r>
              <a:rPr lang="zh-CN" altLang="en-US"/>
              <a:t>单击此处编辑母版副标题样式</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p:txBody>
          <a:bodyPr/>
          <a:lstStyle>
            <a:lvl1pPr>
              <a:defRPr/>
            </a:lvl1pPr>
          </a:lstStyle>
          <a:p>
            <a:pPr>
              <a:defRPr/>
            </a:pPr>
            <a:fld id="{CB1BE645-B11A-47BD-92E4-5653D3B47BF1}" type="slidenum">
              <a:rPr lang="en-US" altLang="zh-CN"/>
              <a:t>‹#›</a:t>
            </a:fld>
            <a:endParaRPr lang="en-US" altLang="zh-CN"/>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15125" y="838200"/>
            <a:ext cx="2033588" cy="5562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838200"/>
            <a:ext cx="5953125" cy="5562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p:txBody>
          <a:bodyPr/>
          <a:lstStyle>
            <a:lvl1pPr>
              <a:defRPr/>
            </a:lvl1pPr>
          </a:lstStyle>
          <a:p>
            <a:pPr>
              <a:defRPr/>
            </a:pPr>
            <a:fld id="{53832AB5-E510-4BDE-8FEE-70A06F5EA52D}" type="slidenum">
              <a:rPr lang="en-US" altLang="zh-CN"/>
              <a:t>‹#›</a:t>
            </a:fld>
            <a:endParaRPr lang="en-US" altLang="zh-CN"/>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447800"/>
            <a:ext cx="3992563"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754563" y="14478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754563" y="40005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5"/>
          <p:cNvSpPr>
            <a:spLocks noGrp="1" noChangeArrowheads="1"/>
          </p:cNvSpPr>
          <p:nvPr>
            <p:ph type="sldNum" sz="quarter" idx="10"/>
          </p:nvPr>
        </p:nvSpPr>
        <p:spPr/>
        <p:txBody>
          <a:bodyPr/>
          <a:lstStyle>
            <a:lvl1pPr>
              <a:defRPr/>
            </a:lvl1pPr>
          </a:lstStyle>
          <a:p>
            <a:pPr>
              <a:defRPr/>
            </a:pPr>
            <a:fld id="{36054C56-9821-425E-98FA-60FFDFD434CF}" type="slidenum">
              <a:rPr lang="en-US" altLang="zh-CN"/>
              <a:t>‹#›</a:t>
            </a:fld>
            <a:endParaRPr lang="en-US" altLang="zh-CN"/>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09600" y="1447800"/>
            <a:ext cx="8139113" cy="4953000"/>
          </a:xfrm>
        </p:spPr>
        <p:txBody>
          <a:bodyPr/>
          <a:lstStyle/>
          <a:p>
            <a:pPr lvl="0"/>
            <a:endParaRPr lang="zh-CN" altLang="en-US" noProof="0" smtClean="0"/>
          </a:p>
        </p:txBody>
      </p:sp>
      <p:sp>
        <p:nvSpPr>
          <p:cNvPr id="4" name="Rectangle 5"/>
          <p:cNvSpPr>
            <a:spLocks noGrp="1" noChangeArrowheads="1"/>
          </p:cNvSpPr>
          <p:nvPr>
            <p:ph type="sldNum" sz="quarter" idx="10"/>
          </p:nvPr>
        </p:nvSpPr>
        <p:spPr/>
        <p:txBody>
          <a:bodyPr/>
          <a:lstStyle>
            <a:lvl1pPr>
              <a:defRPr/>
            </a:lvl1pPr>
          </a:lstStyle>
          <a:p>
            <a:pPr>
              <a:defRPr/>
            </a:pPr>
            <a:fld id="{9883A749-FB75-4CA3-A067-DF03EC98025B}" type="slidenum">
              <a:rPr lang="en-US" altLang="zh-CN"/>
              <a:t>‹#›</a:t>
            </a:fld>
            <a:endParaRPr lang="en-US" altLang="zh-CN"/>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838200"/>
            <a:ext cx="8139113" cy="5562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5"/>
          <p:cNvSpPr>
            <a:spLocks noGrp="1" noChangeArrowheads="1"/>
          </p:cNvSpPr>
          <p:nvPr>
            <p:ph type="sldNum" sz="quarter" idx="10"/>
          </p:nvPr>
        </p:nvSpPr>
        <p:spPr/>
        <p:txBody>
          <a:bodyPr/>
          <a:lstStyle>
            <a:lvl1pPr>
              <a:defRPr/>
            </a:lvl1pPr>
          </a:lstStyle>
          <a:p>
            <a:pPr>
              <a:defRPr/>
            </a:pPr>
            <a:fld id="{86EA643C-17DB-40AD-B829-77BA3A36AECE}" type="slidenum">
              <a:rPr lang="en-US" altLang="zh-CN"/>
              <a:t>‹#›</a:t>
            </a:fld>
            <a:endParaRPr lang="en-US" altLang="zh-CN"/>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p:txBody>
          <a:bodyPr/>
          <a:lstStyle>
            <a:lvl1pPr>
              <a:defRPr/>
            </a:lvl1pPr>
          </a:lstStyle>
          <a:p>
            <a:pPr>
              <a:defRPr/>
            </a:pPr>
            <a:fld id="{6E7DAE66-2E54-4706-990B-E0B6E14A8F28}" type="slidenum">
              <a:rPr lang="en-US" altLang="zh-CN"/>
              <a:t>‹#›</a:t>
            </a:fld>
            <a:endParaRPr lang="en-US" altLang="zh-CN"/>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sldNum" sz="quarter" idx="10"/>
          </p:nvPr>
        </p:nvSpPr>
        <p:spPr/>
        <p:txBody>
          <a:bodyPr/>
          <a:lstStyle>
            <a:lvl1pPr>
              <a:defRPr/>
            </a:lvl1pPr>
          </a:lstStyle>
          <a:p>
            <a:pPr>
              <a:defRPr/>
            </a:pPr>
            <a:fld id="{D60A94F8-AB1A-4BA7-B2AB-AF642E91FDFD}" type="slidenum">
              <a:rPr lang="en-US" altLang="zh-CN"/>
              <a:t>‹#›</a:t>
            </a:fld>
            <a:endParaRPr lang="en-US" altLang="zh-CN"/>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47800"/>
            <a:ext cx="399256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4563" y="1447800"/>
            <a:ext cx="399415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sldNum" sz="quarter" idx="10"/>
          </p:nvPr>
        </p:nvSpPr>
        <p:spPr/>
        <p:txBody>
          <a:bodyPr/>
          <a:lstStyle>
            <a:lvl1pPr>
              <a:defRPr/>
            </a:lvl1pPr>
          </a:lstStyle>
          <a:p>
            <a:pPr>
              <a:defRPr/>
            </a:pPr>
            <a:fld id="{A1444283-B44A-40E7-803C-8030E44D51A6}" type="slidenum">
              <a:rPr lang="en-US" altLang="zh-CN"/>
              <a:t>‹#›</a:t>
            </a:fld>
            <a:endParaRPr lang="en-US" altLang="zh-CN"/>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sldNum" sz="quarter" idx="10"/>
          </p:nvPr>
        </p:nvSpPr>
        <p:spPr/>
        <p:txBody>
          <a:bodyPr/>
          <a:lstStyle>
            <a:lvl1pPr>
              <a:defRPr/>
            </a:lvl1pPr>
          </a:lstStyle>
          <a:p>
            <a:pPr>
              <a:defRPr/>
            </a:pPr>
            <a:fld id="{0A2DDF3C-9BA2-4D3E-A7EA-DEE250FC5F0D}" type="slidenum">
              <a:rPr lang="en-US" altLang="zh-CN"/>
              <a:t>‹#›</a:t>
            </a:fld>
            <a:endParaRPr lang="en-US" altLang="zh-CN"/>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sldNum" sz="quarter" idx="10"/>
          </p:nvPr>
        </p:nvSpPr>
        <p:spPr/>
        <p:txBody>
          <a:bodyPr/>
          <a:lstStyle>
            <a:lvl1pPr>
              <a:defRPr/>
            </a:lvl1pPr>
          </a:lstStyle>
          <a:p>
            <a:pPr>
              <a:defRPr/>
            </a:pPr>
            <a:fld id="{2FEA8C3E-B8BD-4B9E-8E20-04DB67508319}" type="slidenum">
              <a:rPr lang="en-US" altLang="zh-CN"/>
              <a:t>‹#›</a:t>
            </a:fld>
            <a:endParaRPr lang="en-US" altLang="zh-CN"/>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lvl1pPr>
          </a:lstStyle>
          <a:p>
            <a:pPr>
              <a:defRPr/>
            </a:pPr>
            <a:fld id="{19B23886-3668-48CB-A622-442CF5090BB0}" type="slidenum">
              <a:rPr lang="en-US" altLang="zh-CN"/>
              <a:t>‹#›</a:t>
            </a:fld>
            <a:endParaRPr lang="en-US" altLang="zh-CN"/>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p:txBody>
          <a:bodyPr/>
          <a:lstStyle>
            <a:lvl1pPr>
              <a:defRPr/>
            </a:lvl1pPr>
          </a:lstStyle>
          <a:p>
            <a:pPr>
              <a:defRPr/>
            </a:pPr>
            <a:fld id="{6EAF87A7-A314-45B8-8BFA-CDBA270A1A39}" type="slidenum">
              <a:rPr lang="en-US" altLang="zh-CN"/>
              <a:t>‹#›</a:t>
            </a:fld>
            <a:endParaRPr lang="en-US" altLang="zh-CN"/>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p:txBody>
          <a:bodyPr/>
          <a:lstStyle>
            <a:lvl1pPr>
              <a:defRPr/>
            </a:lvl1pPr>
          </a:lstStyle>
          <a:p>
            <a:pPr>
              <a:defRPr/>
            </a:pPr>
            <a:fld id="{313ED3A3-BA25-47CA-9A28-E4289CEAD9C3}" type="slidenum">
              <a:rPr lang="en-US" altLang="zh-CN"/>
              <a:t>‹#›</a:t>
            </a:fld>
            <a:endParaRPr lang="en-US" altLang="zh-CN"/>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未标题-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p>
        </p:txBody>
      </p:sp>
      <p:sp>
        <p:nvSpPr>
          <p:cNvPr id="1028" name="Rectangle 4"/>
          <p:cNvSpPr>
            <a:spLocks noGrp="1" noChangeArrowheads="1"/>
          </p:cNvSpPr>
          <p:nvPr>
            <p:ph type="body" idx="1"/>
          </p:nvPr>
        </p:nvSpPr>
        <p:spPr bwMode="auto">
          <a:xfrm>
            <a:off x="609600" y="1447800"/>
            <a:ext cx="81391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16069" name="Rectangle 5"/>
          <p:cNvSpPr>
            <a:spLocks noGrp="1" noChangeArrowheads="1"/>
          </p:cNvSpPr>
          <p:nvPr>
            <p:ph type="sldNum" sz="quarter" idx="4"/>
          </p:nvPr>
        </p:nvSpPr>
        <p:spPr bwMode="auto">
          <a:xfrm>
            <a:off x="8229600" y="6524625"/>
            <a:ext cx="303213" cy="180975"/>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900">
                <a:solidFill>
                  <a:srgbClr val="4D5E68"/>
                </a:solidFill>
                <a:latin typeface="Impact" panose="020B0806030902050204" pitchFamily="34" charset="0"/>
              </a:defRPr>
            </a:lvl1pPr>
          </a:lstStyle>
          <a:p>
            <a:pPr>
              <a:defRPr/>
            </a:pPr>
            <a:fld id="{89442F26-24B1-4BCB-9A61-8A323E6F9656}" type="slidenum">
              <a:rPr lang="en-US" altLang="zh-CN"/>
              <a:t>‹#›</a:t>
            </a:fld>
            <a:endParaRPr lang="en-US" altLang="zh-CN"/>
          </a:p>
        </p:txBody>
      </p:sp>
      <p:sp>
        <p:nvSpPr>
          <p:cNvPr id="1030" name="Rectangle 6"/>
          <p:cNvSpPr>
            <a:spLocks noChangeArrowheads="1"/>
          </p:cNvSpPr>
          <p:nvPr/>
        </p:nvSpPr>
        <p:spPr bwMode="auto">
          <a:xfrm>
            <a:off x="7872413" y="6513513"/>
            <a:ext cx="509587"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r>
              <a:rPr lang="en-US" altLang="zh-CN" sz="900">
                <a:solidFill>
                  <a:srgbClr val="4D5E68"/>
                </a:solidFill>
                <a:latin typeface="Impact" panose="020B0806030902050204" pitchFamily="34" charset="0"/>
              </a:rPr>
              <a:t>Page</a:t>
            </a:r>
          </a:p>
        </p:txBody>
      </p:sp>
      <p:sp>
        <p:nvSpPr>
          <p:cNvPr id="1031" name="Rectangle 7"/>
          <p:cNvSpPr>
            <a:spLocks noChangeArrowheads="1"/>
          </p:cNvSpPr>
          <p:nvPr/>
        </p:nvSpPr>
        <p:spPr bwMode="auto">
          <a:xfrm>
            <a:off x="468313" y="6524625"/>
            <a:ext cx="38100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r>
              <a:rPr lang="zh-CN" altLang="en-US" sz="900">
                <a:solidFill>
                  <a:schemeClr val="bg1"/>
                </a:solidFill>
                <a:latin typeface="Impact" panose="020B0806030902050204" pitchFamily="34" charset="0"/>
              </a:rPr>
              <a:t>散裂中子源进展汇报  </a:t>
            </a:r>
            <a:fld id="{D59F948B-F6C4-4FE3-8D78-B4F2453B3909}" type="datetime4">
              <a:rPr lang="en-US" altLang="en-US" sz="900">
                <a:solidFill>
                  <a:schemeClr val="bg1"/>
                </a:solidFill>
                <a:latin typeface="Impact" panose="020B0806030902050204" pitchFamily="34" charset="0"/>
              </a:rPr>
              <a:t>September 10, 2018</a:t>
            </a:fld>
            <a:endParaRPr lang="zh-CN" altLang="en-US" sz="900">
              <a:solidFill>
                <a:schemeClr val="bg1"/>
              </a:solidFill>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fade/>
  </p:transition>
  <p:hf hdr="0" ftr="0" dt="0"/>
  <p:txStyles>
    <p:title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p:titleStyle>
    <p:body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a:solidFill>
            <a:srgbClr val="4D5E68"/>
          </a:solidFill>
          <a:latin typeface="+mn-lt"/>
          <a:ea typeface="+mn-ea"/>
        </a:defRPr>
      </a:lvl3pPr>
      <a:lvl4pPr marL="1600200" indent="-228600" algn="l" rtl="0" eaLnBrk="0" fontAlgn="base" hangingPunct="0">
        <a:spcBef>
          <a:spcPct val="20000"/>
        </a:spcBef>
        <a:spcAft>
          <a:spcPct val="0"/>
        </a:spcAft>
        <a:buChar char="–"/>
        <a:defRPr b="1">
          <a:solidFill>
            <a:srgbClr val="4D5E68"/>
          </a:solidFill>
          <a:latin typeface="+mn-lt"/>
          <a:ea typeface="+mn-ea"/>
        </a:defRPr>
      </a:lvl4pPr>
      <a:lvl5pPr marL="2057400" indent="-228600" algn="l" rtl="0" eaLnBrk="0" fontAlgn="base" hangingPunct="0">
        <a:spcBef>
          <a:spcPct val="20000"/>
        </a:spcBef>
        <a:spcAft>
          <a:spcPct val="0"/>
        </a:spcAft>
        <a:buChar char="»"/>
        <a:defRPr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6.emf"/><Relationship Id="rId4" Type="http://schemas.openxmlformats.org/officeDocument/2006/relationships/oleObject" Target="../embeddings/Microsoft_Visio_2003-2010___1.vsd"/></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536" y="1340768"/>
            <a:ext cx="8382000" cy="1584176"/>
          </a:xfrm>
        </p:spPr>
        <p:txBody>
          <a:bodyPr/>
          <a:lstStyle/>
          <a:p>
            <a:pPr eaLnBrk="1" hangingPunct="1">
              <a:lnSpc>
                <a:spcPct val="130000"/>
              </a:lnSpc>
            </a:pPr>
            <a:r>
              <a:rPr lang="zh-CN" altLang="en-US" sz="4800" dirty="0" smtClean="0">
                <a:solidFill>
                  <a:schemeClr val="tx1"/>
                </a:solidFill>
                <a:latin typeface="黑体" panose="02010609060101010101" pitchFamily="49" charset="-122"/>
                <a:ea typeface="黑体" panose="02010609060101010101" pitchFamily="49" charset="-122"/>
              </a:rPr>
              <a:t>辐射防护系统建造总结</a:t>
            </a:r>
            <a:endParaRPr lang="en-US" altLang="zh-CN" dirty="0" smtClean="0">
              <a:solidFill>
                <a:schemeClr val="tx1"/>
              </a:solidFill>
              <a:latin typeface="黑体" panose="02010609060101010101" pitchFamily="49" charset="-122"/>
              <a:ea typeface="黑体" panose="02010609060101010101" pitchFamily="49" charset="-122"/>
            </a:endParaRPr>
          </a:p>
        </p:txBody>
      </p:sp>
      <p:sp>
        <p:nvSpPr>
          <p:cNvPr id="2" name="矩形 1"/>
          <p:cNvSpPr/>
          <p:nvPr/>
        </p:nvSpPr>
        <p:spPr>
          <a:xfrm>
            <a:off x="1094148" y="4149080"/>
            <a:ext cx="6984776" cy="553998"/>
          </a:xfrm>
          <a:prstGeom prst="rect">
            <a:avLst/>
          </a:prstGeom>
        </p:spPr>
        <p:txBody>
          <a:bodyPr wrap="square">
            <a:spAutoFit/>
          </a:bodyPr>
          <a:lstStyle/>
          <a:p>
            <a:r>
              <a:rPr lang="zh-CN" altLang="en-US" sz="3000" dirty="0" smtClean="0">
                <a:solidFill>
                  <a:schemeClr val="bg1"/>
                </a:solidFill>
                <a:latin typeface="黑体" panose="02010609060101010101" pitchFamily="49" charset="-122"/>
                <a:ea typeface="黑体" panose="02010609060101010101" pitchFamily="49" charset="-122"/>
              </a:rPr>
              <a:t>加速器技术部辐射防护系统</a:t>
            </a:r>
            <a:endParaRPr lang="zh-CN" altLang="en-US" sz="3000" dirty="0">
              <a:solidFill>
                <a:schemeClr val="bg1"/>
              </a:solidFill>
              <a:latin typeface="黑体" panose="02010609060101010101" pitchFamily="49" charset="-122"/>
              <a:ea typeface="黑体" panose="02010609060101010101" pitchFamily="49" charset="-122"/>
            </a:endParaRPr>
          </a:p>
        </p:txBody>
      </p:sp>
      <p:sp>
        <p:nvSpPr>
          <p:cNvPr id="3" name="矩形 2"/>
          <p:cNvSpPr/>
          <p:nvPr/>
        </p:nvSpPr>
        <p:spPr>
          <a:xfrm>
            <a:off x="698104" y="4653136"/>
            <a:ext cx="7776864" cy="830997"/>
          </a:xfrm>
          <a:prstGeom prst="rect">
            <a:avLst/>
          </a:prstGeom>
        </p:spPr>
        <p:txBody>
          <a:bodyPr wrap="square">
            <a:spAutoFit/>
          </a:bodyPr>
          <a:lstStyle/>
          <a:p>
            <a:pPr indent="-457200">
              <a:lnSpc>
                <a:spcPct val="150000"/>
              </a:lnSpc>
            </a:pPr>
            <a:r>
              <a:rPr lang="en-US" altLang="zh-CN" sz="3200" dirty="0" smtClean="0">
                <a:solidFill>
                  <a:schemeClr val="bg1"/>
                </a:solidFill>
                <a:latin typeface="黑体" panose="02010609060101010101" pitchFamily="49" charset="-122"/>
                <a:ea typeface="黑体" panose="02010609060101010101" pitchFamily="49" charset="-122"/>
              </a:rPr>
              <a:t>2018</a:t>
            </a:r>
            <a:r>
              <a:rPr lang="zh-CN" altLang="en-US" sz="3200" dirty="0" smtClean="0">
                <a:solidFill>
                  <a:schemeClr val="bg1"/>
                </a:solidFill>
                <a:latin typeface="黑体" panose="02010609060101010101" pitchFamily="49" charset="-122"/>
                <a:ea typeface="黑体" panose="02010609060101010101" pitchFamily="49" charset="-122"/>
              </a:rPr>
              <a:t>年</a:t>
            </a:r>
            <a:r>
              <a:rPr lang="en-US" altLang="zh-CN" sz="3200" dirty="0">
                <a:solidFill>
                  <a:schemeClr val="bg1"/>
                </a:solidFill>
                <a:latin typeface="黑体" panose="02010609060101010101" pitchFamily="49" charset="-122"/>
                <a:ea typeface="黑体" panose="02010609060101010101" pitchFamily="49" charset="-122"/>
              </a:rPr>
              <a:t>9</a:t>
            </a:r>
            <a:r>
              <a:rPr lang="zh-CN" altLang="en-US" sz="3200" dirty="0" smtClean="0">
                <a:solidFill>
                  <a:schemeClr val="bg1"/>
                </a:solidFill>
                <a:latin typeface="黑体" panose="02010609060101010101" pitchFamily="49" charset="-122"/>
                <a:ea typeface="黑体" panose="02010609060101010101" pitchFamily="49" charset="-122"/>
              </a:rPr>
              <a:t>月</a:t>
            </a:r>
            <a:r>
              <a:rPr lang="en-US" altLang="zh-CN" sz="3200" dirty="0" smtClean="0">
                <a:solidFill>
                  <a:schemeClr val="bg1"/>
                </a:solidFill>
                <a:latin typeface="黑体" panose="02010609060101010101" pitchFamily="49" charset="-122"/>
                <a:ea typeface="黑体" panose="02010609060101010101" pitchFamily="49" charset="-122"/>
              </a:rPr>
              <a:t>12</a:t>
            </a:r>
            <a:r>
              <a:rPr lang="zh-CN" altLang="en-US" sz="3200" dirty="0" smtClean="0">
                <a:solidFill>
                  <a:schemeClr val="bg1"/>
                </a:solidFill>
                <a:latin typeface="黑体" panose="02010609060101010101" pitchFamily="49" charset="-122"/>
                <a:ea typeface="黑体" panose="02010609060101010101" pitchFamily="49" charset="-122"/>
              </a:rPr>
              <a:t>日</a:t>
            </a:r>
            <a:endParaRPr lang="zh-CN" altLang="en-US" sz="3200"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81427209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11560" y="764704"/>
            <a:ext cx="7786762" cy="576064"/>
          </a:xfrm>
        </p:spPr>
        <p:txBody>
          <a:bodyPr/>
          <a:lstStyle/>
          <a:p>
            <a:r>
              <a:rPr lang="zh-CN" altLang="en-US" dirty="0" smtClean="0"/>
              <a:t>人身安全联锁系统</a:t>
            </a:r>
            <a:endParaRPr lang="zh-CN" altLang="en-US" dirty="0"/>
          </a:p>
        </p:txBody>
      </p:sp>
      <p:sp>
        <p:nvSpPr>
          <p:cNvPr id="3" name="内容占位符 2"/>
          <p:cNvSpPr>
            <a:spLocks noGrp="1"/>
          </p:cNvSpPr>
          <p:nvPr>
            <p:ph idx="1"/>
          </p:nvPr>
        </p:nvSpPr>
        <p:spPr>
          <a:xfrm>
            <a:off x="457200" y="1268760"/>
            <a:ext cx="8229600" cy="1800200"/>
          </a:xfrm>
        </p:spPr>
        <p:txBody>
          <a:bodyPr/>
          <a:lstStyle/>
          <a:p>
            <a:pPr>
              <a:lnSpc>
                <a:spcPct val="100000"/>
              </a:lnSpc>
              <a:spcBef>
                <a:spcPts val="300"/>
              </a:spcBef>
              <a:spcAft>
                <a:spcPts val="300"/>
              </a:spcAft>
              <a:buClr>
                <a:srgbClr val="0070C0"/>
              </a:buClr>
              <a:buSzPct val="75000"/>
              <a:buFont typeface="Wingdings" panose="05000000000000000000" pitchFamily="2" charset="2"/>
              <a:buChar char="l"/>
            </a:pPr>
            <a:r>
              <a:rPr lang="en-US" altLang="zh-CN" sz="1600" dirty="0" smtClean="0">
                <a:solidFill>
                  <a:srgbClr val="0070C0"/>
                </a:solidFill>
                <a:latin typeface="+mn-ea"/>
                <a:ea typeface="+mn-ea"/>
              </a:rPr>
              <a:t>PPS</a:t>
            </a:r>
            <a:r>
              <a:rPr lang="zh-CN" altLang="en-US" sz="1600" dirty="0" smtClean="0">
                <a:solidFill>
                  <a:srgbClr val="0070C0"/>
                </a:solidFill>
                <a:latin typeface="+mn-ea"/>
                <a:ea typeface="+mn-ea"/>
              </a:rPr>
              <a:t>设置了一个中央站和五个本地站实现对整个系统的自动控制；将系统划分成了</a:t>
            </a:r>
            <a:r>
              <a:rPr lang="zh-CN" altLang="en-US" sz="1600" dirty="0" smtClean="0">
                <a:solidFill>
                  <a:srgbClr val="00B050"/>
                </a:solidFill>
                <a:latin typeface="+mn-ea"/>
                <a:ea typeface="+mn-ea"/>
              </a:rPr>
              <a:t>联锁门禁、联锁钥匙和联锁</a:t>
            </a:r>
            <a:r>
              <a:rPr lang="en-US" altLang="zh-CN" sz="1600" dirty="0" smtClean="0">
                <a:solidFill>
                  <a:srgbClr val="00B050"/>
                </a:solidFill>
                <a:latin typeface="+mn-ea"/>
                <a:ea typeface="+mn-ea"/>
              </a:rPr>
              <a:t>PLC</a:t>
            </a:r>
            <a:r>
              <a:rPr lang="zh-CN" altLang="en-US" sz="1600" dirty="0" smtClean="0">
                <a:solidFill>
                  <a:srgbClr val="00B050"/>
                </a:solidFill>
                <a:latin typeface="+mn-ea"/>
                <a:ea typeface="+mn-ea"/>
              </a:rPr>
              <a:t>三大子系统</a:t>
            </a:r>
            <a:r>
              <a:rPr lang="zh-CN" altLang="en-US" sz="1600" dirty="0" smtClean="0">
                <a:solidFill>
                  <a:srgbClr val="0070C0"/>
                </a:solidFill>
                <a:latin typeface="+mn-ea"/>
                <a:ea typeface="+mn-ea"/>
              </a:rPr>
              <a:t>，以便根据设备特点研制加工相关设备；设置了监控中心实现远程监测、授权和查询。</a:t>
            </a:r>
            <a:endParaRPr lang="en-US" altLang="zh-CN" sz="1600" dirty="0" smtClean="0">
              <a:solidFill>
                <a:srgbClr val="0070C0"/>
              </a:solidFill>
              <a:latin typeface="+mn-ea"/>
              <a:ea typeface="+mn-ea"/>
            </a:endParaRPr>
          </a:p>
          <a:p>
            <a:pPr>
              <a:lnSpc>
                <a:spcPct val="100000"/>
              </a:lnSpc>
              <a:spcBef>
                <a:spcPts val="300"/>
              </a:spcBef>
              <a:spcAft>
                <a:spcPts val="300"/>
              </a:spcAft>
              <a:buClr>
                <a:srgbClr val="0070C0"/>
              </a:buClr>
              <a:buSzPct val="75000"/>
              <a:buFont typeface="Wingdings" panose="05000000000000000000" pitchFamily="2" charset="2"/>
              <a:buChar char="l"/>
            </a:pPr>
            <a:r>
              <a:rPr lang="zh-CN" altLang="en-US" sz="1600" dirty="0" smtClean="0">
                <a:solidFill>
                  <a:srgbClr val="0070C0"/>
                </a:solidFill>
                <a:latin typeface="+mn-ea"/>
                <a:ea typeface="+mn-ea"/>
              </a:rPr>
              <a:t>其工作流程是，相关工作完成后控制区清场，完成后控制区进入待命状态；加速器</a:t>
            </a:r>
            <a:r>
              <a:rPr lang="en-US" altLang="zh-CN" sz="1600" dirty="0" smtClean="0">
                <a:solidFill>
                  <a:srgbClr val="0070C0"/>
                </a:solidFill>
                <a:latin typeface="+mn-ea"/>
                <a:ea typeface="+mn-ea"/>
              </a:rPr>
              <a:t>/</a:t>
            </a:r>
            <a:r>
              <a:rPr lang="zh-CN" altLang="en-US" sz="1600" dirty="0" smtClean="0">
                <a:solidFill>
                  <a:srgbClr val="0070C0"/>
                </a:solidFill>
                <a:latin typeface="+mn-ea"/>
                <a:ea typeface="+mn-ea"/>
              </a:rPr>
              <a:t>谱仪启动后建立联锁，联锁建立期间相关异常信号会导致切束；加速器</a:t>
            </a:r>
            <a:r>
              <a:rPr lang="en-US" altLang="zh-CN" sz="1600" dirty="0" smtClean="0">
                <a:solidFill>
                  <a:srgbClr val="0070C0"/>
                </a:solidFill>
                <a:latin typeface="+mn-ea"/>
                <a:ea typeface="+mn-ea"/>
              </a:rPr>
              <a:t>/</a:t>
            </a:r>
            <a:r>
              <a:rPr lang="zh-CN" altLang="en-US" sz="1600" dirty="0" smtClean="0">
                <a:solidFill>
                  <a:srgbClr val="0070C0"/>
                </a:solidFill>
                <a:latin typeface="+mn-ea"/>
                <a:ea typeface="+mn-ea"/>
              </a:rPr>
              <a:t>谱仪停机后，控制区进入待命状态，可以选择继续运行或停机维护。</a:t>
            </a:r>
            <a:endParaRPr lang="zh-CN" altLang="en-US" sz="1600" dirty="0">
              <a:solidFill>
                <a:srgbClr val="0070C0"/>
              </a:solidFill>
              <a:latin typeface="+mn-ea"/>
              <a:ea typeface="+mn-ea"/>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41" y="2875175"/>
            <a:ext cx="6196459" cy="3866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852936"/>
            <a:ext cx="2281313" cy="389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9"/>
          <p:cNvSpPr>
            <a:spLocks noChangeArrowheads="1"/>
          </p:cNvSpPr>
          <p:nvPr/>
        </p:nvSpPr>
        <p:spPr bwMode="auto">
          <a:xfrm>
            <a:off x="2627785" y="6430218"/>
            <a:ext cx="1080120" cy="311150"/>
          </a:xfrm>
          <a:prstGeom prst="rect">
            <a:avLst/>
          </a:prstGeom>
          <a:noFill/>
          <a:ln w="9525">
            <a:noFill/>
            <a:miter lim="800000"/>
            <a:headEnd/>
            <a:tailEnd/>
          </a:ln>
        </p:spPr>
        <p:txBody>
          <a:bodyPr/>
          <a:lstStyle/>
          <a:p>
            <a:pPr marL="342900" indent="-342900">
              <a:spcBef>
                <a:spcPct val="20000"/>
              </a:spcBef>
            </a:pPr>
            <a:r>
              <a:rPr lang="zh-CN" altLang="en-US" sz="1600" dirty="0" smtClean="0">
                <a:solidFill>
                  <a:srgbClr val="FF0000"/>
                </a:solidFill>
                <a:latin typeface="宋体" charset="-122"/>
              </a:rPr>
              <a:t>系统架构</a:t>
            </a:r>
            <a:endParaRPr lang="zh-CN" altLang="en-US" sz="1600" dirty="0">
              <a:solidFill>
                <a:srgbClr val="FF0000"/>
              </a:solidFill>
              <a:latin typeface="宋体" charset="-122"/>
            </a:endParaRPr>
          </a:p>
        </p:txBody>
      </p:sp>
      <p:sp>
        <p:nvSpPr>
          <p:cNvPr id="7" name="Rectangle 9"/>
          <p:cNvSpPr>
            <a:spLocks noChangeArrowheads="1"/>
          </p:cNvSpPr>
          <p:nvPr/>
        </p:nvSpPr>
        <p:spPr bwMode="auto">
          <a:xfrm>
            <a:off x="7380312" y="6453336"/>
            <a:ext cx="1336377" cy="311150"/>
          </a:xfrm>
          <a:prstGeom prst="rect">
            <a:avLst/>
          </a:prstGeom>
          <a:noFill/>
          <a:ln w="9525">
            <a:noFill/>
            <a:miter lim="800000"/>
            <a:headEnd/>
            <a:tailEnd/>
          </a:ln>
        </p:spPr>
        <p:txBody>
          <a:bodyPr/>
          <a:lstStyle/>
          <a:p>
            <a:pPr marL="342900" indent="-342900">
              <a:spcBef>
                <a:spcPct val="20000"/>
              </a:spcBef>
            </a:pPr>
            <a:r>
              <a:rPr lang="zh-CN" altLang="en-US" sz="1600" dirty="0" smtClean="0">
                <a:solidFill>
                  <a:srgbClr val="FF0000"/>
                </a:solidFill>
                <a:latin typeface="宋体" charset="-122"/>
              </a:rPr>
              <a:t>总体流程</a:t>
            </a:r>
            <a:endParaRPr lang="zh-CN" altLang="en-US" sz="1600" dirty="0">
              <a:solidFill>
                <a:srgbClr val="FF0000"/>
              </a:solidFill>
              <a:latin typeface="宋体" charset="-122"/>
            </a:endParaRPr>
          </a:p>
        </p:txBody>
      </p:sp>
    </p:spTree>
    <p:extLst>
      <p:ext uri="{BB962C8B-B14F-4D97-AF65-F5344CB8AC3E}">
        <p14:creationId xmlns:p14="http://schemas.microsoft.com/office/powerpoint/2010/main" val="176052098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人身安全联锁系统</a:t>
            </a:r>
          </a:p>
        </p:txBody>
      </p:sp>
      <p:sp>
        <p:nvSpPr>
          <p:cNvPr id="3" name="内容占位符 2"/>
          <p:cNvSpPr>
            <a:spLocks noGrp="1"/>
          </p:cNvSpPr>
          <p:nvPr>
            <p:ph idx="1"/>
          </p:nvPr>
        </p:nvSpPr>
        <p:spPr>
          <a:xfrm>
            <a:off x="609600" y="1447800"/>
            <a:ext cx="8139113" cy="757064"/>
          </a:xfrm>
        </p:spPr>
        <p:txBody>
          <a:bodyPr/>
          <a:lstStyle/>
          <a:p>
            <a:pPr>
              <a:buClr>
                <a:srgbClr val="0070C0"/>
              </a:buClr>
              <a:buSzPct val="75000"/>
              <a:buFont typeface="Wingdings" panose="05000000000000000000" pitchFamily="2" charset="2"/>
              <a:buChar char="l"/>
            </a:pPr>
            <a:r>
              <a:rPr lang="en-US" altLang="zh-CN" sz="1800" dirty="0" smtClean="0">
                <a:latin typeface="+mn-ea"/>
              </a:rPr>
              <a:t>CSNS</a:t>
            </a:r>
            <a:r>
              <a:rPr lang="zh-CN" altLang="en-US" sz="1800" dirty="0" smtClean="0">
                <a:latin typeface="+mn-ea"/>
              </a:rPr>
              <a:t>人身安全联锁系统自</a:t>
            </a:r>
            <a:r>
              <a:rPr lang="en-US" altLang="zh-CN" sz="1800" dirty="0" smtClean="0">
                <a:latin typeface="+mn-ea"/>
              </a:rPr>
              <a:t>2014</a:t>
            </a:r>
            <a:r>
              <a:rPr lang="zh-CN" altLang="en-US" sz="1800" dirty="0" smtClean="0">
                <a:latin typeface="+mn-ea"/>
              </a:rPr>
              <a:t>年</a:t>
            </a:r>
            <a:r>
              <a:rPr lang="en-US" altLang="zh-CN" sz="1800" dirty="0" smtClean="0">
                <a:latin typeface="+mn-ea"/>
              </a:rPr>
              <a:t>10</a:t>
            </a:r>
            <a:r>
              <a:rPr lang="zh-CN" altLang="en-US" sz="1800" dirty="0" smtClean="0">
                <a:latin typeface="+mn-ea"/>
              </a:rPr>
              <a:t>月直线段投入试运行，</a:t>
            </a:r>
            <a:r>
              <a:rPr lang="en-US" altLang="zh-CN" sz="1800" dirty="0" smtClean="0">
                <a:latin typeface="+mn-ea"/>
              </a:rPr>
              <a:t>2017</a:t>
            </a:r>
            <a:r>
              <a:rPr lang="zh-CN" altLang="en-US" sz="1800" dirty="0" smtClean="0">
                <a:latin typeface="+mn-ea"/>
              </a:rPr>
              <a:t>年</a:t>
            </a:r>
            <a:r>
              <a:rPr lang="en-US" altLang="zh-CN" sz="1800" dirty="0" smtClean="0">
                <a:latin typeface="+mn-ea"/>
              </a:rPr>
              <a:t>12</a:t>
            </a:r>
            <a:r>
              <a:rPr lang="zh-CN" altLang="en-US" sz="1800" dirty="0" smtClean="0">
                <a:latin typeface="+mn-ea"/>
              </a:rPr>
              <a:t>月，整个系统全面投入运行，从</a:t>
            </a:r>
            <a:r>
              <a:rPr lang="zh-CN" altLang="en-US" sz="1800" dirty="0">
                <a:latin typeface="+mn-ea"/>
              </a:rPr>
              <a:t>使用情况来看，系统比较稳定、可靠和有效。</a:t>
            </a:r>
            <a:endParaRPr lang="zh-CN" altLang="en-US" sz="1800" dirty="0"/>
          </a:p>
        </p:txBody>
      </p:sp>
      <p:sp>
        <p:nvSpPr>
          <p:cNvPr id="4" name="灯片编号占位符 3"/>
          <p:cNvSpPr>
            <a:spLocks noGrp="1"/>
          </p:cNvSpPr>
          <p:nvPr>
            <p:ph type="sldNum" sz="quarter" idx="10"/>
          </p:nvPr>
        </p:nvSpPr>
        <p:spPr/>
        <p:txBody>
          <a:bodyPr/>
          <a:lstStyle/>
          <a:p>
            <a:pPr>
              <a:defRPr/>
            </a:pPr>
            <a:fld id="{6E7DAE66-2E54-4706-990B-E0B6E14A8F28}" type="slidenum">
              <a:rPr lang="en-US" altLang="zh-CN" smtClean="0"/>
              <a:t>11</a:t>
            </a:fld>
            <a:endParaRPr lang="en-US" altLang="zh-CN"/>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276872"/>
            <a:ext cx="4896544" cy="2923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srcRect/>
          <a:stretch>
            <a:fillRect/>
          </a:stretch>
        </p:blipFill>
        <p:spPr bwMode="auto">
          <a:xfrm>
            <a:off x="5724128" y="2829891"/>
            <a:ext cx="1194884" cy="1885872"/>
          </a:xfrm>
          <a:prstGeom prst="rect">
            <a:avLst/>
          </a:prstGeom>
          <a:noFill/>
          <a:ln w="9525">
            <a:noFill/>
            <a:miter lim="800000"/>
            <a:headEnd/>
            <a:tailEnd/>
          </a:ln>
        </p:spPr>
      </p:pic>
      <p:sp>
        <p:nvSpPr>
          <p:cNvPr id="7" name="Rectangle 9"/>
          <p:cNvSpPr>
            <a:spLocks noChangeArrowheads="1"/>
          </p:cNvSpPr>
          <p:nvPr/>
        </p:nvSpPr>
        <p:spPr bwMode="auto">
          <a:xfrm>
            <a:off x="5748459" y="2757615"/>
            <a:ext cx="720080"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清场</a:t>
            </a:r>
            <a:endParaRPr lang="zh-CN" altLang="en-US" sz="1600" dirty="0">
              <a:latin typeface="宋体" charset="-122"/>
            </a:endParaRPr>
          </a:p>
        </p:txBody>
      </p:sp>
      <p:sp>
        <p:nvSpPr>
          <p:cNvPr id="8" name="Rectangle 9"/>
          <p:cNvSpPr>
            <a:spLocks noChangeArrowheads="1"/>
          </p:cNvSpPr>
          <p:nvPr/>
        </p:nvSpPr>
        <p:spPr bwMode="auto">
          <a:xfrm>
            <a:off x="6321570" y="2829891"/>
            <a:ext cx="720080"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急停</a:t>
            </a:r>
            <a:endParaRPr lang="zh-CN" altLang="en-US" sz="1600" dirty="0">
              <a:latin typeface="宋体" charset="-122"/>
            </a:endParaRPr>
          </a:p>
        </p:txBody>
      </p:sp>
      <p:pic>
        <p:nvPicPr>
          <p:cNvPr id="9" name="Picture 6"/>
          <p:cNvPicPr>
            <a:picLocks noChangeAspect="1" noChangeArrowheads="1"/>
          </p:cNvPicPr>
          <p:nvPr/>
        </p:nvPicPr>
        <p:blipFill>
          <a:blip r:embed="rId4" cstate="print"/>
          <a:srcRect/>
          <a:stretch>
            <a:fillRect/>
          </a:stretch>
        </p:blipFill>
        <p:spPr bwMode="auto">
          <a:xfrm>
            <a:off x="1115617" y="5301208"/>
            <a:ext cx="2232248" cy="1358406"/>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srcRect/>
          <a:stretch>
            <a:fillRect/>
          </a:stretch>
        </p:blipFill>
        <p:spPr bwMode="auto">
          <a:xfrm>
            <a:off x="3437055" y="5307840"/>
            <a:ext cx="2104043" cy="1364731"/>
          </a:xfrm>
          <a:prstGeom prst="rect">
            <a:avLst/>
          </a:prstGeom>
          <a:noFill/>
          <a:ln w="9525">
            <a:noFill/>
            <a:miter lim="800000"/>
            <a:headEnd/>
            <a:tailEnd/>
          </a:ln>
        </p:spPr>
      </p:pic>
      <p:sp>
        <p:nvSpPr>
          <p:cNvPr id="11" name="Rectangle 9"/>
          <p:cNvSpPr>
            <a:spLocks noChangeArrowheads="1"/>
          </p:cNvSpPr>
          <p:nvPr/>
        </p:nvSpPr>
        <p:spPr bwMode="auto">
          <a:xfrm>
            <a:off x="1549146" y="6339194"/>
            <a:ext cx="1654702" cy="311150"/>
          </a:xfrm>
          <a:prstGeom prst="rect">
            <a:avLst/>
          </a:prstGeom>
          <a:noFill/>
          <a:ln w="9525">
            <a:noFill/>
            <a:miter lim="800000"/>
            <a:headEnd/>
            <a:tailEnd/>
          </a:ln>
        </p:spPr>
        <p:txBody>
          <a:bodyPr/>
          <a:lstStyle/>
          <a:p>
            <a:pPr marL="342900" indent="-342900">
              <a:spcBef>
                <a:spcPct val="20000"/>
              </a:spcBef>
            </a:pPr>
            <a:r>
              <a:rPr lang="zh-CN" altLang="en-US" sz="1600" dirty="0" smtClean="0">
                <a:solidFill>
                  <a:srgbClr val="FF0000"/>
                </a:solidFill>
                <a:latin typeface="宋体" charset="-122"/>
              </a:rPr>
              <a:t>门禁系统客户端</a:t>
            </a:r>
            <a:endParaRPr lang="zh-CN" altLang="en-US" sz="1600" dirty="0">
              <a:solidFill>
                <a:srgbClr val="FF0000"/>
              </a:solidFill>
              <a:latin typeface="宋体" charset="-122"/>
            </a:endParaRPr>
          </a:p>
        </p:txBody>
      </p:sp>
      <p:sp>
        <p:nvSpPr>
          <p:cNvPr id="12" name="Rectangle 9"/>
          <p:cNvSpPr>
            <a:spLocks noChangeArrowheads="1"/>
          </p:cNvSpPr>
          <p:nvPr/>
        </p:nvSpPr>
        <p:spPr bwMode="auto">
          <a:xfrm>
            <a:off x="3779912" y="6339194"/>
            <a:ext cx="1654702" cy="311150"/>
          </a:xfrm>
          <a:prstGeom prst="rect">
            <a:avLst/>
          </a:prstGeom>
          <a:noFill/>
          <a:ln w="9525">
            <a:noFill/>
            <a:miter lim="800000"/>
            <a:headEnd/>
            <a:tailEnd/>
          </a:ln>
        </p:spPr>
        <p:txBody>
          <a:bodyPr/>
          <a:lstStyle/>
          <a:p>
            <a:pPr marL="342900" indent="-342900">
              <a:spcBef>
                <a:spcPct val="20000"/>
              </a:spcBef>
            </a:pPr>
            <a:r>
              <a:rPr lang="zh-CN" altLang="en-US" sz="1600" dirty="0" smtClean="0">
                <a:solidFill>
                  <a:srgbClr val="FF0000"/>
                </a:solidFill>
                <a:latin typeface="宋体" charset="-122"/>
              </a:rPr>
              <a:t>视频监控客户端</a:t>
            </a:r>
            <a:endParaRPr lang="zh-CN" altLang="en-US" sz="1600" dirty="0">
              <a:solidFill>
                <a:srgbClr val="FF0000"/>
              </a:solidFill>
              <a:latin typeface="宋体" charset="-122"/>
            </a:endParaRPr>
          </a:p>
        </p:txBody>
      </p:sp>
      <p:pic>
        <p:nvPicPr>
          <p:cNvPr id="1638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0957" y="4725144"/>
            <a:ext cx="2532090" cy="197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7" cstate="print"/>
          <a:srcRect/>
          <a:stretch>
            <a:fillRect/>
          </a:stretch>
        </p:blipFill>
        <p:spPr bwMode="auto">
          <a:xfrm>
            <a:off x="6981402" y="2913190"/>
            <a:ext cx="1281645" cy="1667938"/>
          </a:xfrm>
          <a:prstGeom prst="rect">
            <a:avLst/>
          </a:prstGeom>
          <a:noFill/>
          <a:ln w="9525">
            <a:noFill/>
            <a:miter lim="800000"/>
            <a:headEnd/>
            <a:tailEnd/>
          </a:ln>
        </p:spPr>
      </p:pic>
      <p:sp>
        <p:nvSpPr>
          <p:cNvPr id="16" name="Rectangle 9"/>
          <p:cNvSpPr>
            <a:spLocks noChangeArrowheads="1"/>
          </p:cNvSpPr>
          <p:nvPr/>
        </p:nvSpPr>
        <p:spPr bwMode="auto">
          <a:xfrm>
            <a:off x="6967674" y="6339194"/>
            <a:ext cx="916694"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联锁门</a:t>
            </a:r>
            <a:endParaRPr lang="zh-CN" altLang="en-US" sz="1600" dirty="0">
              <a:latin typeface="宋体" charset="-122"/>
            </a:endParaRPr>
          </a:p>
        </p:txBody>
      </p:sp>
      <p:sp>
        <p:nvSpPr>
          <p:cNvPr id="17" name="Rectangle 9"/>
          <p:cNvSpPr>
            <a:spLocks noChangeArrowheads="1"/>
          </p:cNvSpPr>
          <p:nvPr/>
        </p:nvSpPr>
        <p:spPr bwMode="auto">
          <a:xfrm>
            <a:off x="7334335" y="4270957"/>
            <a:ext cx="916694"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控制柜</a:t>
            </a:r>
            <a:endParaRPr lang="zh-CN" altLang="en-US" sz="1600" dirty="0">
              <a:latin typeface="宋体" charset="-122"/>
            </a:endParaRPr>
          </a:p>
        </p:txBody>
      </p:sp>
    </p:spTree>
    <p:extLst>
      <p:ext uri="{BB962C8B-B14F-4D97-AF65-F5344CB8AC3E}">
        <p14:creationId xmlns:p14="http://schemas.microsoft.com/office/powerpoint/2010/main" val="78070414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title"/>
          </p:nvPr>
        </p:nvSpPr>
        <p:spPr/>
        <p:txBody>
          <a:bodyPr/>
          <a:lstStyle/>
          <a:p>
            <a:r>
              <a:rPr lang="zh-CN" altLang="en-US" dirty="0" smtClean="0">
                <a:solidFill>
                  <a:schemeClr val="tx1"/>
                </a:solidFill>
              </a:rPr>
              <a:t>辐射剂量监测系统</a:t>
            </a:r>
          </a:p>
        </p:txBody>
      </p:sp>
      <p:sp>
        <p:nvSpPr>
          <p:cNvPr id="3" name="内容占位符 2"/>
          <p:cNvSpPr>
            <a:spLocks noGrp="1"/>
          </p:cNvSpPr>
          <p:nvPr>
            <p:ph idx="1"/>
          </p:nvPr>
        </p:nvSpPr>
        <p:spPr>
          <a:xfrm>
            <a:off x="611560" y="1340768"/>
            <a:ext cx="7923213" cy="3312368"/>
          </a:xfrm>
        </p:spPr>
        <p:txBody>
          <a:bodyPr/>
          <a:lstStyle/>
          <a:p>
            <a:pPr eaLnBrk="1" hangingPunct="1">
              <a:spcBef>
                <a:spcPts val="300"/>
              </a:spcBef>
              <a:spcAft>
                <a:spcPts val="300"/>
              </a:spcAft>
              <a:buClr>
                <a:schemeClr val="accent6"/>
              </a:buClr>
              <a:buSzPct val="75000"/>
              <a:buFont typeface="Wingdings" panose="05000000000000000000" pitchFamily="2" charset="2"/>
              <a:buChar char="l"/>
              <a:defRPr/>
            </a:pPr>
            <a:r>
              <a:rPr lang="en-US" altLang="zh-CN" sz="1800" dirty="0" smtClean="0">
                <a:solidFill>
                  <a:srgbClr val="0070C0"/>
                </a:solidFill>
                <a:latin typeface="+mn-ea"/>
                <a:sym typeface="Arial" panose="020B0604020202020204" pitchFamily="34" charset="0"/>
              </a:rPr>
              <a:t>CSNS</a:t>
            </a:r>
            <a:r>
              <a:rPr lang="zh-CN" altLang="zh-CN" sz="1800" dirty="0" smtClean="0">
                <a:solidFill>
                  <a:srgbClr val="0070C0"/>
                </a:solidFill>
                <a:latin typeface="+mn-ea"/>
                <a:sym typeface="Arial" panose="020B0604020202020204" pitchFamily="34" charset="0"/>
              </a:rPr>
              <a:t>辐射剂量</a:t>
            </a:r>
            <a:r>
              <a:rPr lang="zh-CN" altLang="zh-CN" sz="1800" dirty="0">
                <a:solidFill>
                  <a:srgbClr val="0070C0"/>
                </a:solidFill>
                <a:latin typeface="+mn-ea"/>
                <a:sym typeface="Arial" panose="020B0604020202020204" pitchFamily="34" charset="0"/>
              </a:rPr>
              <a:t>监测系统包括工作</a:t>
            </a:r>
            <a:r>
              <a:rPr lang="zh-CN" altLang="zh-CN" sz="1800" dirty="0" smtClean="0">
                <a:solidFill>
                  <a:srgbClr val="0070C0"/>
                </a:solidFill>
                <a:latin typeface="+mn-ea"/>
                <a:sym typeface="Arial" panose="020B0604020202020204" pitchFamily="34" charset="0"/>
              </a:rPr>
              <a:t>场所实时辐射剂量</a:t>
            </a:r>
            <a:r>
              <a:rPr lang="zh-CN" altLang="zh-CN" sz="1800" dirty="0">
                <a:solidFill>
                  <a:srgbClr val="0070C0"/>
                </a:solidFill>
                <a:latin typeface="+mn-ea"/>
                <a:sym typeface="Arial" panose="020B0604020202020204" pitchFamily="34" charset="0"/>
              </a:rPr>
              <a:t>监测系统和环境辐射剂量监测系统。</a:t>
            </a:r>
          </a:p>
          <a:p>
            <a:pPr lvl="1" eaLnBrk="1" hangingPunct="1">
              <a:spcBef>
                <a:spcPts val="300"/>
              </a:spcBef>
              <a:spcAft>
                <a:spcPts val="300"/>
              </a:spcAft>
              <a:buSzPct val="75000"/>
              <a:buFont typeface="Wingdings" panose="05000000000000000000" pitchFamily="2" charset="2"/>
              <a:buChar char="ü"/>
              <a:defRPr/>
            </a:pPr>
            <a:r>
              <a:rPr lang="zh-CN" altLang="zh-CN" sz="1600" b="0" dirty="0">
                <a:solidFill>
                  <a:srgbClr val="0070C0"/>
                </a:solidFill>
                <a:sym typeface="Arial" panose="020B0604020202020204" pitchFamily="34" charset="0"/>
              </a:rPr>
              <a:t>工作场所实时辐射剂量监测</a:t>
            </a:r>
            <a:r>
              <a:rPr lang="zh-CN" altLang="zh-CN" sz="1600" b="0" dirty="0" smtClean="0">
                <a:solidFill>
                  <a:srgbClr val="0070C0"/>
                </a:solidFill>
                <a:sym typeface="Arial" panose="020B0604020202020204" pitchFamily="34" charset="0"/>
              </a:rPr>
              <a:t>系统对</a:t>
            </a:r>
            <a:r>
              <a:rPr lang="zh-CN" altLang="en-US" sz="1600" b="0" dirty="0" smtClean="0">
                <a:solidFill>
                  <a:srgbClr val="00B050"/>
                </a:solidFill>
                <a:sym typeface="Arial" panose="020B0604020202020204" pitchFamily="34" charset="0"/>
              </a:rPr>
              <a:t>控制区</a:t>
            </a:r>
            <a:r>
              <a:rPr lang="zh-CN" altLang="zh-CN" sz="1600" b="0" dirty="0" smtClean="0">
                <a:solidFill>
                  <a:srgbClr val="00B050"/>
                </a:solidFill>
                <a:sym typeface="Arial" panose="020B0604020202020204" pitchFamily="34" charset="0"/>
              </a:rPr>
              <a:t>周边</a:t>
            </a:r>
            <a:r>
              <a:rPr lang="zh-CN" altLang="zh-CN" sz="1600" b="0" dirty="0">
                <a:solidFill>
                  <a:schemeClr val="tx1"/>
                </a:solidFill>
                <a:sym typeface="Arial" panose="020B0604020202020204" pitchFamily="34" charset="0"/>
              </a:rPr>
              <a:t>重点</a:t>
            </a:r>
            <a:r>
              <a:rPr lang="zh-CN" altLang="zh-CN" sz="1600" b="0" dirty="0" smtClean="0">
                <a:solidFill>
                  <a:schemeClr val="tx1"/>
                </a:solidFill>
                <a:sym typeface="Arial" panose="020B0604020202020204" pitchFamily="34" charset="0"/>
              </a:rPr>
              <a:t>区域进行</a:t>
            </a:r>
            <a:r>
              <a:rPr lang="zh-CN" altLang="en-US" sz="1600" b="0" dirty="0" smtClean="0">
                <a:solidFill>
                  <a:schemeClr val="tx1"/>
                </a:solidFill>
                <a:sym typeface="Arial" panose="020B0604020202020204" pitchFamily="34" charset="0"/>
              </a:rPr>
              <a:t>持续</a:t>
            </a:r>
            <a:r>
              <a:rPr lang="zh-CN" altLang="zh-CN" sz="1600" b="0" dirty="0" smtClean="0">
                <a:solidFill>
                  <a:schemeClr val="tx1"/>
                </a:solidFill>
                <a:sym typeface="Arial" panose="020B0604020202020204" pitchFamily="34" charset="0"/>
              </a:rPr>
              <a:t>监测。当束流</a:t>
            </a:r>
            <a:r>
              <a:rPr lang="zh-CN" altLang="zh-CN" sz="1600" b="0" dirty="0">
                <a:solidFill>
                  <a:schemeClr val="tx1"/>
                </a:solidFill>
                <a:sym typeface="Arial" panose="020B0604020202020204" pitchFamily="34" charset="0"/>
              </a:rPr>
              <a:t>损失异常等因素造成局部辐射剂量超标</a:t>
            </a:r>
            <a:r>
              <a:rPr lang="zh-CN" altLang="zh-CN" sz="1600" b="0" dirty="0" smtClean="0">
                <a:solidFill>
                  <a:schemeClr val="tx1"/>
                </a:solidFill>
                <a:sym typeface="Arial" panose="020B0604020202020204" pitchFamily="34" charset="0"/>
              </a:rPr>
              <a:t>时</a:t>
            </a:r>
            <a:r>
              <a:rPr lang="zh-CN" altLang="en-US" sz="1600" b="0" dirty="0" smtClean="0">
                <a:solidFill>
                  <a:schemeClr val="tx1"/>
                </a:solidFill>
                <a:sym typeface="Arial" panose="020B0604020202020204" pitchFamily="34" charset="0"/>
              </a:rPr>
              <a:t>，系统报警，警示人员撤离；高风险位置报警时，立即切断束流</a:t>
            </a:r>
            <a:r>
              <a:rPr lang="zh-CN" altLang="zh-CN" sz="1600" b="0" dirty="0" smtClean="0">
                <a:solidFill>
                  <a:schemeClr val="tx1"/>
                </a:solidFill>
                <a:sym typeface="Arial" panose="020B0604020202020204" pitchFamily="34" charset="0"/>
              </a:rPr>
              <a:t>。</a:t>
            </a:r>
            <a:r>
              <a:rPr lang="zh-CN" altLang="zh-CN" sz="1600" b="0" dirty="0">
                <a:solidFill>
                  <a:schemeClr val="tx1"/>
                </a:solidFill>
                <a:sym typeface="Arial" panose="020B0604020202020204" pitchFamily="34" charset="0"/>
              </a:rPr>
              <a:t>同时，系统的测量数据还是评估</a:t>
            </a:r>
            <a:r>
              <a:rPr lang="zh-CN" altLang="zh-CN" sz="1600" b="0" dirty="0" smtClean="0">
                <a:solidFill>
                  <a:schemeClr val="tx1"/>
                </a:solidFill>
                <a:sym typeface="Arial" panose="020B0604020202020204" pitchFamily="34" charset="0"/>
              </a:rPr>
              <a:t>工作</a:t>
            </a:r>
            <a:r>
              <a:rPr lang="zh-CN" altLang="en-US" sz="1600" b="0" dirty="0" smtClean="0">
                <a:solidFill>
                  <a:schemeClr val="tx1"/>
                </a:solidFill>
                <a:sym typeface="Arial" panose="020B0604020202020204" pitchFamily="34" charset="0"/>
              </a:rPr>
              <a:t>场所</a:t>
            </a:r>
            <a:r>
              <a:rPr lang="zh-CN" altLang="en-US" sz="1600" b="0" dirty="0">
                <a:solidFill>
                  <a:schemeClr val="tx1"/>
                </a:solidFill>
                <a:sym typeface="Arial" panose="020B0604020202020204" pitchFamily="34" charset="0"/>
              </a:rPr>
              <a:t>剂量</a:t>
            </a:r>
            <a:r>
              <a:rPr lang="zh-CN" altLang="zh-CN" sz="1600" b="0" dirty="0" smtClean="0">
                <a:solidFill>
                  <a:schemeClr val="tx1"/>
                </a:solidFill>
                <a:sym typeface="Arial" panose="020B0604020202020204" pitchFamily="34" charset="0"/>
              </a:rPr>
              <a:t>水平</a:t>
            </a:r>
            <a:r>
              <a:rPr lang="zh-CN" altLang="zh-CN" sz="1600" b="0" dirty="0">
                <a:solidFill>
                  <a:schemeClr val="tx1"/>
                </a:solidFill>
                <a:sym typeface="Arial" panose="020B0604020202020204" pitchFamily="34" charset="0"/>
              </a:rPr>
              <a:t>、验证屏蔽</a:t>
            </a:r>
            <a:r>
              <a:rPr lang="zh-CN" altLang="zh-CN" sz="1600" b="0" dirty="0" smtClean="0">
                <a:solidFill>
                  <a:schemeClr val="tx1"/>
                </a:solidFill>
                <a:sym typeface="Arial" panose="020B0604020202020204" pitchFamily="34" charset="0"/>
              </a:rPr>
              <a:t>效果的</a:t>
            </a:r>
            <a:r>
              <a:rPr lang="zh-CN" altLang="zh-CN" sz="1600" b="0" dirty="0">
                <a:solidFill>
                  <a:schemeClr val="tx1"/>
                </a:solidFill>
                <a:sym typeface="Arial" panose="020B0604020202020204" pitchFamily="34" charset="0"/>
              </a:rPr>
              <a:t>重要依据</a:t>
            </a:r>
            <a:r>
              <a:rPr lang="zh-CN" altLang="zh-CN" sz="1600" b="0" dirty="0" smtClean="0">
                <a:solidFill>
                  <a:schemeClr val="tx1"/>
                </a:solidFill>
                <a:sym typeface="Arial" panose="020B0604020202020204" pitchFamily="34" charset="0"/>
              </a:rPr>
              <a:t>；</a:t>
            </a:r>
            <a:endParaRPr lang="en-US" altLang="zh-CN" sz="1600" b="0" dirty="0" smtClean="0">
              <a:solidFill>
                <a:schemeClr val="tx1"/>
              </a:solidFill>
              <a:sym typeface="Arial" panose="020B0604020202020204" pitchFamily="34" charset="0"/>
            </a:endParaRPr>
          </a:p>
          <a:p>
            <a:pPr lvl="1" eaLnBrk="1" hangingPunct="1">
              <a:spcBef>
                <a:spcPts val="300"/>
              </a:spcBef>
              <a:spcAft>
                <a:spcPts val="300"/>
              </a:spcAft>
              <a:buSzPct val="75000"/>
              <a:buFont typeface="Wingdings" panose="05000000000000000000" pitchFamily="2" charset="2"/>
              <a:buChar char="ü"/>
              <a:defRPr/>
            </a:pPr>
            <a:r>
              <a:rPr lang="zh-CN" altLang="en-US" sz="1600" b="0" dirty="0" smtClean="0">
                <a:solidFill>
                  <a:srgbClr val="0070C0"/>
                </a:solidFill>
                <a:sym typeface="Arial" panose="020B0604020202020204" pitchFamily="34" charset="0"/>
              </a:rPr>
              <a:t>环境辐射剂量监测系统对</a:t>
            </a:r>
            <a:r>
              <a:rPr lang="zh-CN" altLang="en-US" sz="1600" b="0" dirty="0" smtClean="0">
                <a:solidFill>
                  <a:srgbClr val="00B050"/>
                </a:solidFill>
                <a:sym typeface="Arial" panose="020B0604020202020204" pitchFamily="34" charset="0"/>
              </a:rPr>
              <a:t>散裂园区周边</a:t>
            </a:r>
            <a:r>
              <a:rPr lang="zh-CN" altLang="en-US" sz="1600" b="0" dirty="0" smtClean="0">
                <a:solidFill>
                  <a:schemeClr val="tx1"/>
                </a:solidFill>
                <a:sym typeface="Arial" panose="020B0604020202020204" pitchFamily="34" charset="0"/>
              </a:rPr>
              <a:t>的环境进行持续监测。辐射</a:t>
            </a:r>
            <a:r>
              <a:rPr lang="zh-CN" altLang="en-US" sz="1600" b="0" dirty="0">
                <a:solidFill>
                  <a:schemeClr val="tx1"/>
                </a:solidFill>
                <a:sym typeface="Arial" panose="020B0604020202020204" pitchFamily="34" charset="0"/>
              </a:rPr>
              <a:t>来源主要有加速器运行时产生的瞬发辐射通过天空反散射造成的辐射、活化空气排放后通过地面沉积、空气浸没和吸入内照射造成的辐射以及排出活化的废水造成的辐射</a:t>
            </a:r>
            <a:r>
              <a:rPr lang="zh-CN" altLang="en-US" sz="1600" b="0" dirty="0" smtClean="0">
                <a:solidFill>
                  <a:schemeClr val="tx1"/>
                </a:solidFill>
                <a:sym typeface="Arial" panose="020B0604020202020204" pitchFamily="34" charset="0"/>
              </a:rPr>
              <a:t>。对</a:t>
            </a:r>
            <a:r>
              <a:rPr lang="zh-CN" altLang="en-US" sz="1600" b="0" dirty="0">
                <a:solidFill>
                  <a:schemeClr val="tx1"/>
                </a:solidFill>
                <a:sym typeface="Arial" panose="020B0604020202020204" pitchFamily="34" charset="0"/>
              </a:rPr>
              <a:t>这些种类的辐射进行</a:t>
            </a:r>
            <a:r>
              <a:rPr lang="zh-CN" altLang="en-US" sz="1600" b="0" dirty="0" smtClean="0">
                <a:solidFill>
                  <a:schemeClr val="tx1"/>
                </a:solidFill>
                <a:sym typeface="Arial" panose="020B0604020202020204" pitchFamily="34" charset="0"/>
              </a:rPr>
              <a:t>测量可以评估装置对</a:t>
            </a:r>
            <a:r>
              <a:rPr lang="zh-CN" altLang="en-US" sz="1600" b="0" dirty="0">
                <a:solidFill>
                  <a:schemeClr val="tx1"/>
                </a:solidFill>
                <a:sym typeface="Arial" panose="020B0604020202020204" pitchFamily="34" charset="0"/>
              </a:rPr>
              <a:t>公众造成的辐射影响。</a:t>
            </a:r>
            <a:endParaRPr lang="en-US" altLang="zh-CN" sz="1600" b="0" dirty="0">
              <a:solidFill>
                <a:schemeClr val="tx1"/>
              </a:solidFill>
              <a:sym typeface="Arial" panose="020B0604020202020204" pitchFamily="34"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9773" y="4546319"/>
            <a:ext cx="2496021" cy="19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8643" y="4577250"/>
            <a:ext cx="2581589" cy="19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4581128"/>
            <a:ext cx="1460795" cy="194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a:spLocks noChangeArrowheads="1"/>
          </p:cNvSpPr>
          <p:nvPr/>
        </p:nvSpPr>
        <p:spPr bwMode="auto">
          <a:xfrm>
            <a:off x="1600092" y="6464894"/>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场所监测点分布</a:t>
            </a:r>
            <a:endParaRPr lang="zh-CN" altLang="en-US" sz="1600" dirty="0">
              <a:latin typeface="宋体" charset="-122"/>
            </a:endParaRPr>
          </a:p>
        </p:txBody>
      </p:sp>
      <p:sp>
        <p:nvSpPr>
          <p:cNvPr id="8" name="Rectangle 9"/>
          <p:cNvSpPr>
            <a:spLocks noChangeArrowheads="1"/>
          </p:cNvSpPr>
          <p:nvPr/>
        </p:nvSpPr>
        <p:spPr bwMode="auto">
          <a:xfrm>
            <a:off x="4499992" y="6453336"/>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环境监测点分布</a:t>
            </a:r>
            <a:endParaRPr lang="zh-CN" altLang="en-US" sz="1600" dirty="0">
              <a:latin typeface="宋体" charset="-122"/>
            </a:endParaRPr>
          </a:p>
        </p:txBody>
      </p:sp>
      <p:sp>
        <p:nvSpPr>
          <p:cNvPr id="9" name="Rectangle 9"/>
          <p:cNvSpPr>
            <a:spLocks noChangeArrowheads="1"/>
          </p:cNvSpPr>
          <p:nvPr/>
        </p:nvSpPr>
        <p:spPr bwMode="auto">
          <a:xfrm>
            <a:off x="6804248" y="6453336"/>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环境站</a:t>
            </a:r>
            <a:endParaRPr lang="zh-CN" altLang="en-US" sz="1600" dirty="0">
              <a:latin typeface="宋体" charset="-122"/>
            </a:endParaRPr>
          </a:p>
        </p:txBody>
      </p:sp>
    </p:spTree>
    <p:extLst>
      <p:ext uri="{BB962C8B-B14F-4D97-AF65-F5344CB8AC3E}">
        <p14:creationId xmlns:p14="http://schemas.microsoft.com/office/powerpoint/2010/main" val="3747939932"/>
      </p:ext>
    </p:extLst>
  </p:cSld>
  <p:clrMapOvr>
    <a:masterClrMapping/>
  </p:clrMapOvr>
  <p:transition advTm="259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447800"/>
            <a:ext cx="7923213" cy="4953000"/>
          </a:xfrm>
        </p:spPr>
        <p:txBody>
          <a:bodyPr/>
          <a:lstStyle/>
          <a:p>
            <a:pPr eaLnBrk="1" hangingPunct="1">
              <a:spcBef>
                <a:spcPts val="600"/>
              </a:spcBef>
              <a:spcAft>
                <a:spcPts val="600"/>
              </a:spcAft>
              <a:buClr>
                <a:srgbClr val="0070C0"/>
              </a:buClr>
              <a:buSzPct val="75000"/>
              <a:buFont typeface="Wingdings" panose="05000000000000000000" pitchFamily="2" charset="2"/>
              <a:buChar char="l"/>
              <a:defRPr/>
            </a:pPr>
            <a:r>
              <a:rPr lang="zh-CN" altLang="zh-CN" sz="1800" dirty="0">
                <a:solidFill>
                  <a:srgbClr val="0070C0"/>
                </a:solidFill>
                <a:latin typeface="+mn-ea"/>
                <a:sym typeface="Arial" panose="020B0604020202020204" pitchFamily="34" charset="0"/>
              </a:rPr>
              <a:t>工作</a:t>
            </a:r>
            <a:r>
              <a:rPr lang="zh-CN" altLang="zh-CN" sz="1800" dirty="0" smtClean="0">
                <a:solidFill>
                  <a:srgbClr val="0070C0"/>
                </a:solidFill>
                <a:latin typeface="+mn-ea"/>
                <a:sym typeface="Arial" panose="020B0604020202020204" pitchFamily="34" charset="0"/>
              </a:rPr>
              <a:t>场所</a:t>
            </a:r>
            <a:r>
              <a:rPr lang="zh-CN" altLang="en-US" sz="1800" dirty="0" smtClean="0">
                <a:solidFill>
                  <a:srgbClr val="0070C0"/>
                </a:solidFill>
                <a:latin typeface="+mn-ea"/>
                <a:sym typeface="Arial" panose="020B0604020202020204" pitchFamily="34" charset="0"/>
              </a:rPr>
              <a:t>实时</a:t>
            </a:r>
            <a:r>
              <a:rPr lang="zh-CN" altLang="zh-CN" sz="1800" dirty="0" smtClean="0">
                <a:solidFill>
                  <a:srgbClr val="0070C0"/>
                </a:solidFill>
                <a:latin typeface="+mn-ea"/>
                <a:sym typeface="Arial" panose="020B0604020202020204" pitchFamily="34" charset="0"/>
              </a:rPr>
              <a:t>辐射剂量</a:t>
            </a:r>
            <a:r>
              <a:rPr lang="zh-CN" altLang="zh-CN" sz="1800" dirty="0">
                <a:solidFill>
                  <a:srgbClr val="0070C0"/>
                </a:solidFill>
                <a:latin typeface="+mn-ea"/>
                <a:sym typeface="Arial" panose="020B0604020202020204" pitchFamily="34" charset="0"/>
              </a:rPr>
              <a:t>监测系统</a:t>
            </a:r>
            <a:r>
              <a:rPr lang="zh-CN" altLang="zh-CN" sz="1800" dirty="0" smtClean="0">
                <a:solidFill>
                  <a:srgbClr val="0070C0"/>
                </a:solidFill>
                <a:latin typeface="+mn-ea"/>
                <a:sym typeface="Arial" panose="020B0604020202020204" pitchFamily="34" charset="0"/>
              </a:rPr>
              <a:t>共</a:t>
            </a:r>
            <a:r>
              <a:rPr lang="zh-CN" altLang="en-US" sz="1800" dirty="0" smtClean="0">
                <a:solidFill>
                  <a:srgbClr val="0070C0"/>
                </a:solidFill>
                <a:latin typeface="+mn-ea"/>
                <a:sym typeface="Arial" panose="020B0604020202020204" pitchFamily="34" charset="0"/>
              </a:rPr>
              <a:t>在控制区周边</a:t>
            </a:r>
            <a:r>
              <a:rPr lang="zh-CN" altLang="zh-CN" sz="1800" dirty="0" smtClean="0">
                <a:solidFill>
                  <a:srgbClr val="0070C0"/>
                </a:solidFill>
                <a:latin typeface="+mn-ea"/>
                <a:sym typeface="Arial" panose="020B0604020202020204" pitchFamily="34" charset="0"/>
              </a:rPr>
              <a:t>设置</a:t>
            </a:r>
            <a:r>
              <a:rPr lang="en-US" altLang="zh-CN" sz="1800" dirty="0">
                <a:solidFill>
                  <a:srgbClr val="0070C0"/>
                </a:solidFill>
                <a:latin typeface="+mn-ea"/>
                <a:sym typeface="Arial" panose="020B0604020202020204" pitchFamily="34" charset="0"/>
              </a:rPr>
              <a:t>45</a:t>
            </a:r>
            <a:r>
              <a:rPr lang="zh-CN" altLang="zh-CN" sz="1800" dirty="0">
                <a:solidFill>
                  <a:srgbClr val="0070C0"/>
                </a:solidFill>
                <a:latin typeface="+mn-ea"/>
                <a:sym typeface="Arial" panose="020B0604020202020204" pitchFamily="34" charset="0"/>
              </a:rPr>
              <a:t>个监测点，每个监测点配备一台伽</a:t>
            </a:r>
            <a:r>
              <a:rPr lang="zh-CN" altLang="zh-CN" sz="1800" dirty="0" smtClean="0">
                <a:solidFill>
                  <a:srgbClr val="0070C0"/>
                </a:solidFill>
                <a:latin typeface="+mn-ea"/>
                <a:sym typeface="Arial" panose="020B0604020202020204" pitchFamily="34" charset="0"/>
              </a:rPr>
              <a:t>马</a:t>
            </a:r>
            <a:r>
              <a:rPr lang="zh-CN" altLang="en-US" sz="1800" dirty="0" smtClean="0">
                <a:solidFill>
                  <a:srgbClr val="0070C0"/>
                </a:solidFill>
                <a:latin typeface="+mn-ea"/>
                <a:sym typeface="Arial" panose="020B0604020202020204" pitchFamily="34" charset="0"/>
              </a:rPr>
              <a:t>剂量</a:t>
            </a:r>
            <a:r>
              <a:rPr lang="zh-CN" altLang="zh-CN" sz="1800" dirty="0" smtClean="0">
                <a:solidFill>
                  <a:srgbClr val="0070C0"/>
                </a:solidFill>
                <a:latin typeface="+mn-ea"/>
                <a:sym typeface="Arial" panose="020B0604020202020204" pitchFamily="34" charset="0"/>
              </a:rPr>
              <a:t>监测器</a:t>
            </a:r>
            <a:r>
              <a:rPr lang="zh-CN" altLang="zh-CN" sz="1800" dirty="0">
                <a:solidFill>
                  <a:srgbClr val="0070C0"/>
                </a:solidFill>
                <a:latin typeface="+mn-ea"/>
                <a:sym typeface="Arial" panose="020B0604020202020204" pitchFamily="34" charset="0"/>
              </a:rPr>
              <a:t>和一台</a:t>
            </a:r>
            <a:r>
              <a:rPr lang="zh-CN" altLang="zh-CN" sz="1800" dirty="0" smtClean="0">
                <a:solidFill>
                  <a:srgbClr val="0070C0"/>
                </a:solidFill>
                <a:latin typeface="+mn-ea"/>
                <a:sym typeface="Arial" panose="020B0604020202020204" pitchFamily="34" charset="0"/>
              </a:rPr>
              <a:t>中子</a:t>
            </a:r>
            <a:r>
              <a:rPr lang="zh-CN" altLang="en-US" sz="1800" dirty="0" smtClean="0">
                <a:solidFill>
                  <a:srgbClr val="0070C0"/>
                </a:solidFill>
                <a:latin typeface="+mn-ea"/>
                <a:sym typeface="Arial" panose="020B0604020202020204" pitchFamily="34" charset="0"/>
              </a:rPr>
              <a:t>剂量</a:t>
            </a:r>
            <a:r>
              <a:rPr lang="zh-CN" altLang="zh-CN" sz="1800" dirty="0" smtClean="0">
                <a:solidFill>
                  <a:srgbClr val="0070C0"/>
                </a:solidFill>
                <a:latin typeface="+mn-ea"/>
                <a:sym typeface="Arial" panose="020B0604020202020204" pitchFamily="34" charset="0"/>
              </a:rPr>
              <a:t>监测器</a:t>
            </a:r>
            <a:r>
              <a:rPr lang="zh-CN" altLang="zh-CN" sz="1800" dirty="0" smtClean="0">
                <a:solidFill>
                  <a:srgbClr val="0070C0"/>
                </a:solidFill>
              </a:rPr>
              <a:t>（水</a:t>
            </a:r>
            <a:r>
              <a:rPr lang="zh-CN" altLang="zh-CN" sz="1800" dirty="0">
                <a:solidFill>
                  <a:srgbClr val="0070C0"/>
                </a:solidFill>
              </a:rPr>
              <a:t>系统设备间内仅配置一台多</a:t>
            </a:r>
            <a:r>
              <a:rPr lang="zh-CN" altLang="en-US" sz="1800" dirty="0">
                <a:solidFill>
                  <a:srgbClr val="0070C0"/>
                </a:solidFill>
              </a:rPr>
              <a:t>层伽马剂量监测） </a:t>
            </a:r>
            <a:r>
              <a:rPr lang="zh-CN" altLang="zh-CN" sz="1800" dirty="0" smtClean="0">
                <a:solidFill>
                  <a:srgbClr val="0070C0"/>
                </a:solidFill>
                <a:latin typeface="+mn-ea"/>
                <a:sym typeface="Arial" panose="020B0604020202020204" pitchFamily="34" charset="0"/>
              </a:rPr>
              <a:t>；环境辐射剂量监测系统共</a:t>
            </a:r>
            <a:r>
              <a:rPr lang="zh-CN" altLang="en-US" sz="1800" dirty="0" smtClean="0">
                <a:solidFill>
                  <a:srgbClr val="0070C0"/>
                </a:solidFill>
                <a:latin typeface="+mn-ea"/>
                <a:sym typeface="Arial" panose="020B0604020202020204" pitchFamily="34" charset="0"/>
              </a:rPr>
              <a:t>在园区周边</a:t>
            </a:r>
            <a:r>
              <a:rPr lang="zh-CN" altLang="zh-CN" sz="1800" dirty="0" smtClean="0">
                <a:solidFill>
                  <a:srgbClr val="0070C0"/>
                </a:solidFill>
                <a:latin typeface="+mn-ea"/>
                <a:sym typeface="Arial" panose="020B0604020202020204" pitchFamily="34" charset="0"/>
              </a:rPr>
              <a:t>设置</a:t>
            </a:r>
            <a:r>
              <a:rPr lang="en-US" altLang="zh-CN" sz="1800" dirty="0" smtClean="0">
                <a:solidFill>
                  <a:srgbClr val="0070C0"/>
                </a:solidFill>
                <a:latin typeface="+mn-ea"/>
                <a:sym typeface="Arial" panose="020B0604020202020204" pitchFamily="34" charset="0"/>
              </a:rPr>
              <a:t>4</a:t>
            </a:r>
            <a:r>
              <a:rPr lang="zh-CN" altLang="zh-CN" sz="1800" dirty="0" smtClean="0">
                <a:solidFill>
                  <a:srgbClr val="0070C0"/>
                </a:solidFill>
                <a:latin typeface="+mn-ea"/>
                <a:sym typeface="Arial" panose="020B0604020202020204" pitchFamily="34" charset="0"/>
              </a:rPr>
              <a:t>个环境监测点和一个参考点，每个监测点配备一台</a:t>
            </a:r>
            <a:r>
              <a:rPr lang="zh-CN" altLang="en-US" sz="1800" dirty="0" smtClean="0">
                <a:solidFill>
                  <a:srgbClr val="0070C0"/>
                </a:solidFill>
                <a:latin typeface="+mn-ea"/>
                <a:sym typeface="Arial" panose="020B0604020202020204" pitchFamily="34" charset="0"/>
              </a:rPr>
              <a:t>伽马剂量</a:t>
            </a:r>
            <a:r>
              <a:rPr lang="zh-CN" altLang="zh-CN" sz="1800" dirty="0" smtClean="0">
                <a:solidFill>
                  <a:srgbClr val="0070C0"/>
                </a:solidFill>
                <a:latin typeface="+mn-ea"/>
                <a:sym typeface="Arial" panose="020B0604020202020204" pitchFamily="34" charset="0"/>
              </a:rPr>
              <a:t>监测器和一台中子</a:t>
            </a:r>
            <a:r>
              <a:rPr lang="zh-CN" altLang="en-US" sz="1800" dirty="0" smtClean="0">
                <a:solidFill>
                  <a:srgbClr val="0070C0"/>
                </a:solidFill>
                <a:latin typeface="+mn-ea"/>
                <a:sym typeface="Arial" panose="020B0604020202020204" pitchFamily="34" charset="0"/>
              </a:rPr>
              <a:t>剂量</a:t>
            </a:r>
            <a:r>
              <a:rPr lang="zh-CN" altLang="zh-CN" sz="1800" dirty="0" smtClean="0">
                <a:solidFill>
                  <a:srgbClr val="0070C0"/>
                </a:solidFill>
                <a:latin typeface="+mn-ea"/>
                <a:sym typeface="Arial" panose="020B0604020202020204" pitchFamily="34" charset="0"/>
              </a:rPr>
              <a:t>监测器。</a:t>
            </a:r>
            <a:endParaRPr lang="en-US" altLang="zh-CN" sz="1800" dirty="0">
              <a:solidFill>
                <a:srgbClr val="0070C0"/>
              </a:solidFill>
              <a:latin typeface="+mn-ea"/>
              <a:sym typeface="Arial" panose="020B0604020202020204" pitchFamily="34" charset="0"/>
            </a:endParaRPr>
          </a:p>
          <a:p>
            <a:pPr eaLnBrk="1" hangingPunct="1">
              <a:spcBef>
                <a:spcPts val="600"/>
              </a:spcBef>
              <a:spcAft>
                <a:spcPts val="600"/>
              </a:spcAft>
              <a:buClr>
                <a:srgbClr val="0070C0"/>
              </a:buClr>
              <a:buSzPct val="75000"/>
              <a:buFont typeface="Wingdings" panose="05000000000000000000" pitchFamily="2" charset="2"/>
              <a:buChar char="l"/>
              <a:defRPr/>
            </a:pPr>
            <a:r>
              <a:rPr lang="zh-CN" altLang="en-US" sz="1800" dirty="0" smtClean="0">
                <a:solidFill>
                  <a:schemeClr val="tx1"/>
                </a:solidFill>
                <a:latin typeface="+mn-ea"/>
                <a:sym typeface="Arial" panose="020B0604020202020204" pitchFamily="34" charset="0"/>
              </a:rPr>
              <a:t>工作场所监测点</a:t>
            </a:r>
            <a:r>
              <a:rPr lang="zh-CN" altLang="en-US" sz="1800" dirty="0" smtClean="0">
                <a:solidFill>
                  <a:srgbClr val="0070C0"/>
                </a:solidFill>
                <a:latin typeface="+mn-ea"/>
                <a:sym typeface="Arial" panose="020B0604020202020204" pitchFamily="34" charset="0"/>
              </a:rPr>
              <a:t>和</a:t>
            </a:r>
            <a:r>
              <a:rPr lang="zh-CN" altLang="en-US" sz="1800" dirty="0" smtClean="0">
                <a:solidFill>
                  <a:schemeClr val="tx1"/>
                </a:solidFill>
                <a:latin typeface="+mn-ea"/>
                <a:sym typeface="Arial" panose="020B0604020202020204" pitchFamily="34" charset="0"/>
              </a:rPr>
              <a:t>环境监测点</a:t>
            </a:r>
            <a:r>
              <a:rPr lang="zh-CN" altLang="en-US" sz="1800" dirty="0" smtClean="0">
                <a:solidFill>
                  <a:srgbClr val="0070C0"/>
                </a:solidFill>
                <a:latin typeface="+mn-ea"/>
                <a:sym typeface="Arial" panose="020B0604020202020204" pitchFamily="34" charset="0"/>
              </a:rPr>
              <a:t>辐射剂量数据通过数据采集网络实时上传至中央控制机存储；</a:t>
            </a:r>
            <a:endParaRPr lang="en-US" altLang="zh-CN" sz="1800" dirty="0" smtClean="0">
              <a:solidFill>
                <a:srgbClr val="0070C0"/>
              </a:solidFill>
              <a:latin typeface="+mn-ea"/>
              <a:sym typeface="Arial" panose="020B0604020202020204" pitchFamily="34" charset="0"/>
            </a:endParaRPr>
          </a:p>
          <a:p>
            <a:pPr eaLnBrk="1" hangingPunct="1">
              <a:spcBef>
                <a:spcPts val="600"/>
              </a:spcBef>
              <a:spcAft>
                <a:spcPts val="600"/>
              </a:spcAft>
              <a:buClr>
                <a:srgbClr val="0070C0"/>
              </a:buClr>
              <a:buSzPct val="75000"/>
              <a:buFont typeface="Wingdings" panose="05000000000000000000" pitchFamily="2" charset="2"/>
              <a:buChar char="l"/>
              <a:defRPr/>
            </a:pPr>
            <a:r>
              <a:rPr lang="zh-CN" altLang="en-US" sz="1800" dirty="0" smtClean="0">
                <a:solidFill>
                  <a:schemeClr val="tx1"/>
                </a:solidFill>
                <a:latin typeface="+mn-ea"/>
                <a:sym typeface="Arial" panose="020B0604020202020204" pitchFamily="34" charset="0"/>
              </a:rPr>
              <a:t>环境参考点</a:t>
            </a:r>
            <a:r>
              <a:rPr lang="zh-CN" altLang="en-US" sz="1800" dirty="0" smtClean="0">
                <a:solidFill>
                  <a:srgbClr val="0070C0"/>
                </a:solidFill>
                <a:latin typeface="+mn-ea"/>
                <a:sym typeface="Arial" panose="020B0604020202020204" pitchFamily="34" charset="0"/>
              </a:rPr>
              <a:t>辐射剂量数据存储在监测器内存中，定期拷取。</a:t>
            </a:r>
            <a:endParaRPr lang="en-US" altLang="zh-CN" sz="1800" dirty="0">
              <a:solidFill>
                <a:srgbClr val="0070C0"/>
              </a:solidFill>
              <a:latin typeface="+mn-ea"/>
              <a:sym typeface="Arial" panose="020B0604020202020204" pitchFamily="34" charset="0"/>
            </a:endParaRPr>
          </a:p>
        </p:txBody>
      </p:sp>
      <p:sp>
        <p:nvSpPr>
          <p:cNvPr id="7" name="标题 1"/>
          <p:cNvSpPr txBox="1">
            <a:spLocks/>
          </p:cNvSpPr>
          <p:nvPr/>
        </p:nvSpPr>
        <p:spPr bwMode="auto">
          <a:xfrm>
            <a:off x="762000" y="867512"/>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辐射剂量监测系统</a:t>
            </a:r>
          </a:p>
        </p:txBody>
      </p:sp>
      <p:pic>
        <p:nvPicPr>
          <p:cNvPr id="9"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4643142"/>
            <a:ext cx="1742357" cy="13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4643142"/>
            <a:ext cx="1728192" cy="12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a:spLocks noChangeArrowheads="1"/>
          </p:cNvSpPr>
          <p:nvPr/>
        </p:nvSpPr>
        <p:spPr bwMode="auto">
          <a:xfrm>
            <a:off x="754711" y="5938604"/>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监测点配置</a:t>
            </a:r>
            <a:endParaRPr lang="zh-CN" altLang="en-US" sz="1600" dirty="0">
              <a:latin typeface="宋体" charset="-122"/>
            </a:endParaRPr>
          </a:p>
        </p:txBody>
      </p:sp>
      <p:sp>
        <p:nvSpPr>
          <p:cNvPr id="13" name="Rectangle 9"/>
          <p:cNvSpPr>
            <a:spLocks noChangeArrowheads="1"/>
          </p:cNvSpPr>
          <p:nvPr/>
        </p:nvSpPr>
        <p:spPr bwMode="auto">
          <a:xfrm>
            <a:off x="2752241" y="5958383"/>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监测点配置</a:t>
            </a:r>
            <a:endParaRPr lang="zh-CN" altLang="en-US" sz="1600" dirty="0">
              <a:latin typeface="宋体" charset="-122"/>
            </a:endParaRPr>
          </a:p>
        </p:txBody>
      </p:sp>
      <p:sp>
        <p:nvSpPr>
          <p:cNvPr id="14" name="Rectangle 9"/>
          <p:cNvSpPr>
            <a:spLocks noChangeArrowheads="1"/>
          </p:cNvSpPr>
          <p:nvPr/>
        </p:nvSpPr>
        <p:spPr bwMode="auto">
          <a:xfrm>
            <a:off x="4843714" y="5958383"/>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实验室测试</a:t>
            </a:r>
            <a:endParaRPr lang="zh-CN" altLang="en-US" sz="1600" dirty="0">
              <a:latin typeface="宋体" charset="-122"/>
            </a:endParaRPr>
          </a:p>
        </p:txBody>
      </p:sp>
      <p:sp>
        <p:nvSpPr>
          <p:cNvPr id="15" name="Rectangle 9"/>
          <p:cNvSpPr>
            <a:spLocks noChangeArrowheads="1"/>
          </p:cNvSpPr>
          <p:nvPr/>
        </p:nvSpPr>
        <p:spPr bwMode="auto">
          <a:xfrm>
            <a:off x="6921779" y="5955208"/>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环境站配置</a:t>
            </a:r>
            <a:endParaRPr lang="zh-CN" altLang="en-US" sz="1600" dirty="0">
              <a:latin typeface="宋体" charset="-122"/>
            </a:endParaRPr>
          </a:p>
        </p:txBody>
      </p:sp>
      <p:pic>
        <p:nvPicPr>
          <p:cNvPr id="16" name="Picture 4" descr="G:\ARMS设计\探测器相关资料\图片照片\Desktop\QQ图片201503201554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642460"/>
            <a:ext cx="2102757"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D:\用户目录\Desktop\QQ截图20150618154659.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643142"/>
            <a:ext cx="2383863" cy="13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219003"/>
      </p:ext>
    </p:extLst>
  </p:cSld>
  <p:clrMapOvr>
    <a:masterClrMapping/>
  </p:clrMapOvr>
  <mc:AlternateContent xmlns:mc="http://schemas.openxmlformats.org/markup-compatibility/2006" xmlns:p14="http://schemas.microsoft.com/office/powerpoint/2010/main">
    <mc:Choice Requires="p14">
      <p:transition spd="med" p14:dur="700" advTm="25900">
        <p:fade/>
      </p:transition>
    </mc:Choice>
    <mc:Fallback xmlns="">
      <p:transition spd="med" advTm="259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noGrp="1"/>
          </p:cNvSpPr>
          <p:nvPr>
            <p:ph type="title"/>
          </p:nvPr>
        </p:nvSpPr>
        <p:spPr bwMode="auto">
          <a:xfrm>
            <a:off x="755576" y="836712"/>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辐射剂量监测系统</a:t>
            </a:r>
          </a:p>
        </p:txBody>
      </p:sp>
      <p:sp>
        <p:nvSpPr>
          <p:cNvPr id="3" name="内容占位符 2"/>
          <p:cNvSpPr>
            <a:spLocks noGrp="1"/>
          </p:cNvSpPr>
          <p:nvPr>
            <p:ph idx="1"/>
          </p:nvPr>
        </p:nvSpPr>
        <p:spPr>
          <a:xfrm>
            <a:off x="609600" y="1447800"/>
            <a:ext cx="7923213" cy="4213448"/>
          </a:xfrm>
        </p:spPr>
        <p:txBody>
          <a:bodyPr/>
          <a:lstStyle/>
          <a:p>
            <a:pPr eaLnBrk="1" hangingPunct="1">
              <a:lnSpc>
                <a:spcPct val="150000"/>
              </a:lnSpc>
              <a:buClr>
                <a:srgbClr val="0070C0"/>
              </a:buClr>
              <a:buSzPct val="75000"/>
              <a:buFont typeface="Wingdings" panose="05000000000000000000" pitchFamily="2" charset="2"/>
              <a:buChar char="l"/>
              <a:defRPr/>
            </a:pPr>
            <a:r>
              <a:rPr lang="zh-CN" altLang="zh-CN" sz="1800" dirty="0" smtClean="0">
                <a:solidFill>
                  <a:srgbClr val="0070C0"/>
                </a:solidFill>
                <a:sym typeface="Arial" panose="020B0604020202020204" pitchFamily="34" charset="0"/>
              </a:rPr>
              <a:t>实时</a:t>
            </a:r>
            <a:r>
              <a:rPr lang="zh-CN" altLang="zh-CN" sz="1800" dirty="0">
                <a:solidFill>
                  <a:srgbClr val="0070C0"/>
                </a:solidFill>
                <a:sym typeface="Arial" panose="020B0604020202020204" pitchFamily="34" charset="0"/>
              </a:rPr>
              <a:t>辐射剂量监测</a:t>
            </a:r>
            <a:r>
              <a:rPr lang="zh-CN" altLang="zh-CN" sz="1800" dirty="0" smtClean="0">
                <a:solidFill>
                  <a:srgbClr val="0070C0"/>
                </a:solidFill>
                <a:sym typeface="Arial" panose="020B0604020202020204" pitchFamily="34" charset="0"/>
              </a:rPr>
              <a:t>系统由</a:t>
            </a:r>
            <a:r>
              <a:rPr lang="zh-CN" altLang="en-US" sz="1800" dirty="0" smtClean="0">
                <a:solidFill>
                  <a:srgbClr val="0070C0"/>
                </a:solidFill>
                <a:sym typeface="Arial" panose="020B0604020202020204" pitchFamily="34" charset="0"/>
              </a:rPr>
              <a:t>上位机监测软件</a:t>
            </a:r>
            <a:r>
              <a:rPr lang="zh-CN" altLang="zh-CN" sz="1800" dirty="0" smtClean="0">
                <a:solidFill>
                  <a:srgbClr val="0070C0"/>
                </a:solidFill>
                <a:sym typeface="Arial" panose="020B0604020202020204" pitchFamily="34" charset="0"/>
              </a:rPr>
              <a:t>、</a:t>
            </a:r>
            <a:r>
              <a:rPr lang="zh-CN" altLang="zh-CN" sz="1800" dirty="0">
                <a:solidFill>
                  <a:srgbClr val="0070C0"/>
                </a:solidFill>
                <a:sym typeface="Arial" panose="020B0604020202020204" pitchFamily="34" charset="0"/>
              </a:rPr>
              <a:t>数据采集网络</a:t>
            </a:r>
            <a:r>
              <a:rPr lang="zh-CN" altLang="zh-CN" sz="1800" dirty="0" smtClean="0">
                <a:solidFill>
                  <a:srgbClr val="0070C0"/>
                </a:solidFill>
                <a:sym typeface="Arial" panose="020B0604020202020204" pitchFamily="34" charset="0"/>
              </a:rPr>
              <a:t>、</a:t>
            </a:r>
            <a:r>
              <a:rPr lang="zh-CN" altLang="en-US" sz="1800" dirty="0" smtClean="0">
                <a:solidFill>
                  <a:srgbClr val="0070C0"/>
                </a:solidFill>
                <a:sym typeface="Arial" panose="020B0604020202020204" pitchFamily="34" charset="0"/>
              </a:rPr>
              <a:t>伽马剂量</a:t>
            </a:r>
            <a:r>
              <a:rPr lang="zh-CN" altLang="zh-CN" sz="1800" dirty="0" smtClean="0">
                <a:solidFill>
                  <a:srgbClr val="0070C0"/>
                </a:solidFill>
                <a:sym typeface="Arial" panose="020B0604020202020204" pitchFamily="34" charset="0"/>
              </a:rPr>
              <a:t>监测器、中子</a:t>
            </a:r>
            <a:r>
              <a:rPr lang="zh-CN" altLang="en-US" sz="1800" dirty="0" smtClean="0">
                <a:solidFill>
                  <a:srgbClr val="0070C0"/>
                </a:solidFill>
                <a:sym typeface="Arial" panose="020B0604020202020204" pitchFamily="34" charset="0"/>
              </a:rPr>
              <a:t>剂量</a:t>
            </a:r>
            <a:r>
              <a:rPr lang="zh-CN" altLang="zh-CN" sz="1800" dirty="0" smtClean="0">
                <a:solidFill>
                  <a:srgbClr val="0070C0"/>
                </a:solidFill>
                <a:sym typeface="Arial" panose="020B0604020202020204" pitchFamily="34" charset="0"/>
              </a:rPr>
              <a:t>监测器</a:t>
            </a:r>
            <a:r>
              <a:rPr lang="zh-CN" altLang="zh-CN" sz="1800" dirty="0">
                <a:solidFill>
                  <a:srgbClr val="0070C0"/>
                </a:solidFill>
                <a:sym typeface="Arial" panose="020B0604020202020204" pitchFamily="34" charset="0"/>
              </a:rPr>
              <a:t>等</a:t>
            </a:r>
            <a:r>
              <a:rPr lang="zh-CN" altLang="zh-CN" sz="1800" dirty="0" smtClean="0">
                <a:solidFill>
                  <a:srgbClr val="0070C0"/>
                </a:solidFill>
                <a:sym typeface="Arial" panose="020B0604020202020204" pitchFamily="34" charset="0"/>
              </a:rPr>
              <a:t>组成部分</a:t>
            </a:r>
            <a:r>
              <a:rPr lang="zh-CN" altLang="en-US" sz="1800" dirty="0" smtClean="0">
                <a:solidFill>
                  <a:srgbClr val="0070C0"/>
                </a:solidFill>
                <a:sym typeface="Arial" panose="020B0604020202020204" pitchFamily="34" charset="0"/>
              </a:rPr>
              <a:t>。</a:t>
            </a:r>
            <a:endParaRPr lang="en-US" altLang="zh-CN" sz="1800" dirty="0" smtClean="0">
              <a:solidFill>
                <a:srgbClr val="0070C0"/>
              </a:solidFill>
              <a:sym typeface="Arial" panose="020B0604020202020204" pitchFamily="34" charset="0"/>
            </a:endParaRPr>
          </a:p>
          <a:p>
            <a:pPr eaLnBrk="1" hangingPunct="1">
              <a:lnSpc>
                <a:spcPct val="150000"/>
              </a:lnSpc>
              <a:buClr>
                <a:srgbClr val="0070C0"/>
              </a:buClr>
              <a:buSzPct val="75000"/>
              <a:buFont typeface="Wingdings" panose="05000000000000000000" pitchFamily="2" charset="2"/>
              <a:buChar char="l"/>
              <a:defRPr/>
            </a:pPr>
            <a:r>
              <a:rPr lang="en-US" altLang="zh-CN" sz="1800" dirty="0">
                <a:solidFill>
                  <a:srgbClr val="0070C0"/>
                </a:solidFill>
                <a:sym typeface="Arial" panose="020B0604020202020204" pitchFamily="34" charset="0"/>
              </a:rPr>
              <a:t>2017</a:t>
            </a:r>
            <a:r>
              <a:rPr lang="zh-CN" altLang="en-US" sz="1800" dirty="0">
                <a:solidFill>
                  <a:srgbClr val="0070C0"/>
                </a:solidFill>
                <a:sym typeface="Arial" panose="020B0604020202020204" pitchFamily="34" charset="0"/>
              </a:rPr>
              <a:t>年</a:t>
            </a:r>
            <a:r>
              <a:rPr lang="en-US" altLang="zh-CN" sz="1800" dirty="0">
                <a:solidFill>
                  <a:srgbClr val="0070C0"/>
                </a:solidFill>
                <a:sym typeface="Arial" panose="020B0604020202020204" pitchFamily="34" charset="0"/>
              </a:rPr>
              <a:t>7</a:t>
            </a:r>
            <a:r>
              <a:rPr lang="zh-CN" altLang="en-US" sz="1800" dirty="0">
                <a:solidFill>
                  <a:srgbClr val="0070C0"/>
                </a:solidFill>
                <a:sym typeface="Arial" panose="020B0604020202020204" pitchFamily="34" charset="0"/>
              </a:rPr>
              <a:t>月，系统完成全部监测点的安装调试工作</a:t>
            </a:r>
            <a:r>
              <a:rPr lang="zh-CN" altLang="en-US" sz="1800" dirty="0" smtClean="0">
                <a:solidFill>
                  <a:srgbClr val="0070C0"/>
                </a:solidFill>
                <a:sym typeface="Arial" panose="020B0604020202020204" pitchFamily="34" charset="0"/>
              </a:rPr>
              <a:t>，</a:t>
            </a:r>
            <a:r>
              <a:rPr lang="en-US" altLang="zh-CN" sz="1800" dirty="0" smtClean="0">
                <a:solidFill>
                  <a:srgbClr val="0070C0"/>
                </a:solidFill>
                <a:sym typeface="Arial" panose="020B0604020202020204" pitchFamily="34" charset="0"/>
              </a:rPr>
              <a:t>2018</a:t>
            </a:r>
            <a:r>
              <a:rPr lang="zh-CN" altLang="en-US" sz="1800" dirty="0" smtClean="0">
                <a:solidFill>
                  <a:srgbClr val="0070C0"/>
                </a:solidFill>
                <a:sym typeface="Arial" panose="020B0604020202020204" pitchFamily="34" charset="0"/>
              </a:rPr>
              <a:t>年</a:t>
            </a:r>
            <a:r>
              <a:rPr lang="en-US" altLang="zh-CN" sz="1800" dirty="0" smtClean="0">
                <a:solidFill>
                  <a:srgbClr val="0070C0"/>
                </a:solidFill>
                <a:sym typeface="Arial" panose="020B0604020202020204" pitchFamily="34" charset="0"/>
              </a:rPr>
              <a:t>2</a:t>
            </a:r>
            <a:r>
              <a:rPr lang="zh-CN" altLang="en-US" sz="1800" dirty="0" smtClean="0">
                <a:solidFill>
                  <a:srgbClr val="0070C0"/>
                </a:solidFill>
                <a:sym typeface="Arial" panose="020B0604020202020204" pitchFamily="34" charset="0"/>
              </a:rPr>
              <a:t>月通过系统验收，进入运行</a:t>
            </a:r>
            <a:r>
              <a:rPr lang="zh-CN" altLang="en-US" sz="1800" dirty="0">
                <a:solidFill>
                  <a:srgbClr val="0070C0"/>
                </a:solidFill>
                <a:sym typeface="Arial" panose="020B0604020202020204" pitchFamily="34" charset="0"/>
              </a:rPr>
              <a:t>阶段。</a:t>
            </a:r>
            <a:r>
              <a:rPr lang="zh-CN" altLang="en-US" sz="1800" dirty="0" smtClean="0">
                <a:solidFill>
                  <a:srgbClr val="0070C0"/>
                </a:solidFill>
                <a:sym typeface="Arial" panose="020B0604020202020204" pitchFamily="34" charset="0"/>
              </a:rPr>
              <a:t>至今为止，</a:t>
            </a:r>
            <a:r>
              <a:rPr lang="zh-CN" altLang="en-US" sz="1800" dirty="0">
                <a:solidFill>
                  <a:srgbClr val="0070C0"/>
                </a:solidFill>
                <a:sym typeface="Arial" panose="020B0604020202020204" pitchFamily="34" charset="0"/>
              </a:rPr>
              <a:t>系统</a:t>
            </a:r>
            <a:r>
              <a:rPr lang="zh-CN" altLang="en-US" sz="1800" dirty="0" smtClean="0">
                <a:solidFill>
                  <a:srgbClr val="0070C0"/>
                </a:solidFill>
                <a:sym typeface="Arial" panose="020B0604020202020204" pitchFamily="34" charset="0"/>
              </a:rPr>
              <a:t>运行正常。</a:t>
            </a:r>
            <a:endParaRPr lang="en-US" altLang="zh-CN" sz="1800" dirty="0">
              <a:solidFill>
                <a:srgbClr val="0070C0"/>
              </a:solidFill>
              <a:sym typeface="Arial" panose="020B0604020202020204" pitchFamily="34" charset="0"/>
            </a:endParaRPr>
          </a:p>
        </p:txBody>
      </p:sp>
      <p:pic>
        <p:nvPicPr>
          <p:cNvPr id="6159"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80" y="3650952"/>
            <a:ext cx="3055422" cy="201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193" y="3822593"/>
            <a:ext cx="2726472" cy="172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8157" y="3832082"/>
            <a:ext cx="2678299" cy="174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09564"/>
      </p:ext>
    </p:extLst>
  </p:cSld>
  <p:clrMapOvr>
    <a:masterClrMapping/>
  </p:clrMapOvr>
  <p:transition advTm="259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辐射剂量监测系统</a:t>
            </a:r>
          </a:p>
        </p:txBody>
      </p:sp>
      <p:sp>
        <p:nvSpPr>
          <p:cNvPr id="3" name="内容占位符 2"/>
          <p:cNvSpPr>
            <a:spLocks noGrp="1"/>
          </p:cNvSpPr>
          <p:nvPr>
            <p:ph idx="1"/>
          </p:nvPr>
        </p:nvSpPr>
        <p:spPr>
          <a:xfrm>
            <a:off x="609600" y="1447800"/>
            <a:ext cx="7923213" cy="4357464"/>
          </a:xfrm>
        </p:spPr>
        <p:txBody>
          <a:bodyPr/>
          <a:lstStyle/>
          <a:p>
            <a:pPr eaLnBrk="1" hangingPunct="1">
              <a:lnSpc>
                <a:spcPct val="150000"/>
              </a:lnSpc>
              <a:buClr>
                <a:srgbClr val="0070C0"/>
              </a:buClr>
              <a:buSzPct val="75000"/>
              <a:buFont typeface="Wingdings" panose="05000000000000000000" pitchFamily="2" charset="2"/>
              <a:buChar char="l"/>
              <a:defRPr/>
            </a:pPr>
            <a:r>
              <a:rPr lang="zh-CN" altLang="en-US" sz="1800" dirty="0" smtClean="0">
                <a:solidFill>
                  <a:srgbClr val="0070C0"/>
                </a:solidFill>
                <a:latin typeface="+mn-ea"/>
                <a:sym typeface="Arial" panose="020B0604020202020204" pitchFamily="34" charset="0"/>
              </a:rPr>
              <a:t>在系统调试和试运行过程中，也发现和解决了一些问题。</a:t>
            </a:r>
            <a:endParaRPr lang="en-US" altLang="zh-CN" sz="1800" dirty="0" smtClean="0">
              <a:solidFill>
                <a:srgbClr val="0070C0"/>
              </a:solidFill>
              <a:latin typeface="+mn-ea"/>
              <a:sym typeface="Arial" panose="020B0604020202020204" pitchFamily="34" charset="0"/>
            </a:endParaRPr>
          </a:p>
          <a:p>
            <a:pPr eaLnBrk="1" hangingPunct="1">
              <a:lnSpc>
                <a:spcPct val="150000"/>
              </a:lnSpc>
              <a:buClr>
                <a:schemeClr val="accent6"/>
              </a:buClr>
              <a:buFont typeface="Wingdings" panose="05000000000000000000" pitchFamily="2" charset="2"/>
              <a:buChar char="l"/>
              <a:defRPr/>
            </a:pPr>
            <a:endParaRPr lang="en-US" altLang="zh-CN" sz="1800" dirty="0" smtClean="0">
              <a:solidFill>
                <a:schemeClr val="tx1"/>
              </a:solidFill>
              <a:latin typeface="+mn-ea"/>
              <a:sym typeface="Arial" panose="020B0604020202020204" pitchFamily="34" charset="0"/>
            </a:endParaRPr>
          </a:p>
          <a:p>
            <a:pPr eaLnBrk="1" hangingPunct="1">
              <a:lnSpc>
                <a:spcPct val="150000"/>
              </a:lnSpc>
              <a:buClr>
                <a:schemeClr val="accent6"/>
              </a:buClr>
              <a:buFont typeface="Wingdings" panose="05000000000000000000" pitchFamily="2" charset="2"/>
              <a:buChar char="l"/>
              <a:defRPr/>
            </a:pPr>
            <a:endParaRPr lang="en-US" altLang="zh-CN" sz="1800" dirty="0" smtClean="0">
              <a:solidFill>
                <a:schemeClr val="tx1"/>
              </a:solidFill>
              <a:latin typeface="+mn-ea"/>
              <a:sym typeface="Arial" panose="020B0604020202020204" pitchFamily="34" charset="0"/>
            </a:endParaRPr>
          </a:p>
          <a:p>
            <a:pPr eaLnBrk="1" hangingPunct="1">
              <a:lnSpc>
                <a:spcPct val="150000"/>
              </a:lnSpc>
              <a:buClr>
                <a:schemeClr val="accent6"/>
              </a:buClr>
              <a:buFont typeface="Wingdings" panose="05000000000000000000" pitchFamily="2" charset="2"/>
              <a:buChar char="l"/>
              <a:defRPr/>
            </a:pPr>
            <a:endParaRPr lang="en-US" altLang="zh-CN" sz="1800" dirty="0" smtClean="0">
              <a:solidFill>
                <a:schemeClr val="tx1"/>
              </a:solidFill>
              <a:latin typeface="+mn-ea"/>
              <a:sym typeface="Arial" panose="020B0604020202020204" pitchFamily="34" charset="0"/>
            </a:endParaRPr>
          </a:p>
          <a:p>
            <a:pPr eaLnBrk="1" hangingPunct="1">
              <a:lnSpc>
                <a:spcPct val="150000"/>
              </a:lnSpc>
              <a:buClr>
                <a:schemeClr val="accent6"/>
              </a:buClr>
              <a:buFont typeface="Wingdings" panose="05000000000000000000" pitchFamily="2" charset="2"/>
              <a:buChar char="l"/>
              <a:defRPr/>
            </a:pPr>
            <a:endParaRPr lang="en-US" altLang="zh-CN" sz="1800" dirty="0" smtClean="0">
              <a:solidFill>
                <a:schemeClr val="tx1"/>
              </a:solidFill>
              <a:latin typeface="+mn-ea"/>
              <a:sym typeface="Arial" panose="020B0604020202020204" pitchFamily="34" charset="0"/>
            </a:endParaRPr>
          </a:p>
          <a:p>
            <a:pPr eaLnBrk="1" hangingPunct="1">
              <a:lnSpc>
                <a:spcPct val="150000"/>
              </a:lnSpc>
              <a:buClr>
                <a:srgbClr val="0070C0"/>
              </a:buClr>
              <a:buSzPct val="75000"/>
              <a:buFont typeface="Wingdings" panose="05000000000000000000" pitchFamily="2" charset="2"/>
              <a:buChar char="l"/>
              <a:defRPr/>
            </a:pPr>
            <a:r>
              <a:rPr lang="zh-CN" altLang="en-US" sz="1800" dirty="0" smtClean="0">
                <a:solidFill>
                  <a:srgbClr val="0070C0"/>
                </a:solidFill>
                <a:latin typeface="+mn-ea"/>
                <a:sym typeface="Arial" panose="020B0604020202020204" pitchFamily="34" charset="0"/>
              </a:rPr>
              <a:t>目前散裂</a:t>
            </a:r>
            <a:r>
              <a:rPr lang="zh-CN" altLang="en-US" sz="1800" dirty="0">
                <a:solidFill>
                  <a:srgbClr val="0070C0"/>
                </a:solidFill>
                <a:latin typeface="+mn-ea"/>
                <a:sym typeface="Arial" panose="020B0604020202020204" pitchFamily="34" charset="0"/>
              </a:rPr>
              <a:t>园区不具备监测器刻度</a:t>
            </a:r>
            <a:r>
              <a:rPr lang="zh-CN" altLang="en-US" sz="1800" dirty="0" smtClean="0">
                <a:solidFill>
                  <a:srgbClr val="0070C0"/>
                </a:solidFill>
                <a:latin typeface="+mn-ea"/>
                <a:sym typeface="Arial" panose="020B0604020202020204" pitchFamily="34" charset="0"/>
              </a:rPr>
              <a:t>条件（没有合适的放射源），所有监测器全部运回北京刻度，刻度完成后，首先在</a:t>
            </a:r>
            <a:r>
              <a:rPr lang="zh-CN" altLang="en-US" sz="1800" dirty="0">
                <a:solidFill>
                  <a:srgbClr val="0070C0"/>
                </a:solidFill>
                <a:latin typeface="+mn-ea"/>
                <a:sym typeface="Arial" panose="020B0604020202020204" pitchFamily="34" charset="0"/>
              </a:rPr>
              <a:t>东莞的测试平台进行一段时间的数据采集</a:t>
            </a:r>
            <a:r>
              <a:rPr lang="zh-CN" altLang="en-US" sz="1800" dirty="0" smtClean="0">
                <a:solidFill>
                  <a:srgbClr val="0070C0"/>
                </a:solidFill>
                <a:latin typeface="+mn-ea"/>
                <a:sym typeface="Arial" panose="020B0604020202020204" pitchFamily="34" charset="0"/>
              </a:rPr>
              <a:t>，探测器稳定后，在搬运至监测点使用。</a:t>
            </a:r>
            <a:endParaRPr lang="zh-CN" altLang="en-US" sz="1800" dirty="0">
              <a:solidFill>
                <a:srgbClr val="0070C0"/>
              </a:solidFill>
              <a:latin typeface="+mn-ea"/>
              <a:sym typeface="Arial" panose="020B0604020202020204" pitchFamily="34" charset="0"/>
            </a:endParaRPr>
          </a:p>
        </p:txBody>
      </p:sp>
      <p:pic>
        <p:nvPicPr>
          <p:cNvPr id="615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091864"/>
            <a:ext cx="4701269"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944906"/>
            <a:ext cx="2883222" cy="216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5076056" y="1944906"/>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solidFill>
                  <a:srgbClr val="FF0000"/>
                </a:solidFill>
                <a:latin typeface="宋体" charset="-122"/>
              </a:rPr>
              <a:t>刻度</a:t>
            </a:r>
            <a:endParaRPr lang="zh-CN" altLang="en-US" sz="1600" dirty="0">
              <a:solidFill>
                <a:srgbClr val="FF0000"/>
              </a:solidFill>
              <a:latin typeface="宋体" charset="-122"/>
            </a:endParaRPr>
          </a:p>
        </p:txBody>
      </p:sp>
    </p:spTree>
    <p:extLst>
      <p:ext uri="{BB962C8B-B14F-4D97-AF65-F5344CB8AC3E}">
        <p14:creationId xmlns:p14="http://schemas.microsoft.com/office/powerpoint/2010/main" val="1867283442"/>
      </p:ext>
    </p:extLst>
  </p:cSld>
  <p:clrMapOvr>
    <a:masterClrMapping/>
  </p:clrMapOvr>
  <p:transition advTm="259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0"/>
          </p:nvPr>
        </p:nvSpPr>
        <p:spPr/>
        <p:txBody>
          <a:bodyPr/>
          <a:lstStyle/>
          <a:p>
            <a:fld id="{05A4B9CD-D521-4216-9400-A25F51E1E1A4}" type="slidenum">
              <a:rPr lang="en-US" altLang="zh-CN"/>
              <a:pPr/>
              <a:t>16</a:t>
            </a:fld>
            <a:endParaRPr lang="en-US" altLang="zh-CN"/>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8" name="矩形 7"/>
              <p:cNvSpPr/>
              <p:nvPr/>
            </p:nvSpPr>
            <p:spPr>
              <a:xfrm>
                <a:off x="467544" y="1295400"/>
                <a:ext cx="8136904" cy="5354415"/>
              </a:xfrm>
              <a:prstGeom prst="rect">
                <a:avLst/>
              </a:prstGeom>
            </p:spPr>
            <p:txBody>
              <a:bodyPr wrap="square">
                <a:spAutoFit/>
              </a:bodyPr>
              <a:lstStyle/>
              <a:p>
                <a:pPr marL="285750" indent="-285750" algn="l">
                  <a:lnSpc>
                    <a:spcPct val="150000"/>
                  </a:lnSpc>
                  <a:buSzPct val="75000"/>
                  <a:buFont typeface="Wingdings" panose="05000000000000000000" pitchFamily="2" charset="2"/>
                  <a:buChar char="l"/>
                </a:pPr>
                <a:r>
                  <a:rPr lang="zh-CN" altLang="zh-CN" dirty="0" smtClean="0">
                    <a:solidFill>
                      <a:srgbClr val="0070C0"/>
                    </a:solidFill>
                  </a:rPr>
                  <a:t>采用</a:t>
                </a:r>
                <a:r>
                  <a:rPr lang="zh-CN" altLang="zh-CN" dirty="0">
                    <a:solidFill>
                      <a:srgbClr val="0070C0"/>
                    </a:solidFill>
                  </a:rPr>
                  <a:t>蒙特卡洛程序</a:t>
                </a:r>
                <a:r>
                  <a:rPr lang="en-US" altLang="zh-CN" dirty="0">
                    <a:solidFill>
                      <a:srgbClr val="0070C0"/>
                    </a:solidFill>
                  </a:rPr>
                  <a:t>FLUKA</a:t>
                </a:r>
                <a:r>
                  <a:rPr lang="zh-CN" altLang="zh-CN" dirty="0">
                    <a:solidFill>
                      <a:srgbClr val="0070C0"/>
                    </a:solidFill>
                  </a:rPr>
                  <a:t>精确计算，结合</a:t>
                </a:r>
                <a:r>
                  <a:rPr lang="en-US" altLang="zh-CN" dirty="0" err="1">
                    <a:solidFill>
                      <a:srgbClr val="0070C0"/>
                    </a:solidFill>
                  </a:rPr>
                  <a:t>Gollon</a:t>
                </a:r>
                <a:r>
                  <a:rPr lang="zh-CN" altLang="zh-CN" dirty="0" smtClean="0">
                    <a:solidFill>
                      <a:srgbClr val="0070C0"/>
                    </a:solidFill>
                  </a:rPr>
                  <a:t>经验法则、</a:t>
                </a:r>
                <a:r>
                  <a:rPr lang="zh-CN" altLang="zh-CN" dirty="0">
                    <a:solidFill>
                      <a:srgbClr val="0070C0"/>
                    </a:solidFill>
                  </a:rPr>
                  <a:t>活化公式进行估算和</a:t>
                </a:r>
                <a:r>
                  <a:rPr lang="zh-CN" altLang="zh-CN" dirty="0" smtClean="0">
                    <a:solidFill>
                      <a:srgbClr val="0070C0"/>
                    </a:solidFill>
                  </a:rPr>
                  <a:t>验证</a:t>
                </a:r>
                <a:r>
                  <a:rPr lang="zh-CN" altLang="en-US" dirty="0" smtClean="0">
                    <a:solidFill>
                      <a:srgbClr val="0070C0"/>
                    </a:solidFill>
                  </a:rPr>
                  <a:t>。</a:t>
                </a:r>
                <a:endParaRPr lang="en-US" altLang="zh-CN" dirty="0" smtClean="0">
                  <a:solidFill>
                    <a:srgbClr val="0070C0"/>
                  </a:solidFill>
                </a:endParaRPr>
              </a:p>
              <a:p>
                <a:pPr marL="285750" indent="-285750" algn="l">
                  <a:lnSpc>
                    <a:spcPct val="150000"/>
                  </a:lnSpc>
                  <a:buSzPct val="75000"/>
                  <a:buFont typeface="Wingdings" panose="05000000000000000000" pitchFamily="2" charset="2"/>
                  <a:buChar char="ü"/>
                </a:pPr>
                <a:r>
                  <a:rPr lang="en-US" altLang="zh-CN" sz="1200" dirty="0" err="1" smtClean="0"/>
                  <a:t>Gollon</a:t>
                </a:r>
                <a:r>
                  <a:rPr lang="zh-CN" altLang="en-US" sz="1200" dirty="0" smtClean="0"/>
                  <a:t>经验法则（</a:t>
                </a:r>
                <a:r>
                  <a:rPr lang="en-US" altLang="zh-CN" sz="1200" dirty="0" smtClean="0"/>
                  <a:t>NCRP-144</a:t>
                </a:r>
                <a:r>
                  <a:rPr lang="zh-CN" altLang="en-US" sz="1200" dirty="0" smtClean="0"/>
                  <a:t>号报告）</a:t>
                </a:r>
                <a:endParaRPr lang="en-US" altLang="zh-CN" sz="1200" dirty="0"/>
              </a:p>
              <a:p>
                <a:pPr lvl="1" algn="l">
                  <a:buSzPct val="75000"/>
                </a:pPr>
                <a:r>
                  <a:rPr lang="zh-CN" altLang="zh-CN" sz="1000" b="1" dirty="0"/>
                  <a:t>法则</a:t>
                </a:r>
                <a:r>
                  <a:rPr lang="en-US" altLang="zh-CN" sz="1000" b="1" dirty="0"/>
                  <a:t>1</a:t>
                </a:r>
                <a:r>
                  <a:rPr lang="zh-CN" altLang="zh-CN" sz="1000" dirty="0"/>
                  <a:t>：点源的γ吸收剂量率由下式决定</a:t>
                </a:r>
              </a:p>
              <a:p>
                <a:pPr lvl="1">
                  <a:buSzPct val="75000"/>
                </a:pPr>
                <a14:m>
                  <m:oMathPara xmlns:m="http://schemas.openxmlformats.org/officeDocument/2006/math">
                    <m:oMathParaPr>
                      <m:jc m:val="centerGroup"/>
                    </m:oMathParaPr>
                    <m:oMath xmlns:m="http://schemas.openxmlformats.org/officeDocument/2006/math">
                      <m:f>
                        <m:fPr>
                          <m:ctrlPr>
                            <a:rPr lang="zh-CN" altLang="zh-CN" sz="1000" i="1">
                              <a:latin typeface="Cambria Math"/>
                            </a:rPr>
                          </m:ctrlPr>
                        </m:fPr>
                        <m:num>
                          <m:r>
                            <a:rPr lang="en-US" altLang="zh-CN" sz="1000" i="1">
                              <a:latin typeface="Cambria Math" panose="02040503050406030204" pitchFamily="18" charset="0"/>
                            </a:rPr>
                            <m:t>𝑑𝐷</m:t>
                          </m:r>
                        </m:num>
                        <m:den>
                          <m:r>
                            <a:rPr lang="en-US" altLang="zh-CN" sz="1000" i="1">
                              <a:latin typeface="Cambria Math" panose="02040503050406030204" pitchFamily="18" charset="0"/>
                            </a:rPr>
                            <m:t>𝑑𝑡</m:t>
                          </m:r>
                        </m:den>
                      </m:f>
                      <m:r>
                        <a:rPr lang="en-US" altLang="zh-CN" sz="1000" i="1">
                          <a:latin typeface="Cambria Math" panose="02040503050406030204" pitchFamily="18" charset="0"/>
                        </a:rPr>
                        <m:t>=</m:t>
                      </m:r>
                      <m:d>
                        <m:dPr>
                          <m:ctrlPr>
                            <a:rPr lang="zh-CN" altLang="zh-CN" sz="1000" i="1">
                              <a:latin typeface="Cambria Math"/>
                            </a:rPr>
                          </m:ctrlPr>
                        </m:dPr>
                        <m:e>
                          <m:r>
                            <a:rPr lang="en-US" altLang="zh-CN" sz="1000" i="1">
                              <a:latin typeface="Cambria Math" panose="02040503050406030204" pitchFamily="18" charset="0"/>
                            </a:rPr>
                            <m:t>1.08×</m:t>
                          </m:r>
                          <m:sSup>
                            <m:sSupPr>
                              <m:ctrlPr>
                                <a:rPr lang="zh-CN" altLang="zh-CN" sz="1000" i="1">
                                  <a:latin typeface="Cambria Math"/>
                                </a:rPr>
                              </m:ctrlPr>
                            </m:sSupPr>
                            <m:e>
                              <m:r>
                                <a:rPr lang="en-US" altLang="zh-CN" sz="1000" i="1">
                                  <a:latin typeface="Cambria Math" panose="02040503050406030204" pitchFamily="18" charset="0"/>
                                </a:rPr>
                                <m:t>10</m:t>
                              </m:r>
                            </m:e>
                            <m:sup>
                              <m:r>
                                <a:rPr lang="en-US" altLang="zh-CN" sz="1000" i="1">
                                  <a:latin typeface="Cambria Math" panose="02040503050406030204" pitchFamily="18" charset="0"/>
                                </a:rPr>
                                <m:t>−4</m:t>
                              </m:r>
                            </m:sup>
                          </m:sSup>
                        </m:e>
                      </m:d>
                      <m:f>
                        <m:fPr>
                          <m:ctrlPr>
                            <a:rPr lang="zh-CN" altLang="zh-CN" sz="1000" i="1">
                              <a:latin typeface="Cambria Math"/>
                            </a:rPr>
                          </m:ctrlPr>
                        </m:fPr>
                        <m:num>
                          <m:r>
                            <a:rPr lang="en-US" altLang="zh-CN" sz="1000" i="1">
                              <a:latin typeface="Cambria Math" panose="02040503050406030204" pitchFamily="18" charset="0"/>
                            </a:rPr>
                            <m:t>𝑆</m:t>
                          </m:r>
                        </m:num>
                        <m:den>
                          <m:sSup>
                            <m:sSupPr>
                              <m:ctrlPr>
                                <a:rPr lang="zh-CN" altLang="zh-CN" sz="1000" i="1">
                                  <a:latin typeface="Cambria Math"/>
                                </a:rPr>
                              </m:ctrlPr>
                            </m:sSupPr>
                            <m:e>
                              <m:r>
                                <a:rPr lang="en-US" altLang="zh-CN" sz="1000" i="1">
                                  <a:latin typeface="Cambria Math" panose="02040503050406030204" pitchFamily="18" charset="0"/>
                                </a:rPr>
                                <m:t>𝑟</m:t>
                              </m:r>
                            </m:e>
                            <m:sup>
                              <m:r>
                                <a:rPr lang="en-US" altLang="zh-CN" sz="1000" i="1">
                                  <a:latin typeface="Cambria Math" panose="02040503050406030204" pitchFamily="18" charset="0"/>
                                </a:rPr>
                                <m:t>2</m:t>
                              </m:r>
                            </m:sup>
                          </m:sSup>
                        </m:den>
                      </m:f>
                      <m:nary>
                        <m:naryPr>
                          <m:chr m:val="∑"/>
                          <m:limLoc m:val="undOvr"/>
                          <m:supHide m:val="on"/>
                          <m:ctrlPr>
                            <a:rPr lang="zh-CN" altLang="zh-CN" sz="1000" i="1">
                              <a:latin typeface="Cambria Math"/>
                            </a:rPr>
                          </m:ctrlPr>
                        </m:naryPr>
                        <m:sub>
                          <m:r>
                            <a:rPr lang="en-US" altLang="zh-CN" sz="1000" i="1">
                              <a:latin typeface="Cambria Math" panose="02040503050406030204" pitchFamily="18" charset="0"/>
                            </a:rPr>
                            <m:t>𝑖</m:t>
                          </m:r>
                        </m:sub>
                        <m:sup/>
                        <m:e>
                          <m:sSub>
                            <m:sSubPr>
                              <m:ctrlPr>
                                <a:rPr lang="zh-CN" altLang="zh-CN" sz="1000" i="1">
                                  <a:latin typeface="Cambria Math"/>
                                </a:rPr>
                              </m:ctrlPr>
                            </m:sSubPr>
                            <m:e>
                              <m:r>
                                <a:rPr lang="en-US" altLang="zh-CN" sz="1000" i="1">
                                  <a:latin typeface="Cambria Math" panose="02040503050406030204" pitchFamily="18" charset="0"/>
                                </a:rPr>
                                <m:t>𝐸</m:t>
                              </m:r>
                            </m:e>
                            <m:sub>
                              <m:r>
                                <a:rPr lang="en-US" altLang="zh-CN" sz="1000" i="1">
                                  <a:latin typeface="Cambria Math" panose="02040503050406030204" pitchFamily="18" charset="0"/>
                                </a:rPr>
                                <m:t>𝛾</m:t>
                              </m:r>
                              <m:r>
                                <a:rPr lang="en-US" altLang="zh-CN" sz="1000" i="1">
                                  <a:latin typeface="Cambria Math" panose="02040503050406030204" pitchFamily="18" charset="0"/>
                                </a:rPr>
                                <m:t>𝑖</m:t>
                              </m:r>
                            </m:sub>
                          </m:sSub>
                        </m:e>
                      </m:nary>
                      <m:r>
                        <a:rPr lang="en-US" altLang="zh-CN" sz="1000" i="1">
                          <a:latin typeface="Cambria Math" panose="02040503050406030204" pitchFamily="18" charset="0"/>
                        </a:rPr>
                        <m:t>                                                    (2.16)</m:t>
                      </m:r>
                    </m:oMath>
                  </m:oMathPara>
                </a14:m>
                <a:endParaRPr lang="en-US" altLang="zh-CN" sz="1000" dirty="0" smtClean="0"/>
              </a:p>
              <a:p>
                <a:pPr lvl="1" algn="l">
                  <a:buSzPct val="75000"/>
                </a:pPr>
                <a:r>
                  <a:rPr lang="zh-CN" altLang="zh-CN" sz="1000" b="1" dirty="0"/>
                  <a:t>法则</a:t>
                </a:r>
                <a:r>
                  <a:rPr lang="en-US" altLang="zh-CN" sz="1000" b="1" dirty="0"/>
                  <a:t>2</a:t>
                </a:r>
                <a:r>
                  <a:rPr lang="zh-CN" altLang="zh-CN" sz="1000" dirty="0"/>
                  <a:t>：</a:t>
                </a:r>
                <a:r>
                  <a:rPr lang="zh-CN" altLang="zh-CN" sz="1000" dirty="0" smtClean="0"/>
                  <a:t>对多数</a:t>
                </a:r>
                <a:r>
                  <a:rPr lang="zh-CN" altLang="zh-CN" sz="1000" dirty="0"/>
                  <a:t>普通材料</a:t>
                </a:r>
                <a:r>
                  <a:rPr lang="zh-CN" altLang="zh-CN" sz="1000" dirty="0" smtClean="0"/>
                  <a:t>，约</a:t>
                </a:r>
                <a:r>
                  <a:rPr lang="en-US" altLang="zh-CN" sz="1000" dirty="0"/>
                  <a:t>50%</a:t>
                </a:r>
                <a:r>
                  <a:rPr lang="zh-CN" altLang="zh-CN" sz="1000" dirty="0"/>
                  <a:t>的非弹性核反应产生了半衰期大于几分钟的放射性核素，而且，其中约有</a:t>
                </a:r>
                <a:r>
                  <a:rPr lang="en-US" altLang="zh-CN" sz="1000" dirty="0"/>
                  <a:t>50%</a:t>
                </a:r>
                <a:r>
                  <a:rPr lang="zh-CN" altLang="zh-CN" sz="1000" dirty="0"/>
                  <a:t>的放射性核素的半衰期是大于</a:t>
                </a:r>
                <a:r>
                  <a:rPr lang="en-US" altLang="zh-CN" sz="1000" dirty="0"/>
                  <a:t>1</a:t>
                </a:r>
                <a:r>
                  <a:rPr lang="zh-CN" altLang="zh-CN" sz="1000" dirty="0"/>
                  <a:t>天的</a:t>
                </a:r>
                <a:r>
                  <a:rPr lang="zh-CN" altLang="zh-CN" sz="1000" dirty="0" smtClean="0"/>
                  <a:t>。</a:t>
                </a:r>
                <a:endParaRPr lang="en-US" altLang="zh-CN" sz="1000" dirty="0" smtClean="0"/>
              </a:p>
              <a:p>
                <a:pPr algn="l">
                  <a:buSzPct val="75000"/>
                </a:pPr>
                <a:r>
                  <a:rPr lang="en-US" altLang="zh-CN" sz="1000" b="1" dirty="0" smtClean="0"/>
                  <a:t>             </a:t>
                </a:r>
                <a:r>
                  <a:rPr lang="zh-CN" altLang="zh-CN" sz="1000" b="1" dirty="0" smtClean="0"/>
                  <a:t>法则</a:t>
                </a:r>
                <a:r>
                  <a:rPr lang="en-US" altLang="zh-CN" sz="1000" b="1" dirty="0"/>
                  <a:t>3</a:t>
                </a:r>
                <a:r>
                  <a:rPr lang="zh-CN" altLang="zh-CN" sz="1000" dirty="0"/>
                  <a:t>：对于大多数普通屏蔽材料，有</a:t>
                </a:r>
                <a:r>
                  <a:rPr lang="en-US" altLang="zh-CN" sz="1000" dirty="0"/>
                  <a:t>Sullivan-Overton</a:t>
                </a:r>
                <a:r>
                  <a:rPr lang="zh-CN" altLang="zh-CN" sz="1000" dirty="0" smtClean="0"/>
                  <a:t>关系式</a:t>
                </a:r>
                <a:r>
                  <a:rPr lang="en-US" altLang="zh-CN" sz="1000" dirty="0" smtClean="0"/>
                  <a:t>:</a:t>
                </a:r>
                <a:endParaRPr lang="zh-CN" altLang="zh-CN" sz="1000" dirty="0"/>
              </a:p>
              <a:p>
                <a:pPr>
                  <a:buSzPct val="75000"/>
                </a:pPr>
                <a14:m>
                  <m:oMathPara xmlns:m="http://schemas.openxmlformats.org/officeDocument/2006/math">
                    <m:oMathParaPr>
                      <m:jc m:val="centerGroup"/>
                    </m:oMathParaPr>
                    <m:oMath xmlns:m="http://schemas.openxmlformats.org/officeDocument/2006/math">
                      <m:f>
                        <m:fPr>
                          <m:ctrlPr>
                            <a:rPr lang="zh-CN" altLang="zh-CN" sz="1000" i="1">
                              <a:latin typeface="Cambria Math"/>
                            </a:rPr>
                          </m:ctrlPr>
                        </m:fPr>
                        <m:num>
                          <m:r>
                            <a:rPr lang="en-US" altLang="zh-CN" sz="1000" i="1">
                              <a:latin typeface="Cambria Math" panose="02040503050406030204" pitchFamily="18" charset="0"/>
                            </a:rPr>
                            <m:t>𝑑𝐷</m:t>
                          </m:r>
                        </m:num>
                        <m:den>
                          <m:r>
                            <a:rPr lang="en-US" altLang="zh-CN" sz="1000" i="1">
                              <a:latin typeface="Cambria Math" panose="02040503050406030204" pitchFamily="18" charset="0"/>
                            </a:rPr>
                            <m:t>𝑑𝑡</m:t>
                          </m:r>
                        </m:den>
                      </m:f>
                      <m:r>
                        <a:rPr lang="en-US" altLang="zh-CN" sz="1000" i="1">
                          <a:latin typeface="Cambria Math" panose="02040503050406030204" pitchFamily="18" charset="0"/>
                        </a:rPr>
                        <m:t>=</m:t>
                      </m:r>
                      <m:r>
                        <a:rPr lang="en-US" altLang="zh-CN" sz="1000" i="1">
                          <a:latin typeface="Cambria Math" panose="02040503050406030204" pitchFamily="18" charset="0"/>
                        </a:rPr>
                        <m:t>𝑏</m:t>
                      </m:r>
                      <m:r>
                        <a:rPr lang="en-US" altLang="zh-CN" sz="1000" i="1">
                          <a:latin typeface="Cambria Math" panose="02040503050406030204" pitchFamily="18" charset="0"/>
                        </a:rPr>
                        <m:t>𝜙</m:t>
                      </m:r>
                      <m:r>
                        <m:rPr>
                          <m:sty m:val="p"/>
                        </m:rPr>
                        <a:rPr lang="en-US" altLang="zh-CN" sz="1000">
                          <a:latin typeface="Cambria Math" panose="02040503050406030204" pitchFamily="18" charset="0"/>
                        </a:rPr>
                        <m:t>ln</m:t>
                      </m:r>
                      <m:r>
                        <a:rPr lang="en-US" altLang="zh-CN" sz="1000" i="1" smtClean="0">
                          <a:latin typeface="Cambria Math" panose="02040503050406030204" pitchFamily="18" charset="0"/>
                        </a:rPr>
                        <m:t> </m:t>
                      </m:r>
                      <m:r>
                        <a:rPr lang="en-US" altLang="zh-CN" sz="1000" i="1">
                          <a:latin typeface="Cambria Math" panose="02040503050406030204" pitchFamily="18" charset="0"/>
                        </a:rPr>
                        <m:t>(</m:t>
                      </m:r>
                      <m:f>
                        <m:fPr>
                          <m:ctrlPr>
                            <a:rPr lang="zh-CN" altLang="zh-CN" sz="1000" i="1">
                              <a:latin typeface="Cambria Math"/>
                            </a:rPr>
                          </m:ctrlPr>
                        </m:fPr>
                        <m:num>
                          <m:sSub>
                            <m:sSubPr>
                              <m:ctrlPr>
                                <a:rPr lang="zh-CN" altLang="zh-CN" sz="1000" i="1">
                                  <a:latin typeface="Cambria Math"/>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𝑖</m:t>
                              </m:r>
                            </m:sub>
                          </m:sSub>
                          <m:r>
                            <a:rPr lang="en-US" altLang="zh-CN" sz="1000" i="1">
                              <a:latin typeface="Cambria Math" panose="02040503050406030204" pitchFamily="18" charset="0"/>
                            </a:rPr>
                            <m:t>+</m:t>
                          </m:r>
                          <m:sSub>
                            <m:sSubPr>
                              <m:ctrlPr>
                                <a:rPr lang="zh-CN" altLang="zh-CN" sz="1000" i="1">
                                  <a:latin typeface="Cambria Math"/>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𝑐</m:t>
                              </m:r>
                            </m:sub>
                          </m:sSub>
                        </m:num>
                        <m:den>
                          <m:sSub>
                            <m:sSubPr>
                              <m:ctrlPr>
                                <a:rPr lang="zh-CN" altLang="zh-CN" sz="1000" i="1">
                                  <a:latin typeface="Cambria Math"/>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𝑐</m:t>
                              </m:r>
                            </m:sub>
                          </m:sSub>
                        </m:den>
                      </m:f>
                      <m:r>
                        <a:rPr lang="en-US" altLang="zh-CN" sz="1000" i="1">
                          <a:latin typeface="Cambria Math" panose="02040503050406030204" pitchFamily="18" charset="0"/>
                        </a:rPr>
                        <m:t>)∝</m:t>
                      </m:r>
                      <m:r>
                        <m:rPr>
                          <m:sty m:val="p"/>
                        </m:rPr>
                        <a:rPr lang="en-US" altLang="zh-CN" sz="1000">
                          <a:latin typeface="Cambria Math" panose="02040503050406030204" pitchFamily="18" charset="0"/>
                        </a:rPr>
                        <m:t>ln</m:t>
                      </m:r>
                      <m:r>
                        <a:rPr lang="en-US" altLang="zh-CN" sz="1000" i="1">
                          <a:latin typeface="Cambria Math" panose="02040503050406030204" pitchFamily="18" charset="0"/>
                        </a:rPr>
                        <m:t>(</m:t>
                      </m:r>
                      <m:f>
                        <m:fPr>
                          <m:ctrlPr>
                            <a:rPr lang="zh-CN" altLang="zh-CN" sz="1000" i="1">
                              <a:latin typeface="Cambria Math"/>
                            </a:rPr>
                          </m:ctrlPr>
                        </m:fPr>
                        <m:num>
                          <m:sSub>
                            <m:sSubPr>
                              <m:ctrlPr>
                                <a:rPr lang="zh-CN" altLang="zh-CN" sz="1000" i="1">
                                  <a:latin typeface="Cambria Math"/>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𝑖</m:t>
                              </m:r>
                            </m:sub>
                          </m:sSub>
                          <m:r>
                            <a:rPr lang="en-US" altLang="zh-CN" sz="1000" i="1">
                              <a:latin typeface="Cambria Math" panose="02040503050406030204" pitchFamily="18" charset="0"/>
                            </a:rPr>
                            <m:t>+</m:t>
                          </m:r>
                          <m:sSub>
                            <m:sSubPr>
                              <m:ctrlPr>
                                <a:rPr lang="zh-CN" altLang="zh-CN" sz="1000" i="1">
                                  <a:latin typeface="Cambria Math"/>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𝑐</m:t>
                              </m:r>
                            </m:sub>
                          </m:sSub>
                        </m:num>
                        <m:den>
                          <m:sSub>
                            <m:sSubPr>
                              <m:ctrlPr>
                                <a:rPr lang="zh-CN" altLang="zh-CN" sz="1000" i="1">
                                  <a:latin typeface="Cambria Math"/>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𝑐</m:t>
                              </m:r>
                            </m:sub>
                          </m:sSub>
                        </m:den>
                      </m:f>
                      <m:r>
                        <a:rPr lang="en-US" altLang="zh-CN" sz="1000" i="1">
                          <a:latin typeface="Cambria Math" panose="02040503050406030204" pitchFamily="18" charset="0"/>
                        </a:rPr>
                        <m:t>) </m:t>
                      </m:r>
                      <m:r>
                        <a:rPr lang="en-US" altLang="zh-CN" sz="1000" b="0" i="1" smtClean="0">
                          <a:latin typeface="Cambria Math" panose="02040503050406030204" pitchFamily="18" charset="0"/>
                        </a:rPr>
                        <m:t>                                                    </m:t>
                      </m:r>
                      <m:r>
                        <a:rPr lang="en-US" altLang="zh-CN" sz="1000" i="1">
                          <a:latin typeface="Cambria Math" panose="02040503050406030204" pitchFamily="18" charset="0"/>
                        </a:rPr>
                        <m:t>(2.17)</m:t>
                      </m:r>
                    </m:oMath>
                  </m:oMathPara>
                </a14:m>
                <a:endParaRPr lang="en-US" altLang="zh-CN" sz="1000" dirty="0" smtClean="0"/>
              </a:p>
              <a:p>
                <a:pPr algn="l">
                  <a:buSzPct val="75000"/>
                </a:pPr>
                <a:r>
                  <a:rPr lang="en-US" altLang="zh-CN" sz="1000" b="1" dirty="0" smtClean="0"/>
                  <a:t>             </a:t>
                </a:r>
                <a:r>
                  <a:rPr lang="zh-CN" altLang="zh-CN" sz="1000" b="1" dirty="0" smtClean="0"/>
                  <a:t>法则</a:t>
                </a:r>
                <a:r>
                  <a:rPr lang="en-US" altLang="zh-CN" sz="1000" b="1" dirty="0"/>
                  <a:t>4</a:t>
                </a:r>
                <a:r>
                  <a:rPr lang="zh-CN" altLang="zh-CN" sz="1000" dirty="0"/>
                  <a:t>：在强子级联中，质子</a:t>
                </a:r>
                <a:r>
                  <a:rPr lang="zh-CN" altLang="zh-CN" sz="1000" dirty="0" smtClean="0"/>
                  <a:t>或者</a:t>
                </a:r>
                <a:r>
                  <a:rPr lang="zh-CN" altLang="zh-CN" sz="1000" dirty="0"/>
                  <a:t>中子每</a:t>
                </a:r>
                <a:r>
                  <a:rPr lang="en-US" altLang="zh-CN" sz="1000" dirty="0"/>
                  <a:t>GeV</a:t>
                </a:r>
                <a:r>
                  <a:rPr lang="zh-CN" altLang="zh-CN" sz="1000" dirty="0"/>
                  <a:t>能量产生约</a:t>
                </a:r>
                <a:r>
                  <a:rPr lang="en-US" altLang="zh-CN" sz="1000" dirty="0"/>
                  <a:t>4</a:t>
                </a:r>
                <a:r>
                  <a:rPr lang="zh-CN" altLang="zh-CN" sz="1000" dirty="0"/>
                  <a:t>个非弹性核反应。</a:t>
                </a:r>
              </a:p>
              <a:p>
                <a:pPr>
                  <a:buSzPct val="75000"/>
                </a:pPr>
                <a:endParaRPr lang="zh-CN" altLang="zh-CN" sz="1000" dirty="0"/>
              </a:p>
              <a:p>
                <a:pPr lvl="1" algn="l">
                  <a:lnSpc>
                    <a:spcPct val="150000"/>
                  </a:lnSpc>
                  <a:buSzPct val="75000"/>
                </a:pPr>
                <a:r>
                  <a:rPr lang="en-US" altLang="zh-CN" sz="1000" b="1" dirty="0" err="1"/>
                  <a:t>Gollon</a:t>
                </a:r>
                <a:r>
                  <a:rPr lang="zh-CN" altLang="zh-CN" sz="1000" b="1" dirty="0"/>
                  <a:t>经验法则在</a:t>
                </a:r>
                <a:r>
                  <a:rPr lang="en-US" altLang="zh-CN" sz="1000" b="1" dirty="0"/>
                  <a:t>CSNS</a:t>
                </a:r>
                <a:r>
                  <a:rPr lang="zh-CN" altLang="zh-CN" sz="1000" b="1" dirty="0"/>
                  <a:t>靶站打靶的应用</a:t>
                </a:r>
              </a:p>
              <a:p>
                <a:pPr lvl="1" algn="l">
                  <a:lnSpc>
                    <a:spcPct val="150000"/>
                  </a:lnSpc>
                  <a:buSzPct val="75000"/>
                </a:pPr>
                <a:r>
                  <a:rPr lang="en-US" altLang="zh-CN" sz="1000" dirty="0" smtClean="0">
                    <a:solidFill>
                      <a:srgbClr val="9900FF"/>
                    </a:solidFill>
                  </a:rPr>
                  <a:t>      </a:t>
                </a:r>
                <a:r>
                  <a:rPr lang="zh-CN" altLang="zh-CN" sz="1000" dirty="0" smtClean="0">
                    <a:solidFill>
                      <a:srgbClr val="0070C0"/>
                    </a:solidFill>
                  </a:rPr>
                  <a:t>利用</a:t>
                </a:r>
                <a:r>
                  <a:rPr lang="en-US" altLang="zh-CN" sz="1000" dirty="0" err="1" smtClean="0">
                    <a:solidFill>
                      <a:srgbClr val="0070C0"/>
                    </a:solidFill>
                  </a:rPr>
                  <a:t>Gollon</a:t>
                </a:r>
                <a:r>
                  <a:rPr lang="zh-CN" altLang="zh-CN" sz="1000" dirty="0" smtClean="0">
                    <a:solidFill>
                      <a:srgbClr val="0070C0"/>
                    </a:solidFill>
                  </a:rPr>
                  <a:t>经验法则可以在不做任何蒙卡计算的前提下，对质子加速器可能产生的感生放射性程度作一个粗略的评估。</a:t>
                </a:r>
                <a:endParaRPr lang="en-US" altLang="zh-CN" sz="1000" dirty="0" smtClean="0">
                  <a:solidFill>
                    <a:srgbClr val="0070C0"/>
                  </a:solidFill>
                </a:endParaRPr>
              </a:p>
              <a:p>
                <a:pPr lvl="1" algn="l">
                  <a:lnSpc>
                    <a:spcPct val="150000"/>
                  </a:lnSpc>
                  <a:buSzPct val="75000"/>
                </a:pPr>
                <a:r>
                  <a:rPr lang="zh-CN" altLang="en-US" sz="1000" dirty="0" smtClean="0"/>
                  <a:t>例：</a:t>
                </a:r>
                <a:r>
                  <a:rPr lang="en-US" altLang="zh-CN" sz="1000" dirty="0" smtClean="0"/>
                  <a:t>1. CSNS</a:t>
                </a:r>
                <a:r>
                  <a:rPr lang="zh-CN" altLang="zh-CN" sz="1000" dirty="0" smtClean="0"/>
                  <a:t>的</a:t>
                </a:r>
                <a:r>
                  <a:rPr lang="zh-CN" altLang="zh-CN" sz="1000" b="1" dirty="0" smtClean="0"/>
                  <a:t>靶</a:t>
                </a:r>
                <a:r>
                  <a:rPr lang="zh-CN" altLang="zh-CN" sz="1000" b="1" dirty="0"/>
                  <a:t>站</a:t>
                </a:r>
                <a:r>
                  <a:rPr lang="zh-CN" altLang="zh-CN" sz="1000" b="1" dirty="0" smtClean="0"/>
                  <a:t>打靶</a:t>
                </a:r>
                <a:r>
                  <a:rPr lang="zh-CN" altLang="en-US" sz="1000" b="1" dirty="0" smtClean="0"/>
                  <a:t>：</a:t>
                </a:r>
                <a:r>
                  <a:rPr lang="zh-CN" altLang="zh-CN" sz="1000" dirty="0" smtClean="0"/>
                  <a:t>在</a:t>
                </a:r>
                <a:r>
                  <a:rPr lang="zh-CN" altLang="zh-CN" sz="1000" dirty="0"/>
                  <a:t>以</a:t>
                </a:r>
                <a:r>
                  <a:rPr lang="en-US" altLang="zh-CN" sz="1000" dirty="0"/>
                  <a:t>1.6GeV-100kW</a:t>
                </a:r>
                <a:r>
                  <a:rPr lang="zh-CN" altLang="zh-CN" sz="1000" dirty="0"/>
                  <a:t>的束流连续运行打靶几个月，冷却</a:t>
                </a:r>
                <a:r>
                  <a:rPr lang="en-US" altLang="zh-CN" sz="1000" dirty="0"/>
                  <a:t>1</a:t>
                </a:r>
                <a:r>
                  <a:rPr lang="zh-CN" altLang="zh-CN" sz="1000" dirty="0"/>
                  <a:t>天的剩余剂量可以粗略</a:t>
                </a:r>
                <a:r>
                  <a:rPr lang="zh-CN" altLang="zh-CN" sz="1000" dirty="0" smtClean="0"/>
                  <a:t>估算</a:t>
                </a:r>
                <a:r>
                  <a:rPr lang="zh-CN" altLang="zh-CN" sz="1000" dirty="0"/>
                  <a:t>靶</a:t>
                </a:r>
                <a:r>
                  <a:rPr lang="zh-CN" altLang="zh-CN" sz="1000" dirty="0" smtClean="0"/>
                  <a:t>的屏蔽</a:t>
                </a:r>
                <a:r>
                  <a:rPr lang="zh-CN" altLang="zh-CN" sz="1000" dirty="0"/>
                  <a:t>层拿出来后，靶心对</a:t>
                </a:r>
                <a:r>
                  <a:rPr lang="en-US" altLang="zh-CN" sz="1000" dirty="0" smtClean="0"/>
                  <a:t>1m</a:t>
                </a:r>
                <a:r>
                  <a:rPr lang="zh-CN" altLang="en-US" sz="1000" dirty="0" smtClean="0"/>
                  <a:t>远处的剂量率约为</a:t>
                </a:r>
                <a14:m>
                  <m:oMath xmlns:m="http://schemas.openxmlformats.org/officeDocument/2006/math">
                    <m:r>
                      <a:rPr lang="en-US" altLang="zh-CN" sz="1000" i="1" smtClean="0">
                        <a:solidFill>
                          <a:srgbClr val="0070C0"/>
                        </a:solidFill>
                        <a:latin typeface="Cambria Math" panose="02040503050406030204" pitchFamily="18" charset="0"/>
                      </a:rPr>
                      <m:t>74</m:t>
                    </m:r>
                    <m:r>
                      <m:rPr>
                        <m:sty m:val="p"/>
                      </m:rPr>
                      <a:rPr lang="en-US" altLang="zh-CN" sz="1000">
                        <a:solidFill>
                          <a:srgbClr val="0070C0"/>
                        </a:solidFill>
                        <a:latin typeface="Cambria Math" panose="02040503050406030204" pitchFamily="18" charset="0"/>
                      </a:rPr>
                      <m:t>Sv</m:t>
                    </m:r>
                    <m:r>
                      <a:rPr lang="en-US" altLang="zh-CN" sz="1000">
                        <a:solidFill>
                          <a:srgbClr val="0070C0"/>
                        </a:solidFill>
                        <a:latin typeface="Cambria Math" panose="02040503050406030204" pitchFamily="18" charset="0"/>
                      </a:rPr>
                      <m:t>/</m:t>
                    </m:r>
                    <m:r>
                      <m:rPr>
                        <m:sty m:val="p"/>
                      </m:rPr>
                      <a:rPr lang="en-US" altLang="zh-CN" sz="1000">
                        <a:solidFill>
                          <a:srgbClr val="0070C0"/>
                        </a:solidFill>
                        <a:latin typeface="Cambria Math" panose="02040503050406030204" pitchFamily="18" charset="0"/>
                      </a:rPr>
                      <m:t>h</m:t>
                    </m:r>
                  </m:oMath>
                </a14:m>
                <a:r>
                  <a:rPr lang="zh-CN" altLang="en-US" sz="1000" dirty="0" smtClean="0"/>
                  <a:t>。（</a:t>
                </a:r>
                <a:r>
                  <a:rPr lang="zh-CN" altLang="zh-CN" sz="1000" dirty="0"/>
                  <a:t> γ</a:t>
                </a:r>
                <a:r>
                  <a:rPr lang="zh-CN" altLang="en-US" sz="1000" dirty="0" smtClean="0"/>
                  <a:t>光子平均能量保守</a:t>
                </a:r>
                <a:r>
                  <a:rPr lang="zh-CN" altLang="en-US" sz="1000" dirty="0" smtClean="0">
                    <a:solidFill>
                      <a:srgbClr val="0070C0"/>
                    </a:solidFill>
                  </a:rPr>
                  <a:t>取</a:t>
                </a:r>
                <a:r>
                  <a:rPr lang="en-US" altLang="zh-CN" sz="1000" dirty="0" smtClean="0">
                    <a:solidFill>
                      <a:srgbClr val="0070C0"/>
                    </a:solidFill>
                  </a:rPr>
                  <a:t>1 MeV</a:t>
                </a:r>
                <a:r>
                  <a:rPr lang="zh-CN" altLang="en-US" sz="1000" dirty="0" smtClean="0"/>
                  <a:t>）</a:t>
                </a:r>
                <a:endParaRPr lang="en-US" altLang="zh-CN" sz="1000" dirty="0" smtClean="0"/>
              </a:p>
              <a:p>
                <a:pPr lvl="1" algn="l">
                  <a:lnSpc>
                    <a:spcPct val="150000"/>
                  </a:lnSpc>
                  <a:buSzPct val="75000"/>
                </a:pPr>
                <a:r>
                  <a:rPr lang="en-US" altLang="zh-CN" sz="1000" dirty="0" smtClean="0"/>
                  <a:t>        2. CSNS</a:t>
                </a:r>
                <a:r>
                  <a:rPr lang="zh-CN" altLang="en-US" sz="1000" dirty="0" smtClean="0"/>
                  <a:t>的</a:t>
                </a:r>
                <a:r>
                  <a:rPr lang="zh-CN" altLang="en-US" sz="1000" b="1" dirty="0" smtClean="0"/>
                  <a:t>均匀束损</a:t>
                </a:r>
                <a:r>
                  <a:rPr lang="zh-CN" altLang="en-US" sz="1000" dirty="0" smtClean="0"/>
                  <a:t>：以</a:t>
                </a:r>
                <a:r>
                  <a:rPr lang="en-US" altLang="zh-CN" sz="1000" dirty="0" smtClean="0"/>
                  <a:t>1 W/m</a:t>
                </a:r>
                <a:r>
                  <a:rPr lang="zh-CN" altLang="en-US" sz="1000" dirty="0" smtClean="0"/>
                  <a:t>束损，运行几个月、停机</a:t>
                </a:r>
                <a:r>
                  <a:rPr lang="en-US" altLang="zh-CN" sz="1000" dirty="0" smtClean="0"/>
                  <a:t>1</a:t>
                </a:r>
                <a:r>
                  <a:rPr lang="zh-CN" altLang="en-US" sz="1000" dirty="0" smtClean="0"/>
                  <a:t>天约</a:t>
                </a:r>
                <a:r>
                  <a:rPr lang="zh-CN" altLang="en-US" sz="1000" dirty="0" smtClean="0">
                    <a:solidFill>
                      <a:srgbClr val="0070C0"/>
                    </a:solidFill>
                  </a:rPr>
                  <a:t>为</a:t>
                </a:r>
                <a:r>
                  <a:rPr lang="en-US" altLang="zh-CN" sz="1000" dirty="0" smtClean="0">
                    <a:solidFill>
                      <a:srgbClr val="0070C0"/>
                    </a:solidFill>
                  </a:rPr>
                  <a:t>1.1 </a:t>
                </a:r>
                <a:r>
                  <a:rPr lang="en-US" altLang="zh-CN" sz="1000" dirty="0" err="1" smtClean="0">
                    <a:solidFill>
                      <a:srgbClr val="0070C0"/>
                    </a:solidFill>
                  </a:rPr>
                  <a:t>mSv</a:t>
                </a:r>
                <a:r>
                  <a:rPr lang="en-US" altLang="zh-CN" sz="1000" dirty="0" smtClean="0">
                    <a:solidFill>
                      <a:srgbClr val="0070C0"/>
                    </a:solidFill>
                  </a:rPr>
                  <a:t>/h~2.2 </a:t>
                </a:r>
                <a:r>
                  <a:rPr lang="en-US" altLang="zh-CN" sz="1000" dirty="0" err="1" smtClean="0">
                    <a:solidFill>
                      <a:srgbClr val="0070C0"/>
                    </a:solidFill>
                  </a:rPr>
                  <a:t>mSv</a:t>
                </a:r>
                <a:r>
                  <a:rPr lang="en-US" altLang="zh-CN" sz="1000" dirty="0" smtClean="0">
                    <a:solidFill>
                      <a:srgbClr val="0070C0"/>
                    </a:solidFill>
                  </a:rPr>
                  <a:t>/h</a:t>
                </a:r>
                <a:r>
                  <a:rPr lang="zh-CN" altLang="en-US" sz="1000" dirty="0" smtClean="0"/>
                  <a:t>。</a:t>
                </a:r>
                <a:r>
                  <a:rPr lang="zh-CN" altLang="el-GR" sz="1000" dirty="0"/>
                  <a:t>（ </a:t>
                </a:r>
                <a:r>
                  <a:rPr lang="el-GR" altLang="zh-CN" sz="1000" dirty="0"/>
                  <a:t>γ</a:t>
                </a:r>
                <a:r>
                  <a:rPr lang="zh-CN" altLang="en-US" sz="1000" dirty="0"/>
                  <a:t>光子平均能量保守取</a:t>
                </a:r>
                <a:r>
                  <a:rPr lang="en-US" altLang="zh-CN" sz="1000" dirty="0">
                    <a:solidFill>
                      <a:srgbClr val="0070C0"/>
                    </a:solidFill>
                  </a:rPr>
                  <a:t>1 MeV</a:t>
                </a:r>
                <a:r>
                  <a:rPr lang="zh-CN" altLang="en-US" sz="1000" dirty="0" smtClean="0"/>
                  <a:t>）</a:t>
                </a:r>
                <a:endParaRPr lang="en-US" altLang="zh-CN" dirty="0" smtClean="0"/>
              </a:p>
              <a:p>
                <a:pPr marL="285750" indent="-285750" algn="l">
                  <a:lnSpc>
                    <a:spcPct val="150000"/>
                  </a:lnSpc>
                  <a:buSzPct val="75000"/>
                  <a:buFont typeface="Wingdings" panose="05000000000000000000" pitchFamily="2" charset="2"/>
                  <a:buChar char="ü"/>
                </a:pPr>
                <a:r>
                  <a:rPr lang="zh-CN" altLang="zh-CN" dirty="0" smtClean="0"/>
                  <a:t>加速器</a:t>
                </a:r>
                <a:r>
                  <a:rPr lang="zh-CN" altLang="zh-CN" dirty="0"/>
                  <a:t>活化公式</a:t>
                </a:r>
                <a:endParaRPr lang="en-US" altLang="zh-CN" dirty="0"/>
              </a:p>
              <a:p>
                <a:pPr algn="l">
                  <a:lnSpc>
                    <a:spcPct val="150000"/>
                  </a:lnSpc>
                  <a:buSzPct val="75000"/>
                </a:pPr>
                <a:r>
                  <a:rPr lang="en-US" altLang="zh-CN" dirty="0" smtClean="0"/>
                  <a:t> </a:t>
                </a:r>
              </a:p>
              <a:p>
                <a:pPr marL="285750" indent="-285750" algn="l">
                  <a:lnSpc>
                    <a:spcPct val="150000"/>
                  </a:lnSpc>
                  <a:buSzPct val="75000"/>
                  <a:buFont typeface="Wingdings" panose="05000000000000000000" pitchFamily="2" charset="2"/>
                  <a:buChar char="l"/>
                </a:pPr>
                <a:endParaRPr lang="en-US" altLang="zh-CN" dirty="0"/>
              </a:p>
              <a:p>
                <a:pPr marL="285750" indent="-285750" algn="l">
                  <a:lnSpc>
                    <a:spcPct val="150000"/>
                  </a:lnSpc>
                  <a:buSzPct val="75000"/>
                  <a:buFont typeface="Wingdings" panose="05000000000000000000" pitchFamily="2" charset="2"/>
                  <a:buChar char="l"/>
                </a:pPr>
                <a:endParaRPr lang="en-US" altLang="zh-CN" dirty="0" smtClean="0"/>
              </a:p>
              <a:p>
                <a:pPr lvl="1" algn="l">
                  <a:lnSpc>
                    <a:spcPct val="150000"/>
                  </a:lnSpc>
                  <a:buSzPct val="75000"/>
                </a:pPr>
                <a:r>
                  <a:rPr lang="zh-CN" altLang="en-US" sz="1200" dirty="0" smtClean="0"/>
                  <a:t>应用</a:t>
                </a:r>
                <a:r>
                  <a:rPr lang="zh-CN" altLang="en-US" sz="1200" dirty="0" smtClean="0">
                    <a:sym typeface="Wingdings" panose="05000000000000000000" pitchFamily="2" charset="2"/>
                  </a:rPr>
                  <a:t>：（</a:t>
                </a:r>
                <a:r>
                  <a:rPr lang="en-US" altLang="zh-CN" sz="1200" dirty="0" smtClean="0">
                    <a:sym typeface="Wingdings" panose="05000000000000000000" pitchFamily="2" charset="2"/>
                  </a:rPr>
                  <a:t>1</a:t>
                </a:r>
                <a:r>
                  <a:rPr lang="zh-CN" altLang="en-US" sz="1200" dirty="0" smtClean="0">
                    <a:sym typeface="Wingdings" panose="05000000000000000000" pitchFamily="2" charset="2"/>
                  </a:rPr>
                  <a:t>）</a:t>
                </a:r>
                <a:r>
                  <a:rPr lang="zh-CN" altLang="en-US" sz="1200" dirty="0" smtClean="0"/>
                  <a:t>用独立于</a:t>
                </a:r>
                <a:r>
                  <a:rPr lang="en-US" altLang="zh-CN" sz="1200" dirty="0" smtClean="0"/>
                  <a:t>FLUKA</a:t>
                </a:r>
                <a:r>
                  <a:rPr lang="zh-CN" altLang="en-US" sz="1200" dirty="0" smtClean="0"/>
                  <a:t>的截面验证</a:t>
                </a:r>
                <a:r>
                  <a:rPr lang="en-US" altLang="zh-CN" sz="1200" dirty="0" smtClean="0"/>
                  <a:t>FLUKA</a:t>
                </a:r>
                <a:r>
                  <a:rPr lang="zh-CN" altLang="en-US" sz="1200" dirty="0" smtClean="0"/>
                  <a:t>计算结果；</a:t>
                </a:r>
                <a:endParaRPr lang="en-US" altLang="zh-CN" sz="1200" dirty="0" smtClean="0"/>
              </a:p>
              <a:p>
                <a:pPr lvl="1" algn="l">
                  <a:lnSpc>
                    <a:spcPct val="150000"/>
                  </a:lnSpc>
                </a:pPr>
                <a:r>
                  <a:rPr lang="en-US" altLang="zh-CN" sz="1200" dirty="0"/>
                  <a:t> </a:t>
                </a:r>
                <a:r>
                  <a:rPr lang="en-US" altLang="zh-CN" sz="1200" dirty="0" smtClean="0"/>
                  <a:t>          </a:t>
                </a:r>
                <a:r>
                  <a:rPr lang="zh-CN" altLang="en-US" sz="1200" dirty="0" smtClean="0"/>
                  <a:t>（</a:t>
                </a:r>
                <a:r>
                  <a:rPr lang="en-US" altLang="zh-CN" sz="1200" dirty="0" smtClean="0"/>
                  <a:t>2</a:t>
                </a:r>
                <a:r>
                  <a:rPr lang="zh-CN" altLang="en-US" sz="1200" dirty="0" smtClean="0"/>
                  <a:t>）分析各种核素的累积、衰减规律，乘以活度</a:t>
                </a:r>
                <a:r>
                  <a:rPr lang="en-US" altLang="zh-CN" sz="1200" dirty="0" smtClean="0"/>
                  <a:t>-</a:t>
                </a:r>
                <a:r>
                  <a:rPr lang="zh-CN" altLang="en-US" sz="1200" dirty="0" smtClean="0"/>
                  <a:t>剂量转换因子（</a:t>
                </a:r>
                <a:r>
                  <a:rPr lang="en-US" altLang="zh-CN" sz="1200" dirty="0"/>
                  <a:t> </a:t>
                </a:r>
                <a14:m>
                  <m:oMath xmlns:m="http://schemas.openxmlformats.org/officeDocument/2006/math">
                    <m:r>
                      <a:rPr lang="en-US" altLang="zh-CN" sz="1200" b="1" i="1">
                        <a:latin typeface="Cambria Math" panose="02040503050406030204" pitchFamily="18" charset="0"/>
                      </a:rPr>
                      <m:t>𝜞</m:t>
                    </m:r>
                  </m:oMath>
                </a14:m>
                <a:r>
                  <a:rPr lang="zh-CN" altLang="zh-CN" sz="1200" dirty="0" smtClean="0"/>
                  <a:t>常数</a:t>
                </a:r>
                <a:r>
                  <a:rPr lang="zh-CN" altLang="en-US" sz="1200" dirty="0" smtClean="0"/>
                  <a:t>）后，可分析各自剂量贡献。</a:t>
                </a:r>
                <a:endParaRPr lang="zh-CN" altLang="zh-CN" sz="1200" dirty="0"/>
              </a:p>
            </p:txBody>
          </p:sp>
        </mc:Choice>
        <mc:Fallback xmlns="">
          <p:sp>
            <p:nvSpPr>
              <p:cNvPr id="8" name="矩形 7"/>
              <p:cNvSpPr>
                <a:spLocks noRot="1" noChangeAspect="1" noMove="1" noResize="1" noEditPoints="1" noAdjustHandles="1" noChangeArrowheads="1" noChangeShapeType="1" noTextEdit="1"/>
              </p:cNvSpPr>
              <p:nvPr/>
            </p:nvSpPr>
            <p:spPr>
              <a:xfrm>
                <a:off x="467544" y="1295400"/>
                <a:ext cx="8136904" cy="5354415"/>
              </a:xfrm>
              <a:prstGeom prst="rect">
                <a:avLst/>
              </a:prstGeom>
              <a:blipFill rotWithShape="1">
                <a:blip r:embed="rId3"/>
                <a:stretch>
                  <a:fillRect/>
                </a:stretch>
              </a:blipFill>
            </p:spPr>
            <p:txBody>
              <a:bodyPr/>
              <a:lstStyle/>
              <a:p>
                <a:r>
                  <a:rPr lang="zh-CN" altLang="en-US">
                    <a:noFill/>
                  </a:rPr>
                  <a:t> </a:t>
                </a:r>
              </a:p>
            </p:txBody>
          </p:sp>
        </mc:Fallback>
      </mc:AlternateContent>
      <p:pic>
        <p:nvPicPr>
          <p:cNvPr id="9" name="图片 8"/>
          <p:cNvPicPr>
            <a:picLocks noChangeAspect="1"/>
          </p:cNvPicPr>
          <p:nvPr/>
        </p:nvPicPr>
        <p:blipFill>
          <a:blip r:embed="rId4"/>
          <a:stretch>
            <a:fillRect/>
          </a:stretch>
        </p:blipFill>
        <p:spPr>
          <a:xfrm>
            <a:off x="2768219" y="4869160"/>
            <a:ext cx="3600399" cy="578464"/>
          </a:xfrm>
          <a:prstGeom prst="rect">
            <a:avLst/>
          </a:prstGeom>
        </p:spPr>
      </p:pic>
      <p:pic>
        <p:nvPicPr>
          <p:cNvPr id="12" name="图片 11"/>
          <p:cNvPicPr>
            <a:picLocks noChangeAspect="1"/>
          </p:cNvPicPr>
          <p:nvPr/>
        </p:nvPicPr>
        <p:blipFill>
          <a:blip r:embed="rId5"/>
          <a:stretch>
            <a:fillRect/>
          </a:stretch>
        </p:blipFill>
        <p:spPr>
          <a:xfrm>
            <a:off x="2768219" y="5433499"/>
            <a:ext cx="3600399" cy="578466"/>
          </a:xfrm>
          <a:prstGeom prst="rect">
            <a:avLst/>
          </a:prstGeom>
        </p:spPr>
      </p:pic>
      <p:sp>
        <p:nvSpPr>
          <p:cNvPr id="10" name="标题 1"/>
          <p:cNvSpPr txBox="1">
            <a:spLocks/>
          </p:cNvSpPr>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感生放射性研究</a:t>
            </a:r>
          </a:p>
        </p:txBody>
      </p:sp>
    </p:spTree>
    <p:extLst>
      <p:ext uri="{BB962C8B-B14F-4D97-AF65-F5344CB8AC3E}">
        <p14:creationId xmlns:p14="http://schemas.microsoft.com/office/powerpoint/2010/main" val="1503755125"/>
      </p:ext>
    </p:extLst>
  </p:cSld>
  <p:clrMapOvr>
    <a:masterClrMapping/>
  </p:clrMapOvr>
  <p:transition advTm="56948">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0"/>
          </p:nvPr>
        </p:nvSpPr>
        <p:spPr/>
        <p:txBody>
          <a:bodyPr/>
          <a:lstStyle/>
          <a:p>
            <a:fld id="{05A4B9CD-D521-4216-9400-A25F51E1E1A4}" type="slidenum">
              <a:rPr lang="en-US" altLang="zh-CN"/>
              <a:pPr/>
              <a:t>17</a:t>
            </a:fld>
            <a:endParaRPr lang="en-US" altLang="zh-CN"/>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179512" y="1332593"/>
            <a:ext cx="8784976" cy="3647152"/>
          </a:xfrm>
          <a:prstGeom prst="rect">
            <a:avLst/>
          </a:prstGeom>
        </p:spPr>
        <p:txBody>
          <a:bodyPr wrap="square">
            <a:spAutoFit/>
          </a:bodyPr>
          <a:lstStyle/>
          <a:p>
            <a:pPr marL="285750" indent="-285750" algn="l">
              <a:lnSpc>
                <a:spcPct val="150000"/>
              </a:lnSpc>
              <a:buSzPct val="75000"/>
              <a:buFont typeface="Wingdings" panose="05000000000000000000" pitchFamily="2" charset="2"/>
              <a:buChar char="l"/>
            </a:pPr>
            <a:r>
              <a:rPr lang="zh-CN" altLang="zh-CN" dirty="0">
                <a:solidFill>
                  <a:srgbClr val="0070C0"/>
                </a:solidFill>
              </a:rPr>
              <a:t>空气活化的计算</a:t>
            </a:r>
          </a:p>
          <a:p>
            <a:pPr lvl="1" algn="l">
              <a:lnSpc>
                <a:spcPct val="150000"/>
              </a:lnSpc>
              <a:buSzPct val="75000"/>
            </a:pPr>
            <a:r>
              <a:rPr lang="zh-CN" altLang="en-US" dirty="0" smtClean="0"/>
              <a:t>采用</a:t>
            </a:r>
            <a:r>
              <a:rPr lang="en-US" altLang="zh-CN" dirty="0" smtClean="0"/>
              <a:t>FLUKA</a:t>
            </a:r>
            <a:r>
              <a:rPr lang="zh-CN" altLang="en-US" dirty="0" smtClean="0"/>
              <a:t>程序计算饱和活度</a:t>
            </a:r>
            <a:r>
              <a:rPr lang="en-US" altLang="zh-CN" dirty="0" smtClean="0">
                <a:sym typeface="Wingdings" panose="05000000000000000000" pitchFamily="2" charset="2"/>
              </a:rPr>
              <a:t></a:t>
            </a:r>
            <a:r>
              <a:rPr lang="zh-CN" altLang="en-US" dirty="0" smtClean="0">
                <a:sym typeface="Wingdings" panose="05000000000000000000" pitchFamily="2" charset="2"/>
              </a:rPr>
              <a:t>利用通风系统参数计算每种核素的有效半衰期</a:t>
            </a:r>
            <a:r>
              <a:rPr lang="en-US" altLang="zh-CN" dirty="0" smtClean="0">
                <a:sym typeface="Wingdings" panose="05000000000000000000" pitchFamily="2" charset="2"/>
              </a:rPr>
              <a:t></a:t>
            </a:r>
            <a:r>
              <a:rPr lang="zh-CN" altLang="en-US" dirty="0" smtClean="0">
                <a:sym typeface="Wingdings" panose="05000000000000000000" pitchFamily="2" charset="2"/>
              </a:rPr>
              <a:t>计算通风状态下的动态饱和活度、年排放量</a:t>
            </a:r>
            <a:r>
              <a:rPr lang="en-US" altLang="zh-CN" dirty="0" smtClean="0">
                <a:sym typeface="Wingdings" panose="05000000000000000000" pitchFamily="2" charset="2"/>
              </a:rPr>
              <a:t></a:t>
            </a:r>
            <a:r>
              <a:rPr lang="zh-CN" altLang="en-US" u="sng" dirty="0" smtClean="0">
                <a:sym typeface="Wingdings" panose="05000000000000000000" pitchFamily="2" charset="2"/>
              </a:rPr>
              <a:t>通过高斯扩散模型结合大气参数</a:t>
            </a:r>
            <a:r>
              <a:rPr lang="zh-CN" altLang="en-US" dirty="0" smtClean="0">
                <a:sym typeface="Wingdings" panose="05000000000000000000" pitchFamily="2" charset="2"/>
              </a:rPr>
              <a:t>（</a:t>
            </a:r>
            <a:r>
              <a:rPr lang="en-US" altLang="zh-CN" dirty="0" smtClean="0">
                <a:solidFill>
                  <a:srgbClr val="0070C0"/>
                </a:solidFill>
                <a:sym typeface="Wingdings" panose="05000000000000000000" pitchFamily="2" charset="2"/>
              </a:rPr>
              <a:t>Excel</a:t>
            </a:r>
            <a:r>
              <a:rPr lang="zh-CN" altLang="en-US" dirty="0" smtClean="0">
                <a:solidFill>
                  <a:srgbClr val="0070C0"/>
                </a:solidFill>
                <a:sym typeface="Wingdings" panose="05000000000000000000" pitchFamily="2" charset="2"/>
              </a:rPr>
              <a:t>计算</a:t>
            </a:r>
            <a:r>
              <a:rPr lang="en-US" altLang="zh-CN" dirty="0" smtClean="0">
                <a:solidFill>
                  <a:srgbClr val="0070C0"/>
                </a:solidFill>
                <a:sym typeface="Wingdings" panose="05000000000000000000" pitchFamily="2" charset="2"/>
              </a:rPr>
              <a:t>+</a:t>
            </a:r>
            <a:r>
              <a:rPr lang="zh-CN" altLang="en-US" dirty="0" smtClean="0">
                <a:solidFill>
                  <a:srgbClr val="0070C0"/>
                </a:solidFill>
                <a:sym typeface="Wingdings" panose="05000000000000000000" pitchFamily="2" charset="2"/>
              </a:rPr>
              <a:t>自编</a:t>
            </a:r>
            <a:r>
              <a:rPr lang="en-US" altLang="zh-CN" dirty="0" err="1" smtClean="0">
                <a:solidFill>
                  <a:srgbClr val="0070C0"/>
                </a:solidFill>
                <a:sym typeface="Wingdings" panose="05000000000000000000" pitchFamily="2" charset="2"/>
              </a:rPr>
              <a:t>matlab</a:t>
            </a:r>
            <a:r>
              <a:rPr lang="zh-CN" altLang="en-US" dirty="0" smtClean="0">
                <a:solidFill>
                  <a:srgbClr val="0070C0"/>
                </a:solidFill>
                <a:sym typeface="Wingdings" panose="05000000000000000000" pitchFamily="2" charset="2"/>
              </a:rPr>
              <a:t>程序计算</a:t>
            </a:r>
            <a:r>
              <a:rPr lang="zh-CN" altLang="en-US" dirty="0" smtClean="0">
                <a:sym typeface="Wingdings" panose="05000000000000000000" pitchFamily="2" charset="2"/>
              </a:rPr>
              <a:t>），计算排放后对公众的各途径所致剂量（对泄漏，保守估算完全泄漏到工作场所对工作人员所致剂量）</a:t>
            </a:r>
            <a:endParaRPr lang="en-US" altLang="zh-CN" dirty="0"/>
          </a:p>
          <a:p>
            <a:pPr marL="285750" indent="-285750" algn="l">
              <a:lnSpc>
                <a:spcPct val="150000"/>
              </a:lnSpc>
              <a:buSzPct val="75000"/>
              <a:buFont typeface="Wingdings" panose="05000000000000000000" pitchFamily="2" charset="2"/>
              <a:buChar char="l"/>
            </a:pPr>
            <a:r>
              <a:rPr lang="zh-CN" altLang="en-US" dirty="0" smtClean="0">
                <a:solidFill>
                  <a:srgbClr val="0070C0"/>
                </a:solidFill>
              </a:rPr>
              <a:t>冷却水的活化计算</a:t>
            </a:r>
            <a:endParaRPr lang="en-US" altLang="zh-CN" dirty="0" smtClean="0">
              <a:solidFill>
                <a:srgbClr val="0070C0"/>
              </a:solidFill>
            </a:endParaRPr>
          </a:p>
          <a:p>
            <a:pPr lvl="1" algn="l">
              <a:lnSpc>
                <a:spcPct val="150000"/>
              </a:lnSpc>
              <a:buSzPct val="75000"/>
            </a:pPr>
            <a:r>
              <a:rPr lang="zh-CN" altLang="en-US" dirty="0" smtClean="0"/>
              <a:t>按不循环、再循环等模式计算冷却水的饱和浓度，评估允许排放量和管道流经工作场所的照射。</a:t>
            </a:r>
            <a:endParaRPr lang="en-US" altLang="zh-CN" dirty="0" smtClean="0"/>
          </a:p>
          <a:p>
            <a:pPr lvl="1" algn="l">
              <a:lnSpc>
                <a:spcPct val="150000"/>
              </a:lnSpc>
              <a:buSzPct val="75000"/>
            </a:pPr>
            <a:r>
              <a:rPr lang="zh-CN" altLang="en-US" dirty="0" smtClean="0"/>
              <a:t>主要核素：</a:t>
            </a:r>
            <a:r>
              <a:rPr lang="en-US" altLang="zh-CN" dirty="0" smtClean="0"/>
              <a:t>H-3</a:t>
            </a:r>
            <a:r>
              <a:rPr lang="zh-CN" altLang="en-US" dirty="0" smtClean="0"/>
              <a:t>、</a:t>
            </a:r>
            <a:r>
              <a:rPr lang="en-US" altLang="zh-CN" dirty="0" smtClean="0"/>
              <a:t>Be-7</a:t>
            </a:r>
            <a:r>
              <a:rPr lang="zh-CN" altLang="en-US" dirty="0" smtClean="0"/>
              <a:t>（排放时考虑），</a:t>
            </a:r>
            <a:r>
              <a:rPr lang="en-US" altLang="zh-CN" dirty="0" smtClean="0"/>
              <a:t>O-15</a:t>
            </a:r>
            <a:r>
              <a:rPr lang="zh-CN" altLang="en-US" dirty="0" smtClean="0"/>
              <a:t>、</a:t>
            </a:r>
            <a:r>
              <a:rPr lang="en-US" altLang="zh-CN" dirty="0" smtClean="0"/>
              <a:t>C-11</a:t>
            </a:r>
            <a:r>
              <a:rPr lang="zh-CN" altLang="en-US" dirty="0" smtClean="0"/>
              <a:t>（</a:t>
            </a:r>
            <a:r>
              <a:rPr lang="zh-CN" altLang="en-US" dirty="0"/>
              <a:t>流经工作场所的</a:t>
            </a:r>
            <a:r>
              <a:rPr lang="zh-CN" altLang="en-US" dirty="0" smtClean="0"/>
              <a:t>照射考虑）</a:t>
            </a:r>
            <a:endParaRPr lang="en-US" altLang="zh-CN" dirty="0" smtClean="0"/>
          </a:p>
          <a:p>
            <a:pPr marL="285750" indent="-285750" algn="l">
              <a:lnSpc>
                <a:spcPct val="150000"/>
              </a:lnSpc>
              <a:buSzPct val="75000"/>
              <a:buFont typeface="Wingdings" panose="05000000000000000000" pitchFamily="2" charset="2"/>
              <a:buChar char="l"/>
            </a:pPr>
            <a:r>
              <a:rPr lang="zh-CN" altLang="en-US" dirty="0" smtClean="0">
                <a:solidFill>
                  <a:srgbClr val="0070C0"/>
                </a:solidFill>
              </a:rPr>
              <a:t>土壤和地下水的活化计算</a:t>
            </a:r>
            <a:endParaRPr lang="en-US" altLang="zh-CN" dirty="0" smtClean="0">
              <a:solidFill>
                <a:srgbClr val="0070C0"/>
              </a:solidFill>
            </a:endParaRPr>
          </a:p>
          <a:p>
            <a:pPr algn="l">
              <a:lnSpc>
                <a:spcPct val="150000"/>
              </a:lnSpc>
            </a:pPr>
            <a:r>
              <a:rPr lang="en-US" altLang="zh-CN" dirty="0"/>
              <a:t> </a:t>
            </a:r>
            <a:r>
              <a:rPr lang="en-US" altLang="zh-CN" dirty="0" smtClean="0"/>
              <a:t>       </a:t>
            </a:r>
            <a:r>
              <a:rPr lang="zh-CN" altLang="en-US" dirty="0" smtClean="0"/>
              <a:t>评估方式</a:t>
            </a:r>
            <a:r>
              <a:rPr lang="zh-CN" altLang="en-US" dirty="0" smtClean="0">
                <a:sym typeface="Wingdings" panose="05000000000000000000" pitchFamily="2" charset="2"/>
              </a:rPr>
              <a:t>：（</a:t>
            </a:r>
            <a:r>
              <a:rPr lang="en-US" altLang="zh-CN" dirty="0" smtClean="0">
                <a:sym typeface="Wingdings" panose="05000000000000000000" pitchFamily="2" charset="2"/>
              </a:rPr>
              <a:t>1</a:t>
            </a:r>
            <a:r>
              <a:rPr lang="zh-CN" altLang="en-US" dirty="0" smtClean="0">
                <a:sym typeface="Wingdings" panose="05000000000000000000" pitchFamily="2" charset="2"/>
              </a:rPr>
              <a:t>）计算土壤边界处的瞬发剂量率和活度浓度与豁免值的比较，确认满足</a:t>
            </a:r>
            <a:r>
              <a:rPr lang="en-US" altLang="zh-CN" dirty="0" smtClean="0">
                <a:sym typeface="Wingdings" panose="05000000000000000000" pitchFamily="2" charset="2"/>
              </a:rPr>
              <a:t>5.5 </a:t>
            </a:r>
            <a:r>
              <a:rPr lang="en-US" altLang="zh-CN" dirty="0" err="1" smtClean="0">
                <a:sym typeface="Wingdings" panose="05000000000000000000" pitchFamily="2" charset="2"/>
              </a:rPr>
              <a:t>mSv</a:t>
            </a:r>
            <a:r>
              <a:rPr lang="en-US" altLang="zh-CN" dirty="0" smtClean="0">
                <a:sym typeface="Wingdings" panose="05000000000000000000" pitchFamily="2" charset="2"/>
              </a:rPr>
              <a:t>/h</a:t>
            </a:r>
            <a:r>
              <a:rPr lang="zh-CN" altLang="en-US" dirty="0" smtClean="0">
                <a:sym typeface="Wingdings" panose="05000000000000000000" pitchFamily="2" charset="2"/>
              </a:rPr>
              <a:t>的限值下满足豁免要求；（</a:t>
            </a:r>
            <a:r>
              <a:rPr lang="en-US" altLang="zh-CN" dirty="0" smtClean="0">
                <a:sym typeface="Wingdings" panose="05000000000000000000" pitchFamily="2" charset="2"/>
              </a:rPr>
              <a:t>2</a:t>
            </a:r>
            <a:r>
              <a:rPr lang="zh-CN" altLang="en-US" dirty="0" smtClean="0">
                <a:sym typeface="Wingdings" panose="05000000000000000000" pitchFamily="2" charset="2"/>
              </a:rPr>
              <a:t>）与环境本底比较；（</a:t>
            </a:r>
            <a:r>
              <a:rPr lang="en-US" altLang="zh-CN" dirty="0" smtClean="0">
                <a:sym typeface="Wingdings" panose="05000000000000000000" pitchFamily="2" charset="2"/>
              </a:rPr>
              <a:t>3</a:t>
            </a:r>
            <a:r>
              <a:rPr lang="zh-CN" altLang="en-US" dirty="0" smtClean="0">
                <a:sym typeface="Wingdings" panose="05000000000000000000" pitchFamily="2" charset="2"/>
              </a:rPr>
              <a:t>）按“单一居民模型”计算对周围公众的集体年有效剂量。</a:t>
            </a:r>
            <a:endParaRPr lang="en-US" altLang="zh-CN" dirty="0" smtClean="0"/>
          </a:p>
          <a:p>
            <a:pPr marL="285750" indent="-285750" algn="l">
              <a:lnSpc>
                <a:spcPct val="150000"/>
              </a:lnSpc>
              <a:buFont typeface="Wingdings" panose="05000000000000000000" pitchFamily="2" charset="2"/>
              <a:buChar char="l"/>
            </a:pPr>
            <a:endParaRPr lang="en-US" altLang="zh-CN" dirty="0" smtClean="0"/>
          </a:p>
        </p:txBody>
      </p:sp>
      <p:pic>
        <p:nvPicPr>
          <p:cNvPr id="11"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6199460" y="4734303"/>
            <a:ext cx="2767345" cy="176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7"/>
          <p:cNvPicPr>
            <a:picLocks noChangeAspect="1"/>
          </p:cNvPicPr>
          <p:nvPr/>
        </p:nvPicPr>
        <p:blipFill>
          <a:blip r:embed="rId4"/>
          <a:stretch>
            <a:fillRect/>
          </a:stretch>
        </p:blipFill>
        <p:spPr>
          <a:xfrm>
            <a:off x="251732" y="4953306"/>
            <a:ext cx="2767133" cy="1549403"/>
          </a:xfrm>
          <a:prstGeom prst="rect">
            <a:avLst/>
          </a:prstGeom>
        </p:spPr>
      </p:pic>
      <p:pic>
        <p:nvPicPr>
          <p:cNvPr id="22" name="图片 21"/>
          <p:cNvPicPr>
            <a:picLocks noChangeAspect="1"/>
          </p:cNvPicPr>
          <p:nvPr/>
        </p:nvPicPr>
        <p:blipFill>
          <a:blip r:embed="rId5"/>
          <a:stretch>
            <a:fillRect/>
          </a:stretch>
        </p:blipFill>
        <p:spPr>
          <a:xfrm>
            <a:off x="3104818" y="5013176"/>
            <a:ext cx="3094642" cy="1297730"/>
          </a:xfrm>
          <a:prstGeom prst="rect">
            <a:avLst/>
          </a:prstGeom>
        </p:spPr>
      </p:pic>
      <p:sp>
        <p:nvSpPr>
          <p:cNvPr id="9" name="标题 1"/>
          <p:cNvSpPr txBox="1">
            <a:spLocks/>
          </p:cNvSpPr>
          <p:nvPr/>
        </p:nvSpPr>
        <p:spPr bwMode="auto">
          <a:xfrm>
            <a:off x="467544"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感生放射性研究</a:t>
            </a:r>
          </a:p>
        </p:txBody>
      </p:sp>
    </p:spTree>
    <p:extLst>
      <p:ext uri="{BB962C8B-B14F-4D97-AF65-F5344CB8AC3E}">
        <p14:creationId xmlns:p14="http://schemas.microsoft.com/office/powerpoint/2010/main" val="2986651637"/>
      </p:ext>
    </p:extLst>
  </p:cSld>
  <p:clrMapOvr>
    <a:masterClrMapping/>
  </p:clrMapOvr>
  <p:transition advTm="56948">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0"/>
          </p:nvPr>
        </p:nvSpPr>
        <p:spPr/>
        <p:txBody>
          <a:bodyPr/>
          <a:lstStyle/>
          <a:p>
            <a:fld id="{05A4B9CD-D521-4216-9400-A25F51E1E1A4}" type="slidenum">
              <a:rPr lang="en-US" altLang="zh-CN"/>
              <a:pPr/>
              <a:t>18</a:t>
            </a:fld>
            <a:endParaRPr lang="en-US" altLang="zh-CN"/>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179512" y="1268760"/>
            <a:ext cx="8784976" cy="373628"/>
          </a:xfrm>
          <a:prstGeom prst="rect">
            <a:avLst/>
          </a:prstGeom>
        </p:spPr>
        <p:txBody>
          <a:bodyPr wrap="square">
            <a:spAutoFit/>
          </a:bodyPr>
          <a:lstStyle/>
          <a:p>
            <a:pPr marL="285750" indent="-285750" algn="l">
              <a:lnSpc>
                <a:spcPct val="150000"/>
              </a:lnSpc>
              <a:buSzPct val="75000"/>
              <a:buFont typeface="Wingdings" panose="05000000000000000000" pitchFamily="2" charset="2"/>
              <a:buChar char="l"/>
            </a:pPr>
            <a:r>
              <a:rPr lang="zh-CN" altLang="en-US" dirty="0" smtClean="0"/>
              <a:t>主要辐射热点的感生放射性计算</a:t>
            </a:r>
            <a:endParaRPr lang="en-US" altLang="zh-CN" dirty="0" smtClean="0"/>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1898778"/>
            <a:ext cx="2520280" cy="1877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3722" y="4034520"/>
            <a:ext cx="2520280" cy="241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p:cNvPicPr>
            <a:picLocks noChangeAspect="1"/>
          </p:cNvPicPr>
          <p:nvPr/>
        </p:nvPicPr>
        <p:blipFill>
          <a:blip r:embed="rId5"/>
          <a:stretch>
            <a:fillRect/>
          </a:stretch>
        </p:blipFill>
        <p:spPr>
          <a:xfrm>
            <a:off x="107504" y="4264761"/>
            <a:ext cx="3677924" cy="2376264"/>
          </a:xfrm>
          <a:prstGeom prst="rect">
            <a:avLst/>
          </a:prstGeom>
        </p:spPr>
      </p:pic>
      <p:pic>
        <p:nvPicPr>
          <p:cNvPr id="7" name="图片 6"/>
          <p:cNvPicPr>
            <a:picLocks noChangeAspect="1"/>
          </p:cNvPicPr>
          <p:nvPr/>
        </p:nvPicPr>
        <p:blipFill>
          <a:blip r:embed="rId6"/>
          <a:stretch>
            <a:fillRect/>
          </a:stretch>
        </p:blipFill>
        <p:spPr>
          <a:xfrm>
            <a:off x="3249386" y="4068123"/>
            <a:ext cx="3082559" cy="2582805"/>
          </a:xfrm>
          <a:prstGeom prst="rect">
            <a:avLst/>
          </a:prstGeom>
        </p:spPr>
      </p:pic>
      <p:sp>
        <p:nvSpPr>
          <p:cNvPr id="9" name="矩形 8"/>
          <p:cNvSpPr/>
          <p:nvPr/>
        </p:nvSpPr>
        <p:spPr>
          <a:xfrm>
            <a:off x="431540" y="1556792"/>
            <a:ext cx="5652628" cy="2308324"/>
          </a:xfrm>
          <a:prstGeom prst="rect">
            <a:avLst/>
          </a:prstGeom>
        </p:spPr>
        <p:txBody>
          <a:bodyPr wrap="square">
            <a:spAutoFit/>
          </a:bodyPr>
          <a:lstStyle/>
          <a:p>
            <a:pPr marL="285750" indent="-285750" algn="l">
              <a:lnSpc>
                <a:spcPct val="150000"/>
              </a:lnSpc>
              <a:buSzPct val="75000"/>
              <a:buFont typeface="Wingdings" panose="05000000000000000000" pitchFamily="2" charset="2"/>
              <a:buChar char="ü"/>
            </a:pPr>
            <a:r>
              <a:rPr lang="en-US" altLang="zh-CN" sz="1200" dirty="0" smtClean="0">
                <a:solidFill>
                  <a:srgbClr val="0070C0"/>
                </a:solidFill>
              </a:rPr>
              <a:t>CSNS</a:t>
            </a:r>
            <a:r>
              <a:rPr lang="zh-CN" altLang="en-US" sz="1200" dirty="0" smtClean="0">
                <a:solidFill>
                  <a:srgbClr val="0070C0"/>
                </a:solidFill>
              </a:rPr>
              <a:t>感</a:t>
            </a:r>
            <a:r>
              <a:rPr lang="zh-CN" altLang="en-US" sz="1200" dirty="0">
                <a:solidFill>
                  <a:srgbClr val="0070C0"/>
                </a:solidFill>
              </a:rPr>
              <a:t>生放射性特点：</a:t>
            </a:r>
            <a:endParaRPr lang="en-US" altLang="zh-CN" sz="1200" dirty="0">
              <a:solidFill>
                <a:srgbClr val="0070C0"/>
              </a:solidFill>
            </a:endParaRPr>
          </a:p>
          <a:p>
            <a:pPr algn="l">
              <a:lnSpc>
                <a:spcPct val="150000"/>
              </a:lnSpc>
              <a:buSzPct val="75000"/>
            </a:pPr>
            <a:r>
              <a:rPr lang="zh-CN" altLang="en-US" sz="1200" dirty="0">
                <a:sym typeface="Wingdings" panose="05000000000000000000" pitchFamily="2" charset="2"/>
              </a:rPr>
              <a:t>（</a:t>
            </a:r>
            <a:r>
              <a:rPr lang="en-US" altLang="zh-CN" sz="1200" dirty="0">
                <a:sym typeface="Wingdings" panose="05000000000000000000" pitchFamily="2" charset="2"/>
              </a:rPr>
              <a:t>1</a:t>
            </a:r>
            <a:r>
              <a:rPr lang="zh-CN" altLang="en-US" sz="1200" dirty="0">
                <a:sym typeface="Wingdings" panose="05000000000000000000" pitchFamily="2" charset="2"/>
              </a:rPr>
              <a:t>）比瞬发辐射小</a:t>
            </a:r>
            <a:r>
              <a:rPr lang="en-US" altLang="zh-CN" sz="1200" dirty="0">
                <a:sym typeface="Wingdings" panose="05000000000000000000" pitchFamily="2" charset="2"/>
              </a:rPr>
              <a:t>3</a:t>
            </a:r>
            <a:r>
              <a:rPr lang="zh-CN" altLang="en-US" sz="1200" dirty="0">
                <a:sym typeface="Wingdings" panose="05000000000000000000" pitchFamily="2" charset="2"/>
              </a:rPr>
              <a:t>个量级，</a:t>
            </a:r>
            <a:r>
              <a:rPr lang="en-US" altLang="zh-CN" sz="1200" dirty="0" smtClean="0">
                <a:sym typeface="Wingdings" panose="05000000000000000000" pitchFamily="2" charset="2"/>
              </a:rPr>
              <a:t>1 W/m</a:t>
            </a:r>
            <a:r>
              <a:rPr lang="zh-CN" altLang="en-US" sz="1200" dirty="0">
                <a:sym typeface="Wingdings" panose="05000000000000000000" pitchFamily="2" charset="2"/>
              </a:rPr>
              <a:t>束流损失情况下，隧道内约几百</a:t>
            </a:r>
            <a:r>
              <a:rPr lang="el-GR" altLang="zh-CN" sz="1200" dirty="0">
                <a:sym typeface="Wingdings" panose="05000000000000000000" pitchFamily="2" charset="2"/>
              </a:rPr>
              <a:t>μ</a:t>
            </a:r>
            <a:r>
              <a:rPr lang="en-US" altLang="zh-CN" sz="1200" dirty="0" err="1" smtClean="0"/>
              <a:t>Sv</a:t>
            </a:r>
            <a:r>
              <a:rPr lang="en-US" altLang="zh-CN" sz="1200" dirty="0" smtClean="0"/>
              <a:t>/h~1 </a:t>
            </a:r>
            <a:r>
              <a:rPr lang="en-US" altLang="zh-CN" sz="1200" dirty="0" err="1" smtClean="0"/>
              <a:t>mSv</a:t>
            </a:r>
            <a:r>
              <a:rPr lang="en-US" altLang="zh-CN" sz="1200" dirty="0" smtClean="0"/>
              <a:t>/h</a:t>
            </a:r>
            <a:r>
              <a:rPr lang="zh-CN" altLang="en-US" sz="1200" dirty="0">
                <a:sym typeface="Wingdings" panose="05000000000000000000" pitchFamily="2" charset="2"/>
              </a:rPr>
              <a:t>；</a:t>
            </a:r>
            <a:endParaRPr lang="en-US" altLang="zh-CN" sz="1200" dirty="0">
              <a:sym typeface="Wingdings" panose="05000000000000000000" pitchFamily="2" charset="2"/>
            </a:endParaRPr>
          </a:p>
          <a:p>
            <a:pPr algn="l">
              <a:lnSpc>
                <a:spcPct val="150000"/>
              </a:lnSpc>
            </a:pPr>
            <a:r>
              <a:rPr lang="zh-CN" altLang="en-US" sz="1200" dirty="0"/>
              <a:t>（</a:t>
            </a:r>
            <a:r>
              <a:rPr lang="en-US" altLang="zh-CN" sz="1200" dirty="0"/>
              <a:t>2</a:t>
            </a:r>
            <a:r>
              <a:rPr lang="zh-CN" altLang="en-US" sz="1200" dirty="0"/>
              <a:t>）与运行时间、停机时间、靶材料有关；</a:t>
            </a:r>
            <a:endParaRPr lang="en-US" altLang="zh-CN" sz="1200" dirty="0"/>
          </a:p>
          <a:p>
            <a:pPr algn="l">
              <a:lnSpc>
                <a:spcPct val="150000"/>
              </a:lnSpc>
            </a:pPr>
            <a:r>
              <a:rPr lang="zh-CN" altLang="en-US" sz="1200" dirty="0"/>
              <a:t>（</a:t>
            </a:r>
            <a:r>
              <a:rPr lang="en-US" altLang="zh-CN" sz="1200" dirty="0"/>
              <a:t>3</a:t>
            </a:r>
            <a:r>
              <a:rPr lang="zh-CN" altLang="en-US" sz="1200" dirty="0"/>
              <a:t>）某些辐射热点（准直器、靶、废束桶等）由于功率比</a:t>
            </a:r>
            <a:r>
              <a:rPr lang="en-US" altLang="zh-CN" sz="1200" dirty="0" smtClean="0"/>
              <a:t>1 W/m</a:t>
            </a:r>
            <a:r>
              <a:rPr lang="zh-CN" altLang="en-US" sz="1200" dirty="0"/>
              <a:t>大</a:t>
            </a:r>
            <a:r>
              <a:rPr lang="en-US" altLang="zh-CN" sz="1200" dirty="0"/>
              <a:t>2~3</a:t>
            </a:r>
            <a:r>
              <a:rPr lang="zh-CN" altLang="en-US" sz="1200" dirty="0"/>
              <a:t>个量级，因此，其核心位置可达</a:t>
            </a:r>
            <a:r>
              <a:rPr lang="en-US" altLang="zh-CN" sz="1200" dirty="0" err="1"/>
              <a:t>Sv</a:t>
            </a:r>
            <a:r>
              <a:rPr lang="en-US" altLang="zh-CN" sz="1200" dirty="0"/>
              <a:t>/h</a:t>
            </a:r>
            <a:r>
              <a:rPr lang="zh-CN" altLang="en-US" sz="1200" dirty="0"/>
              <a:t>以上，造成检修维护的困难。</a:t>
            </a:r>
            <a:endParaRPr lang="en-US" altLang="zh-CN" sz="1200" dirty="0"/>
          </a:p>
          <a:p>
            <a:pPr algn="l">
              <a:lnSpc>
                <a:spcPct val="150000"/>
              </a:lnSpc>
            </a:pPr>
            <a:r>
              <a:rPr lang="zh-CN" altLang="en-US" sz="1200" dirty="0"/>
              <a:t>（</a:t>
            </a:r>
            <a:r>
              <a:rPr lang="en-US" altLang="zh-CN" sz="1200" dirty="0"/>
              <a:t>4</a:t>
            </a:r>
            <a:r>
              <a:rPr lang="zh-CN" altLang="en-US" sz="1200" dirty="0"/>
              <a:t>）辐射场以光子</a:t>
            </a:r>
            <a:r>
              <a:rPr lang="zh-CN" altLang="zh-CN" sz="1200" dirty="0"/>
              <a:t>辐射</a:t>
            </a:r>
            <a:r>
              <a:rPr lang="zh-CN" altLang="en-US" sz="1200" dirty="0"/>
              <a:t>为主，光子剂量</a:t>
            </a:r>
            <a:r>
              <a:rPr lang="zh-CN" altLang="zh-CN" sz="1200" dirty="0"/>
              <a:t>场比电子高约两个量级，能量在</a:t>
            </a:r>
            <a:r>
              <a:rPr lang="en-US" altLang="zh-CN" sz="1200" dirty="0" smtClean="0"/>
              <a:t>30 </a:t>
            </a:r>
            <a:r>
              <a:rPr lang="en-US" altLang="zh-CN" sz="1200" dirty="0" err="1" smtClean="0"/>
              <a:t>keV</a:t>
            </a:r>
            <a:r>
              <a:rPr lang="zh-CN" altLang="zh-CN" sz="1200" dirty="0"/>
              <a:t>～</a:t>
            </a:r>
            <a:r>
              <a:rPr lang="en-US" altLang="zh-CN" sz="1200" dirty="0" smtClean="0"/>
              <a:t>5 MeV</a:t>
            </a:r>
            <a:r>
              <a:rPr lang="zh-CN" altLang="zh-CN" sz="1200" dirty="0"/>
              <a:t>之间变化</a:t>
            </a:r>
            <a:r>
              <a:rPr lang="zh-CN" altLang="en-US" sz="1200" dirty="0"/>
              <a:t>。</a:t>
            </a:r>
            <a:endParaRPr lang="en-US" altLang="zh-CN" sz="1200" dirty="0"/>
          </a:p>
        </p:txBody>
      </p:sp>
      <p:sp>
        <p:nvSpPr>
          <p:cNvPr id="11" name="标题 1"/>
          <p:cNvSpPr txBox="1">
            <a:spLocks/>
          </p:cNvSpPr>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感生放射性研究</a:t>
            </a:r>
          </a:p>
        </p:txBody>
      </p:sp>
      <p:sp>
        <p:nvSpPr>
          <p:cNvPr id="12" name="矩形 11"/>
          <p:cNvSpPr/>
          <p:nvPr/>
        </p:nvSpPr>
        <p:spPr>
          <a:xfrm>
            <a:off x="179512" y="3775452"/>
            <a:ext cx="8784976" cy="373628"/>
          </a:xfrm>
          <a:prstGeom prst="rect">
            <a:avLst/>
          </a:prstGeom>
        </p:spPr>
        <p:txBody>
          <a:bodyPr wrap="square">
            <a:spAutoFit/>
          </a:bodyPr>
          <a:lstStyle/>
          <a:p>
            <a:pPr marL="285750" indent="-285750" algn="l">
              <a:lnSpc>
                <a:spcPct val="150000"/>
              </a:lnSpc>
              <a:buSzPct val="75000"/>
              <a:buFont typeface="Wingdings" panose="05000000000000000000" pitchFamily="2" charset="2"/>
              <a:buChar char="l"/>
            </a:pPr>
            <a:r>
              <a:rPr lang="zh-CN" altLang="en-US" b="1" dirty="0">
                <a:solidFill>
                  <a:srgbClr val="FF0000"/>
                </a:solidFill>
              </a:rPr>
              <a:t>感</a:t>
            </a:r>
            <a:r>
              <a:rPr lang="zh-CN" altLang="en-US" b="1" dirty="0" smtClean="0">
                <a:solidFill>
                  <a:srgbClr val="FF0000"/>
                </a:solidFill>
              </a:rPr>
              <a:t>生放射性是</a:t>
            </a:r>
            <a:r>
              <a:rPr lang="en-US" altLang="zh-CN" b="1" dirty="0" smtClean="0">
                <a:solidFill>
                  <a:srgbClr val="FF0000"/>
                </a:solidFill>
              </a:rPr>
              <a:t>CSNS</a:t>
            </a:r>
            <a:r>
              <a:rPr lang="zh-CN" altLang="en-US" b="1" dirty="0" smtClean="0">
                <a:solidFill>
                  <a:srgbClr val="FF0000"/>
                </a:solidFill>
              </a:rPr>
              <a:t>运行后辐射防护工作的重点内容。</a:t>
            </a:r>
            <a:endParaRPr lang="en-US" altLang="zh-CN" b="1" dirty="0" smtClean="0">
              <a:solidFill>
                <a:srgbClr val="FF0000"/>
              </a:solidFill>
            </a:endParaRPr>
          </a:p>
        </p:txBody>
      </p:sp>
    </p:spTree>
    <p:extLst>
      <p:ext uri="{BB962C8B-B14F-4D97-AF65-F5344CB8AC3E}">
        <p14:creationId xmlns:p14="http://schemas.microsoft.com/office/powerpoint/2010/main" val="332374921"/>
      </p:ext>
    </p:extLst>
  </p:cSld>
  <p:clrMapOvr>
    <a:masterClrMapping/>
  </p:clrMapOvr>
  <p:transition advTm="56948">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文本框"/>
          <p:cNvSpPr>
            <a:spLocks noGrp="1"/>
          </p:cNvSpPr>
          <p:nvPr>
            <p:ph type="body" idx="4294967295"/>
          </p:nvPr>
        </p:nvSpPr>
        <p:spPr>
          <a:xfrm>
            <a:off x="609600" y="1295401"/>
            <a:ext cx="7994848" cy="1557536"/>
          </a:xfrm>
          <a:prstGeom prst="rect">
            <a:avLst/>
          </a:prstGeom>
          <a:noFill/>
          <a:ln w="9525" cap="flat" cmpd="sng">
            <a:noFill/>
            <a:prstDash val="solid"/>
            <a:round/>
          </a:ln>
        </p:spPr>
        <p:txBody>
          <a:bodyPr vert="horz" wrap="square" lIns="91440" tIns="45720" rIns="91440" bIns="45720" anchor="t" anchorCtr="0">
            <a:prstTxWarp prst="textNoShape">
              <a:avLst/>
            </a:prstTxWarp>
          </a:bodyPr>
          <a:lstStyle/>
          <a:p>
            <a:pPr eaLnBrk="1" hangingPunct="1">
              <a:buClr>
                <a:srgbClr val="0070C0"/>
              </a:buClr>
              <a:buSzPct val="75000"/>
              <a:buFont typeface="Wingdings" panose="05000000000000000000" pitchFamily="2" charset="2"/>
              <a:buChar char="l"/>
            </a:pPr>
            <a:r>
              <a:rPr lang="zh-CN" altLang="en-US" sz="1800" dirty="0" smtClean="0">
                <a:solidFill>
                  <a:srgbClr val="0070C0"/>
                </a:solidFill>
                <a:latin typeface="宋体" panose="02010600030101010101" pitchFamily="2" charset="-122"/>
                <a:ea typeface="宋体" panose="02010600030101010101" pitchFamily="2" charset="-122"/>
              </a:rPr>
              <a:t>该系统可以</a:t>
            </a:r>
            <a:r>
              <a:rPr lang="zh-CN" altLang="en-US" sz="1800" dirty="0">
                <a:solidFill>
                  <a:srgbClr val="0070C0"/>
                </a:solidFill>
                <a:latin typeface="宋体" panose="02010600030101010101" pitchFamily="2" charset="-122"/>
                <a:ea typeface="宋体" panose="02010600030101010101" pitchFamily="2" charset="-122"/>
              </a:rPr>
              <a:t>在加速器停机后、人员进入隧道前，对隧道内的辐射剂量进行测量，给出每一处辐射热点区域剩余剂量的二维场分布，确保人员进入前，隧道内的辐射剂量处于安全水平。同时，它还可对隧道内进行实时</a:t>
            </a:r>
            <a:r>
              <a:rPr lang="zh-CN" altLang="en-US" sz="1800" dirty="0" smtClean="0">
                <a:solidFill>
                  <a:srgbClr val="0070C0"/>
                </a:solidFill>
                <a:latin typeface="宋体" panose="02010600030101010101" pitchFamily="2" charset="-122"/>
                <a:ea typeface="宋体" panose="02010600030101010101" pitchFamily="2" charset="-122"/>
              </a:rPr>
              <a:t>视频、温度监控，远程了解隧道内环境情况。</a:t>
            </a:r>
            <a:endParaRPr lang="zh-CN" altLang="en-US" sz="1800" dirty="0">
              <a:solidFill>
                <a:srgbClr val="0070C0"/>
              </a:solidFill>
              <a:latin typeface="微软雅黑" panose="020B0503020204020204" pitchFamily="34" charset="-122"/>
              <a:ea typeface="微软雅黑" panose="020B0503020204020204" pitchFamily="34" charset="-122"/>
            </a:endParaRPr>
          </a:p>
          <a:p>
            <a:pPr marL="0" indent="0" algn="l">
              <a:lnSpc>
                <a:spcPct val="120000"/>
              </a:lnSpc>
              <a:spcBef>
                <a:spcPct val="30000"/>
              </a:spcBef>
              <a:spcAft>
                <a:spcPct val="20000"/>
              </a:spcAft>
              <a:buNone/>
            </a:pPr>
            <a:endParaRPr lang="en-US" altLang="zh-CN" sz="1800" b="0" i="0" u="none" strike="noStrike" kern="0" cap="none" spc="0" baseline="0" dirty="0">
              <a:solidFill>
                <a:srgbClr val="262626"/>
              </a:solidFill>
              <a:latin typeface="微软雅黑" pitchFamily="34" charset="-122"/>
              <a:ea typeface="微软雅黑" pitchFamily="34" charset="-122"/>
              <a:cs typeface="Times New Roman" charset="0"/>
            </a:endParaRPr>
          </a:p>
          <a:p>
            <a:pPr marL="0" indent="0" algn="l">
              <a:lnSpc>
                <a:spcPct val="120000"/>
              </a:lnSpc>
              <a:spcBef>
                <a:spcPct val="30000"/>
              </a:spcBef>
              <a:spcAft>
                <a:spcPct val="20000"/>
              </a:spcAft>
              <a:buNone/>
            </a:pPr>
            <a:endParaRPr lang="zh-CN" altLang="en-US" sz="1800" b="0" i="0" u="none" strike="noStrike" kern="0" cap="none" spc="0" baseline="0" dirty="0">
              <a:solidFill>
                <a:srgbClr val="262626"/>
              </a:solidFill>
              <a:latin typeface="Arial" pitchFamily="34" charset="0"/>
              <a:ea typeface="宋体" pitchFamily="2" charset="-122"/>
              <a:cs typeface="Times New Roman" charset="0"/>
            </a:endParaRPr>
          </a:p>
        </p:txBody>
      </p:sp>
      <p:sp>
        <p:nvSpPr>
          <p:cNvPr id="4" name="标题 1"/>
          <p:cNvSpPr txBox="1">
            <a:spLocks/>
          </p:cNvSpPr>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控制区环境检测</a:t>
            </a:r>
            <a:r>
              <a:rPr lang="en-US" altLang="zh-CN" kern="0" dirty="0" smtClean="0">
                <a:solidFill>
                  <a:schemeClr val="tx1"/>
                </a:solidFill>
              </a:rPr>
              <a:t>-</a:t>
            </a:r>
            <a:r>
              <a:rPr lang="zh-CN" altLang="en-US" kern="0" dirty="0" smtClean="0">
                <a:solidFill>
                  <a:schemeClr val="tx1"/>
                </a:solidFill>
              </a:rPr>
              <a:t>隧道环境巡检系统</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321678"/>
            <a:ext cx="4248472" cy="2339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图片 3" descr="微信图片_2018042408380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4293" y="2564904"/>
            <a:ext cx="2952328" cy="393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 8"/>
          <p:cNvSpPr>
            <a:spLocks noChangeArrowheads="1"/>
          </p:cNvSpPr>
          <p:nvPr/>
        </p:nvSpPr>
        <p:spPr bwMode="auto">
          <a:xfrm>
            <a:off x="7125443" y="3511731"/>
            <a:ext cx="720080" cy="1021391"/>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itchFamily="18" charset="0"/>
              <a:buNone/>
            </a:pPr>
            <a:endParaRPr lang="zh-CN" altLang="en-US"/>
          </a:p>
        </p:txBody>
      </p:sp>
      <p:sp>
        <p:nvSpPr>
          <p:cNvPr id="7" name="Rectangle 9"/>
          <p:cNvSpPr>
            <a:spLocks noChangeArrowheads="1"/>
          </p:cNvSpPr>
          <p:nvPr/>
        </p:nvSpPr>
        <p:spPr bwMode="auto">
          <a:xfrm>
            <a:off x="2195735" y="5661248"/>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系统架构</a:t>
            </a:r>
            <a:endParaRPr lang="zh-CN" altLang="en-US" sz="1600" dirty="0">
              <a:latin typeface="宋体" charset="-122"/>
            </a:endParaRPr>
          </a:p>
        </p:txBody>
      </p:sp>
      <p:sp>
        <p:nvSpPr>
          <p:cNvPr id="10" name="Rectangle 9"/>
          <p:cNvSpPr>
            <a:spLocks noChangeArrowheads="1"/>
          </p:cNvSpPr>
          <p:nvPr/>
        </p:nvSpPr>
        <p:spPr bwMode="auto">
          <a:xfrm>
            <a:off x="6565266" y="6190190"/>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现场实物</a:t>
            </a:r>
            <a:endParaRPr lang="zh-CN" altLang="en-US" sz="1600" dirty="0">
              <a:latin typeface="宋体" charset="-122"/>
            </a:endParaRPr>
          </a:p>
        </p:txBody>
      </p:sp>
    </p:spTree>
    <p:extLst>
      <p:ext uri="{BB962C8B-B14F-4D97-AF65-F5344CB8AC3E}">
        <p14:creationId xmlns:p14="http://schemas.microsoft.com/office/powerpoint/2010/main" val="237518340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CSNS</a:t>
            </a:r>
            <a:r>
              <a:rPr lang="zh-CN" altLang="en-US" dirty="0" smtClean="0"/>
              <a:t>的辐射来源</a:t>
            </a:r>
            <a:endParaRPr lang="zh-CN" altLang="en-US" dirty="0"/>
          </a:p>
        </p:txBody>
      </p:sp>
      <p:sp>
        <p:nvSpPr>
          <p:cNvPr id="3" name="内容占位符 2"/>
          <p:cNvSpPr>
            <a:spLocks noGrp="1"/>
          </p:cNvSpPr>
          <p:nvPr>
            <p:ph idx="1"/>
          </p:nvPr>
        </p:nvSpPr>
        <p:spPr>
          <a:xfrm>
            <a:off x="609600" y="1447800"/>
            <a:ext cx="7922840" cy="469032"/>
          </a:xfrm>
        </p:spPr>
        <p:txBody>
          <a:bodyPr/>
          <a:lstStyle/>
          <a:p>
            <a:pPr>
              <a:spcBef>
                <a:spcPts val="600"/>
              </a:spcBef>
              <a:spcAft>
                <a:spcPts val="600"/>
              </a:spcAft>
              <a:buClr>
                <a:srgbClr val="0070C0"/>
              </a:buClr>
              <a:buSzPct val="75000"/>
              <a:buFont typeface="Wingdings" panose="05000000000000000000" pitchFamily="2" charset="2"/>
              <a:buChar char="l"/>
            </a:pPr>
            <a:r>
              <a:rPr lang="en-US" altLang="zh-CN" sz="1800" dirty="0" smtClean="0">
                <a:latin typeface="+mn-ea"/>
              </a:rPr>
              <a:t>CSNS</a:t>
            </a:r>
            <a:r>
              <a:rPr lang="zh-CN" altLang="en-US" sz="1800" dirty="0" smtClean="0">
                <a:latin typeface="+mn-ea"/>
              </a:rPr>
              <a:t>是</a:t>
            </a:r>
            <a:r>
              <a:rPr lang="zh-CN" altLang="en-US" sz="1800" dirty="0">
                <a:latin typeface="+mn-ea"/>
              </a:rPr>
              <a:t>高能质子加速器驱动的中子源</a:t>
            </a:r>
            <a:r>
              <a:rPr lang="zh-CN" altLang="en-US" sz="1800" dirty="0" smtClean="0">
                <a:latin typeface="+mn-ea"/>
              </a:rPr>
              <a:t>装置</a:t>
            </a:r>
            <a:r>
              <a:rPr lang="en-US" altLang="zh-CN" sz="1800" dirty="0" smtClean="0">
                <a:latin typeface="+mn-ea"/>
              </a:rPr>
              <a:t>,</a:t>
            </a:r>
            <a:r>
              <a:rPr lang="zh-CN" altLang="en-US" sz="1800" dirty="0" smtClean="0">
                <a:latin typeface="+mn-ea"/>
              </a:rPr>
              <a:t>其</a:t>
            </a:r>
            <a:r>
              <a:rPr lang="zh-CN" altLang="en-US" sz="1800" dirty="0">
                <a:latin typeface="+mn-ea"/>
              </a:rPr>
              <a:t>辐射来源主要有</a:t>
            </a:r>
            <a:r>
              <a:rPr lang="zh-CN" altLang="en-US" sz="1800" dirty="0" smtClean="0">
                <a:latin typeface="+mn-ea"/>
              </a:rPr>
              <a:t>两</a:t>
            </a:r>
            <a:r>
              <a:rPr lang="zh-CN" altLang="en-US" sz="1800" dirty="0">
                <a:latin typeface="+mn-ea"/>
              </a:rPr>
              <a:t>个</a:t>
            </a:r>
            <a:endParaRPr lang="en-US" altLang="zh-CN" sz="1800" dirty="0" smtClean="0">
              <a:latin typeface="+mn-ea"/>
            </a:endParaRPr>
          </a:p>
        </p:txBody>
      </p:sp>
      <p:sp>
        <p:nvSpPr>
          <p:cNvPr id="4" name="灯片编号占位符 3"/>
          <p:cNvSpPr>
            <a:spLocks noGrp="1"/>
          </p:cNvSpPr>
          <p:nvPr>
            <p:ph type="sldNum" sz="quarter" idx="10"/>
          </p:nvPr>
        </p:nvSpPr>
        <p:spPr/>
        <p:txBody>
          <a:bodyPr/>
          <a:lstStyle/>
          <a:p>
            <a:pPr>
              <a:defRPr/>
            </a:pPr>
            <a:fld id="{6E7DAE66-2E54-4706-990B-E0B6E14A8F28}" type="slidenum">
              <a:rPr lang="en-US" altLang="zh-CN" smtClean="0"/>
              <a:t>2</a:t>
            </a:fld>
            <a:endParaRPr lang="en-US" altLang="zh-CN"/>
          </a:p>
        </p:txBody>
      </p:sp>
      <p:pic>
        <p:nvPicPr>
          <p:cNvPr id="6" name="内容占位符 6"/>
          <p:cNvPicPr/>
          <p:nvPr/>
        </p:nvPicPr>
        <p:blipFill>
          <a:blip r:embed="rId2">
            <a:extLst>
              <a:ext uri="{28A0092B-C50C-407E-A947-70E740481C1C}">
                <a14:useLocalDpi xmlns:a14="http://schemas.microsoft.com/office/drawing/2010/main" val="0"/>
              </a:ext>
            </a:extLst>
          </a:blip>
          <a:srcRect/>
          <a:stretch>
            <a:fillRect/>
          </a:stretch>
        </p:blipFill>
        <p:spPr bwMode="auto">
          <a:xfrm>
            <a:off x="4943138" y="2296659"/>
            <a:ext cx="338437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内容占位符 2"/>
          <p:cNvSpPr txBox="1">
            <a:spLocks/>
          </p:cNvSpPr>
          <p:nvPr/>
        </p:nvSpPr>
        <p:spPr bwMode="auto">
          <a:xfrm>
            <a:off x="395536" y="2414880"/>
            <a:ext cx="4608512" cy="267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a:solidFill>
                  <a:srgbClr val="4D5E68"/>
                </a:solidFill>
                <a:latin typeface="+mn-lt"/>
                <a:ea typeface="+mn-ea"/>
              </a:defRPr>
            </a:lvl3pPr>
            <a:lvl4pPr marL="1600200" indent="-228600" algn="l" rtl="0" eaLnBrk="0" fontAlgn="base" hangingPunct="0">
              <a:spcBef>
                <a:spcPct val="20000"/>
              </a:spcBef>
              <a:spcAft>
                <a:spcPct val="0"/>
              </a:spcAft>
              <a:buChar char="–"/>
              <a:defRPr b="1">
                <a:solidFill>
                  <a:srgbClr val="4D5E68"/>
                </a:solidFill>
                <a:latin typeface="+mn-lt"/>
                <a:ea typeface="+mn-ea"/>
              </a:defRPr>
            </a:lvl4pPr>
            <a:lvl5pPr marL="2057400" indent="-228600" algn="l" rtl="0" eaLnBrk="0" fontAlgn="base" hangingPunct="0">
              <a:spcBef>
                <a:spcPct val="20000"/>
              </a:spcBef>
              <a:spcAft>
                <a:spcPct val="0"/>
              </a:spcAft>
              <a:buChar char="»"/>
              <a:defRPr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lvl="1">
              <a:spcBef>
                <a:spcPts val="300"/>
              </a:spcBef>
              <a:spcAft>
                <a:spcPts val="0"/>
              </a:spcAft>
              <a:buClr>
                <a:srgbClr val="0070C0"/>
              </a:buClr>
              <a:buSzPct val="75000"/>
              <a:buFont typeface="Wingdings" panose="05000000000000000000" pitchFamily="2" charset="2"/>
              <a:buChar char="l"/>
              <a:defRPr/>
            </a:pPr>
            <a:r>
              <a:rPr lang="zh-CN" altLang="en-US" sz="1400" kern="0" dirty="0" smtClean="0">
                <a:solidFill>
                  <a:srgbClr val="0070C0"/>
                </a:solidFill>
                <a:latin typeface="+mn-ea"/>
              </a:rPr>
              <a:t>瞬发辐射：主要发出中子和</a:t>
            </a:r>
            <a:r>
              <a:rPr lang="en-US" altLang="zh-CN" sz="1400" kern="0" dirty="0" smtClean="0">
                <a:solidFill>
                  <a:srgbClr val="0070C0"/>
                </a:solidFill>
                <a:latin typeface="+mn-ea"/>
              </a:rPr>
              <a:t>γ</a:t>
            </a:r>
            <a:r>
              <a:rPr lang="zh-CN" altLang="en-US" sz="1400" kern="0" dirty="0" smtClean="0">
                <a:solidFill>
                  <a:srgbClr val="0070C0"/>
                </a:solidFill>
                <a:latin typeface="+mn-ea"/>
              </a:rPr>
              <a:t>射线</a:t>
            </a:r>
            <a:endParaRPr lang="en-US" altLang="zh-CN" sz="1400" kern="0" dirty="0" smtClean="0">
              <a:solidFill>
                <a:srgbClr val="0070C0"/>
              </a:solidFill>
              <a:latin typeface="+mn-ea"/>
            </a:endParaRPr>
          </a:p>
          <a:p>
            <a:pPr lvl="2">
              <a:lnSpc>
                <a:spcPct val="120000"/>
              </a:lnSpc>
              <a:spcBef>
                <a:spcPts val="300"/>
              </a:spcBef>
              <a:spcAft>
                <a:spcPts val="0"/>
              </a:spcAft>
              <a:buSzPct val="75000"/>
              <a:buFont typeface="Wingdings" panose="05000000000000000000" pitchFamily="2" charset="2"/>
              <a:buChar char="ü"/>
              <a:defRPr/>
            </a:pPr>
            <a:r>
              <a:rPr lang="zh-CN" altLang="en-US" kern="0" dirty="0" smtClean="0">
                <a:solidFill>
                  <a:srgbClr val="0070C0"/>
                </a:solidFill>
                <a:latin typeface="+mn-ea"/>
              </a:rPr>
              <a:t>特点：</a:t>
            </a:r>
            <a:r>
              <a:rPr lang="zh-CN" altLang="en-US" kern="0" dirty="0" smtClean="0">
                <a:latin typeface="+mn-ea"/>
              </a:rPr>
              <a:t>加速器运行时才有，停机后立即消失。瞬</a:t>
            </a:r>
            <a:r>
              <a:rPr lang="zh-CN" altLang="en-US" kern="0" dirty="0">
                <a:latin typeface="+mn-ea"/>
              </a:rPr>
              <a:t>发</a:t>
            </a:r>
            <a:r>
              <a:rPr lang="zh-CN" altLang="en-US" kern="0" dirty="0" smtClean="0">
                <a:latin typeface="+mn-ea"/>
              </a:rPr>
              <a:t>辐射主要</a:t>
            </a:r>
            <a:r>
              <a:rPr lang="zh-CN" altLang="en-US" kern="0" dirty="0">
                <a:latin typeface="+mn-ea"/>
              </a:rPr>
              <a:t>通过穿过屏蔽体、孔道、迷宫等方式对屏蔽外工作场所产生</a:t>
            </a:r>
            <a:r>
              <a:rPr lang="zh-CN" altLang="en-US" kern="0" dirty="0" smtClean="0">
                <a:latin typeface="+mn-ea"/>
              </a:rPr>
              <a:t>照射</a:t>
            </a:r>
            <a:endParaRPr lang="en-US" altLang="zh-CN" kern="0" dirty="0" smtClean="0">
              <a:latin typeface="+mn-ea"/>
            </a:endParaRPr>
          </a:p>
          <a:p>
            <a:pPr lvl="1">
              <a:spcBef>
                <a:spcPts val="300"/>
              </a:spcBef>
              <a:spcAft>
                <a:spcPts val="600"/>
              </a:spcAft>
              <a:buClr>
                <a:srgbClr val="0070C0"/>
              </a:buClr>
              <a:buSzPct val="75000"/>
              <a:buFont typeface="Wingdings" panose="05000000000000000000" pitchFamily="2" charset="2"/>
              <a:buChar char="l"/>
              <a:defRPr/>
            </a:pPr>
            <a:r>
              <a:rPr lang="zh-CN" altLang="en-US" sz="1400" kern="0" dirty="0" smtClean="0">
                <a:solidFill>
                  <a:srgbClr val="0070C0"/>
                </a:solidFill>
                <a:latin typeface="+mn-ea"/>
              </a:rPr>
              <a:t>感生放射性（剩余辐射）：也叫活化，主要发出</a:t>
            </a:r>
            <a:r>
              <a:rPr lang="en-US" altLang="zh-CN" sz="1400" kern="0" dirty="0" smtClean="0">
                <a:solidFill>
                  <a:srgbClr val="0070C0"/>
                </a:solidFill>
                <a:latin typeface="+mn-ea"/>
              </a:rPr>
              <a:t>γ</a:t>
            </a:r>
            <a:r>
              <a:rPr lang="zh-CN" altLang="en-US" sz="1400" kern="0" dirty="0" smtClean="0">
                <a:solidFill>
                  <a:srgbClr val="0070C0"/>
                </a:solidFill>
                <a:latin typeface="+mn-ea"/>
              </a:rPr>
              <a:t>和</a:t>
            </a:r>
            <a:r>
              <a:rPr lang="el-GR" altLang="zh-CN" sz="1400" kern="0" dirty="0" smtClean="0">
                <a:solidFill>
                  <a:srgbClr val="0070C0"/>
                </a:solidFill>
                <a:latin typeface="+mn-ea"/>
              </a:rPr>
              <a:t>β</a:t>
            </a:r>
            <a:r>
              <a:rPr lang="zh-CN" altLang="en-US" sz="1400" kern="0" dirty="0" smtClean="0">
                <a:solidFill>
                  <a:srgbClr val="0070C0"/>
                </a:solidFill>
                <a:latin typeface="+mn-ea"/>
              </a:rPr>
              <a:t>射线，没有中子产生</a:t>
            </a:r>
            <a:endParaRPr lang="en-US" altLang="zh-CN" sz="1400" kern="0" dirty="0" smtClean="0">
              <a:solidFill>
                <a:srgbClr val="0070C0"/>
              </a:solidFill>
              <a:latin typeface="+mn-ea"/>
            </a:endParaRPr>
          </a:p>
          <a:p>
            <a:pPr lvl="2">
              <a:lnSpc>
                <a:spcPct val="120000"/>
              </a:lnSpc>
              <a:spcBef>
                <a:spcPts val="300"/>
              </a:spcBef>
              <a:spcAft>
                <a:spcPts val="0"/>
              </a:spcAft>
              <a:buSzPct val="75000"/>
              <a:buFont typeface="Wingdings" panose="05000000000000000000" pitchFamily="2" charset="2"/>
              <a:buChar char="ü"/>
              <a:defRPr/>
            </a:pPr>
            <a:r>
              <a:rPr lang="zh-CN" altLang="en-US" kern="0" dirty="0" smtClean="0">
                <a:solidFill>
                  <a:srgbClr val="0070C0"/>
                </a:solidFill>
                <a:latin typeface="+mn-ea"/>
              </a:rPr>
              <a:t>特点：</a:t>
            </a:r>
            <a:r>
              <a:rPr lang="zh-CN" altLang="en-US" kern="0" dirty="0" smtClean="0">
                <a:latin typeface="+mn-ea"/>
              </a:rPr>
              <a:t>加速器停机后不会立即消失，产生的放射性核素按各自的半衰期衰减。</a:t>
            </a:r>
            <a:r>
              <a:rPr lang="zh-CN" altLang="zh-CN" kern="0" dirty="0"/>
              <a:t>感生放射性</a:t>
            </a:r>
            <a:r>
              <a:rPr lang="zh-CN" altLang="en-US" kern="0" dirty="0">
                <a:latin typeface="+mn-ea"/>
              </a:rPr>
              <a:t>主要在人员进入隧道时产生照射</a:t>
            </a:r>
            <a:r>
              <a:rPr lang="zh-CN" altLang="en-US" kern="0" dirty="0" smtClean="0">
                <a:latin typeface="+mn-ea"/>
              </a:rPr>
              <a:t>。</a:t>
            </a:r>
            <a:endParaRPr lang="en-US" altLang="zh-CN" kern="0" dirty="0" smtClean="0">
              <a:latin typeface="+mn-ea"/>
            </a:endParaRPr>
          </a:p>
          <a:p>
            <a:pPr lvl="1"/>
            <a:endParaRPr lang="zh-CN" altLang="en-US" kern="0" dirty="0"/>
          </a:p>
        </p:txBody>
      </p:sp>
      <p:sp>
        <p:nvSpPr>
          <p:cNvPr id="8" name="矩形 7"/>
          <p:cNvSpPr/>
          <p:nvPr/>
        </p:nvSpPr>
        <p:spPr>
          <a:xfrm>
            <a:off x="6410208" y="4653136"/>
            <a:ext cx="1723549" cy="276999"/>
          </a:xfrm>
          <a:prstGeom prst="rect">
            <a:avLst/>
          </a:prstGeom>
        </p:spPr>
        <p:txBody>
          <a:bodyPr wrap="none">
            <a:spAutoFit/>
          </a:bodyPr>
          <a:lstStyle/>
          <a:p>
            <a:r>
              <a:rPr lang="zh-CN" altLang="zh-CN" sz="1200" dirty="0" smtClean="0">
                <a:solidFill>
                  <a:srgbClr val="000000"/>
                </a:solidFill>
              </a:rPr>
              <a:t>加速器辐射</a:t>
            </a:r>
            <a:r>
              <a:rPr lang="zh-CN" altLang="en-US" sz="1200" dirty="0">
                <a:solidFill>
                  <a:srgbClr val="000000"/>
                </a:solidFill>
              </a:rPr>
              <a:t>来源</a:t>
            </a:r>
            <a:r>
              <a:rPr lang="zh-CN" altLang="zh-CN" sz="1200" dirty="0" smtClean="0">
                <a:solidFill>
                  <a:srgbClr val="000000"/>
                </a:solidFill>
              </a:rPr>
              <a:t>示意图</a:t>
            </a:r>
            <a:endParaRPr lang="zh-CN" altLang="zh-CN" sz="1200" dirty="0">
              <a:solidFill>
                <a:srgbClr val="000000"/>
              </a:solidFill>
            </a:endParaRPr>
          </a:p>
        </p:txBody>
      </p:sp>
    </p:spTree>
    <p:extLst>
      <p:ext uri="{BB962C8B-B14F-4D97-AF65-F5344CB8AC3E}">
        <p14:creationId xmlns:p14="http://schemas.microsoft.com/office/powerpoint/2010/main" val="104068131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p:cNvSpPr txBox="1">
            <a:spLocks/>
          </p:cNvSpPr>
          <p:nvPr/>
        </p:nvSpPr>
        <p:spPr>
          <a:xfrm>
            <a:off x="384390" y="1250213"/>
            <a:ext cx="8508210" cy="3186899"/>
          </a:xfrm>
          <a:prstGeom prst="rect">
            <a:avLst/>
          </a:prstGeom>
          <a:noFill/>
          <a:ln w="9525" cap="flat" cmpd="sng">
            <a:noFill/>
            <a:prstDash val="solid"/>
            <a:miter/>
          </a:ln>
        </p:spPr>
        <p:txBody>
          <a:bodyPr vert="horz" wrap="square" lIns="91440" tIns="45720" rIns="91440" bIns="45720" anchor="t" anchorCtr="0">
            <a:prstTxWarp prst="textNoShape">
              <a:avLst/>
            </a:prstTxWarp>
          </a:bodyPr>
          <a:lstStyle>
            <a:lvl1pPr marL="342900" indent="-342900" algn="l" defTabSz="914400" eaLnBrk="0" fontAlgn="base" hangingPunct="0">
              <a:lnSpc>
                <a:spcPct val="120000"/>
              </a:lnSpc>
              <a:spcBef>
                <a:spcPct val="30000"/>
              </a:spcBef>
              <a:spcAft>
                <a:spcPct val="20000"/>
              </a:spcAft>
              <a:buFont typeface="Wingdings" pitchFamily="2" charset="2"/>
              <a:buChar char=""/>
              <a:defRPr sz="2100" b="1">
                <a:solidFill>
                  <a:srgbClr val="1679BA"/>
                </a:solidFill>
                <a:latin typeface="Arial" pitchFamily="34" charset="0"/>
                <a:ea typeface="宋体" pitchFamily="2" charset="-122"/>
                <a:cs typeface="Arial" pitchFamily="34" charset="0"/>
              </a:defRPr>
            </a:lvl1pPr>
            <a:lvl2pPr marL="742950" indent="-285750" algn="l" defTabSz="914400" eaLnBrk="0" fontAlgn="base" hangingPunct="0">
              <a:lnSpc>
                <a:spcPct val="120000"/>
              </a:lnSpc>
              <a:spcBef>
                <a:spcPct val="20000"/>
              </a:spcBef>
              <a:spcAft>
                <a:spcPct val="20000"/>
              </a:spcAft>
              <a:buNone/>
              <a:defRPr sz="1900" b="1">
                <a:solidFill>
                  <a:srgbClr val="4D5E68"/>
                </a:solidFill>
                <a:latin typeface="Arial" pitchFamily="34" charset="0"/>
                <a:ea typeface="宋体" pitchFamily="2" charset="-122"/>
              </a:defRPr>
            </a:lvl2pPr>
            <a:lvl3pPr marL="1143000" indent="-228600" algn="l" defTabSz="914400" eaLnBrk="0" fontAlgn="base" hangingPunct="0">
              <a:spcBef>
                <a:spcPct val="20000"/>
              </a:spcBef>
              <a:spcAft>
                <a:spcPts val="0"/>
              </a:spcAft>
              <a:buNone/>
              <a:defRPr sz="2400" b="1">
                <a:solidFill>
                  <a:srgbClr val="4D5E68"/>
                </a:solidFill>
                <a:latin typeface="Arial" pitchFamily="34" charset="0"/>
                <a:ea typeface="宋体" pitchFamily="2" charset="-122"/>
              </a:defRPr>
            </a:lvl3pPr>
            <a:lvl4pPr marL="1600200" indent="-228600" algn="l" defTabSz="914400" eaLnBrk="0" fontAlgn="base" hangingPunct="0">
              <a:spcBef>
                <a:spcPct val="20000"/>
              </a:spcBef>
              <a:spcAft>
                <a:spcPts val="0"/>
              </a:spcAft>
              <a:buNone/>
              <a:defRPr sz="2000" b="1">
                <a:solidFill>
                  <a:srgbClr val="4D5E68"/>
                </a:solidFill>
                <a:latin typeface="Arial" pitchFamily="34" charset="0"/>
                <a:ea typeface="宋体" pitchFamily="2" charset="-122"/>
              </a:defRPr>
            </a:lvl4pPr>
            <a:lvl5pPr marL="2057400" indent="-228600" algn="l" defTabSz="914400" eaLnBrk="0" fontAlgn="base" hangingPunct="0">
              <a:spcBef>
                <a:spcPct val="20000"/>
              </a:spcBef>
              <a:spcAft>
                <a:spcPts val="0"/>
              </a:spcAft>
              <a:buNone/>
              <a:defRPr sz="2000" b="1">
                <a:solidFill>
                  <a:srgbClr val="4D5E68"/>
                </a:solidFill>
                <a:latin typeface="Arial" pitchFamily="34" charset="0"/>
                <a:ea typeface="宋体" pitchFamily="2" charset="-122"/>
              </a:defRPr>
            </a:lvl5pPr>
            <a:lvl6pPr marL="2514600" indent="-228600" algn="l" defTabSz="914400" fontAlgn="base" hangingPunct="1">
              <a:spcBef>
                <a:spcPct val="20000"/>
              </a:spcBef>
              <a:spcAft>
                <a:spcPts val="0"/>
              </a:spcAft>
              <a:buNone/>
              <a:defRPr sz="1800" b="1">
                <a:solidFill>
                  <a:srgbClr val="4D5E68"/>
                </a:solidFill>
                <a:latin typeface="Arial" pitchFamily="34" charset="0"/>
                <a:ea typeface="宋体" pitchFamily="2" charset="-122"/>
              </a:defRPr>
            </a:lvl6pPr>
            <a:lvl7pPr marL="2971800" indent="-228600" algn="l" defTabSz="914400" fontAlgn="base" hangingPunct="1">
              <a:spcBef>
                <a:spcPct val="20000"/>
              </a:spcBef>
              <a:spcAft>
                <a:spcPts val="0"/>
              </a:spcAft>
              <a:buNone/>
              <a:defRPr sz="1800" b="1">
                <a:solidFill>
                  <a:srgbClr val="4D5E68"/>
                </a:solidFill>
                <a:latin typeface="Arial" pitchFamily="34" charset="0"/>
                <a:ea typeface="宋体" pitchFamily="2" charset="-122"/>
              </a:defRPr>
            </a:lvl7pPr>
            <a:lvl8pPr marL="3429000" indent="-228600" algn="l" defTabSz="914400" fontAlgn="base" hangingPunct="1">
              <a:spcBef>
                <a:spcPct val="20000"/>
              </a:spcBef>
              <a:spcAft>
                <a:spcPts val="0"/>
              </a:spcAft>
              <a:buNone/>
              <a:defRPr sz="1800" b="1">
                <a:solidFill>
                  <a:srgbClr val="4D5E68"/>
                </a:solidFill>
                <a:latin typeface="Arial" pitchFamily="34" charset="0"/>
                <a:ea typeface="宋体" pitchFamily="2" charset="-122"/>
              </a:defRPr>
            </a:lvl8pPr>
            <a:lvl9pPr marL="3429000" indent="-228600" algn="l" defTabSz="914400" fontAlgn="base" hangingPunct="1">
              <a:spcBef>
                <a:spcPct val="20000"/>
              </a:spcBef>
              <a:spcAft>
                <a:spcPts val="0"/>
              </a:spcAft>
              <a:buNone/>
              <a:defRPr sz="1800" b="1">
                <a:solidFill>
                  <a:srgbClr val="4D5E68"/>
                </a:solidFill>
                <a:latin typeface="Arial" pitchFamily="34" charset="0"/>
                <a:ea typeface="宋体" pitchFamily="2" charset="-122"/>
              </a:defRPr>
            </a:lvl9pPr>
          </a:lstStyle>
          <a:p>
            <a:pPr lvl="1">
              <a:spcBef>
                <a:spcPts val="0"/>
              </a:spcBef>
              <a:buSzPct val="75000"/>
              <a:buFont typeface="Wingdings" panose="05000000000000000000" pitchFamily="2" charset="2"/>
              <a:buChar char="l"/>
              <a:defRPr/>
            </a:pPr>
            <a:r>
              <a:rPr lang="zh-CN" altLang="en-US" sz="1600" dirty="0" smtClean="0">
                <a:solidFill>
                  <a:srgbClr val="0070C0"/>
                </a:solidFill>
                <a:latin typeface="宋体" panose="02010600030101010101" pitchFamily="2" charset="-122"/>
                <a:cs typeface="Times New Roman" charset="0"/>
              </a:rPr>
              <a:t>探测系统</a:t>
            </a:r>
            <a:endParaRPr lang="en-US" altLang="zh-CN" sz="1600" dirty="0">
              <a:solidFill>
                <a:srgbClr val="0070C0"/>
              </a:solidFill>
              <a:latin typeface="宋体" panose="02010600030101010101" pitchFamily="2" charset="-122"/>
              <a:cs typeface="Times New Roman" charset="0"/>
            </a:endParaRPr>
          </a:p>
          <a:p>
            <a:pPr lvl="1">
              <a:spcBef>
                <a:spcPts val="0"/>
              </a:spcBef>
              <a:buSzPct val="75000"/>
              <a:buFont typeface="Wingdings" panose="05000000000000000000" pitchFamily="2" charset="2"/>
              <a:buChar char="ü"/>
              <a:defRPr/>
            </a:pPr>
            <a:r>
              <a:rPr lang="en-US" altLang="zh-CN" sz="1400" b="0" dirty="0" err="1" smtClean="0">
                <a:solidFill>
                  <a:srgbClr val="000000"/>
                </a:solidFill>
                <a:latin typeface="宋体" panose="02010600030101010101" pitchFamily="2" charset="-122"/>
                <a:cs typeface="Times New Roman" charset="0"/>
              </a:rPr>
              <a:t>NaI</a:t>
            </a:r>
            <a:r>
              <a:rPr lang="zh-CN" altLang="en-US" sz="1400" b="0" dirty="0" smtClean="0">
                <a:solidFill>
                  <a:srgbClr val="000000"/>
                </a:solidFill>
                <a:latin typeface="宋体" panose="02010600030101010101" pitchFamily="2" charset="-122"/>
                <a:cs typeface="Times New Roman" charset="0"/>
              </a:rPr>
              <a:t>辐射剂量监测仪：隧道环境的</a:t>
            </a:r>
            <a:r>
              <a:rPr lang="zh-CN" altLang="en-US" sz="1400" b="0" dirty="0" smtClean="0">
                <a:solidFill>
                  <a:srgbClr val="0070C0"/>
                </a:solidFill>
                <a:latin typeface="宋体" panose="02010600030101010101" pitchFamily="2" charset="-122"/>
                <a:cs typeface="Times New Roman" charset="0"/>
              </a:rPr>
              <a:t>辐射剂量率</a:t>
            </a:r>
            <a:r>
              <a:rPr lang="zh-CN" altLang="en-US" sz="1400" b="0" dirty="0" smtClean="0">
                <a:solidFill>
                  <a:srgbClr val="000000"/>
                </a:solidFill>
                <a:latin typeface="宋体" panose="02010600030101010101" pitchFamily="2" charset="-122"/>
                <a:cs typeface="Times New Roman" charset="0"/>
              </a:rPr>
              <a:t>进行实时监控</a:t>
            </a:r>
            <a:endParaRPr lang="en-US" altLang="zh-CN" sz="1400" b="0" dirty="0" smtClean="0">
              <a:solidFill>
                <a:srgbClr val="000000"/>
              </a:solidFill>
              <a:latin typeface="宋体" panose="02010600030101010101" pitchFamily="2" charset="-122"/>
              <a:cs typeface="Times New Roman" charset="0"/>
            </a:endParaRPr>
          </a:p>
          <a:p>
            <a:pPr lvl="1">
              <a:spcBef>
                <a:spcPts val="0"/>
              </a:spcBef>
              <a:buSzPct val="75000"/>
              <a:buFont typeface="Wingdings" panose="05000000000000000000" pitchFamily="2" charset="2"/>
              <a:buChar char="ü"/>
              <a:defRPr/>
            </a:pPr>
            <a:r>
              <a:rPr lang="zh-CN" altLang="en-US" sz="1400" b="0" dirty="0" smtClean="0">
                <a:solidFill>
                  <a:srgbClr val="000000"/>
                </a:solidFill>
                <a:latin typeface="宋体" panose="02010600030101010101" pitchFamily="2" charset="-122"/>
                <a:cs typeface="Times New Roman" charset="0"/>
              </a:rPr>
              <a:t>伽马射线成像仪：</a:t>
            </a:r>
            <a:r>
              <a:rPr lang="zh-CN" altLang="en-US" sz="1400" b="0" dirty="0" smtClean="0">
                <a:solidFill>
                  <a:schemeClr val="tx2"/>
                </a:solidFill>
                <a:latin typeface="宋体" panose="02010600030101010101" pitchFamily="2" charset="-122"/>
              </a:rPr>
              <a:t>隧道</a:t>
            </a:r>
            <a:r>
              <a:rPr lang="zh-CN" altLang="en-US" sz="1400" b="0" dirty="0">
                <a:solidFill>
                  <a:schemeClr val="tx2"/>
                </a:solidFill>
                <a:latin typeface="宋体" panose="02010600030101010101" pitchFamily="2" charset="-122"/>
              </a:rPr>
              <a:t>内加速器设备处</a:t>
            </a:r>
            <a:r>
              <a:rPr lang="zh-CN" altLang="en-US" sz="1400" b="0" dirty="0">
                <a:solidFill>
                  <a:srgbClr val="0070C0"/>
                </a:solidFill>
                <a:latin typeface="宋体" panose="02010600030101010101" pitchFamily="2" charset="-122"/>
              </a:rPr>
              <a:t>伽马射线计数率的三维场</a:t>
            </a:r>
            <a:r>
              <a:rPr lang="zh-CN" altLang="en-US" sz="1400" b="0" dirty="0" smtClean="0">
                <a:solidFill>
                  <a:srgbClr val="0070C0"/>
                </a:solidFill>
                <a:latin typeface="宋体" panose="02010600030101010101" pitchFamily="2" charset="-122"/>
              </a:rPr>
              <a:t>分布和</a:t>
            </a:r>
            <a:r>
              <a:rPr lang="zh-CN" altLang="en-US" sz="1400" b="0" dirty="0">
                <a:solidFill>
                  <a:srgbClr val="0070C0"/>
                </a:solidFill>
                <a:latin typeface="宋体" panose="02010600030101010101" pitchFamily="2" charset="-122"/>
              </a:rPr>
              <a:t>伽马射线</a:t>
            </a:r>
            <a:r>
              <a:rPr lang="zh-CN" altLang="en-US" sz="1400" b="0" dirty="0" smtClean="0">
                <a:solidFill>
                  <a:srgbClr val="0070C0"/>
                </a:solidFill>
                <a:latin typeface="宋体" panose="02010600030101010101" pitchFamily="2" charset="-122"/>
              </a:rPr>
              <a:t>能谱的测量</a:t>
            </a:r>
            <a:r>
              <a:rPr lang="zh-CN" altLang="en-US" sz="1400" b="0" dirty="0" smtClean="0">
                <a:solidFill>
                  <a:schemeClr val="tx2"/>
                </a:solidFill>
                <a:latin typeface="宋体" panose="02010600030101010101" pitchFamily="2" charset="-122"/>
              </a:rPr>
              <a:t>；</a:t>
            </a:r>
            <a:endParaRPr lang="en-US" altLang="zh-CN" sz="1400" b="0" dirty="0" smtClean="0">
              <a:solidFill>
                <a:schemeClr val="tx2"/>
              </a:solidFill>
              <a:latin typeface="宋体" panose="02010600030101010101" pitchFamily="2" charset="-122"/>
            </a:endParaRPr>
          </a:p>
          <a:p>
            <a:pPr lvl="1">
              <a:spcBef>
                <a:spcPts val="0"/>
              </a:spcBef>
              <a:buSzPct val="75000"/>
              <a:buFont typeface="Wingdings" panose="05000000000000000000" pitchFamily="2" charset="2"/>
              <a:buChar char="ü"/>
              <a:defRPr/>
            </a:pPr>
            <a:r>
              <a:rPr lang="zh-CN" altLang="en-US" sz="1400" b="0" dirty="0" smtClean="0">
                <a:solidFill>
                  <a:schemeClr val="tx2"/>
                </a:solidFill>
                <a:latin typeface="宋体" panose="02010600030101010101" pitchFamily="2" charset="-122"/>
                <a:cs typeface="Times New Roman" charset="0"/>
              </a:rPr>
              <a:t>测温安全监测摄像机：实现对隧道内</a:t>
            </a:r>
            <a:r>
              <a:rPr lang="zh-CN" altLang="en-US" sz="1400" b="0" dirty="0" smtClean="0">
                <a:solidFill>
                  <a:srgbClr val="0070C0"/>
                </a:solidFill>
                <a:latin typeface="宋体" panose="02010600030101010101" pitchFamily="2" charset="-122"/>
                <a:cs typeface="Times New Roman" charset="0"/>
              </a:rPr>
              <a:t>设备温度及视频</a:t>
            </a:r>
            <a:r>
              <a:rPr lang="zh-CN" altLang="en-US" sz="1400" b="0" dirty="0" smtClean="0">
                <a:solidFill>
                  <a:schemeClr val="tx2"/>
                </a:solidFill>
                <a:latin typeface="宋体" panose="02010600030101010101" pitchFamily="2" charset="-122"/>
                <a:cs typeface="Times New Roman" charset="0"/>
              </a:rPr>
              <a:t>的监控；</a:t>
            </a:r>
            <a:endParaRPr lang="en-US" altLang="zh-CN" sz="1400" b="0" dirty="0" smtClean="0">
              <a:solidFill>
                <a:schemeClr val="tx2"/>
              </a:solidFill>
              <a:latin typeface="宋体" panose="02010600030101010101" pitchFamily="2" charset="-122"/>
              <a:cs typeface="Times New Roman" charset="0"/>
            </a:endParaRPr>
          </a:p>
          <a:p>
            <a:pPr lvl="1">
              <a:spcBef>
                <a:spcPts val="0"/>
              </a:spcBef>
              <a:buSzPct val="75000"/>
              <a:buFont typeface="Wingdings" panose="05000000000000000000" pitchFamily="2" charset="2"/>
              <a:buChar char="l"/>
              <a:defRPr/>
            </a:pPr>
            <a:r>
              <a:rPr lang="zh-CN" altLang="en-US" sz="1600" dirty="0" smtClean="0">
                <a:solidFill>
                  <a:srgbClr val="0070C0"/>
                </a:solidFill>
                <a:latin typeface="宋体" panose="02010600030101010101" pitchFamily="2" charset="-122"/>
                <a:cs typeface="Times New Roman" charset="0"/>
              </a:rPr>
              <a:t>控制系统</a:t>
            </a:r>
            <a:endParaRPr lang="en-US" altLang="zh-CN" sz="1600" dirty="0" smtClean="0">
              <a:solidFill>
                <a:srgbClr val="0070C0"/>
              </a:solidFill>
              <a:latin typeface="宋体" panose="02010600030101010101" pitchFamily="2" charset="-122"/>
              <a:cs typeface="Times New Roman" charset="0"/>
            </a:endParaRPr>
          </a:p>
          <a:p>
            <a:pPr lvl="1">
              <a:spcBef>
                <a:spcPts val="0"/>
              </a:spcBef>
              <a:buSzPct val="75000"/>
              <a:buFont typeface="Wingdings" panose="05000000000000000000" pitchFamily="2" charset="2"/>
              <a:buChar char="ü"/>
              <a:defRPr/>
            </a:pPr>
            <a:r>
              <a:rPr lang="zh-CN" altLang="en-US" sz="1400" b="0" dirty="0" smtClean="0">
                <a:solidFill>
                  <a:srgbClr val="000000"/>
                </a:solidFill>
                <a:latin typeface="宋体" panose="02010600030101010101" pitchFamily="2" charset="-122"/>
                <a:cs typeface="Times New Roman" charset="0"/>
              </a:rPr>
              <a:t>数据传输：通过无线网桥、光纤、网线三种互补的方式；</a:t>
            </a:r>
            <a:endParaRPr lang="en-US" altLang="zh-CN" sz="1400" b="0" dirty="0" smtClean="0">
              <a:solidFill>
                <a:srgbClr val="000000"/>
              </a:solidFill>
              <a:latin typeface="宋体" panose="02010600030101010101" pitchFamily="2" charset="-122"/>
              <a:cs typeface="Times New Roman" charset="0"/>
            </a:endParaRPr>
          </a:p>
          <a:p>
            <a:pPr lvl="1">
              <a:spcBef>
                <a:spcPts val="0"/>
              </a:spcBef>
              <a:buSzPct val="75000"/>
              <a:buFont typeface="Wingdings" panose="05000000000000000000" pitchFamily="2" charset="2"/>
              <a:buChar char="ü"/>
              <a:defRPr/>
            </a:pPr>
            <a:r>
              <a:rPr lang="zh-CN" altLang="en-US" sz="1400" b="0" dirty="0" smtClean="0">
                <a:solidFill>
                  <a:srgbClr val="000000"/>
                </a:solidFill>
                <a:latin typeface="宋体" panose="02010600030101010101" pitchFamily="2" charset="-122"/>
                <a:cs typeface="Times New Roman" charset="0"/>
              </a:rPr>
              <a:t>控制显示终端：后台计算机、操控台、控制手柄</a:t>
            </a:r>
            <a:r>
              <a:rPr lang="zh-CN" altLang="en-US" sz="1400" b="0" dirty="0">
                <a:solidFill>
                  <a:srgbClr val="000000"/>
                </a:solidFill>
                <a:latin typeface="宋体" panose="02010600030101010101" pitchFamily="2" charset="-122"/>
                <a:cs typeface="Times New Roman" charset="0"/>
              </a:rPr>
              <a:t>、</a:t>
            </a:r>
            <a:r>
              <a:rPr lang="zh-CN" altLang="en-US" sz="1400" b="0" dirty="0" smtClean="0">
                <a:solidFill>
                  <a:srgbClr val="000000"/>
                </a:solidFill>
                <a:latin typeface="宋体" panose="02010600030101010101" pitchFamily="2" charset="-122"/>
                <a:cs typeface="Times New Roman" charset="0"/>
              </a:rPr>
              <a:t>显示器 </a:t>
            </a:r>
            <a:r>
              <a:rPr lang="en-US" altLang="zh-CN" sz="1400" b="0" dirty="0" smtClean="0">
                <a:solidFill>
                  <a:srgbClr val="000000"/>
                </a:solidFill>
                <a:latin typeface="宋体" panose="02010600030101010101" pitchFamily="2" charset="-122"/>
                <a:cs typeface="Times New Roman" charset="0"/>
              </a:rPr>
              <a:t>;</a:t>
            </a:r>
          </a:p>
          <a:p>
            <a:pPr lvl="1">
              <a:spcBef>
                <a:spcPts val="0"/>
              </a:spcBef>
              <a:buSzPct val="75000"/>
              <a:buFont typeface="Wingdings" panose="05000000000000000000" pitchFamily="2" charset="2"/>
              <a:buChar char="l"/>
              <a:defRPr/>
            </a:pPr>
            <a:r>
              <a:rPr lang="zh-CN" altLang="en-US" sz="1600" dirty="0" smtClean="0">
                <a:solidFill>
                  <a:srgbClr val="0070C0"/>
                </a:solidFill>
                <a:latin typeface="宋体" panose="02010600030101010101" pitchFamily="2" charset="-122"/>
                <a:cs typeface="Times New Roman" charset="0"/>
              </a:rPr>
              <a:t>机械系统</a:t>
            </a:r>
            <a:endParaRPr lang="en-US" altLang="zh-CN" sz="1600" dirty="0">
              <a:solidFill>
                <a:srgbClr val="0070C0"/>
              </a:solidFill>
              <a:latin typeface="宋体" panose="02010600030101010101" pitchFamily="2" charset="-122"/>
              <a:cs typeface="Times New Roman" charset="0"/>
            </a:endParaRPr>
          </a:p>
          <a:p>
            <a:pPr lvl="1">
              <a:spcBef>
                <a:spcPts val="0"/>
              </a:spcBef>
              <a:buSzPct val="75000"/>
              <a:buFont typeface="Wingdings" panose="05000000000000000000" pitchFamily="2" charset="2"/>
              <a:buChar char="ü"/>
              <a:defRPr/>
            </a:pPr>
            <a:r>
              <a:rPr lang="zh-CN" altLang="en-US" sz="1400" b="0" dirty="0" smtClean="0">
                <a:solidFill>
                  <a:srgbClr val="000000"/>
                </a:solidFill>
                <a:latin typeface="宋体" panose="02010600030101010101" pitchFamily="2" charset="-122"/>
                <a:cs typeface="Times New Roman" charset="0"/>
              </a:rPr>
              <a:t>系统机械结构：承载探测系统、控制系统</a:t>
            </a:r>
            <a:r>
              <a:rPr lang="en-US" altLang="zh-CN" sz="1400" b="0" dirty="0" smtClean="0">
                <a:solidFill>
                  <a:srgbClr val="000000"/>
                </a:solidFill>
                <a:latin typeface="宋体" panose="02010600030101010101" pitchFamily="2" charset="-122"/>
                <a:cs typeface="Times New Roman" charset="0"/>
              </a:rPr>
              <a:t>;</a:t>
            </a:r>
          </a:p>
          <a:p>
            <a:pPr lvl="1">
              <a:spcBef>
                <a:spcPts val="0"/>
              </a:spcBef>
              <a:buSzPct val="75000"/>
              <a:buFont typeface="Wingdings" panose="05000000000000000000" pitchFamily="2" charset="2"/>
              <a:buChar char="ü"/>
              <a:defRPr/>
            </a:pPr>
            <a:r>
              <a:rPr lang="zh-CN" altLang="en-US" sz="1400" b="0" dirty="0" smtClean="0">
                <a:solidFill>
                  <a:srgbClr val="000000"/>
                </a:solidFill>
                <a:latin typeface="宋体" panose="02010600030101010101" pitchFamily="2" charset="-122"/>
                <a:cs typeface="Times New Roman" charset="0"/>
              </a:rPr>
              <a:t>巡检机器人系统：承载系统机械结构</a:t>
            </a:r>
            <a:r>
              <a:rPr lang="en-US" altLang="zh-CN" sz="1400" b="0" dirty="0" smtClean="0">
                <a:solidFill>
                  <a:srgbClr val="000000"/>
                </a:solidFill>
                <a:latin typeface="宋体" panose="02010600030101010101" pitchFamily="2" charset="-122"/>
                <a:cs typeface="Times New Roman" charset="0"/>
              </a:rPr>
              <a:t>;</a:t>
            </a:r>
          </a:p>
        </p:txBody>
      </p:sp>
      <p:sp>
        <p:nvSpPr>
          <p:cNvPr id="4" name="标题 1"/>
          <p:cNvSpPr txBox="1">
            <a:spLocks/>
          </p:cNvSpPr>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控制区环境检测</a:t>
            </a:r>
            <a:r>
              <a:rPr lang="en-US" altLang="zh-CN" kern="0" dirty="0" smtClean="0">
                <a:solidFill>
                  <a:schemeClr val="tx1"/>
                </a:solidFill>
              </a:rPr>
              <a:t>-</a:t>
            </a:r>
            <a:r>
              <a:rPr lang="zh-CN" altLang="en-US" kern="0" dirty="0" smtClean="0">
                <a:solidFill>
                  <a:schemeClr val="tx1"/>
                </a:solidFill>
              </a:rPr>
              <a:t>隧道环境巡检系统</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437112"/>
            <a:ext cx="3552825" cy="1241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509119"/>
            <a:ext cx="3863999" cy="80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5733256"/>
            <a:ext cx="3954927" cy="667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5852853"/>
            <a:ext cx="3212020" cy="42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2636912"/>
            <a:ext cx="2016224" cy="1413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04192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1560" y="1266289"/>
            <a:ext cx="7848871" cy="1946687"/>
          </a:xfrm>
          <a:prstGeom prst="rect">
            <a:avLst/>
          </a:prstGeom>
        </p:spPr>
        <p:txBody>
          <a:bodyPr wrap="square">
            <a:spAutoFit/>
          </a:bodyPr>
          <a:lstStyle/>
          <a:p>
            <a:pPr marL="285750" indent="-285750" algn="l">
              <a:buSzPct val="75000"/>
              <a:buFont typeface="Wingdings" panose="05000000000000000000" pitchFamily="2" charset="2"/>
              <a:buChar char="l"/>
              <a:defRPr/>
            </a:pPr>
            <a:r>
              <a:rPr lang="zh-CN" altLang="en-US" sz="1800" b="1" dirty="0" smtClean="0">
                <a:solidFill>
                  <a:srgbClr val="0070C0"/>
                </a:solidFill>
                <a:latin typeface="宋体" panose="02010600030101010101" pitchFamily="2" charset="-122"/>
              </a:rPr>
              <a:t>系统</a:t>
            </a:r>
            <a:r>
              <a:rPr lang="zh-CN" altLang="en-US" sz="1800" b="1" dirty="0">
                <a:solidFill>
                  <a:srgbClr val="0070C0"/>
                </a:solidFill>
                <a:latin typeface="宋体" panose="02010600030101010101" pitchFamily="2" charset="-122"/>
              </a:rPr>
              <a:t>的运行、维护</a:t>
            </a:r>
            <a:endParaRPr lang="en-US" altLang="zh-CN" sz="1800" b="1" dirty="0">
              <a:solidFill>
                <a:srgbClr val="0070C0"/>
              </a:solidFill>
              <a:latin typeface="宋体" panose="02010600030101010101" pitchFamily="2" charset="-122"/>
            </a:endParaRPr>
          </a:p>
          <a:p>
            <a:pPr marL="742950" lvl="1" indent="-285750" algn="l">
              <a:spcBef>
                <a:spcPts val="300"/>
              </a:spcBef>
              <a:spcAft>
                <a:spcPts val="300"/>
              </a:spcAft>
              <a:buSzPct val="75000"/>
              <a:buFont typeface="Wingdings" panose="05000000000000000000" pitchFamily="2" charset="2"/>
              <a:buChar char="ü"/>
              <a:defRPr/>
            </a:pPr>
            <a:r>
              <a:rPr lang="zh-CN" altLang="en-US" sz="1600" dirty="0" smtClean="0">
                <a:latin typeface="宋体" panose="02010600030101010101" pitchFamily="2" charset="-122"/>
              </a:rPr>
              <a:t>在</a:t>
            </a:r>
            <a:r>
              <a:rPr lang="zh-CN" altLang="en-US" sz="1600" dirty="0">
                <a:latin typeface="宋体" panose="02010600030101010101" pitchFamily="2" charset="-122"/>
              </a:rPr>
              <a:t>环中控室的进行远程操控和数据采集</a:t>
            </a:r>
            <a:endParaRPr lang="en-US" altLang="zh-CN" sz="1600" dirty="0">
              <a:latin typeface="宋体" panose="02010600030101010101" pitchFamily="2" charset="-122"/>
            </a:endParaRPr>
          </a:p>
          <a:p>
            <a:pPr marL="742950" lvl="1" indent="-285750" algn="l">
              <a:spcBef>
                <a:spcPts val="300"/>
              </a:spcBef>
              <a:spcAft>
                <a:spcPts val="300"/>
              </a:spcAft>
              <a:buSzPct val="75000"/>
              <a:buFont typeface="Wingdings" panose="05000000000000000000" pitchFamily="2" charset="2"/>
              <a:buChar char="ü"/>
              <a:defRPr/>
            </a:pPr>
            <a:r>
              <a:rPr lang="zh-CN" altLang="en-US" sz="1600" dirty="0" smtClean="0">
                <a:latin typeface="宋体" panose="02010600030101010101" pitchFamily="2" charset="-122"/>
              </a:rPr>
              <a:t>加速器</a:t>
            </a:r>
            <a:r>
              <a:rPr lang="zh-CN" altLang="en-US" sz="1600" dirty="0">
                <a:latin typeface="宋体" panose="02010600030101010101" pitchFamily="2" charset="-122"/>
              </a:rPr>
              <a:t>停机后：</a:t>
            </a:r>
            <a:r>
              <a:rPr lang="zh-CN" altLang="en-US" sz="1600" dirty="0" smtClean="0">
                <a:latin typeface="宋体" panose="02010600030101010101" pitchFamily="2" charset="-122"/>
              </a:rPr>
              <a:t>剩余辐射、</a:t>
            </a:r>
            <a:r>
              <a:rPr lang="zh-CN" altLang="en-US" sz="1600" dirty="0">
                <a:latin typeface="宋体" panose="02010600030101010101" pitchFamily="2" charset="-122"/>
              </a:rPr>
              <a:t>感生放射性能谱、活化热点</a:t>
            </a:r>
            <a:endParaRPr lang="en-US" altLang="zh-CN" sz="1600" dirty="0">
              <a:latin typeface="宋体" panose="02010600030101010101" pitchFamily="2" charset="-122"/>
            </a:endParaRPr>
          </a:p>
          <a:p>
            <a:pPr marL="742950" lvl="1" indent="-285750" algn="l">
              <a:spcBef>
                <a:spcPts val="300"/>
              </a:spcBef>
              <a:spcAft>
                <a:spcPts val="300"/>
              </a:spcAft>
              <a:buSzPct val="75000"/>
              <a:buFont typeface="Wingdings" panose="05000000000000000000" pitchFamily="2" charset="2"/>
              <a:buChar char="ü"/>
              <a:defRPr/>
            </a:pPr>
            <a:r>
              <a:rPr lang="zh-CN" altLang="en-US" sz="1600" dirty="0" smtClean="0">
                <a:latin typeface="宋体" panose="02010600030101010101" pitchFamily="2" charset="-122"/>
              </a:rPr>
              <a:t>加速器</a:t>
            </a:r>
            <a:r>
              <a:rPr lang="zh-CN" altLang="en-US" sz="1600" dirty="0">
                <a:latin typeface="宋体" panose="02010600030101010101" pitchFamily="2" charset="-122"/>
              </a:rPr>
              <a:t>高频加功率未出束：韧致辐射能谱、瞬发辐射剂量率</a:t>
            </a:r>
            <a:endParaRPr lang="en-US" altLang="zh-CN" sz="1600" dirty="0">
              <a:latin typeface="宋体" panose="02010600030101010101" pitchFamily="2" charset="-122"/>
            </a:endParaRPr>
          </a:p>
          <a:p>
            <a:pPr marL="742950" lvl="1" indent="-285750" algn="l">
              <a:spcBef>
                <a:spcPts val="300"/>
              </a:spcBef>
              <a:spcAft>
                <a:spcPts val="300"/>
              </a:spcAft>
              <a:buSzPct val="75000"/>
              <a:buFont typeface="Wingdings" panose="05000000000000000000" pitchFamily="2" charset="2"/>
              <a:buChar char="ü"/>
              <a:defRPr/>
            </a:pPr>
            <a:r>
              <a:rPr lang="zh-CN" altLang="en-US" sz="1600" dirty="0" smtClean="0">
                <a:latin typeface="宋体" panose="02010600030101010101" pitchFamily="2" charset="-122"/>
              </a:rPr>
              <a:t>加速器</a:t>
            </a:r>
            <a:r>
              <a:rPr lang="zh-CN" altLang="en-US" sz="1600" dirty="0">
                <a:latin typeface="宋体" panose="02010600030101010101" pitchFamily="2" charset="-122"/>
              </a:rPr>
              <a:t>有束流：瞬发光子能谱、瞬发辐射剂量率</a:t>
            </a:r>
            <a:endParaRPr lang="en-US" altLang="zh-CN" sz="1600" dirty="0">
              <a:latin typeface="宋体" panose="02010600030101010101" pitchFamily="2" charset="-122"/>
            </a:endParaRPr>
          </a:p>
          <a:p>
            <a:pPr marL="742950" lvl="1" indent="-285750" algn="l">
              <a:spcBef>
                <a:spcPts val="300"/>
              </a:spcBef>
              <a:spcAft>
                <a:spcPts val="300"/>
              </a:spcAft>
              <a:buSzPct val="75000"/>
              <a:buFont typeface="Wingdings" panose="05000000000000000000" pitchFamily="2" charset="2"/>
              <a:buChar char="ü"/>
              <a:defRPr/>
            </a:pPr>
            <a:r>
              <a:rPr lang="zh-CN" altLang="en-US" sz="1600" dirty="0" smtClean="0">
                <a:latin typeface="宋体" panose="02010600030101010101" pitchFamily="2" charset="-122"/>
              </a:rPr>
              <a:t>设备</a:t>
            </a:r>
            <a:r>
              <a:rPr lang="zh-CN" altLang="en-US" sz="1600" dirty="0">
                <a:latin typeface="宋体" panose="02010600030101010101" pitchFamily="2" charset="-122"/>
              </a:rPr>
              <a:t>温度监控：电缆、</a:t>
            </a:r>
            <a:r>
              <a:rPr lang="zh-CN" altLang="en-US" sz="1600" dirty="0" smtClean="0">
                <a:latin typeface="宋体" panose="02010600030101010101" pitchFamily="2" charset="-122"/>
              </a:rPr>
              <a:t>波导</a:t>
            </a:r>
            <a:r>
              <a:rPr lang="en-US" altLang="zh-CN" sz="1600" dirty="0" smtClean="0">
                <a:latin typeface="宋体" panose="02010600030101010101" pitchFamily="2" charset="-122"/>
              </a:rPr>
              <a:t>…</a:t>
            </a:r>
            <a:endParaRPr lang="en-US" altLang="zh-CN" sz="1600" dirty="0">
              <a:latin typeface="宋体" panose="02010600030101010101" pitchFamily="2" charset="-122"/>
            </a:endParaRPr>
          </a:p>
        </p:txBody>
      </p:sp>
      <p:pic>
        <p:nvPicPr>
          <p:cNvPr id="51203"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5049" y="3224510"/>
            <a:ext cx="29225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0338" y="3224510"/>
            <a:ext cx="292417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矩形 6"/>
          <p:cNvSpPr>
            <a:spLocks noChangeArrowheads="1"/>
          </p:cNvSpPr>
          <p:nvPr/>
        </p:nvSpPr>
        <p:spPr bwMode="auto">
          <a:xfrm>
            <a:off x="611559" y="4941168"/>
            <a:ext cx="7992889"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l">
              <a:spcBef>
                <a:spcPts val="300"/>
              </a:spcBef>
              <a:spcAft>
                <a:spcPts val="300"/>
              </a:spcAft>
              <a:buSzPct val="75000"/>
              <a:buFont typeface="Wingdings" panose="05000000000000000000" pitchFamily="2" charset="2"/>
              <a:buChar char="l"/>
            </a:pPr>
            <a:r>
              <a:rPr lang="zh-CN" altLang="en-US" sz="1800" dirty="0" smtClean="0">
                <a:solidFill>
                  <a:srgbClr val="0070C0"/>
                </a:solidFill>
                <a:latin typeface="宋体" panose="02010600030101010101" pitchFamily="2" charset="-122"/>
                <a:cs typeface="Times New Roman" pitchFamily="18" charset="0"/>
              </a:rPr>
              <a:t>系统</a:t>
            </a:r>
            <a:r>
              <a:rPr lang="zh-CN" altLang="en-US" sz="1800" dirty="0">
                <a:solidFill>
                  <a:srgbClr val="0070C0"/>
                </a:solidFill>
                <a:latin typeface="宋体" panose="02010600030101010101" pitchFamily="2" charset="-122"/>
                <a:cs typeface="Times New Roman" pitchFamily="18" charset="0"/>
              </a:rPr>
              <a:t>目前可连续多点对感生放射性辐射场进行测试，同时也看到了加速器运行时随着功率和能量的升高，各探测器测量结果定性的变化趋势</a:t>
            </a:r>
            <a:r>
              <a:rPr lang="zh-CN" altLang="en-US" sz="1800" dirty="0" smtClean="0">
                <a:solidFill>
                  <a:srgbClr val="0070C0"/>
                </a:solidFill>
                <a:latin typeface="宋体" panose="02010600030101010101" pitchFamily="2" charset="-122"/>
                <a:cs typeface="Times New Roman" pitchFamily="18" charset="0"/>
              </a:rPr>
              <a:t>。</a:t>
            </a:r>
            <a:endParaRPr lang="en-US" altLang="zh-CN" sz="1800" dirty="0" smtClean="0">
              <a:solidFill>
                <a:srgbClr val="0070C0"/>
              </a:solidFill>
              <a:latin typeface="宋体" panose="02010600030101010101" pitchFamily="2" charset="-122"/>
              <a:cs typeface="Times New Roman" pitchFamily="18" charset="0"/>
            </a:endParaRPr>
          </a:p>
          <a:p>
            <a:pPr marL="285750" indent="-285750" algn="l">
              <a:spcBef>
                <a:spcPts val="300"/>
              </a:spcBef>
              <a:spcAft>
                <a:spcPts val="300"/>
              </a:spcAft>
              <a:buSzPct val="75000"/>
              <a:buFont typeface="Wingdings" panose="05000000000000000000" pitchFamily="2" charset="2"/>
              <a:buChar char="l"/>
            </a:pPr>
            <a:r>
              <a:rPr lang="zh-CN" altLang="en-US" sz="1800" dirty="0" smtClean="0">
                <a:solidFill>
                  <a:srgbClr val="0070C0"/>
                </a:solidFill>
                <a:latin typeface="宋体" panose="02010600030101010101" pitchFamily="2" charset="-122"/>
                <a:cs typeface="Times New Roman" pitchFamily="18" charset="0"/>
              </a:rPr>
              <a:t>系统</a:t>
            </a:r>
            <a:r>
              <a:rPr lang="zh-CN" altLang="en-US" sz="1800" dirty="0">
                <a:solidFill>
                  <a:srgbClr val="0070C0"/>
                </a:solidFill>
                <a:latin typeface="宋体" panose="02010600030101010101" pitchFamily="2" charset="-122"/>
                <a:cs typeface="Times New Roman" pitchFamily="18" charset="0"/>
              </a:rPr>
              <a:t>后续将进行数据积累，</a:t>
            </a:r>
            <a:r>
              <a:rPr lang="zh-CN" altLang="en-US" sz="1800" dirty="0" smtClean="0">
                <a:solidFill>
                  <a:srgbClr val="0070C0"/>
                </a:solidFill>
                <a:latin typeface="宋体" panose="02010600030101010101" pitchFamily="2" charset="-122"/>
                <a:cs typeface="Times New Roman" pitchFamily="18" charset="0"/>
              </a:rPr>
              <a:t>尝试进行瞬发辐射场的测试。</a:t>
            </a:r>
            <a:endParaRPr lang="en-US" altLang="zh-CN" sz="1800" dirty="0">
              <a:solidFill>
                <a:srgbClr val="0070C0"/>
              </a:solidFill>
              <a:latin typeface="宋体" panose="02010600030101010101" pitchFamily="2" charset="-122"/>
              <a:cs typeface="Times New Roman" pitchFamily="18" charset="0"/>
            </a:endParaRPr>
          </a:p>
        </p:txBody>
      </p:sp>
      <p:pic>
        <p:nvPicPr>
          <p:cNvPr id="51206"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8" y="3216573"/>
            <a:ext cx="2684462"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10"/>
          <p:cNvSpPr txBox="1">
            <a:spLocks noChangeArrowheads="1"/>
          </p:cNvSpPr>
          <p:nvPr/>
        </p:nvSpPr>
        <p:spPr bwMode="auto">
          <a:xfrm>
            <a:off x="1116013" y="4521641"/>
            <a:ext cx="863600" cy="21113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12700" tIns="12700" rIns="12700" bIns="12700">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ctr"/>
            <a:r>
              <a:rPr lang="zh-CN" altLang="en-US" sz="1200" dirty="0">
                <a:solidFill>
                  <a:srgbClr val="FF0000"/>
                </a:solidFill>
                <a:latin typeface="微软雅黑" pitchFamily="34" charset="-122"/>
                <a:ea typeface="微软雅黑" pitchFamily="34" charset="-122"/>
              </a:rPr>
              <a:t>辐射热点</a:t>
            </a:r>
            <a:endParaRPr lang="zh-CN" altLang="zh-CN" sz="1200" dirty="0">
              <a:solidFill>
                <a:srgbClr val="FF0000"/>
              </a:solidFill>
              <a:latin typeface="微软雅黑" pitchFamily="34" charset="-122"/>
              <a:ea typeface="微软雅黑" pitchFamily="34" charset="-122"/>
            </a:endParaRPr>
          </a:p>
        </p:txBody>
      </p:sp>
      <p:sp>
        <p:nvSpPr>
          <p:cNvPr id="51208" name="Text Box 10"/>
          <p:cNvSpPr txBox="1">
            <a:spLocks noChangeArrowheads="1"/>
          </p:cNvSpPr>
          <p:nvPr/>
        </p:nvSpPr>
        <p:spPr bwMode="auto">
          <a:xfrm>
            <a:off x="7164288" y="4516594"/>
            <a:ext cx="863600" cy="2095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12700" tIns="12700" rIns="12700" bIns="12700">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ctr"/>
            <a:r>
              <a:rPr lang="zh-CN" altLang="en-US" sz="1200" dirty="0">
                <a:solidFill>
                  <a:srgbClr val="FF0000"/>
                </a:solidFill>
                <a:latin typeface="微软雅黑" pitchFamily="34" charset="-122"/>
                <a:ea typeface="微软雅黑" pitchFamily="34" charset="-122"/>
              </a:rPr>
              <a:t>设备温度</a:t>
            </a:r>
            <a:endParaRPr lang="zh-CN" altLang="zh-CN" sz="1200" dirty="0">
              <a:solidFill>
                <a:srgbClr val="FF0000"/>
              </a:solidFill>
              <a:latin typeface="微软雅黑" pitchFamily="34" charset="-122"/>
              <a:ea typeface="微软雅黑" pitchFamily="34" charset="-122"/>
            </a:endParaRPr>
          </a:p>
        </p:txBody>
      </p:sp>
      <p:sp>
        <p:nvSpPr>
          <p:cNvPr id="51209" name="Text Box 10"/>
          <p:cNvSpPr txBox="1">
            <a:spLocks noChangeArrowheads="1"/>
          </p:cNvSpPr>
          <p:nvPr/>
        </p:nvSpPr>
        <p:spPr bwMode="auto">
          <a:xfrm>
            <a:off x="4067944" y="4521641"/>
            <a:ext cx="863600" cy="21113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12700" tIns="12700" rIns="12700" bIns="12700">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ctr"/>
            <a:r>
              <a:rPr lang="zh-CN" altLang="en-US" sz="1200" dirty="0">
                <a:solidFill>
                  <a:srgbClr val="FF0000"/>
                </a:solidFill>
                <a:latin typeface="微软雅黑" pitchFamily="34" charset="-122"/>
                <a:ea typeface="微软雅黑" pitchFamily="34" charset="-122"/>
              </a:rPr>
              <a:t>辐射剂量</a:t>
            </a:r>
            <a:endParaRPr lang="zh-CN" altLang="zh-CN" sz="1200" dirty="0">
              <a:solidFill>
                <a:srgbClr val="FF0000"/>
              </a:solidFill>
              <a:latin typeface="微软雅黑" pitchFamily="34" charset="-122"/>
              <a:ea typeface="微软雅黑" pitchFamily="34" charset="-122"/>
            </a:endParaRPr>
          </a:p>
        </p:txBody>
      </p:sp>
      <p:sp>
        <p:nvSpPr>
          <p:cNvPr id="14" name="标题 1"/>
          <p:cNvSpPr txBox="1">
            <a:spLocks/>
          </p:cNvSpPr>
          <p:nvPr/>
        </p:nvSpPr>
        <p:spPr bwMode="auto">
          <a:xfrm>
            <a:off x="467544" y="836712"/>
            <a:ext cx="6248400" cy="38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控制区环境检测</a:t>
            </a:r>
            <a:r>
              <a:rPr lang="en-US" altLang="zh-CN" kern="0" dirty="0" smtClean="0">
                <a:solidFill>
                  <a:schemeClr val="tx1"/>
                </a:solidFill>
              </a:rPr>
              <a:t>-</a:t>
            </a:r>
            <a:r>
              <a:rPr lang="zh-CN" altLang="en-US" kern="0" dirty="0" smtClean="0">
                <a:solidFill>
                  <a:schemeClr val="tx1"/>
                </a:solidFill>
              </a:rPr>
              <a:t>隧道环境巡检系统</a:t>
            </a:r>
          </a:p>
        </p:txBody>
      </p:sp>
    </p:spTree>
    <p:extLst>
      <p:ext uri="{BB962C8B-B14F-4D97-AF65-F5344CB8AC3E}">
        <p14:creationId xmlns:p14="http://schemas.microsoft.com/office/powerpoint/2010/main" val="182692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6371" y="1392555"/>
            <a:ext cx="7642053" cy="2180461"/>
          </a:xfrm>
        </p:spPr>
        <p:txBody>
          <a:bodyPr/>
          <a:lstStyle/>
          <a:p>
            <a:pPr>
              <a:buClr>
                <a:srgbClr val="0070C0"/>
              </a:buClr>
              <a:buSzPct val="75000"/>
              <a:buFont typeface="Wingdings" panose="05000000000000000000" pitchFamily="2" charset="2"/>
              <a:buChar char="l"/>
            </a:pPr>
            <a:r>
              <a:rPr lang="zh-CN" altLang="en-US" sz="1800" dirty="0" smtClean="0">
                <a:solidFill>
                  <a:srgbClr val="0070C0"/>
                </a:solidFill>
                <a:latin typeface="宋体" panose="02010600030101010101" pitchFamily="2" charset="-122"/>
                <a:ea typeface="宋体" panose="02010600030101010101" pitchFamily="2" charset="-122"/>
                <a:sym typeface="+mn-ea"/>
              </a:rPr>
              <a:t>该系统用于对重</a:t>
            </a:r>
            <a:r>
              <a:rPr lang="zh-CN" altLang="en-US" sz="1800" dirty="0">
                <a:solidFill>
                  <a:srgbClr val="0070C0"/>
                </a:solidFill>
                <a:latin typeface="宋体" panose="02010600030101010101" pitchFamily="2" charset="-122"/>
                <a:ea typeface="宋体" panose="02010600030101010101" pitchFamily="2" charset="-122"/>
                <a:sym typeface="+mn-ea"/>
              </a:rPr>
              <a:t>要的区域进行极早期火灾的探测报警，在被保护区域存在火灾隐患的</a:t>
            </a:r>
            <a:r>
              <a:rPr lang="zh-CN" altLang="en-US" sz="1800" dirty="0" smtClean="0">
                <a:solidFill>
                  <a:srgbClr val="0070C0"/>
                </a:solidFill>
                <a:latin typeface="宋体" panose="02010600030101010101" pitchFamily="2" charset="-122"/>
                <a:ea typeface="宋体" panose="02010600030101010101" pitchFamily="2" charset="-122"/>
                <a:sym typeface="+mn-ea"/>
              </a:rPr>
              <a:t>时候，及时提醒</a:t>
            </a:r>
            <a:r>
              <a:rPr lang="zh-CN" altLang="en-US" sz="1800" dirty="0">
                <a:solidFill>
                  <a:srgbClr val="0070C0"/>
                </a:solidFill>
                <a:latin typeface="宋体" panose="02010600030101010101" pitchFamily="2" charset="-122"/>
                <a:ea typeface="宋体" panose="02010600030101010101" pitchFamily="2" charset="-122"/>
                <a:sym typeface="+mn-ea"/>
              </a:rPr>
              <a:t>工作人员进行现场查看</a:t>
            </a:r>
            <a:r>
              <a:rPr lang="zh-CN" altLang="en-US" sz="1800" dirty="0" smtClean="0">
                <a:solidFill>
                  <a:srgbClr val="0070C0"/>
                </a:solidFill>
                <a:latin typeface="宋体" panose="02010600030101010101" pitchFamily="2" charset="-122"/>
                <a:ea typeface="宋体" panose="02010600030101010101" pitchFamily="2" charset="-122"/>
                <a:sym typeface="+mn-ea"/>
              </a:rPr>
              <a:t>，避免发生火灾，引起</a:t>
            </a:r>
            <a:r>
              <a:rPr lang="zh-CN" altLang="en-US" sz="1800" dirty="0">
                <a:solidFill>
                  <a:srgbClr val="0070C0"/>
                </a:solidFill>
                <a:latin typeface="宋体" panose="02010600030101010101" pitchFamily="2" charset="-122"/>
                <a:ea typeface="宋体" panose="02010600030101010101" pitchFamily="2" charset="-122"/>
                <a:sym typeface="+mn-ea"/>
              </a:rPr>
              <a:t>的不必要的</a:t>
            </a:r>
            <a:r>
              <a:rPr lang="zh-CN" altLang="en-US" sz="1800" dirty="0" smtClean="0">
                <a:solidFill>
                  <a:srgbClr val="0070C0"/>
                </a:solidFill>
                <a:latin typeface="宋体" panose="02010600030101010101" pitchFamily="2" charset="-122"/>
                <a:ea typeface="宋体" panose="02010600030101010101" pitchFamily="2" charset="-122"/>
                <a:sym typeface="+mn-ea"/>
              </a:rPr>
              <a:t>损失</a:t>
            </a:r>
            <a:endParaRPr lang="en-US" altLang="zh-CN" sz="1800" dirty="0" smtClean="0">
              <a:solidFill>
                <a:srgbClr val="0070C0"/>
              </a:solidFill>
              <a:latin typeface="宋体" panose="02010600030101010101" pitchFamily="2" charset="-122"/>
              <a:ea typeface="宋体" panose="02010600030101010101" pitchFamily="2" charset="-122"/>
              <a:sym typeface="+mn-ea"/>
            </a:endParaRPr>
          </a:p>
          <a:p>
            <a:pPr>
              <a:buClr>
                <a:srgbClr val="0070C0"/>
              </a:buClr>
              <a:buSzPct val="75000"/>
              <a:buFont typeface="Wingdings" panose="05000000000000000000" pitchFamily="2" charset="2"/>
              <a:buChar char="l"/>
            </a:pPr>
            <a:r>
              <a:rPr lang="zh-CN" altLang="en-US" sz="1800" dirty="0" smtClean="0">
                <a:latin typeface="宋体" panose="02010600030101010101" pitchFamily="2" charset="-122"/>
                <a:ea typeface="宋体" panose="02010600030101010101" pitchFamily="2" charset="-122"/>
              </a:rPr>
              <a:t>极</a:t>
            </a:r>
            <a:r>
              <a:rPr lang="zh-CN" altLang="en-US" sz="1800" dirty="0">
                <a:latin typeface="宋体" panose="02010600030101010101" pitchFamily="2" charset="-122"/>
                <a:ea typeface="宋体" panose="02010600030101010101" pitchFamily="2" charset="-122"/>
              </a:rPr>
              <a:t>早期火灾探测原理：</a:t>
            </a:r>
            <a:r>
              <a:rPr lang="zh-CN" altLang="zh-CN" sz="1800" dirty="0">
                <a:latin typeface="宋体" panose="02010600030101010101" pitchFamily="2" charset="-122"/>
                <a:ea typeface="宋体" panose="02010600030101010101" pitchFamily="2" charset="-122"/>
              </a:rPr>
              <a:t>通过分布在探测区域的采样管网上的采样孔，将空气样品抽到探测报警器内进行分析，</a:t>
            </a:r>
            <a:r>
              <a:rPr lang="zh-CN" altLang="en-US" sz="1800" dirty="0">
                <a:latin typeface="宋体" panose="02010600030101010101" pitchFamily="2" charset="-122"/>
                <a:ea typeface="宋体" panose="02010600030101010101" pitchFamily="2" charset="-122"/>
              </a:rPr>
              <a:t>然后</a:t>
            </a:r>
            <a:r>
              <a:rPr lang="zh-CN" altLang="zh-CN" sz="1800" dirty="0">
                <a:latin typeface="宋体" panose="02010600030101010101" pitchFamily="2" charset="-122"/>
                <a:ea typeface="宋体" panose="02010600030101010101" pitchFamily="2" charset="-122"/>
              </a:rPr>
              <a:t>显示出所保护区域的烟雾浓度</a:t>
            </a:r>
            <a:r>
              <a:rPr lang="zh-CN" altLang="en-US" sz="1800" dirty="0">
                <a:latin typeface="宋体" panose="02010600030101010101" pitchFamily="2" charset="-122"/>
                <a:ea typeface="宋体" panose="02010600030101010101" pitchFamily="2" charset="-122"/>
              </a:rPr>
              <a:t>、</a:t>
            </a:r>
            <a:r>
              <a:rPr lang="zh-CN" altLang="zh-CN" sz="1800" dirty="0">
                <a:latin typeface="宋体" panose="02010600030101010101" pitchFamily="2" charset="-122"/>
                <a:ea typeface="宋体" panose="02010600030101010101" pitchFamily="2" charset="-122"/>
              </a:rPr>
              <a:t>报警</a:t>
            </a:r>
            <a:r>
              <a:rPr lang="zh-CN" altLang="en-US" sz="1800" dirty="0">
                <a:latin typeface="+mn-ea"/>
              </a:rPr>
              <a:t>和</a:t>
            </a:r>
            <a:r>
              <a:rPr lang="zh-CN" altLang="zh-CN" sz="1800" dirty="0">
                <a:latin typeface="+mn-ea"/>
              </a:rPr>
              <a:t>故障状态</a:t>
            </a:r>
            <a:r>
              <a:rPr lang="zh-CN" altLang="en-US" sz="1800" dirty="0" smtClean="0">
                <a:latin typeface="+mn-ea"/>
              </a:rPr>
              <a:t>等</a:t>
            </a:r>
            <a:endParaRPr lang="zh-CN" altLang="en-US" sz="1800" dirty="0">
              <a:latin typeface="+mn-ea"/>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49413"/>
            <a:ext cx="3960440" cy="244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11"/>
          <p:cNvPicPr>
            <a:picLocks noChangeAspect="1"/>
          </p:cNvPicPr>
          <p:nvPr/>
        </p:nvPicPr>
        <p:blipFill>
          <a:blip r:embed="rId3"/>
          <a:srcRect/>
          <a:stretch>
            <a:fillRect/>
          </a:stretch>
        </p:blipFill>
        <p:spPr bwMode="auto">
          <a:xfrm>
            <a:off x="4788024" y="3784358"/>
            <a:ext cx="3270866" cy="217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p:cNvSpPr txBox="1">
            <a:spLocks/>
          </p:cNvSpPr>
          <p:nvPr/>
        </p:nvSpPr>
        <p:spPr bwMode="auto">
          <a:xfrm>
            <a:off x="746371" y="836712"/>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控制区环境检测</a:t>
            </a:r>
            <a:r>
              <a:rPr lang="en-US" altLang="zh-CN" kern="0" dirty="0" smtClean="0">
                <a:solidFill>
                  <a:schemeClr val="tx1"/>
                </a:solidFill>
              </a:rPr>
              <a:t>-</a:t>
            </a:r>
            <a:r>
              <a:rPr lang="zh-CN" altLang="en-US" kern="0" dirty="0" smtClean="0">
                <a:solidFill>
                  <a:schemeClr val="tx1"/>
                </a:solidFill>
              </a:rPr>
              <a:t>极早期火灾系统</a:t>
            </a:r>
          </a:p>
        </p:txBody>
      </p:sp>
    </p:spTree>
    <p:extLst>
      <p:ext uri="{BB962C8B-B14F-4D97-AF65-F5344CB8AC3E}">
        <p14:creationId xmlns:p14="http://schemas.microsoft.com/office/powerpoint/2010/main" val="296414549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控制区环境检测</a:t>
            </a:r>
            <a:r>
              <a:rPr lang="en-US" altLang="zh-CN" kern="0" dirty="0" smtClean="0">
                <a:solidFill>
                  <a:schemeClr val="tx1"/>
                </a:solidFill>
              </a:rPr>
              <a:t>-</a:t>
            </a:r>
            <a:r>
              <a:rPr lang="zh-CN" altLang="en-US" kern="0" dirty="0" smtClean="0">
                <a:solidFill>
                  <a:schemeClr val="tx1"/>
                </a:solidFill>
              </a:rPr>
              <a:t>极早期火灾系统</a:t>
            </a:r>
          </a:p>
        </p:txBody>
      </p:sp>
      <p:sp>
        <p:nvSpPr>
          <p:cNvPr id="3" name="内容占位符 2"/>
          <p:cNvSpPr>
            <a:spLocks noGrp="1"/>
          </p:cNvSpPr>
          <p:nvPr>
            <p:ph idx="1"/>
          </p:nvPr>
        </p:nvSpPr>
        <p:spPr>
          <a:xfrm>
            <a:off x="323528" y="1327150"/>
            <a:ext cx="8258175" cy="5530850"/>
          </a:xfrm>
        </p:spPr>
        <p:txBody>
          <a:bodyPr/>
          <a:lstStyle/>
          <a:p>
            <a:pPr>
              <a:buClr>
                <a:srgbClr val="0070C0"/>
              </a:buClr>
              <a:buSzPct val="75000"/>
              <a:buFont typeface="Wingdings" panose="05000000000000000000" pitchFamily="2" charset="2"/>
              <a:buChar char="l"/>
            </a:pPr>
            <a:r>
              <a:rPr lang="zh-CN" altLang="en-US" sz="1600" dirty="0" smtClean="0">
                <a:solidFill>
                  <a:srgbClr val="0070C0"/>
                </a:solidFill>
                <a:latin typeface="宋体" panose="02010600030101010101" pitchFamily="2" charset="-122"/>
                <a:ea typeface="宋体" panose="02010600030101010101" pitchFamily="2" charset="-122"/>
                <a:sym typeface="+mn-ea"/>
              </a:rPr>
              <a:t>系统调试与运行</a:t>
            </a:r>
            <a:endParaRPr lang="en-US" altLang="zh-CN" sz="1600" dirty="0" smtClean="0">
              <a:solidFill>
                <a:srgbClr val="0070C0"/>
              </a:solidFill>
              <a:latin typeface="宋体" panose="02010600030101010101" pitchFamily="2" charset="-122"/>
              <a:ea typeface="宋体" panose="02010600030101010101" pitchFamily="2" charset="-122"/>
              <a:sym typeface="+mn-ea"/>
            </a:endParaRPr>
          </a:p>
          <a:p>
            <a:pPr lvl="1">
              <a:buSzPct val="75000"/>
              <a:buFont typeface="Wingdings" panose="05000000000000000000" pitchFamily="2" charset="2"/>
              <a:buChar char="ü"/>
            </a:pPr>
            <a:r>
              <a:rPr lang="zh-CN" altLang="en-US" sz="1400" b="0" dirty="0" smtClean="0">
                <a:solidFill>
                  <a:schemeClr val="tx1"/>
                </a:solidFill>
                <a:latin typeface="宋体" panose="02010600030101010101" pitchFamily="2" charset="-122"/>
                <a:ea typeface="宋体" panose="02010600030101010101" pitchFamily="2" charset="-122"/>
                <a:sym typeface="+mn-ea"/>
              </a:rPr>
              <a:t>对</a:t>
            </a:r>
            <a:r>
              <a:rPr lang="en-US" altLang="zh-CN" sz="1400" b="0" dirty="0" smtClean="0">
                <a:solidFill>
                  <a:schemeClr val="tx1"/>
                </a:solidFill>
                <a:latin typeface="宋体" panose="02010600030101010101" pitchFamily="2" charset="-122"/>
                <a:ea typeface="宋体" panose="02010600030101010101" pitchFamily="2" charset="-122"/>
                <a:sym typeface="+mn-ea"/>
              </a:rPr>
              <a:t>80</a:t>
            </a:r>
            <a:r>
              <a:rPr lang="zh-CN" altLang="en-US" sz="1400" b="0" dirty="0">
                <a:solidFill>
                  <a:schemeClr val="tx1"/>
                </a:solidFill>
                <a:latin typeface="宋体" panose="02010600030101010101" pitchFamily="2" charset="-122"/>
                <a:ea typeface="宋体" panose="02010600030101010101" pitchFamily="2" charset="-122"/>
                <a:sym typeface="+mn-ea"/>
              </a:rPr>
              <a:t>多根采样</a:t>
            </a:r>
            <a:r>
              <a:rPr lang="zh-CN" altLang="en-US" sz="1400" b="0" dirty="0" smtClean="0">
                <a:solidFill>
                  <a:schemeClr val="tx1"/>
                </a:solidFill>
                <a:latin typeface="宋体" panose="02010600030101010101" pitchFamily="2" charset="-122"/>
                <a:ea typeface="宋体" panose="02010600030101010101" pitchFamily="2" charset="-122"/>
                <a:sym typeface="+mn-ea"/>
              </a:rPr>
              <a:t>管</a:t>
            </a:r>
            <a:r>
              <a:rPr lang="en-US" altLang="zh-CN" sz="1400" b="0" dirty="0" smtClean="0">
                <a:solidFill>
                  <a:schemeClr val="tx1"/>
                </a:solidFill>
                <a:latin typeface="宋体" panose="02010600030101010101" pitchFamily="2" charset="-122"/>
                <a:ea typeface="宋体" panose="02010600030101010101" pitchFamily="2" charset="-122"/>
                <a:sym typeface="+mn-ea"/>
              </a:rPr>
              <a:t>711</a:t>
            </a:r>
            <a:r>
              <a:rPr lang="zh-CN" altLang="en-US" sz="1400" b="0" dirty="0" smtClean="0">
                <a:solidFill>
                  <a:schemeClr val="tx1"/>
                </a:solidFill>
                <a:latin typeface="宋体" panose="02010600030101010101" pitchFamily="2" charset="-122"/>
                <a:ea typeface="宋体" panose="02010600030101010101" pitchFamily="2" charset="-122"/>
                <a:sym typeface="+mn-ea"/>
              </a:rPr>
              <a:t>个采样孔进行</a:t>
            </a:r>
            <a:r>
              <a:rPr lang="zh-CN" altLang="en-US" sz="1400" b="0" dirty="0">
                <a:solidFill>
                  <a:schemeClr val="tx1"/>
                </a:solidFill>
                <a:latin typeface="宋体" panose="02010600030101010101" pitchFamily="2" charset="-122"/>
                <a:ea typeface="宋体" panose="02010600030101010101" pitchFamily="2" charset="-122"/>
                <a:sym typeface="+mn-ea"/>
              </a:rPr>
              <a:t>性能调试</a:t>
            </a:r>
            <a:r>
              <a:rPr lang="zh-CN" altLang="en-US" sz="1400" b="0" dirty="0" smtClean="0">
                <a:solidFill>
                  <a:schemeClr val="tx1"/>
                </a:solidFill>
                <a:latin typeface="宋体" panose="02010600030101010101" pitchFamily="2" charset="-122"/>
                <a:ea typeface="宋体" panose="02010600030101010101" pitchFamily="2" charset="-122"/>
                <a:sym typeface="+mn-ea"/>
              </a:rPr>
              <a:t>：每个</a:t>
            </a:r>
            <a:r>
              <a:rPr lang="zh-CN" altLang="en-US" sz="1400" b="0" dirty="0">
                <a:solidFill>
                  <a:schemeClr val="tx1"/>
                </a:solidFill>
                <a:latin typeface="宋体" panose="02010600030101010101" pitchFamily="2" charset="-122"/>
                <a:ea typeface="宋体" panose="02010600030101010101" pitchFamily="2" charset="-122"/>
                <a:sym typeface="+mn-ea"/>
              </a:rPr>
              <a:t>采样孔的烟雾响应时间在</a:t>
            </a:r>
            <a:r>
              <a:rPr lang="en-US" altLang="zh-CN" sz="1400" b="0" dirty="0">
                <a:solidFill>
                  <a:schemeClr val="tx1"/>
                </a:solidFill>
                <a:latin typeface="宋体" panose="02010600030101010101" pitchFamily="2" charset="-122"/>
                <a:ea typeface="宋体" panose="02010600030101010101" pitchFamily="2" charset="-122"/>
                <a:sym typeface="+mn-ea"/>
              </a:rPr>
              <a:t>120s</a:t>
            </a:r>
            <a:r>
              <a:rPr lang="zh-CN" altLang="en-US" sz="1400" b="0" dirty="0">
                <a:solidFill>
                  <a:schemeClr val="tx1"/>
                </a:solidFill>
                <a:latin typeface="宋体" panose="02010600030101010101" pitchFamily="2" charset="-122"/>
                <a:ea typeface="宋体" panose="02010600030101010101" pitchFamily="2" charset="-122"/>
                <a:sym typeface="+mn-ea"/>
              </a:rPr>
              <a:t>以内，</a:t>
            </a:r>
            <a:r>
              <a:rPr lang="zh-CN" altLang="en-US" sz="1400" b="0" dirty="0" smtClean="0">
                <a:solidFill>
                  <a:schemeClr val="tx1"/>
                </a:solidFill>
                <a:latin typeface="宋体" panose="02010600030101010101" pitchFamily="2" charset="-122"/>
                <a:ea typeface="宋体" panose="02010600030101010101" pitchFamily="2" charset="-122"/>
                <a:sym typeface="+mn-ea"/>
              </a:rPr>
              <a:t>达到了国家</a:t>
            </a:r>
            <a:r>
              <a:rPr lang="zh-CN" altLang="en-US" sz="1400" b="0" dirty="0">
                <a:solidFill>
                  <a:schemeClr val="tx1"/>
                </a:solidFill>
                <a:latin typeface="宋体" panose="02010600030101010101" pitchFamily="2" charset="-122"/>
                <a:ea typeface="宋体" panose="02010600030101010101" pitchFamily="2" charset="-122"/>
                <a:sym typeface="+mn-ea"/>
              </a:rPr>
              <a:t>验收</a:t>
            </a:r>
            <a:r>
              <a:rPr lang="zh-CN" altLang="en-US" sz="1400" b="0" dirty="0" smtClean="0">
                <a:solidFill>
                  <a:schemeClr val="tx1"/>
                </a:solidFill>
                <a:latin typeface="宋体" panose="02010600030101010101" pitchFamily="2" charset="-122"/>
                <a:ea typeface="宋体" panose="02010600030101010101" pitchFamily="2" charset="-122"/>
                <a:sym typeface="+mn-ea"/>
              </a:rPr>
              <a:t>标准。</a:t>
            </a:r>
            <a:endParaRPr lang="en-US" altLang="zh-CN" sz="1600" b="0" dirty="0">
              <a:solidFill>
                <a:schemeClr val="tx1"/>
              </a:solidFill>
              <a:latin typeface="宋体" panose="02010600030101010101" pitchFamily="2" charset="-122"/>
              <a:ea typeface="宋体" panose="02010600030101010101" pitchFamily="2" charset="-122"/>
            </a:endParaRPr>
          </a:p>
        </p:txBody>
      </p:sp>
      <p:pic>
        <p:nvPicPr>
          <p:cNvPr id="5" name="Picture 2" descr="C:\Users\zhang\Documents\Tencent Files\81983950\FileRecv\MobileFile\IMG_20161110_152944.jpg"/>
          <p:cNvPicPr>
            <a:picLocks noChangeAspect="1"/>
          </p:cNvPicPr>
          <p:nvPr/>
        </p:nvPicPr>
        <p:blipFill>
          <a:blip r:embed="rId3"/>
          <a:stretch>
            <a:fillRect/>
          </a:stretch>
        </p:blipFill>
        <p:spPr>
          <a:xfrm>
            <a:off x="6165770" y="2186228"/>
            <a:ext cx="1502574" cy="2003568"/>
          </a:xfrm>
          <a:prstGeom prst="rect">
            <a:avLst/>
          </a:prstGeom>
          <a:noFill/>
          <a:ln w="9525">
            <a:noFill/>
          </a:ln>
        </p:spPr>
      </p:pic>
      <p:sp>
        <p:nvSpPr>
          <p:cNvPr id="6" name="TextBox 11"/>
          <p:cNvSpPr txBox="1"/>
          <p:nvPr/>
        </p:nvSpPr>
        <p:spPr>
          <a:xfrm>
            <a:off x="6226894" y="4221088"/>
            <a:ext cx="1441450" cy="307975"/>
          </a:xfrm>
          <a:prstGeom prst="rect">
            <a:avLst/>
          </a:prstGeom>
          <a:noFill/>
          <a:ln w="19050" cap="flat" cmpd="sng">
            <a:solidFill>
              <a:srgbClr val="FF0000"/>
            </a:solidFill>
            <a:prstDash val="solid"/>
            <a:miter/>
            <a:headEnd type="none" w="med" len="med"/>
            <a:tailEnd type="none" w="med" len="med"/>
          </a:ln>
        </p:spPr>
        <p:txBody>
          <a:bodyPr wrap="none">
            <a:spAutoFit/>
          </a:bodyPr>
          <a:lstStyle/>
          <a:p>
            <a:r>
              <a:rPr lang="zh-CN" altLang="en-US" b="1" dirty="0">
                <a:solidFill>
                  <a:srgbClr val="FF0000"/>
                </a:solidFill>
                <a:latin typeface="微软雅黑" panose="020B0503020204020204" pitchFamily="34" charset="-122"/>
                <a:ea typeface="微软雅黑" panose="020B0503020204020204" pitchFamily="34" charset="-122"/>
              </a:rPr>
              <a:t>采样孔喷烟测试</a:t>
            </a: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355" y="4593684"/>
            <a:ext cx="3583629" cy="217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5374" y="4754881"/>
            <a:ext cx="4392488" cy="184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355" y="2276872"/>
            <a:ext cx="3892963" cy="2318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30095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noGrp="1"/>
          </p:cNvSpPr>
          <p:nvPr>
            <p:ph type="title"/>
          </p:nvPr>
        </p:nvSpPr>
        <p:spPr bwMode="auto">
          <a:xfrm>
            <a:off x="609600" y="883568"/>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控制区环境检测</a:t>
            </a:r>
            <a:r>
              <a:rPr lang="en-US" altLang="zh-CN" kern="0" dirty="0" smtClean="0">
                <a:solidFill>
                  <a:schemeClr val="tx1"/>
                </a:solidFill>
              </a:rPr>
              <a:t>-</a:t>
            </a:r>
            <a:r>
              <a:rPr lang="zh-CN" altLang="en-US" kern="0" dirty="0" smtClean="0">
                <a:solidFill>
                  <a:schemeClr val="tx1"/>
                </a:solidFill>
              </a:rPr>
              <a:t>漏水监测系统</a:t>
            </a:r>
          </a:p>
        </p:txBody>
      </p:sp>
      <p:sp>
        <p:nvSpPr>
          <p:cNvPr id="5123" name="内容占位符 2"/>
          <p:cNvSpPr>
            <a:spLocks noGrp="1"/>
          </p:cNvSpPr>
          <p:nvPr>
            <p:ph idx="1"/>
          </p:nvPr>
        </p:nvSpPr>
        <p:spPr>
          <a:xfrm>
            <a:off x="611560" y="1412875"/>
            <a:ext cx="7778378" cy="5040313"/>
          </a:xfrm>
        </p:spPr>
        <p:txBody>
          <a:bodyPr/>
          <a:lstStyle/>
          <a:p>
            <a:pPr eaLnBrk="1" hangingPunct="1">
              <a:buClr>
                <a:srgbClr val="0070C0"/>
              </a:buClr>
              <a:buSzPct val="75000"/>
              <a:buFont typeface="Wingdings" panose="05000000000000000000" pitchFamily="2" charset="2"/>
              <a:buChar char="l"/>
              <a:defRPr/>
            </a:pPr>
            <a:r>
              <a:rPr lang="zh-CN" altLang="en-US" sz="1800" dirty="0" smtClean="0">
                <a:latin typeface="宋体" panose="02010600030101010101" pitchFamily="2" charset="-122"/>
                <a:ea typeface="宋体" panose="02010600030101010101" pitchFamily="2" charset="-122"/>
              </a:rPr>
              <a:t>该系统是用于</a:t>
            </a:r>
            <a:r>
              <a:rPr lang="zh-CN" altLang="zh-CN" sz="1800" dirty="0" smtClean="0">
                <a:latin typeface="宋体" panose="02010600030101010101" pitchFamily="2" charset="-122"/>
                <a:ea typeface="宋体" panose="02010600030101010101" pitchFamily="2" charset="-122"/>
              </a:rPr>
              <a:t>及时发现设备中冷却水管破裂导致的漏水问题，</a:t>
            </a:r>
            <a:r>
              <a:rPr lang="zh-CN" altLang="en-US" sz="1800" dirty="0" smtClean="0">
                <a:latin typeface="宋体" panose="02010600030101010101" pitchFamily="2" charset="-122"/>
                <a:ea typeface="宋体" panose="02010600030101010101" pitchFamily="2" charset="-122"/>
              </a:rPr>
              <a:t>对地面积水情况进行监测。</a:t>
            </a:r>
            <a:endParaRPr lang="en-US" altLang="zh-CN" sz="1800" dirty="0" smtClean="0">
              <a:latin typeface="宋体" panose="02010600030101010101" pitchFamily="2" charset="-122"/>
              <a:ea typeface="宋体" panose="02010600030101010101" pitchFamily="2" charset="-122"/>
            </a:endParaRPr>
          </a:p>
          <a:p>
            <a:pPr eaLnBrk="1" hangingPunct="1">
              <a:buClr>
                <a:srgbClr val="0070C0"/>
              </a:buClr>
              <a:buSzPct val="75000"/>
              <a:buFont typeface="Wingdings" panose="05000000000000000000" pitchFamily="2" charset="2"/>
              <a:buChar char="l"/>
              <a:defRPr/>
            </a:pPr>
            <a:r>
              <a:rPr lang="zh-CN" altLang="en-US" sz="1800" dirty="0" smtClean="0">
                <a:latin typeface="宋体" panose="02010600030101010101" pitchFamily="2" charset="-122"/>
                <a:ea typeface="宋体" panose="02010600030101010101" pitchFamily="2" charset="-122"/>
              </a:rPr>
              <a:t>系统主要设备</a:t>
            </a:r>
            <a:endParaRPr lang="en-US" altLang="zh-CN" sz="1800" dirty="0" smtClean="0">
              <a:latin typeface="宋体" panose="02010600030101010101" pitchFamily="2" charset="-122"/>
              <a:ea typeface="宋体" panose="02010600030101010101" pitchFamily="2" charset="-122"/>
            </a:endParaRPr>
          </a:p>
          <a:p>
            <a:pPr lvl="1" eaLnBrk="1" hangingPunct="1">
              <a:buSzPct val="75000"/>
              <a:buFont typeface="Wingdings" panose="05000000000000000000" pitchFamily="2" charset="2"/>
              <a:buChar char="ü"/>
              <a:defRPr/>
            </a:pPr>
            <a:r>
              <a:rPr lang="en-US" altLang="zh-CN" sz="1200" dirty="0" smtClean="0">
                <a:latin typeface="宋体" panose="02010600030101010101" pitchFamily="2" charset="-122"/>
                <a:ea typeface="宋体" panose="02010600030101010101" pitchFamily="2" charset="-122"/>
              </a:rPr>
              <a:t>JCJ500B</a:t>
            </a:r>
            <a:r>
              <a:rPr lang="zh-CN" altLang="en-US" sz="1200" dirty="0" smtClean="0">
                <a:latin typeface="宋体" panose="02010600030101010101" pitchFamily="2" charset="-122"/>
                <a:ea typeface="宋体" panose="02010600030101010101" pitchFamily="2" charset="-122"/>
              </a:rPr>
              <a:t>智能</a:t>
            </a:r>
            <a:r>
              <a:rPr lang="zh-CN" altLang="en-US" sz="1200" dirty="0" smtClean="0">
                <a:solidFill>
                  <a:srgbClr val="0070C0"/>
                </a:solidFill>
                <a:latin typeface="宋体" panose="02010600030101010101" pitchFamily="2" charset="-122"/>
                <a:ea typeface="宋体" panose="02010600030101010101" pitchFamily="2" charset="-122"/>
              </a:rPr>
              <a:t>巡检仪</a:t>
            </a:r>
            <a:r>
              <a:rPr lang="zh-CN" altLang="en-US" sz="1200" dirty="0" smtClean="0">
                <a:latin typeface="宋体" panose="02010600030101010101" pitchFamily="2" charset="-122"/>
                <a:ea typeface="宋体" panose="02010600030101010101" pitchFamily="2" charset="-122"/>
              </a:rPr>
              <a:t>：一般可巡检</a:t>
            </a:r>
            <a:r>
              <a:rPr lang="en-US" altLang="zh-CN" sz="1200" dirty="0" smtClean="0">
                <a:latin typeface="宋体" panose="02010600030101010101" pitchFamily="2" charset="-122"/>
                <a:ea typeface="宋体" panose="02010600030101010101" pitchFamily="2" charset="-122"/>
              </a:rPr>
              <a:t>1</a:t>
            </a:r>
            <a:r>
              <a:rPr lang="zh-CN" altLang="en-US" sz="1200" dirty="0" smtClean="0">
                <a:latin typeface="宋体" panose="02010600030101010101" pitchFamily="2" charset="-122"/>
                <a:ea typeface="宋体" panose="02010600030101010101" pitchFamily="2" charset="-122"/>
              </a:rPr>
              <a:t>～</a:t>
            </a:r>
            <a:r>
              <a:rPr lang="en-US" altLang="zh-CN" sz="1200" dirty="0" smtClean="0">
                <a:latin typeface="宋体" panose="02010600030101010101" pitchFamily="2" charset="-122"/>
                <a:ea typeface="宋体" panose="02010600030101010101" pitchFamily="2" charset="-122"/>
              </a:rPr>
              <a:t>16</a:t>
            </a:r>
            <a:r>
              <a:rPr lang="zh-CN" altLang="en-US" sz="1200" dirty="0" smtClean="0">
                <a:latin typeface="宋体" panose="02010600030101010101" pitchFamily="2" charset="-122"/>
                <a:ea typeface="宋体" panose="02010600030101010101" pitchFamily="2" charset="-122"/>
              </a:rPr>
              <a:t>路测量信号，可实现对多路温度、湿度、压力、液位、流量等各种物理量的巡回检测。通过配套的软件或用户根据通讯协议可以开发功能丰富的数据监测系统。</a:t>
            </a:r>
            <a:endParaRPr lang="en-US" altLang="zh-CN" sz="1200" dirty="0" smtClean="0">
              <a:latin typeface="宋体" panose="02010600030101010101" pitchFamily="2" charset="-122"/>
              <a:ea typeface="宋体" panose="02010600030101010101" pitchFamily="2" charset="-122"/>
            </a:endParaRPr>
          </a:p>
          <a:p>
            <a:pPr lvl="1" eaLnBrk="1" hangingPunct="1">
              <a:buSzPct val="75000"/>
              <a:buFont typeface="Wingdings" panose="05000000000000000000" pitchFamily="2" charset="2"/>
              <a:buChar char="ü"/>
              <a:defRPr/>
            </a:pPr>
            <a:r>
              <a:rPr lang="en-US" altLang="zh-CN" sz="1200" dirty="0" smtClean="0">
                <a:latin typeface="宋体" panose="02010600030101010101" pitchFamily="2" charset="-122"/>
                <a:ea typeface="宋体" panose="02010600030101010101" pitchFamily="2" charset="-122"/>
              </a:rPr>
              <a:t>JCJ100X</a:t>
            </a:r>
            <a:r>
              <a:rPr lang="zh-CN" altLang="en-US" sz="1200" dirty="0">
                <a:solidFill>
                  <a:srgbClr val="0070C0"/>
                </a:solidFill>
                <a:latin typeface="宋体" panose="02010600030101010101" pitchFamily="2" charset="-122"/>
                <a:ea typeface="宋体" panose="02010600030101010101" pitchFamily="2" charset="-122"/>
              </a:rPr>
              <a:t>浸水变送器</a:t>
            </a:r>
            <a:r>
              <a:rPr lang="zh-CN" altLang="en-US" sz="1200" dirty="0">
                <a:latin typeface="宋体" panose="02010600030101010101" pitchFamily="2" charset="-122"/>
                <a:ea typeface="宋体" panose="02010600030101010101" pitchFamily="2" charset="-122"/>
              </a:rPr>
              <a:t>：原理是变送器调幅激励线缆，一旦监测线缆所在位置某处有水，激励信号变化反馈给变送器，由变送器专用芯片对其进行放大、整形、比较、输出继电器告警。</a:t>
            </a:r>
            <a:endParaRPr lang="en-US" altLang="zh-CN" sz="1200" dirty="0">
              <a:latin typeface="宋体" panose="02010600030101010101" pitchFamily="2" charset="-122"/>
              <a:ea typeface="宋体" panose="02010600030101010101" pitchFamily="2" charset="-122"/>
            </a:endParaRPr>
          </a:p>
          <a:p>
            <a:pPr lvl="1" eaLnBrk="1" hangingPunct="1">
              <a:buSzPct val="75000"/>
              <a:buFont typeface="Wingdings" panose="05000000000000000000" pitchFamily="2" charset="2"/>
              <a:buChar char="ü"/>
              <a:defRPr/>
            </a:pPr>
            <a:r>
              <a:rPr lang="zh-CN" altLang="en-US" sz="1200" dirty="0">
                <a:solidFill>
                  <a:srgbClr val="0070C0"/>
                </a:solidFill>
                <a:latin typeface="宋体" panose="02010600030101010101" pitchFamily="2" charset="-122"/>
                <a:ea typeface="宋体" panose="02010600030101010101" pitchFamily="2" charset="-122"/>
              </a:rPr>
              <a:t>漏水监测电缆</a:t>
            </a:r>
            <a:r>
              <a:rPr lang="zh-CN" altLang="en-US" sz="1200" dirty="0">
                <a:latin typeface="宋体" panose="02010600030101010101" pitchFamily="2" charset="-122"/>
                <a:ea typeface="宋体" panose="02010600030101010101" pitchFamily="2" charset="-122"/>
              </a:rPr>
              <a:t>：由导电橡胶密封包裹并紧贴于地面，当线缆遇水就会造成线缆阻抗发生变化，变送器对此信号经分析处理输出告警信号。</a:t>
            </a:r>
            <a:endParaRPr lang="en-US" altLang="zh-CN" sz="1200" dirty="0">
              <a:latin typeface="宋体" panose="02010600030101010101" pitchFamily="2" charset="-122"/>
              <a:ea typeface="宋体" panose="02010600030101010101" pitchFamily="2" charset="-122"/>
            </a:endParaRPr>
          </a:p>
          <a:p>
            <a:pPr eaLnBrk="1" hangingPunct="1">
              <a:buFont typeface="Wingdings" pitchFamily="2" charset="2"/>
              <a:buChar char="p"/>
              <a:defRPr/>
            </a:pPr>
            <a:endParaRPr lang="en-US" altLang="zh-CN" sz="2400" dirty="0" smtClean="0">
              <a:latin typeface="微软雅黑" pitchFamily="34" charset="-122"/>
              <a:ea typeface="微软雅黑" pitchFamily="34" charset="-122"/>
            </a:endParaRPr>
          </a:p>
        </p:txBody>
      </p:sp>
      <p:sp>
        <p:nvSpPr>
          <p:cNvPr id="3076" name="灯片编号占位符 3"/>
          <p:cNvSpPr>
            <a:spLocks noGrp="1"/>
          </p:cNvSpPr>
          <p:nvPr>
            <p:ph type="sldNum" sz="quarter" idx="10"/>
          </p:nvPr>
        </p:nvSpPr>
        <p:spPr>
          <a:noFill/>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E3793D2F-0C6B-4BBA-877F-01FF14FD3A52}" type="slidenum">
              <a:rPr lang="en-US" altLang="zh-CN" sz="900" smtClean="0">
                <a:solidFill>
                  <a:srgbClr val="4D5E68"/>
                </a:solidFill>
                <a:latin typeface="Impact" pitchFamily="34" charset="0"/>
              </a:rPr>
              <a:pPr/>
              <a:t>24</a:t>
            </a:fld>
            <a:endParaRPr lang="en-US" altLang="zh-CN" sz="900" smtClean="0">
              <a:solidFill>
                <a:srgbClr val="4D5E68"/>
              </a:solidFill>
              <a:latin typeface="Impact"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293713"/>
            <a:ext cx="4211960" cy="2019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365104"/>
            <a:ext cx="4004792" cy="1948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15666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控制区环境检测</a:t>
            </a:r>
            <a:r>
              <a:rPr lang="en-US" altLang="zh-CN" kern="0" dirty="0" smtClean="0">
                <a:solidFill>
                  <a:schemeClr val="tx1"/>
                </a:solidFill>
              </a:rPr>
              <a:t>-</a:t>
            </a:r>
            <a:r>
              <a:rPr lang="zh-CN" altLang="en-US" kern="0" dirty="0" smtClean="0">
                <a:solidFill>
                  <a:schemeClr val="tx1"/>
                </a:solidFill>
              </a:rPr>
              <a:t>漏水监测系统</a:t>
            </a:r>
          </a:p>
        </p:txBody>
      </p:sp>
      <p:sp>
        <p:nvSpPr>
          <p:cNvPr id="3" name="内容占位符 2"/>
          <p:cNvSpPr>
            <a:spLocks noGrp="1"/>
          </p:cNvSpPr>
          <p:nvPr>
            <p:ph idx="1"/>
          </p:nvPr>
        </p:nvSpPr>
        <p:spPr>
          <a:xfrm>
            <a:off x="755577" y="1341438"/>
            <a:ext cx="7776864" cy="719410"/>
          </a:xfrm>
        </p:spPr>
        <p:txBody>
          <a:bodyPr/>
          <a:lstStyle/>
          <a:p>
            <a:pPr>
              <a:buClr>
                <a:srgbClr val="0070C0"/>
              </a:buClr>
              <a:buSzPct val="75000"/>
              <a:buFont typeface="Wingdings" panose="05000000000000000000" pitchFamily="2" charset="2"/>
              <a:buChar char="l"/>
              <a:defRPr/>
            </a:pPr>
            <a:r>
              <a:rPr lang="zh-CN" altLang="en-US" sz="1800" dirty="0">
                <a:solidFill>
                  <a:srgbClr val="0070C0"/>
                </a:solidFill>
                <a:latin typeface="宋体" panose="02010600030101010101" pitchFamily="2" charset="-122"/>
                <a:ea typeface="宋体" panose="02010600030101010101" pitchFamily="2" charset="-122"/>
              </a:rPr>
              <a:t>系统</a:t>
            </a:r>
            <a:r>
              <a:rPr lang="zh-CN" altLang="en-US" sz="1800" dirty="0" smtClean="0">
                <a:solidFill>
                  <a:srgbClr val="0070C0"/>
                </a:solidFill>
                <a:latin typeface="宋体" panose="02010600030101010101" pitchFamily="2" charset="-122"/>
                <a:ea typeface="宋体" panose="02010600030101010101" pitchFamily="2" charset="-122"/>
              </a:rPr>
              <a:t>可通过上位机界面，实现</a:t>
            </a:r>
            <a:r>
              <a:rPr lang="zh-CN" altLang="en-US" sz="1800" dirty="0">
                <a:solidFill>
                  <a:srgbClr val="0070C0"/>
                </a:solidFill>
                <a:latin typeface="宋体" panose="02010600030101010101" pitchFamily="2" charset="-122"/>
                <a:ea typeface="宋体" panose="02010600030101010101" pitchFamily="2" charset="-122"/>
              </a:rPr>
              <a:t>漏水监测数据实时显示，超出阈值范围各个级别声光报警，历史数据查询等功能</a:t>
            </a:r>
            <a:r>
              <a:rPr lang="zh-CN" altLang="en-US" sz="1800" dirty="0" smtClean="0">
                <a:latin typeface="宋体" panose="02010600030101010101" pitchFamily="2" charset="-122"/>
                <a:ea typeface="宋体" panose="02010600030101010101" pitchFamily="2" charset="-122"/>
              </a:rPr>
              <a:t>。</a:t>
            </a:r>
            <a:r>
              <a:rPr lang="zh-CN" altLang="en-US" sz="1800" dirty="0" smtClean="0">
                <a:solidFill>
                  <a:schemeClr val="tx1"/>
                </a:solidFill>
                <a:latin typeface="宋体" panose="02010600030101010101" pitchFamily="2" charset="-122"/>
                <a:ea typeface="宋体" panose="02010600030101010101" pitchFamily="2" charset="-122"/>
                <a:sym typeface="+mn-ea"/>
              </a:rPr>
              <a:t> </a:t>
            </a:r>
            <a:endParaRPr lang="en-US" altLang="zh-CN" sz="1800" dirty="0" smtClean="0">
              <a:solidFill>
                <a:schemeClr val="tx1"/>
              </a:solidFill>
              <a:latin typeface="宋体" panose="02010600030101010101" pitchFamily="2" charset="-122"/>
              <a:ea typeface="宋体" panose="02010600030101010101" pitchFamily="2" charset="-122"/>
              <a:sym typeface="+mn-ea"/>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2805271"/>
            <a:ext cx="4423808" cy="274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内容占位符 2"/>
          <p:cNvSpPr txBox="1">
            <a:spLocks/>
          </p:cNvSpPr>
          <p:nvPr/>
        </p:nvSpPr>
        <p:spPr bwMode="auto">
          <a:xfrm>
            <a:off x="467544" y="2119197"/>
            <a:ext cx="4032448" cy="41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a:solidFill>
                  <a:srgbClr val="4D5E68"/>
                </a:solidFill>
                <a:latin typeface="+mn-lt"/>
                <a:ea typeface="+mn-ea"/>
              </a:defRPr>
            </a:lvl3pPr>
            <a:lvl4pPr marL="1600200" indent="-228600" algn="l" rtl="0" eaLnBrk="0" fontAlgn="base" hangingPunct="0">
              <a:spcBef>
                <a:spcPct val="20000"/>
              </a:spcBef>
              <a:spcAft>
                <a:spcPct val="0"/>
              </a:spcAft>
              <a:buChar char="–"/>
              <a:defRPr b="1">
                <a:solidFill>
                  <a:srgbClr val="4D5E68"/>
                </a:solidFill>
                <a:latin typeface="+mn-lt"/>
                <a:ea typeface="+mn-ea"/>
              </a:defRPr>
            </a:lvl4pPr>
            <a:lvl5pPr marL="2057400" indent="-228600" algn="l" rtl="0" eaLnBrk="0" fontAlgn="base" hangingPunct="0">
              <a:spcBef>
                <a:spcPct val="20000"/>
              </a:spcBef>
              <a:spcAft>
                <a:spcPct val="0"/>
              </a:spcAft>
              <a:buChar char="»"/>
              <a:defRPr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a:spcBef>
                <a:spcPts val="0"/>
              </a:spcBef>
              <a:spcAft>
                <a:spcPts val="0"/>
              </a:spcAft>
              <a:buSzPct val="75000"/>
              <a:buFont typeface="Wingdings" panose="05000000000000000000" pitchFamily="2" charset="2"/>
              <a:buChar char="l"/>
              <a:defRPr/>
            </a:pPr>
            <a:r>
              <a:rPr lang="zh-CN" altLang="en-US" sz="1600" kern="0" dirty="0" smtClean="0">
                <a:solidFill>
                  <a:schemeClr val="tx1"/>
                </a:solidFill>
                <a:latin typeface="宋体" panose="02010600030101010101" pitchFamily="2" charset="-122"/>
                <a:ea typeface="宋体" panose="02010600030101010101" pitchFamily="2" charset="-122"/>
                <a:sym typeface="+mn-ea"/>
              </a:rPr>
              <a:t>系统维护模式</a:t>
            </a:r>
            <a:endParaRPr lang="en-US" altLang="zh-CN" sz="1600" kern="0" dirty="0" smtClean="0">
              <a:solidFill>
                <a:schemeClr val="tx1"/>
              </a:solidFill>
              <a:latin typeface="宋体" panose="02010600030101010101" pitchFamily="2" charset="-122"/>
              <a:ea typeface="宋体" panose="02010600030101010101" pitchFamily="2" charset="-122"/>
              <a:sym typeface="+mn-ea"/>
            </a:endParaRPr>
          </a:p>
          <a:p>
            <a:pPr lvl="1">
              <a:spcBef>
                <a:spcPts val="0"/>
              </a:spcBef>
              <a:spcAft>
                <a:spcPts val="0"/>
              </a:spcAft>
              <a:buSzPct val="75000"/>
              <a:buFont typeface="Wingdings" panose="05000000000000000000" pitchFamily="2" charset="2"/>
              <a:buChar char="ü"/>
              <a:defRPr/>
            </a:pPr>
            <a:r>
              <a:rPr lang="zh-CN" altLang="en-US" sz="1200" b="0" kern="1200" dirty="0" smtClean="0">
                <a:solidFill>
                  <a:schemeClr val="tx1"/>
                </a:solidFill>
                <a:latin typeface="宋体" panose="02010600030101010101" pitchFamily="2" charset="-122"/>
                <a:ea typeface="宋体" panose="02010600030101010101" pitchFamily="2" charset="-122"/>
                <a:sym typeface="+mn-ea"/>
              </a:rPr>
              <a:t>定期到中控室查看系统运行情况；</a:t>
            </a:r>
            <a:endParaRPr lang="en-US" altLang="zh-CN" sz="1200" b="0" kern="1200" dirty="0" smtClean="0">
              <a:solidFill>
                <a:schemeClr val="tx1"/>
              </a:solidFill>
              <a:latin typeface="宋体" panose="02010600030101010101" pitchFamily="2" charset="-122"/>
              <a:ea typeface="宋体" panose="02010600030101010101" pitchFamily="2" charset="-122"/>
              <a:sym typeface="+mn-ea"/>
            </a:endParaRPr>
          </a:p>
          <a:p>
            <a:pPr lvl="1">
              <a:spcBef>
                <a:spcPts val="0"/>
              </a:spcBef>
              <a:spcAft>
                <a:spcPts val="0"/>
              </a:spcAft>
              <a:buSzPct val="75000"/>
              <a:buFont typeface="Wingdings" panose="05000000000000000000" pitchFamily="2" charset="2"/>
              <a:buChar char="ü"/>
              <a:defRPr/>
            </a:pPr>
            <a:r>
              <a:rPr lang="zh-CN" altLang="en-US" sz="1200" b="0" kern="1200" dirty="0" smtClean="0">
                <a:solidFill>
                  <a:schemeClr val="tx1"/>
                </a:solidFill>
                <a:latin typeface="宋体" panose="02010600030101010101" pitchFamily="2" charset="-122"/>
                <a:ea typeface="宋体" panose="02010600030101010101" pitchFamily="2" charset="-122"/>
                <a:sym typeface="+mn-ea"/>
              </a:rPr>
              <a:t>被保护区域探测到报警信号时进行语音播报提醒值班人员进行查看；</a:t>
            </a:r>
            <a:endParaRPr lang="en-US" altLang="zh-CN" sz="1200" b="0" kern="1200" dirty="0" smtClean="0">
              <a:solidFill>
                <a:schemeClr val="tx1"/>
              </a:solidFill>
              <a:latin typeface="宋体" panose="02010600030101010101" pitchFamily="2" charset="-122"/>
              <a:ea typeface="宋体" panose="02010600030101010101" pitchFamily="2" charset="-122"/>
              <a:sym typeface="+mn-ea"/>
            </a:endParaRPr>
          </a:p>
          <a:p>
            <a:pPr lvl="1">
              <a:spcBef>
                <a:spcPts val="0"/>
              </a:spcBef>
              <a:spcAft>
                <a:spcPts val="0"/>
              </a:spcAft>
              <a:buSzPct val="75000"/>
              <a:buFont typeface="Wingdings" panose="05000000000000000000" pitchFamily="2" charset="2"/>
              <a:buChar char="ü"/>
              <a:defRPr/>
            </a:pPr>
            <a:r>
              <a:rPr lang="zh-CN" altLang="en-US" sz="1200" b="0" kern="1200" dirty="0" smtClean="0">
                <a:solidFill>
                  <a:schemeClr val="tx1"/>
                </a:solidFill>
                <a:latin typeface="宋体" panose="02010600030101010101" pitchFamily="2" charset="-122"/>
                <a:ea typeface="宋体" panose="02010600030101010101" pitchFamily="2" charset="-122"/>
                <a:sym typeface="+mn-ea"/>
              </a:rPr>
              <a:t>三级声光、语音报警：更快找到漏源；</a:t>
            </a:r>
            <a:endParaRPr lang="en-US" altLang="zh-CN" sz="1200" b="0" kern="1200" dirty="0" smtClean="0">
              <a:solidFill>
                <a:schemeClr val="tx1"/>
              </a:solidFill>
              <a:latin typeface="宋体" panose="02010600030101010101" pitchFamily="2" charset="-122"/>
              <a:ea typeface="宋体" panose="02010600030101010101" pitchFamily="2" charset="-122"/>
              <a:sym typeface="+mn-ea"/>
            </a:endParaRPr>
          </a:p>
          <a:p>
            <a:pPr>
              <a:spcBef>
                <a:spcPts val="0"/>
              </a:spcBef>
              <a:spcAft>
                <a:spcPts val="0"/>
              </a:spcAft>
              <a:buSzPct val="75000"/>
              <a:buFont typeface="Wingdings" panose="05000000000000000000" pitchFamily="2" charset="2"/>
              <a:buChar char="l"/>
              <a:defRPr/>
            </a:pPr>
            <a:r>
              <a:rPr lang="zh-CN" altLang="en-US" sz="1600" kern="0" dirty="0" smtClean="0">
                <a:solidFill>
                  <a:schemeClr val="tx1"/>
                </a:solidFill>
                <a:latin typeface="宋体" panose="02010600030101010101" pitchFamily="2" charset="-122"/>
                <a:ea typeface="宋体" panose="02010600030101010101" pitchFamily="2" charset="-122"/>
                <a:sym typeface="+mn-ea"/>
              </a:rPr>
              <a:t>系统运行情况</a:t>
            </a:r>
            <a:endParaRPr lang="en-US" altLang="zh-CN" sz="1600" kern="0" dirty="0" smtClean="0">
              <a:solidFill>
                <a:schemeClr val="tx1"/>
              </a:solidFill>
              <a:latin typeface="宋体" panose="02010600030101010101" pitchFamily="2" charset="-122"/>
              <a:ea typeface="宋体" panose="02010600030101010101" pitchFamily="2" charset="-122"/>
              <a:sym typeface="+mn-ea"/>
            </a:endParaRPr>
          </a:p>
          <a:p>
            <a:pPr marL="0" indent="0">
              <a:spcBef>
                <a:spcPts val="0"/>
              </a:spcBef>
              <a:spcAft>
                <a:spcPts val="0"/>
              </a:spcAft>
              <a:buSzPct val="75000"/>
              <a:buNone/>
              <a:defRPr/>
            </a:pPr>
            <a:r>
              <a:rPr lang="zh-CN" altLang="en-US" sz="1400" b="0" kern="0" dirty="0" smtClean="0">
                <a:solidFill>
                  <a:srgbClr val="0070C0"/>
                </a:solidFill>
                <a:latin typeface="宋体" panose="02010600030101010101" pitchFamily="2" charset="-122"/>
                <a:ea typeface="宋体" panose="02010600030101010101" pitchFamily="2" charset="-122"/>
              </a:rPr>
              <a:t>漏水系统运行以来多次监测到漏水报警信号，主要分三种情况：</a:t>
            </a:r>
            <a:endParaRPr lang="en-US" altLang="zh-CN" sz="1400" b="0" kern="0" dirty="0" smtClean="0">
              <a:solidFill>
                <a:srgbClr val="0070C0"/>
              </a:solidFill>
              <a:latin typeface="宋体" panose="02010600030101010101" pitchFamily="2" charset="-122"/>
              <a:ea typeface="宋体" panose="02010600030101010101" pitchFamily="2" charset="-122"/>
            </a:endParaRPr>
          </a:p>
          <a:p>
            <a:pPr lvl="1" eaLnBrk="1" hangingPunct="1">
              <a:spcBef>
                <a:spcPts val="0"/>
              </a:spcBef>
              <a:spcAft>
                <a:spcPts val="0"/>
              </a:spcAft>
              <a:buSzPct val="75000"/>
              <a:buFont typeface="Wingdings" panose="05000000000000000000" pitchFamily="2" charset="2"/>
              <a:buChar char="ü"/>
              <a:defRPr/>
            </a:pPr>
            <a:r>
              <a:rPr lang="zh-CN" altLang="en-US" sz="1200" b="0" kern="0" dirty="0" smtClean="0">
                <a:solidFill>
                  <a:schemeClr val="tx1"/>
                </a:solidFill>
                <a:latin typeface="宋体" panose="02010600030101010101" pitchFamily="2" charset="-122"/>
                <a:ea typeface="宋体" panose="02010600030101010101" pitchFamily="2" charset="-122"/>
              </a:rPr>
              <a:t>浸水变送器</a:t>
            </a:r>
            <a:r>
              <a:rPr lang="zh-CN" altLang="en-US" sz="1200" b="0" kern="0" dirty="0" smtClean="0">
                <a:solidFill>
                  <a:srgbClr val="0070C0"/>
                </a:solidFill>
                <a:latin typeface="宋体" panose="02010600030101010101" pitchFamily="2" charset="-122"/>
                <a:ea typeface="宋体" panose="02010600030101010101" pitchFamily="2" charset="-122"/>
              </a:rPr>
              <a:t>长时间持续报警</a:t>
            </a:r>
            <a:r>
              <a:rPr lang="zh-CN" altLang="en-US" sz="1200" b="0" kern="0" dirty="0" smtClean="0">
                <a:solidFill>
                  <a:schemeClr val="tx1"/>
                </a:solidFill>
                <a:latin typeface="宋体" panose="02010600030101010101" pitchFamily="2" charset="-122"/>
                <a:ea typeface="宋体" panose="02010600030101010101" pitchFamily="2" charset="-122"/>
              </a:rPr>
              <a:t>：下隧道查看发现有大面积明显漏水情况，或漏水监测带有水需仔细查看；</a:t>
            </a:r>
            <a:endParaRPr lang="en-US" altLang="zh-CN" sz="1200" b="0" kern="0" dirty="0" smtClean="0">
              <a:solidFill>
                <a:schemeClr val="tx1"/>
              </a:solidFill>
              <a:latin typeface="宋体" panose="02010600030101010101" pitchFamily="2" charset="-122"/>
              <a:ea typeface="宋体" panose="02010600030101010101" pitchFamily="2" charset="-122"/>
            </a:endParaRPr>
          </a:p>
          <a:p>
            <a:pPr lvl="1" eaLnBrk="1" hangingPunct="1">
              <a:spcBef>
                <a:spcPts val="0"/>
              </a:spcBef>
              <a:spcAft>
                <a:spcPts val="0"/>
              </a:spcAft>
              <a:buSzPct val="75000"/>
              <a:buFont typeface="Wingdings" panose="05000000000000000000" pitchFamily="2" charset="2"/>
              <a:buChar char="ü"/>
              <a:defRPr/>
            </a:pPr>
            <a:r>
              <a:rPr lang="zh-CN" altLang="en-US" sz="1200" b="0" kern="0" dirty="0" smtClean="0">
                <a:solidFill>
                  <a:schemeClr val="tx1"/>
                </a:solidFill>
                <a:latin typeface="宋体" panose="02010600030101010101" pitchFamily="2" charset="-122"/>
                <a:ea typeface="宋体" panose="02010600030101010101" pitchFamily="2" charset="-122"/>
              </a:rPr>
              <a:t>漏水变送器</a:t>
            </a:r>
            <a:r>
              <a:rPr lang="zh-CN" altLang="en-US" sz="1200" b="0" kern="0" dirty="0" smtClean="0">
                <a:solidFill>
                  <a:srgbClr val="0070C0"/>
                </a:solidFill>
                <a:latin typeface="宋体" panose="02010600030101010101" pitchFamily="2" charset="-122"/>
                <a:ea typeface="宋体" panose="02010600030101010101" pitchFamily="2" charset="-122"/>
              </a:rPr>
              <a:t>数小时持续报警后又自动取消报警</a:t>
            </a:r>
            <a:r>
              <a:rPr lang="zh-CN" altLang="en-US" sz="1200" b="0" kern="0" dirty="0" smtClean="0">
                <a:solidFill>
                  <a:schemeClr val="tx1"/>
                </a:solidFill>
                <a:latin typeface="宋体" panose="02010600030101010101" pitchFamily="2" charset="-122"/>
                <a:ea typeface="宋体" panose="02010600030101010101" pitchFamily="2" charset="-122"/>
              </a:rPr>
              <a:t>：少量积水导致监测到报警信号，时间长后蒸发自动取消；</a:t>
            </a:r>
            <a:endParaRPr lang="en-US" altLang="zh-CN" sz="1200" b="0" kern="0" dirty="0" smtClean="0">
              <a:solidFill>
                <a:schemeClr val="tx1"/>
              </a:solidFill>
              <a:latin typeface="宋体" panose="02010600030101010101" pitchFamily="2" charset="-122"/>
              <a:ea typeface="宋体" panose="02010600030101010101" pitchFamily="2" charset="-122"/>
            </a:endParaRPr>
          </a:p>
          <a:p>
            <a:pPr lvl="1" eaLnBrk="1" hangingPunct="1">
              <a:spcBef>
                <a:spcPts val="0"/>
              </a:spcBef>
              <a:spcAft>
                <a:spcPts val="0"/>
              </a:spcAft>
              <a:buSzPct val="75000"/>
              <a:buFont typeface="Wingdings" panose="05000000000000000000" pitchFamily="2" charset="2"/>
              <a:buChar char="ü"/>
              <a:defRPr/>
            </a:pPr>
            <a:r>
              <a:rPr lang="zh-CN" altLang="en-US" sz="1200" b="0" kern="0" dirty="0" smtClean="0">
                <a:solidFill>
                  <a:schemeClr val="tx1"/>
                </a:solidFill>
                <a:latin typeface="宋体" panose="02010600030101010101" pitchFamily="2" charset="-122"/>
                <a:ea typeface="宋体" panose="02010600030101010101" pitchFamily="2" charset="-122"/>
              </a:rPr>
              <a:t>漏水变送器</a:t>
            </a:r>
            <a:r>
              <a:rPr lang="zh-CN" altLang="en-US" sz="1200" b="0" kern="0" dirty="0" smtClean="0">
                <a:solidFill>
                  <a:srgbClr val="0070C0"/>
                </a:solidFill>
                <a:latin typeface="宋体" panose="02010600030101010101" pitchFamily="2" charset="-122"/>
                <a:ea typeface="宋体" panose="02010600030101010101" pitchFamily="2" charset="-122"/>
              </a:rPr>
              <a:t>隔一分钟报隔一分钟不报</a:t>
            </a:r>
            <a:r>
              <a:rPr lang="zh-CN" altLang="en-US" sz="1200" b="0" kern="0" dirty="0" smtClean="0">
                <a:solidFill>
                  <a:schemeClr val="tx1"/>
                </a:solidFill>
                <a:latin typeface="宋体" panose="02010600030101010101" pitchFamily="2" charset="-122"/>
                <a:ea typeface="宋体" panose="02010600030101010101" pitchFamily="2" charset="-122"/>
              </a:rPr>
              <a:t>：少量积水和漏水监测带接触不良导致，漏水报警信号断断续续；</a:t>
            </a:r>
            <a:endParaRPr lang="en-US" altLang="zh-CN" sz="1200" b="0" kern="0" dirty="0">
              <a:solidFill>
                <a:schemeClr val="tx1"/>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409631167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控制区环境检测</a:t>
            </a:r>
            <a:r>
              <a:rPr lang="en-US" altLang="zh-CN" dirty="0" smtClean="0"/>
              <a:t>-</a:t>
            </a:r>
            <a:r>
              <a:rPr lang="zh-CN" altLang="en-US" dirty="0" smtClean="0"/>
              <a:t>常规仪器检测</a:t>
            </a:r>
            <a:endParaRPr lang="zh-CN" altLang="en-US" dirty="0"/>
          </a:p>
        </p:txBody>
      </p:sp>
      <p:sp>
        <p:nvSpPr>
          <p:cNvPr id="3" name="内容占位符 2"/>
          <p:cNvSpPr>
            <a:spLocks noGrp="1"/>
          </p:cNvSpPr>
          <p:nvPr>
            <p:ph idx="1"/>
          </p:nvPr>
        </p:nvSpPr>
        <p:spPr>
          <a:xfrm>
            <a:off x="611560" y="1340768"/>
            <a:ext cx="7778823" cy="5221560"/>
          </a:xfrm>
        </p:spPr>
        <p:txBody>
          <a:bodyPr/>
          <a:lstStyle/>
          <a:p>
            <a:pPr>
              <a:spcBef>
                <a:spcPts val="300"/>
              </a:spcBef>
              <a:spcAft>
                <a:spcPts val="300"/>
              </a:spcAft>
              <a:buClr>
                <a:srgbClr val="0070C0"/>
              </a:buClr>
              <a:buSzPct val="75000"/>
              <a:buFont typeface="Wingdings" panose="05000000000000000000" pitchFamily="2" charset="2"/>
              <a:buChar char="l"/>
            </a:pPr>
            <a:r>
              <a:rPr lang="zh-CN" altLang="zh-CN" sz="1600" dirty="0" smtClean="0"/>
              <a:t>便携式</a:t>
            </a:r>
            <a:r>
              <a:rPr lang="zh-CN" altLang="en-US" sz="1600" dirty="0" smtClean="0"/>
              <a:t>剂量率</a:t>
            </a:r>
            <a:r>
              <a:rPr lang="zh-CN" altLang="zh-CN" sz="1600" dirty="0" smtClean="0"/>
              <a:t>仪 </a:t>
            </a:r>
            <a:r>
              <a:rPr lang="en-US" altLang="zh-CN" sz="1600" dirty="0" smtClean="0"/>
              <a:t>6150AD/5H</a:t>
            </a:r>
          </a:p>
          <a:p>
            <a:pPr lvl="1">
              <a:spcBef>
                <a:spcPts val="0"/>
              </a:spcBef>
              <a:spcAft>
                <a:spcPts val="300"/>
              </a:spcAft>
              <a:buSzPct val="75000"/>
              <a:buFont typeface="Wingdings" panose="05000000000000000000" pitchFamily="2" charset="2"/>
              <a:buChar char="ü"/>
            </a:pPr>
            <a:r>
              <a:rPr lang="zh-CN" altLang="zh-CN" sz="1400" b="0" dirty="0">
                <a:solidFill>
                  <a:schemeClr val="tx1"/>
                </a:solidFill>
                <a:latin typeface="+mn-ea"/>
              </a:rPr>
              <a:t>6150AD是一款便携式的，电池供电的辐射测量仪（gamma和X辐射），内置GM</a:t>
            </a:r>
            <a:r>
              <a:rPr lang="zh-CN" altLang="zh-CN" sz="1400" b="0" dirty="0" smtClean="0">
                <a:solidFill>
                  <a:schemeClr val="tx1"/>
                </a:solidFill>
                <a:latin typeface="+mn-ea"/>
              </a:rPr>
              <a:t>计数管，可以显示模拟和数字两种形式的剂量率</a:t>
            </a:r>
            <a:r>
              <a:rPr lang="en-US" altLang="zh-CN" sz="1400" b="0" dirty="0" smtClean="0">
                <a:solidFill>
                  <a:schemeClr val="tx1"/>
                </a:solidFill>
                <a:latin typeface="+mn-ea"/>
              </a:rPr>
              <a:t>,</a:t>
            </a:r>
            <a:r>
              <a:rPr lang="zh-CN" altLang="zh-CN" sz="1400" b="0" dirty="0">
                <a:solidFill>
                  <a:schemeClr val="tx1"/>
                </a:solidFill>
                <a:latin typeface="+mn-ea"/>
              </a:rPr>
              <a:t> 6150AD支持多种型号的探测器和多种应用：测量低剂量率/高剂量率光子辐射，</a:t>
            </a:r>
            <a:r>
              <a:rPr lang="zh-CN" altLang="zh-CN" sz="1400" b="0" dirty="0" smtClean="0">
                <a:solidFill>
                  <a:schemeClr val="tx1"/>
                </a:solidFill>
                <a:latin typeface="+mn-ea"/>
              </a:rPr>
              <a:t>探测和辐射</a:t>
            </a:r>
            <a:r>
              <a:rPr lang="zh-CN" altLang="zh-CN" sz="1400" b="0" dirty="0">
                <a:solidFill>
                  <a:schemeClr val="tx1"/>
                </a:solidFill>
                <a:latin typeface="+mn-ea"/>
              </a:rPr>
              <a:t>，测量固体和液体表面</a:t>
            </a:r>
            <a:r>
              <a:rPr lang="zh-CN" altLang="zh-CN" sz="1400" b="0" dirty="0" smtClean="0">
                <a:solidFill>
                  <a:schemeClr val="tx1"/>
                </a:solidFill>
                <a:latin typeface="+mn-ea"/>
              </a:rPr>
              <a:t>污染</a:t>
            </a:r>
            <a:r>
              <a:rPr lang="en-US" altLang="zh-CN" sz="1400" b="0" dirty="0" smtClean="0">
                <a:solidFill>
                  <a:schemeClr val="tx1"/>
                </a:solidFill>
                <a:latin typeface="+mn-ea"/>
              </a:rPr>
              <a:t>,</a:t>
            </a:r>
            <a:r>
              <a:rPr lang="zh-CN" altLang="zh-CN" sz="1400" b="0" dirty="0">
                <a:solidFill>
                  <a:schemeClr val="tx1"/>
                </a:solidFill>
                <a:latin typeface="+mn-ea"/>
              </a:rPr>
              <a:t>可以完成多种辐射测量</a:t>
            </a:r>
            <a:r>
              <a:rPr lang="zh-CN" altLang="zh-CN" sz="1400" b="0" dirty="0" smtClean="0">
                <a:solidFill>
                  <a:schemeClr val="tx1"/>
                </a:solidFill>
                <a:latin typeface="+mn-ea"/>
              </a:rPr>
              <a:t>任务</a:t>
            </a:r>
            <a:r>
              <a:rPr lang="zh-CN" altLang="zh-CN" sz="1400" dirty="0"/>
              <a:t>。</a:t>
            </a:r>
            <a:endParaRPr lang="en-US" altLang="zh-CN" sz="1600" dirty="0" smtClean="0"/>
          </a:p>
          <a:p>
            <a:pPr>
              <a:buSzPct val="75000"/>
            </a:pPr>
            <a:endParaRPr lang="en-US" altLang="zh-CN" sz="1600" dirty="0"/>
          </a:p>
          <a:p>
            <a:pPr>
              <a:buSzPct val="75000"/>
            </a:pPr>
            <a:endParaRPr lang="en-US" altLang="zh-CN" sz="1600" dirty="0" smtClean="0"/>
          </a:p>
          <a:p>
            <a:pPr marL="0" indent="0">
              <a:buSzPct val="75000"/>
              <a:buNone/>
            </a:pPr>
            <a:endParaRPr lang="en-US" altLang="zh-CN" sz="1600" dirty="0" smtClean="0"/>
          </a:p>
          <a:p>
            <a:pPr>
              <a:buClr>
                <a:srgbClr val="0070C0"/>
              </a:buClr>
              <a:buSzPct val="75000"/>
              <a:buFont typeface="Wingdings" panose="05000000000000000000" pitchFamily="2" charset="2"/>
              <a:buChar char="l"/>
            </a:pPr>
            <a:r>
              <a:rPr lang="en-US" altLang="zh-CN" sz="1400" dirty="0" err="1" smtClean="0"/>
              <a:t>CoMo</a:t>
            </a:r>
            <a:r>
              <a:rPr lang="en-US" altLang="zh-CN" sz="1400" dirty="0" smtClean="0"/>
              <a:t> </a:t>
            </a:r>
            <a:r>
              <a:rPr lang="en-US" altLang="zh-CN" sz="1400" dirty="0"/>
              <a:t>170 </a:t>
            </a:r>
            <a:r>
              <a:rPr lang="zh-CN" altLang="zh-CN" sz="1400" dirty="0" smtClean="0"/>
              <a:t>表面</a:t>
            </a:r>
            <a:r>
              <a:rPr lang="zh-CN" altLang="zh-CN" sz="1400" dirty="0"/>
              <a:t>沾污</a:t>
            </a:r>
            <a:r>
              <a:rPr lang="zh-CN" altLang="zh-CN" sz="1400" dirty="0" smtClean="0"/>
              <a:t>仪</a:t>
            </a:r>
            <a:endParaRPr lang="en-US" altLang="zh-CN" sz="1400" dirty="0" smtClean="0"/>
          </a:p>
          <a:p>
            <a:pPr lvl="1">
              <a:buSzPct val="75000"/>
              <a:buFont typeface="Wingdings" panose="05000000000000000000" pitchFamily="2" charset="2"/>
              <a:buChar char="ü"/>
            </a:pPr>
            <a:r>
              <a:rPr lang="zh-CN" altLang="zh-CN" sz="1400" b="0" dirty="0" smtClean="0">
                <a:solidFill>
                  <a:schemeClr val="tx1"/>
                </a:solidFill>
              </a:rPr>
              <a:t>为</a:t>
            </a:r>
            <a:r>
              <a:rPr lang="zh-CN" altLang="zh-CN" sz="1400" b="0" dirty="0">
                <a:solidFill>
                  <a:schemeClr val="tx1"/>
                </a:solidFill>
              </a:rPr>
              <a:t>同时测量</a:t>
            </a:r>
            <a:r>
              <a:rPr lang="en-US" altLang="zh-CN" sz="1400" b="0" dirty="0">
                <a:solidFill>
                  <a:schemeClr val="tx1"/>
                </a:solidFill>
              </a:rPr>
              <a:t> α</a:t>
            </a:r>
            <a:r>
              <a:rPr lang="zh-CN" altLang="zh-CN" sz="1400" b="0" dirty="0">
                <a:solidFill>
                  <a:schemeClr val="tx1"/>
                </a:solidFill>
              </a:rPr>
              <a:t>、</a:t>
            </a:r>
            <a:r>
              <a:rPr lang="en-US" altLang="zh-CN" sz="1400" b="0" dirty="0">
                <a:solidFill>
                  <a:schemeClr val="tx1"/>
                </a:solidFill>
              </a:rPr>
              <a:t>β</a:t>
            </a:r>
            <a:r>
              <a:rPr lang="zh-CN" altLang="zh-CN" sz="1400" b="0" dirty="0">
                <a:solidFill>
                  <a:schemeClr val="tx1"/>
                </a:solidFill>
              </a:rPr>
              <a:t>、</a:t>
            </a:r>
            <a:r>
              <a:rPr lang="en-US" altLang="zh-CN" sz="1400" b="0" dirty="0">
                <a:solidFill>
                  <a:schemeClr val="tx1"/>
                </a:solidFill>
              </a:rPr>
              <a:t>γ </a:t>
            </a:r>
            <a:r>
              <a:rPr lang="zh-CN" altLang="zh-CN" sz="1400" b="0" dirty="0">
                <a:solidFill>
                  <a:schemeClr val="tx1"/>
                </a:solidFill>
              </a:rPr>
              <a:t>表面沾污而设计，可以固定或者移动使用并直接或间接检测表面沾 污（擦拭测试样品）。此仪器携带方便，操作简单</a:t>
            </a:r>
            <a:r>
              <a:rPr lang="zh-CN" altLang="zh-CN" sz="1400" b="0" dirty="0" smtClean="0">
                <a:solidFill>
                  <a:schemeClr val="tx1"/>
                </a:solidFill>
              </a:rPr>
              <a:t>，应用广泛。</a:t>
            </a:r>
            <a:endParaRPr lang="zh-CN" altLang="en-US" sz="1400" b="0" dirty="0">
              <a:solidFill>
                <a:schemeClr val="tx1"/>
              </a:solidFill>
            </a:endParaRPr>
          </a:p>
        </p:txBody>
      </p:sp>
      <p:sp>
        <p:nvSpPr>
          <p:cNvPr id="4" name="灯片编号占位符 3"/>
          <p:cNvSpPr>
            <a:spLocks noGrp="1"/>
          </p:cNvSpPr>
          <p:nvPr>
            <p:ph type="sldNum" sz="quarter" idx="10"/>
          </p:nvPr>
        </p:nvSpPr>
        <p:spPr/>
        <p:txBody>
          <a:bodyPr/>
          <a:lstStyle/>
          <a:p>
            <a:pPr>
              <a:defRPr/>
            </a:pPr>
            <a:fld id="{6E7DAE66-2E54-4706-990B-E0B6E14A8F28}" type="slidenum">
              <a:rPr lang="en-US" altLang="zh-CN" smtClean="0"/>
              <a:t>26</a:t>
            </a:fld>
            <a:endParaRPr lang="en-US" altLang="zh-CN"/>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5085184"/>
            <a:ext cx="1651531" cy="148244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5071295"/>
            <a:ext cx="4824536" cy="149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150" y="2851559"/>
            <a:ext cx="4450002" cy="1123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2564903"/>
            <a:ext cx="1487718" cy="169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11281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控制区环境检测</a:t>
            </a:r>
            <a:r>
              <a:rPr lang="en-US" altLang="zh-CN" dirty="0" smtClean="0"/>
              <a:t>-</a:t>
            </a:r>
            <a:r>
              <a:rPr lang="zh-CN" altLang="en-US" dirty="0" smtClean="0"/>
              <a:t>常规仪器检测</a:t>
            </a:r>
            <a:endParaRPr lang="zh-CN" altLang="en-US" dirty="0"/>
          </a:p>
        </p:txBody>
      </p:sp>
      <p:sp>
        <p:nvSpPr>
          <p:cNvPr id="3" name="内容占位符 2"/>
          <p:cNvSpPr>
            <a:spLocks noGrp="1"/>
          </p:cNvSpPr>
          <p:nvPr>
            <p:ph idx="1"/>
          </p:nvPr>
        </p:nvSpPr>
        <p:spPr>
          <a:xfrm>
            <a:off x="609600" y="1447800"/>
            <a:ext cx="7778823" cy="4953000"/>
          </a:xfrm>
        </p:spPr>
        <p:txBody>
          <a:bodyPr/>
          <a:lstStyle/>
          <a:p>
            <a:pPr>
              <a:buClr>
                <a:srgbClr val="0070C0"/>
              </a:buClr>
              <a:buSzPct val="75000"/>
              <a:buFont typeface="Wingdings" panose="05000000000000000000" pitchFamily="2" charset="2"/>
              <a:buChar char="l"/>
            </a:pPr>
            <a:r>
              <a:rPr lang="en-US" altLang="zh-CN" sz="1600" dirty="0"/>
              <a:t>SIM-MAX N3020</a:t>
            </a:r>
            <a:r>
              <a:rPr lang="zh-CN" altLang="zh-CN" sz="1600" dirty="0"/>
              <a:t>中子周围剂量当量（率）仪</a:t>
            </a:r>
          </a:p>
          <a:p>
            <a:pPr lvl="1">
              <a:buSzPct val="75000"/>
              <a:buFont typeface="Wingdings" panose="05000000000000000000" pitchFamily="2" charset="2"/>
              <a:buChar char="ü"/>
            </a:pPr>
            <a:r>
              <a:rPr lang="en-US" altLang="zh-CN" sz="1400" b="0" dirty="0" smtClean="0"/>
              <a:t>SIM-MAX </a:t>
            </a:r>
            <a:r>
              <a:rPr lang="en-US" altLang="zh-CN" sz="1400" b="0" dirty="0"/>
              <a:t>N3020</a:t>
            </a:r>
            <a:r>
              <a:rPr lang="zh-CN" altLang="zh-CN" sz="1400" b="0" dirty="0"/>
              <a:t>是国内自主研制的、国际上最轻的一款用于监测中子剂量当量</a:t>
            </a:r>
            <a:r>
              <a:rPr lang="en-US" altLang="zh-CN" sz="1400" b="0" dirty="0"/>
              <a:t>(</a:t>
            </a:r>
            <a:r>
              <a:rPr lang="zh-CN" altLang="zh-CN" sz="1400" b="0" dirty="0"/>
              <a:t>率</a:t>
            </a:r>
            <a:r>
              <a:rPr lang="en-US" altLang="zh-CN" sz="1400" b="0" dirty="0"/>
              <a:t>)</a:t>
            </a:r>
            <a:r>
              <a:rPr lang="zh-CN" altLang="zh-CN" sz="1400" b="0" dirty="0"/>
              <a:t>的便携式仪器，该仪器以公司自主生产的高灵敏度</a:t>
            </a:r>
            <a:r>
              <a:rPr lang="en-US" altLang="zh-CN" sz="1400" b="0" baseline="30000" dirty="0"/>
              <a:t>6</a:t>
            </a:r>
            <a:r>
              <a:rPr lang="en-US" altLang="zh-CN" sz="1400" b="0" dirty="0"/>
              <a:t>LiI(</a:t>
            </a:r>
            <a:r>
              <a:rPr lang="en-US" altLang="zh-CN" sz="1400" b="0" dirty="0" err="1"/>
              <a:t>Eu</a:t>
            </a:r>
            <a:r>
              <a:rPr lang="en-US" altLang="zh-CN" sz="1400" b="0" dirty="0"/>
              <a:t>)</a:t>
            </a:r>
            <a:r>
              <a:rPr lang="zh-CN" altLang="zh-CN" sz="1400" b="0" dirty="0"/>
              <a:t>闪烁晶体作为中子探测元件，与同类仪器相比具有中子测量灵敏度高、</a:t>
            </a:r>
            <a:r>
              <a:rPr lang="en-US" altLang="zh-CN" sz="1400" b="0" dirty="0"/>
              <a:t>γ</a:t>
            </a:r>
            <a:r>
              <a:rPr lang="zh-CN" altLang="zh-CN" sz="1400" b="0" dirty="0"/>
              <a:t>抑制性能好、体积小、重量轻、智能化、操作方便等</a:t>
            </a:r>
            <a:r>
              <a:rPr lang="zh-CN" altLang="zh-CN" sz="1400" b="0" dirty="0" smtClean="0"/>
              <a:t>优点。</a:t>
            </a:r>
            <a:endParaRPr lang="en-US" altLang="zh-CN" sz="1400" b="0" dirty="0" smtClean="0"/>
          </a:p>
          <a:p>
            <a:pPr marL="457200" lvl="1" indent="0">
              <a:buNone/>
            </a:pPr>
            <a:r>
              <a:rPr lang="zh-CN" altLang="zh-CN" sz="1400" b="0" dirty="0" smtClean="0"/>
              <a:t> </a:t>
            </a:r>
            <a:endParaRPr lang="zh-CN" altLang="en-US" sz="1400" b="0" dirty="0"/>
          </a:p>
        </p:txBody>
      </p:sp>
      <p:sp>
        <p:nvSpPr>
          <p:cNvPr id="4" name="灯片编号占位符 3"/>
          <p:cNvSpPr>
            <a:spLocks noGrp="1"/>
          </p:cNvSpPr>
          <p:nvPr>
            <p:ph type="sldNum" sz="quarter" idx="10"/>
          </p:nvPr>
        </p:nvSpPr>
        <p:spPr/>
        <p:txBody>
          <a:bodyPr/>
          <a:lstStyle/>
          <a:p>
            <a:pPr>
              <a:defRPr/>
            </a:pPr>
            <a:fld id="{6E7DAE66-2E54-4706-990B-E0B6E14A8F28}" type="slidenum">
              <a:rPr lang="en-US" altLang="zh-CN" smtClean="0"/>
              <a:t>27</a:t>
            </a:fld>
            <a:endParaRPr lang="en-US" altLang="zh-CN"/>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02677"/>
            <a:ext cx="1769015" cy="151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882" y="2708919"/>
            <a:ext cx="3978526" cy="288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428" y="4395072"/>
            <a:ext cx="2580256" cy="119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61868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95536" y="1340768"/>
            <a:ext cx="8280920" cy="2448272"/>
          </a:xfrm>
          <a:prstGeom prst="rect">
            <a:avLst/>
          </a:prstGeom>
          <a:noFill/>
          <a:ln>
            <a:noFill/>
          </a:ln>
        </p:spPr>
        <p:txBody>
          <a:bodyPr vert="horz" wrap="square" lIns="91440" tIns="45720" rIns="91440" bIns="45720" numCol="1" anchor="t" anchorCtr="0" compatLnSpc="1"/>
          <a:lstStyle/>
          <a:p>
            <a:pPr marL="342900" marR="0" lvl="0" indent="-342900" algn="l" defTabSz="914400" rtl="0" eaLnBrk="1" fontAlgn="base" latinLnBrk="0" hangingPunct="1">
              <a:lnSpc>
                <a:spcPct val="110000"/>
              </a:lnSpc>
              <a:spcBef>
                <a:spcPct val="20000"/>
              </a:spcBef>
              <a:spcAft>
                <a:spcPct val="0"/>
              </a:spcAft>
              <a:buClr>
                <a:srgbClr val="0070C0"/>
              </a:buClr>
              <a:buSzPct val="75000"/>
              <a:buFont typeface="Wingdings" panose="05000000000000000000" pitchFamily="2" charset="2"/>
              <a:buChar char="l"/>
              <a:defRPr/>
            </a:pPr>
            <a:r>
              <a:rPr kumimoji="1" lang="zh-CN" altLang="en-US" sz="1600" b="1" i="0" u="none" strike="noStrike" kern="0" cap="none" spc="0" normalizeH="0" baseline="0" noProof="0" dirty="0" smtClean="0">
                <a:ln>
                  <a:noFill/>
                </a:ln>
                <a:solidFill>
                  <a:srgbClr val="0070C0"/>
                </a:solidFill>
                <a:effectLst/>
                <a:uLnTx/>
                <a:uFillTx/>
                <a:latin typeface="+mn-lt"/>
                <a:ea typeface="+mn-ea"/>
                <a:cs typeface="+mn-cs"/>
              </a:rPr>
              <a:t>加速器部件的感生放射性</a:t>
            </a:r>
            <a:endParaRPr kumimoji="1" lang="en-US" altLang="zh-CN" sz="1600" b="1" i="0" u="none" strike="noStrike" kern="0" cap="none" spc="0" normalizeH="0" baseline="0" noProof="0" dirty="0" smtClean="0">
              <a:ln>
                <a:noFill/>
              </a:ln>
              <a:solidFill>
                <a:srgbClr val="0070C0"/>
              </a:solidFill>
              <a:effectLst/>
              <a:uLnTx/>
              <a:uFillTx/>
              <a:latin typeface="+mn-lt"/>
              <a:ea typeface="+mn-ea"/>
              <a:cs typeface="+mn-cs"/>
            </a:endParaRPr>
          </a:p>
          <a:p>
            <a:pPr marL="800100" lvl="1" indent="-342900" algn="l">
              <a:lnSpc>
                <a:spcPct val="110000"/>
              </a:lnSpc>
              <a:spcBef>
                <a:spcPct val="20000"/>
              </a:spcBef>
              <a:buClr>
                <a:schemeClr val="tx1"/>
              </a:buClr>
              <a:buSzPct val="75000"/>
              <a:buFont typeface="Wingdings" panose="05000000000000000000" pitchFamily="2" charset="2"/>
              <a:buChar char="ü"/>
              <a:defRPr/>
            </a:pPr>
            <a:r>
              <a:rPr kumimoji="1" lang="en-US" altLang="zh-CN" i="0" u="none" strike="noStrike" kern="0" cap="none" spc="0" normalizeH="0" baseline="0" noProof="0" dirty="0" smtClean="0">
                <a:ln>
                  <a:noFill/>
                </a:ln>
                <a:solidFill>
                  <a:schemeClr val="tx1"/>
                </a:solidFill>
                <a:effectLst/>
                <a:uLnTx/>
                <a:uFillTx/>
                <a:latin typeface="+mn-lt"/>
                <a:ea typeface="+mn-ea"/>
              </a:rPr>
              <a:t>30 cm </a:t>
            </a:r>
            <a:r>
              <a:rPr kumimoji="1" lang="zh-CN" altLang="en-US" i="0" u="none" strike="noStrike" kern="0" cap="none" spc="0" normalizeH="0" baseline="0" noProof="0" dirty="0" smtClean="0">
                <a:ln>
                  <a:noFill/>
                </a:ln>
                <a:solidFill>
                  <a:schemeClr val="tx1"/>
                </a:solidFill>
                <a:effectLst/>
                <a:uLnTx/>
                <a:uFillTx/>
                <a:latin typeface="+mn-lt"/>
                <a:ea typeface="+mn-ea"/>
              </a:rPr>
              <a:t>最大剂量率</a:t>
            </a:r>
            <a:r>
              <a:rPr kumimoji="1" lang="en-US" altLang="zh-CN" i="0" u="none" strike="noStrike" kern="0" cap="none" spc="0" normalizeH="0" baseline="0" noProof="0" dirty="0" smtClean="0">
                <a:ln>
                  <a:noFill/>
                </a:ln>
                <a:solidFill>
                  <a:schemeClr val="tx1"/>
                </a:solidFill>
                <a:effectLst/>
                <a:uLnTx/>
                <a:uFillTx/>
                <a:latin typeface="+mn-lt"/>
                <a:ea typeface="+mn-ea"/>
              </a:rPr>
              <a:t>572 </a:t>
            </a:r>
            <a:r>
              <a:rPr kumimoji="1" lang="el-GR" altLang="zh-CN" i="0" u="none" strike="noStrike" kern="0" cap="none" spc="0" normalizeH="0" baseline="0" noProof="0" dirty="0" smtClean="0">
                <a:ln>
                  <a:noFill/>
                </a:ln>
                <a:solidFill>
                  <a:schemeClr val="tx1"/>
                </a:solidFill>
                <a:effectLst/>
                <a:uLnTx/>
                <a:uFillTx/>
                <a:latin typeface="+mn-lt"/>
                <a:ea typeface="+mn-ea"/>
              </a:rPr>
              <a:t>μ</a:t>
            </a:r>
            <a:r>
              <a:rPr kumimoji="1" lang="en-US" altLang="zh-CN" i="0" u="none" strike="noStrike" kern="0" cap="none" spc="0" normalizeH="0" baseline="0" noProof="0" dirty="0" err="1" smtClean="0">
                <a:ln>
                  <a:noFill/>
                </a:ln>
                <a:solidFill>
                  <a:schemeClr val="tx1"/>
                </a:solidFill>
                <a:effectLst/>
                <a:uLnTx/>
                <a:uFillTx/>
                <a:latin typeface="+mn-lt"/>
                <a:ea typeface="+mn-ea"/>
              </a:rPr>
              <a:t>Sv</a:t>
            </a:r>
            <a:r>
              <a:rPr kumimoji="1" lang="en-US" altLang="zh-CN" i="0" u="none" strike="noStrike" kern="0" cap="none" spc="0" normalizeH="0" baseline="0" noProof="0" dirty="0" smtClean="0">
                <a:ln>
                  <a:noFill/>
                </a:ln>
                <a:solidFill>
                  <a:schemeClr val="tx1"/>
                </a:solidFill>
                <a:effectLst/>
                <a:uLnTx/>
                <a:uFillTx/>
                <a:latin typeface="+mn-lt"/>
                <a:ea typeface="+mn-ea"/>
              </a:rPr>
              <a:t>/h </a:t>
            </a:r>
            <a:r>
              <a:rPr kumimoji="1" lang="zh-CN" altLang="en-US" i="0" u="none" strike="noStrike" kern="0" cap="none" spc="0" normalizeH="0" baseline="0" noProof="0" dirty="0" smtClean="0">
                <a:ln>
                  <a:noFill/>
                </a:ln>
                <a:solidFill>
                  <a:schemeClr val="tx1"/>
                </a:solidFill>
                <a:effectLst/>
                <a:uLnTx/>
                <a:uFillTx/>
                <a:latin typeface="+mn-lt"/>
                <a:ea typeface="+mn-ea"/>
              </a:rPr>
              <a:t>（</a:t>
            </a:r>
            <a:r>
              <a:rPr kumimoji="1" lang="en-US" altLang="zh-CN" i="0" u="none" strike="noStrike" kern="0" cap="none" spc="0" normalizeH="0" baseline="0" noProof="0" dirty="0" smtClean="0">
                <a:ln>
                  <a:noFill/>
                </a:ln>
                <a:solidFill>
                  <a:schemeClr val="tx1"/>
                </a:solidFill>
                <a:effectLst/>
                <a:uLnTx/>
                <a:uFillTx/>
                <a:latin typeface="+mn-lt"/>
                <a:ea typeface="+mn-ea"/>
              </a:rPr>
              <a:t>2018.7.20</a:t>
            </a:r>
            <a:r>
              <a:rPr kumimoji="1" lang="zh-CN" altLang="en-US" i="0" u="none" strike="noStrike" kern="0" cap="none" spc="0" normalizeH="0" baseline="0" noProof="0" dirty="0" smtClean="0">
                <a:ln>
                  <a:noFill/>
                </a:ln>
                <a:solidFill>
                  <a:schemeClr val="tx1"/>
                </a:solidFill>
                <a:effectLst/>
                <a:uLnTx/>
                <a:uFillTx/>
                <a:latin typeface="+mn-lt"/>
                <a:ea typeface="+mn-ea"/>
              </a:rPr>
              <a:t>，</a:t>
            </a:r>
            <a:r>
              <a:rPr kumimoji="1" lang="en-US" altLang="zh-CN" i="0" u="none" strike="noStrike" kern="0" cap="none" spc="0" normalizeH="0" baseline="0" noProof="0" dirty="0" smtClean="0">
                <a:ln>
                  <a:noFill/>
                </a:ln>
                <a:solidFill>
                  <a:schemeClr val="tx1"/>
                </a:solidFill>
                <a:effectLst/>
                <a:uLnTx/>
                <a:uFillTx/>
                <a:latin typeface="+mn-lt"/>
                <a:ea typeface="+mn-ea"/>
              </a:rPr>
              <a:t>RCS</a:t>
            </a:r>
            <a:r>
              <a:rPr kumimoji="1" lang="zh-CN" altLang="en-US" i="0" u="none" strike="noStrike" kern="0" cap="none" spc="0" normalizeH="0" baseline="0" noProof="0" dirty="0" smtClean="0">
                <a:ln>
                  <a:noFill/>
                </a:ln>
                <a:solidFill>
                  <a:schemeClr val="tx1"/>
                </a:solidFill>
                <a:effectLst/>
                <a:uLnTx/>
                <a:uFillTx/>
                <a:latin typeface="+mn-lt"/>
                <a:ea typeface="+mn-ea"/>
              </a:rPr>
              <a:t>高频腔体</a:t>
            </a:r>
            <a:r>
              <a:rPr kumimoji="1" lang="en-US" altLang="zh-CN" i="0" u="none" strike="noStrike" kern="0" cap="none" spc="0" normalizeH="0" baseline="0" noProof="0" dirty="0" smtClean="0">
                <a:ln>
                  <a:noFill/>
                </a:ln>
                <a:solidFill>
                  <a:schemeClr val="tx1"/>
                </a:solidFill>
                <a:effectLst/>
                <a:uLnTx/>
                <a:uFillTx/>
                <a:latin typeface="+mn-lt"/>
                <a:ea typeface="+mn-ea"/>
              </a:rPr>
              <a:t>2</a:t>
            </a:r>
            <a:r>
              <a:rPr kumimoji="1" lang="zh-CN" altLang="en-US" i="0" u="none" strike="noStrike" kern="0" cap="none" spc="0" normalizeH="0" baseline="0" noProof="0" dirty="0" smtClean="0">
                <a:ln>
                  <a:noFill/>
                </a:ln>
                <a:solidFill>
                  <a:schemeClr val="tx1"/>
                </a:solidFill>
                <a:effectLst/>
                <a:uLnTx/>
                <a:uFillTx/>
                <a:latin typeface="+mn-lt"/>
                <a:ea typeface="+mn-ea"/>
              </a:rPr>
              <a:t>出口，</a:t>
            </a:r>
            <a:r>
              <a:rPr kumimoji="1" lang="en-US" altLang="zh-CN" i="0" u="none" strike="noStrike" kern="0" cap="none" spc="0" normalizeH="0" baseline="0" noProof="0" dirty="0" smtClean="0">
                <a:ln>
                  <a:noFill/>
                </a:ln>
                <a:solidFill>
                  <a:schemeClr val="tx1"/>
                </a:solidFill>
                <a:effectLst/>
                <a:uLnTx/>
                <a:uFillTx/>
                <a:latin typeface="+mn-lt"/>
                <a:ea typeface="+mn-ea"/>
              </a:rPr>
              <a:t>20 kW</a:t>
            </a:r>
            <a:r>
              <a:rPr kumimoji="1" lang="zh-CN" altLang="en-US" i="0" u="none" strike="noStrike" kern="0" cap="none" spc="0" normalizeH="0" baseline="0" noProof="0" dirty="0" smtClean="0">
                <a:ln>
                  <a:noFill/>
                </a:ln>
                <a:solidFill>
                  <a:schemeClr val="tx1"/>
                </a:solidFill>
                <a:effectLst/>
                <a:uLnTx/>
                <a:uFillTx/>
                <a:latin typeface="+mn-lt"/>
                <a:ea typeface="+mn-ea"/>
              </a:rPr>
              <a:t>连续运行约</a:t>
            </a:r>
            <a:r>
              <a:rPr kumimoji="1" lang="en-US" altLang="zh-CN" i="0" u="none" strike="noStrike" kern="0" cap="none" spc="0" normalizeH="0" baseline="0" noProof="0" dirty="0" smtClean="0">
                <a:ln>
                  <a:noFill/>
                </a:ln>
                <a:solidFill>
                  <a:schemeClr val="tx1"/>
                </a:solidFill>
                <a:effectLst/>
                <a:uLnTx/>
                <a:uFillTx/>
                <a:latin typeface="+mn-lt"/>
                <a:ea typeface="+mn-ea"/>
              </a:rPr>
              <a:t>2</a:t>
            </a:r>
            <a:r>
              <a:rPr kumimoji="1" lang="zh-CN" altLang="en-US" i="0" u="none" strike="noStrike" kern="0" cap="none" spc="0" normalizeH="0" baseline="0" noProof="0" dirty="0" smtClean="0">
                <a:ln>
                  <a:noFill/>
                </a:ln>
                <a:solidFill>
                  <a:schemeClr val="tx1"/>
                </a:solidFill>
                <a:effectLst/>
                <a:uLnTx/>
                <a:uFillTx/>
                <a:latin typeface="+mn-lt"/>
                <a:ea typeface="+mn-ea"/>
              </a:rPr>
              <a:t>周，</a:t>
            </a:r>
            <a:r>
              <a:rPr kumimoji="1" lang="zh-CN" altLang="en-US" kern="0" dirty="0"/>
              <a:t>停机</a:t>
            </a:r>
            <a:r>
              <a:rPr kumimoji="1" lang="en-US" altLang="zh-CN" kern="0" dirty="0"/>
              <a:t>1</a:t>
            </a:r>
            <a:r>
              <a:rPr kumimoji="1" lang="zh-CN" altLang="en-US" kern="0" dirty="0" smtClean="0"/>
              <a:t>小时</a:t>
            </a:r>
            <a:r>
              <a:rPr kumimoji="1" lang="zh-CN" altLang="en-US" i="0" u="none" strike="noStrike" kern="0" cap="none" spc="0" normalizeH="0" baseline="0" noProof="0" dirty="0" smtClean="0">
                <a:ln>
                  <a:noFill/>
                </a:ln>
                <a:solidFill>
                  <a:schemeClr val="tx1"/>
                </a:solidFill>
                <a:effectLst/>
                <a:uLnTx/>
                <a:uFillTx/>
                <a:latin typeface="+mn-lt"/>
                <a:ea typeface="+mn-ea"/>
              </a:rPr>
              <a:t>），大部分部件仍处于</a:t>
            </a:r>
            <a:r>
              <a:rPr kumimoji="1" lang="zh-CN" altLang="en-US" kern="0" noProof="0" dirty="0" smtClean="0">
                <a:latin typeface="+mn-lt"/>
                <a:ea typeface="+mn-ea"/>
              </a:rPr>
              <a:t>本底水平</a:t>
            </a:r>
            <a:r>
              <a:rPr kumimoji="1" lang="zh-CN" altLang="en-US" i="0" u="none" strike="noStrike" kern="0" cap="none" spc="0" normalizeH="0" baseline="0" noProof="0" dirty="0" smtClean="0">
                <a:ln>
                  <a:noFill/>
                </a:ln>
                <a:solidFill>
                  <a:schemeClr val="tx1"/>
                </a:solidFill>
                <a:effectLst/>
                <a:uLnTx/>
                <a:uFillTx/>
                <a:latin typeface="+mn-lt"/>
                <a:ea typeface="+mn-ea"/>
              </a:rPr>
              <a:t>。</a:t>
            </a:r>
            <a:endParaRPr kumimoji="1" lang="en-US" altLang="zh-CN" i="0" u="none" strike="noStrike" kern="0" cap="none" spc="0" normalizeH="0" baseline="0" noProof="0" dirty="0" smtClean="0">
              <a:ln>
                <a:noFill/>
              </a:ln>
              <a:solidFill>
                <a:schemeClr val="tx1"/>
              </a:solidFill>
              <a:effectLst/>
              <a:uLnTx/>
              <a:uFillTx/>
              <a:latin typeface="+mn-lt"/>
              <a:ea typeface="+mn-ea"/>
            </a:endParaRPr>
          </a:p>
          <a:p>
            <a:pPr marL="342900" lvl="0" indent="-342900" algn="l">
              <a:lnSpc>
                <a:spcPct val="110000"/>
              </a:lnSpc>
              <a:spcBef>
                <a:spcPct val="20000"/>
              </a:spcBef>
              <a:buClr>
                <a:srgbClr val="0070C0"/>
              </a:buClr>
              <a:buSzPct val="75000"/>
              <a:buFont typeface="Wingdings" panose="05000000000000000000" pitchFamily="2" charset="2"/>
              <a:buChar char="l"/>
              <a:defRPr/>
            </a:pPr>
            <a:r>
              <a:rPr kumimoji="1" lang="zh-CN" altLang="en-US" sz="1600" b="1" kern="0" dirty="0">
                <a:solidFill>
                  <a:srgbClr val="0070C0"/>
                </a:solidFill>
              </a:rPr>
              <a:t>隧道参观人员的</a:t>
            </a:r>
            <a:r>
              <a:rPr kumimoji="1" lang="zh-CN" altLang="en-US" sz="1600" b="1" kern="0" dirty="0" smtClean="0">
                <a:solidFill>
                  <a:srgbClr val="0070C0"/>
                </a:solidFill>
              </a:rPr>
              <a:t>辐射水平</a:t>
            </a:r>
            <a:endParaRPr kumimoji="1" lang="en-US" altLang="zh-CN" sz="1600" b="1" kern="0" dirty="0" smtClean="0">
              <a:solidFill>
                <a:srgbClr val="0070C0"/>
              </a:solidFill>
            </a:endParaRPr>
          </a:p>
          <a:p>
            <a:pPr marL="800100" lvl="1" indent="-342900" algn="l">
              <a:lnSpc>
                <a:spcPct val="110000"/>
              </a:lnSpc>
              <a:spcBef>
                <a:spcPct val="20000"/>
              </a:spcBef>
              <a:buClr>
                <a:schemeClr val="tx1"/>
              </a:buClr>
              <a:buSzPct val="75000"/>
              <a:buFont typeface="Wingdings" panose="05000000000000000000" pitchFamily="2" charset="2"/>
              <a:buChar char="ü"/>
              <a:defRPr/>
            </a:pPr>
            <a:r>
              <a:rPr kumimoji="1" lang="zh-CN" altLang="en-US" kern="0" dirty="0" smtClean="0">
                <a:latin typeface="+mn-ea"/>
                <a:ea typeface="+mn-ea"/>
              </a:rPr>
              <a:t>本</a:t>
            </a:r>
            <a:r>
              <a:rPr kumimoji="1" lang="zh-CN" altLang="en-US" kern="0" dirty="0">
                <a:latin typeface="+mn-ea"/>
                <a:ea typeface="+mn-ea"/>
              </a:rPr>
              <a:t>次暑期检修时（</a:t>
            </a:r>
            <a:r>
              <a:rPr kumimoji="1" lang="en-US" altLang="zh-CN" kern="0" dirty="0">
                <a:latin typeface="+mn-ea"/>
                <a:ea typeface="+mn-ea"/>
              </a:rPr>
              <a:t>7.25</a:t>
            </a:r>
            <a:r>
              <a:rPr kumimoji="1" lang="zh-CN" altLang="en-US" kern="0" dirty="0" smtClean="0">
                <a:latin typeface="+mn-ea"/>
                <a:ea typeface="+mn-ea"/>
              </a:rPr>
              <a:t>），便携式</a:t>
            </a:r>
            <a:r>
              <a:rPr kumimoji="1" lang="zh-CN" altLang="en-US" kern="0" dirty="0">
                <a:latin typeface="+mn-ea"/>
                <a:ea typeface="+mn-ea"/>
              </a:rPr>
              <a:t>伽马剂量仪</a:t>
            </a:r>
            <a:r>
              <a:rPr kumimoji="1" lang="en-US" altLang="zh-CN" kern="0" dirty="0">
                <a:latin typeface="+mn-ea"/>
                <a:ea typeface="+mn-ea"/>
              </a:rPr>
              <a:t>6150</a:t>
            </a:r>
            <a:r>
              <a:rPr kumimoji="1" lang="zh-CN" altLang="en-US" kern="0" dirty="0">
                <a:latin typeface="+mn-ea"/>
                <a:ea typeface="+mn-ea"/>
              </a:rPr>
              <a:t>沿隧道按参观路线（直线</a:t>
            </a:r>
            <a:r>
              <a:rPr kumimoji="1" lang="en-US" altLang="zh-CN" kern="0" dirty="0">
                <a:latin typeface="+mn-ea"/>
                <a:ea typeface="+mn-ea"/>
                <a:sym typeface="Wingdings" panose="05000000000000000000" pitchFamily="2" charset="2"/>
              </a:rPr>
              <a:t></a:t>
            </a:r>
            <a:r>
              <a:rPr kumimoji="1" lang="zh-CN" altLang="en-US" kern="0" dirty="0">
                <a:latin typeface="+mn-ea"/>
                <a:ea typeface="+mn-ea"/>
                <a:sym typeface="Wingdings" panose="05000000000000000000" pitchFamily="2" charset="2"/>
              </a:rPr>
              <a:t>环），测得正常行走耗时</a:t>
            </a:r>
            <a:r>
              <a:rPr kumimoji="1" lang="en-US" altLang="zh-CN" kern="0" dirty="0">
                <a:latin typeface="+mn-ea"/>
                <a:ea typeface="+mn-ea"/>
                <a:sym typeface="Wingdings" panose="05000000000000000000" pitchFamily="2" charset="2"/>
              </a:rPr>
              <a:t>8</a:t>
            </a:r>
            <a:r>
              <a:rPr kumimoji="1" lang="zh-CN" altLang="en-US" kern="0" dirty="0">
                <a:latin typeface="+mn-ea"/>
                <a:ea typeface="+mn-ea"/>
                <a:sym typeface="Wingdings" panose="05000000000000000000" pitchFamily="2" charset="2"/>
              </a:rPr>
              <a:t>分钟，累积剂量</a:t>
            </a:r>
            <a:r>
              <a:rPr kumimoji="1" lang="en-US" altLang="zh-CN" kern="0" dirty="0">
                <a:latin typeface="+mn-ea"/>
                <a:ea typeface="+mn-ea"/>
                <a:sym typeface="Wingdings" panose="05000000000000000000" pitchFamily="2" charset="2"/>
              </a:rPr>
              <a:t>0.04 </a:t>
            </a:r>
            <a:r>
              <a:rPr kumimoji="1" lang="el-GR" altLang="zh-CN" kern="0" dirty="0">
                <a:latin typeface="+mn-ea"/>
                <a:ea typeface="+mn-ea"/>
                <a:sym typeface="Wingdings" panose="05000000000000000000" pitchFamily="2" charset="2"/>
              </a:rPr>
              <a:t>μ</a:t>
            </a:r>
            <a:r>
              <a:rPr kumimoji="1" lang="en-US" altLang="zh-CN" kern="0" dirty="0" err="1">
                <a:latin typeface="+mn-ea"/>
                <a:ea typeface="+mn-ea"/>
                <a:sym typeface="Wingdings" panose="05000000000000000000" pitchFamily="2" charset="2"/>
              </a:rPr>
              <a:t>Sv</a:t>
            </a:r>
            <a:r>
              <a:rPr kumimoji="1" lang="zh-CN" altLang="en-US" kern="0" dirty="0">
                <a:latin typeface="+mn-ea"/>
                <a:ea typeface="+mn-ea"/>
                <a:sym typeface="Wingdings" panose="05000000000000000000" pitchFamily="2" charset="2"/>
              </a:rPr>
              <a:t>。（过道黄线最大剂量率为环注入区和高频腔体</a:t>
            </a:r>
            <a:r>
              <a:rPr kumimoji="1" lang="en-US" altLang="zh-CN" kern="0" dirty="0">
                <a:latin typeface="+mn-ea"/>
                <a:ea typeface="+mn-ea"/>
                <a:sym typeface="Wingdings" panose="05000000000000000000" pitchFamily="2" charset="2"/>
              </a:rPr>
              <a:t>2</a:t>
            </a:r>
            <a:r>
              <a:rPr kumimoji="1" lang="zh-CN" altLang="en-US" kern="0" dirty="0">
                <a:latin typeface="+mn-ea"/>
                <a:ea typeface="+mn-ea"/>
                <a:sym typeface="Wingdings" panose="05000000000000000000" pitchFamily="2" charset="2"/>
              </a:rPr>
              <a:t>位置，</a:t>
            </a:r>
            <a:r>
              <a:rPr kumimoji="1" lang="zh-CN" altLang="en-US" kern="0" dirty="0">
                <a:latin typeface="+mn-ea"/>
                <a:ea typeface="+mn-ea"/>
              </a:rPr>
              <a:t>分别为</a:t>
            </a:r>
            <a:r>
              <a:rPr kumimoji="1" lang="en-US" altLang="zh-CN" kern="0" dirty="0">
                <a:latin typeface="+mn-ea"/>
                <a:ea typeface="+mn-ea"/>
              </a:rPr>
              <a:t>4.89 </a:t>
            </a:r>
            <a:r>
              <a:rPr kumimoji="1" lang="el-GR" altLang="zh-CN" kern="0" dirty="0">
                <a:latin typeface="+mn-ea"/>
                <a:ea typeface="+mn-ea"/>
              </a:rPr>
              <a:t>μ</a:t>
            </a:r>
            <a:r>
              <a:rPr kumimoji="1" lang="en-US" altLang="zh-CN" kern="0" dirty="0" err="1">
                <a:latin typeface="+mn-ea"/>
                <a:ea typeface="+mn-ea"/>
              </a:rPr>
              <a:t>Sv</a:t>
            </a:r>
            <a:r>
              <a:rPr kumimoji="1" lang="en-US" altLang="zh-CN" kern="0" dirty="0">
                <a:latin typeface="+mn-ea"/>
                <a:ea typeface="+mn-ea"/>
              </a:rPr>
              <a:t>/h</a:t>
            </a:r>
            <a:r>
              <a:rPr kumimoji="1" lang="zh-CN" altLang="en-US" kern="0" dirty="0">
                <a:latin typeface="+mn-ea"/>
                <a:ea typeface="+mn-ea"/>
              </a:rPr>
              <a:t>和</a:t>
            </a:r>
            <a:r>
              <a:rPr kumimoji="1" lang="en-US" altLang="zh-CN" kern="0" dirty="0">
                <a:latin typeface="+mn-ea"/>
                <a:ea typeface="+mn-ea"/>
              </a:rPr>
              <a:t>3.88 </a:t>
            </a:r>
            <a:r>
              <a:rPr kumimoji="1" lang="el-GR" altLang="zh-CN" kern="0" dirty="0">
                <a:latin typeface="+mn-ea"/>
                <a:ea typeface="+mn-ea"/>
              </a:rPr>
              <a:t>μ</a:t>
            </a:r>
            <a:r>
              <a:rPr kumimoji="1" lang="en-US" altLang="zh-CN" kern="0" dirty="0" err="1">
                <a:latin typeface="+mn-ea"/>
                <a:ea typeface="+mn-ea"/>
              </a:rPr>
              <a:t>Sv</a:t>
            </a:r>
            <a:r>
              <a:rPr kumimoji="1" lang="en-US" altLang="zh-CN" kern="0" dirty="0">
                <a:latin typeface="+mn-ea"/>
                <a:ea typeface="+mn-ea"/>
              </a:rPr>
              <a:t>/h</a:t>
            </a:r>
            <a:r>
              <a:rPr kumimoji="1" lang="zh-CN" altLang="en-US" kern="0" dirty="0">
                <a:latin typeface="+mn-ea"/>
                <a:ea typeface="+mn-ea"/>
              </a:rPr>
              <a:t>）。</a:t>
            </a:r>
            <a:endParaRPr kumimoji="1" lang="en-US" altLang="zh-CN" kern="0" dirty="0">
              <a:latin typeface="+mn-ea"/>
              <a:ea typeface="+mn-ea"/>
            </a:endParaRPr>
          </a:p>
          <a:p>
            <a:pPr marL="800100" lvl="1" indent="-342900" algn="l">
              <a:lnSpc>
                <a:spcPct val="110000"/>
              </a:lnSpc>
              <a:spcBef>
                <a:spcPct val="20000"/>
              </a:spcBef>
              <a:buClr>
                <a:schemeClr val="tx1"/>
              </a:buClr>
              <a:buSzPct val="75000"/>
              <a:buFont typeface="Wingdings" panose="05000000000000000000" pitchFamily="2" charset="2"/>
              <a:buChar char="ü"/>
              <a:defRPr/>
            </a:pPr>
            <a:r>
              <a:rPr kumimoji="1" lang="zh-CN" altLang="en-US" kern="0" dirty="0"/>
              <a:t>评估</a:t>
            </a:r>
            <a:r>
              <a:rPr kumimoji="1" lang="zh-CN" altLang="en-US" kern="0" dirty="0" smtClean="0"/>
              <a:t>：参观</a:t>
            </a:r>
            <a:r>
              <a:rPr kumimoji="1" lang="en-US" altLang="zh-CN" kern="0" dirty="0"/>
              <a:t>1</a:t>
            </a:r>
            <a:r>
              <a:rPr kumimoji="1" lang="zh-CN" altLang="en-US" kern="0" dirty="0"/>
              <a:t>小时累积剂量约</a:t>
            </a:r>
            <a:r>
              <a:rPr kumimoji="1" lang="el-GR" altLang="zh-CN" kern="0" dirty="0"/>
              <a:t>0.3 μ</a:t>
            </a:r>
            <a:r>
              <a:rPr kumimoji="1" lang="en-US" altLang="zh-CN" kern="0" dirty="0" err="1"/>
              <a:t>Sv</a:t>
            </a:r>
            <a:r>
              <a:rPr kumimoji="1" lang="zh-CN" altLang="en-US" kern="0" dirty="0" smtClean="0"/>
              <a:t>，远小于</a:t>
            </a:r>
            <a:r>
              <a:rPr lang="en-US" altLang="zh-CN" dirty="0" smtClean="0">
                <a:solidFill>
                  <a:srgbClr val="0070C0"/>
                </a:solidFill>
              </a:rPr>
              <a:t>CSNS</a:t>
            </a:r>
            <a:r>
              <a:rPr lang="zh-CN" altLang="zh-CN" dirty="0">
                <a:solidFill>
                  <a:srgbClr val="0070C0"/>
                </a:solidFill>
              </a:rPr>
              <a:t>对公众的年管理目标值</a:t>
            </a:r>
            <a:r>
              <a:rPr lang="en-US" altLang="zh-CN" dirty="0">
                <a:solidFill>
                  <a:srgbClr val="0070C0"/>
                </a:solidFill>
              </a:rPr>
              <a:t>0.1 </a:t>
            </a:r>
            <a:r>
              <a:rPr lang="en-US" altLang="zh-CN" dirty="0" err="1" smtClean="0">
                <a:solidFill>
                  <a:srgbClr val="0070C0"/>
                </a:solidFill>
              </a:rPr>
              <a:t>mSv</a:t>
            </a:r>
            <a:r>
              <a:rPr lang="zh-CN" altLang="en-US" dirty="0" smtClean="0">
                <a:solidFill>
                  <a:srgbClr val="0070C0"/>
                </a:solidFill>
              </a:rPr>
              <a:t>，</a:t>
            </a:r>
            <a:r>
              <a:rPr lang="zh-CN" altLang="zh-CN" dirty="0" smtClean="0">
                <a:solidFill>
                  <a:srgbClr val="0070C0"/>
                </a:solidFill>
              </a:rPr>
              <a:t>符合</a:t>
            </a:r>
            <a:r>
              <a:rPr lang="en-US" altLang="zh-CN" dirty="0">
                <a:solidFill>
                  <a:srgbClr val="0070C0"/>
                </a:solidFill>
              </a:rPr>
              <a:t>CSNS</a:t>
            </a:r>
            <a:r>
              <a:rPr lang="zh-CN" altLang="zh-CN" dirty="0">
                <a:solidFill>
                  <a:srgbClr val="0070C0"/>
                </a:solidFill>
              </a:rPr>
              <a:t>对公众年剂量的管理</a:t>
            </a:r>
            <a:r>
              <a:rPr lang="zh-CN" altLang="zh-CN" dirty="0" smtClean="0">
                <a:solidFill>
                  <a:srgbClr val="0070C0"/>
                </a:solidFill>
              </a:rPr>
              <a:t>要求。</a:t>
            </a:r>
            <a:endParaRPr kumimoji="1" lang="en-US" altLang="zh-CN" kern="0" dirty="0">
              <a:solidFill>
                <a:srgbClr val="0070C0"/>
              </a:solidFill>
            </a:endParaRPr>
          </a:p>
        </p:txBody>
      </p:sp>
      <p:pic>
        <p:nvPicPr>
          <p:cNvPr id="2" name="图片 1"/>
          <p:cNvPicPr>
            <a:picLocks noChangeAspect="1"/>
          </p:cNvPicPr>
          <p:nvPr/>
        </p:nvPicPr>
        <p:blipFill>
          <a:blip r:embed="rId2"/>
          <a:stretch>
            <a:fillRect/>
          </a:stretch>
        </p:blipFill>
        <p:spPr>
          <a:xfrm>
            <a:off x="1691680" y="3648252"/>
            <a:ext cx="5364596" cy="2611770"/>
          </a:xfrm>
          <a:prstGeom prst="rect">
            <a:avLst/>
          </a:prstGeom>
        </p:spPr>
      </p:pic>
      <p:sp>
        <p:nvSpPr>
          <p:cNvPr id="3" name="文本框 2"/>
          <p:cNvSpPr txBox="1"/>
          <p:nvPr/>
        </p:nvSpPr>
        <p:spPr>
          <a:xfrm>
            <a:off x="1691680" y="6260021"/>
            <a:ext cx="5472608" cy="307777"/>
          </a:xfrm>
          <a:prstGeom prst="rect">
            <a:avLst/>
          </a:prstGeom>
          <a:noFill/>
        </p:spPr>
        <p:txBody>
          <a:bodyPr wrap="square" rtlCol="0">
            <a:spAutoFit/>
          </a:bodyPr>
          <a:lstStyle/>
          <a:p>
            <a:r>
              <a:rPr lang="zh-CN" altLang="en-US" dirty="0" smtClean="0"/>
              <a:t>图：</a:t>
            </a:r>
            <a:r>
              <a:rPr lang="en-US" altLang="zh-CN" dirty="0" smtClean="0"/>
              <a:t>2018</a:t>
            </a:r>
            <a:r>
              <a:rPr lang="zh-CN" altLang="en-US" dirty="0" smtClean="0"/>
              <a:t>年暑期检修期间</a:t>
            </a:r>
            <a:r>
              <a:rPr lang="en-US" altLang="zh-CN" dirty="0" smtClean="0"/>
              <a:t>RCS</a:t>
            </a:r>
            <a:r>
              <a:rPr lang="zh-CN" altLang="en-US" dirty="0" smtClean="0"/>
              <a:t>环主要部件剂量衰减情况</a:t>
            </a:r>
            <a:endParaRPr lang="zh-CN" altLang="en-US" dirty="0"/>
          </a:p>
        </p:txBody>
      </p:sp>
      <p:sp>
        <p:nvSpPr>
          <p:cNvPr id="8" name="标题 1"/>
          <p:cNvSpPr>
            <a:spLocks noGrp="1"/>
          </p:cNvSpPr>
          <p:nvPr>
            <p:ph type="title"/>
          </p:nvPr>
        </p:nvSpPr>
        <p:spPr>
          <a:xfrm>
            <a:off x="609600" y="838200"/>
            <a:ext cx="6248400" cy="457200"/>
          </a:xfrm>
        </p:spPr>
        <p:txBody>
          <a:bodyPr/>
          <a:lstStyle/>
          <a:p>
            <a:r>
              <a:rPr lang="zh-CN" altLang="en-US" dirty="0" smtClean="0"/>
              <a:t>控制区环境检测</a:t>
            </a:r>
            <a:r>
              <a:rPr lang="en-US" altLang="zh-CN" dirty="0" smtClean="0"/>
              <a:t>-</a:t>
            </a:r>
            <a:r>
              <a:rPr lang="zh-CN" altLang="en-US" dirty="0" smtClean="0"/>
              <a:t>常规仪器检测</a:t>
            </a:r>
            <a:endParaRPr lang="zh-CN" altLang="en-US" dirty="0"/>
          </a:p>
        </p:txBody>
      </p:sp>
    </p:spTree>
    <p:extLst>
      <p:ext uri="{BB962C8B-B14F-4D97-AF65-F5344CB8AC3E}">
        <p14:creationId xmlns:p14="http://schemas.microsoft.com/office/powerpoint/2010/main" val="67341640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EFCD09C4-77C1-4ECB-8989-7EF4ED8527F4}" type="slidenum">
              <a:rPr lang="en-US" altLang="zh-CN" smtClean="0"/>
              <a:pPr>
                <a:defRPr/>
              </a:pPr>
              <a:t>29</a:t>
            </a:fld>
            <a:endParaRPr lang="en-US" altLang="zh-CN"/>
          </a:p>
        </p:txBody>
      </p:sp>
      <p:sp>
        <p:nvSpPr>
          <p:cNvPr id="5" name="矩形 4"/>
          <p:cNvSpPr/>
          <p:nvPr/>
        </p:nvSpPr>
        <p:spPr>
          <a:xfrm>
            <a:off x="565964" y="1285912"/>
            <a:ext cx="8110492" cy="2923877"/>
          </a:xfrm>
          <a:prstGeom prst="rect">
            <a:avLst/>
          </a:prstGeom>
        </p:spPr>
        <p:txBody>
          <a:bodyPr wrap="square">
            <a:spAutoFit/>
          </a:bodyPr>
          <a:lstStyle/>
          <a:p>
            <a:pPr marL="285750" indent="-285750" algn="l">
              <a:lnSpc>
                <a:spcPct val="150000"/>
              </a:lnSpc>
              <a:buSzPct val="75000"/>
              <a:buFont typeface="Wingdings" panose="05000000000000000000" pitchFamily="2" charset="2"/>
              <a:buChar char="l"/>
            </a:pPr>
            <a:r>
              <a:rPr lang="en-US" altLang="zh-CN" sz="1600" b="1" dirty="0" smtClean="0">
                <a:solidFill>
                  <a:srgbClr val="0070C0"/>
                </a:solidFill>
                <a:latin typeface="Times New Roman" panose="02020603050405020304" pitchFamily="18" charset="0"/>
                <a:cs typeface="Times New Roman" panose="02020603050405020304" pitchFamily="18" charset="0"/>
              </a:rPr>
              <a:t>CSNS</a:t>
            </a:r>
            <a:r>
              <a:rPr lang="zh-CN" altLang="en-US" sz="1600" b="1" dirty="0" smtClean="0">
                <a:solidFill>
                  <a:srgbClr val="0070C0"/>
                </a:solidFill>
                <a:latin typeface="Times New Roman" panose="02020603050405020304" pitchFamily="18" charset="0"/>
                <a:cs typeface="Times New Roman" panose="02020603050405020304" pitchFamily="18" charset="0"/>
              </a:rPr>
              <a:t>在各控制区主要入口设置了</a:t>
            </a:r>
            <a:r>
              <a:rPr lang="zh-CN" altLang="en-US" sz="1600" b="1" dirty="0">
                <a:solidFill>
                  <a:srgbClr val="0070C0"/>
                </a:solidFill>
                <a:latin typeface="Times New Roman" panose="02020603050405020304" pitchFamily="18" charset="0"/>
                <a:cs typeface="Times New Roman" panose="02020603050405020304" pitchFamily="18" charset="0"/>
              </a:rPr>
              <a:t>固定式手脚沾污仪和工具污染</a:t>
            </a:r>
            <a:r>
              <a:rPr lang="zh-CN" altLang="en-US" sz="1600" b="1" dirty="0" smtClean="0">
                <a:solidFill>
                  <a:srgbClr val="0070C0"/>
                </a:solidFill>
                <a:latin typeface="Times New Roman" panose="02020603050405020304" pitchFamily="18" charset="0"/>
                <a:cs typeface="Times New Roman" panose="02020603050405020304" pitchFamily="18" charset="0"/>
              </a:rPr>
              <a:t>仪，并将数据实时传输到加速器</a:t>
            </a:r>
            <a:r>
              <a:rPr lang="zh-CN" altLang="en-US" sz="1600" b="1" dirty="0">
                <a:solidFill>
                  <a:srgbClr val="0070C0"/>
                </a:solidFill>
                <a:latin typeface="Times New Roman" panose="02020603050405020304" pitchFamily="18" charset="0"/>
                <a:cs typeface="Times New Roman" panose="02020603050405020304" pitchFamily="18" charset="0"/>
              </a:rPr>
              <a:t>中控制室辐射防护</a:t>
            </a:r>
            <a:r>
              <a:rPr lang="zh-CN" altLang="en-US" sz="1600" b="1" dirty="0" smtClean="0">
                <a:solidFill>
                  <a:srgbClr val="0070C0"/>
                </a:solidFill>
                <a:latin typeface="Times New Roman" panose="02020603050405020304" pitchFamily="18" charset="0"/>
                <a:cs typeface="Times New Roman" panose="02020603050405020304" pitchFamily="18" charset="0"/>
              </a:rPr>
              <a:t>控制台显示。</a:t>
            </a:r>
            <a:endParaRPr lang="en-US" altLang="zh-CN" sz="1600" b="1" dirty="0" smtClean="0">
              <a:solidFill>
                <a:srgbClr val="0070C0"/>
              </a:solidFill>
              <a:latin typeface="Times New Roman" panose="02020603050405020304" pitchFamily="18" charset="0"/>
              <a:cs typeface="Times New Roman" panose="02020603050405020304" pitchFamily="18" charset="0"/>
            </a:endParaRPr>
          </a:p>
          <a:p>
            <a:pPr marL="285750" indent="-285750" algn="l">
              <a:lnSpc>
                <a:spcPct val="150000"/>
              </a:lnSpc>
              <a:buSzPct val="75000"/>
              <a:buFont typeface="Wingdings" panose="05000000000000000000" pitchFamily="2" charset="2"/>
              <a:buChar char="l"/>
            </a:pPr>
            <a:r>
              <a:rPr lang="zh-CN" altLang="en-US" sz="1600" b="1" dirty="0" smtClean="0">
                <a:solidFill>
                  <a:srgbClr val="0070C0"/>
                </a:solidFill>
                <a:latin typeface="Times New Roman" panose="02020603050405020304" pitchFamily="18" charset="0"/>
                <a:cs typeface="Times New Roman" panose="02020603050405020304" pitchFamily="18" charset="0"/>
              </a:rPr>
              <a:t>人员维护工作完成，离开控制区时，</a:t>
            </a:r>
            <a:r>
              <a:rPr lang="zh-CN" altLang="en-US" sz="1600" b="1" dirty="0">
                <a:solidFill>
                  <a:srgbClr val="0070C0"/>
                </a:solidFill>
                <a:latin typeface="Times New Roman" panose="02020603050405020304" pitchFamily="18" charset="0"/>
                <a:cs typeface="Times New Roman" panose="02020603050405020304" pitchFamily="18" charset="0"/>
              </a:rPr>
              <a:t>要求进行表面污染监测（人员和工具</a:t>
            </a:r>
            <a:r>
              <a:rPr lang="zh-CN" altLang="en-US" sz="1600" b="1" dirty="0" smtClean="0">
                <a:solidFill>
                  <a:srgbClr val="0070C0"/>
                </a:solidFill>
                <a:latin typeface="Times New Roman" panose="02020603050405020304" pitchFamily="18" charset="0"/>
                <a:cs typeface="Times New Roman" panose="02020603050405020304" pitchFamily="18" charset="0"/>
              </a:rPr>
              <a:t>），以便</a:t>
            </a:r>
            <a:r>
              <a:rPr lang="zh-CN" altLang="en-US" sz="1600" b="1" dirty="0">
                <a:solidFill>
                  <a:srgbClr val="0070C0"/>
                </a:solidFill>
                <a:latin typeface="Times New Roman" panose="02020603050405020304" pitchFamily="18" charset="0"/>
                <a:cs typeface="Times New Roman" panose="02020603050405020304" pitchFamily="18" charset="0"/>
              </a:rPr>
              <a:t>及时发现污染和防止污染转移</a:t>
            </a:r>
            <a:r>
              <a:rPr lang="zh-CN" altLang="en-US" sz="1600" b="1" dirty="0" smtClean="0">
                <a:solidFill>
                  <a:srgbClr val="0070C0"/>
                </a:solidFill>
                <a:latin typeface="Times New Roman" panose="02020603050405020304" pitchFamily="18" charset="0"/>
                <a:cs typeface="Times New Roman" panose="02020603050405020304" pitchFamily="18" charset="0"/>
              </a:rPr>
              <a:t>。</a:t>
            </a:r>
            <a:endParaRPr lang="en-US" altLang="zh-CN" sz="1600" b="1" dirty="0" smtClean="0">
              <a:solidFill>
                <a:srgbClr val="0070C0"/>
              </a:solidFill>
              <a:latin typeface="Times New Roman" panose="02020603050405020304" pitchFamily="18" charset="0"/>
              <a:cs typeface="Times New Roman" panose="02020603050405020304" pitchFamily="18" charset="0"/>
            </a:endParaRPr>
          </a:p>
          <a:p>
            <a:pPr marL="742950" lvl="1" indent="-285750" algn="l">
              <a:lnSpc>
                <a:spcPct val="150000"/>
              </a:lnSpc>
              <a:buSzPct val="75000"/>
              <a:buFont typeface="Wingdings" panose="05000000000000000000" pitchFamily="2" charset="2"/>
              <a:buChar char="ü"/>
            </a:pPr>
            <a:r>
              <a:rPr lang="zh-CN" altLang="en-US" sz="1600" dirty="0" smtClean="0">
                <a:latin typeface="Times New Roman" panose="02020603050405020304" pitchFamily="18" charset="0"/>
                <a:cs typeface="Times New Roman" panose="02020603050405020304" pitchFamily="18" charset="0"/>
              </a:rPr>
              <a:t>手脚</a:t>
            </a:r>
            <a:r>
              <a:rPr lang="zh-CN" altLang="en-US" sz="1600" dirty="0">
                <a:latin typeface="Times New Roman" panose="02020603050405020304" pitchFamily="18" charset="0"/>
                <a:cs typeface="Times New Roman" panose="02020603050405020304" pitchFamily="18" charset="0"/>
              </a:rPr>
              <a:t>沾污仪可以对工作人员手部、脚部</a:t>
            </a:r>
            <a:r>
              <a:rPr lang="zh-CN" altLang="en-US" sz="1600" dirty="0" smtClean="0">
                <a:latin typeface="Times New Roman" panose="02020603050405020304" pitchFamily="18" charset="0"/>
                <a:cs typeface="Times New Roman" panose="02020603050405020304" pitchFamily="18" charset="0"/>
              </a:rPr>
              <a:t>及衣物进行检测；</a:t>
            </a:r>
            <a:endParaRPr lang="en-US" altLang="zh-CN" sz="1600" dirty="0" smtClean="0">
              <a:latin typeface="Times New Roman" panose="02020603050405020304" pitchFamily="18" charset="0"/>
              <a:cs typeface="Times New Roman" panose="02020603050405020304" pitchFamily="18" charset="0"/>
            </a:endParaRPr>
          </a:p>
          <a:p>
            <a:pPr marL="742950" lvl="1" indent="-285750" algn="l">
              <a:lnSpc>
                <a:spcPct val="150000"/>
              </a:lnSpc>
              <a:buSzPct val="75000"/>
              <a:buFont typeface="Wingdings" panose="05000000000000000000" pitchFamily="2" charset="2"/>
              <a:buChar char="ü"/>
            </a:pPr>
            <a:r>
              <a:rPr lang="zh-CN" altLang="en-US" sz="1600" dirty="0" smtClean="0">
                <a:latin typeface="Times New Roman" panose="02020603050405020304" pitchFamily="18" charset="0"/>
                <a:cs typeface="Times New Roman" panose="02020603050405020304" pitchFamily="18" charset="0"/>
              </a:rPr>
              <a:t>工具</a:t>
            </a:r>
            <a:r>
              <a:rPr lang="zh-CN" altLang="en-US" sz="1600" dirty="0">
                <a:latin typeface="Times New Roman" panose="02020603050405020304" pitchFamily="18" charset="0"/>
                <a:cs typeface="Times New Roman" panose="02020603050405020304" pitchFamily="18" charset="0"/>
              </a:rPr>
              <a:t>污染仪主要对隧道内使用工具进行监测</a:t>
            </a:r>
            <a:r>
              <a:rPr lang="zh-CN" altLang="en-US" sz="1600" dirty="0" smtClean="0">
                <a:latin typeface="Times New Roman" panose="02020603050405020304" pitchFamily="18" charset="0"/>
                <a:cs typeface="Times New Roman" panose="02020603050405020304" pitchFamily="18" charset="0"/>
              </a:rPr>
              <a:t>；</a:t>
            </a:r>
            <a:endParaRPr lang="en-US" altLang="zh-CN" sz="1600" dirty="0" smtClean="0">
              <a:latin typeface="Times New Roman" panose="02020603050405020304" pitchFamily="18" charset="0"/>
              <a:cs typeface="Times New Roman" panose="02020603050405020304" pitchFamily="18" charset="0"/>
            </a:endParaRPr>
          </a:p>
          <a:p>
            <a:pPr marL="742950" lvl="1" indent="-285750" algn="l">
              <a:lnSpc>
                <a:spcPct val="150000"/>
              </a:lnSpc>
              <a:buSzPct val="75000"/>
              <a:buFont typeface="Wingdings" panose="05000000000000000000" pitchFamily="2" charset="2"/>
              <a:buChar char="ü"/>
            </a:pPr>
            <a:r>
              <a:rPr lang="zh-CN" altLang="en-US" sz="1600" dirty="0" smtClean="0">
                <a:latin typeface="Times New Roman" panose="02020603050405020304" pitchFamily="18" charset="0"/>
                <a:cs typeface="Times New Roman" panose="02020603050405020304" pitchFamily="18" charset="0"/>
              </a:rPr>
              <a:t>配备便携式</a:t>
            </a:r>
            <a:r>
              <a:rPr lang="zh-CN" altLang="en-US" sz="1600" dirty="0">
                <a:latin typeface="Times New Roman" panose="02020603050405020304" pitchFamily="18" charset="0"/>
                <a:cs typeface="Times New Roman" panose="02020603050405020304" pitchFamily="18" charset="0"/>
              </a:rPr>
              <a:t>监测仪器</a:t>
            </a:r>
            <a:r>
              <a:rPr lang="zh-CN" altLang="en-US" sz="1600" dirty="0" smtClean="0">
                <a:latin typeface="Times New Roman" panose="02020603050405020304" pitchFamily="18" charset="0"/>
                <a:cs typeface="Times New Roman" panose="02020603050405020304" pitchFamily="18" charset="0"/>
              </a:rPr>
              <a:t>用以对不能使用固定式监测设备的工具</a:t>
            </a:r>
            <a:r>
              <a:rPr lang="en-US" altLang="zh-CN" sz="1600" dirty="0" smtClean="0">
                <a:latin typeface="Times New Roman" panose="02020603050405020304" pitchFamily="18" charset="0"/>
                <a:cs typeface="Times New Roman" panose="02020603050405020304" pitchFamily="18" charset="0"/>
              </a:rPr>
              <a:t>/</a:t>
            </a:r>
            <a:r>
              <a:rPr lang="zh-CN" altLang="en-US" sz="1600" dirty="0" smtClean="0">
                <a:latin typeface="Times New Roman" panose="02020603050405020304" pitchFamily="18" charset="0"/>
                <a:cs typeface="Times New Roman" panose="02020603050405020304" pitchFamily="18" charset="0"/>
              </a:rPr>
              <a:t>物品进行检测。</a:t>
            </a:r>
            <a:endParaRPr lang="en-US" altLang="zh-CN" sz="1600" dirty="0" smtClean="0"/>
          </a:p>
          <a:p>
            <a:pPr fontAlgn="base">
              <a:spcBef>
                <a:spcPct val="0"/>
              </a:spcBef>
              <a:spcAft>
                <a:spcPct val="0"/>
              </a:spcAft>
            </a:pPr>
            <a:endParaRPr lang="en-US" altLang="zh-CN" sz="1600" dirty="0">
              <a:solidFill>
                <a:srgbClr val="000000"/>
              </a:solidFill>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3059471" y="4235410"/>
            <a:ext cx="3488563" cy="1997692"/>
            <a:chOff x="4688600" y="4869160"/>
            <a:chExt cx="3744912" cy="2244214"/>
          </a:xfrm>
        </p:grpSpPr>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600" y="4869160"/>
              <a:ext cx="3744912"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649441" y="6767616"/>
              <a:ext cx="1708088" cy="345758"/>
            </a:xfrm>
            <a:prstGeom prst="rect">
              <a:avLst/>
            </a:prstGeom>
            <a:noFill/>
          </p:spPr>
          <p:txBody>
            <a:bodyPr wrap="square" rtlCol="0">
              <a:spAutoFit/>
            </a:bodyPr>
            <a:lstStyle/>
            <a:p>
              <a:pPr algn="ctr" fontAlgn="base">
                <a:spcBef>
                  <a:spcPct val="0"/>
                </a:spcBef>
                <a:spcAft>
                  <a:spcPct val="0"/>
                </a:spcAft>
              </a:pPr>
              <a:r>
                <a:rPr lang="zh-CN" altLang="en-US" sz="1400" dirty="0" smtClean="0">
                  <a:solidFill>
                    <a:srgbClr val="FF0000"/>
                  </a:solidFill>
                </a:rPr>
                <a:t>手脚沾污仪</a:t>
              </a:r>
              <a:endParaRPr lang="zh-CN" altLang="en-US" sz="1400" dirty="0">
                <a:solidFill>
                  <a:srgbClr val="FF0000"/>
                </a:solidFill>
              </a:endParaRPr>
            </a:p>
          </p:txBody>
        </p:sp>
      </p:grpSp>
      <p:grpSp>
        <p:nvGrpSpPr>
          <p:cNvPr id="14" name="组合 13"/>
          <p:cNvGrpSpPr/>
          <p:nvPr/>
        </p:nvGrpSpPr>
        <p:grpSpPr>
          <a:xfrm>
            <a:off x="5388911" y="4209790"/>
            <a:ext cx="3384376" cy="2023312"/>
            <a:chOff x="1567039" y="4491637"/>
            <a:chExt cx="4013999" cy="2470635"/>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7039" y="4491637"/>
              <a:ext cx="4013999" cy="2470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252208" y="6549309"/>
              <a:ext cx="2328830" cy="412963"/>
            </a:xfrm>
            <a:prstGeom prst="rect">
              <a:avLst/>
            </a:prstGeom>
            <a:noFill/>
          </p:spPr>
          <p:txBody>
            <a:bodyPr wrap="square" rtlCol="0">
              <a:spAutoFit/>
            </a:bodyPr>
            <a:lstStyle/>
            <a:p>
              <a:r>
                <a:rPr lang="zh-CN" altLang="en-US" sz="1400" dirty="0" smtClean="0">
                  <a:solidFill>
                    <a:srgbClr val="FF0000"/>
                  </a:solidFill>
                </a:rPr>
                <a:t>工具污染监测仪</a:t>
              </a:r>
              <a:endParaRPr lang="zh-CN" altLang="en-US" sz="1400" dirty="0">
                <a:solidFill>
                  <a:srgbClr val="FF0000"/>
                </a:solidFill>
              </a:endParaRPr>
            </a:p>
          </p:txBody>
        </p:sp>
      </p:gr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964" y="4240432"/>
            <a:ext cx="3646491" cy="1987206"/>
          </a:xfrm>
          <a:prstGeom prst="rect">
            <a:avLst/>
          </a:prstGeom>
        </p:spPr>
      </p:pic>
      <p:sp>
        <p:nvSpPr>
          <p:cNvPr id="19" name="标题 1"/>
          <p:cNvSpPr txBox="1">
            <a:spLocks/>
          </p:cNvSpPr>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表面污染监测系统</a:t>
            </a:r>
          </a:p>
        </p:txBody>
      </p:sp>
      <p:sp>
        <p:nvSpPr>
          <p:cNvPr id="20" name="TextBox 19"/>
          <p:cNvSpPr txBox="1"/>
          <p:nvPr/>
        </p:nvSpPr>
        <p:spPr>
          <a:xfrm>
            <a:off x="616036" y="4941957"/>
            <a:ext cx="1591165" cy="307777"/>
          </a:xfrm>
          <a:prstGeom prst="rect">
            <a:avLst/>
          </a:prstGeom>
          <a:noFill/>
        </p:spPr>
        <p:txBody>
          <a:bodyPr wrap="square" rtlCol="0">
            <a:spAutoFit/>
          </a:bodyPr>
          <a:lstStyle/>
          <a:p>
            <a:pPr algn="ctr" fontAlgn="base">
              <a:spcBef>
                <a:spcPct val="0"/>
              </a:spcBef>
              <a:spcAft>
                <a:spcPct val="0"/>
              </a:spcAft>
            </a:pPr>
            <a:r>
              <a:rPr lang="zh-CN" altLang="en-US" sz="1400" dirty="0" smtClean="0">
                <a:solidFill>
                  <a:srgbClr val="FF0000"/>
                </a:solidFill>
              </a:rPr>
              <a:t>监测设备分布图</a:t>
            </a:r>
            <a:endParaRPr lang="zh-CN" altLang="en-US" sz="1400" dirty="0">
              <a:solidFill>
                <a:srgbClr val="FF0000"/>
              </a:solidFill>
            </a:endParaRPr>
          </a:p>
        </p:txBody>
      </p:sp>
    </p:spTree>
    <p:extLst>
      <p:ext uri="{BB962C8B-B14F-4D97-AF65-F5344CB8AC3E}">
        <p14:creationId xmlns:p14="http://schemas.microsoft.com/office/powerpoint/2010/main" val="2183617817"/>
      </p:ext>
    </p:extLst>
  </p:cSld>
  <p:clrMapOvr>
    <a:masterClrMapping/>
  </p:clrMapOvr>
  <p:transition advTm="47684">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辐射防护系统工作</a:t>
            </a:r>
            <a:endParaRPr lang="zh-CN" altLang="en-US" dirty="0"/>
          </a:p>
        </p:txBody>
      </p:sp>
      <p:sp>
        <p:nvSpPr>
          <p:cNvPr id="3" name="内容占位符 2"/>
          <p:cNvSpPr>
            <a:spLocks noGrp="1"/>
          </p:cNvSpPr>
          <p:nvPr>
            <p:ph idx="1"/>
          </p:nvPr>
        </p:nvSpPr>
        <p:spPr>
          <a:xfrm>
            <a:off x="611560" y="1340768"/>
            <a:ext cx="8066856" cy="2557264"/>
          </a:xfrm>
        </p:spPr>
        <p:txBody>
          <a:bodyPr/>
          <a:lstStyle/>
          <a:p>
            <a:pPr>
              <a:spcBef>
                <a:spcPts val="300"/>
              </a:spcBef>
              <a:spcAft>
                <a:spcPts val="300"/>
              </a:spcAft>
              <a:buClr>
                <a:srgbClr val="0070C0"/>
              </a:buClr>
              <a:buSzPct val="75000"/>
              <a:buFont typeface="Wingdings" panose="05000000000000000000" pitchFamily="2" charset="2"/>
              <a:buChar char="l"/>
            </a:pPr>
            <a:r>
              <a:rPr lang="zh-CN" altLang="en-US" sz="1800" dirty="0" smtClean="0">
                <a:latin typeface="+mn-ea"/>
              </a:rPr>
              <a:t>加速器技术部辐射防护系统现</a:t>
            </a:r>
            <a:r>
              <a:rPr lang="zh-CN" altLang="zh-CN" sz="1800" dirty="0" smtClean="0">
                <a:latin typeface="+mn-ea"/>
              </a:rPr>
              <a:t>有</a:t>
            </a:r>
            <a:r>
              <a:rPr lang="zh-CN" altLang="zh-CN" sz="1800" dirty="0">
                <a:latin typeface="+mn-ea"/>
              </a:rPr>
              <a:t>在职</a:t>
            </a:r>
            <a:r>
              <a:rPr lang="zh-CN" altLang="zh-CN" sz="1800" dirty="0" smtClean="0">
                <a:latin typeface="+mn-ea"/>
              </a:rPr>
              <a:t>职工</a:t>
            </a:r>
            <a:r>
              <a:rPr lang="en-US" altLang="zh-CN" sz="1800" dirty="0" smtClean="0">
                <a:latin typeface="+mn-ea"/>
              </a:rPr>
              <a:t>7</a:t>
            </a:r>
            <a:r>
              <a:rPr lang="zh-CN" altLang="zh-CN" sz="1800" dirty="0" smtClean="0">
                <a:latin typeface="+mn-ea"/>
              </a:rPr>
              <a:t>人，</a:t>
            </a:r>
            <a:r>
              <a:rPr lang="zh-CN" altLang="en-US" sz="1800" dirty="0">
                <a:latin typeface="+mn-ea"/>
              </a:rPr>
              <a:t>其中</a:t>
            </a:r>
            <a:r>
              <a:rPr lang="zh-CN" altLang="zh-CN" sz="1800" dirty="0" smtClean="0">
                <a:latin typeface="+mn-ea"/>
              </a:rPr>
              <a:t>副</a:t>
            </a:r>
            <a:r>
              <a:rPr lang="zh-CN" altLang="zh-CN" sz="1800" dirty="0">
                <a:latin typeface="+mn-ea"/>
              </a:rPr>
              <a:t>高级职称人员</a:t>
            </a:r>
            <a:r>
              <a:rPr lang="en-US" altLang="zh-CN" sz="1800" dirty="0">
                <a:latin typeface="+mn-ea"/>
              </a:rPr>
              <a:t> 1</a:t>
            </a:r>
            <a:r>
              <a:rPr lang="zh-CN" altLang="zh-CN" sz="1800" dirty="0">
                <a:latin typeface="+mn-ea"/>
              </a:rPr>
              <a:t>名，中级职称</a:t>
            </a:r>
            <a:r>
              <a:rPr lang="zh-CN" altLang="zh-CN" sz="1800" dirty="0" smtClean="0">
                <a:latin typeface="+mn-ea"/>
              </a:rPr>
              <a:t>人员</a:t>
            </a:r>
            <a:r>
              <a:rPr lang="en-US" altLang="zh-CN" sz="1800" dirty="0" smtClean="0">
                <a:latin typeface="+mn-ea"/>
              </a:rPr>
              <a:t>5</a:t>
            </a:r>
            <a:r>
              <a:rPr lang="zh-CN" altLang="zh-CN" sz="1800" dirty="0" smtClean="0">
                <a:latin typeface="+mn-ea"/>
              </a:rPr>
              <a:t>名，</a:t>
            </a:r>
            <a:r>
              <a:rPr lang="zh-CN" altLang="en-US" sz="1800" dirty="0" smtClean="0">
                <a:latin typeface="+mn-ea"/>
              </a:rPr>
              <a:t>初</a:t>
            </a:r>
            <a:r>
              <a:rPr lang="zh-CN" altLang="zh-CN" sz="1800" dirty="0" smtClean="0">
                <a:latin typeface="+mn-ea"/>
              </a:rPr>
              <a:t>级职称人员</a:t>
            </a:r>
            <a:r>
              <a:rPr lang="en-US" altLang="zh-CN" sz="1800" dirty="0" smtClean="0">
                <a:latin typeface="+mn-ea"/>
              </a:rPr>
              <a:t>1</a:t>
            </a:r>
            <a:r>
              <a:rPr lang="zh-CN" altLang="zh-CN" sz="1800" dirty="0" smtClean="0">
                <a:latin typeface="+mn-ea"/>
              </a:rPr>
              <a:t>名。</a:t>
            </a:r>
            <a:r>
              <a:rPr lang="zh-CN" altLang="en-US" sz="1800" dirty="0" smtClean="0">
                <a:latin typeface="+mn-ea"/>
              </a:rPr>
              <a:t>系统成员分别自</a:t>
            </a:r>
            <a:r>
              <a:rPr lang="en-US" altLang="zh-CN" sz="1800" dirty="0" smtClean="0">
                <a:latin typeface="+mn-ea"/>
              </a:rPr>
              <a:t>2007</a:t>
            </a:r>
            <a:r>
              <a:rPr lang="zh-CN" altLang="en-US" sz="1800" dirty="0" smtClean="0">
                <a:latin typeface="+mn-ea"/>
              </a:rPr>
              <a:t>年～</a:t>
            </a:r>
            <a:r>
              <a:rPr lang="en-US" altLang="zh-CN" sz="1800" dirty="0" smtClean="0">
                <a:latin typeface="+mn-ea"/>
              </a:rPr>
              <a:t>2016</a:t>
            </a:r>
            <a:r>
              <a:rPr lang="zh-CN" altLang="en-US" sz="1800" dirty="0" smtClean="0">
                <a:latin typeface="+mn-ea"/>
              </a:rPr>
              <a:t>年进入高能所工作。</a:t>
            </a:r>
            <a:endParaRPr lang="en-US" altLang="zh-CN" sz="1800" dirty="0" smtClean="0">
              <a:latin typeface="+mn-ea"/>
            </a:endParaRPr>
          </a:p>
          <a:p>
            <a:pPr>
              <a:spcBef>
                <a:spcPts val="300"/>
              </a:spcBef>
              <a:spcAft>
                <a:spcPts val="300"/>
              </a:spcAft>
              <a:buClr>
                <a:srgbClr val="0070C0"/>
              </a:buClr>
              <a:buSzPct val="75000"/>
              <a:buFont typeface="Wingdings" panose="05000000000000000000" pitchFamily="2" charset="2"/>
              <a:buChar char="l"/>
            </a:pPr>
            <a:r>
              <a:rPr lang="zh-CN" altLang="en-US" sz="1800" dirty="0" smtClean="0">
                <a:latin typeface="+mn-ea"/>
              </a:rPr>
              <a:t>经过近</a:t>
            </a:r>
            <a:r>
              <a:rPr lang="en-US" altLang="zh-CN" sz="1800" dirty="0" smtClean="0">
                <a:latin typeface="+mn-ea"/>
              </a:rPr>
              <a:t>10</a:t>
            </a:r>
            <a:r>
              <a:rPr lang="zh-CN" altLang="en-US" sz="1800" dirty="0" smtClean="0">
                <a:latin typeface="+mn-ea"/>
              </a:rPr>
              <a:t>年的发展，系统已围绕</a:t>
            </a:r>
            <a:r>
              <a:rPr lang="en-US" altLang="zh-CN" sz="1800" dirty="0" smtClean="0">
                <a:latin typeface="+mn-ea"/>
              </a:rPr>
              <a:t>CSNS</a:t>
            </a:r>
            <a:r>
              <a:rPr lang="zh-CN" altLang="en-US" sz="1800" dirty="0" smtClean="0">
                <a:latin typeface="+mn-ea"/>
              </a:rPr>
              <a:t>辐射来源建立起了一整套的辐射防护设施和技术，并建立了东莞市辐射防护与应用技术重点实验室。</a:t>
            </a:r>
            <a:endParaRPr lang="zh-CN" altLang="en-US" sz="1800" dirty="0">
              <a:latin typeface="+mn-ea"/>
            </a:endParaRPr>
          </a:p>
        </p:txBody>
      </p:sp>
      <p:sp>
        <p:nvSpPr>
          <p:cNvPr id="4" name="灯片编号占位符 3"/>
          <p:cNvSpPr>
            <a:spLocks noGrp="1"/>
          </p:cNvSpPr>
          <p:nvPr>
            <p:ph type="sldNum" sz="quarter" idx="10"/>
          </p:nvPr>
        </p:nvSpPr>
        <p:spPr/>
        <p:txBody>
          <a:bodyPr/>
          <a:lstStyle/>
          <a:p>
            <a:pPr>
              <a:defRPr/>
            </a:pPr>
            <a:fld id="{6E7DAE66-2E54-4706-990B-E0B6E14A8F28}" type="slidenum">
              <a:rPr lang="en-US" altLang="zh-CN" smtClean="0"/>
              <a:t>3</a:t>
            </a:fld>
            <a:endParaRPr lang="en-US" altLang="zh-CN"/>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294025"/>
            <a:ext cx="4766295"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内容占位符 4"/>
          <p:cNvSpPr txBox="1">
            <a:spLocks/>
          </p:cNvSpPr>
          <p:nvPr/>
        </p:nvSpPr>
        <p:spPr bwMode="auto">
          <a:xfrm>
            <a:off x="611560" y="3411488"/>
            <a:ext cx="3312368" cy="320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a:solidFill>
                  <a:srgbClr val="4D5E68"/>
                </a:solidFill>
                <a:latin typeface="+mn-lt"/>
                <a:ea typeface="+mn-ea"/>
              </a:defRPr>
            </a:lvl3pPr>
            <a:lvl4pPr marL="1600200" indent="-228600" algn="l" rtl="0" eaLnBrk="0" fontAlgn="base" hangingPunct="0">
              <a:spcBef>
                <a:spcPct val="20000"/>
              </a:spcBef>
              <a:spcAft>
                <a:spcPct val="0"/>
              </a:spcAft>
              <a:buChar char="–"/>
              <a:defRPr b="1">
                <a:solidFill>
                  <a:srgbClr val="4D5E68"/>
                </a:solidFill>
                <a:latin typeface="+mn-lt"/>
                <a:ea typeface="+mn-ea"/>
              </a:defRPr>
            </a:lvl4pPr>
            <a:lvl5pPr marL="2057400" indent="-228600" algn="l" rtl="0" eaLnBrk="0" fontAlgn="base" hangingPunct="0">
              <a:spcBef>
                <a:spcPct val="20000"/>
              </a:spcBef>
              <a:spcAft>
                <a:spcPct val="0"/>
              </a:spcAft>
              <a:buChar char="»"/>
              <a:defRPr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a:buClr>
                <a:srgbClr val="0070C0"/>
              </a:buClr>
              <a:buSzPct val="75000"/>
              <a:buFont typeface="Wingdings" panose="05000000000000000000" pitchFamily="2" charset="2"/>
              <a:buChar char="l"/>
            </a:pPr>
            <a:r>
              <a:rPr lang="zh-CN" altLang="en-US" sz="1800" kern="0" dirty="0" smtClean="0"/>
              <a:t>辐射防护系统核心工作</a:t>
            </a:r>
            <a:endParaRPr lang="en-US" altLang="zh-CN" sz="1800" kern="0" dirty="0" smtClean="0"/>
          </a:p>
          <a:p>
            <a:pPr lvl="1">
              <a:buSzPct val="75000"/>
              <a:buFont typeface="Wingdings" panose="05000000000000000000" pitchFamily="2" charset="2"/>
              <a:buChar char="ü"/>
            </a:pPr>
            <a:r>
              <a:rPr lang="zh-CN" altLang="en-US" sz="1400" kern="0" dirty="0" smtClean="0"/>
              <a:t>辐射屏蔽设计</a:t>
            </a:r>
            <a:endParaRPr lang="en-US" altLang="zh-CN" sz="1400" kern="0" dirty="0" smtClean="0"/>
          </a:p>
          <a:p>
            <a:pPr lvl="1">
              <a:buSzPct val="75000"/>
              <a:buFont typeface="Wingdings" panose="05000000000000000000" pitchFamily="2" charset="2"/>
              <a:buChar char="ü"/>
            </a:pPr>
            <a:r>
              <a:rPr lang="zh-CN" altLang="en-US" sz="1400" kern="0" dirty="0" smtClean="0"/>
              <a:t>人身安全联锁系统</a:t>
            </a:r>
            <a:endParaRPr lang="en-US" altLang="zh-CN" sz="1400" kern="0" dirty="0" smtClean="0"/>
          </a:p>
          <a:p>
            <a:pPr lvl="1">
              <a:buSzPct val="75000"/>
              <a:buFont typeface="Wingdings" panose="05000000000000000000" pitchFamily="2" charset="2"/>
              <a:buChar char="ü"/>
            </a:pPr>
            <a:r>
              <a:rPr lang="zh-CN" altLang="en-US" sz="1400" kern="0" dirty="0" smtClean="0"/>
              <a:t>辐射剂量监测系统</a:t>
            </a:r>
            <a:endParaRPr lang="en-US" altLang="zh-CN" sz="1400" kern="0" dirty="0" smtClean="0"/>
          </a:p>
          <a:p>
            <a:pPr lvl="1">
              <a:buSzPct val="75000"/>
              <a:buFont typeface="Wingdings" panose="05000000000000000000" pitchFamily="2" charset="2"/>
              <a:buChar char="ü"/>
            </a:pPr>
            <a:r>
              <a:rPr lang="zh-CN" altLang="en-US" sz="1400" kern="0" dirty="0" smtClean="0"/>
              <a:t>感生放射性研究</a:t>
            </a:r>
            <a:endParaRPr lang="en-US" altLang="zh-CN" sz="1400" kern="0" dirty="0" smtClean="0"/>
          </a:p>
          <a:p>
            <a:pPr lvl="1">
              <a:buSzPct val="75000"/>
              <a:buFont typeface="Wingdings" panose="05000000000000000000" pitchFamily="2" charset="2"/>
              <a:buChar char="ü"/>
            </a:pPr>
            <a:r>
              <a:rPr lang="zh-CN" altLang="en-US" sz="1400" kern="0" dirty="0" smtClean="0"/>
              <a:t>控制区环境检测</a:t>
            </a:r>
            <a:endParaRPr lang="en-US" altLang="zh-CN" sz="1400" kern="0" dirty="0" smtClean="0"/>
          </a:p>
          <a:p>
            <a:pPr lvl="1">
              <a:buSzPct val="75000"/>
              <a:buFont typeface="Wingdings" panose="05000000000000000000" pitchFamily="2" charset="2"/>
              <a:buChar char="ü"/>
            </a:pPr>
            <a:r>
              <a:rPr lang="zh-CN" altLang="en-US" sz="1400" kern="0" dirty="0" smtClean="0"/>
              <a:t>表面污染监测</a:t>
            </a:r>
            <a:endParaRPr lang="en-US" altLang="zh-CN" sz="1400" kern="0" dirty="0" smtClean="0"/>
          </a:p>
          <a:p>
            <a:pPr lvl="1">
              <a:buSzPct val="75000"/>
              <a:buFont typeface="Wingdings" panose="05000000000000000000" pitchFamily="2" charset="2"/>
              <a:buChar char="ü"/>
            </a:pPr>
            <a:r>
              <a:rPr lang="zh-CN" altLang="en-US" sz="1400" kern="0" dirty="0" smtClean="0"/>
              <a:t>个人剂量监测</a:t>
            </a:r>
            <a:endParaRPr lang="en-US" altLang="zh-CN" sz="1400" kern="0" dirty="0" smtClean="0"/>
          </a:p>
          <a:p>
            <a:pPr lvl="1">
              <a:buSzPct val="75000"/>
              <a:buFont typeface="Wingdings" panose="05000000000000000000" pitchFamily="2" charset="2"/>
              <a:buChar char="ü"/>
            </a:pPr>
            <a:r>
              <a:rPr lang="zh-CN" altLang="en-US" sz="1400" kern="0" dirty="0" smtClean="0"/>
              <a:t>流出物监测</a:t>
            </a:r>
            <a:endParaRPr lang="en-US" altLang="zh-CN" sz="1400" kern="0" dirty="0"/>
          </a:p>
        </p:txBody>
      </p:sp>
    </p:spTree>
    <p:extLst>
      <p:ext uri="{BB962C8B-B14F-4D97-AF65-F5344CB8AC3E}">
        <p14:creationId xmlns:p14="http://schemas.microsoft.com/office/powerpoint/2010/main" val="394003440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EFCD09C4-77C1-4ECB-8989-7EF4ED8527F4}" type="slidenum">
              <a:rPr lang="en-US" altLang="zh-CN" smtClean="0"/>
              <a:pPr>
                <a:defRPr/>
              </a:pPr>
              <a:t>30</a:t>
            </a:fld>
            <a:endParaRPr lang="en-US" altLang="zh-CN"/>
          </a:p>
        </p:txBody>
      </p:sp>
      <p:sp>
        <p:nvSpPr>
          <p:cNvPr id="5" name="矩形 4"/>
          <p:cNvSpPr/>
          <p:nvPr/>
        </p:nvSpPr>
        <p:spPr>
          <a:xfrm>
            <a:off x="323528" y="1412776"/>
            <a:ext cx="8244408" cy="1569660"/>
          </a:xfrm>
          <a:prstGeom prst="rect">
            <a:avLst/>
          </a:prstGeom>
        </p:spPr>
        <p:txBody>
          <a:bodyPr wrap="square">
            <a:spAutoFit/>
          </a:bodyPr>
          <a:lstStyle/>
          <a:p>
            <a:pPr marL="285750" indent="-285750" algn="l" fontAlgn="base">
              <a:lnSpc>
                <a:spcPct val="150000"/>
              </a:lnSpc>
              <a:spcBef>
                <a:spcPct val="0"/>
              </a:spcBef>
              <a:spcAft>
                <a:spcPct val="0"/>
              </a:spcAft>
              <a:buSzPct val="75000"/>
              <a:buFont typeface="Wingdings" panose="05000000000000000000" pitchFamily="2" charset="2"/>
              <a:buChar char="l"/>
            </a:pPr>
            <a:r>
              <a:rPr lang="zh-CN" altLang="en-US" sz="1600" b="1" dirty="0" smtClean="0">
                <a:solidFill>
                  <a:srgbClr val="0070C0"/>
                </a:solidFill>
                <a:latin typeface="Times New Roman" panose="02020603050405020304" pitchFamily="18" charset="0"/>
                <a:cs typeface="Times New Roman" panose="02020603050405020304" pitchFamily="18" charset="0"/>
              </a:rPr>
              <a:t>仪器</a:t>
            </a:r>
            <a:r>
              <a:rPr lang="zh-CN" altLang="en-US" sz="1600" b="1" dirty="0">
                <a:solidFill>
                  <a:srgbClr val="0070C0"/>
                </a:solidFill>
                <a:latin typeface="Times New Roman" panose="02020603050405020304" pitchFamily="18" charset="0"/>
                <a:cs typeface="Times New Roman" panose="02020603050405020304" pitchFamily="18" charset="0"/>
              </a:rPr>
              <a:t>所使用的是</a:t>
            </a:r>
            <a:r>
              <a:rPr lang="zh-CN" altLang="en-US" sz="1600" b="1" dirty="0">
                <a:latin typeface="Times New Roman" panose="02020603050405020304" pitchFamily="18" charset="0"/>
                <a:cs typeface="Times New Roman" panose="02020603050405020304" pitchFamily="18" charset="0"/>
              </a:rPr>
              <a:t>塑料闪烁体探测器</a:t>
            </a:r>
            <a:r>
              <a:rPr lang="zh-CN" altLang="en-US" sz="1600" b="1" dirty="0">
                <a:solidFill>
                  <a:srgbClr val="0070C0"/>
                </a:solidFill>
                <a:latin typeface="Times New Roman" panose="02020603050405020304" pitchFamily="18" charset="0"/>
                <a:cs typeface="Times New Roman" panose="02020603050405020304" pitchFamily="18" charset="0"/>
              </a:rPr>
              <a:t>；当粒子进入闪烁体时，闪烁体的原子或分子受激发而产生荧光。利用光导和反射体等光的收集部件使荧光尽量多的射入到光电倍增管中。光电倍增管是一种光电子转换器件，会将荧光转换为电子，由输出极收集形成电脉冲。电脉冲经过放大，甄别，计数后，通过工控机直观的显示在显示器</a:t>
            </a:r>
            <a:r>
              <a:rPr lang="zh-CN" altLang="en-US" sz="1600" b="1" dirty="0" smtClean="0">
                <a:solidFill>
                  <a:srgbClr val="0070C0"/>
                </a:solidFill>
                <a:latin typeface="Times New Roman" panose="02020603050405020304" pitchFamily="18" charset="0"/>
                <a:cs typeface="Times New Roman" panose="02020603050405020304" pitchFamily="18" charset="0"/>
              </a:rPr>
              <a:t>上</a:t>
            </a:r>
            <a:r>
              <a:rPr lang="zh-CN" altLang="en-US" sz="1600" b="1" dirty="0">
                <a:solidFill>
                  <a:srgbClr val="0070C0"/>
                </a:solidFill>
                <a:latin typeface="Times New Roman" panose="02020603050405020304" pitchFamily="18" charset="0"/>
                <a:cs typeface="Times New Roman" panose="02020603050405020304" pitchFamily="18" charset="0"/>
              </a:rPr>
              <a:t>。</a:t>
            </a:r>
            <a:endParaRPr lang="en-US" altLang="zh-CN" sz="1600" b="1" dirty="0">
              <a:solidFill>
                <a:srgbClr val="0070C0"/>
              </a:solidFill>
              <a:latin typeface="Times New Roman" panose="02020603050405020304" pitchFamily="18" charset="0"/>
              <a:cs typeface="Times New Roman" panose="02020603050405020304"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1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009689"/>
            <a:ext cx="5323449"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标题 1"/>
          <p:cNvSpPr txBox="1">
            <a:spLocks/>
          </p:cNvSpPr>
          <p:nvPr/>
        </p:nvSpPr>
        <p:spPr bwMode="auto">
          <a:xfrm>
            <a:off x="609600" y="883568"/>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表面污染监测系统</a:t>
            </a:r>
          </a:p>
        </p:txBody>
      </p:sp>
      <p:graphicFrame>
        <p:nvGraphicFramePr>
          <p:cNvPr id="3" name="对象 2"/>
          <p:cNvGraphicFramePr>
            <a:graphicFrameLocks noChangeAspect="1"/>
          </p:cNvGraphicFramePr>
          <p:nvPr>
            <p:extLst>
              <p:ext uri="{D42A27DB-BD31-4B8C-83A1-F6EECF244321}">
                <p14:modId xmlns:p14="http://schemas.microsoft.com/office/powerpoint/2010/main" val="603081390"/>
              </p:ext>
            </p:extLst>
          </p:nvPr>
        </p:nvGraphicFramePr>
        <p:xfrm>
          <a:off x="683568" y="3933056"/>
          <a:ext cx="2860949" cy="1983158"/>
        </p:xfrm>
        <a:graphic>
          <a:graphicData uri="http://schemas.openxmlformats.org/presentationml/2006/ole">
            <mc:AlternateContent xmlns:mc="http://schemas.openxmlformats.org/markup-compatibility/2006">
              <mc:Choice xmlns:v="urn:schemas-microsoft-com:vml" Requires="v">
                <p:oleObj spid="_x0000_s7279" name="Visio" r:id="rId4" imgW="6154877" imgH="4264762" progId="Visio.Drawing.11">
                  <p:embed/>
                </p:oleObj>
              </mc:Choice>
              <mc:Fallback>
                <p:oleObj name="Visio" r:id="rId4" imgW="6154877" imgH="4264762" progId="Visio.Drawing.11">
                  <p:embed/>
                  <p:pic>
                    <p:nvPicPr>
                      <p:cNvPr id="0" name="对象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933056"/>
                        <a:ext cx="2860949" cy="1983158"/>
                      </a:xfrm>
                      <a:prstGeom prst="rect">
                        <a:avLst/>
                      </a:prstGeom>
                      <a:noFill/>
                      <a:ln>
                        <a:noFill/>
                      </a:ln>
                    </p:spPr>
                  </p:pic>
                </p:oleObj>
              </mc:Fallback>
            </mc:AlternateContent>
          </a:graphicData>
        </a:graphic>
      </p:graphicFrame>
      <p:sp>
        <p:nvSpPr>
          <p:cNvPr id="10" name="Rectangle 9"/>
          <p:cNvSpPr>
            <a:spLocks noChangeArrowheads="1"/>
          </p:cNvSpPr>
          <p:nvPr/>
        </p:nvSpPr>
        <p:spPr bwMode="auto">
          <a:xfrm>
            <a:off x="1219399" y="5949280"/>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手脚沾污仪框图</a:t>
            </a:r>
            <a:endParaRPr lang="zh-CN" altLang="en-US" sz="1600" dirty="0">
              <a:latin typeface="宋体" charset="-122"/>
            </a:endParaRPr>
          </a:p>
        </p:txBody>
      </p:sp>
    </p:spTree>
    <p:extLst>
      <p:ext uri="{BB962C8B-B14F-4D97-AF65-F5344CB8AC3E}">
        <p14:creationId xmlns:p14="http://schemas.microsoft.com/office/powerpoint/2010/main" val="1545730172"/>
      </p:ext>
    </p:extLst>
  </p:cSld>
  <p:clrMapOvr>
    <a:masterClrMapping/>
  </p:clrMapOvr>
  <p:transition advTm="47684">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EFCD09C4-77C1-4ECB-8989-7EF4ED8527F4}" type="slidenum">
              <a:rPr lang="en-US" altLang="zh-CN" smtClean="0"/>
              <a:pPr>
                <a:defRPr/>
              </a:pPr>
              <a:t>31</a:t>
            </a:fld>
            <a:endParaRPr lang="en-US" altLang="zh-CN"/>
          </a:p>
        </p:txBody>
      </p:sp>
      <p:sp>
        <p:nvSpPr>
          <p:cNvPr id="5" name="矩形 4"/>
          <p:cNvSpPr/>
          <p:nvPr/>
        </p:nvSpPr>
        <p:spPr>
          <a:xfrm>
            <a:off x="609600" y="1412776"/>
            <a:ext cx="7828406" cy="2308324"/>
          </a:xfrm>
          <a:prstGeom prst="rect">
            <a:avLst/>
          </a:prstGeom>
        </p:spPr>
        <p:txBody>
          <a:bodyPr wrap="square">
            <a:spAutoFit/>
          </a:bodyPr>
          <a:lstStyle/>
          <a:p>
            <a:pPr marL="285750" indent="-285750" algn="l" fontAlgn="base">
              <a:lnSpc>
                <a:spcPct val="150000"/>
              </a:lnSpc>
              <a:spcBef>
                <a:spcPct val="0"/>
              </a:spcBef>
              <a:spcAft>
                <a:spcPct val="0"/>
              </a:spcAft>
              <a:buSzPct val="75000"/>
              <a:buFont typeface="Wingdings" panose="05000000000000000000" pitchFamily="2" charset="2"/>
              <a:buChar char="l"/>
            </a:pPr>
            <a:r>
              <a:rPr lang="zh-CN" altLang="en-US" sz="1600" b="1" dirty="0" smtClean="0">
                <a:solidFill>
                  <a:srgbClr val="0070C0"/>
                </a:solidFill>
                <a:latin typeface="Times New Roman" panose="02020603050405020304" pitchFamily="18" charset="0"/>
                <a:cs typeface="Times New Roman" panose="02020603050405020304" pitchFamily="18" charset="0"/>
              </a:rPr>
              <a:t>手脚沾污仪目前运行情况基本正常，预计出现的易损件（脚部探测器）损坏情况发生较少。工具</a:t>
            </a:r>
            <a:r>
              <a:rPr lang="zh-CN" altLang="en-US" sz="1600" b="1" dirty="0">
                <a:solidFill>
                  <a:srgbClr val="0070C0"/>
                </a:solidFill>
                <a:latin typeface="Times New Roman" panose="02020603050405020304" pitchFamily="18" charset="0"/>
                <a:cs typeface="Times New Roman" panose="02020603050405020304" pitchFamily="18" charset="0"/>
              </a:rPr>
              <a:t>污染系统自调试验收后一直运行情况良好，未出现故障</a:t>
            </a:r>
            <a:r>
              <a:rPr lang="zh-CN" altLang="en-US" sz="1600" b="1" dirty="0" smtClean="0">
                <a:solidFill>
                  <a:srgbClr val="0070C0"/>
                </a:solidFill>
                <a:latin typeface="Times New Roman" panose="02020603050405020304" pitchFamily="18" charset="0"/>
                <a:cs typeface="Times New Roman" panose="02020603050405020304" pitchFamily="18" charset="0"/>
              </a:rPr>
              <a:t>。</a:t>
            </a:r>
            <a:endParaRPr lang="en-US" altLang="zh-CN" sz="1600" b="1" dirty="0" smtClean="0">
              <a:solidFill>
                <a:srgbClr val="0070C0"/>
              </a:solidFill>
              <a:latin typeface="Times New Roman" panose="02020603050405020304" pitchFamily="18" charset="0"/>
              <a:cs typeface="Times New Roman" panose="02020603050405020304" pitchFamily="18" charset="0"/>
            </a:endParaRPr>
          </a:p>
          <a:p>
            <a:pPr marL="285750" indent="-285750" algn="l" fontAlgn="base">
              <a:lnSpc>
                <a:spcPct val="150000"/>
              </a:lnSpc>
              <a:spcBef>
                <a:spcPct val="0"/>
              </a:spcBef>
              <a:spcAft>
                <a:spcPct val="0"/>
              </a:spcAft>
              <a:buSzPct val="75000"/>
              <a:buFont typeface="Wingdings" panose="05000000000000000000" pitchFamily="2" charset="2"/>
              <a:buChar char="l"/>
            </a:pPr>
            <a:r>
              <a:rPr lang="zh-CN" altLang="en-US" sz="1600" b="1" dirty="0" smtClean="0">
                <a:solidFill>
                  <a:srgbClr val="0070C0"/>
                </a:solidFill>
                <a:latin typeface="Times New Roman" panose="02020603050405020304" pitchFamily="18" charset="0"/>
                <a:cs typeface="Times New Roman" panose="02020603050405020304" pitchFamily="18" charset="0"/>
              </a:rPr>
              <a:t>深圳计量院完成手脚沾污仪的年度检定，检定结果为</a:t>
            </a:r>
            <a:r>
              <a:rPr lang="zh-CN" altLang="en-US" sz="1600" b="1" dirty="0" smtClean="0">
                <a:latin typeface="Times New Roman" panose="02020603050405020304" pitchFamily="18" charset="0"/>
                <a:cs typeface="Times New Roman" panose="02020603050405020304" pitchFamily="18" charset="0"/>
              </a:rPr>
              <a:t>合格</a:t>
            </a:r>
            <a:r>
              <a:rPr lang="zh-CN" altLang="en-US" sz="1600" b="1" dirty="0" smtClean="0">
                <a:solidFill>
                  <a:srgbClr val="0070C0"/>
                </a:solidFill>
              </a:rPr>
              <a:t>。</a:t>
            </a:r>
            <a:endParaRPr lang="en-US" altLang="zh-CN" sz="1600" b="1" dirty="0" smtClean="0">
              <a:solidFill>
                <a:srgbClr val="0070C0"/>
              </a:solidFill>
            </a:endParaRPr>
          </a:p>
          <a:p>
            <a:pPr marL="285750" indent="-285750" algn="l" fontAlgn="base">
              <a:lnSpc>
                <a:spcPct val="150000"/>
              </a:lnSpc>
              <a:spcBef>
                <a:spcPct val="0"/>
              </a:spcBef>
              <a:spcAft>
                <a:spcPct val="0"/>
              </a:spcAft>
              <a:buSzPct val="75000"/>
              <a:buFont typeface="Wingdings" panose="05000000000000000000" pitchFamily="2" charset="2"/>
              <a:buChar char="l"/>
            </a:pPr>
            <a:r>
              <a:rPr lang="zh-CN" altLang="en-US" sz="1600" b="1" dirty="0" smtClean="0">
                <a:solidFill>
                  <a:srgbClr val="0070C0"/>
                </a:solidFill>
                <a:latin typeface="Times New Roman" panose="02020603050405020304" pitchFamily="18" charset="0"/>
                <a:cs typeface="Times New Roman" panose="02020603050405020304" pitchFamily="18" charset="0"/>
              </a:rPr>
              <a:t>本轮停机后，使用便携式表面污染监测仪</a:t>
            </a:r>
            <a:r>
              <a:rPr lang="en-US" altLang="zh-CN" sz="1600" b="1" dirty="0" smtClean="0">
                <a:solidFill>
                  <a:srgbClr val="0070C0"/>
                </a:solidFill>
                <a:latin typeface="Times New Roman" panose="02020603050405020304" pitchFamily="18" charset="0"/>
                <a:cs typeface="Times New Roman" panose="02020603050405020304" pitchFamily="18" charset="0"/>
              </a:rPr>
              <a:t>CoMo170</a:t>
            </a:r>
            <a:r>
              <a:rPr lang="zh-CN" altLang="en-US" sz="1600" b="1" dirty="0" smtClean="0">
                <a:solidFill>
                  <a:srgbClr val="0070C0"/>
                </a:solidFill>
                <a:latin typeface="Times New Roman" panose="02020603050405020304" pitchFamily="18" charset="0"/>
                <a:cs typeface="Times New Roman" panose="02020603050405020304" pitchFamily="18" charset="0"/>
              </a:rPr>
              <a:t>对控制区内剩余辐射较大区域（表面</a:t>
            </a:r>
            <a:r>
              <a:rPr lang="en-US" altLang="zh-CN" sz="1600" b="1" dirty="0" smtClean="0">
                <a:solidFill>
                  <a:srgbClr val="0070C0"/>
                </a:solidFill>
                <a:latin typeface="Times New Roman" panose="02020603050405020304" pitchFamily="18" charset="0"/>
                <a:cs typeface="Times New Roman" panose="02020603050405020304" pitchFamily="18" charset="0"/>
              </a:rPr>
              <a:t>30cm</a:t>
            </a:r>
            <a:r>
              <a:rPr lang="zh-CN" altLang="en-US" sz="1600" b="1" dirty="0" smtClean="0">
                <a:solidFill>
                  <a:srgbClr val="0070C0"/>
                </a:solidFill>
                <a:latin typeface="Times New Roman" panose="02020603050405020304" pitchFamily="18" charset="0"/>
                <a:cs typeface="Times New Roman" panose="02020603050405020304" pitchFamily="18" charset="0"/>
              </a:rPr>
              <a:t>剂量率≥</a:t>
            </a:r>
            <a:r>
              <a:rPr lang="en-US" altLang="zh-CN" sz="1600" b="1" dirty="0" smtClean="0">
                <a:solidFill>
                  <a:srgbClr val="0070C0"/>
                </a:solidFill>
                <a:latin typeface="Times New Roman" panose="02020603050405020304" pitchFamily="18" charset="0"/>
                <a:cs typeface="Times New Roman" panose="02020603050405020304" pitchFamily="18" charset="0"/>
              </a:rPr>
              <a:t>100μSv/h</a:t>
            </a:r>
            <a:r>
              <a:rPr lang="zh-CN" altLang="en-US" sz="1600" b="1" dirty="0" smtClean="0">
                <a:solidFill>
                  <a:srgbClr val="0070C0"/>
                </a:solidFill>
                <a:latin typeface="Times New Roman" panose="02020603050405020304" pitchFamily="18" charset="0"/>
                <a:cs typeface="Times New Roman" panose="02020603050405020304" pitchFamily="18" charset="0"/>
              </a:rPr>
              <a:t>）进行擦拭法测量，未发现有明显的计数上升，可以认为控制区内</a:t>
            </a:r>
            <a:r>
              <a:rPr lang="zh-CN" altLang="en-US" sz="1600" b="1" dirty="0" smtClean="0">
                <a:latin typeface="Times New Roman" panose="02020603050405020304" pitchFamily="18" charset="0"/>
                <a:cs typeface="Times New Roman" panose="02020603050405020304" pitchFamily="18" charset="0"/>
              </a:rPr>
              <a:t>暂未产生可以造成表面污染的松散源</a:t>
            </a:r>
            <a:r>
              <a:rPr lang="zh-CN" altLang="en-US" sz="1600" b="1" dirty="0" smtClean="0">
                <a:solidFill>
                  <a:srgbClr val="0070C0"/>
                </a:solidFill>
                <a:latin typeface="Times New Roman" panose="02020603050405020304" pitchFamily="18" charset="0"/>
                <a:cs typeface="Times New Roman" panose="02020603050405020304" pitchFamily="18" charset="0"/>
              </a:rPr>
              <a:t>。</a:t>
            </a:r>
            <a:endParaRPr lang="en-US" altLang="zh-CN" sz="1600" b="1" dirty="0" smtClean="0">
              <a:solidFill>
                <a:srgbClr val="0070C0"/>
              </a:solidFill>
            </a:endParaRPr>
          </a:p>
        </p:txBody>
      </p:sp>
      <p:pic>
        <p:nvPicPr>
          <p:cNvPr id="2051" name="Picture 3" descr="自检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721100"/>
            <a:ext cx="2421783" cy="18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标题 1"/>
          <p:cNvSpPr txBox="1">
            <a:spLocks/>
          </p:cNvSpPr>
          <p:nvPr/>
        </p:nvSpPr>
        <p:spPr bwMode="auto">
          <a:xfrm>
            <a:off x="609600" y="883568"/>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表面污染监测系统</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721100"/>
            <a:ext cx="2920552" cy="1814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9"/>
          <p:cNvSpPr>
            <a:spLocks noChangeArrowheads="1"/>
          </p:cNvSpPr>
          <p:nvPr/>
        </p:nvSpPr>
        <p:spPr bwMode="auto">
          <a:xfrm>
            <a:off x="1547664" y="5585064"/>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上位机监控界面</a:t>
            </a:r>
            <a:endParaRPr lang="zh-CN" altLang="en-US" sz="1600" dirty="0">
              <a:latin typeface="宋体" charset="-122"/>
            </a:endParaRPr>
          </a:p>
        </p:txBody>
      </p:sp>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3424538"/>
            <a:ext cx="1575125" cy="2160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9"/>
          <p:cNvSpPr>
            <a:spLocks noChangeArrowheads="1"/>
          </p:cNvSpPr>
          <p:nvPr/>
        </p:nvSpPr>
        <p:spPr bwMode="auto">
          <a:xfrm>
            <a:off x="4502634" y="5589240"/>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测量界面</a:t>
            </a:r>
            <a:endParaRPr lang="zh-CN" altLang="en-US" sz="1600" dirty="0">
              <a:latin typeface="宋体" charset="-122"/>
            </a:endParaRPr>
          </a:p>
        </p:txBody>
      </p:sp>
      <p:sp>
        <p:nvSpPr>
          <p:cNvPr id="13" name="Rectangle 9"/>
          <p:cNvSpPr>
            <a:spLocks noChangeArrowheads="1"/>
          </p:cNvSpPr>
          <p:nvPr/>
        </p:nvSpPr>
        <p:spPr bwMode="auto">
          <a:xfrm>
            <a:off x="6516216" y="5589240"/>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检定记录</a:t>
            </a:r>
            <a:endParaRPr lang="zh-CN" altLang="en-US" sz="1600" dirty="0">
              <a:latin typeface="宋体" charset="-122"/>
            </a:endParaRPr>
          </a:p>
        </p:txBody>
      </p:sp>
    </p:spTree>
    <p:extLst>
      <p:ext uri="{BB962C8B-B14F-4D97-AF65-F5344CB8AC3E}">
        <p14:creationId xmlns:p14="http://schemas.microsoft.com/office/powerpoint/2010/main" val="34717195"/>
      </p:ext>
    </p:extLst>
  </p:cSld>
  <p:clrMapOvr>
    <a:masterClrMapping/>
  </p:clrMapOvr>
  <p:transition advTm="47684">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EFCD09C4-77C1-4ECB-8989-7EF4ED8527F4}" type="slidenum">
              <a:rPr lang="en-US" altLang="zh-CN" smtClean="0"/>
              <a:pPr>
                <a:defRPr/>
              </a:pPr>
              <a:t>32</a:t>
            </a:fld>
            <a:endParaRPr lang="en-US" altLang="zh-CN"/>
          </a:p>
        </p:txBody>
      </p:sp>
      <p:sp>
        <p:nvSpPr>
          <p:cNvPr id="5" name="矩形 4"/>
          <p:cNvSpPr/>
          <p:nvPr/>
        </p:nvSpPr>
        <p:spPr>
          <a:xfrm>
            <a:off x="539551" y="1458483"/>
            <a:ext cx="7938283" cy="4247317"/>
          </a:xfrm>
          <a:prstGeom prst="rect">
            <a:avLst/>
          </a:prstGeom>
        </p:spPr>
        <p:txBody>
          <a:bodyPr wrap="square">
            <a:spAutoFit/>
          </a:bodyPr>
          <a:lstStyle/>
          <a:p>
            <a:pPr marL="285750" indent="-285750" algn="l" fontAlgn="base">
              <a:spcBef>
                <a:spcPct val="0"/>
              </a:spcBef>
              <a:spcAft>
                <a:spcPct val="0"/>
              </a:spcAft>
              <a:buSzPct val="75000"/>
              <a:buFont typeface="Wingdings" panose="05000000000000000000" pitchFamily="2" charset="2"/>
              <a:buChar char="l"/>
            </a:pPr>
            <a:r>
              <a:rPr lang="zh-CN" altLang="en-US" sz="1800" b="1" dirty="0" smtClean="0">
                <a:solidFill>
                  <a:srgbClr val="0070C0"/>
                </a:solidFill>
              </a:rPr>
              <a:t>发现</a:t>
            </a:r>
            <a:r>
              <a:rPr lang="zh-CN" altLang="en-US" sz="1800" b="1" dirty="0">
                <a:solidFill>
                  <a:srgbClr val="0070C0"/>
                </a:solidFill>
              </a:rPr>
              <a:t>的问题及解决情况</a:t>
            </a:r>
            <a:endParaRPr lang="en-US" altLang="zh-CN" sz="1800" b="1" dirty="0">
              <a:solidFill>
                <a:srgbClr val="0070C0"/>
              </a:solidFill>
            </a:endParaRPr>
          </a:p>
          <a:p>
            <a:pPr marL="742950" lvl="1" indent="-285750" algn="l">
              <a:lnSpc>
                <a:spcPct val="150000"/>
              </a:lnSpc>
              <a:buSzPct val="75000"/>
              <a:buFont typeface="Wingdings" panose="05000000000000000000" pitchFamily="2" charset="2"/>
              <a:buChar char="ü"/>
            </a:pPr>
            <a:r>
              <a:rPr lang="zh-CN" altLang="en-US" dirty="0" smtClean="0">
                <a:solidFill>
                  <a:srgbClr val="0070C0"/>
                </a:solidFill>
                <a:latin typeface="Times New Roman" panose="02020603050405020304" pitchFamily="18" charset="0"/>
                <a:cs typeface="Times New Roman" panose="02020603050405020304" pitchFamily="18" charset="0"/>
              </a:rPr>
              <a:t>问题一：</a:t>
            </a:r>
            <a:r>
              <a:rPr lang="zh-CN" altLang="en-US" dirty="0" smtClean="0">
                <a:solidFill>
                  <a:srgbClr val="000000"/>
                </a:solidFill>
                <a:latin typeface="Times New Roman" panose="02020603050405020304" pitchFamily="18" charset="0"/>
                <a:cs typeface="Times New Roman" panose="02020603050405020304" pitchFamily="18" charset="0"/>
              </a:rPr>
              <a:t>系统</a:t>
            </a:r>
            <a:r>
              <a:rPr lang="zh-CN" altLang="en-US" dirty="0">
                <a:solidFill>
                  <a:srgbClr val="000000"/>
                </a:solidFill>
                <a:latin typeface="Times New Roman" panose="02020603050405020304" pitchFamily="18" charset="0"/>
                <a:cs typeface="Times New Roman" panose="02020603050405020304" pitchFamily="18" charset="0"/>
              </a:rPr>
              <a:t>运行时发现</a:t>
            </a:r>
            <a:r>
              <a:rPr lang="en-US" altLang="zh-CN" dirty="0">
                <a:solidFill>
                  <a:srgbClr val="000000"/>
                </a:solidFill>
                <a:latin typeface="Times New Roman" panose="02020603050405020304" pitchFamily="18" charset="0"/>
                <a:cs typeface="Times New Roman" panose="02020603050405020304" pitchFamily="18" charset="0"/>
              </a:rPr>
              <a:t>RTBT</a:t>
            </a:r>
            <a:r>
              <a:rPr lang="zh-CN" altLang="en-US" dirty="0">
                <a:solidFill>
                  <a:srgbClr val="000000"/>
                </a:solidFill>
                <a:latin typeface="Times New Roman" panose="02020603050405020304" pitchFamily="18" charset="0"/>
                <a:cs typeface="Times New Roman" panose="02020603050405020304" pitchFamily="18" charset="0"/>
              </a:rPr>
              <a:t>隧道口仪器计数明显</a:t>
            </a:r>
            <a:r>
              <a:rPr lang="zh-CN" altLang="en-US" dirty="0" smtClean="0">
                <a:solidFill>
                  <a:srgbClr val="000000"/>
                </a:solidFill>
                <a:latin typeface="Times New Roman" panose="02020603050405020304" pitchFamily="18" charset="0"/>
                <a:cs typeface="Times New Roman" panose="02020603050405020304" pitchFamily="18" charset="0"/>
              </a:rPr>
              <a:t>高于本底</a:t>
            </a:r>
            <a:r>
              <a:rPr lang="zh-CN" altLang="en-US" dirty="0">
                <a:solidFill>
                  <a:srgbClr val="000000"/>
                </a:solidFill>
                <a:latin typeface="Times New Roman" panose="02020603050405020304" pitchFamily="18" charset="0"/>
                <a:cs typeface="Times New Roman" panose="02020603050405020304" pitchFamily="18" charset="0"/>
              </a:rPr>
              <a:t>值，报警情况为持续性警报。经过对</a:t>
            </a:r>
            <a:r>
              <a:rPr lang="zh-CN" altLang="en-US" dirty="0" smtClean="0">
                <a:solidFill>
                  <a:srgbClr val="000000"/>
                </a:solidFill>
                <a:latin typeface="Times New Roman" panose="02020603050405020304" pitchFamily="18" charset="0"/>
                <a:cs typeface="Times New Roman" panose="02020603050405020304" pitchFamily="18" charset="0"/>
              </a:rPr>
              <a:t>报警数据分析</a:t>
            </a:r>
            <a:r>
              <a:rPr lang="zh-CN" altLang="en-US" dirty="0">
                <a:solidFill>
                  <a:srgbClr val="000000"/>
                </a:solidFill>
                <a:latin typeface="Times New Roman" panose="02020603050405020304" pitchFamily="18" charset="0"/>
                <a:cs typeface="Times New Roman" panose="02020603050405020304" pitchFamily="18" charset="0"/>
              </a:rPr>
              <a:t>（数据值较大，且时间比较有规律为</a:t>
            </a:r>
            <a:r>
              <a:rPr lang="en-US" altLang="zh-CN" dirty="0">
                <a:solidFill>
                  <a:srgbClr val="000000"/>
                </a:solidFill>
                <a:latin typeface="Times New Roman" panose="02020603050405020304" pitchFamily="18" charset="0"/>
                <a:cs typeface="Times New Roman" panose="02020603050405020304" pitchFamily="18" charset="0"/>
              </a:rPr>
              <a:t>14</a:t>
            </a:r>
            <a:r>
              <a:rPr lang="zh-CN" altLang="en-US" dirty="0">
                <a:solidFill>
                  <a:srgbClr val="000000"/>
                </a:solidFill>
                <a:latin typeface="Times New Roman" panose="02020603050405020304" pitchFamily="18" charset="0"/>
                <a:cs typeface="Times New Roman" panose="02020603050405020304" pitchFamily="18" charset="0"/>
              </a:rPr>
              <a:t>点至</a:t>
            </a:r>
            <a:r>
              <a:rPr lang="en-US" altLang="zh-CN" dirty="0" smtClean="0">
                <a:solidFill>
                  <a:srgbClr val="000000"/>
                </a:solidFill>
                <a:latin typeface="Times New Roman" panose="02020603050405020304" pitchFamily="18" charset="0"/>
                <a:cs typeface="Times New Roman" panose="02020603050405020304" pitchFamily="18" charset="0"/>
              </a:rPr>
              <a:t>18</a:t>
            </a:r>
            <a:r>
              <a:rPr lang="zh-CN" altLang="en-US" dirty="0" smtClean="0">
                <a:solidFill>
                  <a:srgbClr val="000000"/>
                </a:solidFill>
                <a:latin typeface="Times New Roman" panose="02020603050405020304" pitchFamily="18" charset="0"/>
                <a:cs typeface="Times New Roman" panose="02020603050405020304" pitchFamily="18" charset="0"/>
              </a:rPr>
              <a:t>点</a:t>
            </a:r>
            <a:r>
              <a:rPr lang="zh-CN" altLang="en-US" dirty="0">
                <a:solidFill>
                  <a:srgbClr val="000000"/>
                </a:solidFill>
                <a:latin typeface="Times New Roman" panose="02020603050405020304" pitchFamily="18" charset="0"/>
                <a:cs typeface="Times New Roman" panose="02020603050405020304" pitchFamily="18" charset="0"/>
              </a:rPr>
              <a:t>左右），并进行验证确认为阳光直射到探测器</a:t>
            </a:r>
            <a:r>
              <a:rPr lang="zh-CN" altLang="en-US" dirty="0" smtClean="0">
                <a:solidFill>
                  <a:srgbClr val="000000"/>
                </a:solidFill>
                <a:latin typeface="Times New Roman" panose="02020603050405020304" pitchFamily="18" charset="0"/>
                <a:cs typeface="Times New Roman" panose="02020603050405020304" pitchFamily="18" charset="0"/>
              </a:rPr>
              <a:t>上引起</a:t>
            </a:r>
            <a:r>
              <a:rPr lang="zh-CN" altLang="en-US" dirty="0">
                <a:solidFill>
                  <a:srgbClr val="000000"/>
                </a:solidFill>
                <a:latin typeface="Times New Roman" panose="02020603050405020304" pitchFamily="18" charset="0"/>
                <a:cs typeface="Times New Roman" panose="02020603050405020304" pitchFamily="18" charset="0"/>
              </a:rPr>
              <a:t>的警报</a:t>
            </a:r>
            <a:r>
              <a:rPr lang="zh-CN" altLang="en-US" dirty="0" smtClean="0">
                <a:solidFill>
                  <a:srgbClr val="000000"/>
                </a:solidFill>
                <a:latin typeface="Times New Roman" panose="02020603050405020304" pitchFamily="18" charset="0"/>
                <a:cs typeface="Times New Roman" panose="02020603050405020304" pitchFamily="18" charset="0"/>
              </a:rPr>
              <a:t>。</a:t>
            </a:r>
            <a:endParaRPr lang="en-US" altLang="zh-CN" dirty="0" smtClean="0">
              <a:solidFill>
                <a:srgbClr val="000000"/>
              </a:solidFill>
              <a:latin typeface="Times New Roman" panose="02020603050405020304" pitchFamily="18" charset="0"/>
              <a:cs typeface="Times New Roman" panose="02020603050405020304" pitchFamily="18" charset="0"/>
            </a:endParaRPr>
          </a:p>
          <a:p>
            <a:pPr marL="742950" lvl="1" indent="-285750" algn="l">
              <a:lnSpc>
                <a:spcPct val="150000"/>
              </a:lnSpc>
              <a:buSzPct val="75000"/>
              <a:buFont typeface="Wingdings" panose="05000000000000000000" pitchFamily="2" charset="2"/>
              <a:buChar char="ü"/>
            </a:pPr>
            <a:r>
              <a:rPr lang="zh-CN" altLang="en-US" dirty="0" smtClean="0">
                <a:solidFill>
                  <a:srgbClr val="0070C0"/>
                </a:solidFill>
                <a:latin typeface="Times New Roman" panose="02020603050405020304" pitchFamily="18" charset="0"/>
                <a:cs typeface="Times New Roman" panose="02020603050405020304" pitchFamily="18" charset="0"/>
              </a:rPr>
              <a:t>处理</a:t>
            </a:r>
            <a:r>
              <a:rPr lang="zh-CN" altLang="en-US" dirty="0">
                <a:solidFill>
                  <a:srgbClr val="0070C0"/>
                </a:solidFill>
                <a:latin typeface="Times New Roman" panose="02020603050405020304" pitchFamily="18" charset="0"/>
                <a:cs typeface="Times New Roman" panose="02020603050405020304" pitchFamily="18" charset="0"/>
              </a:rPr>
              <a:t>情况：</a:t>
            </a:r>
            <a:r>
              <a:rPr lang="zh-CN" altLang="en-US" dirty="0">
                <a:solidFill>
                  <a:srgbClr val="000000"/>
                </a:solidFill>
                <a:latin typeface="Times New Roman" panose="02020603050405020304" pitchFamily="18" charset="0"/>
                <a:cs typeface="Times New Roman" panose="02020603050405020304" pitchFamily="18" charset="0"/>
              </a:rPr>
              <a:t>对隧道口的玻璃进行</a:t>
            </a:r>
            <a:r>
              <a:rPr lang="zh-CN" altLang="en-US" dirty="0" smtClean="0">
                <a:solidFill>
                  <a:srgbClr val="000000"/>
                </a:solidFill>
                <a:latin typeface="Times New Roman" panose="02020603050405020304" pitchFamily="18" charset="0"/>
                <a:cs typeface="Times New Roman" panose="02020603050405020304" pitchFamily="18" charset="0"/>
              </a:rPr>
              <a:t>遮光处理</a:t>
            </a:r>
            <a:r>
              <a:rPr lang="zh-CN" altLang="en-US" dirty="0">
                <a:solidFill>
                  <a:srgbClr val="000000"/>
                </a:solidFill>
                <a:latin typeface="Times New Roman" panose="02020603050405020304" pitchFamily="18" charset="0"/>
                <a:cs typeface="Times New Roman" panose="02020603050405020304" pitchFamily="18" charset="0"/>
              </a:rPr>
              <a:t>，避免阳光直射。之后，仪器恢复正常。</a:t>
            </a:r>
            <a:endParaRPr lang="en-US" altLang="zh-CN" dirty="0">
              <a:solidFill>
                <a:srgbClr val="000000"/>
              </a:solidFill>
              <a:latin typeface="Times New Roman" panose="02020603050405020304" pitchFamily="18" charset="0"/>
              <a:cs typeface="Times New Roman" panose="02020603050405020304" pitchFamily="18" charset="0"/>
            </a:endParaRPr>
          </a:p>
          <a:p>
            <a:pPr marL="742950" lvl="1" indent="-285750" algn="l">
              <a:lnSpc>
                <a:spcPct val="150000"/>
              </a:lnSpc>
              <a:buSzPct val="75000"/>
              <a:buFont typeface="Wingdings" panose="05000000000000000000" pitchFamily="2" charset="2"/>
              <a:buChar char="ü"/>
            </a:pPr>
            <a:r>
              <a:rPr lang="zh-CN" altLang="en-US" dirty="0" smtClean="0">
                <a:solidFill>
                  <a:srgbClr val="0070C0"/>
                </a:solidFill>
                <a:latin typeface="Times New Roman" panose="02020603050405020304" pitchFamily="18" charset="0"/>
                <a:cs typeface="Times New Roman" panose="02020603050405020304" pitchFamily="18" charset="0"/>
              </a:rPr>
              <a:t>问题二：</a:t>
            </a:r>
            <a:r>
              <a:rPr lang="en-US" altLang="zh-CN" dirty="0" smtClean="0">
                <a:solidFill>
                  <a:srgbClr val="000000"/>
                </a:solidFill>
                <a:latin typeface="Times New Roman" panose="02020603050405020304" pitchFamily="18" charset="0"/>
                <a:cs typeface="Times New Roman" panose="02020603050405020304" pitchFamily="18" charset="0"/>
              </a:rPr>
              <a:t>RCS</a:t>
            </a:r>
            <a:r>
              <a:rPr lang="zh-CN" altLang="en-US" dirty="0">
                <a:solidFill>
                  <a:srgbClr val="000000"/>
                </a:solidFill>
                <a:latin typeface="Times New Roman" panose="02020603050405020304" pitchFamily="18" charset="0"/>
                <a:cs typeface="Times New Roman" panose="02020603050405020304" pitchFamily="18" charset="0"/>
              </a:rPr>
              <a:t>其中一个脚部探测器持续性大计数报警，判断为探测器薄膜</a:t>
            </a:r>
            <a:r>
              <a:rPr lang="zh-CN" altLang="en-US" dirty="0" smtClean="0">
                <a:solidFill>
                  <a:srgbClr val="000000"/>
                </a:solidFill>
                <a:latin typeface="Times New Roman" panose="02020603050405020304" pitchFamily="18" charset="0"/>
                <a:cs typeface="Times New Roman" panose="02020603050405020304" pitchFamily="18" charset="0"/>
              </a:rPr>
              <a:t>损坏。</a:t>
            </a:r>
            <a:endParaRPr lang="en-US" altLang="zh-CN" dirty="0" smtClean="0">
              <a:solidFill>
                <a:srgbClr val="000000"/>
              </a:solidFill>
              <a:latin typeface="Times New Roman" panose="02020603050405020304" pitchFamily="18" charset="0"/>
              <a:cs typeface="Times New Roman" panose="02020603050405020304" pitchFamily="18" charset="0"/>
            </a:endParaRPr>
          </a:p>
          <a:p>
            <a:pPr marL="742950" lvl="1" indent="-285750" algn="l">
              <a:lnSpc>
                <a:spcPct val="150000"/>
              </a:lnSpc>
              <a:buSzPct val="75000"/>
              <a:buFont typeface="Wingdings" panose="05000000000000000000" pitchFamily="2" charset="2"/>
              <a:buChar char="ü"/>
            </a:pPr>
            <a:r>
              <a:rPr lang="zh-CN" altLang="en-US" dirty="0" smtClean="0">
                <a:solidFill>
                  <a:srgbClr val="0070C0"/>
                </a:solidFill>
                <a:latin typeface="Times New Roman" panose="02020603050405020304" pitchFamily="18" charset="0"/>
                <a:cs typeface="Times New Roman" panose="02020603050405020304" pitchFamily="18" charset="0"/>
              </a:rPr>
              <a:t>处理情况：</a:t>
            </a:r>
            <a:r>
              <a:rPr lang="zh-CN" altLang="en-US" dirty="0" smtClean="0">
                <a:solidFill>
                  <a:srgbClr val="000000"/>
                </a:solidFill>
                <a:latin typeface="Times New Roman" panose="02020603050405020304" pitchFamily="18" charset="0"/>
                <a:cs typeface="Times New Roman" panose="02020603050405020304" pitchFamily="18" charset="0"/>
              </a:rPr>
              <a:t>经</a:t>
            </a:r>
            <a:r>
              <a:rPr lang="zh-CN" altLang="en-US" dirty="0">
                <a:solidFill>
                  <a:srgbClr val="000000"/>
                </a:solidFill>
                <a:latin typeface="Times New Roman" panose="02020603050405020304" pitchFamily="18" charset="0"/>
                <a:cs typeface="Times New Roman" panose="02020603050405020304" pitchFamily="18" charset="0"/>
              </a:rPr>
              <a:t>检测确定后寄还厂家更换探测器薄膜</a:t>
            </a:r>
            <a:r>
              <a:rPr lang="zh-CN" altLang="en-US" dirty="0" smtClean="0">
                <a:solidFill>
                  <a:srgbClr val="000000"/>
                </a:solidFill>
                <a:latin typeface="Times New Roman" panose="02020603050405020304" pitchFamily="18" charset="0"/>
                <a:cs typeface="Times New Roman" panose="02020603050405020304" pitchFamily="18" charset="0"/>
              </a:rPr>
              <a:t>。</a:t>
            </a:r>
            <a:endParaRPr lang="en-US" altLang="zh-CN" dirty="0" smtClean="0">
              <a:solidFill>
                <a:srgbClr val="000000"/>
              </a:solidFill>
              <a:latin typeface="Times New Roman" panose="02020603050405020304" pitchFamily="18" charset="0"/>
              <a:cs typeface="Times New Roman" panose="02020603050405020304" pitchFamily="18" charset="0"/>
            </a:endParaRPr>
          </a:p>
          <a:p>
            <a:pPr marL="742950" lvl="1" indent="-285750" algn="l">
              <a:lnSpc>
                <a:spcPct val="150000"/>
              </a:lnSpc>
              <a:buSzPct val="75000"/>
              <a:buFont typeface="Wingdings" panose="05000000000000000000" pitchFamily="2" charset="2"/>
              <a:buChar char="ü"/>
            </a:pPr>
            <a:r>
              <a:rPr lang="zh-CN" altLang="en-US" dirty="0" smtClean="0">
                <a:solidFill>
                  <a:srgbClr val="0070C0"/>
                </a:solidFill>
                <a:latin typeface="Times New Roman" panose="02020603050405020304" pitchFamily="18" charset="0"/>
                <a:cs typeface="Times New Roman" panose="02020603050405020304" pitchFamily="18" charset="0"/>
              </a:rPr>
              <a:t>问题三：</a:t>
            </a:r>
            <a:r>
              <a:rPr lang="zh-CN" altLang="en-US" dirty="0" smtClean="0">
                <a:solidFill>
                  <a:srgbClr val="000000"/>
                </a:solidFill>
                <a:latin typeface="Times New Roman" panose="02020603050405020304" pitchFamily="18" charset="0"/>
                <a:cs typeface="Times New Roman" panose="02020603050405020304" pitchFamily="18" charset="0"/>
              </a:rPr>
              <a:t>直线、环及</a:t>
            </a:r>
            <a:r>
              <a:rPr lang="en-US" altLang="zh-CN" dirty="0" smtClean="0">
                <a:solidFill>
                  <a:srgbClr val="000000"/>
                </a:solidFill>
                <a:latin typeface="Times New Roman" panose="02020603050405020304" pitchFamily="18" charset="0"/>
                <a:cs typeface="Times New Roman" panose="02020603050405020304" pitchFamily="18" charset="0"/>
              </a:rPr>
              <a:t>RTBT</a:t>
            </a:r>
            <a:r>
              <a:rPr lang="zh-CN" altLang="en-US" dirty="0" smtClean="0">
                <a:solidFill>
                  <a:srgbClr val="000000"/>
                </a:solidFill>
                <a:latin typeface="Times New Roman" panose="02020603050405020304" pitchFamily="18" charset="0"/>
                <a:cs typeface="Times New Roman" panose="02020603050405020304" pitchFamily="18" charset="0"/>
              </a:rPr>
              <a:t>区域部分工作人员工作后，对口罩进行表面污染监测，引起手脚沾污仪衣物探头</a:t>
            </a:r>
            <a:r>
              <a:rPr lang="zh-CN" altLang="en-US" dirty="0">
                <a:solidFill>
                  <a:srgbClr val="000000"/>
                </a:solidFill>
                <a:latin typeface="Times New Roman" panose="02020603050405020304" pitchFamily="18" charset="0"/>
                <a:cs typeface="Times New Roman" panose="02020603050405020304" pitchFamily="18" charset="0"/>
              </a:rPr>
              <a:t>报警。经分析认为是隧道空气中氡富集造成的，使用氡钍测量仪逐区域、不同通风模式测量，并收集大量口罩复测验证后，确认是由于直线施工，隧道内通风系统暂停，引起空气中氡含量上升，在含活性炭口罩内富集引起的报警</a:t>
            </a:r>
            <a:r>
              <a:rPr lang="zh-CN" altLang="en-US" dirty="0" smtClean="0">
                <a:solidFill>
                  <a:srgbClr val="000000"/>
                </a:solidFill>
                <a:latin typeface="Times New Roman" panose="02020603050405020304" pitchFamily="18" charset="0"/>
                <a:cs typeface="Times New Roman" panose="02020603050405020304" pitchFamily="18" charset="0"/>
              </a:rPr>
              <a:t>。</a:t>
            </a:r>
            <a:endParaRPr lang="en-US" altLang="zh-CN" dirty="0" smtClean="0">
              <a:solidFill>
                <a:srgbClr val="000000"/>
              </a:solidFill>
              <a:latin typeface="Times New Roman" panose="02020603050405020304" pitchFamily="18" charset="0"/>
              <a:cs typeface="Times New Roman" panose="02020603050405020304" pitchFamily="18" charset="0"/>
            </a:endParaRPr>
          </a:p>
          <a:p>
            <a:pPr marL="742950" lvl="1" indent="-285750" algn="l">
              <a:lnSpc>
                <a:spcPct val="150000"/>
              </a:lnSpc>
              <a:buSzPct val="75000"/>
              <a:buFont typeface="Wingdings" panose="05000000000000000000" pitchFamily="2" charset="2"/>
              <a:buChar char="ü"/>
            </a:pPr>
            <a:r>
              <a:rPr lang="zh-CN" altLang="en-US" dirty="0" smtClean="0">
                <a:solidFill>
                  <a:srgbClr val="0070C0"/>
                </a:solidFill>
                <a:latin typeface="Times New Roman" panose="02020603050405020304" pitchFamily="18" charset="0"/>
                <a:cs typeface="Times New Roman" panose="02020603050405020304" pitchFamily="18" charset="0"/>
              </a:rPr>
              <a:t>处理情况：</a:t>
            </a:r>
            <a:r>
              <a:rPr lang="zh-CN" altLang="en-US" dirty="0" smtClean="0">
                <a:solidFill>
                  <a:srgbClr val="000000"/>
                </a:solidFill>
                <a:latin typeface="Times New Roman" panose="02020603050405020304" pitchFamily="18" charset="0"/>
                <a:cs typeface="Times New Roman" panose="02020603050405020304" pitchFamily="18" charset="0"/>
              </a:rPr>
              <a:t>相关领导统一调度，在直线吊装口临时增加了一台风机，加大通风量，经过复测，氡含量降低到正常通风水平。</a:t>
            </a:r>
            <a:endParaRPr lang="en-US" altLang="zh-CN" sz="1600" dirty="0">
              <a:solidFill>
                <a:srgbClr val="000000"/>
              </a:solidFill>
              <a:latin typeface="Times New Roman" panose="02020603050405020304" pitchFamily="18" charset="0"/>
              <a:cs typeface="Times New Roman" panose="02020603050405020304" pitchFamily="18" charset="0"/>
            </a:endParaRPr>
          </a:p>
        </p:txBody>
      </p:sp>
      <p:sp>
        <p:nvSpPr>
          <p:cNvPr id="6" name="标题 1"/>
          <p:cNvSpPr txBox="1">
            <a:spLocks/>
          </p:cNvSpPr>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表面污染监测系统</a:t>
            </a:r>
          </a:p>
        </p:txBody>
      </p:sp>
    </p:spTree>
    <p:extLst>
      <p:ext uri="{BB962C8B-B14F-4D97-AF65-F5344CB8AC3E}">
        <p14:creationId xmlns:p14="http://schemas.microsoft.com/office/powerpoint/2010/main" val="3642875656"/>
      </p:ext>
    </p:extLst>
  </p:cSld>
  <p:clrMapOvr>
    <a:masterClrMapping/>
  </p:clrMapOvr>
  <p:transition advTm="47684">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EFCD09C4-77C1-4ECB-8989-7EF4ED8527F4}" type="slidenum">
              <a:rPr lang="en-US" altLang="zh-CN"/>
              <a:t>33</a:t>
            </a:fld>
            <a:endParaRPr lang="en-US" altLang="zh-CN"/>
          </a:p>
        </p:txBody>
      </p:sp>
      <p:sp>
        <p:nvSpPr>
          <p:cNvPr id="3" name="文本框 2"/>
          <p:cNvSpPr txBox="1"/>
          <p:nvPr/>
        </p:nvSpPr>
        <p:spPr>
          <a:xfrm>
            <a:off x="683568" y="1295434"/>
            <a:ext cx="7488832" cy="4301177"/>
          </a:xfrm>
          <a:prstGeom prst="rect">
            <a:avLst/>
          </a:prstGeom>
          <a:noFill/>
        </p:spPr>
        <p:txBody>
          <a:bodyPr wrap="square" rtlCol="0" anchor="t">
            <a:spAutoFit/>
          </a:bodyPr>
          <a:lstStyle/>
          <a:p>
            <a:pPr marL="285750" indent="-285750" algn="just">
              <a:buSzPct val="75000"/>
              <a:buFont typeface="Wingdings" panose="05000000000000000000" pitchFamily="2" charset="2"/>
              <a:buChar char="l"/>
            </a:pPr>
            <a:r>
              <a:rPr lang="en-US" altLang="zh-CN" sz="1600" b="1" dirty="0">
                <a:solidFill>
                  <a:srgbClr val="0070C0"/>
                </a:solidFill>
                <a:latin typeface="Times New Roman" panose="02020603050405020304" pitchFamily="18" charset="0"/>
              </a:rPr>
              <a:t>CSNS</a:t>
            </a:r>
            <a:r>
              <a:rPr lang="zh-CN" altLang="en-US" sz="1600" b="1" dirty="0">
                <a:solidFill>
                  <a:srgbClr val="0070C0"/>
                </a:solidFill>
                <a:latin typeface="Times New Roman" panose="02020603050405020304" pitchFamily="18" charset="0"/>
              </a:rPr>
              <a:t>个人剂量监测采用</a:t>
            </a:r>
            <a:r>
              <a:rPr lang="en-US" altLang="zh-CN" sz="1600" b="1" dirty="0">
                <a:solidFill>
                  <a:srgbClr val="0070C0"/>
                </a:solidFill>
                <a:latin typeface="Times New Roman" panose="02020603050405020304" pitchFamily="18" charset="0"/>
              </a:rPr>
              <a:t>OSL</a:t>
            </a:r>
            <a:r>
              <a:rPr lang="zh-CN" altLang="en-US" sz="1600" b="1" dirty="0">
                <a:solidFill>
                  <a:srgbClr val="0070C0"/>
                </a:solidFill>
                <a:latin typeface="Times New Roman" panose="02020603050405020304" pitchFamily="18" charset="0"/>
              </a:rPr>
              <a:t>与</a:t>
            </a:r>
            <a:r>
              <a:rPr lang="en-US" altLang="zh-CN" sz="1600" b="1" dirty="0">
                <a:solidFill>
                  <a:srgbClr val="0070C0"/>
                </a:solidFill>
                <a:latin typeface="Times New Roman" panose="02020603050405020304" pitchFamily="18" charset="0"/>
              </a:rPr>
              <a:t>CR-39</a:t>
            </a:r>
            <a:r>
              <a:rPr lang="zh-CN" altLang="en-US" sz="1600" b="1" dirty="0">
                <a:solidFill>
                  <a:srgbClr val="0070C0"/>
                </a:solidFill>
                <a:latin typeface="Times New Roman" panose="02020603050405020304" pitchFamily="18" charset="0"/>
              </a:rPr>
              <a:t>组合的胸章式个人剂量计</a:t>
            </a:r>
            <a:r>
              <a:rPr lang="zh-CN" altLang="en-US" sz="1600" b="1" dirty="0" smtClean="0">
                <a:solidFill>
                  <a:srgbClr val="0070C0"/>
                </a:solidFill>
                <a:latin typeface="Times New Roman" panose="02020603050405020304" pitchFamily="18" charset="0"/>
              </a:rPr>
              <a:t>，</a:t>
            </a:r>
            <a:r>
              <a:rPr lang="zh-CN" altLang="en-US" sz="1600" b="1" dirty="0">
                <a:solidFill>
                  <a:srgbClr val="0070C0"/>
                </a:solidFill>
                <a:latin typeface="Times New Roman" panose="02020603050405020304" pitchFamily="18" charset="0"/>
              </a:rPr>
              <a:t>其测量系统实际包含两部分，即OSL光致发光个人剂量监测系统（测光子）和CR-39固体径迹中子个人剂量监测系统（测中子）。</a:t>
            </a:r>
            <a:endParaRPr lang="en-US" altLang="zh-CN" sz="1600" b="1" dirty="0">
              <a:solidFill>
                <a:srgbClr val="0070C0"/>
              </a:solidFill>
              <a:latin typeface="Times New Roman" panose="02020603050405020304" pitchFamily="18" charset="0"/>
            </a:endParaRPr>
          </a:p>
          <a:p>
            <a:pPr marL="285750" indent="-285750" algn="just" eaLnBrk="1" latinLnBrk="0" hangingPunct="1">
              <a:lnSpc>
                <a:spcPct val="100000"/>
              </a:lnSpc>
              <a:buSzPct val="75000"/>
              <a:buFont typeface="Wingdings" panose="05000000000000000000" pitchFamily="2" charset="2"/>
              <a:buChar char="l"/>
            </a:pPr>
            <a:endParaRPr lang="en-US" altLang="zh-CN" sz="1600" b="1" dirty="0">
              <a:solidFill>
                <a:srgbClr val="0070C0"/>
              </a:solidFill>
              <a:uFillTx/>
              <a:latin typeface="Times New Roman" panose="02020603050405020304" pitchFamily="18" charset="0"/>
            </a:endParaRPr>
          </a:p>
          <a:p>
            <a:pPr marL="285750" indent="-285750" algn="just" eaLnBrk="1" latinLnBrk="0" hangingPunct="1">
              <a:lnSpc>
                <a:spcPct val="100000"/>
              </a:lnSpc>
              <a:buSzPct val="75000"/>
              <a:buFont typeface="Wingdings" panose="05000000000000000000" pitchFamily="2" charset="2"/>
              <a:buChar char="l"/>
            </a:pPr>
            <a:endParaRPr lang="en-US" altLang="zh-CN" sz="1600" b="1" dirty="0" smtClean="0">
              <a:solidFill>
                <a:srgbClr val="0070C0"/>
              </a:solidFill>
              <a:latin typeface="Times New Roman" panose="02020603050405020304" pitchFamily="18" charset="0"/>
            </a:endParaRPr>
          </a:p>
          <a:p>
            <a:pPr marL="285750" indent="-285750" algn="just" eaLnBrk="1" latinLnBrk="0" hangingPunct="1">
              <a:lnSpc>
                <a:spcPct val="100000"/>
              </a:lnSpc>
              <a:buSzPct val="75000"/>
              <a:buFont typeface="Wingdings" panose="05000000000000000000" pitchFamily="2" charset="2"/>
              <a:buChar char="l"/>
            </a:pPr>
            <a:endParaRPr lang="en-US" altLang="zh-CN" sz="1600" b="1" dirty="0">
              <a:solidFill>
                <a:srgbClr val="0070C0"/>
              </a:solidFill>
              <a:uFillTx/>
              <a:latin typeface="Times New Roman" panose="02020603050405020304" pitchFamily="18" charset="0"/>
            </a:endParaRPr>
          </a:p>
          <a:p>
            <a:pPr marL="285750" indent="-285750" algn="just" eaLnBrk="1" latinLnBrk="0" hangingPunct="1">
              <a:lnSpc>
                <a:spcPct val="100000"/>
              </a:lnSpc>
              <a:buSzPct val="75000"/>
              <a:buFont typeface="Wingdings" panose="05000000000000000000" pitchFamily="2" charset="2"/>
              <a:buChar char="l"/>
            </a:pPr>
            <a:endParaRPr lang="en-US" altLang="zh-CN" sz="1600" b="1" dirty="0" smtClean="0">
              <a:solidFill>
                <a:srgbClr val="0070C0"/>
              </a:solidFill>
              <a:latin typeface="Times New Roman" panose="02020603050405020304" pitchFamily="18" charset="0"/>
            </a:endParaRPr>
          </a:p>
          <a:p>
            <a:pPr marL="285750" indent="-285750" algn="just" eaLnBrk="1" latinLnBrk="0" hangingPunct="1">
              <a:lnSpc>
                <a:spcPct val="100000"/>
              </a:lnSpc>
              <a:buSzPct val="75000"/>
              <a:buFont typeface="Wingdings" panose="05000000000000000000" pitchFamily="2" charset="2"/>
              <a:buChar char="l"/>
            </a:pPr>
            <a:endParaRPr lang="en-US" altLang="zh-CN" sz="1600" b="1" dirty="0">
              <a:solidFill>
                <a:srgbClr val="0070C0"/>
              </a:solidFill>
              <a:uFillTx/>
              <a:latin typeface="Times New Roman" panose="02020603050405020304" pitchFamily="18" charset="0"/>
            </a:endParaRPr>
          </a:p>
          <a:p>
            <a:pPr marL="285750" indent="-285750" algn="just" eaLnBrk="1" latinLnBrk="0" hangingPunct="1">
              <a:lnSpc>
                <a:spcPct val="100000"/>
              </a:lnSpc>
              <a:buSzPct val="75000"/>
              <a:buFont typeface="Wingdings" panose="05000000000000000000" pitchFamily="2" charset="2"/>
              <a:buChar char="l"/>
            </a:pPr>
            <a:endParaRPr lang="en-US" altLang="zh-CN" sz="1600" b="1" dirty="0" smtClean="0">
              <a:solidFill>
                <a:srgbClr val="0070C0"/>
              </a:solidFill>
              <a:latin typeface="Times New Roman" panose="02020603050405020304" pitchFamily="18" charset="0"/>
            </a:endParaRPr>
          </a:p>
          <a:p>
            <a:pPr marL="285750" indent="-285750" algn="just" eaLnBrk="1" latinLnBrk="0" hangingPunct="1">
              <a:lnSpc>
                <a:spcPct val="100000"/>
              </a:lnSpc>
              <a:buSzPct val="75000"/>
              <a:buFont typeface="Wingdings" panose="05000000000000000000" pitchFamily="2" charset="2"/>
              <a:buChar char="l"/>
            </a:pPr>
            <a:endParaRPr lang="en-US" altLang="zh-CN" sz="1600" b="1" dirty="0" smtClean="0">
              <a:solidFill>
                <a:srgbClr val="0070C0"/>
              </a:solidFill>
              <a:uFillTx/>
              <a:latin typeface="Times New Roman" panose="02020603050405020304" pitchFamily="18" charset="0"/>
            </a:endParaRPr>
          </a:p>
          <a:p>
            <a:pPr marL="285750" indent="-285750" algn="just" eaLnBrk="1" latinLnBrk="0" hangingPunct="1">
              <a:lnSpc>
                <a:spcPct val="100000"/>
              </a:lnSpc>
              <a:buSzPct val="75000"/>
              <a:buFont typeface="Wingdings" panose="05000000000000000000" pitchFamily="2" charset="2"/>
              <a:buChar char="l"/>
            </a:pPr>
            <a:endParaRPr lang="en-US" altLang="zh-CN" sz="1600" b="1" dirty="0">
              <a:solidFill>
                <a:srgbClr val="0070C0"/>
              </a:solidFill>
              <a:uFillTx/>
              <a:latin typeface="Times New Roman" panose="02020603050405020304" pitchFamily="18" charset="0"/>
            </a:endParaRPr>
          </a:p>
          <a:p>
            <a:pPr marL="285750" indent="-285750" algn="just" eaLnBrk="1" latinLnBrk="0" hangingPunct="1">
              <a:lnSpc>
                <a:spcPct val="100000"/>
              </a:lnSpc>
              <a:buSzPct val="75000"/>
              <a:buFont typeface="Wingdings" panose="05000000000000000000" pitchFamily="2" charset="2"/>
              <a:buChar char="l"/>
            </a:pPr>
            <a:endParaRPr lang="en-US" altLang="zh-CN" sz="1600" b="1" dirty="0" smtClean="0">
              <a:solidFill>
                <a:srgbClr val="0070C0"/>
              </a:solidFill>
              <a:uFillTx/>
              <a:latin typeface="Times New Roman" panose="02020603050405020304" pitchFamily="18" charset="0"/>
            </a:endParaRPr>
          </a:p>
          <a:p>
            <a:pPr marL="285750" indent="-285750" algn="just">
              <a:buSzPct val="75000"/>
              <a:buFont typeface="Wingdings" panose="05000000000000000000" pitchFamily="2" charset="2"/>
              <a:buChar char="l"/>
            </a:pPr>
            <a:r>
              <a:rPr lang="zh-CN" altLang="en-US" sz="1600" b="1" dirty="0" smtClean="0">
                <a:solidFill>
                  <a:srgbClr val="0070C0"/>
                </a:solidFill>
                <a:latin typeface="Times New Roman" panose="02020603050405020304" pitchFamily="18" charset="0"/>
              </a:rPr>
              <a:t>同时，</a:t>
            </a:r>
            <a:r>
              <a:rPr lang="en-US" altLang="zh-CN" sz="1600" b="1" dirty="0" smtClean="0">
                <a:solidFill>
                  <a:srgbClr val="0070C0"/>
                </a:solidFill>
                <a:latin typeface="Times New Roman" panose="02020603050405020304" pitchFamily="18" charset="0"/>
              </a:rPr>
              <a:t>CSNS</a:t>
            </a:r>
            <a:r>
              <a:rPr lang="zh-CN" altLang="en-US" sz="1600" b="1" dirty="0" smtClean="0">
                <a:solidFill>
                  <a:srgbClr val="0070C0"/>
                </a:solidFill>
                <a:latin typeface="Times New Roman" panose="02020603050405020304" pitchFamily="18" charset="0"/>
              </a:rPr>
              <a:t>配备</a:t>
            </a:r>
            <a:r>
              <a:rPr lang="zh-CN" altLang="en-US" sz="1600" b="1" dirty="0">
                <a:solidFill>
                  <a:srgbClr val="0070C0"/>
                </a:solidFill>
                <a:latin typeface="Times New Roman" panose="02020603050405020304" pitchFamily="18" charset="0"/>
              </a:rPr>
              <a:t>笔式个人剂量报警仪和手持式个人剂量报警仪作为补充手段，对工作人员进行外照射剂量监测</a:t>
            </a:r>
            <a:r>
              <a:rPr lang="zh-CN" altLang="en-US" sz="1600" b="1" dirty="0" smtClean="0">
                <a:solidFill>
                  <a:srgbClr val="0070C0"/>
                </a:solidFill>
                <a:latin typeface="Times New Roman" panose="02020603050405020304" pitchFamily="18" charset="0"/>
              </a:rPr>
              <a:t>。</a:t>
            </a:r>
            <a:endParaRPr lang="en-US" altLang="zh-CN" sz="1600" b="1" dirty="0" smtClean="0">
              <a:solidFill>
                <a:srgbClr val="0070C0"/>
              </a:solidFill>
              <a:uFillTx/>
              <a:latin typeface="Times New Roman" panose="02020603050405020304" pitchFamily="18" charset="0"/>
            </a:endParaRPr>
          </a:p>
          <a:p>
            <a:pPr marL="742950" lvl="1" indent="-285750" algn="just">
              <a:spcBef>
                <a:spcPts val="300"/>
              </a:spcBef>
              <a:spcAft>
                <a:spcPts val="300"/>
              </a:spcAft>
              <a:buSzPct val="75000"/>
              <a:buFont typeface="Wingdings" panose="05000000000000000000" pitchFamily="2" charset="2"/>
              <a:buChar char="ü"/>
            </a:pPr>
            <a:r>
              <a:rPr lang="en-US" altLang="zh-CN" dirty="0">
                <a:latin typeface="Times New Roman" panose="02020603050405020304" pitchFamily="18" charset="0"/>
              </a:rPr>
              <a:t>40</a:t>
            </a:r>
            <a:r>
              <a:rPr lang="zh-CN" altLang="en-US" dirty="0">
                <a:latin typeface="Times New Roman" panose="02020603050405020304" pitchFamily="18" charset="0"/>
              </a:rPr>
              <a:t>台个人剂量报警</a:t>
            </a:r>
            <a:r>
              <a:rPr lang="zh-CN" altLang="en-US" dirty="0" smtClean="0">
                <a:latin typeface="Times New Roman" panose="02020603050405020304" pitchFamily="18" charset="0"/>
              </a:rPr>
              <a:t>仪，型号</a:t>
            </a:r>
            <a:r>
              <a:rPr lang="zh-CN" altLang="en-US" dirty="0">
                <a:latin typeface="Times New Roman" panose="02020603050405020304" pitchFamily="18" charset="0"/>
              </a:rPr>
              <a:t>：</a:t>
            </a:r>
            <a:r>
              <a:rPr lang="en-US" altLang="zh-CN" dirty="0">
                <a:latin typeface="Times New Roman" panose="02020603050405020304" pitchFamily="18" charset="0"/>
              </a:rPr>
              <a:t>HENT 31-021A40</a:t>
            </a:r>
            <a:r>
              <a:rPr lang="zh-CN" altLang="en-US" dirty="0" smtClean="0">
                <a:latin typeface="Times New Roman" panose="02020603050405020304" pitchFamily="18" charset="0"/>
              </a:rPr>
              <a:t>台，发放</a:t>
            </a:r>
            <a:r>
              <a:rPr lang="zh-CN" altLang="en-US" dirty="0">
                <a:latin typeface="Times New Roman" panose="02020603050405020304" pitchFamily="18" charset="0"/>
              </a:rPr>
              <a:t>给每个课题组自行</a:t>
            </a:r>
            <a:r>
              <a:rPr lang="zh-CN" altLang="en-US" dirty="0" smtClean="0">
                <a:latin typeface="Times New Roman" panose="02020603050405020304" pitchFamily="18" charset="0"/>
              </a:rPr>
              <a:t>使用。</a:t>
            </a:r>
            <a:endParaRPr lang="en-US" altLang="zh-CN" dirty="0" smtClean="0">
              <a:latin typeface="Times New Roman" panose="02020603050405020304" pitchFamily="18" charset="0"/>
            </a:endParaRPr>
          </a:p>
          <a:p>
            <a:pPr marL="742950" lvl="1" indent="-285750" algn="just">
              <a:spcBef>
                <a:spcPts val="300"/>
              </a:spcBef>
              <a:spcAft>
                <a:spcPts val="300"/>
              </a:spcAft>
              <a:buSzPct val="75000"/>
              <a:buFont typeface="Wingdings" panose="05000000000000000000" pitchFamily="2" charset="2"/>
              <a:buChar char="ü"/>
            </a:pPr>
            <a:r>
              <a:rPr lang="en-US" altLang="zh-CN" dirty="0">
                <a:latin typeface="Times New Roman" panose="02020603050405020304" pitchFamily="18" charset="0"/>
              </a:rPr>
              <a:t>200</a:t>
            </a:r>
            <a:r>
              <a:rPr lang="zh-CN" altLang="en-US" dirty="0">
                <a:latin typeface="Times New Roman" panose="02020603050405020304" pitchFamily="18" charset="0"/>
              </a:rPr>
              <a:t>台笔试个人剂量报警</a:t>
            </a:r>
            <a:r>
              <a:rPr lang="zh-CN" altLang="en-US" dirty="0" smtClean="0">
                <a:latin typeface="Times New Roman" panose="02020603050405020304" pitchFamily="18" charset="0"/>
              </a:rPr>
              <a:t>仪，型号</a:t>
            </a:r>
            <a:r>
              <a:rPr lang="zh-CN" altLang="en-US" dirty="0">
                <a:latin typeface="Times New Roman" panose="02020603050405020304" pitchFamily="18" charset="0"/>
              </a:rPr>
              <a:t>：型号</a:t>
            </a:r>
            <a:r>
              <a:rPr lang="en-US" altLang="zh-CN" dirty="0">
                <a:latin typeface="Times New Roman" panose="02020603050405020304" pitchFamily="18" charset="0"/>
              </a:rPr>
              <a:t>PDM-222</a:t>
            </a:r>
            <a:r>
              <a:rPr lang="zh-CN" altLang="en-US" dirty="0">
                <a:latin typeface="Times New Roman" panose="02020603050405020304" pitchFamily="18" charset="0"/>
              </a:rPr>
              <a:t>（日本</a:t>
            </a:r>
            <a:r>
              <a:rPr lang="en-US" altLang="zh-CN" dirty="0" err="1">
                <a:latin typeface="Times New Roman" panose="02020603050405020304" pitchFamily="18" charset="0"/>
              </a:rPr>
              <a:t>Aloka</a:t>
            </a:r>
            <a:r>
              <a:rPr lang="zh-CN" altLang="en-US" dirty="0" smtClean="0">
                <a:latin typeface="Times New Roman" panose="02020603050405020304" pitchFamily="18" charset="0"/>
              </a:rPr>
              <a:t>），参观者和进隧道维修人员可以领取。</a:t>
            </a:r>
            <a:endParaRPr lang="zh-CN" altLang="en-US" sz="1600" dirty="0">
              <a:solidFill>
                <a:srgbClr val="0070C0"/>
              </a:solidFill>
              <a:uFillTx/>
              <a:latin typeface="Times New Roman" panose="02020603050405020304" pitchFamily="18" charset="0"/>
            </a:endParaRPr>
          </a:p>
        </p:txBody>
      </p:sp>
      <p:sp>
        <p:nvSpPr>
          <p:cNvPr id="5" name="标题 1"/>
          <p:cNvSpPr txBox="1">
            <a:spLocks/>
          </p:cNvSpPr>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个人剂量监测系统</a:t>
            </a:r>
          </a:p>
        </p:txBody>
      </p:sp>
      <p:pic>
        <p:nvPicPr>
          <p:cNvPr id="819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005269"/>
            <a:ext cx="2164610" cy="220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73" y="2107047"/>
            <a:ext cx="4731222" cy="2098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42396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EFCD09C4-77C1-4ECB-8989-7EF4ED8527F4}" type="slidenum">
              <a:rPr lang="en-US" altLang="zh-CN"/>
              <a:t>34</a:t>
            </a:fld>
            <a:endParaRPr lang="en-US" altLang="zh-CN"/>
          </a:p>
        </p:txBody>
      </p:sp>
      <p:sp>
        <p:nvSpPr>
          <p:cNvPr id="3" name="文本框 2"/>
          <p:cNvSpPr txBox="1"/>
          <p:nvPr/>
        </p:nvSpPr>
        <p:spPr>
          <a:xfrm>
            <a:off x="609600" y="1295400"/>
            <a:ext cx="7560840" cy="5447645"/>
          </a:xfrm>
          <a:prstGeom prst="rect">
            <a:avLst/>
          </a:prstGeom>
          <a:noFill/>
        </p:spPr>
        <p:txBody>
          <a:bodyPr wrap="square" rtlCol="0" anchor="t">
            <a:spAutoFit/>
          </a:bodyPr>
          <a:lstStyle/>
          <a:p>
            <a:pPr algn="just" eaLnBrk="1" latinLnBrk="0" hangingPunct="1">
              <a:lnSpc>
                <a:spcPct val="100000"/>
              </a:lnSpc>
            </a:pPr>
            <a:r>
              <a:rPr lang="zh-CN" altLang="en-US" sz="1200" b="1" dirty="0" smtClean="0">
                <a:solidFill>
                  <a:srgbClr val="0070C0"/>
                </a:solidFill>
                <a:uFillTx/>
                <a:latin typeface="Times New Roman" panose="02020603050405020304" pitchFamily="18" charset="0"/>
              </a:rPr>
              <a:t>   OSL</a:t>
            </a:r>
            <a:r>
              <a:rPr lang="zh-CN" altLang="en-US" sz="1200" b="1" dirty="0">
                <a:solidFill>
                  <a:srgbClr val="0070C0"/>
                </a:solidFill>
                <a:uFillTx/>
                <a:latin typeface="Times New Roman" panose="02020603050405020304" pitchFamily="18" charset="0"/>
              </a:rPr>
              <a:t>光致发光个人剂量监测系统 </a:t>
            </a:r>
          </a:p>
          <a:p>
            <a:pPr algn="just" eaLnBrk="1" latinLnBrk="0" hangingPunct="1">
              <a:lnSpc>
                <a:spcPct val="100000"/>
              </a:lnSpc>
            </a:pPr>
            <a:r>
              <a:rPr lang="zh-CN" altLang="en-US" sz="1200" dirty="0" smtClean="0">
                <a:solidFill>
                  <a:schemeClr val="tx1"/>
                </a:solidFill>
                <a:uFillTx/>
                <a:latin typeface="Times New Roman" panose="02020603050405020304" pitchFamily="18" charset="0"/>
              </a:rPr>
              <a:t>    </a:t>
            </a:r>
            <a:r>
              <a:rPr lang="en-US" altLang="zh-CN" sz="1200" dirty="0" smtClean="0">
                <a:solidFill>
                  <a:schemeClr val="tx1"/>
                </a:solidFill>
                <a:uFillTx/>
                <a:latin typeface="Times New Roman" panose="02020603050405020304" pitchFamily="18" charset="0"/>
              </a:rPr>
              <a:t>1</a:t>
            </a:r>
            <a:r>
              <a:rPr lang="zh-CN" altLang="en-US" sz="1200" dirty="0" smtClean="0">
                <a:solidFill>
                  <a:schemeClr val="tx1"/>
                </a:solidFill>
                <a:uFillTx/>
                <a:latin typeface="Times New Roman" panose="02020603050405020304" pitchFamily="18" charset="0"/>
              </a:rPr>
              <a:t>、XA</a:t>
            </a:r>
            <a:r>
              <a:rPr lang="zh-CN" altLang="en-US" sz="1200" dirty="0">
                <a:solidFill>
                  <a:schemeClr val="tx1"/>
                </a:solidFill>
                <a:uFillTx/>
                <a:latin typeface="Times New Roman" panose="02020603050405020304" pitchFamily="18" charset="0"/>
              </a:rPr>
              <a:t>型</a:t>
            </a:r>
            <a:r>
              <a:rPr lang="zh-CN" altLang="en-US" sz="1200" dirty="0" smtClean="0">
                <a:solidFill>
                  <a:schemeClr val="tx1"/>
                </a:solidFill>
                <a:uFillTx/>
                <a:latin typeface="Times New Roman" panose="02020603050405020304" pitchFamily="18" charset="0"/>
              </a:rPr>
              <a:t>剂量计</a:t>
            </a:r>
            <a:endParaRPr lang="en-US" altLang="zh-CN" sz="1200" dirty="0" smtClean="0">
              <a:solidFill>
                <a:schemeClr val="tx1"/>
              </a:solidFill>
              <a:uFillTx/>
              <a:latin typeface="Times New Roman" panose="02020603050405020304" pitchFamily="18" charset="0"/>
            </a:endParaRPr>
          </a:p>
          <a:p>
            <a:pPr algn="just" eaLnBrk="1" latinLnBrk="0" hangingPunct="1">
              <a:lnSpc>
                <a:spcPct val="100000"/>
              </a:lnSpc>
            </a:pPr>
            <a:r>
              <a:rPr lang="en-US" altLang="zh-CN" sz="1200" dirty="0">
                <a:latin typeface="Times New Roman" panose="02020603050405020304" pitchFamily="18" charset="0"/>
              </a:rPr>
              <a:t> </a:t>
            </a:r>
            <a:r>
              <a:rPr lang="en-US" altLang="zh-CN" sz="1200" dirty="0" smtClean="0">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它</a:t>
            </a:r>
            <a:r>
              <a:rPr lang="zh-CN" altLang="en-US" sz="1200" dirty="0">
                <a:solidFill>
                  <a:schemeClr val="tx1"/>
                </a:solidFill>
                <a:uFillTx/>
                <a:latin typeface="Times New Roman" panose="02020603050405020304" pitchFamily="18" charset="0"/>
              </a:rPr>
              <a:t>是专门为光子( χ、γ、β )辐射而设计的OSL四元件能量鉴别式个人剂量计。用于常规</a:t>
            </a:r>
            <a:r>
              <a:rPr lang="zh-CN" altLang="en-US" sz="1200" dirty="0" smtClean="0">
                <a:solidFill>
                  <a:schemeClr val="tx1"/>
                </a:solidFill>
                <a:uFillTx/>
                <a:latin typeface="Times New Roman" panose="02020603050405020304" pitchFamily="18" charset="0"/>
              </a:rPr>
              <a:t>个人剂量</a:t>
            </a:r>
            <a:r>
              <a:rPr lang="zh-CN" altLang="en-US" sz="1200" dirty="0">
                <a:solidFill>
                  <a:schemeClr val="tx1"/>
                </a:solidFill>
                <a:uFillTx/>
                <a:latin typeface="Times New Roman" panose="02020603050405020304" pitchFamily="18" charset="0"/>
              </a:rPr>
              <a:t>监测。</a:t>
            </a: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规格参数（</a:t>
            </a:r>
            <a:r>
              <a:rPr lang="zh-CN" altLang="en-US" sz="1200" dirty="0">
                <a:solidFill>
                  <a:schemeClr val="tx1"/>
                </a:solidFill>
                <a:uFillTx/>
                <a:latin typeface="Times New Roman" panose="02020603050405020304" pitchFamily="18" charset="0"/>
              </a:rPr>
              <a:t>1）元件材料：Al2O3 : C； </a:t>
            </a:r>
          </a:p>
          <a:p>
            <a:pPr algn="just" eaLnBrk="1" latinLnBrk="0" hangingPunct="1">
              <a:lnSpc>
                <a:spcPct val="100000"/>
              </a:lnSpc>
            </a:pPr>
            <a:r>
              <a:rPr lang="zh-CN" altLang="en-US" sz="1200" dirty="0" smtClean="0">
                <a:solidFill>
                  <a:schemeClr val="tx1"/>
                </a:solidFill>
                <a:uFillTx/>
                <a:latin typeface="Times New Roman" panose="02020603050405020304" pitchFamily="18" charset="0"/>
              </a:rPr>
              <a:t>                   （</a:t>
            </a:r>
            <a:r>
              <a:rPr lang="zh-CN" altLang="en-US" sz="1200" dirty="0">
                <a:solidFill>
                  <a:schemeClr val="tx1"/>
                </a:solidFill>
                <a:uFillTx/>
                <a:latin typeface="Times New Roman" panose="02020603050405020304" pitchFamily="18" charset="0"/>
              </a:rPr>
              <a:t>2）探测射线类别：χ、γ、β；</a:t>
            </a:r>
          </a:p>
          <a:p>
            <a:pPr algn="just" eaLnBrk="1" latinLnBrk="0" hangingPunct="1">
              <a:lnSpc>
                <a:spcPct val="100000"/>
              </a:lnSpc>
            </a:pPr>
            <a:r>
              <a:rPr lang="zh-CN" altLang="en-US" sz="1200" dirty="0" smtClean="0">
                <a:solidFill>
                  <a:schemeClr val="tx1"/>
                </a:solidFill>
                <a:uFillTx/>
                <a:latin typeface="Times New Roman" panose="02020603050405020304" pitchFamily="18" charset="0"/>
              </a:rPr>
              <a:t>                   （</a:t>
            </a:r>
            <a:r>
              <a:rPr lang="zh-CN" altLang="en-US" sz="1200" dirty="0">
                <a:solidFill>
                  <a:schemeClr val="tx1"/>
                </a:solidFill>
                <a:uFillTx/>
                <a:latin typeface="Times New Roman" panose="02020603050405020304" pitchFamily="18" charset="0"/>
              </a:rPr>
              <a:t>3）剂量探测范围： χ、γ ：0.01 mSv-10 Sv； β ： 0.1 mSv-10 Sv；</a:t>
            </a:r>
          </a:p>
          <a:p>
            <a:pPr algn="just" eaLnBrk="1" latinLnBrk="0" hangingPunct="1">
              <a:lnSpc>
                <a:spcPct val="100000"/>
              </a:lnSpc>
            </a:pPr>
            <a:r>
              <a:rPr lang="zh-CN" altLang="en-US" sz="1200" dirty="0" smtClean="0">
                <a:solidFill>
                  <a:schemeClr val="tx1"/>
                </a:solidFill>
                <a:uFillTx/>
                <a:latin typeface="Times New Roman" panose="02020603050405020304" pitchFamily="18" charset="0"/>
              </a:rPr>
              <a:t>                   （</a:t>
            </a:r>
            <a:r>
              <a:rPr lang="zh-CN" altLang="en-US" sz="1200" dirty="0">
                <a:solidFill>
                  <a:schemeClr val="tx1"/>
                </a:solidFill>
                <a:uFillTx/>
                <a:latin typeface="Times New Roman" panose="02020603050405020304" pitchFamily="18" charset="0"/>
              </a:rPr>
              <a:t>4）探测能量范围： χ、γ ： 5 keV- 40 MeV； β ： 150 keV- 10 MeV。</a:t>
            </a:r>
          </a:p>
          <a:p>
            <a:pPr algn="just" eaLnBrk="1" latinLnBrk="0" hangingPunct="1">
              <a:lnSpc>
                <a:spcPct val="100000"/>
              </a:lnSpc>
            </a:pPr>
            <a:r>
              <a:rPr lang="zh-CN" altLang="en-US" sz="1200" dirty="0" smtClean="0">
                <a:solidFill>
                  <a:schemeClr val="tx1"/>
                </a:solidFill>
                <a:uFillTx/>
                <a:latin typeface="Times New Roman" panose="02020603050405020304" pitchFamily="18" charset="0"/>
              </a:rPr>
              <a:t>   性能特点</a:t>
            </a:r>
            <a:r>
              <a:rPr lang="zh-CN" altLang="en-US" sz="1200" dirty="0" smtClean="0">
                <a:latin typeface="Times New Roman" panose="02020603050405020304" pitchFamily="18" charset="0"/>
              </a:rPr>
              <a:t>（</a:t>
            </a:r>
            <a:r>
              <a:rPr lang="zh-CN" altLang="en-US" sz="1200" dirty="0">
                <a:latin typeface="Times New Roman" panose="02020603050405020304" pitchFamily="18" charset="0"/>
              </a:rPr>
              <a:t>1）剂量计</a:t>
            </a:r>
            <a:r>
              <a:rPr lang="zh-CN" altLang="en-US" sz="1200" dirty="0">
                <a:solidFill>
                  <a:schemeClr val="tx1"/>
                </a:solidFill>
                <a:uFillTx/>
                <a:latin typeface="Times New Roman" panose="02020603050405020304" pitchFamily="18" charset="0"/>
              </a:rPr>
              <a:t>一次同时给出深部Hp(10)、浅表Hp(0.03)及眼睛体Hp(7)三个剂量</a:t>
            </a:r>
            <a:r>
              <a:rPr lang="zh-CN" altLang="en-US" sz="1200" dirty="0" smtClean="0">
                <a:solidFill>
                  <a:schemeClr val="tx1"/>
                </a:solidFill>
                <a:uFillTx/>
                <a:latin typeface="Times New Roman" panose="02020603050405020304" pitchFamily="18" charset="0"/>
              </a:rPr>
              <a:t>值； </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smtClean="0">
                <a:latin typeface="Times New Roman" panose="02020603050405020304" pitchFamily="18" charset="0"/>
              </a:rPr>
              <a:t>                   （</a:t>
            </a:r>
            <a:r>
              <a:rPr lang="en-US" altLang="zh-CN" sz="1200" dirty="0" smtClean="0">
                <a:latin typeface="Times New Roman" panose="02020603050405020304" pitchFamily="18" charset="0"/>
              </a:rPr>
              <a:t>2</a:t>
            </a:r>
            <a:r>
              <a:rPr lang="zh-CN" altLang="en-US" sz="1200" dirty="0" smtClean="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具有</a:t>
            </a:r>
            <a:r>
              <a:rPr lang="zh-CN" altLang="en-US" sz="1200" dirty="0">
                <a:solidFill>
                  <a:schemeClr val="tx1"/>
                </a:solidFill>
                <a:uFillTx/>
                <a:latin typeface="Times New Roman" panose="02020603050405020304" pitchFamily="18" charset="0"/>
              </a:rPr>
              <a:t>极佳的环境稳定性，对温度、湿度、化学溶剂及物理冲击的稳定性极佳； </a:t>
            </a:r>
          </a:p>
          <a:p>
            <a:pPr algn="just" eaLnBrk="1" latinLnBrk="0" hangingPunct="1">
              <a:lnSpc>
                <a:spcPct val="100000"/>
              </a:lnSpc>
            </a:pPr>
            <a:r>
              <a:rPr lang="zh-CN" altLang="en-US" sz="1200" dirty="0" smtClean="0">
                <a:latin typeface="Times New Roman" panose="02020603050405020304" pitchFamily="18" charset="0"/>
              </a:rPr>
              <a:t>                   （</a:t>
            </a:r>
            <a:r>
              <a:rPr lang="en-US" altLang="zh-CN" sz="1200" dirty="0" smtClean="0">
                <a:latin typeface="Times New Roman" panose="02020603050405020304" pitchFamily="18" charset="0"/>
              </a:rPr>
              <a:t>3</a:t>
            </a:r>
            <a:r>
              <a:rPr lang="zh-CN" altLang="en-US" sz="1200" dirty="0" smtClean="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剂量计</a:t>
            </a:r>
            <a:r>
              <a:rPr lang="zh-CN" altLang="en-US" sz="1200" dirty="0">
                <a:solidFill>
                  <a:schemeClr val="tx1"/>
                </a:solidFill>
                <a:uFillTx/>
                <a:latin typeface="Times New Roman" panose="02020603050405020304" pitchFamily="18" charset="0"/>
              </a:rPr>
              <a:t>测读后剂量信息仍保存在剂量计上，可完全重复</a:t>
            </a:r>
            <a:r>
              <a:rPr lang="zh-CN" altLang="en-US" sz="1200" dirty="0" smtClean="0">
                <a:solidFill>
                  <a:schemeClr val="tx1"/>
                </a:solidFill>
                <a:uFillTx/>
                <a:latin typeface="Times New Roman" panose="02020603050405020304" pitchFamily="18" charset="0"/>
              </a:rPr>
              <a:t>读取； </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smtClean="0">
                <a:latin typeface="Times New Roman" panose="02020603050405020304" pitchFamily="18" charset="0"/>
              </a:rPr>
              <a:t>                   （</a:t>
            </a:r>
            <a:r>
              <a:rPr lang="en-US" altLang="zh-CN" sz="1200" dirty="0" smtClean="0">
                <a:latin typeface="Times New Roman" panose="02020603050405020304" pitchFamily="18" charset="0"/>
              </a:rPr>
              <a:t>4</a:t>
            </a:r>
            <a:r>
              <a:rPr lang="zh-CN" altLang="en-US" sz="1200" dirty="0" smtClean="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剂量计</a:t>
            </a:r>
            <a:r>
              <a:rPr lang="zh-CN" altLang="en-US" sz="1200" dirty="0">
                <a:solidFill>
                  <a:schemeClr val="tx1"/>
                </a:solidFill>
                <a:uFillTx/>
                <a:latin typeface="Times New Roman" panose="02020603050405020304" pitchFamily="18" charset="0"/>
              </a:rPr>
              <a:t>采用光激发方式实现快速退火； </a:t>
            </a:r>
          </a:p>
          <a:p>
            <a:pPr algn="just" eaLnBrk="1" latinLnBrk="0" hangingPunct="1">
              <a:lnSpc>
                <a:spcPct val="100000"/>
              </a:lnSpc>
            </a:pPr>
            <a:r>
              <a:rPr lang="zh-CN" altLang="en-US" sz="1200" dirty="0" smtClean="0">
                <a:latin typeface="Times New Roman" panose="02020603050405020304" pitchFamily="18" charset="0"/>
              </a:rPr>
              <a:t>                   （</a:t>
            </a:r>
            <a:r>
              <a:rPr lang="en-US" altLang="zh-CN" sz="1200" dirty="0" smtClean="0">
                <a:latin typeface="Times New Roman" panose="02020603050405020304" pitchFamily="18" charset="0"/>
              </a:rPr>
              <a:t>5</a:t>
            </a:r>
            <a:r>
              <a:rPr lang="zh-CN" altLang="en-US" sz="1200" dirty="0" smtClean="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剂量计</a:t>
            </a:r>
            <a:r>
              <a:rPr lang="zh-CN" altLang="en-US" sz="1200" dirty="0">
                <a:solidFill>
                  <a:schemeClr val="tx1"/>
                </a:solidFill>
                <a:uFillTx/>
                <a:latin typeface="Times New Roman" panose="02020603050405020304" pitchFamily="18" charset="0"/>
              </a:rPr>
              <a:t>灵敏度因子恒定不变，每个剂量计的灵敏度以二维码形式刻在剂量计上，读数仪</a:t>
            </a:r>
            <a:r>
              <a:rPr lang="zh-CN" altLang="en-US" sz="1200" dirty="0" smtClean="0">
                <a:solidFill>
                  <a:schemeClr val="tx1"/>
                </a:solidFill>
                <a:uFillTx/>
                <a:latin typeface="Times New Roman" panose="02020603050405020304" pitchFamily="18" charset="0"/>
              </a:rPr>
              <a:t>在</a:t>
            </a:r>
            <a:endParaRPr lang="en-US" altLang="zh-CN" sz="1200" dirty="0" smtClean="0">
              <a:solidFill>
                <a:schemeClr val="tx1"/>
              </a:solidFill>
              <a:uFillTx/>
              <a:latin typeface="Times New Roman" panose="02020603050405020304" pitchFamily="18" charset="0"/>
            </a:endParaRPr>
          </a:p>
          <a:p>
            <a:pPr algn="just" eaLnBrk="1" latinLnBrk="0" hangingPunct="1">
              <a:lnSpc>
                <a:spcPct val="100000"/>
              </a:lnSpc>
            </a:pPr>
            <a:r>
              <a:rPr lang="en-US" altLang="zh-CN" sz="1200" dirty="0">
                <a:latin typeface="Times New Roman" panose="02020603050405020304" pitchFamily="18" charset="0"/>
              </a:rPr>
              <a:t> </a:t>
            </a:r>
            <a:r>
              <a:rPr lang="en-US" altLang="zh-CN" sz="1200" dirty="0" smtClean="0">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处理</a:t>
            </a:r>
            <a:r>
              <a:rPr lang="zh-CN" altLang="en-US" sz="1200" dirty="0">
                <a:solidFill>
                  <a:schemeClr val="tx1"/>
                </a:solidFill>
                <a:uFillTx/>
                <a:latin typeface="Times New Roman" panose="02020603050405020304" pitchFamily="18" charset="0"/>
              </a:rPr>
              <a:t>时</a:t>
            </a:r>
            <a:r>
              <a:rPr lang="zh-CN" altLang="en-US" sz="1200" dirty="0" smtClean="0">
                <a:solidFill>
                  <a:schemeClr val="tx1"/>
                </a:solidFill>
                <a:uFillTx/>
                <a:latin typeface="Times New Roman" panose="02020603050405020304" pitchFamily="18" charset="0"/>
              </a:rPr>
              <a:t>自动</a:t>
            </a:r>
            <a:r>
              <a:rPr lang="zh-CN" altLang="en-US" sz="1200" dirty="0">
                <a:solidFill>
                  <a:schemeClr val="tx1"/>
                </a:solidFill>
                <a:uFillTx/>
                <a:latin typeface="Times New Roman" panose="02020603050405020304" pitchFamily="18" charset="0"/>
              </a:rPr>
              <a:t>读取； </a:t>
            </a:r>
          </a:p>
          <a:p>
            <a:pPr algn="just" eaLnBrk="1" latinLnBrk="0" hangingPunct="1">
              <a:lnSpc>
                <a:spcPct val="100000"/>
              </a:lnSpc>
            </a:pPr>
            <a:r>
              <a:rPr lang="zh-CN" altLang="en-US" sz="1200" dirty="0" smtClean="0">
                <a:latin typeface="Times New Roman" panose="02020603050405020304" pitchFamily="18" charset="0"/>
              </a:rPr>
              <a:t>                   （</a:t>
            </a:r>
            <a:r>
              <a:rPr lang="en-US" altLang="zh-CN" sz="1200" dirty="0" smtClean="0">
                <a:latin typeface="Times New Roman" panose="02020603050405020304" pitchFamily="18" charset="0"/>
              </a:rPr>
              <a:t>6</a:t>
            </a:r>
            <a:r>
              <a:rPr lang="zh-CN" altLang="en-US" sz="1200" dirty="0" smtClean="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剂量计</a:t>
            </a:r>
            <a:r>
              <a:rPr lang="zh-CN" altLang="en-US" sz="1200" dirty="0">
                <a:solidFill>
                  <a:schemeClr val="tx1"/>
                </a:solidFill>
                <a:uFillTx/>
                <a:latin typeface="Times New Roman" panose="02020603050405020304" pitchFamily="18" charset="0"/>
              </a:rPr>
              <a:t>可以在任何一台读数仪上读出准确数值。</a:t>
            </a:r>
          </a:p>
          <a:p>
            <a:pPr algn="just" eaLnBrk="1" latinLnBrk="0" hangingPunct="1">
              <a:lnSpc>
                <a:spcPct val="100000"/>
              </a:lnSpc>
            </a:pPr>
            <a:r>
              <a:rPr lang="zh-CN" altLang="en-US" sz="1200" dirty="0" smtClean="0">
                <a:solidFill>
                  <a:schemeClr val="tx1"/>
                </a:solidFill>
                <a:uFillTx/>
                <a:latin typeface="Times New Roman" panose="02020603050405020304" pitchFamily="18" charset="0"/>
              </a:rPr>
              <a:t>   </a:t>
            </a:r>
            <a:r>
              <a:rPr lang="en-US" altLang="zh-CN" sz="1200" dirty="0" smtClean="0">
                <a:solidFill>
                  <a:schemeClr val="tx1"/>
                </a:solidFill>
                <a:uFillTx/>
                <a:latin typeface="Times New Roman" panose="02020603050405020304" pitchFamily="18" charset="0"/>
              </a:rPr>
              <a:t>2</a:t>
            </a:r>
            <a:r>
              <a:rPr lang="zh-CN" altLang="en-US" sz="1200" dirty="0" smtClean="0">
                <a:solidFill>
                  <a:schemeClr val="tx1"/>
                </a:solidFill>
                <a:uFillTx/>
                <a:latin typeface="Times New Roman" panose="02020603050405020304" pitchFamily="18" charset="0"/>
              </a:rPr>
              <a:t>、 便携</a:t>
            </a:r>
            <a:r>
              <a:rPr lang="zh-CN" altLang="en-US" sz="1200" dirty="0">
                <a:solidFill>
                  <a:schemeClr val="tx1"/>
                </a:solidFill>
                <a:uFillTx/>
                <a:latin typeface="Times New Roman" panose="02020603050405020304" pitchFamily="18" charset="0"/>
              </a:rPr>
              <a:t>手动读数</a:t>
            </a:r>
            <a:r>
              <a:rPr lang="zh-CN" altLang="en-US" sz="1200" dirty="0">
                <a:latin typeface="Times New Roman" panose="02020603050405020304" pitchFamily="18" charset="0"/>
              </a:rPr>
              <a:t>仪（ </a:t>
            </a:r>
            <a:r>
              <a:rPr lang="zh-CN" altLang="en-US" sz="1200" dirty="0" smtClean="0">
                <a:latin typeface="Times New Roman" panose="02020603050405020304" pitchFamily="18" charset="0"/>
              </a:rPr>
              <a:t>microStar）</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规格参数</a:t>
            </a:r>
            <a:r>
              <a:rPr lang="zh-CN" altLang="en-US" sz="1200" dirty="0" smtClean="0">
                <a:latin typeface="Times New Roman" panose="02020603050405020304" pitchFamily="18" charset="0"/>
              </a:rPr>
              <a:t>（</a:t>
            </a:r>
            <a:r>
              <a:rPr lang="zh-CN" altLang="en-US" sz="1200" dirty="0">
                <a:latin typeface="Times New Roman" panose="02020603050405020304" pitchFamily="18" charset="0"/>
              </a:rPr>
              <a:t>1）便携</a:t>
            </a:r>
            <a:r>
              <a:rPr lang="zh-CN" altLang="en-US" sz="1200" dirty="0">
                <a:solidFill>
                  <a:schemeClr val="tx1"/>
                </a:solidFill>
                <a:uFillTx/>
                <a:latin typeface="Times New Roman" panose="02020603050405020304" pitchFamily="18" charset="0"/>
              </a:rPr>
              <a:t>手动型读数仪； </a:t>
            </a: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                  </a:t>
            </a:r>
            <a:r>
              <a:rPr lang="zh-CN" altLang="en-US" sz="1200" dirty="0" smtClean="0">
                <a:latin typeface="Times New Roman" panose="02020603050405020304" pitchFamily="18" charset="0"/>
              </a:rPr>
              <a:t>（</a:t>
            </a:r>
            <a:r>
              <a:rPr lang="en-US" altLang="zh-CN" sz="1200" dirty="0" smtClean="0">
                <a:latin typeface="Times New Roman" panose="02020603050405020304" pitchFamily="18" charset="0"/>
              </a:rPr>
              <a:t>2</a:t>
            </a:r>
            <a:r>
              <a:rPr lang="zh-CN" altLang="en-US" sz="1200" dirty="0" smtClean="0">
                <a:latin typeface="Times New Roman" panose="02020603050405020304" pitchFamily="18" charset="0"/>
              </a:rPr>
              <a:t>）</a:t>
            </a:r>
            <a:r>
              <a:rPr lang="zh-CN" altLang="en-US" sz="1200" dirty="0">
                <a:latin typeface="Times New Roman" panose="02020603050405020304" pitchFamily="18" charset="0"/>
              </a:rPr>
              <a:t>装填</a:t>
            </a:r>
            <a:r>
              <a:rPr lang="zh-CN" altLang="en-US" sz="1200" dirty="0">
                <a:solidFill>
                  <a:schemeClr val="tx1"/>
                </a:solidFill>
                <a:uFillTx/>
                <a:latin typeface="Times New Roman" panose="02020603050405020304" pitchFamily="18" charset="0"/>
              </a:rPr>
              <a:t>容量：1枚；</a:t>
            </a:r>
          </a:p>
          <a:p>
            <a:pPr algn="just" eaLnBrk="1" latinLnBrk="0" hangingPunct="1">
              <a:lnSpc>
                <a:spcPct val="100000"/>
              </a:lnSpc>
            </a:pPr>
            <a:r>
              <a:rPr lang="zh-CN" altLang="en-US" sz="1200" dirty="0" smtClean="0">
                <a:latin typeface="Times New Roman" panose="02020603050405020304" pitchFamily="18" charset="0"/>
              </a:rPr>
              <a:t>                   （</a:t>
            </a:r>
            <a:r>
              <a:rPr lang="en-US" altLang="zh-CN" sz="1200" dirty="0" smtClean="0">
                <a:latin typeface="Times New Roman" panose="02020603050405020304" pitchFamily="18" charset="0"/>
              </a:rPr>
              <a:t>3</a:t>
            </a:r>
            <a:r>
              <a:rPr lang="zh-CN" altLang="en-US" sz="1200" dirty="0" smtClean="0">
                <a:latin typeface="Times New Roman" panose="02020603050405020304" pitchFamily="18" charset="0"/>
              </a:rPr>
              <a:t>）</a:t>
            </a:r>
            <a:r>
              <a:rPr lang="zh-CN" altLang="en-US" sz="1200" dirty="0">
                <a:latin typeface="Times New Roman" panose="02020603050405020304" pitchFamily="18" charset="0"/>
              </a:rPr>
              <a:t>外形尺寸</a:t>
            </a:r>
            <a:r>
              <a:rPr lang="zh-CN" altLang="en-US" sz="1200" dirty="0">
                <a:solidFill>
                  <a:schemeClr val="tx1"/>
                </a:solidFill>
                <a:uFillTx/>
                <a:latin typeface="Times New Roman" panose="02020603050405020304" pitchFamily="18" charset="0"/>
              </a:rPr>
              <a:t>：32cm×24cm×17cm；</a:t>
            </a:r>
          </a:p>
          <a:p>
            <a:pPr algn="just" eaLnBrk="1" latinLnBrk="0" hangingPunct="1">
              <a:lnSpc>
                <a:spcPct val="100000"/>
              </a:lnSpc>
            </a:pPr>
            <a:r>
              <a:rPr lang="zh-CN" altLang="en-US" sz="1200" dirty="0" smtClean="0">
                <a:latin typeface="Times New Roman" panose="02020603050405020304" pitchFamily="18" charset="0"/>
              </a:rPr>
              <a:t>                   （</a:t>
            </a:r>
            <a:r>
              <a:rPr lang="en-US" altLang="zh-CN" sz="1200" dirty="0" smtClean="0">
                <a:latin typeface="Times New Roman" panose="02020603050405020304" pitchFamily="18" charset="0"/>
              </a:rPr>
              <a:t>4</a:t>
            </a:r>
            <a:r>
              <a:rPr lang="zh-CN" altLang="en-US" sz="1200" dirty="0" smtClean="0">
                <a:latin typeface="Times New Roman" panose="02020603050405020304" pitchFamily="18" charset="0"/>
              </a:rPr>
              <a:t>）</a:t>
            </a:r>
            <a:r>
              <a:rPr lang="zh-CN" altLang="en-US" sz="1200" dirty="0">
                <a:latin typeface="Times New Roman" panose="02020603050405020304" pitchFamily="18" charset="0"/>
              </a:rPr>
              <a:t>重量</a:t>
            </a:r>
            <a:r>
              <a:rPr lang="zh-CN" altLang="en-US" sz="1200" dirty="0">
                <a:solidFill>
                  <a:schemeClr val="tx1"/>
                </a:solidFill>
                <a:uFillTx/>
                <a:latin typeface="Times New Roman" panose="02020603050405020304" pitchFamily="18" charset="0"/>
              </a:rPr>
              <a:t>：7 Kg ； </a:t>
            </a:r>
          </a:p>
          <a:p>
            <a:pPr algn="just" eaLnBrk="1" latinLnBrk="0" hangingPunct="1">
              <a:lnSpc>
                <a:spcPct val="100000"/>
              </a:lnSpc>
            </a:pPr>
            <a:r>
              <a:rPr lang="zh-CN" altLang="en-US" sz="1200" dirty="0" smtClean="0">
                <a:latin typeface="Times New Roman" panose="02020603050405020304" pitchFamily="18" charset="0"/>
              </a:rPr>
              <a:t>                   （</a:t>
            </a:r>
            <a:r>
              <a:rPr lang="en-US" altLang="zh-CN" sz="1200" dirty="0" smtClean="0">
                <a:latin typeface="Times New Roman" panose="02020603050405020304" pitchFamily="18" charset="0"/>
              </a:rPr>
              <a:t>5</a:t>
            </a:r>
            <a:r>
              <a:rPr lang="zh-CN" altLang="en-US" sz="1200" dirty="0" smtClean="0">
                <a:latin typeface="Times New Roman" panose="02020603050405020304" pitchFamily="18" charset="0"/>
              </a:rPr>
              <a:t>）</a:t>
            </a:r>
            <a:r>
              <a:rPr lang="zh-CN" altLang="en-US" sz="1200" dirty="0">
                <a:latin typeface="Times New Roman" panose="02020603050405020304" pitchFamily="18" charset="0"/>
              </a:rPr>
              <a:t>额定电压</a:t>
            </a:r>
            <a:r>
              <a:rPr lang="zh-CN" altLang="en-US" sz="1200" dirty="0">
                <a:solidFill>
                  <a:schemeClr val="tx1"/>
                </a:solidFill>
                <a:uFillTx/>
                <a:latin typeface="Times New Roman" panose="02020603050405020304" pitchFamily="18" charset="0"/>
              </a:rPr>
              <a:t>/频率：110~220V，50~60Hz ；</a:t>
            </a: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性能特点</a:t>
            </a:r>
            <a:r>
              <a:rPr lang="zh-CN" altLang="en-US" sz="1200" dirty="0" smtClean="0">
                <a:latin typeface="Times New Roman" panose="02020603050405020304" pitchFamily="18" charset="0"/>
              </a:rPr>
              <a:t>（</a:t>
            </a:r>
            <a:r>
              <a:rPr lang="en-US" altLang="zh-CN" sz="1200" dirty="0" smtClean="0">
                <a:latin typeface="Times New Roman" panose="02020603050405020304" pitchFamily="18" charset="0"/>
              </a:rPr>
              <a:t>1</a:t>
            </a:r>
            <a:r>
              <a:rPr lang="zh-CN" altLang="en-US" sz="1200" dirty="0" smtClean="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无</a:t>
            </a:r>
            <a:r>
              <a:rPr lang="zh-CN" altLang="en-US" sz="1200" dirty="0">
                <a:solidFill>
                  <a:schemeClr val="tx1"/>
                </a:solidFill>
                <a:uFillTx/>
                <a:latin typeface="Times New Roman" panose="02020603050405020304" pitchFamily="18" charset="0"/>
              </a:rPr>
              <a:t>加热系统，无需氮气供应；</a:t>
            </a: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                   </a:t>
            </a:r>
            <a:r>
              <a:rPr lang="zh-CN" altLang="en-US" sz="1200" dirty="0" smtClean="0">
                <a:latin typeface="Times New Roman" panose="02020603050405020304" pitchFamily="18" charset="0"/>
              </a:rPr>
              <a:t>（</a:t>
            </a:r>
            <a:r>
              <a:rPr lang="en-US" altLang="zh-CN" sz="1200" dirty="0">
                <a:latin typeface="Times New Roman" panose="02020603050405020304" pitchFamily="18" charset="0"/>
              </a:rPr>
              <a:t>2</a:t>
            </a:r>
            <a:r>
              <a:rPr lang="zh-CN" altLang="en-US" sz="1200" dirty="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随机</a:t>
            </a:r>
            <a:r>
              <a:rPr lang="zh-CN" altLang="en-US" sz="1200" dirty="0">
                <a:solidFill>
                  <a:schemeClr val="tx1"/>
                </a:solidFill>
                <a:uFillTx/>
                <a:latin typeface="Times New Roman" panose="02020603050405020304" pitchFamily="18" charset="0"/>
              </a:rPr>
              <a:t>配备剂量处理软件；</a:t>
            </a: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                   </a:t>
            </a:r>
            <a:r>
              <a:rPr lang="zh-CN" altLang="en-US" sz="1200" dirty="0" smtClean="0">
                <a:latin typeface="Times New Roman" panose="02020603050405020304" pitchFamily="18" charset="0"/>
              </a:rPr>
              <a:t>（</a:t>
            </a:r>
            <a:r>
              <a:rPr lang="en-US" altLang="zh-CN" sz="1200" dirty="0" smtClean="0">
                <a:latin typeface="Times New Roman" panose="02020603050405020304" pitchFamily="18" charset="0"/>
              </a:rPr>
              <a:t>3</a:t>
            </a:r>
            <a:r>
              <a:rPr lang="zh-CN" altLang="en-US" sz="1200" dirty="0" smtClean="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处理</a:t>
            </a:r>
            <a:r>
              <a:rPr lang="zh-CN" altLang="en-US" sz="1200" dirty="0">
                <a:solidFill>
                  <a:schemeClr val="tx1"/>
                </a:solidFill>
                <a:uFillTx/>
                <a:latin typeface="Times New Roman" panose="02020603050405020304" pitchFamily="18" charset="0"/>
              </a:rPr>
              <a:t>速度：手动操作，每小时60枚剂量计；</a:t>
            </a: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                   </a:t>
            </a:r>
            <a:r>
              <a:rPr lang="zh-CN" altLang="en-US" sz="1200" dirty="0" smtClean="0">
                <a:latin typeface="Times New Roman" panose="02020603050405020304" pitchFamily="18" charset="0"/>
              </a:rPr>
              <a:t>（</a:t>
            </a:r>
            <a:r>
              <a:rPr lang="en-US" altLang="zh-CN" sz="1200" dirty="0">
                <a:latin typeface="Times New Roman" panose="02020603050405020304" pitchFamily="18" charset="0"/>
              </a:rPr>
              <a:t>4</a:t>
            </a:r>
            <a:r>
              <a:rPr lang="zh-CN" altLang="en-US" sz="1200" dirty="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向导</a:t>
            </a:r>
            <a:r>
              <a:rPr lang="zh-CN" altLang="en-US" sz="1200" dirty="0">
                <a:solidFill>
                  <a:schemeClr val="tx1"/>
                </a:solidFill>
                <a:uFillTx/>
                <a:latin typeface="Times New Roman" panose="02020603050405020304" pitchFamily="18" charset="0"/>
              </a:rPr>
              <a:t>式设备刻度操作，刻度过程简单；</a:t>
            </a: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                   </a:t>
            </a:r>
            <a:r>
              <a:rPr lang="zh-CN" altLang="en-US" sz="1200" dirty="0" smtClean="0">
                <a:latin typeface="Times New Roman" panose="02020603050405020304" pitchFamily="18" charset="0"/>
              </a:rPr>
              <a:t>（</a:t>
            </a:r>
            <a:r>
              <a:rPr lang="en-US" altLang="zh-CN" sz="1200" dirty="0">
                <a:latin typeface="Times New Roman" panose="02020603050405020304" pitchFamily="18" charset="0"/>
              </a:rPr>
              <a:t>5</a:t>
            </a:r>
            <a:r>
              <a:rPr lang="zh-CN" altLang="en-US" sz="1200" dirty="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操作</a:t>
            </a:r>
            <a:r>
              <a:rPr lang="zh-CN" altLang="en-US" sz="1200" dirty="0">
                <a:solidFill>
                  <a:schemeClr val="tx1"/>
                </a:solidFill>
                <a:uFillTx/>
                <a:latin typeface="Times New Roman" panose="02020603050405020304" pitchFamily="18" charset="0"/>
              </a:rPr>
              <a:t>简单，运行稳定，维护工作量极低；</a:t>
            </a: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                   </a:t>
            </a:r>
            <a:r>
              <a:rPr lang="zh-CN" altLang="en-US" sz="1200" dirty="0" smtClean="0">
                <a:latin typeface="Times New Roman" panose="02020603050405020304" pitchFamily="18" charset="0"/>
              </a:rPr>
              <a:t>（</a:t>
            </a:r>
            <a:r>
              <a:rPr lang="en-US" altLang="zh-CN" sz="1200" dirty="0">
                <a:latin typeface="Times New Roman" panose="02020603050405020304" pitchFamily="18" charset="0"/>
              </a:rPr>
              <a:t>6</a:t>
            </a:r>
            <a:r>
              <a:rPr lang="zh-CN" altLang="en-US" sz="1200" dirty="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软件</a:t>
            </a:r>
            <a:r>
              <a:rPr lang="zh-CN" altLang="en-US" sz="1200" dirty="0">
                <a:solidFill>
                  <a:schemeClr val="tx1"/>
                </a:solidFill>
                <a:uFillTx/>
                <a:latin typeface="Times New Roman" panose="02020603050405020304" pitchFamily="18" charset="0"/>
              </a:rPr>
              <a:t>系统界面友好，功能强大；</a:t>
            </a: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                   </a:t>
            </a:r>
            <a:r>
              <a:rPr lang="zh-CN" altLang="en-US" sz="1200" dirty="0" smtClean="0">
                <a:latin typeface="Times New Roman" panose="02020603050405020304" pitchFamily="18" charset="0"/>
              </a:rPr>
              <a:t>（</a:t>
            </a:r>
            <a:r>
              <a:rPr lang="en-US" altLang="zh-CN" sz="1200" dirty="0" smtClean="0">
                <a:latin typeface="Times New Roman" panose="02020603050405020304" pitchFamily="18" charset="0"/>
              </a:rPr>
              <a:t>7</a:t>
            </a:r>
            <a:r>
              <a:rPr lang="zh-CN" altLang="en-US" sz="1200" dirty="0" smtClean="0">
                <a:latin typeface="Times New Roman" panose="02020603050405020304" pitchFamily="18" charset="0"/>
              </a:rPr>
              <a:t>）</a:t>
            </a:r>
            <a:r>
              <a:rPr lang="zh-CN" altLang="en-US" sz="1200" dirty="0" smtClean="0">
                <a:solidFill>
                  <a:schemeClr val="tx1"/>
                </a:solidFill>
                <a:uFillTx/>
                <a:latin typeface="Times New Roman" panose="02020603050405020304" pitchFamily="18" charset="0"/>
              </a:rPr>
              <a:t>系统误差 </a:t>
            </a:r>
            <a:r>
              <a:rPr lang="zh-CN" altLang="en-US" sz="1200" dirty="0">
                <a:solidFill>
                  <a:schemeClr val="tx1"/>
                </a:solidFill>
                <a:uFillTx/>
                <a:latin typeface="Times New Roman" panose="02020603050405020304" pitchFamily="18" charset="0"/>
              </a:rPr>
              <a:t>±10%；</a:t>
            </a:r>
          </a:p>
          <a:p>
            <a:pPr algn="just" eaLnBrk="1" latinLnBrk="0" hangingPunct="1">
              <a:lnSpc>
                <a:spcPct val="100000"/>
              </a:lnSpc>
            </a:pPr>
            <a:r>
              <a:rPr lang="zh-CN" altLang="en-US" sz="1200" dirty="0">
                <a:solidFill>
                  <a:schemeClr val="tx1"/>
                </a:solidFill>
                <a:uFillTx/>
                <a:latin typeface="Times New Roman" panose="02020603050405020304" pitchFamily="18" charset="0"/>
              </a:rPr>
              <a:t> </a:t>
            </a:r>
            <a:r>
              <a:rPr lang="zh-CN" altLang="en-US" sz="1200" dirty="0" smtClean="0">
                <a:solidFill>
                  <a:schemeClr val="tx1"/>
                </a:solidFill>
                <a:uFillTx/>
                <a:latin typeface="Times New Roman" panose="02020603050405020304" pitchFamily="18" charset="0"/>
              </a:rPr>
              <a:t>  </a:t>
            </a:r>
            <a:r>
              <a:rPr lang="en-US" altLang="zh-CN" sz="1200" dirty="0" smtClean="0">
                <a:solidFill>
                  <a:schemeClr val="tx1"/>
                </a:solidFill>
                <a:uFillTx/>
                <a:latin typeface="Times New Roman" panose="02020603050405020304" pitchFamily="18" charset="0"/>
              </a:rPr>
              <a:t>3</a:t>
            </a:r>
            <a:r>
              <a:rPr lang="zh-CN" altLang="en-US" sz="1200" dirty="0" smtClean="0">
                <a:latin typeface="Times New Roman" panose="02020603050405020304" pitchFamily="18" charset="0"/>
              </a:rPr>
              <a:t>、</a:t>
            </a:r>
            <a:r>
              <a:rPr lang="zh-CN" altLang="en-US" sz="1200" dirty="0">
                <a:latin typeface="Times New Roman" panose="02020603050405020304" pitchFamily="18" charset="0"/>
              </a:rPr>
              <a:t>手动</a:t>
            </a:r>
            <a:r>
              <a:rPr lang="zh-CN" altLang="en-US" sz="1200" dirty="0">
                <a:solidFill>
                  <a:schemeClr val="tx1"/>
                </a:solidFill>
                <a:uFillTx/>
                <a:latin typeface="Times New Roman" panose="02020603050405020304" pitchFamily="18" charset="0"/>
              </a:rPr>
              <a:t>退火</a:t>
            </a:r>
            <a:r>
              <a:rPr lang="zh-CN" altLang="en-US" sz="1200" dirty="0" smtClean="0">
                <a:solidFill>
                  <a:schemeClr val="tx1"/>
                </a:solidFill>
                <a:uFillTx/>
                <a:latin typeface="Times New Roman" panose="02020603050405020304" pitchFamily="18" charset="0"/>
              </a:rPr>
              <a:t>器  </a:t>
            </a:r>
            <a:endParaRPr lang="en-US" altLang="zh-CN" sz="1200" dirty="0" smtClean="0">
              <a:solidFill>
                <a:schemeClr val="tx1"/>
              </a:solidFill>
              <a:uFillTx/>
              <a:latin typeface="Times New Roman" panose="02020603050405020304" pitchFamily="18" charset="0"/>
            </a:endParaRPr>
          </a:p>
          <a:p>
            <a:pPr algn="just" eaLnBrk="1" latinLnBrk="0" hangingPunct="1">
              <a:lnSpc>
                <a:spcPct val="100000"/>
              </a:lnSpc>
            </a:pPr>
            <a:r>
              <a:rPr lang="en-US" altLang="zh-CN" sz="1200" dirty="0">
                <a:latin typeface="Times New Roman" panose="02020603050405020304" pitchFamily="18" charset="0"/>
              </a:rPr>
              <a:t> </a:t>
            </a:r>
            <a:r>
              <a:rPr lang="en-US" altLang="zh-CN" sz="1200" dirty="0" smtClean="0">
                <a:latin typeface="Times New Roman" panose="02020603050405020304" pitchFamily="18" charset="0"/>
              </a:rPr>
              <a:t>  </a:t>
            </a:r>
            <a:r>
              <a:rPr lang="zh-CN" altLang="en-US" sz="1200" dirty="0" smtClean="0">
                <a:latin typeface="Times New Roman" panose="02020603050405020304" pitchFamily="18" charset="0"/>
              </a:rPr>
              <a:t>用于在</a:t>
            </a:r>
            <a:r>
              <a:rPr lang="zh-CN" altLang="en-US" sz="1200" dirty="0" smtClean="0">
                <a:solidFill>
                  <a:schemeClr val="tx1"/>
                </a:solidFill>
                <a:uFillTx/>
                <a:latin typeface="Times New Roman" panose="02020603050405020304" pitchFamily="18" charset="0"/>
              </a:rPr>
              <a:t>个人剂量计每个季度</a:t>
            </a:r>
            <a:r>
              <a:rPr lang="zh-CN" altLang="en-US" sz="1200" dirty="0">
                <a:solidFill>
                  <a:schemeClr val="tx1"/>
                </a:solidFill>
                <a:uFillTx/>
                <a:latin typeface="Times New Roman" panose="02020603050405020304" pitchFamily="18" charset="0"/>
              </a:rPr>
              <a:t>测量</a:t>
            </a:r>
            <a:r>
              <a:rPr lang="zh-CN" altLang="en-US" sz="1200" dirty="0" smtClean="0">
                <a:solidFill>
                  <a:schemeClr val="tx1"/>
                </a:solidFill>
                <a:uFillTx/>
                <a:latin typeface="Times New Roman" panose="02020603050405020304" pitchFamily="18" charset="0"/>
              </a:rPr>
              <a:t>后，进行</a:t>
            </a:r>
            <a:r>
              <a:rPr lang="zh-CN" altLang="en-US" sz="1200" dirty="0">
                <a:solidFill>
                  <a:schemeClr val="tx1"/>
                </a:solidFill>
                <a:uFillTx/>
                <a:latin typeface="Times New Roman" panose="02020603050405020304" pitchFamily="18" charset="0"/>
              </a:rPr>
              <a:t>退火处理。</a:t>
            </a:r>
          </a:p>
        </p:txBody>
      </p:sp>
      <p:sp>
        <p:nvSpPr>
          <p:cNvPr id="4" name="标题 1"/>
          <p:cNvSpPr txBox="1">
            <a:spLocks/>
          </p:cNvSpPr>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个人剂量监测系统</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816" y="3933056"/>
            <a:ext cx="3456384" cy="2611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75314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EFCD09C4-77C1-4ECB-8989-7EF4ED8527F4}" type="slidenum">
              <a:rPr lang="en-US" altLang="zh-CN"/>
              <a:t>35</a:t>
            </a:fld>
            <a:endParaRPr lang="en-US" altLang="zh-CN"/>
          </a:p>
        </p:txBody>
      </p:sp>
      <p:sp>
        <p:nvSpPr>
          <p:cNvPr id="3" name="文本框 2"/>
          <p:cNvSpPr txBox="1"/>
          <p:nvPr/>
        </p:nvSpPr>
        <p:spPr>
          <a:xfrm>
            <a:off x="438911" y="1295400"/>
            <a:ext cx="8352929" cy="5293757"/>
          </a:xfrm>
          <a:prstGeom prst="rect">
            <a:avLst/>
          </a:prstGeom>
          <a:noFill/>
        </p:spPr>
        <p:txBody>
          <a:bodyPr wrap="square" rtlCol="0" anchor="t">
            <a:spAutoFit/>
          </a:bodyPr>
          <a:lstStyle/>
          <a:p>
            <a:pPr algn="just" eaLnBrk="1" latinLnBrk="0" hangingPunct="1">
              <a:lnSpc>
                <a:spcPct val="100000"/>
              </a:lnSpc>
            </a:pPr>
            <a:r>
              <a:rPr lang="en-US" altLang="zh-CN" b="1" dirty="0" smtClean="0">
                <a:solidFill>
                  <a:srgbClr val="0070C0"/>
                </a:solidFill>
                <a:uFillTx/>
                <a:latin typeface="Times New Roman" panose="02020603050405020304" pitchFamily="18" charset="0"/>
                <a:sym typeface="+mn-ea"/>
              </a:rPr>
              <a:t>CR-39</a:t>
            </a:r>
            <a:r>
              <a:rPr lang="zh-CN" altLang="en-US" sz="1200" b="1" dirty="0" smtClean="0">
                <a:solidFill>
                  <a:srgbClr val="0070C0"/>
                </a:solidFill>
                <a:uFillTx/>
                <a:latin typeface="Times New Roman" panose="02020603050405020304" pitchFamily="18" charset="0"/>
                <a:sym typeface="+mn-ea"/>
              </a:rPr>
              <a:t>固体</a:t>
            </a:r>
            <a:r>
              <a:rPr lang="zh-CN" altLang="en-US" sz="1200" b="1" dirty="0">
                <a:solidFill>
                  <a:srgbClr val="0070C0"/>
                </a:solidFill>
                <a:uFillTx/>
                <a:latin typeface="Times New Roman" panose="02020603050405020304" pitchFamily="18" charset="0"/>
                <a:sym typeface="+mn-ea"/>
              </a:rPr>
              <a:t>径迹中子个人剂量监测系统 </a:t>
            </a:r>
            <a:endParaRPr lang="en-US" altLang="zh-CN" sz="1200" b="1" dirty="0" smtClean="0">
              <a:solidFill>
                <a:srgbClr val="0070C0"/>
              </a:solidFill>
              <a:uFillTx/>
              <a:latin typeface="Times New Roman" panose="02020603050405020304" pitchFamily="18" charset="0"/>
              <a:sym typeface="+mn-ea"/>
            </a:endParaRPr>
          </a:p>
          <a:p>
            <a:pPr algn="just" eaLnBrk="1" latinLnBrk="0" hangingPunct="1">
              <a:lnSpc>
                <a:spcPct val="100000"/>
              </a:lnSpc>
            </a:pPr>
            <a:r>
              <a:rPr lang="zh-CN" altLang="en-US" sz="1200" b="1" dirty="0" smtClean="0">
                <a:uFillTx/>
                <a:latin typeface="Times New Roman" panose="02020603050405020304" pitchFamily="18" charset="0"/>
                <a:sym typeface="+mn-ea"/>
              </a:rPr>
              <a:t>1</a:t>
            </a:r>
            <a:r>
              <a:rPr lang="zh-CN" altLang="en-US" sz="1200" b="1" dirty="0">
                <a:uFillTx/>
                <a:latin typeface="Times New Roman" panose="02020603050405020304" pitchFamily="18" charset="0"/>
                <a:sym typeface="+mn-ea"/>
              </a:rPr>
              <a:t>.中子探测器</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smtClean="0">
                <a:uFillTx/>
                <a:latin typeface="Times New Roman" panose="02020603050405020304" pitchFamily="18" charset="0"/>
                <a:sym typeface="+mn-ea"/>
              </a:rPr>
              <a:t>    中子</a:t>
            </a:r>
            <a:r>
              <a:rPr lang="zh-CN" altLang="en-US" sz="1200" dirty="0">
                <a:uFillTx/>
                <a:latin typeface="Times New Roman" panose="02020603050405020304" pitchFamily="18" charset="0"/>
                <a:sym typeface="+mn-ea"/>
              </a:rPr>
              <a:t>剂量计是用烯丙基二甘醇碳酸酯（品名 CR39）(ally ldiglycol carbonate)制成的固体探测器，按照测定程序，利用其在中子场经累积照射形成的可观察径迹，在一定准确度内，可得到相应的当量剂量。使用前，在CR-39剂量片上刻上剂量片的编号，每个剂量片上的编号都是永久的而且唯一的，这样便于识别，记录，保存和核对</a:t>
            </a:r>
            <a:r>
              <a:rPr lang="zh-CN" altLang="en-US" sz="1200" dirty="0" smtClean="0">
                <a:uFillTx/>
                <a:latin typeface="Times New Roman" panose="02020603050405020304" pitchFamily="18" charset="0"/>
                <a:sym typeface="+mn-ea"/>
              </a:rPr>
              <a:t>。它</a:t>
            </a:r>
            <a:r>
              <a:rPr lang="zh-CN" altLang="en-US" sz="1200" dirty="0">
                <a:uFillTx/>
                <a:latin typeface="Times New Roman" panose="02020603050405020304" pitchFamily="18" charset="0"/>
                <a:sym typeface="+mn-ea"/>
              </a:rPr>
              <a:t>的优点</a:t>
            </a:r>
            <a:r>
              <a:rPr lang="zh-CN" altLang="en-US" sz="1200" dirty="0" smtClean="0">
                <a:uFillTx/>
                <a:latin typeface="Times New Roman" panose="02020603050405020304" pitchFamily="18" charset="0"/>
                <a:sym typeface="+mn-ea"/>
              </a:rPr>
              <a:t>：</a:t>
            </a:r>
            <a:endParaRPr lang="zh-CN" altLang="en-US" sz="1200" dirty="0" smtClean="0">
              <a:solidFill>
                <a:schemeClr val="tx1"/>
              </a:solidFill>
              <a:uFillTx/>
              <a:latin typeface="Times New Roman" panose="02020603050405020304" pitchFamily="18" charset="0"/>
            </a:endParaRPr>
          </a:p>
          <a:p>
            <a:pPr algn="just" eaLnBrk="1" latinLnBrk="0" hangingPunct="1">
              <a:lnSpc>
                <a:spcPct val="100000"/>
              </a:lnSpc>
            </a:pPr>
            <a:r>
              <a:rPr lang="zh-CN" altLang="en-US" sz="1200" dirty="0" smtClean="0">
                <a:uFillTx/>
                <a:latin typeface="Times New Roman" panose="02020603050405020304" pitchFamily="18" charset="0"/>
                <a:sym typeface="+mn-ea"/>
              </a:rPr>
              <a:t>   （1）由于CR-39材料对β，X和γ辐射不敏感，使得中子剂量测量的精确度得到了提高。</a:t>
            </a:r>
            <a:endParaRPr lang="zh-CN" altLang="en-US" sz="1200" dirty="0" smtClean="0">
              <a:solidFill>
                <a:schemeClr val="tx1"/>
              </a:solidFill>
              <a:uFillTx/>
              <a:latin typeface="Times New Roman" panose="02020603050405020304" pitchFamily="18" charset="0"/>
            </a:endParaRPr>
          </a:p>
          <a:p>
            <a:pPr algn="just" eaLnBrk="1" latinLnBrk="0" hangingPunct="1">
              <a:lnSpc>
                <a:spcPct val="100000"/>
              </a:lnSpc>
            </a:pPr>
            <a:r>
              <a:rPr lang="zh-CN" altLang="en-US" sz="1200" dirty="0" smtClean="0">
                <a:uFillTx/>
                <a:latin typeface="Times New Roman" panose="02020603050405020304" pitchFamily="18" charset="0"/>
                <a:sym typeface="+mn-ea"/>
              </a:rPr>
              <a:t>   </a:t>
            </a:r>
            <a:r>
              <a:rPr lang="zh-CN" altLang="en-US" sz="1200" dirty="0">
                <a:uFillTx/>
                <a:latin typeface="Times New Roman" panose="02020603050405020304" pitchFamily="18" charset="0"/>
                <a:sym typeface="+mn-ea"/>
              </a:rPr>
              <a:t>（2）CR-39记录由入射中子和剂量片相互作用形成的反冲质子及α粒子在CR-39材料上留下的径迹，常温下，这种径迹随时间衰退的很小，这样就避免了使用热释光中子剂量计会遇到的信号衰退现象，明显提高了测量数据的准确性。</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uFillTx/>
                <a:latin typeface="Times New Roman" panose="02020603050405020304" pitchFamily="18" charset="0"/>
                <a:sym typeface="+mn-ea"/>
              </a:rPr>
              <a:t>（</a:t>
            </a:r>
            <a:r>
              <a:rPr lang="zh-CN" altLang="en-US" sz="1200" dirty="0">
                <a:uFillTx/>
                <a:latin typeface="Times New Roman" panose="02020603050405020304" pitchFamily="18" charset="0"/>
                <a:sym typeface="+mn-ea"/>
              </a:rPr>
              <a:t>3）CR-39接受的中子信号，经过蚀刻处理后将会永久地记录在剂量片上，可以反复测读</a:t>
            </a:r>
            <a:r>
              <a:rPr lang="zh-CN" altLang="en-US" sz="1200" dirty="0" smtClean="0">
                <a:uFillTx/>
                <a:latin typeface="Times New Roman" panose="02020603050405020304" pitchFamily="18" charset="0"/>
                <a:sym typeface="+mn-ea"/>
              </a:rPr>
              <a:t>，也</a:t>
            </a:r>
            <a:r>
              <a:rPr lang="zh-CN" altLang="en-US" sz="1200" dirty="0">
                <a:uFillTx/>
                <a:latin typeface="Times New Roman" panose="02020603050405020304" pitchFamily="18" charset="0"/>
                <a:sym typeface="+mn-ea"/>
              </a:rPr>
              <a:t>便于出现问题后进行核对。而热释光中子剂量计接受的中子信号，只能被测量一次，热释光中子剂量计一旦被加热测量，所有的信号就会被破坏</a:t>
            </a:r>
            <a:r>
              <a:rPr lang="zh-CN" altLang="en-US" sz="1200" dirty="0" smtClean="0">
                <a:uFillTx/>
                <a:latin typeface="Times New Roman" panose="02020603050405020304" pitchFamily="18" charset="0"/>
                <a:sym typeface="+mn-ea"/>
              </a:rPr>
              <a:t>。</a:t>
            </a:r>
            <a:endParaRPr lang="zh-CN" altLang="en-US" sz="1200" dirty="0" smtClean="0">
              <a:solidFill>
                <a:schemeClr val="tx1"/>
              </a:solidFill>
              <a:uFillTx/>
              <a:latin typeface="Times New Roman" panose="02020603050405020304" pitchFamily="18" charset="0"/>
            </a:endParaRPr>
          </a:p>
          <a:p>
            <a:pPr algn="just" eaLnBrk="1" latinLnBrk="0" hangingPunct="1">
              <a:lnSpc>
                <a:spcPct val="100000"/>
              </a:lnSpc>
            </a:pPr>
            <a:r>
              <a:rPr lang="zh-CN" altLang="en-US" sz="1200" b="1" dirty="0" smtClean="0">
                <a:uFillTx/>
                <a:latin typeface="Times New Roman" panose="02020603050405020304" pitchFamily="18" charset="0"/>
                <a:sym typeface="+mn-ea"/>
              </a:rPr>
              <a:t>2.蚀刻单元</a:t>
            </a:r>
            <a:endParaRPr lang="zh-CN" altLang="en-US" sz="1200" dirty="0" smtClean="0">
              <a:solidFill>
                <a:schemeClr val="tx1"/>
              </a:solidFill>
              <a:uFillTx/>
              <a:latin typeface="Times New Roman" panose="02020603050405020304" pitchFamily="18" charset="0"/>
            </a:endParaRPr>
          </a:p>
          <a:p>
            <a:pPr algn="just" eaLnBrk="1" latinLnBrk="0" hangingPunct="1">
              <a:lnSpc>
                <a:spcPct val="100000"/>
              </a:lnSpc>
            </a:pPr>
            <a:r>
              <a:rPr lang="zh-CN" altLang="en-US" sz="1200" dirty="0" smtClean="0">
                <a:uFillTx/>
                <a:latin typeface="Times New Roman" panose="02020603050405020304" pitchFamily="18" charset="0"/>
                <a:sym typeface="+mn-ea"/>
              </a:rPr>
              <a:t>   </a:t>
            </a:r>
            <a:r>
              <a:rPr lang="zh-CN" altLang="en-US" sz="1200" dirty="0">
                <a:uFillTx/>
                <a:latin typeface="Times New Roman" panose="02020603050405020304" pitchFamily="18" charset="0"/>
                <a:sym typeface="+mn-ea"/>
              </a:rPr>
              <a:t>蚀刻是固体核径迹探测器的辐射损伤经过化学试剂蚀刻形成可观察径迹的过程</a:t>
            </a:r>
            <a:r>
              <a:rPr lang="zh-CN" altLang="en-US" sz="1200" dirty="0" smtClean="0">
                <a:uFillTx/>
                <a:latin typeface="Times New Roman" panose="02020603050405020304" pitchFamily="18" charset="0"/>
                <a:sym typeface="+mn-ea"/>
              </a:rPr>
              <a:t>。 </a:t>
            </a:r>
            <a:r>
              <a:rPr lang="zh-CN" altLang="en-US" sz="1200" dirty="0">
                <a:uFillTx/>
                <a:latin typeface="Times New Roman" panose="02020603050405020304" pitchFamily="18" charset="0"/>
                <a:sym typeface="+mn-ea"/>
              </a:rPr>
              <a:t>蚀刻条件：</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（1）蚀刻液：</a:t>
            </a:r>
            <a:r>
              <a:rPr lang="zh-CN" altLang="en-US" sz="1200" dirty="0" smtClean="0">
                <a:uFillTx/>
                <a:latin typeface="Times New Roman" panose="02020603050405020304" pitchFamily="18" charset="0"/>
                <a:sym typeface="+mn-ea"/>
              </a:rPr>
              <a:t>由生产商经过实验</a:t>
            </a:r>
            <a:r>
              <a:rPr lang="zh-CN" altLang="en-US" sz="1200" dirty="0">
                <a:uFillTx/>
                <a:latin typeface="Times New Roman" panose="02020603050405020304" pitchFamily="18" charset="0"/>
                <a:sym typeface="+mn-ea"/>
              </a:rPr>
              <a:t>得到的最适宜自己生产的CR39材料形成径迹的一定浓度的氢氧化钠（NaOH）溶液。</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uFillTx/>
                <a:latin typeface="Times New Roman" panose="02020603050405020304" pitchFamily="18" charset="0"/>
                <a:sym typeface="+mn-ea"/>
              </a:rPr>
              <a:t>（</a:t>
            </a:r>
            <a:r>
              <a:rPr lang="zh-CN" altLang="en-US" sz="1200" dirty="0">
                <a:uFillTx/>
                <a:latin typeface="Times New Roman" panose="02020603050405020304" pitchFamily="18" charset="0"/>
                <a:sym typeface="+mn-ea"/>
              </a:rPr>
              <a:t>2）蚀刻温度：</a:t>
            </a:r>
            <a:r>
              <a:rPr lang="zh-CN" altLang="en-US" sz="1200" dirty="0" smtClean="0">
                <a:uFillTx/>
                <a:latin typeface="Times New Roman" panose="02020603050405020304" pitchFamily="18" charset="0"/>
                <a:sym typeface="+mn-ea"/>
              </a:rPr>
              <a:t>由生产商经过实验</a:t>
            </a:r>
            <a:r>
              <a:rPr lang="zh-CN" altLang="en-US" sz="1200" dirty="0">
                <a:uFillTx/>
                <a:latin typeface="Times New Roman" panose="02020603050405020304" pitchFamily="18" charset="0"/>
                <a:sym typeface="+mn-ea"/>
              </a:rPr>
              <a:t>得到的最适宜自己生产的CR39材料形成径迹的蚀刻温度。</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uFillTx/>
                <a:latin typeface="Times New Roman" panose="02020603050405020304" pitchFamily="18" charset="0"/>
                <a:sym typeface="+mn-ea"/>
              </a:rPr>
              <a:t>   </a:t>
            </a:r>
            <a:r>
              <a:rPr lang="zh-CN" altLang="en-US" sz="1200" dirty="0" smtClean="0">
                <a:latin typeface="Times New Roman" panose="02020603050405020304" pitchFamily="18" charset="0"/>
                <a:sym typeface="+mn-ea"/>
              </a:rPr>
              <a:t>（</a:t>
            </a:r>
            <a:r>
              <a:rPr lang="en-US" altLang="zh-CN" sz="1200" dirty="0" smtClean="0">
                <a:latin typeface="Times New Roman" panose="02020603050405020304" pitchFamily="18" charset="0"/>
                <a:sym typeface="+mn-ea"/>
              </a:rPr>
              <a:t>3</a:t>
            </a:r>
            <a:r>
              <a:rPr lang="zh-CN" altLang="en-US" sz="1200" dirty="0" smtClean="0">
                <a:latin typeface="Times New Roman" panose="02020603050405020304" pitchFamily="18" charset="0"/>
                <a:sym typeface="+mn-ea"/>
              </a:rPr>
              <a:t>）蚀刻</a:t>
            </a:r>
            <a:r>
              <a:rPr lang="zh-CN" altLang="en-US" sz="1200" dirty="0" smtClean="0">
                <a:uFillTx/>
                <a:latin typeface="Times New Roman" panose="02020603050405020304" pitchFamily="18" charset="0"/>
                <a:sym typeface="+mn-ea"/>
              </a:rPr>
              <a:t>时间</a:t>
            </a:r>
            <a:r>
              <a:rPr lang="zh-CN" altLang="en-US" sz="1200" dirty="0">
                <a:uFillTx/>
                <a:latin typeface="Times New Roman" panose="02020603050405020304" pitchFamily="18" charset="0"/>
                <a:sym typeface="+mn-ea"/>
              </a:rPr>
              <a:t>：</a:t>
            </a:r>
            <a:r>
              <a:rPr lang="zh-CN" altLang="en-US" sz="1200" dirty="0" smtClean="0">
                <a:uFillTx/>
                <a:latin typeface="Times New Roman" panose="02020603050405020304" pitchFamily="18" charset="0"/>
                <a:sym typeface="+mn-ea"/>
              </a:rPr>
              <a:t>由生产商经过实验</a:t>
            </a:r>
            <a:r>
              <a:rPr lang="zh-CN" altLang="en-US" sz="1200" dirty="0">
                <a:uFillTx/>
                <a:latin typeface="Times New Roman" panose="02020603050405020304" pitchFamily="18" charset="0"/>
                <a:sym typeface="+mn-ea"/>
              </a:rPr>
              <a:t>得到的最适宜自己生产的CR39材料形成径迹的蚀刻时间长短。</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uFillTx/>
                <a:latin typeface="Times New Roman" panose="02020603050405020304" pitchFamily="18" charset="0"/>
                <a:sym typeface="+mn-ea"/>
              </a:rPr>
              <a:t>不同</a:t>
            </a:r>
            <a:r>
              <a:rPr lang="zh-CN" altLang="en-US" sz="1200" dirty="0">
                <a:uFillTx/>
                <a:latin typeface="Times New Roman" panose="02020603050405020304" pitchFamily="18" charset="0"/>
                <a:sym typeface="+mn-ea"/>
              </a:rPr>
              <a:t>批次的材料，要用用正交法由实验确定蚀刻剂的浓度、蚀刻时间和蚀刻温度。 </a:t>
            </a:r>
            <a:r>
              <a:rPr lang="zh-CN" altLang="en-US" sz="1200" dirty="0" smtClean="0">
                <a:uFillTx/>
                <a:latin typeface="Times New Roman" panose="02020603050405020304" pitchFamily="18" charset="0"/>
                <a:sym typeface="+mn-ea"/>
              </a:rPr>
              <a:t>蚀刻</a:t>
            </a:r>
            <a:r>
              <a:rPr lang="zh-CN" altLang="en-US" sz="1200" dirty="0">
                <a:uFillTx/>
                <a:latin typeface="Times New Roman" panose="02020603050405020304" pitchFamily="18" charset="0"/>
                <a:sym typeface="+mn-ea"/>
              </a:rPr>
              <a:t>装置：</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uFillTx/>
                <a:latin typeface="Times New Roman" panose="02020603050405020304" pitchFamily="18" charset="0"/>
                <a:sym typeface="+mn-ea"/>
              </a:rPr>
              <a:t>（</a:t>
            </a:r>
            <a:r>
              <a:rPr lang="zh-CN" altLang="en-US" sz="1200" dirty="0">
                <a:uFillTx/>
                <a:latin typeface="Times New Roman" panose="02020603050405020304" pitchFamily="18" charset="0"/>
                <a:sym typeface="+mn-ea"/>
              </a:rPr>
              <a:t>1）蚀刻槽：摆放CR-39片的金属槽；</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uFillTx/>
                <a:latin typeface="Times New Roman" panose="02020603050405020304" pitchFamily="18" charset="0"/>
                <a:sym typeface="+mn-ea"/>
              </a:rPr>
              <a:t>（</a:t>
            </a:r>
            <a:r>
              <a:rPr lang="zh-CN" altLang="en-US" sz="1200" dirty="0">
                <a:uFillTx/>
                <a:latin typeface="Times New Roman" panose="02020603050405020304" pitchFamily="18" charset="0"/>
                <a:sym typeface="+mn-ea"/>
              </a:rPr>
              <a:t>2）蚀刻架：用来固定蚀刻槽的铁丝架；</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uFillTx/>
                <a:latin typeface="Times New Roman" panose="02020603050405020304" pitchFamily="18" charset="0"/>
                <a:sym typeface="+mn-ea"/>
              </a:rPr>
              <a:t>（</a:t>
            </a:r>
            <a:r>
              <a:rPr lang="zh-CN" altLang="en-US" sz="1200" dirty="0">
                <a:uFillTx/>
                <a:latin typeface="Times New Roman" panose="02020603050405020304" pitchFamily="18" charset="0"/>
                <a:sym typeface="+mn-ea"/>
              </a:rPr>
              <a:t>3）蚀刻箱：盛放蚀刻液的容器，要保持蚀刻液的温度和浓度的恒定， 有一定密封性；</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uFillTx/>
                <a:latin typeface="Times New Roman" panose="02020603050405020304" pitchFamily="18" charset="0"/>
                <a:sym typeface="+mn-ea"/>
              </a:rPr>
              <a:t>（</a:t>
            </a:r>
            <a:r>
              <a:rPr lang="zh-CN" altLang="en-US" sz="1200" dirty="0">
                <a:uFillTx/>
                <a:latin typeface="Times New Roman" panose="02020603050405020304" pitchFamily="18" charset="0"/>
                <a:sym typeface="+mn-ea"/>
              </a:rPr>
              <a:t>4）水浴箱</a:t>
            </a:r>
            <a:r>
              <a:rPr lang="zh-CN" altLang="en-US" sz="1200" dirty="0" smtClean="0">
                <a:uFillTx/>
                <a:latin typeface="Times New Roman" panose="02020603050405020304" pitchFamily="18" charset="0"/>
                <a:sym typeface="+mn-ea"/>
              </a:rPr>
              <a:t>：设定</a:t>
            </a:r>
            <a:r>
              <a:rPr lang="zh-CN" altLang="en-US" sz="1200" dirty="0">
                <a:uFillTx/>
                <a:latin typeface="Times New Roman" panose="02020603050405020304" pitchFamily="18" charset="0"/>
                <a:sym typeface="+mn-ea"/>
              </a:rPr>
              <a:t>温度并</a:t>
            </a:r>
            <a:r>
              <a:rPr lang="zh-CN" altLang="en-US" sz="1200" dirty="0" smtClean="0">
                <a:uFillTx/>
                <a:latin typeface="Times New Roman" panose="02020603050405020304" pitchFamily="18" charset="0"/>
                <a:sym typeface="+mn-ea"/>
              </a:rPr>
              <a:t>保持恒定的装置。蚀刻</a:t>
            </a:r>
            <a:r>
              <a:rPr lang="zh-CN" altLang="en-US" sz="1200" dirty="0">
                <a:uFillTx/>
                <a:latin typeface="Times New Roman" panose="02020603050405020304" pitchFamily="18" charset="0"/>
                <a:sym typeface="+mn-ea"/>
              </a:rPr>
              <a:t>过程不能因为断电而中断，应配备储电装置，以备突发断电状况。</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uFillTx/>
                <a:latin typeface="Times New Roman" panose="02020603050405020304" pitchFamily="18" charset="0"/>
                <a:sym typeface="+mn-ea"/>
              </a:rPr>
              <a:t>（</a:t>
            </a:r>
            <a:r>
              <a:rPr lang="zh-CN" altLang="en-US" sz="1200" dirty="0">
                <a:uFillTx/>
                <a:latin typeface="Times New Roman" panose="02020603050405020304" pitchFamily="18" charset="0"/>
                <a:sym typeface="+mn-ea"/>
              </a:rPr>
              <a:t>5）配置蚀刻液所需要用到的滴定装置、密度计、温度计、烧杯、量筒、移液管、磁力搅拌器、电子天平等仪器，确定蚀刻液所需要用到的氢氧化钠、盐酸、石蕊或酚酞试剂等化学试剂</a:t>
            </a:r>
            <a:r>
              <a:rPr lang="zh-CN" altLang="en-US" sz="1200" dirty="0" smtClean="0">
                <a:uFillTx/>
                <a:latin typeface="Times New Roman" panose="02020603050405020304" pitchFamily="18" charset="0"/>
                <a:sym typeface="+mn-ea"/>
              </a:rPr>
              <a:t>。</a:t>
            </a:r>
            <a:endParaRPr lang="en-US" altLang="zh-CN" sz="1200" dirty="0">
              <a:latin typeface="Times New Roman" panose="02020603050405020304" pitchFamily="18" charset="0"/>
              <a:sym typeface="+mn-ea"/>
            </a:endParaRPr>
          </a:p>
          <a:p>
            <a:pPr algn="just" eaLnBrk="1" latinLnBrk="0" hangingPunct="1">
              <a:lnSpc>
                <a:spcPct val="100000"/>
              </a:lnSpc>
            </a:pPr>
            <a:r>
              <a:rPr lang="zh-CN" altLang="en-US" sz="1200" b="1" dirty="0" smtClean="0">
                <a:uFillTx/>
                <a:latin typeface="Times New Roman" panose="02020603050405020304" pitchFamily="18" charset="0"/>
                <a:sym typeface="+mn-ea"/>
              </a:rPr>
              <a:t> </a:t>
            </a:r>
            <a:r>
              <a:rPr lang="zh-CN" altLang="en-US" sz="1200" b="1" dirty="0">
                <a:uFillTx/>
                <a:latin typeface="Times New Roman" panose="02020603050405020304" pitchFamily="18" charset="0"/>
                <a:sym typeface="+mn-ea"/>
              </a:rPr>
              <a:t>3.径迹分析单元</a:t>
            </a:r>
            <a:endParaRPr lang="zh-CN" altLang="en-US" sz="1200" b="1"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a:latin typeface="Times New Roman" panose="02020603050405020304" pitchFamily="18" charset="0"/>
                <a:sym typeface="+mn-ea"/>
              </a:rPr>
              <a:t>（1）光学显微镜</a:t>
            </a:r>
            <a:r>
              <a:rPr lang="zh-CN" altLang="en-US" sz="1200" dirty="0">
                <a:uFillTx/>
                <a:latin typeface="Times New Roman" panose="02020603050405020304" pitchFamily="18" charset="0"/>
                <a:sym typeface="+mn-ea"/>
              </a:rPr>
              <a:t>：CR39 个人中子剂量计用光学显微镜读数。径迹密度通常采用视域读法，读数的相对误差与读数面积、总径迹数相关。重复探测器读数是检验精密度的一种方法，重复检查量应占10%，误差应小于20%。 </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latin typeface="Times New Roman" panose="02020603050405020304" pitchFamily="18" charset="0"/>
                <a:sym typeface="+mn-ea"/>
              </a:rPr>
              <a:t>（</a:t>
            </a:r>
            <a:r>
              <a:rPr lang="en-US" altLang="zh-CN" sz="1200" dirty="0" smtClean="0">
                <a:latin typeface="Times New Roman" panose="02020603050405020304" pitchFamily="18" charset="0"/>
                <a:sym typeface="+mn-ea"/>
              </a:rPr>
              <a:t>2</a:t>
            </a:r>
            <a:r>
              <a:rPr lang="zh-CN" altLang="en-US" sz="1200" dirty="0" smtClean="0">
                <a:latin typeface="Times New Roman" panose="02020603050405020304" pitchFamily="18" charset="0"/>
                <a:sym typeface="+mn-ea"/>
              </a:rPr>
              <a:t>）</a:t>
            </a:r>
            <a:r>
              <a:rPr lang="zh-CN" altLang="en-US" sz="1200" dirty="0">
                <a:latin typeface="Times New Roman" panose="02020603050405020304" pitchFamily="18" charset="0"/>
                <a:sym typeface="+mn-ea"/>
              </a:rPr>
              <a:t>电子</a:t>
            </a:r>
            <a:r>
              <a:rPr lang="zh-CN" altLang="en-US" sz="1200" dirty="0">
                <a:uFillTx/>
                <a:latin typeface="Times New Roman" panose="02020603050405020304" pitchFamily="18" charset="0"/>
                <a:sym typeface="+mn-ea"/>
              </a:rPr>
              <a:t>摄像机：和光学显微镜配套使用；</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latin typeface="Times New Roman" panose="02020603050405020304" pitchFamily="18" charset="0"/>
                <a:sym typeface="+mn-ea"/>
              </a:rPr>
              <a:t>（</a:t>
            </a:r>
            <a:r>
              <a:rPr lang="en-US" altLang="zh-CN" sz="1200" dirty="0" smtClean="0">
                <a:latin typeface="Times New Roman" panose="02020603050405020304" pitchFamily="18" charset="0"/>
                <a:sym typeface="+mn-ea"/>
              </a:rPr>
              <a:t>3</a:t>
            </a:r>
            <a:r>
              <a:rPr lang="zh-CN" altLang="en-US" sz="1200" dirty="0" smtClean="0">
                <a:latin typeface="Times New Roman" panose="02020603050405020304" pitchFamily="18" charset="0"/>
                <a:sym typeface="+mn-ea"/>
              </a:rPr>
              <a:t>）</a:t>
            </a:r>
            <a:r>
              <a:rPr lang="zh-CN" altLang="en-US" sz="1200" dirty="0">
                <a:latin typeface="Times New Roman" panose="02020603050405020304" pitchFamily="18" charset="0"/>
                <a:sym typeface="+mn-ea"/>
              </a:rPr>
              <a:t>计算机</a:t>
            </a:r>
            <a:r>
              <a:rPr lang="zh-CN" altLang="en-US" sz="1200" dirty="0">
                <a:uFillTx/>
                <a:latin typeface="Times New Roman" panose="02020603050405020304" pitchFamily="18" charset="0"/>
                <a:sym typeface="+mn-ea"/>
              </a:rPr>
              <a:t>：应用图像分析系统软件通过电子摄像头把显微镜下的视场转换到电脑屏幕上，方便读取径迹；</a:t>
            </a:r>
            <a:endParaRPr lang="zh-CN" altLang="en-US" sz="1200" dirty="0">
              <a:solidFill>
                <a:schemeClr val="tx1"/>
              </a:solidFill>
              <a:uFillTx/>
              <a:latin typeface="Times New Roman" panose="02020603050405020304" pitchFamily="18" charset="0"/>
            </a:endParaRPr>
          </a:p>
          <a:p>
            <a:pPr algn="just" eaLnBrk="1" latinLnBrk="0" hangingPunct="1">
              <a:lnSpc>
                <a:spcPct val="100000"/>
              </a:lnSpc>
            </a:pPr>
            <a:r>
              <a:rPr lang="zh-CN" altLang="en-US" sz="1200" dirty="0">
                <a:uFillTx/>
                <a:latin typeface="Times New Roman" panose="02020603050405020304" pitchFamily="18" charset="0"/>
                <a:sym typeface="+mn-ea"/>
              </a:rPr>
              <a:t> </a:t>
            </a:r>
            <a:r>
              <a:rPr lang="zh-CN" altLang="en-US" sz="1200" dirty="0" smtClean="0">
                <a:latin typeface="Times New Roman" panose="02020603050405020304" pitchFamily="18" charset="0"/>
                <a:sym typeface="+mn-ea"/>
              </a:rPr>
              <a:t>（</a:t>
            </a:r>
            <a:r>
              <a:rPr lang="en-US" altLang="zh-CN" sz="1200" dirty="0" smtClean="0">
                <a:latin typeface="Times New Roman" panose="02020603050405020304" pitchFamily="18" charset="0"/>
                <a:sym typeface="+mn-ea"/>
              </a:rPr>
              <a:t>4</a:t>
            </a:r>
            <a:r>
              <a:rPr lang="zh-CN" altLang="en-US" sz="1200" dirty="0" smtClean="0">
                <a:latin typeface="Times New Roman" panose="02020603050405020304" pitchFamily="18" charset="0"/>
                <a:sym typeface="+mn-ea"/>
              </a:rPr>
              <a:t>）</a:t>
            </a:r>
            <a:r>
              <a:rPr lang="zh-CN" altLang="en-US" sz="1200" dirty="0">
                <a:latin typeface="Times New Roman" panose="02020603050405020304" pitchFamily="18" charset="0"/>
                <a:sym typeface="+mn-ea"/>
              </a:rPr>
              <a:t>径</a:t>
            </a:r>
            <a:r>
              <a:rPr lang="zh-CN" altLang="en-US" sz="1200" dirty="0">
                <a:uFillTx/>
                <a:latin typeface="Times New Roman" panose="02020603050405020304" pitchFamily="18" charset="0"/>
                <a:sym typeface="+mn-ea"/>
              </a:rPr>
              <a:t>迹分析：遵循一定的径迹判别原则。</a:t>
            </a:r>
            <a:endParaRPr lang="zh-CN" altLang="en-US" sz="1200" dirty="0"/>
          </a:p>
        </p:txBody>
      </p:sp>
      <p:sp>
        <p:nvSpPr>
          <p:cNvPr id="4" name="标题 1"/>
          <p:cNvSpPr txBox="1">
            <a:spLocks/>
          </p:cNvSpPr>
          <p:nvPr/>
        </p:nvSpPr>
        <p:spPr bwMode="auto">
          <a:xfrm>
            <a:off x="458318" y="847241"/>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个人剂量监测系统</a:t>
            </a:r>
          </a:p>
        </p:txBody>
      </p:sp>
    </p:spTree>
    <p:extLst>
      <p:ext uri="{BB962C8B-B14F-4D97-AF65-F5344CB8AC3E}">
        <p14:creationId xmlns:p14="http://schemas.microsoft.com/office/powerpoint/2010/main" val="289140613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EFCD09C4-77C1-4ECB-8989-7EF4ED8527F4}" type="slidenum">
              <a:rPr lang="en-US" altLang="zh-CN"/>
              <a:t>36</a:t>
            </a:fld>
            <a:endParaRPr lang="en-US" altLang="zh-CN"/>
          </a:p>
        </p:txBody>
      </p:sp>
      <p:sp>
        <p:nvSpPr>
          <p:cNvPr id="3" name="文本框 2"/>
          <p:cNvSpPr txBox="1"/>
          <p:nvPr/>
        </p:nvSpPr>
        <p:spPr>
          <a:xfrm>
            <a:off x="458318" y="1844824"/>
            <a:ext cx="2961554" cy="3714863"/>
          </a:xfrm>
          <a:prstGeom prst="rect">
            <a:avLst/>
          </a:prstGeom>
          <a:noFill/>
        </p:spPr>
        <p:txBody>
          <a:bodyPr wrap="square" rtlCol="0" anchor="t">
            <a:spAutoFit/>
          </a:bodyPr>
          <a:lstStyle/>
          <a:p>
            <a:pPr marL="285750" indent="-285750" algn="just">
              <a:lnSpc>
                <a:spcPct val="120000"/>
              </a:lnSpc>
              <a:spcBef>
                <a:spcPts val="300"/>
              </a:spcBef>
              <a:spcAft>
                <a:spcPts val="300"/>
              </a:spcAft>
              <a:buSzPct val="75000"/>
              <a:buFont typeface="Wingdings" panose="05000000000000000000" pitchFamily="2" charset="2"/>
              <a:buChar char="l"/>
            </a:pPr>
            <a:r>
              <a:rPr lang="zh-CN" altLang="en-US" sz="1600" b="1" dirty="0" smtClean="0">
                <a:solidFill>
                  <a:srgbClr val="0070C0"/>
                </a:solidFill>
                <a:latin typeface="+mn-ea"/>
                <a:ea typeface="+mn-ea"/>
              </a:rPr>
              <a:t>已</a:t>
            </a:r>
            <a:r>
              <a:rPr lang="zh-CN" altLang="en-US" sz="1600" b="1" dirty="0">
                <a:solidFill>
                  <a:srgbClr val="0070C0"/>
                </a:solidFill>
                <a:latin typeface="+mn-ea"/>
                <a:ea typeface="+mn-ea"/>
              </a:rPr>
              <a:t>完成2014年三个季度、2015、2016、2017年四个季度</a:t>
            </a:r>
            <a:r>
              <a:rPr lang="en-US" altLang="zh-CN" sz="1600" b="1" dirty="0">
                <a:solidFill>
                  <a:srgbClr val="0070C0"/>
                </a:solidFill>
                <a:latin typeface="+mn-ea"/>
                <a:ea typeface="+mn-ea"/>
              </a:rPr>
              <a:t>,2018</a:t>
            </a:r>
            <a:r>
              <a:rPr lang="zh-CN" altLang="zh-CN" sz="1600" b="1" dirty="0">
                <a:solidFill>
                  <a:srgbClr val="0070C0"/>
                </a:solidFill>
                <a:latin typeface="+mn-ea"/>
                <a:ea typeface="+mn-ea"/>
              </a:rPr>
              <a:t>年两个季度</a:t>
            </a:r>
            <a:r>
              <a:rPr lang="zh-CN" altLang="en-US" sz="1600" b="1" dirty="0">
                <a:solidFill>
                  <a:srgbClr val="0070C0"/>
                </a:solidFill>
                <a:latin typeface="+mn-ea"/>
                <a:ea typeface="+mn-ea"/>
              </a:rPr>
              <a:t>的β、X、γ等光子个人剂量监测工作；完成2017年三四季度和</a:t>
            </a:r>
            <a:r>
              <a:rPr lang="en-US" altLang="zh-CN" sz="1600" b="1" dirty="0">
                <a:solidFill>
                  <a:srgbClr val="0070C0"/>
                </a:solidFill>
                <a:latin typeface="+mn-ea"/>
                <a:ea typeface="+mn-ea"/>
              </a:rPr>
              <a:t>2018</a:t>
            </a:r>
            <a:r>
              <a:rPr lang="zh-CN" altLang="en-US" sz="1600" b="1" dirty="0">
                <a:solidFill>
                  <a:srgbClr val="0070C0"/>
                </a:solidFill>
                <a:latin typeface="+mn-ea"/>
                <a:ea typeface="+mn-ea"/>
              </a:rPr>
              <a:t>年一二季度的（CR-39）中子个人剂量监测工作</a:t>
            </a:r>
            <a:r>
              <a:rPr lang="zh-CN" altLang="en-US" sz="1600" b="1" dirty="0" smtClean="0">
                <a:solidFill>
                  <a:srgbClr val="0070C0"/>
                </a:solidFill>
                <a:latin typeface="+mn-ea"/>
                <a:ea typeface="+mn-ea"/>
              </a:rPr>
              <a:t>。</a:t>
            </a:r>
            <a:endParaRPr lang="zh-CN" altLang="en-US" sz="1600" b="1" dirty="0">
              <a:solidFill>
                <a:srgbClr val="0070C0"/>
              </a:solidFill>
              <a:latin typeface="+mn-ea"/>
              <a:ea typeface="+mn-ea"/>
            </a:endParaRPr>
          </a:p>
          <a:p>
            <a:pPr marL="285750" indent="-285750" algn="just">
              <a:lnSpc>
                <a:spcPct val="120000"/>
              </a:lnSpc>
              <a:spcBef>
                <a:spcPts val="300"/>
              </a:spcBef>
              <a:spcAft>
                <a:spcPts val="300"/>
              </a:spcAft>
              <a:buSzPct val="75000"/>
              <a:buFont typeface="Wingdings" panose="05000000000000000000" pitchFamily="2" charset="2"/>
              <a:buChar char="l"/>
            </a:pPr>
            <a:r>
              <a:rPr lang="zh-CN" altLang="en-US" sz="1600" b="1" dirty="0" smtClean="0">
                <a:solidFill>
                  <a:srgbClr val="0070C0"/>
                </a:solidFill>
                <a:latin typeface="+mn-ea"/>
                <a:ea typeface="+mn-ea"/>
              </a:rPr>
              <a:t>个人</a:t>
            </a:r>
            <a:r>
              <a:rPr lang="zh-CN" altLang="en-US" sz="1600" b="1" dirty="0">
                <a:solidFill>
                  <a:srgbClr val="0070C0"/>
                </a:solidFill>
                <a:latin typeface="+mn-ea"/>
                <a:ea typeface="+mn-ea"/>
              </a:rPr>
              <a:t>剂量监测</a:t>
            </a:r>
            <a:r>
              <a:rPr lang="zh-CN" altLang="en-US" sz="1600" b="1" dirty="0" smtClean="0">
                <a:solidFill>
                  <a:srgbClr val="0070C0"/>
                </a:solidFill>
                <a:latin typeface="+mn-ea"/>
                <a:ea typeface="+mn-ea"/>
              </a:rPr>
              <a:t>数据委托</a:t>
            </a:r>
            <a:r>
              <a:rPr lang="zh-CN" altLang="en-US" sz="1600" b="1" dirty="0">
                <a:solidFill>
                  <a:srgbClr val="0070C0"/>
                </a:solidFill>
                <a:latin typeface="+mn-ea"/>
                <a:ea typeface="+mn-ea"/>
              </a:rPr>
              <a:t>有资质的北京蓝道尔监测技术有限公司</a:t>
            </a:r>
            <a:r>
              <a:rPr lang="zh-CN" altLang="en-US" sz="1600" b="1" dirty="0" smtClean="0">
                <a:solidFill>
                  <a:srgbClr val="0070C0"/>
                </a:solidFill>
                <a:latin typeface="+mn-ea"/>
                <a:ea typeface="+mn-ea"/>
              </a:rPr>
              <a:t>进行认证，并建立了东莞分部放射性</a:t>
            </a:r>
            <a:r>
              <a:rPr lang="zh-CN" altLang="en-US" sz="1600" b="1" dirty="0">
                <a:solidFill>
                  <a:srgbClr val="0070C0"/>
                </a:solidFill>
                <a:latin typeface="+mn-ea"/>
                <a:ea typeface="+mn-ea"/>
              </a:rPr>
              <a:t>工作人员个人剂量终身监测档案</a:t>
            </a:r>
            <a:r>
              <a:rPr lang="zh-CN" altLang="en-US" sz="1600" b="1" dirty="0" smtClean="0">
                <a:solidFill>
                  <a:srgbClr val="0070C0"/>
                </a:solidFill>
                <a:latin typeface="+mn-ea"/>
                <a:ea typeface="+mn-ea"/>
              </a:rPr>
              <a:t>。</a:t>
            </a:r>
            <a:endParaRPr lang="zh-CN" altLang="en-US" dirty="0"/>
          </a:p>
        </p:txBody>
      </p:sp>
      <p:sp>
        <p:nvSpPr>
          <p:cNvPr id="4" name="标题 1"/>
          <p:cNvSpPr txBox="1">
            <a:spLocks/>
          </p:cNvSpPr>
          <p:nvPr/>
        </p:nvSpPr>
        <p:spPr bwMode="auto">
          <a:xfrm>
            <a:off x="458318" y="847241"/>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个人剂量监测系统</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2170" y="980728"/>
            <a:ext cx="4710850" cy="317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545" y="4293096"/>
            <a:ext cx="4747275" cy="16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364556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51520" y="1304441"/>
            <a:ext cx="8280920" cy="360040"/>
          </a:xfrm>
          <a:prstGeom prst="rect">
            <a:avLst/>
          </a:prstGeom>
          <a:noFill/>
          <a:ln>
            <a:noFill/>
          </a:ln>
        </p:spPr>
        <p:txBody>
          <a:bodyPr vert="horz" wrap="square" lIns="91440" tIns="45720" rIns="91440" bIns="45720" numCol="1" anchor="t" anchorCtr="0" compatLnSpc="1"/>
          <a:lstStyle/>
          <a:p>
            <a:pPr marL="285750" marR="0" lvl="0" indent="-285750" algn="l" defTabSz="914400" rtl="0" eaLnBrk="1" fontAlgn="base" latinLnBrk="0" hangingPunct="1">
              <a:lnSpc>
                <a:spcPct val="110000"/>
              </a:lnSpc>
              <a:spcBef>
                <a:spcPct val="20000"/>
              </a:spcBef>
              <a:spcAft>
                <a:spcPct val="0"/>
              </a:spcAft>
              <a:buClr>
                <a:srgbClr val="0070C0"/>
              </a:buClr>
              <a:buSzPct val="75000"/>
              <a:buFont typeface="Wingdings" panose="05000000000000000000" pitchFamily="2" charset="2"/>
              <a:buChar char="l"/>
              <a:defRPr/>
            </a:pPr>
            <a:r>
              <a:rPr kumimoji="0" lang="zh-CN" altLang="en-US" sz="1800" b="1" i="0" u="none" strike="noStrike" kern="0" cap="none" spc="0" normalizeH="0" baseline="0" noProof="0" dirty="0" smtClean="0">
                <a:ln>
                  <a:noFill/>
                </a:ln>
                <a:solidFill>
                  <a:srgbClr val="0070C0"/>
                </a:solidFill>
                <a:effectLst/>
                <a:uLnTx/>
                <a:uFillTx/>
                <a:latin typeface="+mn-lt"/>
                <a:ea typeface="+mn-ea"/>
                <a:cs typeface="+mn-cs"/>
              </a:rPr>
              <a:t>监测方式：自主监测 </a:t>
            </a:r>
            <a:r>
              <a:rPr kumimoji="0" lang="en-US" altLang="zh-CN" sz="1800" b="1" i="0" u="none" strike="noStrike" kern="0" cap="none" spc="0" normalizeH="0" baseline="0" noProof="0" dirty="0" smtClean="0">
                <a:ln>
                  <a:noFill/>
                </a:ln>
                <a:solidFill>
                  <a:srgbClr val="0070C0"/>
                </a:solidFill>
                <a:effectLst/>
                <a:uLnTx/>
                <a:uFillTx/>
                <a:latin typeface="+mn-lt"/>
                <a:ea typeface="+mn-ea"/>
                <a:cs typeface="+mn-cs"/>
              </a:rPr>
              <a:t>+ </a:t>
            </a:r>
            <a:r>
              <a:rPr kumimoji="0" lang="zh-CN" altLang="en-US" sz="1800" b="1" i="0" u="none" strike="noStrike" kern="0" cap="none" spc="0" normalizeH="0" baseline="0" noProof="0" dirty="0" smtClean="0">
                <a:ln>
                  <a:noFill/>
                </a:ln>
                <a:solidFill>
                  <a:srgbClr val="0070C0"/>
                </a:solidFill>
                <a:effectLst/>
                <a:uLnTx/>
                <a:uFillTx/>
                <a:latin typeface="+mn-lt"/>
                <a:ea typeface="+mn-ea"/>
                <a:cs typeface="+mn-cs"/>
              </a:rPr>
              <a:t>第三方检测</a:t>
            </a:r>
            <a:endParaRPr kumimoji="0" lang="en-US" altLang="zh-CN" sz="1800" b="1" i="0" u="none" strike="noStrike" kern="0" cap="none" spc="0" normalizeH="0" baseline="0" noProof="0" dirty="0" smtClean="0">
              <a:ln>
                <a:noFill/>
              </a:ln>
              <a:solidFill>
                <a:srgbClr val="0070C0"/>
              </a:solidFill>
              <a:effectLst/>
              <a:uLnTx/>
              <a:uFillTx/>
              <a:latin typeface="+mn-lt"/>
              <a:ea typeface="+mn-ea"/>
              <a:cs typeface="+mn-cs"/>
            </a:endParaRPr>
          </a:p>
        </p:txBody>
      </p:sp>
      <p:pic>
        <p:nvPicPr>
          <p:cNvPr id="8" name="图片 7"/>
          <p:cNvPicPr/>
          <p:nvPr/>
        </p:nvPicPr>
        <p:blipFill>
          <a:blip r:embed="rId2"/>
          <a:stretch>
            <a:fillRect/>
          </a:stretch>
        </p:blipFill>
        <p:spPr>
          <a:xfrm>
            <a:off x="647564" y="1772816"/>
            <a:ext cx="2664296" cy="1923674"/>
          </a:xfrm>
          <a:prstGeom prst="rect">
            <a:avLst/>
          </a:prstGeom>
        </p:spPr>
      </p:pic>
      <p:pic>
        <p:nvPicPr>
          <p:cNvPr id="9" name="图片 12" descr="0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888" y="1877931"/>
            <a:ext cx="2213025" cy="165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6" descr="0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9972" y="1877931"/>
            <a:ext cx="2232447" cy="167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850236" y="3645024"/>
            <a:ext cx="2258952" cy="307777"/>
          </a:xfrm>
          <a:prstGeom prst="rect">
            <a:avLst/>
          </a:prstGeom>
        </p:spPr>
        <p:txBody>
          <a:bodyPr wrap="none">
            <a:spAutoFit/>
          </a:bodyPr>
          <a:lstStyle/>
          <a:p>
            <a:r>
              <a:rPr lang="zh-CN" altLang="zh-CN" dirty="0">
                <a:cs typeface="Times New Roman" panose="02020603050405020304" pitchFamily="18" charset="0"/>
              </a:rPr>
              <a:t>辐射防护楼</a:t>
            </a:r>
            <a:r>
              <a:rPr lang="en-US" altLang="zh-CN" dirty="0">
                <a:cs typeface="Times New Roman" panose="02020603050405020304" pitchFamily="18" charset="0"/>
              </a:rPr>
              <a:t>1</a:t>
            </a:r>
            <a:r>
              <a:rPr lang="zh-CN" altLang="zh-CN" dirty="0">
                <a:cs typeface="Times New Roman" panose="02020603050405020304" pitchFamily="18" charset="0"/>
              </a:rPr>
              <a:t>楼实验室布局</a:t>
            </a:r>
            <a:endParaRPr lang="zh-CN" altLang="en-US" dirty="0"/>
          </a:p>
        </p:txBody>
      </p:sp>
      <p:sp>
        <p:nvSpPr>
          <p:cNvPr id="12" name="矩形 11"/>
          <p:cNvSpPr/>
          <p:nvPr/>
        </p:nvSpPr>
        <p:spPr>
          <a:xfrm>
            <a:off x="4175956" y="3645024"/>
            <a:ext cx="902811" cy="307777"/>
          </a:xfrm>
          <a:prstGeom prst="rect">
            <a:avLst/>
          </a:prstGeom>
        </p:spPr>
        <p:txBody>
          <a:bodyPr wrap="none">
            <a:spAutoFit/>
          </a:bodyPr>
          <a:lstStyle/>
          <a:p>
            <a:r>
              <a:rPr lang="zh-CN" altLang="en-US" dirty="0">
                <a:cs typeface="Times New Roman" panose="02020603050405020304" pitchFamily="18" charset="0"/>
              </a:rPr>
              <a:t>液</a:t>
            </a:r>
            <a:r>
              <a:rPr lang="zh-CN" altLang="en-US" dirty="0" smtClean="0">
                <a:cs typeface="Times New Roman" panose="02020603050405020304" pitchFamily="18" charset="0"/>
              </a:rPr>
              <a:t>闪谱仪</a:t>
            </a:r>
            <a:endParaRPr lang="zh-CN" altLang="en-US" dirty="0"/>
          </a:p>
        </p:txBody>
      </p:sp>
      <p:sp>
        <p:nvSpPr>
          <p:cNvPr id="13" name="矩形 12"/>
          <p:cNvSpPr/>
          <p:nvPr/>
        </p:nvSpPr>
        <p:spPr>
          <a:xfrm>
            <a:off x="6640209" y="3645024"/>
            <a:ext cx="1441420" cy="307777"/>
          </a:xfrm>
          <a:prstGeom prst="rect">
            <a:avLst/>
          </a:prstGeom>
        </p:spPr>
        <p:txBody>
          <a:bodyPr wrap="none">
            <a:spAutoFit/>
          </a:bodyPr>
          <a:lstStyle/>
          <a:p>
            <a:r>
              <a:rPr lang="zh-CN" altLang="en-US" dirty="0" smtClean="0">
                <a:cs typeface="Times New Roman" panose="02020603050405020304" pitchFamily="18" charset="0"/>
              </a:rPr>
              <a:t>高纯锗伽马谱仪</a:t>
            </a:r>
            <a:endParaRPr lang="zh-CN" altLang="en-US" dirty="0"/>
          </a:p>
        </p:txBody>
      </p:sp>
      <p:sp>
        <p:nvSpPr>
          <p:cNvPr id="14" name="标题 1"/>
          <p:cNvSpPr txBox="1">
            <a:spLocks/>
          </p:cNvSpPr>
          <p:nvPr/>
        </p:nvSpPr>
        <p:spPr bwMode="auto">
          <a:xfrm>
            <a:off x="458318" y="847241"/>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流出物监测</a:t>
            </a:r>
          </a:p>
        </p:txBody>
      </p:sp>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54" y="4012443"/>
            <a:ext cx="2839493" cy="2233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1400065" y="6274635"/>
            <a:ext cx="1159292" cy="307777"/>
          </a:xfrm>
          <a:prstGeom prst="rect">
            <a:avLst/>
          </a:prstGeom>
        </p:spPr>
        <p:txBody>
          <a:bodyPr wrap="none">
            <a:spAutoFit/>
          </a:bodyPr>
          <a:lstStyle/>
          <a:p>
            <a:r>
              <a:rPr lang="el-GR" altLang="zh-CN" dirty="0" smtClean="0">
                <a:cs typeface="Times New Roman" panose="02020603050405020304" pitchFamily="18" charset="0"/>
              </a:rPr>
              <a:t>α</a:t>
            </a:r>
            <a:r>
              <a:rPr lang="en-US" altLang="zh-CN" dirty="0" smtClean="0">
                <a:cs typeface="Times New Roman" panose="02020603050405020304" pitchFamily="18" charset="0"/>
              </a:rPr>
              <a:t> </a:t>
            </a:r>
            <a:r>
              <a:rPr lang="el-GR" altLang="zh-CN" dirty="0" smtClean="0">
                <a:cs typeface="Times New Roman" panose="02020603050405020304" pitchFamily="18" charset="0"/>
              </a:rPr>
              <a:t>β</a:t>
            </a:r>
            <a:r>
              <a:rPr lang="zh-CN" altLang="en-US" dirty="0" smtClean="0">
                <a:cs typeface="Times New Roman" panose="02020603050405020304" pitchFamily="18" charset="0"/>
              </a:rPr>
              <a:t>总活度仪</a:t>
            </a:r>
            <a:endParaRPr lang="zh-CN" altLang="en-US" dirty="0"/>
          </a:p>
        </p:txBody>
      </p:sp>
      <p:sp>
        <p:nvSpPr>
          <p:cNvPr id="16" name="矩形 15"/>
          <p:cNvSpPr/>
          <p:nvPr/>
        </p:nvSpPr>
        <p:spPr>
          <a:xfrm>
            <a:off x="4286834" y="6245488"/>
            <a:ext cx="902811" cy="307777"/>
          </a:xfrm>
          <a:prstGeom prst="rect">
            <a:avLst/>
          </a:prstGeom>
        </p:spPr>
        <p:txBody>
          <a:bodyPr wrap="none">
            <a:spAutoFit/>
          </a:bodyPr>
          <a:lstStyle/>
          <a:p>
            <a:r>
              <a:rPr lang="zh-CN" altLang="en-US" dirty="0" smtClean="0"/>
              <a:t>氚采样仪</a:t>
            </a:r>
            <a:endParaRPr lang="zh-CN" altLang="en-US" dirty="0"/>
          </a:p>
        </p:txBody>
      </p:sp>
      <p:pic>
        <p:nvPicPr>
          <p:cNvPr id="1638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8030" y="4581128"/>
            <a:ext cx="1783599" cy="1262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矩形 16"/>
          <p:cNvSpPr/>
          <p:nvPr/>
        </p:nvSpPr>
        <p:spPr>
          <a:xfrm>
            <a:off x="6648655" y="6235385"/>
            <a:ext cx="1082349" cy="307777"/>
          </a:xfrm>
          <a:prstGeom prst="rect">
            <a:avLst/>
          </a:prstGeom>
        </p:spPr>
        <p:txBody>
          <a:bodyPr wrap="none">
            <a:spAutoFit/>
          </a:bodyPr>
          <a:lstStyle/>
          <a:p>
            <a:r>
              <a:rPr lang="zh-CN" altLang="en-US" dirty="0" smtClean="0"/>
              <a:t>氡钍测量仪</a:t>
            </a:r>
            <a:endParaRPr lang="zh-CN" altLang="en-US" dirty="0"/>
          </a:p>
        </p:txBody>
      </p:sp>
      <p:pic>
        <p:nvPicPr>
          <p:cNvPr id="1638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9858" y="4114168"/>
            <a:ext cx="1716762" cy="202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37227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23528" y="1304441"/>
            <a:ext cx="8280920" cy="2340583"/>
          </a:xfrm>
          <a:prstGeom prst="rect">
            <a:avLst/>
          </a:prstGeom>
          <a:noFill/>
          <a:ln>
            <a:noFill/>
          </a:ln>
        </p:spPr>
        <p:txBody>
          <a:bodyPr vert="horz" wrap="square" lIns="91440" tIns="45720" rIns="91440" bIns="45720" numCol="1" anchor="t" anchorCtr="0" compatLnSpc="1"/>
          <a:lstStyle/>
          <a:p>
            <a:pPr marL="342900" lvl="0" indent="-342900" algn="l">
              <a:lnSpc>
                <a:spcPct val="110000"/>
              </a:lnSpc>
              <a:spcBef>
                <a:spcPct val="20000"/>
              </a:spcBef>
              <a:buClr>
                <a:srgbClr val="0070C0"/>
              </a:buClr>
              <a:buSzPct val="75000"/>
              <a:buFont typeface="Wingdings" panose="05000000000000000000" pitchFamily="2" charset="2"/>
              <a:buChar char="l"/>
              <a:defRPr/>
            </a:pPr>
            <a:r>
              <a:rPr kumimoji="1" lang="zh-CN" altLang="en-US" sz="1600" b="1" kern="0" dirty="0">
                <a:solidFill>
                  <a:srgbClr val="0070C0"/>
                </a:solidFill>
              </a:rPr>
              <a:t>废水监测及排放：主要监测的废水有挡水墙废水（每月取样监测）、磁铁冷却水（泄漏或检修时取样监测）、靶站水冷设备间废水（包括重水及轻水，按需检测）这三类。</a:t>
            </a:r>
            <a:endParaRPr kumimoji="1" lang="en-US" altLang="zh-CN" sz="1600" b="1" kern="0" dirty="0">
              <a:solidFill>
                <a:srgbClr val="0070C0"/>
              </a:solidFill>
            </a:endParaRPr>
          </a:p>
          <a:p>
            <a:pPr marL="800100" lvl="1" indent="-342900" algn="l">
              <a:lnSpc>
                <a:spcPct val="110000"/>
              </a:lnSpc>
              <a:spcBef>
                <a:spcPct val="20000"/>
              </a:spcBef>
              <a:buClr>
                <a:schemeClr val="tx1"/>
              </a:buClr>
              <a:buSzPct val="75000"/>
              <a:buFont typeface="Wingdings" panose="05000000000000000000" pitchFamily="2" charset="2"/>
              <a:buChar char="ü"/>
              <a:defRPr/>
            </a:pPr>
            <a:r>
              <a:rPr kumimoji="1" lang="zh-CN" altLang="en-US" sz="1600" b="1" kern="0" dirty="0">
                <a:solidFill>
                  <a:srgbClr val="0070C0"/>
                </a:solidFill>
              </a:rPr>
              <a:t>挡水墙废水：</a:t>
            </a:r>
            <a:r>
              <a:rPr kumimoji="1" lang="zh-CN" altLang="en-US" sz="1600" kern="0" dirty="0"/>
              <a:t>第三方未检测出活化（低于可仪器测量下限）、自主检测在样品蒸馏后也没有检测出活化。</a:t>
            </a:r>
            <a:endParaRPr kumimoji="1" lang="en-US" altLang="zh-CN" sz="1600" kern="0" dirty="0"/>
          </a:p>
          <a:p>
            <a:pPr marL="800100" lvl="1" indent="-342900" algn="l">
              <a:lnSpc>
                <a:spcPct val="110000"/>
              </a:lnSpc>
              <a:spcBef>
                <a:spcPct val="20000"/>
              </a:spcBef>
              <a:buClr>
                <a:schemeClr val="tx1"/>
              </a:buClr>
              <a:buSzPct val="75000"/>
              <a:buFont typeface="Wingdings" panose="05000000000000000000" pitchFamily="2" charset="2"/>
              <a:buChar char="ü"/>
              <a:defRPr/>
            </a:pPr>
            <a:r>
              <a:rPr kumimoji="1" lang="zh-CN" altLang="en-US" sz="1600" b="1" kern="0" dirty="0">
                <a:solidFill>
                  <a:srgbClr val="0070C0"/>
                </a:solidFill>
              </a:rPr>
              <a:t>磁铁冷却水：</a:t>
            </a:r>
            <a:r>
              <a:rPr kumimoji="1" lang="zh-CN" altLang="en-US" sz="1600" kern="0" dirty="0"/>
              <a:t>暑期检修期间（</a:t>
            </a:r>
            <a:r>
              <a:rPr kumimoji="1" lang="en-US" altLang="zh-CN" sz="1600" kern="0" dirty="0"/>
              <a:t>7.23~7.24</a:t>
            </a:r>
            <a:r>
              <a:rPr kumimoji="1" lang="zh-CN" altLang="en-US" sz="1600" kern="0" dirty="0"/>
              <a:t>），测得取自</a:t>
            </a:r>
            <a:r>
              <a:rPr lang="zh-CN" altLang="zh-CN" sz="1600" dirty="0"/>
              <a:t>直线、</a:t>
            </a:r>
            <a:r>
              <a:rPr lang="en-US" altLang="zh-CN" sz="1600" dirty="0"/>
              <a:t>LRBT</a:t>
            </a:r>
            <a:r>
              <a:rPr lang="zh-CN" altLang="zh-CN" sz="1600" dirty="0"/>
              <a:t>、环、靶站泵房</a:t>
            </a:r>
            <a:r>
              <a:rPr lang="zh-CN" altLang="en-US" sz="1600" dirty="0"/>
              <a:t>共</a:t>
            </a:r>
            <a:r>
              <a:rPr lang="en-US" altLang="zh-CN" sz="1600" dirty="0"/>
              <a:t>17</a:t>
            </a:r>
            <a:r>
              <a:rPr lang="zh-CN" altLang="zh-CN" sz="1600" dirty="0"/>
              <a:t>份样品</a:t>
            </a:r>
            <a:r>
              <a:rPr lang="zh-CN" altLang="en-US" sz="1600" dirty="0"/>
              <a:t>，其</a:t>
            </a:r>
            <a:r>
              <a:rPr lang="zh-CN" altLang="zh-CN" sz="1600" dirty="0"/>
              <a:t>活度浓度为</a:t>
            </a:r>
            <a:r>
              <a:rPr lang="en-US" altLang="zh-CN" sz="1600" dirty="0"/>
              <a:t>2.6~11.8 </a:t>
            </a:r>
            <a:r>
              <a:rPr lang="en-US" altLang="zh-CN" sz="1600" dirty="0" err="1"/>
              <a:t>Bq</a:t>
            </a:r>
            <a:r>
              <a:rPr lang="en-US" altLang="zh-CN" sz="1600" dirty="0"/>
              <a:t>/L </a:t>
            </a:r>
            <a:r>
              <a:rPr lang="zh-CN" altLang="en-US" sz="1600" dirty="0"/>
              <a:t>（注：吸入或食入</a:t>
            </a:r>
            <a:r>
              <a:rPr lang="en-US" altLang="zh-CN" sz="1600" dirty="0"/>
              <a:t>5.55×10</a:t>
            </a:r>
            <a:r>
              <a:rPr lang="en-US" altLang="zh-CN" sz="1600" baseline="30000" dirty="0"/>
              <a:t>8 </a:t>
            </a:r>
            <a:r>
              <a:rPr lang="en-US" altLang="zh-CN" sz="1600" dirty="0" err="1"/>
              <a:t>Bq</a:t>
            </a:r>
            <a:r>
              <a:rPr lang="zh-CN" altLang="zh-CN" sz="1600" dirty="0"/>
              <a:t>的氚化水才能导致</a:t>
            </a:r>
            <a:r>
              <a:rPr lang="en-US" altLang="zh-CN" sz="1600" dirty="0"/>
              <a:t>10 </a:t>
            </a:r>
            <a:r>
              <a:rPr lang="en-US" altLang="zh-CN" sz="1600" dirty="0" err="1"/>
              <a:t>mSv</a:t>
            </a:r>
            <a:r>
              <a:rPr lang="zh-CN" altLang="zh-CN" sz="1600" dirty="0"/>
              <a:t>的有效剂量</a:t>
            </a:r>
            <a:r>
              <a:rPr lang="zh-CN" altLang="en-US" sz="1600" dirty="0"/>
              <a:t>，按</a:t>
            </a:r>
            <a:r>
              <a:rPr lang="en-US" altLang="zh-CN" sz="1600" dirty="0"/>
              <a:t>11.8Bq/L</a:t>
            </a:r>
            <a:r>
              <a:rPr lang="zh-CN" altLang="en-US" sz="1600" dirty="0"/>
              <a:t>，相当于约</a:t>
            </a:r>
            <a:r>
              <a:rPr lang="en-US" altLang="zh-CN" sz="1600" dirty="0"/>
              <a:t>10</a:t>
            </a:r>
            <a:r>
              <a:rPr lang="en-US" altLang="zh-CN" sz="1600" baseline="30000" dirty="0"/>
              <a:t>7</a:t>
            </a:r>
            <a:r>
              <a:rPr lang="en-US" altLang="zh-CN" sz="1600" dirty="0"/>
              <a:t>L</a:t>
            </a:r>
            <a:r>
              <a:rPr lang="zh-CN" altLang="en-US" sz="1600" dirty="0"/>
              <a:t>）。</a:t>
            </a:r>
            <a:endParaRPr lang="en-US" altLang="zh-CN" sz="1600" dirty="0"/>
          </a:p>
          <a:p>
            <a:pPr marL="800100" lvl="1" indent="-342900" algn="l">
              <a:lnSpc>
                <a:spcPct val="110000"/>
              </a:lnSpc>
              <a:spcBef>
                <a:spcPct val="20000"/>
              </a:spcBef>
              <a:buClr>
                <a:schemeClr val="tx1"/>
              </a:buClr>
              <a:buSzPct val="75000"/>
              <a:buFont typeface="Wingdings" panose="05000000000000000000" pitchFamily="2" charset="2"/>
              <a:buChar char="ü"/>
              <a:defRPr/>
            </a:pPr>
            <a:r>
              <a:rPr kumimoji="1" lang="zh-CN" altLang="en-US" sz="1600" b="1" kern="0" dirty="0">
                <a:solidFill>
                  <a:srgbClr val="0070C0"/>
                </a:solidFill>
              </a:rPr>
              <a:t>靶站水冷设备间冷却水的</a:t>
            </a:r>
            <a:r>
              <a:rPr kumimoji="1" lang="en-US" altLang="zh-CN" sz="1600" b="1" kern="0" dirty="0">
                <a:solidFill>
                  <a:srgbClr val="0070C0"/>
                </a:solidFill>
              </a:rPr>
              <a:t>H-3</a:t>
            </a:r>
            <a:r>
              <a:rPr kumimoji="1" lang="zh-CN" altLang="en-US" sz="1600" b="1" kern="0" dirty="0">
                <a:solidFill>
                  <a:srgbClr val="0070C0"/>
                </a:solidFill>
              </a:rPr>
              <a:t>浓度</a:t>
            </a:r>
            <a:r>
              <a:rPr kumimoji="1" lang="zh-CN" altLang="en-US" sz="1600" b="1" kern="0" dirty="0" smtClean="0">
                <a:solidFill>
                  <a:srgbClr val="0070C0"/>
                </a:solidFill>
              </a:rPr>
              <a:t>：</a:t>
            </a:r>
            <a:endParaRPr kumimoji="1" lang="en-US" altLang="zh-CN" sz="1600" b="1" kern="0" dirty="0" smtClean="0">
              <a:solidFill>
                <a:srgbClr val="0070C0"/>
              </a:solidFill>
            </a:endParaRPr>
          </a:p>
          <a:p>
            <a:pPr marL="800100" lvl="1" indent="-342900" algn="l">
              <a:lnSpc>
                <a:spcPct val="110000"/>
              </a:lnSpc>
              <a:spcBef>
                <a:spcPct val="20000"/>
              </a:spcBef>
              <a:buClr>
                <a:schemeClr val="bg2"/>
              </a:buClr>
              <a:buSzPct val="75000"/>
              <a:buFont typeface="Wingdings" panose="05000000000000000000" pitchFamily="2" charset="2"/>
              <a:buChar char="ü"/>
              <a:defRPr/>
            </a:pPr>
            <a:endParaRPr kumimoji="1" lang="en-US" altLang="zh-CN" sz="1800" b="1" i="0" u="none" strike="noStrike" kern="0" cap="none" spc="0" normalizeH="0" baseline="0" noProof="0" dirty="0" smtClean="0">
              <a:ln>
                <a:noFill/>
              </a:ln>
              <a:solidFill>
                <a:srgbClr val="0070C0"/>
              </a:solidFill>
              <a:effectLst/>
              <a:uLnTx/>
              <a:uFillTx/>
              <a:latin typeface="+mn-lt"/>
              <a:ea typeface="+mn-ea"/>
              <a:cs typeface="+mn-cs"/>
            </a:endParaRPr>
          </a:p>
          <a:p>
            <a:pPr marL="342900" lvl="0" indent="-342900" algn="l">
              <a:lnSpc>
                <a:spcPct val="110000"/>
              </a:lnSpc>
              <a:spcBef>
                <a:spcPct val="20000"/>
              </a:spcBef>
              <a:buClr>
                <a:schemeClr val="bg2"/>
              </a:buClr>
              <a:buSzPct val="75000"/>
              <a:buFont typeface="Wingdings" panose="05000000000000000000" pitchFamily="2" charset="2"/>
              <a:buChar char="l"/>
              <a:defRPr/>
            </a:pPr>
            <a:endParaRPr kumimoji="1" lang="en-US" altLang="zh-CN" sz="1800" b="1" kern="0" dirty="0">
              <a:solidFill>
                <a:srgbClr val="0070C0"/>
              </a:solidFill>
              <a:latin typeface="+mn-lt"/>
              <a:ea typeface="+mn-ea"/>
            </a:endParaRPr>
          </a:p>
          <a:p>
            <a:pPr marL="342900" lvl="0" indent="-342900" algn="l">
              <a:lnSpc>
                <a:spcPct val="110000"/>
              </a:lnSpc>
              <a:spcBef>
                <a:spcPct val="20000"/>
              </a:spcBef>
              <a:buClr>
                <a:schemeClr val="bg2"/>
              </a:buClr>
              <a:buSzPct val="75000"/>
              <a:buFont typeface="Wingdings" panose="05000000000000000000" pitchFamily="2" charset="2"/>
              <a:buChar char="l"/>
              <a:defRPr/>
            </a:pPr>
            <a:endParaRPr kumimoji="1" lang="en-US" altLang="zh-CN" sz="1800" b="1" i="0" u="none" strike="noStrike" kern="0" cap="none" spc="0" normalizeH="0" baseline="0" noProof="0" dirty="0" smtClean="0">
              <a:ln>
                <a:noFill/>
              </a:ln>
              <a:solidFill>
                <a:srgbClr val="0070C0"/>
              </a:solidFill>
              <a:effectLst/>
              <a:uLnTx/>
              <a:uFillTx/>
              <a:latin typeface="+mn-lt"/>
              <a:ea typeface="+mn-ea"/>
              <a:cs typeface="+mn-cs"/>
            </a:endParaRPr>
          </a:p>
          <a:p>
            <a:pPr>
              <a:buClr>
                <a:srgbClr val="00B050"/>
              </a:buClr>
              <a:defRPr/>
            </a:pPr>
            <a:endParaRPr kumimoji="1" lang="en-US" altLang="zh-CN" sz="1800" b="1" kern="0" dirty="0">
              <a:solidFill>
                <a:srgbClr val="0070C0"/>
              </a:solidFill>
              <a:latin typeface="+mn-lt"/>
              <a:ea typeface="+mn-ea"/>
            </a:endParaRPr>
          </a:p>
          <a:p>
            <a:pPr>
              <a:buClr>
                <a:srgbClr val="00B050"/>
              </a:buClr>
              <a:defRPr/>
            </a:pPr>
            <a:endParaRPr kumimoji="1" lang="en-US" altLang="zh-CN" sz="1800" b="1" kern="0" dirty="0" smtClean="0">
              <a:solidFill>
                <a:srgbClr val="0070C0"/>
              </a:solidFill>
              <a:latin typeface="+mn-lt"/>
              <a:ea typeface="+mn-ea"/>
            </a:endParaRPr>
          </a:p>
          <a:p>
            <a:pPr marL="285750" indent="-285750" algn="l">
              <a:buClr>
                <a:srgbClr val="0070C0"/>
              </a:buClr>
              <a:buSzPct val="75000"/>
              <a:buFont typeface="Wingdings" panose="05000000000000000000" pitchFamily="2" charset="2"/>
              <a:buChar char="l"/>
              <a:defRPr/>
            </a:pPr>
            <a:r>
              <a:rPr kumimoji="1" lang="zh-CN" altLang="en-US" sz="1600" b="1" kern="0" dirty="0" smtClean="0">
                <a:solidFill>
                  <a:srgbClr val="0070C0"/>
                </a:solidFill>
                <a:latin typeface="+mn-lt"/>
                <a:ea typeface="+mn-ea"/>
              </a:rPr>
              <a:t>其它废水有</a:t>
            </a:r>
            <a:r>
              <a:rPr lang="zh-CN" altLang="en-US" sz="1600" b="1" kern="0" dirty="0" smtClean="0">
                <a:latin typeface="+mn-ea"/>
              </a:rPr>
              <a:t>迷宫</a:t>
            </a:r>
            <a:r>
              <a:rPr lang="zh-CN" altLang="en-US" sz="1600" b="1" kern="0" dirty="0">
                <a:latin typeface="+mn-ea"/>
              </a:rPr>
              <a:t>洗手盆收集的</a:t>
            </a:r>
            <a:r>
              <a:rPr lang="zh-CN" altLang="en-US" sz="1600" b="1" kern="0" dirty="0" smtClean="0">
                <a:latin typeface="+mn-ea"/>
              </a:rPr>
              <a:t>废水</a:t>
            </a:r>
            <a:r>
              <a:rPr lang="zh-CN" altLang="en-US" sz="1600" b="1" kern="0" dirty="0" smtClean="0">
                <a:solidFill>
                  <a:srgbClr val="0070C0"/>
                </a:solidFill>
                <a:latin typeface="+mn-ea"/>
              </a:rPr>
              <a:t>和涉</a:t>
            </a:r>
            <a:r>
              <a:rPr lang="zh-CN" altLang="en-US" sz="1600" b="1" kern="0" dirty="0">
                <a:solidFill>
                  <a:srgbClr val="0070C0"/>
                </a:solidFill>
                <a:latin typeface="+mn-ea"/>
              </a:rPr>
              <a:t>放空调的冷凝</a:t>
            </a:r>
            <a:r>
              <a:rPr lang="zh-CN" altLang="en-US" sz="1600" b="1" kern="0" dirty="0" smtClean="0">
                <a:solidFill>
                  <a:srgbClr val="0070C0"/>
                </a:solidFill>
                <a:latin typeface="+mn-ea"/>
              </a:rPr>
              <a:t>水，这些废水</a:t>
            </a:r>
            <a:r>
              <a:rPr lang="en-US" altLang="zh-CN" sz="1600" b="1" kern="0" dirty="0" smtClean="0">
                <a:solidFill>
                  <a:srgbClr val="0070C0"/>
                </a:solidFill>
                <a:latin typeface="+mn-ea"/>
              </a:rPr>
              <a:t>/</a:t>
            </a:r>
            <a:r>
              <a:rPr lang="zh-CN" altLang="en-US" sz="1600" b="1" kern="0" dirty="0" smtClean="0">
                <a:solidFill>
                  <a:srgbClr val="0070C0"/>
                </a:solidFill>
                <a:latin typeface="+mn-ea"/>
              </a:rPr>
              <a:t>废液都是经管</a:t>
            </a:r>
            <a:r>
              <a:rPr lang="zh-CN" altLang="en-US" sz="1600" b="1" kern="0" dirty="0">
                <a:solidFill>
                  <a:srgbClr val="0070C0"/>
                </a:solidFill>
                <a:latin typeface="+mn-ea"/>
              </a:rPr>
              <a:t>道或人工收集的方式排放到废水储存罐</a:t>
            </a:r>
            <a:r>
              <a:rPr lang="zh-CN" altLang="en-US" sz="1600" b="1" kern="0" dirty="0" smtClean="0">
                <a:solidFill>
                  <a:srgbClr val="0070C0"/>
                </a:solidFill>
                <a:latin typeface="+mn-ea"/>
              </a:rPr>
              <a:t>（直线</a:t>
            </a:r>
            <a:r>
              <a:rPr lang="zh-CN" altLang="en-US" sz="1600" b="1" kern="0" dirty="0">
                <a:solidFill>
                  <a:srgbClr val="0070C0"/>
                </a:solidFill>
                <a:latin typeface="+mn-ea"/>
              </a:rPr>
              <a:t>隧道</a:t>
            </a:r>
            <a:r>
              <a:rPr lang="zh-CN" altLang="en-US" sz="1600" b="1" kern="0" dirty="0" smtClean="0">
                <a:solidFill>
                  <a:srgbClr val="0070C0"/>
                </a:solidFill>
                <a:latin typeface="+mn-ea"/>
              </a:rPr>
              <a:t>、环</a:t>
            </a:r>
            <a:r>
              <a:rPr lang="zh-CN" altLang="en-US" sz="1600" b="1" kern="0" dirty="0">
                <a:solidFill>
                  <a:srgbClr val="0070C0"/>
                </a:solidFill>
                <a:latin typeface="+mn-ea"/>
              </a:rPr>
              <a:t>隧道、靶站</a:t>
            </a:r>
            <a:r>
              <a:rPr lang="zh-CN" altLang="en-US" sz="1600" b="1" kern="0" dirty="0" smtClean="0">
                <a:solidFill>
                  <a:srgbClr val="0070C0"/>
                </a:solidFill>
                <a:latin typeface="+mn-ea"/>
              </a:rPr>
              <a:t>地下室有</a:t>
            </a:r>
            <a:r>
              <a:rPr lang="zh-CN" altLang="en-US" sz="1600" b="1" kern="0" dirty="0">
                <a:solidFill>
                  <a:srgbClr val="0070C0"/>
                </a:solidFill>
                <a:latin typeface="+mn-ea"/>
              </a:rPr>
              <a:t>废水收集装置）</a:t>
            </a:r>
            <a:r>
              <a:rPr lang="zh-CN" altLang="en-US" sz="1600" b="1" kern="0" dirty="0" smtClean="0">
                <a:solidFill>
                  <a:srgbClr val="0070C0"/>
                </a:solidFill>
                <a:latin typeface="+mn-ea"/>
              </a:rPr>
              <a:t>；委托</a:t>
            </a:r>
            <a:r>
              <a:rPr lang="zh-CN" altLang="en-US" sz="1600" b="1" kern="0" dirty="0">
                <a:solidFill>
                  <a:srgbClr val="0070C0"/>
                </a:solidFill>
                <a:latin typeface="+mn-ea"/>
              </a:rPr>
              <a:t>第三方资质单位对废水进行检测根据</a:t>
            </a:r>
            <a:r>
              <a:rPr lang="zh-CN" altLang="en-US" sz="1600" b="1" kern="0" dirty="0" smtClean="0">
                <a:solidFill>
                  <a:srgbClr val="0070C0"/>
                </a:solidFill>
                <a:latin typeface="+mn-ea"/>
              </a:rPr>
              <a:t>检测后排放</a:t>
            </a:r>
            <a:r>
              <a:rPr lang="zh-CN" altLang="en-US" sz="1600" b="1" kern="0" dirty="0">
                <a:solidFill>
                  <a:srgbClr val="0070C0"/>
                </a:solidFill>
                <a:latin typeface="+mn-ea"/>
              </a:rPr>
              <a:t>（每年排放总量低于国家标准</a:t>
            </a:r>
            <a:r>
              <a:rPr lang="zh-CN" altLang="en-US" sz="1600" b="1" kern="0" dirty="0" smtClean="0">
                <a:solidFill>
                  <a:srgbClr val="0070C0"/>
                </a:solidFill>
                <a:latin typeface="+mn-ea"/>
              </a:rPr>
              <a:t>）</a:t>
            </a:r>
            <a:endParaRPr kumimoji="1" lang="en-US" altLang="zh-CN" sz="1600" b="1" kern="0" dirty="0" smtClean="0">
              <a:solidFill>
                <a:srgbClr val="0070C0"/>
              </a:solidFill>
              <a:latin typeface="+mn-lt"/>
              <a:ea typeface="+mn-ea"/>
            </a:endParaRPr>
          </a:p>
        </p:txBody>
      </p:sp>
      <p:graphicFrame>
        <p:nvGraphicFramePr>
          <p:cNvPr id="3" name="表格 2"/>
          <p:cNvGraphicFramePr>
            <a:graphicFrameLocks noGrp="1"/>
          </p:cNvGraphicFramePr>
          <p:nvPr>
            <p:extLst>
              <p:ext uri="{D42A27DB-BD31-4B8C-83A1-F6EECF244321}">
                <p14:modId xmlns:p14="http://schemas.microsoft.com/office/powerpoint/2010/main" val="2873187119"/>
              </p:ext>
            </p:extLst>
          </p:nvPr>
        </p:nvGraphicFramePr>
        <p:xfrm>
          <a:off x="1259632" y="3625060"/>
          <a:ext cx="6946900" cy="1333500"/>
        </p:xfrm>
        <a:graphic>
          <a:graphicData uri="http://schemas.openxmlformats.org/drawingml/2006/table">
            <a:tbl>
              <a:tblPr>
                <a:tableStyleId>{5C22544A-7EE6-4342-B048-85BDC9FD1C3A}</a:tableStyleId>
              </a:tblPr>
              <a:tblGrid>
                <a:gridCol w="990600"/>
                <a:gridCol w="990600"/>
                <a:gridCol w="1130300"/>
                <a:gridCol w="1066800"/>
                <a:gridCol w="1219200"/>
                <a:gridCol w="1549400"/>
              </a:tblGrid>
              <a:tr h="190500">
                <a:tc>
                  <a:txBody>
                    <a:bodyPr/>
                    <a:lstStyle/>
                    <a:p>
                      <a:pPr algn="ctr" fontAlgn="b"/>
                      <a:r>
                        <a:rPr lang="zh-CN" altLang="en-US" sz="1100" u="none" strike="noStrike" dirty="0">
                          <a:effectLst/>
                        </a:rPr>
                        <a:t>废水名称</a:t>
                      </a:r>
                      <a:endParaRPr lang="zh-CN" alt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测量时间</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活度浓度（</a:t>
                      </a:r>
                      <a:r>
                        <a:rPr lang="en-US" sz="1100" u="none" strike="noStrike">
                          <a:effectLst/>
                        </a:rPr>
                        <a:t>Bq/L)</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测量时间</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活度浓度（</a:t>
                      </a:r>
                      <a:r>
                        <a:rPr lang="en-US" sz="1100" u="none" strike="noStrike" dirty="0" err="1">
                          <a:effectLst/>
                        </a:rPr>
                        <a:t>Bq</a:t>
                      </a:r>
                      <a:r>
                        <a:rPr lang="en-US" sz="1100" u="none" strike="noStrike" dirty="0">
                          <a:effectLst/>
                        </a:rPr>
                        <a:t>/L)</a:t>
                      </a:r>
                      <a:endParaRPr 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活度浓度增加（</a:t>
                      </a:r>
                      <a:r>
                        <a:rPr lang="en-US" altLang="zh-CN" sz="1100" u="none" strike="noStrike">
                          <a:effectLst/>
                        </a:rPr>
                        <a:t>Bq/L)</a:t>
                      </a:r>
                      <a:endParaRPr lang="en-US" altLang="zh-CN"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ctr"/>
                      <a:r>
                        <a:rPr lang="zh-CN" altLang="en-US" sz="1100" u="none" strike="noStrike">
                          <a:effectLst/>
                        </a:rPr>
                        <a:t>轻</a:t>
                      </a:r>
                      <a:r>
                        <a:rPr lang="en-US" altLang="zh-CN" sz="1100" u="none" strike="noStrike">
                          <a:effectLst/>
                        </a:rPr>
                        <a:t>1</a:t>
                      </a:r>
                      <a:r>
                        <a:rPr lang="en-US" sz="1100" u="none" strike="noStrike">
                          <a:effectLst/>
                        </a:rPr>
                        <a:t>A</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6</a:t>
                      </a:r>
                      <a:r>
                        <a:rPr lang="zh-CN" altLang="en-US" sz="1100" u="none" strike="noStrike">
                          <a:effectLst/>
                        </a:rPr>
                        <a:t>月</a:t>
                      </a:r>
                      <a:r>
                        <a:rPr lang="en-US" altLang="zh-CN" sz="1100" u="none" strike="noStrike">
                          <a:effectLst/>
                        </a:rPr>
                        <a:t>21</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5.39E+05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7</a:t>
                      </a:r>
                      <a:r>
                        <a:rPr lang="zh-CN" altLang="en-US" sz="1100" u="none" strike="noStrike">
                          <a:effectLst/>
                        </a:rPr>
                        <a:t>月</a:t>
                      </a:r>
                      <a:r>
                        <a:rPr lang="en-US" altLang="zh-CN" sz="1100" u="none" strike="noStrike">
                          <a:effectLst/>
                        </a:rPr>
                        <a:t>25</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8.66E+05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3.28E+05</a:t>
                      </a:r>
                      <a:endParaRPr 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zh-CN" altLang="en-US" sz="1100" u="none" strike="noStrike">
                          <a:effectLst/>
                        </a:rPr>
                        <a:t>轻</a:t>
                      </a:r>
                      <a:r>
                        <a:rPr lang="en-US" altLang="zh-CN" sz="1100" u="none" strike="noStrike">
                          <a:effectLst/>
                        </a:rPr>
                        <a:t>1</a:t>
                      </a:r>
                      <a:r>
                        <a:rPr lang="en-US" sz="1100" u="none" strike="noStrike">
                          <a:effectLst/>
                        </a:rPr>
                        <a:t>B</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6</a:t>
                      </a:r>
                      <a:r>
                        <a:rPr lang="zh-CN" altLang="en-US" sz="1100" u="none" strike="noStrike">
                          <a:effectLst/>
                        </a:rPr>
                        <a:t>月</a:t>
                      </a:r>
                      <a:r>
                        <a:rPr lang="en-US" altLang="zh-CN" sz="1100" u="none" strike="noStrike">
                          <a:effectLst/>
                        </a:rPr>
                        <a:t>21</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5.51E+05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7</a:t>
                      </a:r>
                      <a:r>
                        <a:rPr lang="zh-CN" altLang="en-US" sz="1100" u="none" strike="noStrike">
                          <a:effectLst/>
                        </a:rPr>
                        <a:t>月</a:t>
                      </a:r>
                      <a:r>
                        <a:rPr lang="en-US" altLang="zh-CN" sz="1100" u="none" strike="noStrike">
                          <a:effectLst/>
                        </a:rPr>
                        <a:t>25</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8.61E+05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3.11E+05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zh-CN" altLang="en-US" sz="1100" u="none" strike="noStrike">
                          <a:effectLst/>
                        </a:rPr>
                        <a:t>轻</a:t>
                      </a:r>
                      <a:r>
                        <a:rPr lang="en-US" altLang="zh-CN" sz="1100" u="none" strike="noStrike">
                          <a:effectLst/>
                        </a:rPr>
                        <a:t>2</a:t>
                      </a:r>
                      <a:r>
                        <a:rPr lang="en-US" sz="1100" u="none" strike="noStrike">
                          <a:effectLst/>
                        </a:rPr>
                        <a:t>A</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6</a:t>
                      </a:r>
                      <a:r>
                        <a:rPr lang="zh-CN" altLang="en-US" sz="1100" u="none" strike="noStrike">
                          <a:effectLst/>
                        </a:rPr>
                        <a:t>月</a:t>
                      </a:r>
                      <a:r>
                        <a:rPr lang="en-US" altLang="zh-CN" sz="1100" u="none" strike="noStrike">
                          <a:effectLst/>
                        </a:rPr>
                        <a:t>21</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2.11E+05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7</a:t>
                      </a:r>
                      <a:r>
                        <a:rPr lang="zh-CN" altLang="en-US" sz="1100" u="none" strike="noStrike">
                          <a:effectLst/>
                        </a:rPr>
                        <a:t>月</a:t>
                      </a:r>
                      <a:r>
                        <a:rPr lang="en-US" altLang="zh-CN" sz="1100" u="none" strike="noStrike">
                          <a:effectLst/>
                        </a:rPr>
                        <a:t>25</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3.22E+05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1.11E+05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zh-CN" altLang="en-US" sz="1100" u="none" strike="noStrike">
                          <a:effectLst/>
                        </a:rPr>
                        <a:t>轻</a:t>
                      </a:r>
                      <a:r>
                        <a:rPr lang="en-US" altLang="zh-CN" sz="1100" u="none" strike="noStrike">
                          <a:effectLst/>
                        </a:rPr>
                        <a:t>2</a:t>
                      </a:r>
                      <a:r>
                        <a:rPr lang="en-US" sz="1100" u="none" strike="noStrike">
                          <a:effectLst/>
                        </a:rPr>
                        <a:t>B</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6</a:t>
                      </a:r>
                      <a:r>
                        <a:rPr lang="zh-CN" altLang="en-US" sz="1100" u="none" strike="noStrike">
                          <a:effectLst/>
                        </a:rPr>
                        <a:t>月</a:t>
                      </a:r>
                      <a:r>
                        <a:rPr lang="en-US" altLang="zh-CN" sz="1100" u="none" strike="noStrike">
                          <a:effectLst/>
                        </a:rPr>
                        <a:t>21</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2.06E+05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7</a:t>
                      </a:r>
                      <a:r>
                        <a:rPr lang="zh-CN" altLang="en-US" sz="1100" u="none" strike="noStrike">
                          <a:effectLst/>
                        </a:rPr>
                        <a:t>月</a:t>
                      </a:r>
                      <a:r>
                        <a:rPr lang="en-US" altLang="zh-CN" sz="1100" u="none" strike="noStrike">
                          <a:effectLst/>
                        </a:rPr>
                        <a:t>25</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50" u="none" strike="noStrike">
                          <a:effectLst/>
                        </a:rPr>
                        <a:t>3.33E+05</a:t>
                      </a:r>
                      <a:endParaRPr lang="en-US" sz="10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1.26E+05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zh-CN" altLang="en-US" sz="1100" u="none" strike="noStrike">
                          <a:effectLst/>
                        </a:rPr>
                        <a:t>重</a:t>
                      </a:r>
                      <a:r>
                        <a:rPr lang="en-US" sz="1100" u="none" strike="noStrike">
                          <a:effectLst/>
                        </a:rPr>
                        <a:t>A</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6</a:t>
                      </a:r>
                      <a:r>
                        <a:rPr lang="zh-CN" altLang="en-US" sz="1100" u="none" strike="noStrike">
                          <a:effectLst/>
                        </a:rPr>
                        <a:t>月</a:t>
                      </a:r>
                      <a:r>
                        <a:rPr lang="en-US" altLang="zh-CN" sz="1100" u="none" strike="noStrike">
                          <a:effectLst/>
                        </a:rPr>
                        <a:t>21</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1.23E+06</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7</a:t>
                      </a:r>
                      <a:r>
                        <a:rPr lang="zh-CN" altLang="en-US" sz="1100" u="none" strike="noStrike">
                          <a:effectLst/>
                        </a:rPr>
                        <a:t>月</a:t>
                      </a:r>
                      <a:r>
                        <a:rPr lang="en-US" altLang="zh-CN" sz="1100" u="none" strike="noStrike">
                          <a:effectLst/>
                        </a:rPr>
                        <a:t>25</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1.97E+06</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7.35E+05</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zh-CN" altLang="en-US" sz="1100" u="none" strike="noStrike" dirty="0">
                          <a:effectLst/>
                        </a:rPr>
                        <a:t>重</a:t>
                      </a:r>
                      <a:r>
                        <a:rPr lang="en-US" sz="1100" u="none" strike="noStrike" dirty="0">
                          <a:effectLst/>
                        </a:rPr>
                        <a:t>B</a:t>
                      </a:r>
                      <a:endParaRPr 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a:effectLst/>
                        </a:rPr>
                        <a:t>2018</a:t>
                      </a:r>
                      <a:r>
                        <a:rPr lang="zh-CN" altLang="en-US" sz="1100" u="none" strike="noStrike">
                          <a:effectLst/>
                        </a:rPr>
                        <a:t>年</a:t>
                      </a:r>
                      <a:r>
                        <a:rPr lang="en-US" altLang="zh-CN" sz="1100" u="none" strike="noStrike">
                          <a:effectLst/>
                        </a:rPr>
                        <a:t>6</a:t>
                      </a:r>
                      <a:r>
                        <a:rPr lang="zh-CN" altLang="en-US" sz="1100" u="none" strike="noStrike">
                          <a:effectLst/>
                        </a:rPr>
                        <a:t>月</a:t>
                      </a:r>
                      <a:r>
                        <a:rPr lang="en-US" altLang="zh-CN" sz="1100" u="none" strike="noStrike">
                          <a:effectLst/>
                        </a:rPr>
                        <a:t>21</a:t>
                      </a:r>
                      <a:r>
                        <a:rPr lang="zh-CN" altLang="en-US" sz="1100" u="none" strike="noStrike">
                          <a:effectLst/>
                        </a:rPr>
                        <a:t>日</a:t>
                      </a:r>
                      <a:endParaRPr lang="zh-CN" alt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1.29E+06</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100" u="none" strike="noStrike" dirty="0">
                          <a:effectLst/>
                        </a:rPr>
                        <a:t>2018</a:t>
                      </a:r>
                      <a:r>
                        <a:rPr lang="zh-CN" altLang="en-US" sz="1100" u="none" strike="noStrike" dirty="0">
                          <a:effectLst/>
                        </a:rPr>
                        <a:t>年</a:t>
                      </a:r>
                      <a:r>
                        <a:rPr lang="en-US" altLang="zh-CN" sz="1100" u="none" strike="noStrike" dirty="0">
                          <a:effectLst/>
                        </a:rPr>
                        <a:t>7</a:t>
                      </a:r>
                      <a:r>
                        <a:rPr lang="zh-CN" altLang="en-US" sz="1100" u="none" strike="noStrike" dirty="0">
                          <a:effectLst/>
                        </a:rPr>
                        <a:t>月</a:t>
                      </a:r>
                      <a:r>
                        <a:rPr lang="en-US" altLang="zh-CN" sz="1100" u="none" strike="noStrike" dirty="0">
                          <a:effectLst/>
                        </a:rPr>
                        <a:t>25</a:t>
                      </a:r>
                      <a:r>
                        <a:rPr lang="zh-CN" altLang="en-US" sz="1100" u="none" strike="noStrike" dirty="0">
                          <a:effectLst/>
                        </a:rPr>
                        <a:t>日</a:t>
                      </a:r>
                      <a:endParaRPr lang="zh-CN" alt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1.82E+06</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5.29E+05</a:t>
                      </a:r>
                      <a:endParaRPr 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标题 1"/>
          <p:cNvSpPr txBox="1">
            <a:spLocks/>
          </p:cNvSpPr>
          <p:nvPr/>
        </p:nvSpPr>
        <p:spPr bwMode="auto">
          <a:xfrm>
            <a:off x="458318" y="847241"/>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solidFill>
                  <a:schemeClr val="tx1"/>
                </a:solidFill>
              </a:rPr>
              <a:t>流出物监测</a:t>
            </a:r>
          </a:p>
        </p:txBody>
      </p:sp>
    </p:spTree>
    <p:extLst>
      <p:ext uri="{BB962C8B-B14F-4D97-AF65-F5344CB8AC3E}">
        <p14:creationId xmlns:p14="http://schemas.microsoft.com/office/powerpoint/2010/main" val="428656969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流出物监测</a:t>
            </a:r>
            <a:endParaRPr lang="zh-CN" altLang="en-US" dirty="0"/>
          </a:p>
        </p:txBody>
      </p:sp>
      <p:sp>
        <p:nvSpPr>
          <p:cNvPr id="3" name="内容占位符 2"/>
          <p:cNvSpPr>
            <a:spLocks noGrp="1"/>
          </p:cNvSpPr>
          <p:nvPr>
            <p:ph idx="1"/>
          </p:nvPr>
        </p:nvSpPr>
        <p:spPr>
          <a:xfrm>
            <a:off x="610455" y="1268760"/>
            <a:ext cx="8139113" cy="5221560"/>
          </a:xfrm>
        </p:spPr>
        <p:txBody>
          <a:bodyPr/>
          <a:lstStyle/>
          <a:p>
            <a:pPr>
              <a:spcBef>
                <a:spcPts val="300"/>
              </a:spcBef>
              <a:spcAft>
                <a:spcPts val="300"/>
              </a:spcAft>
              <a:buClr>
                <a:srgbClr val="0070C0"/>
              </a:buClr>
              <a:buSzPct val="75000"/>
              <a:buFont typeface="Wingdings" panose="05000000000000000000" pitchFamily="2" charset="2"/>
              <a:buChar char="l"/>
              <a:defRPr/>
            </a:pPr>
            <a:r>
              <a:rPr kumimoji="1" lang="zh-CN" altLang="en-US" sz="1600" dirty="0" smtClean="0">
                <a:solidFill>
                  <a:srgbClr val="0070C0"/>
                </a:solidFill>
              </a:rPr>
              <a:t>固体废物监测及管理：主要有</a:t>
            </a:r>
            <a:r>
              <a:rPr lang="zh-CN" altLang="en-US" sz="1600" dirty="0" smtClean="0">
                <a:latin typeface="+mn-ea"/>
              </a:rPr>
              <a:t>更换</a:t>
            </a:r>
            <a:r>
              <a:rPr lang="zh-CN" altLang="en-US" sz="1600" dirty="0">
                <a:latin typeface="+mn-ea"/>
              </a:rPr>
              <a:t>的加速器设备、</a:t>
            </a:r>
            <a:r>
              <a:rPr lang="zh-CN" altLang="en-US" sz="1600" dirty="0" smtClean="0">
                <a:latin typeface="+mn-ea"/>
              </a:rPr>
              <a:t>零部件</a:t>
            </a:r>
            <a:r>
              <a:rPr lang="zh-CN" altLang="en-US" sz="1600" dirty="0">
                <a:latin typeface="+mn-ea"/>
              </a:rPr>
              <a:t>和</a:t>
            </a:r>
            <a:r>
              <a:rPr lang="zh-CN" altLang="en-US" sz="1600" dirty="0" smtClean="0">
                <a:latin typeface="+mn-ea"/>
              </a:rPr>
              <a:t>控制区</a:t>
            </a:r>
            <a:r>
              <a:rPr lang="zh-CN" altLang="en-US" sz="1600" dirty="0">
                <a:latin typeface="+mn-ea"/>
              </a:rPr>
              <a:t>内</a:t>
            </a:r>
            <a:r>
              <a:rPr lang="zh-CN" altLang="en-US" sz="1600" dirty="0" smtClean="0">
                <a:latin typeface="+mn-ea"/>
              </a:rPr>
              <a:t>维修产生</a:t>
            </a:r>
            <a:r>
              <a:rPr lang="zh-CN" altLang="en-US" sz="1600" dirty="0">
                <a:latin typeface="+mn-ea"/>
              </a:rPr>
              <a:t>的固体废物</a:t>
            </a:r>
            <a:r>
              <a:rPr lang="zh-CN" altLang="en-US" sz="1600" dirty="0" smtClean="0">
                <a:latin typeface="+mn-ea"/>
              </a:rPr>
              <a:t>（一次性</a:t>
            </a:r>
            <a:r>
              <a:rPr lang="zh-CN" altLang="en-US" sz="1600" dirty="0">
                <a:latin typeface="+mn-ea"/>
              </a:rPr>
              <a:t>手套、鞋套等</a:t>
            </a:r>
            <a:r>
              <a:rPr lang="zh-CN" altLang="en-US" sz="1600" dirty="0" smtClean="0">
                <a:latin typeface="+mn-ea"/>
              </a:rPr>
              <a:t>）</a:t>
            </a:r>
            <a:r>
              <a:rPr kumimoji="1" lang="zh-CN" altLang="en-US" sz="1600" dirty="0" smtClean="0">
                <a:solidFill>
                  <a:srgbClr val="0070C0"/>
                </a:solidFill>
              </a:rPr>
              <a:t>。</a:t>
            </a:r>
            <a:endParaRPr kumimoji="1" lang="en-US" altLang="zh-CN" sz="1600" dirty="0" smtClean="0">
              <a:solidFill>
                <a:srgbClr val="0070C0"/>
              </a:solidFill>
            </a:endParaRPr>
          </a:p>
          <a:p>
            <a:pPr lvl="1">
              <a:spcBef>
                <a:spcPts val="300"/>
              </a:spcBef>
              <a:spcAft>
                <a:spcPts val="300"/>
              </a:spcAft>
              <a:buSzPct val="75000"/>
              <a:buFont typeface="Wingdings" panose="05000000000000000000" pitchFamily="2" charset="2"/>
              <a:buChar char="ü"/>
              <a:defRPr/>
            </a:pPr>
            <a:r>
              <a:rPr lang="zh-CN" altLang="en-US" sz="1400" dirty="0">
                <a:latin typeface="+mn-ea"/>
              </a:rPr>
              <a:t>对固体废物进行检测（包括表面剂量率和表面污染水平，使用的仪器包括表面污染仪、剂量率仪和手脚沾污仪）；</a:t>
            </a:r>
            <a:endParaRPr lang="en-US" altLang="zh-CN" sz="1400" dirty="0">
              <a:latin typeface="+mn-ea"/>
            </a:endParaRPr>
          </a:p>
          <a:p>
            <a:pPr lvl="1">
              <a:spcBef>
                <a:spcPts val="300"/>
              </a:spcBef>
              <a:spcAft>
                <a:spcPts val="300"/>
              </a:spcAft>
              <a:buSzPct val="75000"/>
              <a:buFont typeface="Wingdings" panose="05000000000000000000" pitchFamily="2" charset="2"/>
              <a:buChar char="ü"/>
              <a:defRPr/>
            </a:pPr>
            <a:r>
              <a:rPr lang="zh-CN" altLang="en-US" sz="1400" dirty="0">
                <a:latin typeface="+mn-ea"/>
              </a:rPr>
              <a:t>将固体废物存入临时废物库（加速器隧道或其毗邻区建有固体废物临时存放点），待进一步衰变后，转运至</a:t>
            </a:r>
            <a:r>
              <a:rPr lang="en-US" altLang="zh-CN" sz="1400" dirty="0">
                <a:latin typeface="+mn-ea"/>
              </a:rPr>
              <a:t>CSNS</a:t>
            </a:r>
            <a:r>
              <a:rPr lang="zh-CN" altLang="en-US" sz="1400" dirty="0">
                <a:latin typeface="+mn-ea"/>
              </a:rPr>
              <a:t>低放废物库。</a:t>
            </a:r>
            <a:endParaRPr lang="en-US" altLang="zh-CN" sz="1400" dirty="0">
              <a:latin typeface="+mn-ea"/>
            </a:endParaRPr>
          </a:p>
          <a:p>
            <a:pPr lvl="0">
              <a:spcBef>
                <a:spcPts val="300"/>
              </a:spcBef>
              <a:spcAft>
                <a:spcPts val="300"/>
              </a:spcAft>
              <a:buClr>
                <a:srgbClr val="0070C0"/>
              </a:buClr>
              <a:buSzPct val="75000"/>
              <a:buFont typeface="Wingdings" panose="05000000000000000000" pitchFamily="2" charset="2"/>
              <a:buChar char="l"/>
            </a:pPr>
            <a:r>
              <a:rPr kumimoji="1" lang="zh-CN" altLang="en-US" sz="1600" dirty="0">
                <a:solidFill>
                  <a:srgbClr val="0070C0"/>
                </a:solidFill>
                <a:latin typeface="+mn-ea"/>
              </a:rPr>
              <a:t>废气监测及排放：目前无自主监测能力，</a:t>
            </a:r>
            <a:r>
              <a:rPr kumimoji="1" lang="en-US" altLang="zh-CN" sz="1600" dirty="0">
                <a:solidFill>
                  <a:srgbClr val="0070C0"/>
                </a:solidFill>
                <a:latin typeface="+mn-ea"/>
              </a:rPr>
              <a:t>2018.2.11</a:t>
            </a:r>
            <a:r>
              <a:rPr kumimoji="1" lang="zh-CN" altLang="en-US" sz="1600" dirty="0">
                <a:solidFill>
                  <a:srgbClr val="0070C0"/>
                </a:solidFill>
                <a:latin typeface="+mn-ea"/>
              </a:rPr>
              <a:t>，</a:t>
            </a:r>
            <a:r>
              <a:rPr kumimoji="1" lang="en-US" altLang="zh-CN" sz="1600" dirty="0">
                <a:solidFill>
                  <a:srgbClr val="0070C0"/>
                </a:solidFill>
                <a:latin typeface="+mn-ea"/>
              </a:rPr>
              <a:t>10 kW</a:t>
            </a:r>
            <a:r>
              <a:rPr kumimoji="1" lang="zh-CN" altLang="en-US" sz="1600" dirty="0">
                <a:solidFill>
                  <a:srgbClr val="0070C0"/>
                </a:solidFill>
                <a:latin typeface="+mn-ea"/>
              </a:rPr>
              <a:t>打靶时，第三方资质单位（广东省环境辐射监测中心）对气体流出物监测结果如下</a:t>
            </a:r>
            <a:r>
              <a:rPr kumimoji="1" lang="zh-CN" altLang="en-US" sz="1600" dirty="0" smtClean="0">
                <a:solidFill>
                  <a:srgbClr val="0070C0"/>
                </a:solidFill>
                <a:latin typeface="+mn-ea"/>
              </a:rPr>
              <a:t>。</a:t>
            </a:r>
            <a:endParaRPr kumimoji="1" lang="en-US" altLang="zh-CN" sz="1600" dirty="0" smtClean="0">
              <a:solidFill>
                <a:srgbClr val="0070C0"/>
              </a:solidFill>
              <a:latin typeface="+mn-ea"/>
            </a:endParaRPr>
          </a:p>
          <a:p>
            <a:pPr lvl="0">
              <a:buClr>
                <a:srgbClr val="0070C0"/>
              </a:buClr>
              <a:buSzPct val="75000"/>
              <a:buFont typeface="Wingdings" panose="05000000000000000000" pitchFamily="2" charset="2"/>
              <a:buChar char="l"/>
            </a:pPr>
            <a:endParaRPr kumimoji="1" lang="en-US" altLang="zh-CN" sz="1600" dirty="0">
              <a:solidFill>
                <a:srgbClr val="0070C0"/>
              </a:solidFill>
              <a:latin typeface="+mn-ea"/>
            </a:endParaRPr>
          </a:p>
          <a:p>
            <a:pPr lvl="0">
              <a:buClr>
                <a:srgbClr val="0070C0"/>
              </a:buClr>
              <a:buSzPct val="75000"/>
              <a:buFont typeface="Wingdings" panose="05000000000000000000" pitchFamily="2" charset="2"/>
              <a:buChar char="l"/>
            </a:pPr>
            <a:endParaRPr kumimoji="1" lang="en-US" altLang="zh-CN" sz="1600" dirty="0" smtClean="0">
              <a:solidFill>
                <a:srgbClr val="0070C0"/>
              </a:solidFill>
              <a:latin typeface="+mn-ea"/>
            </a:endParaRPr>
          </a:p>
          <a:p>
            <a:pPr lvl="0">
              <a:buClr>
                <a:srgbClr val="0070C0"/>
              </a:buClr>
              <a:buSzPct val="75000"/>
              <a:buFont typeface="Wingdings" panose="05000000000000000000" pitchFamily="2" charset="2"/>
              <a:buChar char="l"/>
            </a:pPr>
            <a:endParaRPr kumimoji="1" lang="en-US" altLang="zh-CN" sz="1600" dirty="0">
              <a:solidFill>
                <a:srgbClr val="0070C0"/>
              </a:solidFill>
              <a:latin typeface="+mn-ea"/>
            </a:endParaRPr>
          </a:p>
          <a:p>
            <a:pPr lvl="0">
              <a:buClr>
                <a:srgbClr val="0070C0"/>
              </a:buClr>
              <a:buSzPct val="75000"/>
              <a:buFont typeface="Wingdings" panose="05000000000000000000" pitchFamily="2" charset="2"/>
              <a:buChar char="l"/>
            </a:pPr>
            <a:endParaRPr kumimoji="1" lang="en-US" altLang="zh-CN" sz="1600" dirty="0">
              <a:solidFill>
                <a:srgbClr val="0070C0"/>
              </a:solidFill>
              <a:latin typeface="+mn-ea"/>
            </a:endParaRPr>
          </a:p>
          <a:p>
            <a:pPr>
              <a:spcBef>
                <a:spcPts val="600"/>
              </a:spcBef>
              <a:spcAft>
                <a:spcPts val="300"/>
              </a:spcAft>
              <a:buClr>
                <a:srgbClr val="0070C0"/>
              </a:buClr>
              <a:buSzPct val="75000"/>
              <a:buFont typeface="Wingdings" panose="05000000000000000000" pitchFamily="2" charset="2"/>
              <a:buChar char="l"/>
            </a:pPr>
            <a:r>
              <a:rPr lang="zh-CN" altLang="en-US" sz="1600" dirty="0">
                <a:solidFill>
                  <a:srgbClr val="0070C0"/>
                </a:solidFill>
              </a:rPr>
              <a:t>土壤及植被监测：土壤样品中的总</a:t>
            </a:r>
            <a:r>
              <a:rPr lang="en-US" altLang="zh-CN" sz="1600" dirty="0">
                <a:solidFill>
                  <a:srgbClr val="0070C0"/>
                </a:solidFill>
              </a:rPr>
              <a:t>α</a:t>
            </a:r>
            <a:r>
              <a:rPr lang="zh-CN" altLang="en-US" sz="1600" dirty="0">
                <a:solidFill>
                  <a:srgbClr val="0070C0"/>
                </a:solidFill>
              </a:rPr>
              <a:t>和总</a:t>
            </a:r>
            <a:r>
              <a:rPr lang="en-US" altLang="zh-CN" sz="1600" dirty="0">
                <a:solidFill>
                  <a:srgbClr val="0070C0"/>
                </a:solidFill>
              </a:rPr>
              <a:t>β</a:t>
            </a:r>
            <a:r>
              <a:rPr lang="zh-CN" altLang="en-US" sz="1600" dirty="0">
                <a:solidFill>
                  <a:srgbClr val="0070C0"/>
                </a:solidFill>
              </a:rPr>
              <a:t>值、小叶榕树叶中的总</a:t>
            </a:r>
            <a:r>
              <a:rPr lang="en-US" altLang="zh-CN" sz="1600" dirty="0">
                <a:solidFill>
                  <a:srgbClr val="0070C0"/>
                </a:solidFill>
              </a:rPr>
              <a:t>α</a:t>
            </a:r>
            <a:r>
              <a:rPr lang="zh-CN" altLang="en-US" sz="1600" dirty="0">
                <a:solidFill>
                  <a:srgbClr val="0070C0"/>
                </a:solidFill>
              </a:rPr>
              <a:t>和总</a:t>
            </a:r>
            <a:r>
              <a:rPr lang="en-US" altLang="zh-CN" sz="1600" dirty="0">
                <a:solidFill>
                  <a:srgbClr val="0070C0"/>
                </a:solidFill>
              </a:rPr>
              <a:t>β</a:t>
            </a:r>
            <a:r>
              <a:rPr lang="zh-CN" altLang="en-US" sz="1600" dirty="0">
                <a:solidFill>
                  <a:srgbClr val="0070C0"/>
                </a:solidFill>
              </a:rPr>
              <a:t>值，与</a:t>
            </a:r>
            <a:r>
              <a:rPr lang="en-US" altLang="zh-CN" sz="1600" dirty="0">
                <a:solidFill>
                  <a:srgbClr val="0070C0"/>
                </a:solidFill>
              </a:rPr>
              <a:t>CSNS</a:t>
            </a:r>
            <a:r>
              <a:rPr lang="zh-CN" altLang="en-US" sz="1600" dirty="0">
                <a:solidFill>
                  <a:srgbClr val="0070C0"/>
                </a:solidFill>
              </a:rPr>
              <a:t>环评时的本底值相比，</a:t>
            </a:r>
            <a:r>
              <a:rPr lang="zh-CN" altLang="en-US" sz="1600" dirty="0">
                <a:solidFill>
                  <a:schemeClr val="tx1"/>
                </a:solidFill>
              </a:rPr>
              <a:t>没有明显增高趋势</a:t>
            </a:r>
            <a:r>
              <a:rPr lang="zh-CN" altLang="en-US" sz="1600" dirty="0">
                <a:solidFill>
                  <a:srgbClr val="0070C0"/>
                </a:solidFill>
              </a:rPr>
              <a:t>。（</a:t>
            </a:r>
            <a:r>
              <a:rPr kumimoji="1" lang="zh-CN" altLang="en-US" sz="1600" dirty="0">
                <a:solidFill>
                  <a:srgbClr val="0070C0"/>
                </a:solidFill>
              </a:rPr>
              <a:t>第三方资质单位（广东省环境辐射监测中心） 的检测结果</a:t>
            </a:r>
            <a:r>
              <a:rPr lang="zh-CN" altLang="en-US" sz="1600" dirty="0" smtClean="0">
                <a:solidFill>
                  <a:srgbClr val="0070C0"/>
                </a:solidFill>
              </a:rPr>
              <a:t>）</a:t>
            </a:r>
            <a:endParaRPr lang="zh-CN" altLang="en-US" sz="1600" dirty="0">
              <a:solidFill>
                <a:srgbClr val="0070C0"/>
              </a:solidFill>
            </a:endParaRPr>
          </a:p>
        </p:txBody>
      </p:sp>
      <p:sp>
        <p:nvSpPr>
          <p:cNvPr id="4" name="灯片编号占位符 3"/>
          <p:cNvSpPr>
            <a:spLocks noGrp="1"/>
          </p:cNvSpPr>
          <p:nvPr>
            <p:ph type="sldNum" sz="quarter" idx="10"/>
          </p:nvPr>
        </p:nvSpPr>
        <p:spPr/>
        <p:txBody>
          <a:bodyPr/>
          <a:lstStyle/>
          <a:p>
            <a:pPr>
              <a:defRPr/>
            </a:pPr>
            <a:fld id="{6E7DAE66-2E54-4706-990B-E0B6E14A8F28}" type="slidenum">
              <a:rPr lang="en-US" altLang="zh-CN" smtClean="0"/>
              <a:t>39</a:t>
            </a:fld>
            <a:endParaRPr lang="en-US" altLang="zh-CN"/>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862" y="3707002"/>
            <a:ext cx="6840760" cy="1810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63408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0"/>
          </p:nvPr>
        </p:nvSpPr>
        <p:spPr/>
        <p:txBody>
          <a:bodyPr/>
          <a:lstStyle/>
          <a:p>
            <a:fld id="{05A4B9CD-D521-4216-9400-A25F51E1E1A4}" type="slidenum">
              <a:rPr lang="en-US" altLang="zh-CN"/>
              <a:pPr/>
              <a:t>4</a:t>
            </a:fld>
            <a:endParaRPr lang="en-US" altLang="zh-CN"/>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4" name="矩形 3"/>
              <p:cNvSpPr/>
              <p:nvPr/>
            </p:nvSpPr>
            <p:spPr>
              <a:xfrm>
                <a:off x="683568" y="1483280"/>
                <a:ext cx="7632848" cy="4965590"/>
              </a:xfrm>
              <a:prstGeom prst="rect">
                <a:avLst/>
              </a:prstGeom>
            </p:spPr>
            <p:txBody>
              <a:bodyPr wrap="square">
                <a:spAutoFit/>
              </a:bodyPr>
              <a:lstStyle/>
              <a:p>
                <a:pPr marL="285750" indent="-285750" algn="l">
                  <a:lnSpc>
                    <a:spcPct val="150000"/>
                  </a:lnSpc>
                  <a:buSzPct val="75000"/>
                  <a:buFont typeface="Wingdings" panose="05000000000000000000" pitchFamily="2" charset="2"/>
                  <a:buChar char="l"/>
                </a:pPr>
                <a:r>
                  <a:rPr lang="zh-CN" altLang="zh-CN" dirty="0"/>
                  <a:t>对</a:t>
                </a:r>
                <a:r>
                  <a:rPr lang="en-US" altLang="zh-CN" dirty="0"/>
                  <a:t>CSNS</a:t>
                </a:r>
                <a:r>
                  <a:rPr lang="zh-CN" altLang="zh-CN" dirty="0"/>
                  <a:t>的辐射防护</a:t>
                </a:r>
                <a:r>
                  <a:rPr lang="zh-CN" altLang="zh-CN" dirty="0" smtClean="0"/>
                  <a:t>评价采取</a:t>
                </a:r>
                <a:r>
                  <a:rPr lang="zh-CN" altLang="zh-CN" dirty="0"/>
                  <a:t>的</a:t>
                </a:r>
                <a:r>
                  <a:rPr lang="zh-CN" altLang="zh-CN" dirty="0">
                    <a:solidFill>
                      <a:srgbClr val="0070C0"/>
                    </a:solidFill>
                  </a:rPr>
                  <a:t>评价标准为以下三个</a:t>
                </a:r>
                <a:r>
                  <a:rPr lang="zh-CN" altLang="zh-CN" dirty="0" smtClean="0">
                    <a:solidFill>
                      <a:srgbClr val="0070C0"/>
                    </a:solidFill>
                  </a:rPr>
                  <a:t>方面</a:t>
                </a:r>
                <a:r>
                  <a:rPr lang="zh-CN" altLang="en-US" dirty="0" smtClean="0"/>
                  <a:t>：</a:t>
                </a:r>
                <a:endParaRPr lang="en-US" altLang="zh-CN" dirty="0" smtClean="0"/>
              </a:p>
              <a:p>
                <a:pPr marL="742950" lvl="1" indent="-285750" algn="l">
                  <a:lnSpc>
                    <a:spcPct val="150000"/>
                  </a:lnSpc>
                  <a:buSzPct val="75000"/>
                  <a:buFont typeface="Wingdings" panose="05000000000000000000" pitchFamily="2" charset="2"/>
                  <a:buChar char="ü"/>
                </a:pPr>
                <a:r>
                  <a:rPr lang="zh-CN" altLang="zh-CN" sz="1200" dirty="0" smtClean="0">
                    <a:solidFill>
                      <a:srgbClr val="0070C0"/>
                    </a:solidFill>
                  </a:rPr>
                  <a:t>剂量</a:t>
                </a:r>
                <a:r>
                  <a:rPr lang="zh-CN" altLang="zh-CN" sz="1200" dirty="0">
                    <a:solidFill>
                      <a:srgbClr val="0070C0"/>
                    </a:solidFill>
                  </a:rPr>
                  <a:t>管理约束</a:t>
                </a:r>
                <a:r>
                  <a:rPr lang="zh-CN" altLang="zh-CN" sz="1200" dirty="0" smtClean="0">
                    <a:solidFill>
                      <a:srgbClr val="0070C0"/>
                    </a:solidFill>
                  </a:rPr>
                  <a:t>值</a:t>
                </a:r>
                <a:endParaRPr lang="en-US" altLang="zh-CN" sz="1200" dirty="0" smtClean="0">
                  <a:solidFill>
                    <a:srgbClr val="0070C0"/>
                  </a:solidFill>
                </a:endParaRPr>
              </a:p>
              <a:p>
                <a:pPr lvl="1" algn="l">
                  <a:lnSpc>
                    <a:spcPct val="150000"/>
                  </a:lnSpc>
                  <a:buSzPct val="75000"/>
                </a:pPr>
                <a:r>
                  <a:rPr lang="zh-CN" altLang="en-US" sz="1200" dirty="0" smtClean="0"/>
                  <a:t>工作人员：</a:t>
                </a:r>
                <a:r>
                  <a:rPr lang="en-US" altLang="zh-CN" sz="1200" dirty="0" smtClean="0"/>
                  <a:t>10 </a:t>
                </a:r>
                <a:r>
                  <a:rPr lang="en-US" altLang="zh-CN" sz="1200" dirty="0" err="1" smtClean="0"/>
                  <a:t>mSv</a:t>
                </a:r>
                <a:r>
                  <a:rPr lang="en-US" altLang="zh-CN" sz="1200" dirty="0" smtClean="0"/>
                  <a:t>/a, </a:t>
                </a:r>
                <a:r>
                  <a:rPr lang="zh-CN" altLang="en-US" sz="1200" dirty="0" smtClean="0"/>
                  <a:t>为 </a:t>
                </a:r>
                <a:r>
                  <a:rPr lang="en-US" altLang="zh-CN" sz="1200" dirty="0" smtClean="0"/>
                  <a:t>GB 18871-2002</a:t>
                </a:r>
                <a:r>
                  <a:rPr lang="zh-CN" altLang="en-US" sz="1200" dirty="0" smtClean="0"/>
                  <a:t>给出的基本限值</a:t>
                </a:r>
                <a:r>
                  <a:rPr lang="en-US" altLang="zh-CN" sz="1200" dirty="0" smtClean="0"/>
                  <a:t>20 </a:t>
                </a:r>
                <a:r>
                  <a:rPr lang="en-US" altLang="zh-CN" sz="1200" dirty="0" err="1" smtClean="0"/>
                  <a:t>mSv</a:t>
                </a:r>
                <a:r>
                  <a:rPr lang="en-US" altLang="zh-CN" sz="1200" dirty="0" smtClean="0"/>
                  <a:t>/a</a:t>
                </a:r>
                <a:r>
                  <a:rPr lang="zh-CN" altLang="en-US" sz="1200" dirty="0" smtClean="0"/>
                  <a:t>的</a:t>
                </a:r>
                <a:r>
                  <a:rPr lang="en-US" altLang="zh-CN" sz="1200" dirty="0" smtClean="0"/>
                  <a:t>1/2</a:t>
                </a:r>
                <a:r>
                  <a:rPr lang="zh-CN" altLang="en-US" sz="1200" dirty="0" smtClean="0"/>
                  <a:t>；</a:t>
                </a:r>
                <a:endParaRPr lang="en-US" altLang="zh-CN" sz="1200" dirty="0" smtClean="0"/>
              </a:p>
              <a:p>
                <a:pPr lvl="1" algn="l">
                  <a:lnSpc>
                    <a:spcPct val="150000"/>
                  </a:lnSpc>
                  <a:buSzPct val="75000"/>
                </a:pPr>
                <a:r>
                  <a:rPr lang="zh-CN" altLang="en-US" sz="1200" dirty="0"/>
                  <a:t> </a:t>
                </a:r>
                <a:r>
                  <a:rPr lang="zh-CN" altLang="en-US" sz="1200" dirty="0" smtClean="0"/>
                  <a:t>                普通公众： </a:t>
                </a:r>
                <a:r>
                  <a:rPr lang="en-US" altLang="zh-CN" sz="1200" dirty="0" smtClean="0"/>
                  <a:t>0.1 </a:t>
                </a:r>
                <a:r>
                  <a:rPr lang="en-US" altLang="zh-CN" sz="1200" dirty="0" err="1" smtClean="0"/>
                  <a:t>mSv</a:t>
                </a:r>
                <a:r>
                  <a:rPr lang="en-US" altLang="zh-CN" sz="1200" dirty="0" smtClean="0"/>
                  <a:t>/a,</a:t>
                </a:r>
                <a:r>
                  <a:rPr lang="zh-CN" altLang="en-US" sz="1200" dirty="0"/>
                  <a:t>为 </a:t>
                </a:r>
                <a:r>
                  <a:rPr lang="en-US" altLang="zh-CN" sz="1200" dirty="0"/>
                  <a:t>GB 18871-2002</a:t>
                </a:r>
                <a:r>
                  <a:rPr lang="zh-CN" altLang="en-US" sz="1200" dirty="0"/>
                  <a:t>给出的基本限值</a:t>
                </a:r>
                <a:r>
                  <a:rPr lang="zh-CN" altLang="en-US" sz="1200" dirty="0" smtClean="0"/>
                  <a:t>的</a:t>
                </a:r>
                <a:r>
                  <a:rPr lang="en-US" altLang="zh-CN" sz="1200" dirty="0" smtClean="0"/>
                  <a:t>1 </a:t>
                </a:r>
                <a:r>
                  <a:rPr lang="en-US" altLang="zh-CN" sz="1200" dirty="0" err="1" smtClean="0"/>
                  <a:t>mSv</a:t>
                </a:r>
                <a:r>
                  <a:rPr lang="en-US" altLang="zh-CN" sz="1200" dirty="0" smtClean="0"/>
                  <a:t>/a</a:t>
                </a:r>
                <a:r>
                  <a:rPr lang="zh-CN" altLang="en-US" sz="1200" dirty="0" smtClean="0"/>
                  <a:t>的</a:t>
                </a:r>
                <a:r>
                  <a:rPr lang="en-US" altLang="zh-CN" sz="1200" dirty="0" smtClean="0"/>
                  <a:t>1/10</a:t>
                </a:r>
                <a:r>
                  <a:rPr lang="zh-CN" altLang="en-US" sz="1200" dirty="0" smtClean="0"/>
                  <a:t>；</a:t>
                </a:r>
                <a:endParaRPr lang="en-US" altLang="zh-CN" sz="1200" dirty="0" smtClean="0"/>
              </a:p>
              <a:p>
                <a:pPr lvl="1" algn="l">
                  <a:lnSpc>
                    <a:spcPct val="150000"/>
                  </a:lnSpc>
                  <a:buSzPct val="75000"/>
                </a:pPr>
                <a:r>
                  <a:rPr lang="en-US" altLang="zh-CN" sz="1200" dirty="0" smtClean="0"/>
                  <a:t>                  </a:t>
                </a:r>
                <a:r>
                  <a:rPr lang="zh-CN" altLang="en-US" sz="1200" dirty="0" smtClean="0"/>
                  <a:t>特殊公众（</a:t>
                </a:r>
                <a:r>
                  <a:rPr lang="zh-CN" altLang="zh-CN" sz="1200" dirty="0"/>
                  <a:t>外来进行短期科研的</a:t>
                </a:r>
                <a:r>
                  <a:rPr lang="zh-CN" altLang="zh-CN" sz="1200" dirty="0" smtClean="0"/>
                  <a:t>人员</a:t>
                </a:r>
                <a:r>
                  <a:rPr lang="zh-CN" altLang="en-US" sz="1200" dirty="0" smtClean="0"/>
                  <a:t>）：</a:t>
                </a:r>
                <a:r>
                  <a:rPr lang="en-US" altLang="zh-CN" sz="1200" dirty="0" smtClean="0"/>
                  <a:t>0.5 </a:t>
                </a:r>
                <a:r>
                  <a:rPr lang="en-US" altLang="zh-CN" sz="1200" dirty="0" err="1" smtClean="0"/>
                  <a:t>mSv</a:t>
                </a:r>
                <a:r>
                  <a:rPr lang="en-US" altLang="zh-CN" sz="1200" dirty="0" smtClean="0"/>
                  <a:t>/a.</a:t>
                </a:r>
                <a:endParaRPr lang="en-US" altLang="zh-CN" sz="1200" dirty="0"/>
              </a:p>
              <a:p>
                <a:pPr lvl="1" algn="l">
                  <a:lnSpc>
                    <a:spcPct val="150000"/>
                  </a:lnSpc>
                  <a:buSzPct val="75000"/>
                </a:pPr>
                <a:r>
                  <a:rPr lang="zh-CN" altLang="en-US" sz="1200" dirty="0"/>
                  <a:t>屏蔽</a:t>
                </a:r>
                <a:r>
                  <a:rPr lang="zh-CN" altLang="en-US" sz="1200" dirty="0" smtClean="0"/>
                  <a:t>设计的</a:t>
                </a:r>
                <a:r>
                  <a:rPr lang="zh-CN" altLang="en-US" sz="1200" dirty="0" smtClean="0">
                    <a:solidFill>
                      <a:srgbClr val="0070C0"/>
                    </a:solidFill>
                  </a:rPr>
                  <a:t>剂量率限值和辐射分区：</a:t>
                </a:r>
                <a:endParaRPr lang="en-US" altLang="zh-CN" sz="1200" dirty="0" smtClean="0">
                  <a:solidFill>
                    <a:srgbClr val="0070C0"/>
                  </a:solidFill>
                </a:endParaRPr>
              </a:p>
              <a:p>
                <a:pPr lvl="1" algn="l">
                  <a:lnSpc>
                    <a:spcPct val="150000"/>
                  </a:lnSpc>
                  <a:buSzPct val="75000"/>
                </a:pPr>
                <a:r>
                  <a:rPr lang="en-US" altLang="zh-CN" sz="1200" b="1" dirty="0" smtClean="0"/>
                  <a:t>           </a:t>
                </a:r>
                <a:r>
                  <a:rPr lang="zh-CN" altLang="zh-CN" sz="1200" b="1" dirty="0" smtClean="0"/>
                  <a:t>监督</a:t>
                </a:r>
                <a:r>
                  <a:rPr lang="zh-CN" altLang="zh-CN" sz="1200" b="1" dirty="0"/>
                  <a:t>区Ⅰ</a:t>
                </a:r>
                <a:r>
                  <a:rPr lang="zh-CN" altLang="zh-CN" sz="1200" dirty="0"/>
                  <a:t>：</a:t>
                </a:r>
                <a:r>
                  <a:rPr lang="zh-CN" altLang="zh-CN" sz="1200" dirty="0" smtClean="0"/>
                  <a:t>直线加速器、</a:t>
                </a:r>
                <a:r>
                  <a:rPr lang="zh-CN" altLang="zh-CN" sz="1200" dirty="0"/>
                  <a:t>储存</a:t>
                </a:r>
                <a:r>
                  <a:rPr lang="zh-CN" altLang="zh-CN" sz="1200" dirty="0" smtClean="0"/>
                  <a:t>环设备</a:t>
                </a:r>
                <a:r>
                  <a:rPr lang="zh-CN" altLang="zh-CN" sz="1200" dirty="0"/>
                  <a:t>间、中子散射大厅和各屏蔽体</a:t>
                </a:r>
                <a:r>
                  <a:rPr lang="zh-CN" altLang="zh-CN" sz="1200" dirty="0" smtClean="0"/>
                  <a:t>外表面，取</a:t>
                </a:r>
                <a:r>
                  <a:rPr lang="en-US" altLang="zh-CN" sz="1200" dirty="0" smtClean="0"/>
                  <a:t>2.5 </a:t>
                </a:r>
                <a:r>
                  <a:rPr lang="en-US" altLang="zh-CN" sz="1200" dirty="0" err="1"/>
                  <a:t>μSv</a:t>
                </a:r>
                <a:r>
                  <a:rPr lang="en-US" altLang="zh-CN" sz="1200" dirty="0"/>
                  <a:t>/h</a:t>
                </a:r>
                <a:r>
                  <a:rPr lang="zh-CN" altLang="en-US" sz="1200" dirty="0" smtClean="0"/>
                  <a:t>      </a:t>
                </a:r>
                <a:r>
                  <a:rPr lang="zh-CN" altLang="zh-CN" sz="1200" dirty="0" smtClean="0"/>
                  <a:t>；</a:t>
                </a:r>
                <a:endParaRPr lang="zh-CN" altLang="zh-CN" sz="1200" dirty="0"/>
              </a:p>
              <a:p>
                <a:pPr lvl="1" algn="l">
                  <a:lnSpc>
                    <a:spcPct val="150000"/>
                  </a:lnSpc>
                  <a:buSzPct val="75000"/>
                </a:pPr>
                <a:r>
                  <a:rPr lang="en-US" altLang="zh-CN" sz="1200" b="1" dirty="0" smtClean="0"/>
                  <a:t>           </a:t>
                </a:r>
                <a:r>
                  <a:rPr lang="zh-CN" altLang="zh-CN" sz="1200" b="1" dirty="0" smtClean="0"/>
                  <a:t>监督</a:t>
                </a:r>
                <a:r>
                  <a:rPr lang="zh-CN" altLang="zh-CN" sz="1200" b="1" dirty="0"/>
                  <a:t>区</a:t>
                </a:r>
                <a:r>
                  <a:rPr lang="zh-CN" altLang="zh-CN" sz="1200" b="1" dirty="0" smtClean="0"/>
                  <a:t>Ⅱ</a:t>
                </a:r>
                <a:r>
                  <a:rPr lang="zh-CN" altLang="en-US" sz="1200" b="1" dirty="0" smtClean="0"/>
                  <a:t>（特定工作人员可临时进入）</a:t>
                </a:r>
                <a:r>
                  <a:rPr lang="zh-CN" altLang="zh-CN" sz="1200" dirty="0" smtClean="0"/>
                  <a:t>：</a:t>
                </a:r>
                <a:r>
                  <a:rPr lang="zh-CN" altLang="en-US" sz="1200" dirty="0" smtClean="0"/>
                  <a:t>靶站顶部</a:t>
                </a:r>
                <a:r>
                  <a:rPr lang="en-US" altLang="zh-CN" sz="1200" dirty="0" err="1" smtClean="0"/>
                  <a:t>Haybay</a:t>
                </a:r>
                <a:r>
                  <a:rPr lang="zh-CN" altLang="en-US" sz="1200" dirty="0" smtClean="0"/>
                  <a:t>区、反冲中子实验厅，</a:t>
                </a:r>
                <a:r>
                  <a:rPr lang="zh-CN" altLang="zh-CN" sz="1200" dirty="0" smtClean="0"/>
                  <a:t>取</a:t>
                </a:r>
                <a:r>
                  <a:rPr lang="en-US" altLang="zh-CN" sz="1200" dirty="0"/>
                  <a:t>25 </a:t>
                </a:r>
                <a:r>
                  <a:rPr lang="en-US" altLang="zh-CN" sz="1200" dirty="0" err="1"/>
                  <a:t>μSv</a:t>
                </a:r>
                <a:r>
                  <a:rPr lang="en-US" altLang="zh-CN" sz="1200" dirty="0"/>
                  <a:t>/h</a:t>
                </a:r>
                <a:r>
                  <a:rPr lang="zh-CN" altLang="zh-CN" sz="1200" dirty="0" smtClean="0"/>
                  <a:t>；</a:t>
                </a:r>
              </a:p>
              <a:p>
                <a:pPr lvl="1" algn="l">
                  <a:lnSpc>
                    <a:spcPct val="150000"/>
                  </a:lnSpc>
                  <a:buSzPct val="75000"/>
                </a:pPr>
                <a:r>
                  <a:rPr lang="en-US" altLang="zh-CN" sz="1200" b="1" dirty="0" smtClean="0"/>
                  <a:t>           </a:t>
                </a:r>
                <a:r>
                  <a:rPr lang="zh-CN" altLang="zh-CN" sz="1200" b="1" dirty="0" smtClean="0"/>
                  <a:t>控制区</a:t>
                </a:r>
                <a:r>
                  <a:rPr lang="zh-CN" altLang="zh-CN" sz="1200" dirty="0" smtClean="0"/>
                  <a:t>：直线加速器主隧道、储存环主隧道、靶站热室，靶站屏蔽体以内区域等；</a:t>
                </a:r>
              </a:p>
              <a:p>
                <a:pPr lvl="1" algn="l">
                  <a:lnSpc>
                    <a:spcPct val="150000"/>
                  </a:lnSpc>
                  <a:buSzPct val="75000"/>
                </a:pPr>
                <a:r>
                  <a:rPr lang="en-US" altLang="zh-CN" sz="1200" b="1" dirty="0" smtClean="0"/>
                  <a:t>            </a:t>
                </a:r>
                <a:r>
                  <a:rPr lang="zh-CN" altLang="zh-CN" sz="1200" b="1" dirty="0" smtClean="0"/>
                  <a:t>边界</a:t>
                </a:r>
                <a:r>
                  <a:rPr lang="zh-CN" altLang="zh-CN" sz="1200" b="1" dirty="0"/>
                  <a:t>：</a:t>
                </a:r>
                <a:r>
                  <a:rPr lang="en-US" altLang="zh-CN" sz="1200" dirty="0"/>
                  <a:t>CSNS</a:t>
                </a:r>
                <a:r>
                  <a:rPr lang="zh-CN" altLang="zh-CN" sz="1200" dirty="0"/>
                  <a:t>产生的辐射对场址边界的剂量贡献不超过</a:t>
                </a:r>
                <a:r>
                  <a:rPr lang="en-US" altLang="zh-CN" sz="1200" dirty="0"/>
                  <a:t>0</a:t>
                </a:r>
                <a:r>
                  <a:rPr lang="en-US" altLang="zh-CN" sz="1200" b="1" dirty="0"/>
                  <a:t>.</a:t>
                </a:r>
                <a:r>
                  <a:rPr lang="en-US" altLang="zh-CN" sz="1200" dirty="0"/>
                  <a:t>08 </a:t>
                </a:r>
                <a:r>
                  <a:rPr lang="en-US" altLang="zh-CN" sz="1200" dirty="0" err="1"/>
                  <a:t>mSv</a:t>
                </a:r>
                <a:r>
                  <a:rPr lang="en-US" altLang="zh-CN" sz="1200" dirty="0"/>
                  <a:t>/a</a:t>
                </a:r>
                <a:r>
                  <a:rPr lang="zh-CN" altLang="zh-CN" sz="1200" dirty="0" smtClean="0"/>
                  <a:t>；</a:t>
                </a:r>
                <a:endParaRPr lang="en-US" altLang="zh-CN" sz="1200" dirty="0"/>
              </a:p>
              <a:p>
                <a:pPr marL="742950" lvl="1" indent="-285750" algn="l">
                  <a:lnSpc>
                    <a:spcPct val="150000"/>
                  </a:lnSpc>
                  <a:buSzPct val="75000"/>
                  <a:buFont typeface="Wingdings" panose="05000000000000000000" pitchFamily="2" charset="2"/>
                  <a:buChar char="ü"/>
                </a:pPr>
                <a:r>
                  <a:rPr lang="zh-CN" altLang="zh-CN" sz="1200" dirty="0" smtClean="0">
                    <a:solidFill>
                      <a:srgbClr val="0070C0"/>
                    </a:solidFill>
                  </a:rPr>
                  <a:t>废水</a:t>
                </a:r>
                <a:r>
                  <a:rPr lang="zh-CN" altLang="zh-CN" sz="1200" dirty="0">
                    <a:solidFill>
                      <a:srgbClr val="0070C0"/>
                    </a:solidFill>
                  </a:rPr>
                  <a:t>排放评价管理</a:t>
                </a:r>
                <a:r>
                  <a:rPr lang="zh-CN" altLang="zh-CN" sz="1200" dirty="0" smtClean="0">
                    <a:solidFill>
                      <a:srgbClr val="0070C0"/>
                    </a:solidFill>
                  </a:rPr>
                  <a:t>标准</a:t>
                </a:r>
                <a:endParaRPr lang="en-US" altLang="zh-CN" sz="1200" dirty="0" smtClean="0">
                  <a:solidFill>
                    <a:srgbClr val="0070C0"/>
                  </a:solidFill>
                </a:endParaRPr>
              </a:p>
              <a:p>
                <a:pPr lvl="2" algn="l">
                  <a:lnSpc>
                    <a:spcPct val="150000"/>
                  </a:lnSpc>
                  <a:buSzPct val="75000"/>
                </a:pPr>
                <a:r>
                  <a:rPr lang="zh-CN" altLang="zh-CN" sz="1200" dirty="0"/>
                  <a:t>依据《电离辐射防护与辐射源安全基本标准》（</a:t>
                </a:r>
                <a:r>
                  <a:rPr lang="en-US" altLang="zh-CN" sz="1200" dirty="0"/>
                  <a:t>GB 18871</a:t>
                </a:r>
                <a:r>
                  <a:rPr lang="zh-CN" altLang="zh-CN" sz="1200" dirty="0"/>
                  <a:t>－</a:t>
                </a:r>
                <a:r>
                  <a:rPr lang="en-US" altLang="zh-CN" sz="1200" dirty="0"/>
                  <a:t>2002</a:t>
                </a:r>
                <a:r>
                  <a:rPr lang="zh-CN" altLang="zh-CN" sz="1200" dirty="0" smtClean="0"/>
                  <a:t>）</a:t>
                </a:r>
                <a:r>
                  <a:rPr lang="zh-CN" altLang="en-US" sz="1200" dirty="0" smtClean="0"/>
                  <a:t>排放和管理。</a:t>
                </a:r>
                <a:endParaRPr lang="en-US" altLang="zh-CN" sz="1200" dirty="0"/>
              </a:p>
              <a:p>
                <a:pPr marL="742950" lvl="1" indent="-285750" algn="l">
                  <a:lnSpc>
                    <a:spcPct val="150000"/>
                  </a:lnSpc>
                  <a:buSzPct val="75000"/>
                  <a:buFont typeface="Wingdings" panose="05000000000000000000" pitchFamily="2" charset="2"/>
                  <a:buChar char="ü"/>
                </a:pPr>
                <a:r>
                  <a:rPr lang="zh-CN" altLang="zh-CN" sz="1200" dirty="0" smtClean="0">
                    <a:solidFill>
                      <a:srgbClr val="0070C0"/>
                    </a:solidFill>
                  </a:rPr>
                  <a:t>豁免</a:t>
                </a:r>
                <a:r>
                  <a:rPr lang="zh-CN" altLang="zh-CN" sz="1200" dirty="0">
                    <a:solidFill>
                      <a:srgbClr val="0070C0"/>
                    </a:solidFill>
                  </a:rPr>
                  <a:t>值与豁免</a:t>
                </a:r>
                <a:r>
                  <a:rPr lang="zh-CN" altLang="zh-CN" sz="1200" dirty="0" smtClean="0">
                    <a:solidFill>
                      <a:srgbClr val="0070C0"/>
                    </a:solidFill>
                  </a:rPr>
                  <a:t>水平</a:t>
                </a:r>
                <a:endParaRPr lang="en-US" altLang="zh-CN" sz="1200" dirty="0" smtClean="0">
                  <a:solidFill>
                    <a:srgbClr val="0070C0"/>
                  </a:solidFill>
                </a:endParaRPr>
              </a:p>
              <a:p>
                <a:pPr lvl="2" algn="l">
                  <a:lnSpc>
                    <a:spcPct val="150000"/>
                  </a:lnSpc>
                  <a:buSzPct val="75000"/>
                </a:pPr>
                <a:r>
                  <a:rPr lang="zh-CN" altLang="en-US" sz="1200" dirty="0" smtClean="0"/>
                  <a:t>依</a:t>
                </a:r>
                <a:r>
                  <a:rPr lang="zh-CN" altLang="zh-CN" sz="1200" dirty="0" smtClean="0"/>
                  <a:t>据</a:t>
                </a:r>
                <a:r>
                  <a:rPr lang="zh-CN" altLang="zh-CN" sz="1200" dirty="0"/>
                  <a:t>国标</a:t>
                </a:r>
                <a:r>
                  <a:rPr lang="en-US" altLang="zh-CN" sz="1200" dirty="0"/>
                  <a:t>GB 18871</a:t>
                </a:r>
                <a:r>
                  <a:rPr lang="zh-CN" altLang="zh-CN" sz="1200" dirty="0"/>
                  <a:t>－</a:t>
                </a:r>
                <a:r>
                  <a:rPr lang="en-US" altLang="zh-CN" sz="1200" dirty="0"/>
                  <a:t>2002</a:t>
                </a:r>
                <a:r>
                  <a:rPr lang="zh-CN" altLang="zh-CN" sz="1200" dirty="0"/>
                  <a:t>中附录</a:t>
                </a:r>
                <a:r>
                  <a:rPr lang="en-US" altLang="zh-CN" sz="1200" dirty="0"/>
                  <a:t>A</a:t>
                </a:r>
                <a:r>
                  <a:rPr lang="zh-CN" altLang="zh-CN" sz="1200" dirty="0"/>
                  <a:t>关于豁免的</a:t>
                </a:r>
                <a:r>
                  <a:rPr lang="zh-CN" altLang="zh-CN" sz="1200" dirty="0" smtClean="0"/>
                  <a:t>描述</a:t>
                </a:r>
                <a:r>
                  <a:rPr lang="zh-CN" altLang="en-US" sz="1200" dirty="0" smtClean="0"/>
                  <a:t>，评估活化程度以及是否可以豁免：</a:t>
                </a:r>
                <a:endParaRPr lang="en-US" altLang="zh-CN" sz="1200" dirty="0"/>
              </a:p>
              <a:p>
                <a:pPr lvl="2" algn="l">
                  <a:lnSpc>
                    <a:spcPct val="150000"/>
                  </a:lnSpc>
                </a:pPr>
                <a14:m>
                  <m:oMathPara xmlns:m="http://schemas.openxmlformats.org/officeDocument/2006/math">
                    <m:oMathParaPr>
                      <m:jc m:val="centerGroup"/>
                    </m:oMathParaPr>
                    <m:oMath xmlns:m="http://schemas.openxmlformats.org/officeDocument/2006/math">
                      <m:nary>
                        <m:naryPr>
                          <m:chr m:val="∑"/>
                          <m:limLoc m:val="undOvr"/>
                          <m:supHide m:val="on"/>
                          <m:ctrlPr>
                            <a:rPr lang="zh-CN" altLang="zh-CN" sz="1200" i="1">
                              <a:latin typeface="Cambria Math"/>
                            </a:rPr>
                          </m:ctrlPr>
                        </m:naryPr>
                        <m:sub>
                          <m:r>
                            <a:rPr lang="en-US" altLang="zh-CN" sz="1200" i="1">
                              <a:latin typeface="Cambria Math" panose="02040503050406030204" pitchFamily="18" charset="0"/>
                            </a:rPr>
                            <m:t>𝑖</m:t>
                          </m:r>
                        </m:sub>
                        <m:sup/>
                        <m:e>
                          <m:f>
                            <m:fPr>
                              <m:ctrlPr>
                                <a:rPr lang="zh-CN" altLang="zh-CN" sz="1200" i="1">
                                  <a:latin typeface="Cambria Math"/>
                                </a:rPr>
                              </m:ctrlPr>
                            </m:fPr>
                            <m:num>
                              <m:sSub>
                                <m:sSubPr>
                                  <m:ctrlPr>
                                    <a:rPr lang="zh-CN" altLang="zh-CN" sz="1200" i="1">
                                      <a:latin typeface="Cambria Math"/>
                                    </a:rPr>
                                  </m:ctrlPr>
                                </m:sSubPr>
                                <m:e>
                                  <m:r>
                                    <a:rPr lang="en-US" altLang="zh-CN" sz="1200" i="1">
                                      <a:latin typeface="Cambria Math" panose="02040503050406030204" pitchFamily="18" charset="0"/>
                                    </a:rPr>
                                    <m:t>𝐶</m:t>
                                  </m:r>
                                </m:e>
                                <m:sub>
                                  <m:r>
                                    <a:rPr lang="en-US" altLang="zh-CN" sz="1200" i="1">
                                      <a:latin typeface="Cambria Math" panose="02040503050406030204" pitchFamily="18" charset="0"/>
                                    </a:rPr>
                                    <m:t>𝑖</m:t>
                                  </m:r>
                                </m:sub>
                              </m:sSub>
                            </m:num>
                            <m:den>
                              <m:sSub>
                                <m:sSubPr>
                                  <m:ctrlPr>
                                    <a:rPr lang="zh-CN" altLang="zh-CN" sz="1200" i="1">
                                      <a:latin typeface="Cambria Math"/>
                                    </a:rPr>
                                  </m:ctrlPr>
                                </m:sSubPr>
                                <m:e>
                                  <m:r>
                                    <a:rPr lang="en-US" altLang="zh-CN" sz="1200" i="1">
                                      <a:latin typeface="Cambria Math" panose="02040503050406030204" pitchFamily="18" charset="0"/>
                                    </a:rPr>
                                    <m:t>𝐶</m:t>
                                  </m:r>
                                </m:e>
                                <m:sub>
                                  <m:r>
                                    <a:rPr lang="en-US" altLang="zh-CN" sz="1200" i="1">
                                      <a:latin typeface="Cambria Math" panose="02040503050406030204" pitchFamily="18" charset="0"/>
                                    </a:rPr>
                                    <m:t>𝑖𝑒𝑥𝑝</m:t>
                                  </m:r>
                                </m:sub>
                              </m:sSub>
                            </m:den>
                          </m:f>
                        </m:e>
                      </m:nary>
                      <m:r>
                        <a:rPr lang="en-US" altLang="zh-CN" sz="1200" i="1">
                          <a:latin typeface="Cambria Math" panose="02040503050406030204" pitchFamily="18" charset="0"/>
                        </a:rPr>
                        <m:t>&lt;1    </m:t>
                      </m:r>
                    </m:oMath>
                  </m:oMathPara>
                </a14:m>
                <a:endParaRPr lang="zh-CN" altLang="zh-CN" sz="1200" dirty="0"/>
              </a:p>
              <a:p>
                <a:pPr lvl="2" algn="l">
                  <a:lnSpc>
                    <a:spcPct val="150000"/>
                  </a:lnSpc>
                </a:pPr>
                <a:endParaRPr lang="zh-CN" altLang="zh-CN" sz="1200" dirty="0"/>
              </a:p>
            </p:txBody>
          </p:sp>
        </mc:Choice>
        <mc:Fallback xmlns="">
          <p:sp>
            <p:nvSpPr>
              <p:cNvPr id="4" name="矩形 3"/>
              <p:cNvSpPr>
                <a:spLocks noRot="1" noChangeAspect="1" noMove="1" noResize="1" noEditPoints="1" noAdjustHandles="1" noChangeArrowheads="1" noChangeShapeType="1" noTextEdit="1"/>
              </p:cNvSpPr>
              <p:nvPr/>
            </p:nvSpPr>
            <p:spPr>
              <a:xfrm>
                <a:off x="683568" y="1483280"/>
                <a:ext cx="7632848" cy="4965590"/>
              </a:xfrm>
              <a:prstGeom prst="rect">
                <a:avLst/>
              </a:prstGeom>
              <a:blipFill rotWithShape="1">
                <a:blip r:embed="rId3"/>
                <a:stretch>
                  <a:fillRect/>
                </a:stretch>
              </a:blipFill>
            </p:spPr>
            <p:txBody>
              <a:bodyPr/>
              <a:lstStyle/>
              <a:p>
                <a:r>
                  <a:rPr lang="zh-CN" altLang="en-US">
                    <a:noFill/>
                  </a:rPr>
                  <a:t> </a:t>
                </a:r>
              </a:p>
            </p:txBody>
          </p:sp>
        </mc:Fallback>
      </mc:AlternateContent>
      <p:sp>
        <p:nvSpPr>
          <p:cNvPr id="3" name="左大括号 2"/>
          <p:cNvSpPr/>
          <p:nvPr/>
        </p:nvSpPr>
        <p:spPr bwMode="auto">
          <a:xfrm>
            <a:off x="1763688" y="2506334"/>
            <a:ext cx="117727" cy="360040"/>
          </a:xfrm>
          <a:prstGeom prst="leftBrac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p:txBody>
      </p:sp>
      <p:sp>
        <p:nvSpPr>
          <p:cNvPr id="5" name="矩形 4"/>
          <p:cNvSpPr/>
          <p:nvPr/>
        </p:nvSpPr>
        <p:spPr bwMode="auto">
          <a:xfrm>
            <a:off x="1259632" y="2578076"/>
            <a:ext cx="360040" cy="21655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200" dirty="0" smtClean="0"/>
              <a:t>公  众</a:t>
            </a:r>
            <a:endParaRPr lang="zh-CN" altLang="en-US" sz="1200" dirty="0"/>
          </a:p>
        </p:txBody>
      </p:sp>
      <p:sp>
        <p:nvSpPr>
          <p:cNvPr id="8" name="标题 1"/>
          <p:cNvSpPr txBox="1">
            <a:spLocks/>
          </p:cNvSpPr>
          <p:nvPr/>
        </p:nvSpPr>
        <p:spPr>
          <a:xfrm>
            <a:off x="609600" y="908720"/>
            <a:ext cx="6248400" cy="457200"/>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t>辐射屏蔽设计</a:t>
            </a:r>
            <a:endParaRPr lang="zh-CN" altLang="en-US" kern="0" dirty="0"/>
          </a:p>
        </p:txBody>
      </p:sp>
    </p:spTree>
    <p:extLst>
      <p:ext uri="{BB962C8B-B14F-4D97-AF65-F5344CB8AC3E}">
        <p14:creationId xmlns:p14="http://schemas.microsoft.com/office/powerpoint/2010/main" val="3186650846"/>
      </p:ext>
    </p:extLst>
  </p:cSld>
  <p:clrMapOvr>
    <a:masterClrMapping/>
  </p:clrMapOvr>
  <p:transition advTm="56948">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总结与问题</a:t>
            </a:r>
            <a:endParaRPr lang="zh-CN" altLang="en-US" dirty="0"/>
          </a:p>
        </p:txBody>
      </p:sp>
      <p:sp>
        <p:nvSpPr>
          <p:cNvPr id="3" name="内容占位符 2"/>
          <p:cNvSpPr>
            <a:spLocks noGrp="1"/>
          </p:cNvSpPr>
          <p:nvPr>
            <p:ph idx="1"/>
          </p:nvPr>
        </p:nvSpPr>
        <p:spPr>
          <a:xfrm>
            <a:off x="609600" y="1447800"/>
            <a:ext cx="8139113" cy="4069432"/>
          </a:xfrm>
        </p:spPr>
        <p:txBody>
          <a:bodyPr/>
          <a:lstStyle/>
          <a:p>
            <a:pPr>
              <a:spcBef>
                <a:spcPts val="300"/>
              </a:spcBef>
              <a:spcAft>
                <a:spcPts val="300"/>
              </a:spcAft>
              <a:buClr>
                <a:srgbClr val="0070C0"/>
              </a:buClr>
              <a:buSzPct val="75000"/>
              <a:buFont typeface="Wingdings" panose="05000000000000000000" pitchFamily="2" charset="2"/>
              <a:buChar char="l"/>
            </a:pPr>
            <a:r>
              <a:rPr lang="en-US" altLang="zh-CN" sz="1800" dirty="0" smtClean="0"/>
              <a:t>CSNS</a:t>
            </a:r>
            <a:r>
              <a:rPr lang="zh-CN" altLang="en-US" sz="1800" dirty="0" smtClean="0"/>
              <a:t>已通过国家验收，向用户开放，辐射防护设施也全面投入运行，各系统设备运行良好，有效保证了</a:t>
            </a:r>
            <a:r>
              <a:rPr lang="en-US" altLang="zh-CN" sz="1800" dirty="0" smtClean="0"/>
              <a:t>CSNS</a:t>
            </a:r>
            <a:r>
              <a:rPr lang="zh-CN" altLang="en-US" sz="1800" dirty="0" smtClean="0"/>
              <a:t>的辐射安全。</a:t>
            </a:r>
            <a:endParaRPr lang="en-US" altLang="zh-CN" sz="1800" dirty="0" smtClean="0"/>
          </a:p>
          <a:p>
            <a:pPr>
              <a:spcBef>
                <a:spcPts val="300"/>
              </a:spcBef>
              <a:spcAft>
                <a:spcPts val="300"/>
              </a:spcAft>
              <a:buClr>
                <a:srgbClr val="0070C0"/>
              </a:buClr>
              <a:buSzPct val="75000"/>
              <a:buFont typeface="Wingdings" panose="05000000000000000000" pitchFamily="2" charset="2"/>
              <a:buChar char="l"/>
            </a:pPr>
            <a:r>
              <a:rPr lang="zh-CN" altLang="en-US" sz="1800" dirty="0" smtClean="0"/>
              <a:t>但是，系统也存在一些问题，需要持续改进和进一步的发展</a:t>
            </a:r>
            <a:endParaRPr lang="en-US" altLang="zh-CN" sz="1800" dirty="0" smtClean="0"/>
          </a:p>
          <a:p>
            <a:pPr lvl="1">
              <a:spcBef>
                <a:spcPts val="300"/>
              </a:spcBef>
              <a:spcAft>
                <a:spcPts val="300"/>
              </a:spcAft>
              <a:buSzPct val="75000"/>
              <a:buFont typeface="Wingdings" panose="05000000000000000000" pitchFamily="2" charset="2"/>
              <a:buChar char="ü"/>
            </a:pPr>
            <a:r>
              <a:rPr lang="zh-CN" altLang="en-US" sz="1600" b="0" dirty="0" smtClean="0">
                <a:solidFill>
                  <a:schemeClr val="tx1"/>
                </a:solidFill>
              </a:rPr>
              <a:t>各子系统还需要根据运行情况进一步</a:t>
            </a:r>
            <a:r>
              <a:rPr lang="zh-CN" altLang="en-US" sz="1600" b="0" dirty="0">
                <a:solidFill>
                  <a:schemeClr val="tx1"/>
                </a:solidFill>
              </a:rPr>
              <a:t>完善， </a:t>
            </a:r>
            <a:r>
              <a:rPr lang="zh-CN" altLang="en-US" sz="1600" b="0" dirty="0" smtClean="0">
                <a:solidFill>
                  <a:schemeClr val="tx1"/>
                </a:solidFill>
              </a:rPr>
              <a:t>提高稳定性、简化操作流程等。</a:t>
            </a:r>
            <a:endParaRPr lang="en-US" altLang="zh-CN" sz="1600" b="0" dirty="0" smtClean="0">
              <a:solidFill>
                <a:schemeClr val="tx1"/>
              </a:solidFill>
            </a:endParaRPr>
          </a:p>
          <a:p>
            <a:pPr lvl="1">
              <a:spcBef>
                <a:spcPts val="300"/>
              </a:spcBef>
              <a:spcAft>
                <a:spcPts val="300"/>
              </a:spcAft>
              <a:buSzPct val="75000"/>
              <a:buFont typeface="Wingdings" panose="05000000000000000000" pitchFamily="2" charset="2"/>
              <a:buChar char="ü"/>
            </a:pPr>
            <a:r>
              <a:rPr lang="zh-CN" altLang="en-US" sz="1600" b="0" dirty="0" smtClean="0">
                <a:solidFill>
                  <a:schemeClr val="tx1"/>
                </a:solidFill>
              </a:rPr>
              <a:t>系统建造期间，基本每人负责一个子系统，这种方式责任明确，成功的保证了各子系统的时效要求；但是，系统进入维护阶段后，则出现了组内人员各自维护，缺乏沟通的问题，不利于系统正常的运行维护。因此，考虑修改为“一人主责、交叉维护”的方式。</a:t>
            </a:r>
            <a:endParaRPr lang="en-US" altLang="zh-CN" sz="1600" b="0" dirty="0" smtClean="0">
              <a:solidFill>
                <a:schemeClr val="tx1"/>
              </a:solidFill>
            </a:endParaRPr>
          </a:p>
          <a:p>
            <a:pPr lvl="1">
              <a:spcBef>
                <a:spcPts val="300"/>
              </a:spcBef>
              <a:spcAft>
                <a:spcPts val="300"/>
              </a:spcAft>
              <a:buSzPct val="75000"/>
              <a:buFont typeface="Wingdings" panose="05000000000000000000" pitchFamily="2" charset="2"/>
              <a:buChar char="ü"/>
            </a:pPr>
            <a:r>
              <a:rPr lang="zh-CN" altLang="en-US" sz="1600" b="0" dirty="0" smtClean="0">
                <a:solidFill>
                  <a:schemeClr val="tx1"/>
                </a:solidFill>
              </a:rPr>
              <a:t>尚不具备自主监测废气的能力，考虑建造该装置。</a:t>
            </a:r>
            <a:endParaRPr lang="en-US" altLang="zh-CN" sz="1600" b="0" dirty="0" smtClean="0">
              <a:solidFill>
                <a:schemeClr val="tx1"/>
              </a:solidFill>
            </a:endParaRPr>
          </a:p>
          <a:p>
            <a:pPr lvl="1">
              <a:spcBef>
                <a:spcPts val="300"/>
              </a:spcBef>
              <a:spcAft>
                <a:spcPts val="300"/>
              </a:spcAft>
              <a:buSzPct val="75000"/>
              <a:buFont typeface="Wingdings" panose="05000000000000000000" pitchFamily="2" charset="2"/>
              <a:buChar char="ü"/>
            </a:pPr>
            <a:r>
              <a:rPr lang="zh-CN" altLang="en-US" sz="1600" b="0" dirty="0" smtClean="0">
                <a:solidFill>
                  <a:schemeClr val="tx1"/>
                </a:solidFill>
              </a:rPr>
              <a:t>控制区内部环境监测能力不足，自动化程度较低，考虑加强这方面的设备研制。</a:t>
            </a:r>
            <a:endParaRPr lang="en-US" altLang="zh-CN" sz="1600" b="0" dirty="0" smtClean="0">
              <a:solidFill>
                <a:schemeClr val="tx1"/>
              </a:solidFill>
            </a:endParaRPr>
          </a:p>
        </p:txBody>
      </p:sp>
      <p:sp>
        <p:nvSpPr>
          <p:cNvPr id="4" name="灯片编号占位符 3"/>
          <p:cNvSpPr>
            <a:spLocks noGrp="1"/>
          </p:cNvSpPr>
          <p:nvPr>
            <p:ph type="sldNum" sz="quarter" idx="10"/>
          </p:nvPr>
        </p:nvSpPr>
        <p:spPr/>
        <p:txBody>
          <a:bodyPr/>
          <a:lstStyle/>
          <a:p>
            <a:pPr>
              <a:defRPr/>
            </a:pPr>
            <a:fld id="{6E7DAE66-2E54-4706-990B-E0B6E14A8F28}" type="slidenum">
              <a:rPr lang="en-US" altLang="zh-CN" smtClean="0"/>
              <a:t>40</a:t>
            </a:fld>
            <a:endParaRPr lang="en-US" altLang="zh-CN"/>
          </a:p>
        </p:txBody>
      </p:sp>
    </p:spTree>
    <p:extLst>
      <p:ext uri="{BB962C8B-B14F-4D97-AF65-F5344CB8AC3E}">
        <p14:creationId xmlns:p14="http://schemas.microsoft.com/office/powerpoint/2010/main" val="224749809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6E7DAE66-2E54-4706-990B-E0B6E14A8F28}" type="slidenum">
              <a:rPr lang="en-US" altLang="zh-CN" smtClean="0"/>
              <a:t>41</a:t>
            </a:fld>
            <a:endParaRPr lang="en-US" altLang="zh-CN"/>
          </a:p>
        </p:txBody>
      </p:sp>
      <p:sp>
        <p:nvSpPr>
          <p:cNvPr id="5" name="矩形 4"/>
          <p:cNvSpPr/>
          <p:nvPr/>
        </p:nvSpPr>
        <p:spPr>
          <a:xfrm>
            <a:off x="3088261" y="2967335"/>
            <a:ext cx="2967479" cy="923330"/>
          </a:xfrm>
          <a:prstGeom prst="rect">
            <a:avLst/>
          </a:prstGeom>
          <a:noFill/>
        </p:spPr>
        <p:txBody>
          <a:bodyPr wrap="none" lIns="91440" tIns="45720" rIns="91440" bIns="45720">
            <a:spAutoFit/>
          </a:bodyPr>
          <a:lstStyle/>
          <a:p>
            <a:pPr algn="ctr"/>
            <a:r>
              <a:rPr lang="zh-CN" alt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谢谢大家</a:t>
            </a:r>
            <a:endParaRPr lang="zh-CN" alt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39907646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辐射屏蔽设计</a:t>
            </a:r>
            <a:endParaRPr lang="zh-CN" altLang="en-US"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39752" y="1340768"/>
            <a:ext cx="4772592"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灯片编号占位符 3"/>
          <p:cNvSpPr>
            <a:spLocks noGrp="1"/>
          </p:cNvSpPr>
          <p:nvPr>
            <p:ph type="sldNum" sz="quarter" idx="10"/>
          </p:nvPr>
        </p:nvSpPr>
        <p:spPr/>
        <p:txBody>
          <a:bodyPr/>
          <a:lstStyle/>
          <a:p>
            <a:pPr>
              <a:defRPr/>
            </a:pPr>
            <a:fld id="{6E7DAE66-2E54-4706-990B-E0B6E14A8F28}" type="slidenum">
              <a:rPr lang="en-US" altLang="zh-CN" smtClean="0"/>
              <a:t>5</a:t>
            </a:fld>
            <a:endParaRPr lang="en-US" altLang="zh-CN"/>
          </a:p>
        </p:txBody>
      </p:sp>
    </p:spTree>
    <p:extLst>
      <p:ext uri="{BB962C8B-B14F-4D97-AF65-F5344CB8AC3E}">
        <p14:creationId xmlns:p14="http://schemas.microsoft.com/office/powerpoint/2010/main" val="209694117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0"/>
          </p:nvPr>
        </p:nvSpPr>
        <p:spPr/>
        <p:txBody>
          <a:bodyPr/>
          <a:lstStyle/>
          <a:p>
            <a:fld id="{05A4B9CD-D521-4216-9400-A25F51E1E1A4}" type="slidenum">
              <a:rPr lang="en-US" altLang="zh-CN"/>
              <a:pPr/>
              <a:t>6</a:t>
            </a:fld>
            <a:endParaRPr lang="en-US" altLang="zh-CN"/>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矩形 3"/>
          <p:cNvSpPr/>
          <p:nvPr/>
        </p:nvSpPr>
        <p:spPr>
          <a:xfrm>
            <a:off x="609600" y="1483280"/>
            <a:ext cx="7706816" cy="4108817"/>
          </a:xfrm>
          <a:prstGeom prst="rect">
            <a:avLst/>
          </a:prstGeom>
        </p:spPr>
        <p:txBody>
          <a:bodyPr wrap="square">
            <a:spAutoFit/>
          </a:bodyPr>
          <a:lstStyle/>
          <a:p>
            <a:pPr marL="285750" indent="-285750" algn="l">
              <a:lnSpc>
                <a:spcPct val="150000"/>
              </a:lnSpc>
              <a:buSzPct val="75000"/>
              <a:buFont typeface="Wingdings" panose="05000000000000000000" pitchFamily="2" charset="2"/>
              <a:buChar char="l"/>
            </a:pPr>
            <a:r>
              <a:rPr lang="zh-CN" altLang="en-US" dirty="0" smtClean="0">
                <a:solidFill>
                  <a:srgbClr val="0070C0"/>
                </a:solidFill>
              </a:rPr>
              <a:t>设计方法：经验公式估算</a:t>
            </a:r>
            <a:r>
              <a:rPr lang="en-US" altLang="zh-CN" dirty="0" smtClean="0">
                <a:solidFill>
                  <a:srgbClr val="0070C0"/>
                </a:solidFill>
              </a:rPr>
              <a:t>+ </a:t>
            </a:r>
            <a:r>
              <a:rPr lang="zh-CN" altLang="en-US" dirty="0" smtClean="0">
                <a:solidFill>
                  <a:srgbClr val="0070C0"/>
                </a:solidFill>
              </a:rPr>
              <a:t>蒙特卡洛程序模拟计算</a:t>
            </a:r>
            <a:endParaRPr lang="en-US" altLang="zh-CN" dirty="0" smtClean="0">
              <a:solidFill>
                <a:srgbClr val="0070C0"/>
              </a:solidFill>
            </a:endParaRPr>
          </a:p>
          <a:p>
            <a:pPr marL="742950" lvl="1" indent="-285750" algn="l">
              <a:lnSpc>
                <a:spcPct val="150000"/>
              </a:lnSpc>
              <a:buSzPct val="75000"/>
              <a:buFont typeface="Wingdings" panose="05000000000000000000" pitchFamily="2" charset="2"/>
              <a:buChar char="ü"/>
            </a:pPr>
            <a:r>
              <a:rPr lang="zh-CN" altLang="zh-CN" sz="1200" dirty="0" smtClean="0"/>
              <a:t>加速器</a:t>
            </a:r>
            <a:r>
              <a:rPr lang="zh-CN" altLang="zh-CN" sz="1200" dirty="0"/>
              <a:t>主屏蔽墙设计</a:t>
            </a:r>
            <a:r>
              <a:rPr lang="zh-CN" altLang="zh-CN" sz="1200" dirty="0" smtClean="0"/>
              <a:t>：</a:t>
            </a:r>
            <a:r>
              <a:rPr lang="en-US" altLang="zh-CN" sz="1200" dirty="0" smtClean="0"/>
              <a:t>BULK + FLUKA</a:t>
            </a:r>
            <a:r>
              <a:rPr lang="zh-CN" altLang="en-US" sz="1200" dirty="0" smtClean="0"/>
              <a:t>。</a:t>
            </a:r>
            <a:endParaRPr lang="en-US" altLang="zh-CN" sz="1200" dirty="0"/>
          </a:p>
          <a:p>
            <a:pPr marL="742950" lvl="1" indent="-285750" algn="l">
              <a:lnSpc>
                <a:spcPct val="150000"/>
              </a:lnSpc>
              <a:buSzPct val="75000"/>
              <a:buFont typeface="Wingdings" panose="05000000000000000000" pitchFamily="2" charset="2"/>
              <a:buChar char="ü"/>
            </a:pPr>
            <a:r>
              <a:rPr lang="en-US" altLang="zh-CN" sz="1200" dirty="0" smtClean="0"/>
              <a:t>BULK</a:t>
            </a:r>
            <a:r>
              <a:rPr lang="zh-CN" altLang="zh-CN" sz="1200" dirty="0"/>
              <a:t>程序中考虑了</a:t>
            </a:r>
            <a:r>
              <a:rPr lang="en-US" altLang="zh-CN" sz="1200" dirty="0" err="1" smtClean="0"/>
              <a:t>Tesch</a:t>
            </a:r>
            <a:r>
              <a:rPr lang="zh-CN" altLang="zh-CN" sz="1200" dirty="0" smtClean="0"/>
              <a:t>半经验公式</a:t>
            </a:r>
            <a:r>
              <a:rPr lang="zh-CN" altLang="en-US" sz="1200" dirty="0"/>
              <a:t>（</a:t>
            </a:r>
            <a:r>
              <a:rPr lang="en-US" altLang="zh-CN" sz="1200" dirty="0"/>
              <a:t>&lt; 1GeV</a:t>
            </a:r>
            <a:r>
              <a:rPr lang="zh-CN" altLang="en-US" sz="1200" dirty="0"/>
              <a:t>）</a:t>
            </a:r>
            <a:r>
              <a:rPr lang="zh-CN" altLang="zh-CN" sz="1200" dirty="0" smtClean="0"/>
              <a:t>和</a:t>
            </a:r>
            <a:r>
              <a:rPr lang="en-US" altLang="zh-CN" sz="1200" dirty="0"/>
              <a:t>Moyer</a:t>
            </a:r>
            <a:r>
              <a:rPr lang="zh-CN" altLang="zh-CN" sz="1200" dirty="0" smtClean="0"/>
              <a:t>模型</a:t>
            </a:r>
            <a:r>
              <a:rPr lang="en-US" altLang="zh-CN" sz="1200" dirty="0" smtClean="0"/>
              <a:t>(&gt; 1GeV)</a:t>
            </a:r>
            <a:r>
              <a:rPr lang="zh-CN" altLang="en-US" sz="1200" dirty="0" smtClean="0"/>
              <a:t> ，并使用</a:t>
            </a:r>
            <a:r>
              <a:rPr lang="en-US" altLang="zh-CN" sz="1200" dirty="0" smtClean="0"/>
              <a:t>MCNPX</a:t>
            </a:r>
            <a:r>
              <a:rPr lang="zh-CN" altLang="en-US" sz="1200" dirty="0" smtClean="0"/>
              <a:t>程序进行了验证。</a:t>
            </a:r>
            <a:endParaRPr lang="en-US" altLang="zh-CN" sz="1200" dirty="0" smtClean="0"/>
          </a:p>
          <a:p>
            <a:pPr marL="742950" lvl="1" indent="-285750" algn="l">
              <a:lnSpc>
                <a:spcPct val="150000"/>
              </a:lnSpc>
              <a:buSzPct val="75000"/>
              <a:buFont typeface="Wingdings" panose="05000000000000000000" pitchFamily="2" charset="2"/>
              <a:buChar char="ü"/>
            </a:pPr>
            <a:r>
              <a:rPr lang="zh-CN" altLang="en-US" sz="1200" dirty="0" smtClean="0">
                <a:ea typeface="仿宋_GB2312" charset="-122"/>
                <a:cs typeface="Times New Roman" panose="02020603050405020304" pitchFamily="18" charset="0"/>
              </a:rPr>
              <a:t>靶</a:t>
            </a:r>
            <a:r>
              <a:rPr lang="zh-CN" altLang="en-US" sz="1200" dirty="0" bmk="">
                <a:ea typeface="仿宋_GB2312" charset="-122"/>
                <a:cs typeface="Times New Roman" panose="02020603050405020304" pitchFamily="18" charset="0"/>
              </a:rPr>
              <a:t>站</a:t>
            </a:r>
            <a:r>
              <a:rPr lang="zh-CN" altLang="en-US" sz="1200" dirty="0" smtClean="0" bmk="">
                <a:ea typeface="仿宋_GB2312" charset="-122"/>
                <a:cs typeface="Times New Roman" panose="02020603050405020304" pitchFamily="18" charset="0"/>
              </a:rPr>
              <a:t>屏蔽：</a:t>
            </a:r>
            <a:r>
              <a:rPr lang="en-US" altLang="zh-CN" sz="1200" dirty="0" smtClean="0">
                <a:ea typeface="仿宋_GB2312" charset="-122"/>
                <a:cs typeface="Times New Roman" panose="02020603050405020304" pitchFamily="18" charset="0"/>
              </a:rPr>
              <a:t>MCNPX </a:t>
            </a:r>
            <a:r>
              <a:rPr lang="zh-CN" altLang="en-US" sz="1200" dirty="0" smtClean="0">
                <a:ea typeface="仿宋_GB2312" charset="-122"/>
                <a:cs typeface="Times New Roman" panose="02020603050405020304" pitchFamily="18" charset="0"/>
              </a:rPr>
              <a:t>（或</a:t>
            </a:r>
            <a:r>
              <a:rPr lang="en-US" altLang="zh-CN" sz="1200" dirty="0" smtClean="0">
                <a:ea typeface="仿宋_GB2312" charset="-122"/>
                <a:cs typeface="Times New Roman" panose="02020603050405020304" pitchFamily="18" charset="0"/>
              </a:rPr>
              <a:t>FLUKA</a:t>
            </a:r>
            <a:r>
              <a:rPr lang="zh-CN" altLang="en-US" sz="1200" dirty="0" smtClean="0">
                <a:ea typeface="仿宋_GB2312" charset="-122"/>
                <a:cs typeface="Times New Roman" panose="02020603050405020304" pitchFamily="18" charset="0"/>
              </a:rPr>
              <a:t>）。</a:t>
            </a:r>
            <a:r>
              <a:rPr lang="zh-CN" altLang="en-US" sz="1200" dirty="0" smtClean="0"/>
              <a:t> </a:t>
            </a:r>
            <a:endParaRPr lang="zh-CN" altLang="en-US" sz="1200" dirty="0"/>
          </a:p>
          <a:p>
            <a:pPr marL="742950" lvl="1" indent="-285750" algn="l">
              <a:lnSpc>
                <a:spcPct val="150000"/>
              </a:lnSpc>
              <a:buSzPct val="75000"/>
              <a:buFont typeface="Wingdings" panose="05000000000000000000" pitchFamily="2" charset="2"/>
              <a:buChar char="ü"/>
            </a:pPr>
            <a:r>
              <a:rPr lang="zh-CN" altLang="en-US" sz="1200" dirty="0"/>
              <a:t>束流</a:t>
            </a:r>
            <a:r>
              <a:rPr lang="zh-CN" altLang="en-US" sz="1200" dirty="0" smtClean="0"/>
              <a:t>垃圾桶屏蔽、准直器屏蔽：</a:t>
            </a:r>
            <a:r>
              <a:rPr lang="en-US" altLang="zh-CN" sz="1200" dirty="0" smtClean="0"/>
              <a:t>FLUKA</a:t>
            </a:r>
            <a:r>
              <a:rPr lang="zh-CN" altLang="en-US" sz="1200" dirty="0" smtClean="0"/>
              <a:t>。 </a:t>
            </a:r>
            <a:endParaRPr lang="zh-CN" altLang="en-US" sz="1200" dirty="0"/>
          </a:p>
          <a:p>
            <a:pPr marL="742950" lvl="1" indent="-285750" algn="l">
              <a:lnSpc>
                <a:spcPct val="150000"/>
              </a:lnSpc>
              <a:buSzPct val="75000"/>
              <a:buFont typeface="Wingdings" panose="05000000000000000000" pitchFamily="2" charset="2"/>
              <a:buChar char="ü"/>
            </a:pPr>
            <a:r>
              <a:rPr lang="zh-CN" altLang="en-US" sz="1200" dirty="0"/>
              <a:t>迷</a:t>
            </a:r>
            <a:r>
              <a:rPr lang="zh-CN" altLang="en-US" sz="1200" dirty="0" smtClean="0"/>
              <a:t>道：（</a:t>
            </a:r>
            <a:r>
              <a:rPr lang="en-US" altLang="zh-CN" sz="1200" dirty="0"/>
              <a:t>FLUKA</a:t>
            </a:r>
            <a:r>
              <a:rPr lang="zh-CN" altLang="en-US" sz="1200" dirty="0"/>
              <a:t>、</a:t>
            </a:r>
            <a:r>
              <a:rPr lang="en-US" altLang="zh-CN" sz="1200" dirty="0"/>
              <a:t>MCNPX</a:t>
            </a:r>
            <a:r>
              <a:rPr lang="zh-CN" altLang="en-US" sz="1200" dirty="0"/>
              <a:t>） </a:t>
            </a:r>
            <a:r>
              <a:rPr lang="en-US" altLang="zh-CN" sz="1200" dirty="0" smtClean="0"/>
              <a:t>+ DUCT-III</a:t>
            </a:r>
            <a:r>
              <a:rPr lang="zh-CN" altLang="en-US" sz="1200" dirty="0" smtClean="0"/>
              <a:t>程序、</a:t>
            </a:r>
            <a:r>
              <a:rPr lang="en-US" altLang="zh-CN" sz="1200" dirty="0" smtClean="0"/>
              <a:t>NCRP-144</a:t>
            </a:r>
            <a:r>
              <a:rPr lang="zh-CN" altLang="en-US" sz="1200" dirty="0" smtClean="0"/>
              <a:t>号报告推荐的</a:t>
            </a:r>
            <a:r>
              <a:rPr lang="en-US" altLang="zh-CN" sz="1200" dirty="0" err="1" smtClean="0"/>
              <a:t>Tesch</a:t>
            </a:r>
            <a:r>
              <a:rPr lang="zh-CN" altLang="en-US" sz="1200" dirty="0" smtClean="0"/>
              <a:t>迷道公式进行估算。</a:t>
            </a:r>
            <a:endParaRPr lang="zh-CN" altLang="en-US" sz="1200" dirty="0"/>
          </a:p>
          <a:p>
            <a:pPr marL="742950" lvl="1" indent="-285750" algn="l">
              <a:lnSpc>
                <a:spcPct val="150000"/>
              </a:lnSpc>
              <a:buSzPct val="75000"/>
              <a:buFont typeface="Wingdings" panose="05000000000000000000" pitchFamily="2" charset="2"/>
              <a:buChar char="ü"/>
            </a:pPr>
            <a:r>
              <a:rPr lang="zh-CN" altLang="en-US" sz="1200" dirty="0" smtClean="0"/>
              <a:t>天空反散射：采用</a:t>
            </a:r>
            <a:r>
              <a:rPr lang="en-US" altLang="zh-CN" sz="1200" dirty="0"/>
              <a:t>Stapleton</a:t>
            </a:r>
            <a:r>
              <a:rPr lang="zh-CN" altLang="en-US" sz="1200" dirty="0"/>
              <a:t>半经验公式计算</a:t>
            </a:r>
            <a:r>
              <a:rPr lang="zh-CN" altLang="en-US" sz="1200" dirty="0" smtClean="0"/>
              <a:t>。</a:t>
            </a:r>
            <a:endParaRPr lang="en-US" altLang="zh-CN" sz="1200" dirty="0"/>
          </a:p>
          <a:p>
            <a:pPr marL="285750" indent="-285750" algn="l">
              <a:lnSpc>
                <a:spcPct val="150000"/>
              </a:lnSpc>
              <a:buSzPct val="75000"/>
              <a:buFont typeface="Wingdings" panose="05000000000000000000" pitchFamily="2" charset="2"/>
              <a:buChar char="l"/>
            </a:pPr>
            <a:r>
              <a:rPr lang="zh-CN" altLang="en-US" dirty="0" smtClean="0">
                <a:solidFill>
                  <a:srgbClr val="0070C0"/>
                </a:solidFill>
              </a:rPr>
              <a:t>设计标准</a:t>
            </a:r>
            <a:endParaRPr lang="en-US" altLang="zh-CN" dirty="0" smtClean="0">
              <a:solidFill>
                <a:srgbClr val="0070C0"/>
              </a:solidFill>
            </a:endParaRPr>
          </a:p>
          <a:p>
            <a:pPr marL="742950" lvl="1" indent="-285750" algn="l">
              <a:lnSpc>
                <a:spcPct val="150000"/>
              </a:lnSpc>
              <a:buSzPct val="75000"/>
              <a:buFont typeface="Wingdings" panose="05000000000000000000" pitchFamily="2" charset="2"/>
              <a:buChar char="ü"/>
            </a:pPr>
            <a:r>
              <a:rPr lang="zh-CN" altLang="en-US" sz="1200" dirty="0" smtClean="0"/>
              <a:t>按</a:t>
            </a:r>
            <a:r>
              <a:rPr lang="zh-CN" altLang="en-US" sz="1200" dirty="0" smtClean="0">
                <a:solidFill>
                  <a:srgbClr val="0070C0"/>
                </a:solidFill>
              </a:rPr>
              <a:t>工作场所监督区剂量率限值</a:t>
            </a:r>
            <a:r>
              <a:rPr lang="zh-CN" altLang="en-US" sz="1200" dirty="0" smtClean="0"/>
              <a:t>确定主体屏蔽厚度，对用土壤替换混凝土作主体屏蔽的，为防止土壤和地下水活化，参照</a:t>
            </a:r>
            <a:r>
              <a:rPr lang="en-US" altLang="zh-CN" sz="1200" dirty="0" smtClean="0"/>
              <a:t>J-PARC</a:t>
            </a:r>
            <a:r>
              <a:rPr lang="zh-CN" altLang="en-US" sz="1200" dirty="0" smtClean="0"/>
              <a:t>的设计，取混凝土屏蔽墙的厚度</a:t>
            </a:r>
            <a:r>
              <a:rPr lang="zh-CN" altLang="zh-CN" sz="1200" dirty="0" smtClean="0"/>
              <a:t>使得</a:t>
            </a:r>
            <a:r>
              <a:rPr lang="zh-CN" altLang="en-US" sz="1200" dirty="0" smtClean="0"/>
              <a:t>紧挨混凝土屏蔽墙的</a:t>
            </a:r>
            <a:r>
              <a:rPr lang="en-US" altLang="zh-CN" sz="1200" dirty="0" smtClean="0"/>
              <a:t>1m</a:t>
            </a:r>
            <a:r>
              <a:rPr lang="zh-CN" altLang="zh-CN" sz="1200" dirty="0"/>
              <a:t>厚土壤层</a:t>
            </a:r>
            <a:r>
              <a:rPr lang="zh-CN" altLang="zh-CN" sz="1200" dirty="0" smtClean="0"/>
              <a:t>的</a:t>
            </a:r>
            <a:r>
              <a:rPr lang="zh-CN" altLang="en-US" sz="1200" dirty="0" smtClean="0"/>
              <a:t>平均瞬发辐射剂量率</a:t>
            </a:r>
            <a:r>
              <a:rPr lang="en-US" altLang="zh-CN" sz="1200" dirty="0" smtClean="0"/>
              <a:t>&lt;5.5 </a:t>
            </a:r>
            <a:r>
              <a:rPr lang="en-US" altLang="zh-CN" sz="1200" dirty="0" err="1" smtClean="0"/>
              <a:t>mSv</a:t>
            </a:r>
            <a:r>
              <a:rPr lang="en-US" altLang="zh-CN" sz="1200" dirty="0" smtClean="0"/>
              <a:t>/h</a:t>
            </a:r>
            <a:r>
              <a:rPr lang="zh-CN" altLang="en-US" sz="1200" dirty="0" smtClean="0"/>
              <a:t>（该值可使土壤和地下水活化程度满足</a:t>
            </a:r>
            <a:r>
              <a:rPr lang="en-US" altLang="zh-CN" sz="1200" dirty="0" smtClean="0"/>
              <a:t>GB 18871-2002</a:t>
            </a:r>
            <a:r>
              <a:rPr lang="zh-CN" altLang="en-US" sz="1200" dirty="0" smtClean="0"/>
              <a:t>关于豁免的要求）</a:t>
            </a:r>
            <a:r>
              <a:rPr lang="zh-CN" altLang="en-US" sz="1200" dirty="0"/>
              <a:t>。</a:t>
            </a:r>
            <a:endParaRPr lang="en-US" altLang="zh-CN" sz="1200" dirty="0" smtClean="0"/>
          </a:p>
          <a:p>
            <a:pPr marL="285750" indent="-285750" algn="l">
              <a:lnSpc>
                <a:spcPct val="150000"/>
              </a:lnSpc>
              <a:buSzPct val="75000"/>
              <a:buFont typeface="Wingdings" panose="05000000000000000000" pitchFamily="2" charset="2"/>
              <a:buChar char="l"/>
            </a:pPr>
            <a:r>
              <a:rPr lang="zh-CN" altLang="en-US" dirty="0" smtClean="0">
                <a:solidFill>
                  <a:srgbClr val="0070C0"/>
                </a:solidFill>
              </a:rPr>
              <a:t>设计完成后的主屏蔽墙厚度：</a:t>
            </a:r>
            <a:r>
              <a:rPr lang="en-US" altLang="zh-CN" dirty="0" smtClean="0"/>
              <a:t>0.5 m</a:t>
            </a:r>
            <a:r>
              <a:rPr lang="zh-CN" altLang="en-US" dirty="0" smtClean="0"/>
              <a:t>、</a:t>
            </a:r>
            <a:r>
              <a:rPr lang="en-US" altLang="zh-CN" dirty="0" smtClean="0"/>
              <a:t>0.8 m</a:t>
            </a:r>
            <a:r>
              <a:rPr lang="zh-CN" altLang="en-US" dirty="0" smtClean="0"/>
              <a:t>、</a:t>
            </a:r>
            <a:r>
              <a:rPr lang="en-US" altLang="zh-CN" dirty="0" smtClean="0"/>
              <a:t>1 m (</a:t>
            </a:r>
            <a:r>
              <a:rPr lang="zh-CN" altLang="en-US" dirty="0" smtClean="0"/>
              <a:t>混凝土）</a:t>
            </a:r>
            <a:r>
              <a:rPr lang="en-US" altLang="zh-CN" dirty="0" smtClean="0"/>
              <a:t>+ 3.5 m</a:t>
            </a:r>
            <a:r>
              <a:rPr lang="zh-CN" altLang="en-US" dirty="0" smtClean="0"/>
              <a:t>、</a:t>
            </a:r>
            <a:r>
              <a:rPr lang="en-US" altLang="zh-CN" dirty="0" smtClean="0"/>
              <a:t>4.7 m</a:t>
            </a:r>
            <a:r>
              <a:rPr lang="zh-CN" altLang="en-US" dirty="0" smtClean="0"/>
              <a:t>、</a:t>
            </a:r>
            <a:r>
              <a:rPr lang="en-US" altLang="zh-CN" dirty="0" smtClean="0"/>
              <a:t>5 m </a:t>
            </a:r>
            <a:r>
              <a:rPr lang="zh-CN" altLang="en-US" dirty="0" smtClean="0"/>
              <a:t>（土壤）</a:t>
            </a:r>
            <a:endParaRPr lang="zh-CN" altLang="zh-CN" dirty="0"/>
          </a:p>
        </p:txBody>
      </p:sp>
      <p:sp>
        <p:nvSpPr>
          <p:cNvPr id="7" name="标题 1"/>
          <p:cNvSpPr txBox="1">
            <a:spLocks/>
          </p:cNvSpPr>
          <p:nvPr/>
        </p:nvSpPr>
        <p:spPr>
          <a:xfrm>
            <a:off x="609600" y="955576"/>
            <a:ext cx="6248400" cy="457200"/>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t>辐射屏蔽设计</a:t>
            </a:r>
            <a:endParaRPr lang="zh-CN" altLang="en-US" kern="0" dirty="0"/>
          </a:p>
        </p:txBody>
      </p:sp>
    </p:spTree>
    <p:extLst>
      <p:ext uri="{BB962C8B-B14F-4D97-AF65-F5344CB8AC3E}">
        <p14:creationId xmlns:p14="http://schemas.microsoft.com/office/powerpoint/2010/main" val="1665241595"/>
      </p:ext>
    </p:extLst>
  </p:cSld>
  <p:clrMapOvr>
    <a:masterClrMapping/>
  </p:clrMapOvr>
  <p:transition advTm="56948">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0"/>
          </p:nvPr>
        </p:nvSpPr>
        <p:spPr/>
        <p:txBody>
          <a:bodyPr/>
          <a:lstStyle/>
          <a:p>
            <a:fld id="{05A4B9CD-D521-4216-9400-A25F51E1E1A4}" type="slidenum">
              <a:rPr lang="en-US" altLang="zh-CN"/>
              <a:pPr/>
              <a:t>7</a:t>
            </a:fld>
            <a:endParaRPr lang="en-US" altLang="zh-CN"/>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589801" y="1273671"/>
            <a:ext cx="7853358" cy="415498"/>
          </a:xfrm>
          <a:prstGeom prst="rect">
            <a:avLst/>
          </a:prstGeom>
        </p:spPr>
        <p:txBody>
          <a:bodyPr wrap="square">
            <a:spAutoFit/>
          </a:bodyPr>
          <a:lstStyle/>
          <a:p>
            <a:pPr marL="285750" indent="-285750" algn="l">
              <a:lnSpc>
                <a:spcPct val="150000"/>
              </a:lnSpc>
              <a:buSzPct val="75000"/>
              <a:buFont typeface="Wingdings" panose="05000000000000000000" pitchFamily="2" charset="2"/>
              <a:buChar char="l"/>
            </a:pPr>
            <a:r>
              <a:rPr lang="zh-CN" altLang="en-US" dirty="0" smtClean="0"/>
              <a:t>工作场所和辐射热点的屏蔽设计</a:t>
            </a:r>
            <a:endParaRPr lang="en-US" altLang="zh-CN" dirty="0" smtClean="0"/>
          </a:p>
        </p:txBody>
      </p:sp>
      <p:pic>
        <p:nvPicPr>
          <p:cNvPr id="13" name="图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281" y="1647298"/>
            <a:ext cx="3890199" cy="384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descr="C:\Users\wqbbamboom\Desktop\屏幕快照 2016-08-13 13.41.48.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9478" y="1647298"/>
            <a:ext cx="3102143" cy="1474894"/>
          </a:xfrm>
          <a:prstGeom prst="rect">
            <a:avLst/>
          </a:prstGeom>
          <a:noFill/>
          <a:ln>
            <a:noFill/>
          </a:ln>
        </p:spPr>
      </p:pic>
      <p:pic>
        <p:nvPicPr>
          <p:cNvPr id="15" name="图片 14" descr="C:\Users\wqbbamboom\Desktop\屏幕快照 2016-08-13 13.21.1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2480" y="3163054"/>
            <a:ext cx="3142245" cy="259287"/>
          </a:xfrm>
          <a:prstGeom prst="rect">
            <a:avLst/>
          </a:prstGeom>
          <a:noFill/>
          <a:ln>
            <a:noFill/>
          </a:ln>
        </p:spPr>
      </p:pic>
      <p:sp>
        <p:nvSpPr>
          <p:cNvPr id="16" name="矩形 15"/>
          <p:cNvSpPr/>
          <p:nvPr/>
        </p:nvSpPr>
        <p:spPr>
          <a:xfrm>
            <a:off x="4951988" y="3501008"/>
            <a:ext cx="3730537" cy="523220"/>
          </a:xfrm>
          <a:prstGeom prst="rect">
            <a:avLst/>
          </a:prstGeom>
        </p:spPr>
        <p:txBody>
          <a:bodyPr wrap="square">
            <a:spAutoFit/>
          </a:bodyPr>
          <a:lstStyle/>
          <a:p>
            <a:pPr>
              <a:spcAft>
                <a:spcPts val="0"/>
              </a:spcAft>
            </a:pP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离子源</a:t>
            </a:r>
            <a:r>
              <a:rPr lang="zh-CN" altLang="zh-CN" kern="100" dirty="0">
                <a:latin typeface="Calibri" panose="020F0502020204030204" pitchFamily="34" charset="0"/>
                <a:ea typeface="宋体" panose="02010600030101010101" pitchFamily="2" charset="-122"/>
                <a:cs typeface="Times New Roman" panose="02020603050405020304" pitchFamily="18" charset="0"/>
              </a:rPr>
              <a:t>厅和电梯口的剂量率分布（单位：</a:t>
            </a:r>
            <a:r>
              <a:rPr lang="en-US" altLang="zh-CN" kern="100" dirty="0" err="1">
                <a:latin typeface="Calibri" panose="020F0502020204030204" pitchFamily="34" charset="0"/>
                <a:ea typeface="宋体" panose="02010600030101010101" pitchFamily="2" charset="-122"/>
                <a:cs typeface="Times New Roman" panose="02020603050405020304" pitchFamily="18" charset="0"/>
              </a:rPr>
              <a:t>mSv</a:t>
            </a:r>
            <a:r>
              <a:rPr lang="en-US" altLang="zh-CN" kern="100" dirty="0">
                <a:latin typeface="Calibri" panose="020F0502020204030204" pitchFamily="34" charset="0"/>
                <a:ea typeface="宋体" panose="02010600030101010101" pitchFamily="2" charset="-122"/>
                <a:cs typeface="Times New Roman" panose="02020603050405020304" pitchFamily="18" charset="0"/>
              </a:rPr>
              <a:t>/h</a:t>
            </a:r>
            <a:r>
              <a:rPr lang="zh-CN" altLang="zh-CN" kern="100" dirty="0">
                <a:latin typeface="Calibri" panose="020F0502020204030204" pitchFamily="34" charset="0"/>
                <a:ea typeface="宋体" panose="02010600030101010101" pitchFamily="2" charset="-122"/>
                <a:cs typeface="Times New Roman" panose="02020603050405020304" pitchFamily="18" charset="0"/>
              </a:rPr>
              <a:t>）</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7" name="图片 7" descr="wq.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5603718"/>
            <a:ext cx="4048936" cy="63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756101" y="6215735"/>
            <a:ext cx="3471822" cy="340093"/>
          </a:xfrm>
          <a:prstGeom prst="rect">
            <a:avLst/>
          </a:prstGeom>
        </p:spPr>
        <p:txBody>
          <a:bodyPr wrap="square">
            <a:spAutoFit/>
          </a:bodyPr>
          <a:lstStyle/>
          <a:p>
            <a:pPr indent="304800">
              <a:lnSpc>
                <a:spcPct val="115000"/>
              </a:lnSpc>
              <a:spcAft>
                <a:spcPts val="0"/>
              </a:spcAft>
            </a:pPr>
            <a:r>
              <a:rPr lang="en-US" altLang="zh-CN" kern="100" dirty="0" smtClean="0">
                <a:latin typeface="Calibri" panose="020F0502020204030204" pitchFamily="34" charset="0"/>
                <a:ea typeface="宋体" panose="02010600030101010101" pitchFamily="2" charset="-122"/>
                <a:cs typeface="Times New Roman" panose="02020603050405020304" pitchFamily="18" charset="0"/>
              </a:rPr>
              <a:t>RCS</a:t>
            </a:r>
            <a:r>
              <a:rPr lang="zh-CN" altLang="zh-CN" kern="100" dirty="0">
                <a:latin typeface="Calibri" panose="020F0502020204030204" pitchFamily="34" charset="0"/>
                <a:ea typeface="宋体" panose="02010600030101010101" pitchFamily="2" charset="-122"/>
                <a:cs typeface="Times New Roman" panose="02020603050405020304" pitchFamily="18" charset="0"/>
              </a:rPr>
              <a:t>全环</a:t>
            </a: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剂量</a:t>
            </a:r>
            <a:r>
              <a:rPr lang="zh-CN" altLang="en-US" kern="100" dirty="0" smtClean="0">
                <a:latin typeface="Calibri" panose="020F0502020204030204" pitchFamily="34" charset="0"/>
                <a:ea typeface="宋体" panose="02010600030101010101" pitchFamily="2" charset="-122"/>
                <a:cs typeface="Times New Roman" panose="02020603050405020304" pitchFamily="18" charset="0"/>
              </a:rPr>
              <a:t>率</a:t>
            </a: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分布（</a:t>
            </a:r>
            <a:r>
              <a:rPr lang="zh-CN" altLang="zh-CN" kern="100" dirty="0">
                <a:latin typeface="Calibri" panose="020F0502020204030204" pitchFamily="34" charset="0"/>
                <a:ea typeface="宋体" panose="02010600030101010101" pitchFamily="2" charset="-122"/>
                <a:cs typeface="Times New Roman" panose="02020603050405020304" pitchFamily="18" charset="0"/>
              </a:rPr>
              <a:t>单位：</a:t>
            </a:r>
            <a:r>
              <a:rPr lang="en-US" altLang="zh-CN" kern="100" dirty="0" err="1" smtClean="0">
                <a:latin typeface="Calibri" panose="020F0502020204030204" pitchFamily="34" charset="0"/>
                <a:ea typeface="宋体" panose="02010600030101010101" pitchFamily="2" charset="-122"/>
                <a:cs typeface="Times New Roman" panose="02020603050405020304" pitchFamily="18" charset="0"/>
              </a:rPr>
              <a:t>mSv</a:t>
            </a:r>
            <a:r>
              <a:rPr lang="en-US" altLang="zh-CN" kern="100" dirty="0" smtClean="0">
                <a:latin typeface="Calibri" panose="020F0502020204030204" pitchFamily="34" charset="0"/>
                <a:ea typeface="宋体" panose="02010600030101010101" pitchFamily="2" charset="-122"/>
                <a:cs typeface="Times New Roman" panose="02020603050405020304" pitchFamily="18" charset="0"/>
              </a:rPr>
              <a:t>/h</a:t>
            </a:r>
            <a:r>
              <a:rPr lang="zh-CN" altLang="en-US" kern="100" dirty="0" smtClean="0">
                <a:latin typeface="Calibri" panose="020F0502020204030204" pitchFamily="34" charset="0"/>
                <a:ea typeface="宋体" panose="02010600030101010101" pitchFamily="2" charset="-122"/>
                <a:cs typeface="Times New Roman" panose="02020603050405020304" pitchFamily="18" charset="0"/>
              </a:rPr>
              <a:t>）</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9" name="图片 18"/>
          <p:cNvPicPr>
            <a:picLocks noChangeAspect="1"/>
          </p:cNvPicPr>
          <p:nvPr/>
        </p:nvPicPr>
        <p:blipFill>
          <a:blip r:embed="rId7"/>
          <a:stretch>
            <a:fillRect/>
          </a:stretch>
        </p:blipFill>
        <p:spPr>
          <a:xfrm>
            <a:off x="5715844" y="4164146"/>
            <a:ext cx="2284309" cy="2068468"/>
          </a:xfrm>
          <a:prstGeom prst="rect">
            <a:avLst/>
          </a:prstGeom>
        </p:spPr>
      </p:pic>
      <p:sp>
        <p:nvSpPr>
          <p:cNvPr id="20" name="文本框 19"/>
          <p:cNvSpPr txBox="1"/>
          <p:nvPr/>
        </p:nvSpPr>
        <p:spPr>
          <a:xfrm>
            <a:off x="4951988" y="6194992"/>
            <a:ext cx="3644256" cy="307777"/>
          </a:xfrm>
          <a:prstGeom prst="rect">
            <a:avLst/>
          </a:prstGeom>
          <a:noFill/>
        </p:spPr>
        <p:txBody>
          <a:bodyPr wrap="square" rtlCol="0">
            <a:spAutoFit/>
          </a:bodyPr>
          <a:lstStyle/>
          <a:p>
            <a:r>
              <a:rPr lang="zh-CN" altLang="en-US" dirty="0" smtClean="0"/>
              <a:t>靶前</a:t>
            </a:r>
            <a:r>
              <a:rPr lang="en-US" altLang="zh-CN" dirty="0" smtClean="0"/>
              <a:t>24m</a:t>
            </a:r>
            <a:r>
              <a:rPr lang="zh-CN" altLang="en-US" dirty="0" smtClean="0"/>
              <a:t>隧道的瞬发剂量率</a:t>
            </a:r>
            <a:r>
              <a:rPr lang="zh-CN" altLang="zh-CN" kern="100" dirty="0">
                <a:latin typeface="Calibri" panose="020F0502020204030204" pitchFamily="34" charset="0"/>
                <a:ea typeface="宋体" panose="02010600030101010101" pitchFamily="2" charset="-122"/>
                <a:cs typeface="Times New Roman" panose="02020603050405020304" pitchFamily="18" charset="0"/>
              </a:rPr>
              <a:t>（单位：</a:t>
            </a:r>
            <a:r>
              <a:rPr lang="en-US" altLang="zh-CN" kern="100" dirty="0" err="1">
                <a:latin typeface="Calibri" panose="020F0502020204030204" pitchFamily="34" charset="0"/>
                <a:ea typeface="宋体" panose="02010600030101010101" pitchFamily="2" charset="-122"/>
                <a:cs typeface="Times New Roman" panose="02020603050405020304" pitchFamily="18" charset="0"/>
              </a:rPr>
              <a:t>mSv</a:t>
            </a:r>
            <a:r>
              <a:rPr lang="en-US" altLang="zh-CN" kern="100" dirty="0">
                <a:latin typeface="Calibri" panose="020F0502020204030204" pitchFamily="34" charset="0"/>
                <a:ea typeface="宋体" panose="02010600030101010101" pitchFamily="2" charset="-122"/>
                <a:cs typeface="Times New Roman" panose="02020603050405020304" pitchFamily="18" charset="0"/>
              </a:rPr>
              <a:t>/h</a:t>
            </a: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a:t>
            </a:r>
            <a:endParaRPr lang="zh-CN" altLang="zh-CN"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3" name="标题 1"/>
          <p:cNvSpPr txBox="1">
            <a:spLocks/>
          </p:cNvSpPr>
          <p:nvPr/>
        </p:nvSpPr>
        <p:spPr>
          <a:xfrm>
            <a:off x="609600" y="838200"/>
            <a:ext cx="6248400" cy="457200"/>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zh-CN" altLang="en-US" kern="0" dirty="0" smtClean="0"/>
              <a:t>辐射屏蔽设计</a:t>
            </a:r>
            <a:endParaRPr lang="zh-CN" altLang="en-US" kern="0" dirty="0"/>
          </a:p>
        </p:txBody>
      </p:sp>
    </p:spTree>
    <p:extLst>
      <p:ext uri="{BB962C8B-B14F-4D97-AF65-F5344CB8AC3E}">
        <p14:creationId xmlns:p14="http://schemas.microsoft.com/office/powerpoint/2010/main" val="2177689888"/>
      </p:ext>
    </p:extLst>
  </p:cSld>
  <p:clrMapOvr>
    <a:masterClrMapping/>
  </p:clrMapOvr>
  <p:transition advTm="56948">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539552" y="836712"/>
            <a:ext cx="8002786" cy="576064"/>
          </a:xfrm>
        </p:spPr>
        <p:txBody>
          <a:bodyPr/>
          <a:lstStyle/>
          <a:p>
            <a:r>
              <a:rPr lang="zh-CN" altLang="en-US" dirty="0" smtClean="0"/>
              <a:t>人身安全联锁系统</a:t>
            </a:r>
            <a:endParaRPr lang="zh-CN" altLang="en-US" dirty="0"/>
          </a:p>
        </p:txBody>
      </p:sp>
      <p:sp>
        <p:nvSpPr>
          <p:cNvPr id="3" name="内容占位符 2"/>
          <p:cNvSpPr>
            <a:spLocks noGrp="1"/>
          </p:cNvSpPr>
          <p:nvPr>
            <p:ph idx="1"/>
          </p:nvPr>
        </p:nvSpPr>
        <p:spPr>
          <a:xfrm>
            <a:off x="457200" y="1340768"/>
            <a:ext cx="8229600" cy="2039330"/>
          </a:xfrm>
        </p:spPr>
        <p:txBody>
          <a:bodyPr/>
          <a:lstStyle/>
          <a:p>
            <a:pPr>
              <a:lnSpc>
                <a:spcPct val="100000"/>
              </a:lnSpc>
              <a:spcBef>
                <a:spcPts val="300"/>
              </a:spcBef>
              <a:spcAft>
                <a:spcPts val="300"/>
              </a:spcAft>
              <a:buClr>
                <a:srgbClr val="0070C0"/>
              </a:buClr>
              <a:buSzPct val="75000"/>
              <a:buFont typeface="Wingdings" panose="05000000000000000000" pitchFamily="2" charset="2"/>
              <a:buChar char="l"/>
            </a:pPr>
            <a:r>
              <a:rPr lang="en-US" altLang="zh-CN" sz="1600" dirty="0" smtClean="0">
                <a:solidFill>
                  <a:srgbClr val="0070C0"/>
                </a:solidFill>
                <a:latin typeface="+mn-ea"/>
                <a:ea typeface="+mn-ea"/>
              </a:rPr>
              <a:t>加速器</a:t>
            </a:r>
            <a:r>
              <a:rPr lang="zh-CN" altLang="en-US" sz="1600" dirty="0" smtClean="0">
                <a:solidFill>
                  <a:srgbClr val="0070C0"/>
                </a:solidFill>
                <a:latin typeface="+mn-ea"/>
                <a:ea typeface="+mn-ea"/>
              </a:rPr>
              <a:t>有四种状态（停机、准备、停束和运行），六种</a:t>
            </a:r>
            <a:r>
              <a:rPr lang="en-US" altLang="zh-CN" sz="1600" dirty="0" smtClean="0">
                <a:solidFill>
                  <a:srgbClr val="0070C0"/>
                </a:solidFill>
                <a:latin typeface="+mn-ea"/>
                <a:ea typeface="+mn-ea"/>
              </a:rPr>
              <a:t>运行模式</a:t>
            </a:r>
            <a:r>
              <a:rPr lang="zh-CN" altLang="en-US" sz="1600" dirty="0" smtClean="0">
                <a:solidFill>
                  <a:srgbClr val="0070C0"/>
                </a:solidFill>
                <a:latin typeface="+mn-ea"/>
                <a:ea typeface="+mn-ea"/>
              </a:rPr>
              <a:t>（离子源模式、</a:t>
            </a:r>
            <a:r>
              <a:rPr lang="en-US" altLang="zh-CN" sz="1600" dirty="0" smtClean="0">
                <a:solidFill>
                  <a:srgbClr val="0070C0"/>
                </a:solidFill>
                <a:latin typeface="+mn-ea"/>
                <a:ea typeface="+mn-ea"/>
              </a:rPr>
              <a:t>L-DUMP</a:t>
            </a:r>
            <a:r>
              <a:rPr lang="en-US" altLang="zh-CN" sz="1600" dirty="0">
                <a:solidFill>
                  <a:srgbClr val="0070C0"/>
                </a:solidFill>
                <a:latin typeface="+mn-ea"/>
                <a:ea typeface="+mn-ea"/>
              </a:rPr>
              <a:t>模式、LRDMP1模式、I-DUMP模式、R-DUMP模式和Target</a:t>
            </a:r>
            <a:r>
              <a:rPr lang="en-US" altLang="zh-CN" sz="1600" dirty="0" smtClean="0">
                <a:solidFill>
                  <a:srgbClr val="0070C0"/>
                </a:solidFill>
                <a:latin typeface="+mn-ea"/>
                <a:ea typeface="+mn-ea"/>
              </a:rPr>
              <a:t>模式</a:t>
            </a:r>
            <a:r>
              <a:rPr lang="zh-CN" altLang="en-US" sz="1600" dirty="0" smtClean="0">
                <a:solidFill>
                  <a:srgbClr val="0070C0"/>
                </a:solidFill>
                <a:latin typeface="+mn-ea"/>
                <a:ea typeface="+mn-ea"/>
              </a:rPr>
              <a:t>）；</a:t>
            </a:r>
            <a:endParaRPr lang="en-US" altLang="zh-CN" sz="1600" dirty="0" smtClean="0">
              <a:solidFill>
                <a:srgbClr val="0070C0"/>
              </a:solidFill>
              <a:latin typeface="+mn-ea"/>
              <a:ea typeface="+mn-ea"/>
            </a:endParaRPr>
          </a:p>
          <a:p>
            <a:pPr>
              <a:lnSpc>
                <a:spcPct val="100000"/>
              </a:lnSpc>
              <a:spcBef>
                <a:spcPts val="300"/>
              </a:spcBef>
              <a:spcAft>
                <a:spcPts val="300"/>
              </a:spcAft>
              <a:buClr>
                <a:srgbClr val="0070C0"/>
              </a:buClr>
              <a:buSzPct val="75000"/>
              <a:buFont typeface="Wingdings" panose="05000000000000000000" pitchFamily="2" charset="2"/>
              <a:buChar char="l"/>
            </a:pPr>
            <a:r>
              <a:rPr lang="zh-CN" altLang="en-US" sz="1600" dirty="0" smtClean="0">
                <a:solidFill>
                  <a:srgbClr val="0070C0"/>
                </a:solidFill>
                <a:latin typeface="+mn-ea"/>
                <a:ea typeface="+mn-ea"/>
              </a:rPr>
              <a:t>每台谱仪有两种状态（</a:t>
            </a:r>
            <a:r>
              <a:rPr lang="en-US" altLang="zh-CN" sz="1600" dirty="0" smtClean="0">
                <a:solidFill>
                  <a:srgbClr val="0070C0"/>
                </a:solidFill>
                <a:latin typeface="+mn-ea"/>
                <a:ea typeface="+mn-ea"/>
              </a:rPr>
              <a:t>SHUTTER</a:t>
            </a:r>
            <a:r>
              <a:rPr lang="zh-CN" altLang="en-US" sz="1600" dirty="0" smtClean="0">
                <a:solidFill>
                  <a:srgbClr val="0070C0"/>
                </a:solidFill>
                <a:latin typeface="+mn-ea"/>
                <a:ea typeface="+mn-ea"/>
              </a:rPr>
              <a:t>打开、</a:t>
            </a:r>
            <a:r>
              <a:rPr lang="en-US" altLang="zh-CN" sz="1600" dirty="0" smtClean="0">
                <a:solidFill>
                  <a:srgbClr val="0070C0"/>
                </a:solidFill>
                <a:latin typeface="+mn-ea"/>
                <a:ea typeface="+mn-ea"/>
              </a:rPr>
              <a:t>SHUTTER</a:t>
            </a:r>
            <a:r>
              <a:rPr lang="zh-CN" altLang="en-US" sz="1600" dirty="0" smtClean="0">
                <a:solidFill>
                  <a:srgbClr val="0070C0"/>
                </a:solidFill>
                <a:latin typeface="+mn-ea"/>
                <a:ea typeface="+mn-ea"/>
              </a:rPr>
              <a:t>关闭）。</a:t>
            </a:r>
            <a:endParaRPr lang="en-US" altLang="zh-CN" sz="1600" dirty="0" smtClean="0">
              <a:solidFill>
                <a:srgbClr val="0070C0"/>
              </a:solidFill>
              <a:latin typeface="+mn-ea"/>
              <a:ea typeface="+mn-ea"/>
            </a:endParaRPr>
          </a:p>
          <a:p>
            <a:pPr>
              <a:lnSpc>
                <a:spcPct val="100000"/>
              </a:lnSpc>
              <a:spcBef>
                <a:spcPts val="300"/>
              </a:spcBef>
              <a:spcAft>
                <a:spcPts val="300"/>
              </a:spcAft>
              <a:buClr>
                <a:srgbClr val="0070C0"/>
              </a:buClr>
              <a:buSzPct val="75000"/>
              <a:buFont typeface="Wingdings" panose="05000000000000000000" pitchFamily="2" charset="2"/>
              <a:buChar char="l"/>
            </a:pPr>
            <a:r>
              <a:rPr lang="en-US" altLang="zh-CN" sz="1600" dirty="0" smtClean="0">
                <a:solidFill>
                  <a:srgbClr val="0070C0"/>
                </a:solidFill>
                <a:latin typeface="+mn-ea"/>
                <a:ea typeface="+mn-ea"/>
              </a:rPr>
              <a:t>PPS</a:t>
            </a:r>
            <a:r>
              <a:rPr lang="zh-CN" altLang="en-US" sz="1600" dirty="0" smtClean="0">
                <a:solidFill>
                  <a:srgbClr val="0070C0"/>
                </a:solidFill>
                <a:latin typeface="+mn-ea"/>
                <a:ea typeface="+mn-ea"/>
              </a:rPr>
              <a:t>控制区设置了两种状态（就绪</a:t>
            </a:r>
            <a:r>
              <a:rPr lang="en-US" altLang="zh-CN" sz="1600" dirty="0" smtClean="0">
                <a:solidFill>
                  <a:srgbClr val="0070C0"/>
                </a:solidFill>
                <a:latin typeface="+mn-ea"/>
                <a:ea typeface="+mn-ea"/>
              </a:rPr>
              <a:t>/</a:t>
            </a:r>
            <a:r>
              <a:rPr lang="zh-CN" altLang="en-US" sz="1600" dirty="0" smtClean="0">
                <a:solidFill>
                  <a:srgbClr val="0070C0"/>
                </a:solidFill>
                <a:latin typeface="+mn-ea"/>
                <a:ea typeface="+mn-ea"/>
              </a:rPr>
              <a:t>建立联锁、未就绪</a:t>
            </a:r>
            <a:r>
              <a:rPr lang="en-US" altLang="zh-CN" sz="1600" dirty="0" smtClean="0">
                <a:solidFill>
                  <a:srgbClr val="0070C0"/>
                </a:solidFill>
                <a:latin typeface="+mn-ea"/>
                <a:ea typeface="+mn-ea"/>
              </a:rPr>
              <a:t>/</a:t>
            </a:r>
            <a:r>
              <a:rPr lang="zh-CN" altLang="en-US" sz="1600" dirty="0" smtClean="0">
                <a:solidFill>
                  <a:srgbClr val="0070C0"/>
                </a:solidFill>
                <a:latin typeface="+mn-ea"/>
                <a:ea typeface="+mn-ea"/>
              </a:rPr>
              <a:t>未建立联锁）和三种管制模式（控制进入、限制进入和禁止进入）。</a:t>
            </a:r>
            <a:endParaRPr lang="en-US" altLang="zh-CN" sz="1600" dirty="0" smtClean="0">
              <a:solidFill>
                <a:srgbClr val="0070C0"/>
              </a:solidFill>
              <a:latin typeface="+mn-ea"/>
              <a:ea typeface="+mn-ea"/>
            </a:endParaRPr>
          </a:p>
          <a:p>
            <a:pPr>
              <a:spcBef>
                <a:spcPts val="300"/>
              </a:spcBef>
              <a:spcAft>
                <a:spcPts val="300"/>
              </a:spcAft>
              <a:buClr>
                <a:srgbClr val="0070C0"/>
              </a:buClr>
              <a:buSzPct val="75000"/>
              <a:buFont typeface="Wingdings" panose="05000000000000000000" pitchFamily="2" charset="2"/>
              <a:buChar char="l"/>
            </a:pPr>
            <a:r>
              <a:rPr lang="zh-CN" altLang="en-US" sz="1600" dirty="0" smtClean="0">
                <a:solidFill>
                  <a:srgbClr val="0070C0"/>
                </a:solidFill>
                <a:latin typeface="+mn-ea"/>
                <a:ea typeface="+mn-ea"/>
              </a:rPr>
              <a:t>通过加速器</a:t>
            </a:r>
            <a:r>
              <a:rPr lang="en-US" altLang="zh-CN" sz="1600" dirty="0" smtClean="0">
                <a:solidFill>
                  <a:srgbClr val="0070C0"/>
                </a:solidFill>
                <a:latin typeface="+mn-ea"/>
                <a:ea typeface="+mn-ea"/>
              </a:rPr>
              <a:t>/</a:t>
            </a:r>
            <a:r>
              <a:rPr lang="zh-CN" altLang="en-US" sz="1600" dirty="0" smtClean="0">
                <a:solidFill>
                  <a:srgbClr val="0070C0"/>
                </a:solidFill>
                <a:latin typeface="+mn-ea"/>
                <a:ea typeface="+mn-ea"/>
              </a:rPr>
              <a:t>谱仪状态与</a:t>
            </a:r>
            <a:r>
              <a:rPr lang="en-US" altLang="zh-CN" sz="1600" dirty="0" smtClean="0">
                <a:solidFill>
                  <a:srgbClr val="0070C0"/>
                </a:solidFill>
                <a:latin typeface="+mn-ea"/>
                <a:ea typeface="+mn-ea"/>
              </a:rPr>
              <a:t>PPS</a:t>
            </a:r>
            <a:r>
              <a:rPr lang="zh-CN" altLang="en-US" sz="1600" dirty="0" smtClean="0">
                <a:solidFill>
                  <a:srgbClr val="0070C0"/>
                </a:solidFill>
                <a:latin typeface="+mn-ea"/>
                <a:ea typeface="+mn-ea"/>
              </a:rPr>
              <a:t>联锁，实现了在不同模式</a:t>
            </a:r>
            <a:r>
              <a:rPr lang="zh-CN" altLang="en-US" sz="1600" dirty="0">
                <a:solidFill>
                  <a:srgbClr val="0070C0"/>
                </a:solidFill>
                <a:latin typeface="+mn-ea"/>
                <a:ea typeface="+mn-ea"/>
              </a:rPr>
              <a:t>和状态下</a:t>
            </a:r>
            <a:r>
              <a:rPr lang="zh-CN" altLang="en-US" sz="1600" dirty="0" smtClean="0">
                <a:solidFill>
                  <a:srgbClr val="0070C0"/>
                </a:solidFill>
                <a:latin typeface="+mn-ea"/>
                <a:ea typeface="+mn-ea"/>
              </a:rPr>
              <a:t>的各控制区的联锁</a:t>
            </a:r>
            <a:r>
              <a:rPr lang="zh-CN" altLang="en-US" sz="1600" dirty="0">
                <a:solidFill>
                  <a:srgbClr val="0070C0"/>
                </a:solidFill>
                <a:latin typeface="+mn-ea"/>
                <a:ea typeface="+mn-ea"/>
              </a:rPr>
              <a:t>管</a:t>
            </a:r>
            <a:r>
              <a:rPr lang="zh-CN" altLang="en-US" sz="1600" dirty="0" smtClean="0">
                <a:solidFill>
                  <a:srgbClr val="0070C0"/>
                </a:solidFill>
                <a:latin typeface="+mn-ea"/>
                <a:ea typeface="+mn-ea"/>
              </a:rPr>
              <a:t>控和安全保护。</a:t>
            </a:r>
            <a:endParaRPr lang="zh-CN" altLang="en-US" sz="1600" dirty="0">
              <a:solidFill>
                <a:srgbClr val="0070C0"/>
              </a:solidFill>
              <a:latin typeface="+mn-ea"/>
              <a:ea typeface="+mn-ea"/>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563" y="3429000"/>
            <a:ext cx="7632846" cy="125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9"/>
          <p:cNvSpPr>
            <a:spLocks noChangeArrowheads="1"/>
          </p:cNvSpPr>
          <p:nvPr/>
        </p:nvSpPr>
        <p:spPr bwMode="auto">
          <a:xfrm>
            <a:off x="4283968" y="3068960"/>
            <a:ext cx="2592288"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加速器模式对应的</a:t>
            </a:r>
            <a:r>
              <a:rPr lang="en-US" altLang="zh-CN" sz="1600" dirty="0" smtClean="0">
                <a:latin typeface="宋体" charset="-122"/>
              </a:rPr>
              <a:t>PPS</a:t>
            </a:r>
            <a:r>
              <a:rPr lang="zh-CN" altLang="en-US" sz="1600" dirty="0" smtClean="0">
                <a:latin typeface="宋体" charset="-122"/>
              </a:rPr>
              <a:t>模式</a:t>
            </a:r>
            <a:endParaRPr lang="zh-CN" altLang="en-US" sz="1600" dirty="0">
              <a:latin typeface="宋体" charset="-122"/>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562" y="4869160"/>
            <a:ext cx="3186382" cy="1716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9"/>
          <p:cNvSpPr>
            <a:spLocks noChangeArrowheads="1"/>
          </p:cNvSpPr>
          <p:nvPr/>
        </p:nvSpPr>
        <p:spPr bwMode="auto">
          <a:xfrm>
            <a:off x="3720011" y="5445224"/>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监控主界面</a:t>
            </a:r>
            <a:endParaRPr lang="zh-CN" altLang="en-US" sz="1600" dirty="0">
              <a:latin typeface="宋体" charset="-122"/>
            </a:endParaRP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408" y="4869160"/>
            <a:ext cx="3145696" cy="172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9"/>
          <p:cNvSpPr>
            <a:spLocks noChangeArrowheads="1"/>
          </p:cNvSpPr>
          <p:nvPr/>
        </p:nvSpPr>
        <p:spPr bwMode="auto">
          <a:xfrm>
            <a:off x="4067944" y="6168068"/>
            <a:ext cx="1327621"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直线分界面</a:t>
            </a:r>
            <a:endParaRPr lang="zh-CN" altLang="en-US" sz="1600" dirty="0">
              <a:latin typeface="宋体" charset="-122"/>
            </a:endParaRPr>
          </a:p>
        </p:txBody>
      </p:sp>
    </p:spTree>
    <p:extLst>
      <p:ext uri="{BB962C8B-B14F-4D97-AF65-F5344CB8AC3E}">
        <p14:creationId xmlns:p14="http://schemas.microsoft.com/office/powerpoint/2010/main" val="2029254934"/>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539552" y="836712"/>
            <a:ext cx="8136904" cy="504056"/>
          </a:xfrm>
        </p:spPr>
        <p:txBody>
          <a:bodyPr/>
          <a:lstStyle/>
          <a:p>
            <a:r>
              <a:rPr lang="zh-CN" altLang="en-US" dirty="0" smtClean="0"/>
              <a:t>人身安全联锁系统</a:t>
            </a:r>
            <a:endParaRPr lang="zh-CN" altLang="en-US" dirty="0"/>
          </a:p>
        </p:txBody>
      </p:sp>
      <p:sp>
        <p:nvSpPr>
          <p:cNvPr id="3" name="内容占位符 2"/>
          <p:cNvSpPr>
            <a:spLocks noGrp="1"/>
          </p:cNvSpPr>
          <p:nvPr>
            <p:ph idx="1"/>
          </p:nvPr>
        </p:nvSpPr>
        <p:spPr>
          <a:xfrm>
            <a:off x="467544" y="1272273"/>
            <a:ext cx="8229600" cy="2108251"/>
          </a:xfrm>
        </p:spPr>
        <p:txBody>
          <a:bodyPr/>
          <a:lstStyle/>
          <a:p>
            <a:pPr>
              <a:spcBef>
                <a:spcPts val="300"/>
              </a:spcBef>
              <a:spcAft>
                <a:spcPts val="300"/>
              </a:spcAft>
              <a:buClr>
                <a:srgbClr val="0070C0"/>
              </a:buClr>
              <a:buSzPct val="75000"/>
              <a:buFont typeface="Wingdings" panose="05000000000000000000" pitchFamily="2" charset="2"/>
              <a:buChar char="l"/>
            </a:pPr>
            <a:r>
              <a:rPr lang="zh-CN" altLang="en-US" sz="1600" dirty="0">
                <a:solidFill>
                  <a:srgbClr val="0070C0"/>
                </a:solidFill>
                <a:latin typeface="+mn-ea"/>
              </a:rPr>
              <a:t>当控制区联锁门、急停按钮</a:t>
            </a:r>
            <a:r>
              <a:rPr lang="zh-CN" altLang="en-US" sz="1600" dirty="0" smtClean="0">
                <a:solidFill>
                  <a:srgbClr val="0070C0"/>
                </a:solidFill>
                <a:latin typeface="+mn-ea"/>
              </a:rPr>
              <a:t>、搜索清场、</a:t>
            </a:r>
            <a:r>
              <a:rPr lang="zh-CN" altLang="en-US" sz="1600" dirty="0">
                <a:solidFill>
                  <a:srgbClr val="0070C0"/>
                </a:solidFill>
                <a:latin typeface="+mn-ea"/>
              </a:rPr>
              <a:t>联锁钥匙、语音播报、联锁控制器等设备均就绪时，控制区才会就绪，只要有一项未就绪，则控制区未就绪</a:t>
            </a:r>
            <a:r>
              <a:rPr lang="zh-CN" altLang="en-US" sz="1600" dirty="0" smtClean="0">
                <a:solidFill>
                  <a:srgbClr val="0070C0"/>
                </a:solidFill>
                <a:latin typeface="+mn-ea"/>
              </a:rPr>
              <a:t>。装置涉及的控制区均就绪时，才允许危险源运行。</a:t>
            </a:r>
            <a:endParaRPr lang="en-US" altLang="zh-CN" sz="1600" dirty="0" smtClean="0">
              <a:solidFill>
                <a:srgbClr val="0070C0"/>
              </a:solidFill>
              <a:latin typeface="+mn-ea"/>
            </a:endParaRPr>
          </a:p>
          <a:p>
            <a:pPr>
              <a:spcBef>
                <a:spcPts val="300"/>
              </a:spcBef>
              <a:spcAft>
                <a:spcPts val="300"/>
              </a:spcAft>
              <a:buClr>
                <a:srgbClr val="0070C0"/>
              </a:buClr>
              <a:buSzPct val="75000"/>
              <a:buFont typeface="Wingdings" panose="05000000000000000000" pitchFamily="2" charset="2"/>
              <a:buChar char="l"/>
            </a:pPr>
            <a:r>
              <a:rPr lang="zh-CN" altLang="zh-CN" sz="1600" dirty="0" smtClean="0">
                <a:solidFill>
                  <a:srgbClr val="0070C0"/>
                </a:solidFill>
                <a:latin typeface="+mn-ea"/>
              </a:rPr>
              <a:t>控制进入</a:t>
            </a:r>
            <a:r>
              <a:rPr lang="zh-CN" altLang="en-US" sz="1600" dirty="0" smtClean="0">
                <a:solidFill>
                  <a:srgbClr val="0070C0"/>
                </a:solidFill>
                <a:latin typeface="+mn-ea"/>
              </a:rPr>
              <a:t>时</a:t>
            </a:r>
            <a:r>
              <a:rPr lang="zh-CN" altLang="zh-CN" sz="1600" dirty="0" smtClean="0">
                <a:solidFill>
                  <a:srgbClr val="0070C0"/>
                </a:solidFill>
                <a:latin typeface="+mn-ea"/>
              </a:rPr>
              <a:t>人员凭授权卡</a:t>
            </a:r>
            <a:r>
              <a:rPr lang="zh-CN" altLang="en-US" sz="1600" dirty="0" smtClean="0">
                <a:solidFill>
                  <a:srgbClr val="0070C0"/>
                </a:solidFill>
                <a:latin typeface="+mn-ea"/>
              </a:rPr>
              <a:t>携安全钥匙</a:t>
            </a:r>
            <a:r>
              <a:rPr lang="zh-CN" altLang="zh-CN" sz="1600" dirty="0" smtClean="0">
                <a:solidFill>
                  <a:srgbClr val="0070C0"/>
                </a:solidFill>
                <a:latin typeface="+mn-ea"/>
              </a:rPr>
              <a:t>进出相关区域</a:t>
            </a:r>
            <a:r>
              <a:rPr lang="zh-CN" altLang="en-US" sz="1600" dirty="0">
                <a:solidFill>
                  <a:srgbClr val="0070C0"/>
                </a:solidFill>
                <a:latin typeface="+mn-ea"/>
              </a:rPr>
              <a:t>；</a:t>
            </a:r>
            <a:r>
              <a:rPr lang="zh-CN" altLang="zh-CN" sz="1600" dirty="0" smtClean="0">
                <a:solidFill>
                  <a:srgbClr val="0070C0"/>
                </a:solidFill>
                <a:latin typeface="+mn-ea"/>
              </a:rPr>
              <a:t>限制进入时只有巡更卡（高权限卡）才可</a:t>
            </a:r>
            <a:r>
              <a:rPr lang="zh-CN" altLang="en-US" sz="1600" dirty="0" smtClean="0">
                <a:solidFill>
                  <a:srgbClr val="0070C0"/>
                </a:solidFill>
                <a:latin typeface="+mn-ea"/>
              </a:rPr>
              <a:t>携安全钥匙</a:t>
            </a:r>
            <a:r>
              <a:rPr lang="zh-CN" altLang="zh-CN" sz="1600" dirty="0" smtClean="0">
                <a:solidFill>
                  <a:srgbClr val="0070C0"/>
                </a:solidFill>
                <a:latin typeface="+mn-ea"/>
              </a:rPr>
              <a:t>进入</a:t>
            </a:r>
            <a:r>
              <a:rPr lang="zh-CN" altLang="en-US" sz="1600" dirty="0">
                <a:solidFill>
                  <a:srgbClr val="0070C0"/>
                </a:solidFill>
                <a:latin typeface="+mn-ea"/>
              </a:rPr>
              <a:t>；</a:t>
            </a:r>
            <a:r>
              <a:rPr lang="zh-CN" altLang="zh-CN" sz="1600" dirty="0" smtClean="0">
                <a:solidFill>
                  <a:srgbClr val="0070C0"/>
                </a:solidFill>
                <a:latin typeface="+mn-ea"/>
              </a:rPr>
              <a:t>禁止进入门禁刷卡无效，不允许人员进入控制区</a:t>
            </a:r>
            <a:r>
              <a:rPr lang="zh-CN" altLang="en-US" sz="1600" dirty="0">
                <a:solidFill>
                  <a:srgbClr val="0070C0"/>
                </a:solidFill>
                <a:latin typeface="+mn-ea"/>
              </a:rPr>
              <a:t>。</a:t>
            </a:r>
            <a:endParaRPr lang="en-US" altLang="zh-CN" sz="1600" dirty="0" smtClean="0">
              <a:solidFill>
                <a:srgbClr val="0070C0"/>
              </a:solidFill>
              <a:latin typeface="+mn-ea"/>
            </a:endParaRPr>
          </a:p>
          <a:p>
            <a:pPr>
              <a:spcBef>
                <a:spcPts val="300"/>
              </a:spcBef>
              <a:spcAft>
                <a:spcPts val="300"/>
              </a:spcAft>
              <a:buClr>
                <a:srgbClr val="0070C0"/>
              </a:buClr>
              <a:buSzPct val="75000"/>
              <a:buFont typeface="Wingdings" panose="05000000000000000000" pitchFamily="2" charset="2"/>
              <a:buChar char="l"/>
            </a:pPr>
            <a:r>
              <a:rPr lang="zh-CN" altLang="en-US" sz="1600" dirty="0" smtClean="0">
                <a:solidFill>
                  <a:srgbClr val="0070C0"/>
                </a:solidFill>
                <a:latin typeface="+mn-ea"/>
              </a:rPr>
              <a:t>三种管制状态下均可刷卡离开控制区，所有联锁门均有紧急开门按钮。</a:t>
            </a:r>
            <a:endParaRPr lang="zh-CN" altLang="en-US" sz="1600" b="1" dirty="0" smtClean="0">
              <a:solidFill>
                <a:srgbClr val="0070C0"/>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703" y="3380524"/>
            <a:ext cx="3509355" cy="2928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802" y="3861048"/>
            <a:ext cx="3600400" cy="2091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1600093" y="6309319"/>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控制区联锁逻辑</a:t>
            </a:r>
            <a:endParaRPr lang="zh-CN" altLang="en-US" sz="1600" dirty="0">
              <a:latin typeface="宋体" charset="-122"/>
            </a:endParaRPr>
          </a:p>
        </p:txBody>
      </p:sp>
      <p:sp>
        <p:nvSpPr>
          <p:cNvPr id="7" name="Rectangle 9"/>
          <p:cNvSpPr>
            <a:spLocks noChangeArrowheads="1"/>
          </p:cNvSpPr>
          <p:nvPr/>
        </p:nvSpPr>
        <p:spPr bwMode="auto">
          <a:xfrm>
            <a:off x="5739785" y="5998169"/>
            <a:ext cx="1840433" cy="311150"/>
          </a:xfrm>
          <a:prstGeom prst="rect">
            <a:avLst/>
          </a:prstGeom>
          <a:noFill/>
          <a:ln w="9525">
            <a:noFill/>
            <a:miter lim="800000"/>
            <a:headEnd/>
            <a:tailEnd/>
          </a:ln>
        </p:spPr>
        <p:txBody>
          <a:bodyPr/>
          <a:lstStyle/>
          <a:p>
            <a:pPr marL="342900" indent="-342900">
              <a:spcBef>
                <a:spcPct val="20000"/>
              </a:spcBef>
            </a:pPr>
            <a:r>
              <a:rPr lang="zh-CN" altLang="en-US" sz="1600" dirty="0" smtClean="0">
                <a:latin typeface="宋体" charset="-122"/>
              </a:rPr>
              <a:t>管制状态转移图</a:t>
            </a:r>
            <a:endParaRPr lang="zh-CN" altLang="en-US" sz="1600" dirty="0">
              <a:latin typeface="宋体" charset="-122"/>
            </a:endParaRPr>
          </a:p>
        </p:txBody>
      </p:sp>
    </p:spTree>
    <p:extLst>
      <p:ext uri="{BB962C8B-B14F-4D97-AF65-F5344CB8AC3E}">
        <p14:creationId xmlns:p14="http://schemas.microsoft.com/office/powerpoint/2010/main" val="418195282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6054</TotalTime>
  <Words>6221</Words>
  <Application>Microsoft Office PowerPoint</Application>
  <PresentationFormat>全屏显示(4:3)</PresentationFormat>
  <Paragraphs>428</Paragraphs>
  <Slides>41</Slides>
  <Notes>8</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41</vt:i4>
      </vt:variant>
    </vt:vector>
  </HeadingPairs>
  <TitlesOfParts>
    <vt:vector size="43" baseType="lpstr">
      <vt:lpstr>1_CSNS讲演稿母板</vt:lpstr>
      <vt:lpstr>Visio</vt:lpstr>
      <vt:lpstr>辐射防护系统建造总结</vt:lpstr>
      <vt:lpstr>CSNS的辐射来源</vt:lpstr>
      <vt:lpstr>辐射防护系统工作</vt:lpstr>
      <vt:lpstr>PowerPoint 演示文稿</vt:lpstr>
      <vt:lpstr>辐射屏蔽设计</vt:lpstr>
      <vt:lpstr>PowerPoint 演示文稿</vt:lpstr>
      <vt:lpstr>PowerPoint 演示文稿</vt:lpstr>
      <vt:lpstr>人身安全联锁系统</vt:lpstr>
      <vt:lpstr>人身安全联锁系统</vt:lpstr>
      <vt:lpstr>人身安全联锁系统</vt:lpstr>
      <vt:lpstr>人身安全联锁系统</vt:lpstr>
      <vt:lpstr>辐射剂量监测系统</vt:lpstr>
      <vt:lpstr>PowerPoint 演示文稿</vt:lpstr>
      <vt:lpstr>辐射剂量监测系统</vt:lpstr>
      <vt:lpstr>辐射剂量监测系统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控制区环境检测-极早期火灾系统</vt:lpstr>
      <vt:lpstr>控制区环境检测-漏水监测系统</vt:lpstr>
      <vt:lpstr>控制区环境检测-漏水监测系统</vt:lpstr>
      <vt:lpstr>控制区环境检测-常规仪器检测</vt:lpstr>
      <vt:lpstr>控制区环境检测-常规仪器检测</vt:lpstr>
      <vt:lpstr>控制区环境检测-常规仪器检测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流出物监测</vt:lpstr>
      <vt:lpstr>总结与问题</vt:lpstr>
      <vt:lpstr>PowerPoint 演示文稿</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CSNS Status 中国散裂中子源  Jie WEI  for the CSNS Project Team Institute of High Energy Physics Institute of Physics</dc:title>
  <dc:creator>MC SYSTEM</dc:creator>
  <cp:lastModifiedBy>unknown</cp:lastModifiedBy>
  <cp:revision>2802</cp:revision>
  <cp:lastPrinted>2113-01-01T00:00:00Z</cp:lastPrinted>
  <dcterms:created xsi:type="dcterms:W3CDTF">2010-01-08T00:24:00Z</dcterms:created>
  <dcterms:modified xsi:type="dcterms:W3CDTF">2018-09-10T02:53:18Z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KSOProductBuildVer">
    <vt:lpwstr>2052-10.1.0.6065</vt:lpwstr>
  </property>
</Properties>
</file>