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78" r:id="rId4"/>
    <p:sldId id="282" r:id="rId5"/>
    <p:sldId id="283" r:id="rId6"/>
    <p:sldId id="284" r:id="rId7"/>
    <p:sldId id="285" r:id="rId8"/>
    <p:sldId id="286" r:id="rId9"/>
    <p:sldId id="279" r:id="rId10"/>
    <p:sldId id="280" r:id="rId11"/>
    <p:sldId id="293" r:id="rId12"/>
    <p:sldId id="294" r:id="rId13"/>
    <p:sldId id="287" r:id="rId14"/>
    <p:sldId id="288" r:id="rId15"/>
    <p:sldId id="289" r:id="rId16"/>
    <p:sldId id="290" r:id="rId17"/>
    <p:sldId id="291" r:id="rId18"/>
    <p:sldId id="292" r:id="rId19"/>
    <p:sldId id="281" r:id="rId20"/>
    <p:sldId id="277"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FFF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8" autoAdjust="0"/>
  </p:normalViewPr>
  <p:slideViewPr>
    <p:cSldViewPr>
      <p:cViewPr varScale="1">
        <p:scale>
          <a:sx n="110" d="100"/>
          <a:sy n="110" d="100"/>
        </p:scale>
        <p:origin x="16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0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435E4D-37F9-4DB8-89BE-641A69142B47}" type="datetimeFigureOut">
              <a:rPr lang="zh-CN" altLang="en-US" smtClean="0"/>
              <a:t>2018-9-8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E3202-6B23-49ED-A1FB-6DE86386EF92}" type="slidenum">
              <a:rPr lang="zh-CN" altLang="en-US" smtClean="0"/>
              <a:t>‹#›</a:t>
            </a:fld>
            <a:endParaRPr lang="zh-CN" altLang="en-US"/>
          </a:p>
        </p:txBody>
      </p:sp>
    </p:spTree>
    <p:extLst>
      <p:ext uri="{BB962C8B-B14F-4D97-AF65-F5344CB8AC3E}">
        <p14:creationId xmlns:p14="http://schemas.microsoft.com/office/powerpoint/2010/main" val="323095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36E3202-6B23-49ED-A1FB-6DE86386EF92}" type="slidenum">
              <a:rPr lang="zh-CN" altLang="en-US" smtClean="0"/>
              <a:t>1</a:t>
            </a:fld>
            <a:endParaRPr lang="zh-CN" altLang="en-US"/>
          </a:p>
        </p:txBody>
      </p:sp>
    </p:spTree>
    <p:extLst>
      <p:ext uri="{BB962C8B-B14F-4D97-AF65-F5344CB8AC3E}">
        <p14:creationId xmlns:p14="http://schemas.microsoft.com/office/powerpoint/2010/main" val="386320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36E3202-6B23-49ED-A1FB-6DE86386EF92}" type="slidenum">
              <a:rPr lang="zh-CN" altLang="en-US" smtClean="0"/>
              <a:t>2</a:t>
            </a:fld>
            <a:endParaRPr lang="zh-CN" altLang="en-US"/>
          </a:p>
        </p:txBody>
      </p:sp>
    </p:spTree>
    <p:extLst>
      <p:ext uri="{BB962C8B-B14F-4D97-AF65-F5344CB8AC3E}">
        <p14:creationId xmlns:p14="http://schemas.microsoft.com/office/powerpoint/2010/main" val="129178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36E3202-6B23-49ED-A1FB-6DE86386EF92}" type="slidenum">
              <a:rPr lang="zh-CN" altLang="en-US" smtClean="0"/>
              <a:t>19</a:t>
            </a:fld>
            <a:endParaRPr lang="zh-CN" altLang="en-US"/>
          </a:p>
        </p:txBody>
      </p:sp>
    </p:spTree>
    <p:extLst>
      <p:ext uri="{BB962C8B-B14F-4D97-AF65-F5344CB8AC3E}">
        <p14:creationId xmlns:p14="http://schemas.microsoft.com/office/powerpoint/2010/main" val="4080455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7" descr="斩波器组模板首页PSD文件副本.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宋体" charset="-122"/>
              </a:defRPr>
            </a:lvl1pPr>
            <a:lvl2pPr marL="742950" indent="-285750" eaLnBrk="0" hangingPunct="0">
              <a:defRPr sz="1400">
                <a:solidFill>
                  <a:schemeClr val="tx1"/>
                </a:solidFill>
                <a:latin typeface="Arial" charset="0"/>
                <a:ea typeface="宋体" charset="-122"/>
              </a:defRPr>
            </a:lvl2pPr>
            <a:lvl3pPr marL="1143000" indent="-228600" eaLnBrk="0" hangingPunct="0">
              <a:defRPr sz="1400">
                <a:solidFill>
                  <a:schemeClr val="tx1"/>
                </a:solidFill>
                <a:latin typeface="Arial" charset="0"/>
                <a:ea typeface="宋体" charset="-122"/>
              </a:defRPr>
            </a:lvl3pPr>
            <a:lvl4pPr marL="1600200" indent="-228600" eaLnBrk="0" hangingPunct="0">
              <a:defRPr sz="1400">
                <a:solidFill>
                  <a:schemeClr val="tx1"/>
                </a:solidFill>
                <a:latin typeface="Arial" charset="0"/>
                <a:ea typeface="宋体" charset="-122"/>
              </a:defRPr>
            </a:lvl4pPr>
            <a:lvl5pPr marL="2057400" indent="-228600" eaLnBrk="0" hangingPunct="0">
              <a:defRPr sz="1400">
                <a:solidFill>
                  <a:schemeClr val="tx1"/>
                </a:solidFill>
                <a:latin typeface="Arial" charset="0"/>
                <a:ea typeface="宋体" charset="-122"/>
              </a:defRPr>
            </a:lvl5pPr>
            <a:lvl6pPr marL="2514600" indent="-228600" eaLnBrk="0" fontAlgn="base" hangingPunct="0">
              <a:spcBef>
                <a:spcPct val="0"/>
              </a:spcBef>
              <a:spcAft>
                <a:spcPct val="0"/>
              </a:spcAft>
              <a:defRPr sz="1400">
                <a:solidFill>
                  <a:schemeClr val="tx1"/>
                </a:solidFill>
                <a:latin typeface="Arial" charset="0"/>
                <a:ea typeface="宋体" charset="-122"/>
              </a:defRPr>
            </a:lvl6pPr>
            <a:lvl7pPr marL="2971800" indent="-228600" eaLnBrk="0" fontAlgn="base" hangingPunct="0">
              <a:spcBef>
                <a:spcPct val="0"/>
              </a:spcBef>
              <a:spcAft>
                <a:spcPct val="0"/>
              </a:spcAft>
              <a:defRPr sz="1400">
                <a:solidFill>
                  <a:schemeClr val="tx1"/>
                </a:solidFill>
                <a:latin typeface="Arial" charset="0"/>
                <a:ea typeface="宋体" charset="-122"/>
              </a:defRPr>
            </a:lvl7pPr>
            <a:lvl8pPr marL="3429000" indent="-228600" eaLnBrk="0" fontAlgn="base" hangingPunct="0">
              <a:spcBef>
                <a:spcPct val="0"/>
              </a:spcBef>
              <a:spcAft>
                <a:spcPct val="0"/>
              </a:spcAft>
              <a:defRPr sz="1400">
                <a:solidFill>
                  <a:schemeClr val="tx1"/>
                </a:solidFill>
                <a:latin typeface="Arial" charset="0"/>
                <a:ea typeface="宋体" charset="-122"/>
              </a:defRPr>
            </a:lvl8pPr>
            <a:lvl9pPr marL="3886200" indent="-228600" eaLnBrk="0" fontAlgn="base" hangingPunct="0">
              <a:spcBef>
                <a:spcPct val="0"/>
              </a:spcBef>
              <a:spcAft>
                <a:spcPct val="0"/>
              </a:spcAft>
              <a:defRPr sz="1400">
                <a:solidFill>
                  <a:schemeClr val="tx1"/>
                </a:solidFill>
                <a:latin typeface="Arial" charset="0"/>
                <a:ea typeface="宋体" charset="-122"/>
              </a:defRPr>
            </a:lvl9pPr>
          </a:lstStyle>
          <a:p>
            <a:pPr eaLnBrk="1" hangingPunct="1">
              <a:lnSpc>
                <a:spcPct val="88000"/>
              </a:lnSpc>
              <a:defRPr/>
            </a:pPr>
            <a:endParaRPr lang="zh-CN" altLang="zh-CN" sz="1000" smtClean="0">
              <a:solidFill>
                <a:schemeClr val="bg2"/>
              </a:solidFill>
              <a:latin typeface="Impact"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smtClean="0"/>
              <a:t>单击此处编辑母版标题样式</a:t>
            </a:r>
            <a:endParaRPr lang="zh-CN" altLang="en-US" dirty="0"/>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smtClean="0"/>
              <a:t>单击此处编辑母版副标题样式</a:t>
            </a:r>
            <a:endParaRPr lang="zh-CN" altLang="en-US" dirty="0"/>
          </a:p>
        </p:txBody>
      </p:sp>
    </p:spTree>
    <p:extLst>
      <p:ext uri="{BB962C8B-B14F-4D97-AF65-F5344CB8AC3E}">
        <p14:creationId xmlns:p14="http://schemas.microsoft.com/office/powerpoint/2010/main" val="7368436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19618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08024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026556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81603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134219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159857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6585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80120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928641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03968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59232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4D5E68"/>
                </a:solidFill>
                <a:latin typeface="Impact" pitchFamily="34" charset="0"/>
                <a:ea typeface="宋体" pitchFamily="2" charset="-122"/>
              </a:defRPr>
            </a:lvl1pPr>
          </a:lstStyle>
          <a:p>
            <a:fld id="{0C913308-F349-4B6D-A68A-DD1791B4A57B}" type="slidenum">
              <a:rPr lang="zh-CN" altLang="en-US" smtClean="0"/>
              <a:t>‹#›</a:t>
            </a:fld>
            <a:endParaRPr lang="zh-CN" altLang="en-US"/>
          </a:p>
        </p:txBody>
      </p:sp>
      <p:sp>
        <p:nvSpPr>
          <p:cNvPr id="1030" name="Rectangle 6"/>
          <p:cNvSpPr>
            <a:spLocks noChangeArrowheads="1"/>
          </p:cNvSpPr>
          <p:nvPr/>
        </p:nvSpPr>
        <p:spPr bwMode="auto">
          <a:xfrm>
            <a:off x="7872413" y="6513513"/>
            <a:ext cx="50958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en-US" altLang="zh-CN" sz="900">
                <a:solidFill>
                  <a:srgbClr val="4D5E68"/>
                </a:solidFill>
                <a:latin typeface="Impact" pitchFamily="34" charset="0"/>
              </a:rPr>
              <a:t>Page</a:t>
            </a:r>
          </a:p>
        </p:txBody>
      </p:sp>
      <p:sp>
        <p:nvSpPr>
          <p:cNvPr id="1031" name="Rectangle 7"/>
          <p:cNvSpPr>
            <a:spLocks noChangeArrowheads="1"/>
          </p:cNvSpPr>
          <p:nvPr/>
        </p:nvSpPr>
        <p:spPr bwMode="auto">
          <a:xfrm>
            <a:off x="468313" y="6524625"/>
            <a:ext cx="3810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zh-CN" altLang="en-US" sz="900">
                <a:solidFill>
                  <a:schemeClr val="bg1"/>
                </a:solidFill>
                <a:latin typeface="Impact" pitchFamily="34" charset="0"/>
              </a:rPr>
              <a:t>散裂中子源进展汇报  </a:t>
            </a:r>
            <a:fld id="{767E9311-9DFF-4A00-973F-86E71445470F}" type="datetime4">
              <a:rPr lang="en-US" sz="900">
                <a:solidFill>
                  <a:schemeClr val="bg1"/>
                </a:solidFill>
                <a:latin typeface="Impact" pitchFamily="34" charset="0"/>
              </a:rPr>
              <a:pPr eaLnBrk="0" hangingPunct="0"/>
              <a:t>September 8, 2018</a:t>
            </a:fld>
            <a:endParaRPr lang="zh-CN" altLang="en-US" sz="900">
              <a:solidFill>
                <a:schemeClr val="bg1"/>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rtl="0" eaLnBrk="1" fontAlgn="base" hangingPunct="1">
        <a:spcBef>
          <a:spcPct val="0"/>
        </a:spcBef>
        <a:spcAft>
          <a:spcPct val="0"/>
        </a:spcAft>
        <a:defRPr sz="2200" b="1">
          <a:solidFill>
            <a:srgbClr val="4D5E68"/>
          </a:solidFill>
          <a:latin typeface="+mj-lt"/>
          <a:ea typeface="+mj-ea"/>
          <a:cs typeface="+mj-cs"/>
        </a:defRPr>
      </a:lvl1pPr>
      <a:lvl2pPr algn="l" rtl="0" eaLnBrk="1" fontAlgn="base" hangingPunct="1">
        <a:spcBef>
          <a:spcPct val="0"/>
        </a:spcBef>
        <a:spcAft>
          <a:spcPct val="0"/>
        </a:spcAft>
        <a:defRPr sz="2200" b="1">
          <a:solidFill>
            <a:srgbClr val="4D5E68"/>
          </a:solidFill>
          <a:latin typeface="Arial" charset="0"/>
          <a:ea typeface="宋体" pitchFamily="2" charset="-122"/>
        </a:defRPr>
      </a:lvl2pPr>
      <a:lvl3pPr algn="l" rtl="0" eaLnBrk="1" fontAlgn="base" hangingPunct="1">
        <a:spcBef>
          <a:spcPct val="0"/>
        </a:spcBef>
        <a:spcAft>
          <a:spcPct val="0"/>
        </a:spcAft>
        <a:defRPr sz="2200" b="1">
          <a:solidFill>
            <a:srgbClr val="4D5E68"/>
          </a:solidFill>
          <a:latin typeface="Arial" charset="0"/>
          <a:ea typeface="宋体" pitchFamily="2" charset="-122"/>
        </a:defRPr>
      </a:lvl3pPr>
      <a:lvl4pPr algn="l" rtl="0" eaLnBrk="1" fontAlgn="base" hangingPunct="1">
        <a:spcBef>
          <a:spcPct val="0"/>
        </a:spcBef>
        <a:spcAft>
          <a:spcPct val="0"/>
        </a:spcAft>
        <a:defRPr sz="2200" b="1">
          <a:solidFill>
            <a:srgbClr val="4D5E68"/>
          </a:solidFill>
          <a:latin typeface="Arial" charset="0"/>
          <a:ea typeface="宋体" pitchFamily="2" charset="-122"/>
        </a:defRPr>
      </a:lvl4pPr>
      <a:lvl5pPr algn="l" rtl="0" eaLnBrk="1" fontAlgn="base" hangingPunct="1">
        <a:spcBef>
          <a:spcPct val="0"/>
        </a:spcBef>
        <a:spcAft>
          <a:spcPct val="0"/>
        </a:spcAft>
        <a:defRPr sz="2200" b="1">
          <a:solidFill>
            <a:srgbClr val="4D5E68"/>
          </a:solidFill>
          <a:latin typeface="Arial" charset="0"/>
          <a:ea typeface="宋体" pitchFamily="2" charset="-122"/>
        </a:defRPr>
      </a:lvl5pPr>
      <a:lvl6pPr marL="457200" algn="l" rtl="0" eaLnBrk="1" fontAlgn="base" hangingPunct="1">
        <a:spcBef>
          <a:spcPct val="0"/>
        </a:spcBef>
        <a:spcAft>
          <a:spcPct val="0"/>
        </a:spcAft>
        <a:defRPr sz="2200" b="1">
          <a:solidFill>
            <a:srgbClr val="4D5E68"/>
          </a:solidFill>
          <a:latin typeface="Arial" charset="0"/>
          <a:ea typeface="宋体" pitchFamily="2" charset="-122"/>
        </a:defRPr>
      </a:lvl6pPr>
      <a:lvl7pPr marL="914400" algn="l" rtl="0" eaLnBrk="1" fontAlgn="base" hangingPunct="1">
        <a:spcBef>
          <a:spcPct val="0"/>
        </a:spcBef>
        <a:spcAft>
          <a:spcPct val="0"/>
        </a:spcAft>
        <a:defRPr sz="2200" b="1">
          <a:solidFill>
            <a:srgbClr val="4D5E68"/>
          </a:solidFill>
          <a:latin typeface="Arial" charset="0"/>
          <a:ea typeface="宋体" pitchFamily="2" charset="-122"/>
        </a:defRPr>
      </a:lvl7pPr>
      <a:lvl8pPr marL="1371600" algn="l" rtl="0" eaLnBrk="1" fontAlgn="base" hangingPunct="1">
        <a:spcBef>
          <a:spcPct val="0"/>
        </a:spcBef>
        <a:spcAft>
          <a:spcPct val="0"/>
        </a:spcAft>
        <a:defRPr sz="2200" b="1">
          <a:solidFill>
            <a:srgbClr val="4D5E68"/>
          </a:solidFill>
          <a:latin typeface="Arial" charset="0"/>
          <a:ea typeface="宋体" pitchFamily="2" charset="-122"/>
        </a:defRPr>
      </a:lvl8pPr>
      <a:lvl9pPr marL="1828800" algn="l" rtl="0" eaLnBrk="1" fontAlgn="base" hangingPunct="1">
        <a:spcBef>
          <a:spcPct val="0"/>
        </a:spcBef>
        <a:spcAft>
          <a:spcPct val="0"/>
        </a:spcAft>
        <a:defRPr sz="2200" b="1">
          <a:solidFill>
            <a:srgbClr val="4D5E68"/>
          </a:solidFill>
          <a:latin typeface="Arial" charset="0"/>
          <a:ea typeface="宋体" pitchFamily="2" charset="-122"/>
        </a:defRPr>
      </a:lvl9pPr>
    </p:titleStyle>
    <p:bodyStyle>
      <a:lvl1pPr marL="342900" indent="-342900" algn="l" rtl="0" eaLnBrk="1" fontAlgn="base" hangingPunct="1">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1" fontAlgn="base" hangingPunct="1">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1" fontAlgn="base" hangingPunct="1">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1" fontAlgn="base" hangingPunct="1">
        <a:spcBef>
          <a:spcPct val="20000"/>
        </a:spcBef>
        <a:spcAft>
          <a:spcPct val="0"/>
        </a:spcAft>
        <a:buChar char="–"/>
        <a:defRPr sz="2000" b="1">
          <a:solidFill>
            <a:srgbClr val="4D5E68"/>
          </a:solidFill>
          <a:latin typeface="+mn-lt"/>
          <a:ea typeface="+mn-ea"/>
        </a:defRPr>
      </a:lvl4pPr>
      <a:lvl5pPr marL="2057400" indent="-228600" algn="l" rtl="0" eaLnBrk="1" fontAlgn="base" hangingPunct="1">
        <a:spcBef>
          <a:spcPct val="20000"/>
        </a:spcBef>
        <a:spcAft>
          <a:spcPct val="0"/>
        </a:spcAft>
        <a:buChar char="»"/>
        <a:defRPr sz="2000" b="1">
          <a:solidFill>
            <a:srgbClr val="4D5E68"/>
          </a:solidFill>
          <a:latin typeface="+mn-lt"/>
          <a:ea typeface="+mn-ea"/>
        </a:defRPr>
      </a:lvl5pPr>
      <a:lvl6pPr marL="2514600" indent="-228600" algn="l" rtl="0" eaLnBrk="1" fontAlgn="base" hangingPunct="1">
        <a:spcBef>
          <a:spcPct val="20000"/>
        </a:spcBef>
        <a:spcAft>
          <a:spcPct val="0"/>
        </a:spcAft>
        <a:buChar char="»"/>
        <a:defRPr b="1">
          <a:solidFill>
            <a:srgbClr val="4D5E68"/>
          </a:solidFill>
          <a:latin typeface="+mn-lt"/>
          <a:ea typeface="+mn-ea"/>
        </a:defRPr>
      </a:lvl6pPr>
      <a:lvl7pPr marL="2971800" indent="-228600" algn="l" rtl="0" eaLnBrk="1" fontAlgn="base" hangingPunct="1">
        <a:spcBef>
          <a:spcPct val="20000"/>
        </a:spcBef>
        <a:spcAft>
          <a:spcPct val="0"/>
        </a:spcAft>
        <a:buChar char="»"/>
        <a:defRPr b="1">
          <a:solidFill>
            <a:srgbClr val="4D5E68"/>
          </a:solidFill>
          <a:latin typeface="+mn-lt"/>
          <a:ea typeface="+mn-ea"/>
        </a:defRPr>
      </a:lvl7pPr>
      <a:lvl8pPr marL="3429000" indent="-228600" algn="l" rtl="0" eaLnBrk="1" fontAlgn="base" hangingPunct="1">
        <a:spcBef>
          <a:spcPct val="20000"/>
        </a:spcBef>
        <a:spcAft>
          <a:spcPct val="0"/>
        </a:spcAft>
        <a:buChar char="»"/>
        <a:defRPr b="1">
          <a:solidFill>
            <a:srgbClr val="4D5E68"/>
          </a:solidFill>
          <a:latin typeface="+mn-lt"/>
          <a:ea typeface="+mn-ea"/>
        </a:defRPr>
      </a:lvl8pPr>
      <a:lvl9pPr marL="3886200" indent="-228600" algn="l" rtl="0" eaLnBrk="1" fontAlgn="base" hangingPunct="1">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55576" y="1340768"/>
            <a:ext cx="7772400" cy="1470025"/>
          </a:xfrm>
        </p:spPr>
        <p:txBody>
          <a:bodyPr/>
          <a:lstStyle/>
          <a:p>
            <a:r>
              <a:rPr lang="en-US" altLang="zh-CN" dirty="0" smtClean="0">
                <a:solidFill>
                  <a:schemeClr val="tx1"/>
                </a:solidFill>
                <a:ea typeface="华文新魏" pitchFamily="2" charset="-122"/>
              </a:rPr>
              <a:t>CSNS</a:t>
            </a:r>
            <a:r>
              <a:rPr lang="zh-CN" altLang="en-US" dirty="0" smtClean="0">
                <a:solidFill>
                  <a:schemeClr val="tx1"/>
                </a:solidFill>
                <a:ea typeface="华文新魏" pitchFamily="2" charset="-122"/>
              </a:rPr>
              <a:t>斩波器运行维护报告</a:t>
            </a:r>
            <a:endParaRPr lang="zh-CN" altLang="en-US" dirty="0">
              <a:solidFill>
                <a:schemeClr val="tx1"/>
              </a:solidFill>
              <a:ea typeface="华文新魏" pitchFamily="2" charset="-122"/>
            </a:endParaRPr>
          </a:p>
        </p:txBody>
      </p:sp>
      <p:sp>
        <p:nvSpPr>
          <p:cNvPr id="3" name="副标题 2"/>
          <p:cNvSpPr>
            <a:spLocks noGrp="1"/>
          </p:cNvSpPr>
          <p:nvPr>
            <p:ph type="subTitle" idx="1"/>
          </p:nvPr>
        </p:nvSpPr>
        <p:spPr>
          <a:xfrm>
            <a:off x="2699792" y="2564904"/>
            <a:ext cx="3312368" cy="1368152"/>
          </a:xfrm>
        </p:spPr>
        <p:txBody>
          <a:bodyPr/>
          <a:lstStyle/>
          <a:p>
            <a:pPr algn="l"/>
            <a:endParaRPr lang="en-US" altLang="zh-CN" sz="1800" dirty="0" smtClean="0"/>
          </a:p>
          <a:p>
            <a:r>
              <a:rPr lang="en-US" altLang="zh-CN" sz="2400" dirty="0" smtClean="0">
                <a:solidFill>
                  <a:schemeClr val="tx1"/>
                </a:solidFill>
                <a:latin typeface="Times New Roman" panose="02020603050405020304" pitchFamily="18" charset="0"/>
                <a:cs typeface="Times New Roman" panose="02020603050405020304" pitchFamily="18" charset="0"/>
              </a:rPr>
              <a:t>CSNS </a:t>
            </a:r>
            <a:r>
              <a:rPr lang="zh-CN" altLang="en-US" sz="2400" dirty="0" smtClean="0">
                <a:solidFill>
                  <a:schemeClr val="tx1"/>
                </a:solidFill>
                <a:latin typeface="Times New Roman" panose="02020603050405020304" pitchFamily="18" charset="0"/>
                <a:cs typeface="Times New Roman" panose="02020603050405020304" pitchFamily="18" charset="0"/>
              </a:rPr>
              <a:t>中子</a:t>
            </a:r>
            <a:r>
              <a:rPr lang="zh-CN" altLang="en-US" sz="2400" dirty="0">
                <a:solidFill>
                  <a:schemeClr val="tx1"/>
                </a:solidFill>
                <a:latin typeface="Times New Roman" panose="02020603050405020304" pitchFamily="18" charset="0"/>
                <a:cs typeface="Times New Roman" panose="02020603050405020304" pitchFamily="18" charset="0"/>
              </a:rPr>
              <a:t>光学</a:t>
            </a:r>
            <a:r>
              <a:rPr lang="zh-CN" altLang="en-US" sz="2400" dirty="0" smtClean="0">
                <a:solidFill>
                  <a:schemeClr val="tx1"/>
                </a:solidFill>
                <a:latin typeface="Times New Roman" panose="02020603050405020304" pitchFamily="18" charset="0"/>
                <a:cs typeface="Times New Roman" panose="02020603050405020304" pitchFamily="18" charset="0"/>
              </a:rPr>
              <a:t>系统</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dirty="0" smtClean="0">
                <a:solidFill>
                  <a:schemeClr val="tx1"/>
                </a:solidFill>
                <a:latin typeface="Times New Roman" panose="02020603050405020304" pitchFamily="18" charset="0"/>
                <a:cs typeface="Times New Roman" panose="02020603050405020304" pitchFamily="18" charset="0"/>
              </a:rPr>
              <a:t>日    期  ： </a:t>
            </a:r>
            <a:fld id="{6EC546E2-1587-4E0C-9D40-0ED661C86E0B}" type="datetime1">
              <a:rPr lang="zh-CN" altLang="en-US" sz="2400" smtClean="0">
                <a:solidFill>
                  <a:schemeClr val="tx1"/>
                </a:solidFill>
                <a:latin typeface="Times New Roman" panose="02020603050405020304" pitchFamily="18" charset="0"/>
                <a:cs typeface="Times New Roman" panose="02020603050405020304" pitchFamily="18" charset="0"/>
              </a:rPr>
              <a:pPr/>
              <a:t>2018-9-8</a:t>
            </a:fld>
            <a:endParaRPr lang="en-US" altLang="zh-CN" sz="2400" dirty="0" smtClean="0">
              <a:solidFill>
                <a:schemeClr val="tx1"/>
              </a:solidFill>
              <a:latin typeface="Times New Roman" panose="02020603050405020304" pitchFamily="18" charset="0"/>
              <a:cs typeface="Times New Roman" panose="02020603050405020304" pitchFamily="18" charset="0"/>
            </a:endParaRPr>
          </a:p>
          <a:p>
            <a:r>
              <a:rPr lang="zh-CN" altLang="en-US" sz="2400" dirty="0" smtClean="0">
                <a:solidFill>
                  <a:schemeClr val="tx1"/>
                </a:solidFill>
                <a:latin typeface="Times New Roman" panose="02020603050405020304" pitchFamily="18" charset="0"/>
                <a:cs typeface="Times New Roman" panose="02020603050405020304" pitchFamily="18" charset="0"/>
              </a:rPr>
              <a:t>报 告 人 ：耿 艳 胜</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0841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维护</a:t>
            </a:r>
            <a:endParaRPr lang="zh-CN" altLang="en-US" dirty="0"/>
          </a:p>
        </p:txBody>
      </p:sp>
      <p:sp>
        <p:nvSpPr>
          <p:cNvPr id="4" name="矩形 3"/>
          <p:cNvSpPr/>
          <p:nvPr/>
        </p:nvSpPr>
        <p:spPr>
          <a:xfrm>
            <a:off x="467544" y="1484784"/>
            <a:ext cx="8568952" cy="869533"/>
          </a:xfrm>
          <a:prstGeom prst="rect">
            <a:avLst/>
          </a:prstGeom>
        </p:spPr>
        <p:txBody>
          <a:bodyPr wrap="square">
            <a:spAutoFit/>
          </a:bodyPr>
          <a:lstStyle/>
          <a:p>
            <a:pPr>
              <a:lnSpc>
                <a:spcPct val="150000"/>
              </a:lnSpc>
            </a:pPr>
            <a:r>
              <a:rPr lang="zh-CN" altLang="zh-CN" dirty="0"/>
              <a:t>根</a:t>
            </a:r>
            <a:r>
              <a:rPr lang="zh-CN" altLang="zh-CN" dirty="0" smtClean="0"/>
              <a:t>据</a:t>
            </a:r>
            <a:r>
              <a:rPr lang="zh-CN" altLang="en-US" dirty="0" smtClean="0"/>
              <a:t>斩波器</a:t>
            </a:r>
            <a:r>
              <a:rPr lang="zh-CN" altLang="zh-CN" dirty="0" smtClean="0"/>
              <a:t>振</a:t>
            </a:r>
            <a:r>
              <a:rPr lang="zh-CN" altLang="zh-CN" dirty="0"/>
              <a:t>动监测数据分</a:t>
            </a:r>
            <a:r>
              <a:rPr lang="zh-CN" altLang="zh-CN" dirty="0" smtClean="0"/>
              <a:t>析</a:t>
            </a:r>
            <a:r>
              <a:rPr lang="zh-CN" altLang="en-US" dirty="0" smtClean="0"/>
              <a:t>结果</a:t>
            </a:r>
            <a:r>
              <a:rPr lang="zh-CN" altLang="zh-CN" dirty="0" smtClean="0"/>
              <a:t>，</a:t>
            </a:r>
            <a:r>
              <a:rPr lang="zh-CN" altLang="zh-CN" dirty="0"/>
              <a:t>制定暑期维护计划。每天现场开早会，总结前一天任务完成情况，具体当天维护任务进度，落实到人。</a:t>
            </a:r>
            <a:endParaRPr lang="en-US" altLang="zh-CN" dirty="0" smtClean="0"/>
          </a:p>
        </p:txBody>
      </p:sp>
      <p:graphicFrame>
        <p:nvGraphicFramePr>
          <p:cNvPr id="5" name="表格 4"/>
          <p:cNvGraphicFramePr>
            <a:graphicFrameLocks noGrp="1"/>
          </p:cNvGraphicFramePr>
          <p:nvPr>
            <p:extLst>
              <p:ext uri="{D42A27DB-BD31-4B8C-83A1-F6EECF244321}">
                <p14:modId xmlns:p14="http://schemas.microsoft.com/office/powerpoint/2010/main" val="2249860358"/>
              </p:ext>
            </p:extLst>
          </p:nvPr>
        </p:nvGraphicFramePr>
        <p:xfrm>
          <a:off x="395536" y="2636904"/>
          <a:ext cx="8451601" cy="3316785"/>
        </p:xfrm>
        <a:graphic>
          <a:graphicData uri="http://schemas.openxmlformats.org/drawingml/2006/table">
            <a:tbl>
              <a:tblPr>
                <a:tableStyleId>{5C22544A-7EE6-4342-B048-85BDC9FD1C3A}</a:tableStyleId>
              </a:tblPr>
              <a:tblGrid>
                <a:gridCol w="5773728"/>
                <a:gridCol w="1181496"/>
                <a:gridCol w="1496377"/>
              </a:tblGrid>
              <a:tr h="217437">
                <a:tc>
                  <a:txBody>
                    <a:bodyPr/>
                    <a:lstStyle/>
                    <a:p>
                      <a:pPr algn="ctr" fontAlgn="ctr"/>
                      <a:r>
                        <a:rPr lang="zh-CN" altLang="en-US" sz="1800" u="none" strike="noStrike" dirty="0">
                          <a:effectLst/>
                        </a:rPr>
                        <a:t>任务计划</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u="none" strike="noStrike">
                          <a:effectLst/>
                        </a:rPr>
                        <a:t>所需时间</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u="none" strike="noStrike">
                          <a:effectLst/>
                        </a:rPr>
                        <a:t>备注</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7171">
                <a:tc>
                  <a:txBody>
                    <a:bodyPr/>
                    <a:lstStyle/>
                    <a:p>
                      <a:pPr algn="l" fontAlgn="ctr"/>
                      <a:r>
                        <a:rPr lang="zh-CN" altLang="en-US" sz="1050" u="none" strike="noStrike" dirty="0">
                          <a:effectLst/>
                        </a:rPr>
                        <a:t>谱仪前端屏蔽体打开，露出斩波器整体</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2.5</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050" u="none" strike="noStrike">
                          <a:effectLst/>
                        </a:rPr>
                        <a:t>谱仪和通用运行人员协助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SANS</a:t>
                      </a:r>
                      <a:r>
                        <a:rPr lang="zh-CN" altLang="en-US" sz="1050" u="none" strike="noStrike" dirty="0">
                          <a:effectLst/>
                        </a:rPr>
                        <a:t>：下位机程序修改，增加相位误差超标报警和驱动器故障报警，增加斩波器启停故障判断</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1</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a:effectLst/>
                        </a:rPr>
                        <a:t>屏蔽体外</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SANS-T1</a:t>
                      </a:r>
                      <a:r>
                        <a:rPr lang="zh-CN" altLang="en-US" sz="1050" u="none" strike="noStrike" dirty="0">
                          <a:effectLst/>
                        </a:rPr>
                        <a:t>：电机后端支撑测试其振动情况，减振支撑试验</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0.5</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a:effectLst/>
                        </a:rPr>
                        <a:t>屏蔽体内</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SANS-T1</a:t>
                      </a:r>
                      <a:r>
                        <a:rPr lang="zh-CN" altLang="en-US" sz="1050" u="none" strike="noStrike" dirty="0">
                          <a:effectLst/>
                        </a:rPr>
                        <a:t>：停止冷却水循环，长时间运行，观察温度和振动信息</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3</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a:effectLst/>
                        </a:rPr>
                        <a:t>屏蔽体内</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dirty="0">
                          <a:effectLst/>
                        </a:rPr>
                        <a:t>SANS-T1：</a:t>
                      </a:r>
                      <a:r>
                        <a:rPr lang="zh-CN" altLang="en-US" sz="1050" u="none" strike="noStrike" dirty="0">
                          <a:effectLst/>
                        </a:rPr>
                        <a:t>增加额外的减振支撑</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MR</a:t>
                      </a:r>
                      <a:r>
                        <a:rPr lang="zh-CN" altLang="en-US" sz="1050" u="none" strike="noStrike" dirty="0">
                          <a:effectLst/>
                        </a:rPr>
                        <a:t>：下位机程序修改，增加相位误差超标报警和驱动器故障报警，增加斩波器启停故障判断</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1</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屏蔽体外</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MR-T3</a:t>
                      </a:r>
                      <a:r>
                        <a:rPr lang="zh-CN" altLang="en-US" sz="1050" u="none" strike="noStrike" dirty="0">
                          <a:effectLst/>
                        </a:rPr>
                        <a:t>：诊断</a:t>
                      </a:r>
                      <a:r>
                        <a:rPr lang="en-US" altLang="zh-CN" sz="1050" u="none" strike="noStrike" dirty="0">
                          <a:effectLst/>
                        </a:rPr>
                        <a:t>7207</a:t>
                      </a:r>
                      <a:r>
                        <a:rPr lang="zh-CN" altLang="en-US" sz="1050" u="none" strike="noStrike" dirty="0">
                          <a:effectLst/>
                        </a:rPr>
                        <a:t>轴承滚动体早期故障，加注润滑脂并做振动测试</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dirty="0">
                          <a:effectLst/>
                        </a:rPr>
                        <a:t>MR-T1/T2/T3：</a:t>
                      </a:r>
                      <a:r>
                        <a:rPr lang="zh-CN" altLang="en-US" sz="1050" u="none" strike="noStrike" dirty="0">
                          <a:effectLst/>
                        </a:rPr>
                        <a:t>停止冷却水循环，长时间运行，观察温度和振动信息</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3</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dirty="0">
                          <a:effectLst/>
                        </a:rPr>
                        <a:t>MR-T1/T2/T3：</a:t>
                      </a:r>
                      <a:r>
                        <a:rPr lang="zh-CN" altLang="en-US" sz="1050" u="none" strike="noStrike" dirty="0">
                          <a:effectLst/>
                        </a:rPr>
                        <a:t>增加额外的减振支撑</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GPPD</a:t>
                      </a:r>
                      <a:r>
                        <a:rPr lang="zh-CN" altLang="en-US" sz="1050" u="none" strike="noStrike" dirty="0">
                          <a:effectLst/>
                        </a:rPr>
                        <a:t>：下位机程序修改，增加相位误差超标报警和驱动器故障报警，增加斩波器启停故障判断</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1</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屏蔽体外</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GPPD-T2</a:t>
                      </a:r>
                      <a:r>
                        <a:rPr lang="zh-CN" altLang="en-US" sz="1050" u="none" strike="noStrike" dirty="0">
                          <a:effectLst/>
                        </a:rPr>
                        <a:t>：早期松动故障，松动部位怀疑是轴承或者转盘，要进行故障排查和解决</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dirty="0">
                          <a:effectLst/>
                        </a:rPr>
                        <a:t>GPPD-T3</a:t>
                      </a:r>
                      <a:r>
                        <a:rPr lang="zh-CN" altLang="en-US" sz="1050" u="none" strike="noStrike" dirty="0">
                          <a:effectLst/>
                        </a:rPr>
                        <a:t>：</a:t>
                      </a:r>
                      <a:r>
                        <a:rPr lang="en-US" altLang="zh-CN" sz="1050" u="none" strike="noStrike" dirty="0">
                          <a:effectLst/>
                        </a:rPr>
                        <a:t>50Hz</a:t>
                      </a:r>
                      <a:r>
                        <a:rPr lang="zh-CN" altLang="en-US" sz="1050" u="none" strike="noStrike" dirty="0">
                          <a:effectLst/>
                        </a:rPr>
                        <a:t>运行，减振支撑试验</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dirty="0">
                          <a:effectLst/>
                        </a:rPr>
                        <a:t>GPPD-T1/T2/T3：</a:t>
                      </a:r>
                      <a:r>
                        <a:rPr lang="zh-CN" altLang="en-US" sz="1050" u="none" strike="noStrike" dirty="0">
                          <a:effectLst/>
                        </a:rPr>
                        <a:t>停止冷却水循环，长时间运行，观察温度和振动信息</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3</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dirty="0">
                          <a:effectLst/>
                        </a:rPr>
                        <a:t>GPPD-T1/T2/T3：</a:t>
                      </a:r>
                      <a:r>
                        <a:rPr lang="zh-CN" altLang="en-US" sz="1050" u="none" strike="noStrike" dirty="0">
                          <a:effectLst/>
                        </a:rPr>
                        <a:t>增加额外的减振支撑</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0.5</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a:effectLst/>
                        </a:rPr>
                        <a:t>MR-T3</a:t>
                      </a:r>
                      <a:r>
                        <a:rPr lang="zh-CN" altLang="en-US" sz="1050" u="none" strike="noStrike">
                          <a:effectLst/>
                        </a:rPr>
                        <a:t>：外公司协助测振动，拆电机后空转测试，更换电机</a:t>
                      </a:r>
                      <a:endParaRPr lang="zh-CN" altLang="en-US" sz="1050" b="0" i="0" u="none" strike="noStrike">
                        <a:solidFill>
                          <a:srgbClr val="FF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1</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sz="1050" u="none" strike="noStrike">
                          <a:effectLst/>
                        </a:rPr>
                        <a:t>GPPD—T1:</a:t>
                      </a:r>
                      <a:r>
                        <a:rPr lang="zh-CN" altLang="en-US" sz="1050" u="none" strike="noStrike">
                          <a:effectLst/>
                        </a:rPr>
                        <a:t>更换电机</a:t>
                      </a:r>
                      <a:endParaRPr lang="zh-CN" altLang="en-US" sz="1050" b="0" i="0" u="none" strike="noStrike">
                        <a:solidFill>
                          <a:srgbClr val="FF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dirty="0">
                          <a:effectLst/>
                        </a:rPr>
                        <a:t>0.5</a:t>
                      </a:r>
                      <a:r>
                        <a:rPr lang="zh-CN" altLang="en-US" sz="1050" u="none" strike="noStrike" dirty="0">
                          <a:effectLst/>
                        </a:rPr>
                        <a:t>天</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a:effectLst/>
                        </a:rPr>
                        <a:t>GPPD—T2:</a:t>
                      </a:r>
                      <a:r>
                        <a:rPr lang="zh-CN" altLang="en-US" sz="1050" u="none" strike="noStrike">
                          <a:effectLst/>
                        </a:rPr>
                        <a:t>对电机轴承进行加脂操作，振动测试，更换新电机</a:t>
                      </a:r>
                      <a:endParaRPr lang="zh-CN" altLang="en-US" sz="1050" b="0" i="0" u="none" strike="noStrike">
                        <a:solidFill>
                          <a:srgbClr val="FF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1</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9790">
                <a:tc>
                  <a:txBody>
                    <a:bodyPr/>
                    <a:lstStyle/>
                    <a:p>
                      <a:pPr algn="l" fontAlgn="ctr"/>
                      <a:r>
                        <a:rPr lang="en-US" altLang="zh-CN" sz="1050" u="none" strike="noStrike">
                          <a:effectLst/>
                        </a:rPr>
                        <a:t>GPPD—T3:</a:t>
                      </a:r>
                      <a:r>
                        <a:rPr lang="zh-CN" altLang="en-US" sz="1050" u="none" strike="noStrike">
                          <a:effectLst/>
                        </a:rPr>
                        <a:t>更换动力线真空连接器，</a:t>
                      </a:r>
                      <a:r>
                        <a:rPr lang="en-US" altLang="zh-CN" sz="1050" u="none" strike="noStrike">
                          <a:effectLst/>
                        </a:rPr>
                        <a:t>50Hz</a:t>
                      </a:r>
                      <a:r>
                        <a:rPr lang="zh-CN" altLang="en-US" sz="1050" u="none" strike="noStrike">
                          <a:effectLst/>
                        </a:rPr>
                        <a:t>试运行</a:t>
                      </a:r>
                      <a:endParaRPr lang="zh-CN" altLang="en-US" sz="1050" b="0" i="0" u="none" strike="noStrike">
                        <a:solidFill>
                          <a:srgbClr val="FF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050" u="none" strike="noStrike">
                          <a:effectLst/>
                        </a:rPr>
                        <a:t>0.5</a:t>
                      </a:r>
                      <a:r>
                        <a:rPr lang="zh-CN" altLang="en-US" sz="1050" u="none" strike="noStrike">
                          <a:effectLst/>
                        </a:rPr>
                        <a:t>天</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050" u="none" strike="noStrike" dirty="0">
                          <a:effectLst/>
                        </a:rPr>
                        <a:t>屏蔽体内</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8053" marR="8053" marT="80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2355001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维护</a:t>
            </a:r>
            <a:endParaRPr lang="zh-CN" altLang="en-US" dirty="0"/>
          </a:p>
        </p:txBody>
      </p:sp>
      <p:pic>
        <p:nvPicPr>
          <p:cNvPr id="6" name="图片 5"/>
          <p:cNvPicPr>
            <a:picLocks/>
          </p:cNvPicPr>
          <p:nvPr/>
        </p:nvPicPr>
        <p:blipFill>
          <a:blip r:embed="rId2"/>
          <a:stretch>
            <a:fillRect/>
          </a:stretch>
        </p:blipFill>
        <p:spPr>
          <a:xfrm>
            <a:off x="827584" y="1412776"/>
            <a:ext cx="3600000" cy="2520000"/>
          </a:xfrm>
          <a:prstGeom prst="rect">
            <a:avLst/>
          </a:prstGeom>
        </p:spPr>
      </p:pic>
      <p:pic>
        <p:nvPicPr>
          <p:cNvPr id="3" name="图片 2"/>
          <p:cNvPicPr>
            <a:picLocks/>
          </p:cNvPicPr>
          <p:nvPr/>
        </p:nvPicPr>
        <p:blipFill>
          <a:blip r:embed="rId3"/>
          <a:stretch>
            <a:fillRect/>
          </a:stretch>
        </p:blipFill>
        <p:spPr>
          <a:xfrm>
            <a:off x="4741016" y="1412776"/>
            <a:ext cx="3600000" cy="2520000"/>
          </a:xfrm>
          <a:prstGeom prst="rect">
            <a:avLst/>
          </a:prstGeom>
        </p:spPr>
      </p:pic>
      <p:pic>
        <p:nvPicPr>
          <p:cNvPr id="7" name="图片 6"/>
          <p:cNvPicPr>
            <a:picLocks/>
          </p:cNvPicPr>
          <p:nvPr/>
        </p:nvPicPr>
        <p:blipFill>
          <a:blip r:embed="rId4"/>
          <a:stretch>
            <a:fillRect/>
          </a:stretch>
        </p:blipFill>
        <p:spPr>
          <a:xfrm>
            <a:off x="827584" y="4005344"/>
            <a:ext cx="3600000" cy="2520000"/>
          </a:xfrm>
          <a:prstGeom prst="rect">
            <a:avLst/>
          </a:prstGeom>
        </p:spPr>
      </p:pic>
      <p:pic>
        <p:nvPicPr>
          <p:cNvPr id="8" name="图片 7"/>
          <p:cNvPicPr>
            <a:picLocks/>
          </p:cNvPicPr>
          <p:nvPr/>
        </p:nvPicPr>
        <p:blipFill rotWithShape="1">
          <a:blip r:embed="rId5"/>
          <a:srcRect b="19569"/>
          <a:stretch/>
        </p:blipFill>
        <p:spPr>
          <a:xfrm>
            <a:off x="4763712" y="4005344"/>
            <a:ext cx="3600000" cy="2520000"/>
          </a:xfrm>
          <a:prstGeom prst="rect">
            <a:avLst/>
          </a:prstGeom>
        </p:spPr>
      </p:pic>
    </p:spTree>
    <p:extLst>
      <p:ext uri="{BB962C8B-B14F-4D97-AF65-F5344CB8AC3E}">
        <p14:creationId xmlns:p14="http://schemas.microsoft.com/office/powerpoint/2010/main" val="22053774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endParaRPr lang="zh-CN" altLang="en-US" dirty="0"/>
          </a:p>
        </p:txBody>
      </p:sp>
      <p:pic>
        <p:nvPicPr>
          <p:cNvPr id="6" name="图片 5"/>
          <p:cNvPicPr>
            <a:picLocks/>
          </p:cNvPicPr>
          <p:nvPr/>
        </p:nvPicPr>
        <p:blipFill>
          <a:blip r:embed="rId2"/>
          <a:stretch>
            <a:fillRect/>
          </a:stretch>
        </p:blipFill>
        <p:spPr>
          <a:xfrm>
            <a:off x="4499992" y="1324744"/>
            <a:ext cx="3600000" cy="2520000"/>
          </a:xfrm>
          <a:prstGeom prst="rect">
            <a:avLst/>
          </a:prstGeom>
        </p:spPr>
      </p:pic>
      <p:pic>
        <p:nvPicPr>
          <p:cNvPr id="7" name="图片 6"/>
          <p:cNvPicPr>
            <a:picLocks/>
          </p:cNvPicPr>
          <p:nvPr/>
        </p:nvPicPr>
        <p:blipFill>
          <a:blip r:embed="rId3" cstate="print">
            <a:extLst>
              <a:ext uri="{28A0092B-C50C-407E-A947-70E740481C1C}">
                <a14:useLocalDpi xmlns:a14="http://schemas.microsoft.com/office/drawing/2010/main" val="0"/>
              </a:ext>
            </a:extLst>
          </a:blip>
          <a:stretch>
            <a:fillRect/>
          </a:stretch>
        </p:blipFill>
        <p:spPr>
          <a:xfrm rot="16200000">
            <a:off x="1228307" y="3465064"/>
            <a:ext cx="2520000" cy="3600000"/>
          </a:xfrm>
          <a:prstGeom prst="rect">
            <a:avLst/>
          </a:prstGeom>
        </p:spPr>
      </p:pic>
      <p:pic>
        <p:nvPicPr>
          <p:cNvPr id="8" name="图片 7"/>
          <p:cNvPicPr>
            <a:picLocks/>
          </p:cNvPicPr>
          <p:nvPr/>
        </p:nvPicPr>
        <p:blipFill>
          <a:blip r:embed="rId4"/>
          <a:stretch>
            <a:fillRect/>
          </a:stretch>
        </p:blipFill>
        <p:spPr>
          <a:xfrm>
            <a:off x="4499992" y="4005063"/>
            <a:ext cx="3600000" cy="2520000"/>
          </a:xfrm>
          <a:prstGeom prst="rect">
            <a:avLst/>
          </a:prstGeom>
        </p:spPr>
      </p:pic>
      <p:pic>
        <p:nvPicPr>
          <p:cNvPr id="9" name="图片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79008" y="1324744"/>
            <a:ext cx="3600000" cy="2520000"/>
          </a:xfrm>
          <a:prstGeom prst="rect">
            <a:avLst/>
          </a:prstGeom>
        </p:spPr>
      </p:pic>
    </p:spTree>
    <p:extLst>
      <p:ext uri="{BB962C8B-B14F-4D97-AF65-F5344CB8AC3E}">
        <p14:creationId xmlns:p14="http://schemas.microsoft.com/office/powerpoint/2010/main" val="231889993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剂量测量</a:t>
            </a:r>
            <a:endParaRPr lang="zh-CN" altLang="en-US" dirty="0"/>
          </a:p>
        </p:txBody>
      </p:sp>
      <p:sp>
        <p:nvSpPr>
          <p:cNvPr id="5" name="矩形 4"/>
          <p:cNvSpPr/>
          <p:nvPr/>
        </p:nvSpPr>
        <p:spPr>
          <a:xfrm>
            <a:off x="539552" y="1484784"/>
            <a:ext cx="7992888" cy="923330"/>
          </a:xfrm>
          <a:prstGeom prst="rect">
            <a:avLst/>
          </a:prstGeom>
        </p:spPr>
        <p:txBody>
          <a:bodyPr wrap="square">
            <a:spAutoFit/>
          </a:bodyPr>
          <a:lstStyle/>
          <a:p>
            <a:pPr marL="285750" indent="-285750">
              <a:buFont typeface="Arial" panose="020B0604020202020204" pitchFamily="34" charset="0"/>
              <a:buChar char="•"/>
            </a:pPr>
            <a:r>
              <a:rPr lang="zh-CN" altLang="zh-CN" dirty="0">
                <a:latin typeface="Times New Roman" panose="02020603050405020304" pitchFamily="18" charset="0"/>
                <a:ea typeface="宋体" panose="02010600030101010101" pitchFamily="2" charset="-122"/>
                <a:cs typeface="Times New Roman" panose="02020603050405020304" pitchFamily="18" charset="0"/>
              </a:rPr>
              <a:t>打开谱仪前端屏蔽后，首先联系辐射防护人员对斩波器周边进行了剂量测试。测试多点剂量数值，最大处为第一台斩波器前端束窗位置，剂量数值如下</a:t>
            </a:r>
            <a:r>
              <a:rPr lang="zh-CN" altLang="zh-CN" dirty="0" smtClean="0">
                <a:latin typeface="Times New Roman" panose="02020603050405020304" pitchFamily="18" charset="0"/>
                <a:ea typeface="宋体" panose="02010600030101010101" pitchFamily="2" charset="-122"/>
                <a:cs typeface="Times New Roman" panose="02020603050405020304" pitchFamily="18" charset="0"/>
              </a:rPr>
              <a:t>表</a:t>
            </a:r>
            <a:r>
              <a:rPr lang="zh-CN" altLang="en-US"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3258815274"/>
              </p:ext>
            </p:extLst>
          </p:nvPr>
        </p:nvGraphicFramePr>
        <p:xfrm>
          <a:off x="755576" y="2492897"/>
          <a:ext cx="7200799" cy="1656183"/>
        </p:xfrm>
        <a:graphic>
          <a:graphicData uri="http://schemas.openxmlformats.org/drawingml/2006/table">
            <a:tbl>
              <a:tblPr firstRow="1" firstCol="1" bandRow="1">
                <a:tableStyleId>{5C22544A-7EE6-4342-B048-85BDC9FD1C3A}</a:tableStyleId>
              </a:tblPr>
              <a:tblGrid>
                <a:gridCol w="3482185"/>
                <a:gridCol w="1239538"/>
                <a:gridCol w="1239538"/>
                <a:gridCol w="1239538"/>
              </a:tblGrid>
              <a:tr h="552061">
                <a:tc>
                  <a:txBody>
                    <a:bodyPr/>
                    <a:lstStyle/>
                    <a:p>
                      <a:pPr algn="ctr">
                        <a:lnSpc>
                          <a:spcPts val="1200"/>
                        </a:lnSpc>
                        <a:spcAft>
                          <a:spcPts val="0"/>
                        </a:spcAft>
                      </a:pPr>
                      <a:r>
                        <a:rPr lang="zh-CN" sz="1800" kern="0" dirty="0">
                          <a:solidFill>
                            <a:schemeClr val="tx1"/>
                          </a:solidFill>
                          <a:effectLst/>
                        </a:rPr>
                        <a:t>　</a:t>
                      </a:r>
                      <a:r>
                        <a:rPr lang="en-US" sz="1800" kern="0" dirty="0">
                          <a:solidFill>
                            <a:schemeClr val="tx1"/>
                          </a:solidFill>
                          <a:effectLst/>
                        </a:rPr>
                        <a:t>γ</a:t>
                      </a:r>
                      <a:r>
                        <a:rPr lang="zh-CN" sz="1800" kern="0" dirty="0">
                          <a:solidFill>
                            <a:schemeClr val="tx1"/>
                          </a:solidFill>
                          <a:effectLst/>
                        </a:rPr>
                        <a:t>数据值（</a:t>
                      </a:r>
                      <a:r>
                        <a:rPr lang="en-US" sz="1800" kern="0" dirty="0">
                          <a:solidFill>
                            <a:schemeClr val="tx1"/>
                          </a:solidFill>
                          <a:effectLst/>
                        </a:rPr>
                        <a:t>nSv/h</a:t>
                      </a:r>
                      <a:r>
                        <a:rPr lang="zh-CN" sz="1800" kern="0" dirty="0">
                          <a:solidFill>
                            <a:schemeClr val="tx1"/>
                          </a:solidFill>
                          <a:effectLst/>
                        </a:rPr>
                        <a:t>）</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spcAft>
                          <a:spcPts val="0"/>
                        </a:spcAft>
                      </a:pPr>
                      <a:r>
                        <a:rPr lang="en-US" sz="1800" kern="0" dirty="0">
                          <a:solidFill>
                            <a:schemeClr val="tx1"/>
                          </a:solidFill>
                          <a:effectLst/>
                        </a:rPr>
                        <a:t>SANS</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spcAft>
                          <a:spcPts val="0"/>
                        </a:spcAft>
                      </a:pPr>
                      <a:r>
                        <a:rPr lang="en-US" sz="1800" kern="0" dirty="0">
                          <a:solidFill>
                            <a:schemeClr val="tx1"/>
                          </a:solidFill>
                          <a:effectLst/>
                        </a:rPr>
                        <a:t>MR</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spcAft>
                          <a:spcPts val="0"/>
                        </a:spcAft>
                      </a:pPr>
                      <a:r>
                        <a:rPr lang="en-US" sz="1800" kern="0" dirty="0">
                          <a:solidFill>
                            <a:schemeClr val="tx1"/>
                          </a:solidFill>
                          <a:effectLst/>
                        </a:rPr>
                        <a:t>GPPD</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552061">
                <a:tc>
                  <a:txBody>
                    <a:bodyPr/>
                    <a:lstStyle/>
                    <a:p>
                      <a:pPr algn="ctr">
                        <a:lnSpc>
                          <a:spcPts val="1200"/>
                        </a:lnSpc>
                        <a:spcAft>
                          <a:spcPts val="0"/>
                        </a:spcAft>
                      </a:pPr>
                      <a:r>
                        <a:rPr lang="zh-CN" sz="1800" kern="0" dirty="0">
                          <a:solidFill>
                            <a:schemeClr val="tx1"/>
                          </a:solidFill>
                          <a:effectLst/>
                        </a:rPr>
                        <a:t>前端束窗位置剂量值</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200"/>
                        </a:lnSpc>
                        <a:spcAft>
                          <a:spcPts val="0"/>
                        </a:spcAft>
                      </a:pPr>
                      <a:r>
                        <a:rPr lang="en-US" sz="1800" kern="0" dirty="0">
                          <a:solidFill>
                            <a:schemeClr val="tx1"/>
                          </a:solidFill>
                          <a:effectLst/>
                        </a:rPr>
                        <a:t>218</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spcAft>
                          <a:spcPts val="0"/>
                        </a:spcAft>
                      </a:pPr>
                      <a:r>
                        <a:rPr lang="en-US" sz="1800" kern="0" dirty="0">
                          <a:solidFill>
                            <a:schemeClr val="tx1"/>
                          </a:solidFill>
                          <a:effectLst/>
                        </a:rPr>
                        <a:t>318</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spcAft>
                          <a:spcPts val="0"/>
                        </a:spcAft>
                      </a:pPr>
                      <a:r>
                        <a:rPr lang="en-US" sz="1800" kern="0" dirty="0">
                          <a:solidFill>
                            <a:schemeClr val="tx1"/>
                          </a:solidFill>
                          <a:effectLst/>
                        </a:rPr>
                        <a:t>730</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52061">
                <a:tc>
                  <a:txBody>
                    <a:bodyPr/>
                    <a:lstStyle/>
                    <a:p>
                      <a:pPr algn="ctr">
                        <a:lnSpc>
                          <a:spcPts val="1200"/>
                        </a:lnSpc>
                        <a:spcAft>
                          <a:spcPts val="0"/>
                        </a:spcAft>
                      </a:pPr>
                      <a:r>
                        <a:rPr lang="zh-CN" sz="1800" kern="0" dirty="0">
                          <a:solidFill>
                            <a:schemeClr val="tx1"/>
                          </a:solidFill>
                          <a:effectLst/>
                        </a:rPr>
                        <a:t>后端束窗位置剂量值</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200"/>
                        </a:lnSpc>
                        <a:spcAft>
                          <a:spcPts val="0"/>
                        </a:spcAft>
                      </a:pPr>
                      <a:r>
                        <a:rPr lang="en-US" sz="1800" kern="0">
                          <a:solidFill>
                            <a:schemeClr val="tx1"/>
                          </a:solidFill>
                          <a:effectLst/>
                        </a:rPr>
                        <a:t>74</a:t>
                      </a:r>
                      <a:endParaRPr lang="zh-CN" sz="18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spcAft>
                          <a:spcPts val="0"/>
                        </a:spcAft>
                      </a:pPr>
                      <a:r>
                        <a:rPr lang="en-US" sz="1800" kern="0" dirty="0">
                          <a:solidFill>
                            <a:schemeClr val="tx1"/>
                          </a:solidFill>
                          <a:effectLst/>
                        </a:rPr>
                        <a:t>284</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spcAft>
                          <a:spcPts val="0"/>
                        </a:spcAft>
                      </a:pPr>
                      <a:r>
                        <a:rPr lang="en-US" sz="1800" kern="0" dirty="0">
                          <a:solidFill>
                            <a:schemeClr val="tx1"/>
                          </a:solidFill>
                          <a:effectLst/>
                        </a:rPr>
                        <a:t>180</a:t>
                      </a:r>
                      <a:endParaRPr lang="zh-CN" sz="18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矩形 6"/>
          <p:cNvSpPr/>
          <p:nvPr/>
        </p:nvSpPr>
        <p:spPr>
          <a:xfrm>
            <a:off x="539552" y="4221088"/>
            <a:ext cx="7992888" cy="646331"/>
          </a:xfrm>
          <a:prstGeom prst="rect">
            <a:avLst/>
          </a:prstGeom>
        </p:spPr>
        <p:txBody>
          <a:bodyPr wrap="square">
            <a:spAutoFit/>
          </a:bodyPr>
          <a:lstStyle/>
          <a:p>
            <a:pPr marL="285750" indent="-285750">
              <a:buFont typeface="Arial" panose="020B0604020202020204" pitchFamily="34" charset="0"/>
              <a:buChar char="•"/>
            </a:pPr>
            <a:r>
              <a:rPr lang="zh-CN" altLang="en-US" dirty="0" smtClean="0"/>
              <a:t>拆装</a:t>
            </a:r>
            <a:r>
              <a:rPr lang="en-US" altLang="zh-CN" dirty="0" smtClean="0"/>
              <a:t>MR-T3</a:t>
            </a:r>
            <a:r>
              <a:rPr lang="zh-CN" altLang="en-US" dirty="0"/>
              <a:t>和</a:t>
            </a:r>
            <a:r>
              <a:rPr lang="en-US" altLang="zh-CN" dirty="0" smtClean="0"/>
              <a:t>GPPD-T2</a:t>
            </a:r>
            <a:r>
              <a:rPr lang="zh-CN" altLang="en-US" dirty="0" smtClean="0"/>
              <a:t>电机过程，需要打开转盘密封壳，辐射防护人员对转盘周围进行了测量，</a:t>
            </a:r>
            <a:r>
              <a:rPr lang="en-US" altLang="zh-CN" dirty="0" smtClean="0"/>
              <a:t>γ</a:t>
            </a:r>
            <a:r>
              <a:rPr lang="zh-CN" altLang="en-US" dirty="0" smtClean="0"/>
              <a:t>数值均小于</a:t>
            </a:r>
            <a:r>
              <a:rPr lang="en-US" altLang="zh-CN" dirty="0" smtClean="0"/>
              <a:t>200</a:t>
            </a:r>
            <a:r>
              <a:rPr lang="en-US" altLang="zh-CN" kern="0" dirty="0" smtClean="0"/>
              <a:t>nSv/h</a:t>
            </a:r>
            <a:r>
              <a:rPr lang="zh-CN" altLang="en-US" kern="0" dirty="0" smtClean="0"/>
              <a:t>，本底水平。</a:t>
            </a:r>
            <a:endParaRPr lang="zh-CN" altLang="en-US" dirty="0"/>
          </a:p>
        </p:txBody>
      </p:sp>
      <p:pic>
        <p:nvPicPr>
          <p:cNvPr id="8" name="图片 7"/>
          <p:cNvPicPr>
            <a:picLocks noChangeAspect="1"/>
          </p:cNvPicPr>
          <p:nvPr/>
        </p:nvPicPr>
        <p:blipFill>
          <a:blip r:embed="rId2"/>
          <a:stretch>
            <a:fillRect/>
          </a:stretch>
        </p:blipFill>
        <p:spPr>
          <a:xfrm>
            <a:off x="827584" y="4929901"/>
            <a:ext cx="3309378" cy="1730524"/>
          </a:xfrm>
          <a:prstGeom prst="rect">
            <a:avLst/>
          </a:prstGeom>
        </p:spPr>
      </p:pic>
      <p:pic>
        <p:nvPicPr>
          <p:cNvPr id="9" name="图片 8"/>
          <p:cNvPicPr>
            <a:picLocks noChangeAspect="1"/>
          </p:cNvPicPr>
          <p:nvPr/>
        </p:nvPicPr>
        <p:blipFill>
          <a:blip r:embed="rId3"/>
          <a:stretch>
            <a:fillRect/>
          </a:stretch>
        </p:blipFill>
        <p:spPr>
          <a:xfrm>
            <a:off x="4860032" y="4914497"/>
            <a:ext cx="2655355" cy="1745928"/>
          </a:xfrm>
          <a:prstGeom prst="rect">
            <a:avLst/>
          </a:prstGeom>
        </p:spPr>
      </p:pic>
    </p:spTree>
    <p:extLst>
      <p:ext uri="{BB962C8B-B14F-4D97-AF65-F5344CB8AC3E}">
        <p14:creationId xmlns:p14="http://schemas.microsoft.com/office/powerpoint/2010/main" val="379863478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带宽停止冷却水</a:t>
            </a:r>
            <a:endParaRPr lang="zh-CN" altLang="en-US" dirty="0"/>
          </a:p>
        </p:txBody>
      </p:sp>
      <p:sp>
        <p:nvSpPr>
          <p:cNvPr id="5" name="矩形 4"/>
          <p:cNvSpPr/>
          <p:nvPr/>
        </p:nvSpPr>
        <p:spPr>
          <a:xfrm>
            <a:off x="539552" y="1340768"/>
            <a:ext cx="7992888" cy="4025717"/>
          </a:xfrm>
          <a:prstGeom prst="rect">
            <a:avLst/>
          </a:prstGeom>
        </p:spPr>
        <p:txBody>
          <a:bodyPr wrap="square">
            <a:spAutoFit/>
          </a:bodyPr>
          <a:lstStyle/>
          <a:p>
            <a:pPr marL="285750" indent="-285750">
              <a:lnSpc>
                <a:spcPct val="110000"/>
              </a:lnSpc>
              <a:buFont typeface="Arial" panose="020B0604020202020204" pitchFamily="34" charset="0"/>
              <a:buChar char="•"/>
            </a:pPr>
            <a:r>
              <a:rPr lang="zh-CN" altLang="en-US" b="1" dirty="0" smtClean="0"/>
              <a:t>原因：</a:t>
            </a:r>
            <a:r>
              <a:rPr lang="zh-CN" altLang="zh-CN" dirty="0" smtClean="0"/>
              <a:t>带</a:t>
            </a:r>
            <a:r>
              <a:rPr lang="zh-CN" altLang="zh-CN" dirty="0"/>
              <a:t>宽斩波器正常运转，电机输出实际功率较低，因此考虑停止冷却水，观察温升情况，为后续设计改进提供依据。</a:t>
            </a:r>
          </a:p>
          <a:p>
            <a:pPr marL="285750" indent="-285750">
              <a:lnSpc>
                <a:spcPct val="110000"/>
              </a:lnSpc>
              <a:buFont typeface="Arial" panose="020B0604020202020204" pitchFamily="34" charset="0"/>
              <a:buChar char="•"/>
            </a:pPr>
            <a:r>
              <a:rPr lang="zh-CN" altLang="zh-CN" b="1" dirty="0"/>
              <a:t>条件：</a:t>
            </a:r>
            <a:r>
              <a:rPr lang="zh-CN" altLang="zh-CN" dirty="0"/>
              <a:t>无流动冷却水，斩波器腔体内充氦气，</a:t>
            </a:r>
            <a:r>
              <a:rPr lang="en-US" altLang="zh-CN" dirty="0"/>
              <a:t>25Hz</a:t>
            </a:r>
            <a:r>
              <a:rPr lang="zh-CN" altLang="zh-CN" dirty="0"/>
              <a:t>长时间运转，设置电机温度报警阈值</a:t>
            </a:r>
            <a:r>
              <a:rPr lang="en-US" altLang="zh-CN" dirty="0"/>
              <a:t>80</a:t>
            </a:r>
            <a:r>
              <a:rPr lang="zh-CN" altLang="zh-CN" dirty="0"/>
              <a:t>℃</a:t>
            </a:r>
            <a:r>
              <a:rPr lang="zh-CN" altLang="zh-CN" dirty="0" smtClean="0"/>
              <a:t>。</a:t>
            </a:r>
            <a:endParaRPr lang="en-US" altLang="zh-CN" dirty="0" smtClean="0"/>
          </a:p>
          <a:p>
            <a:pPr marL="285750" indent="-285750">
              <a:lnSpc>
                <a:spcPct val="110000"/>
              </a:lnSpc>
              <a:buFont typeface="Arial" panose="020B0604020202020204" pitchFamily="34" charset="0"/>
              <a:buChar char="•"/>
            </a:pPr>
            <a:r>
              <a:rPr lang="zh-CN" altLang="zh-CN" b="1" dirty="0" smtClean="0"/>
              <a:t>结</a:t>
            </a:r>
            <a:r>
              <a:rPr lang="zh-CN" altLang="zh-CN" b="1" dirty="0"/>
              <a:t>果</a:t>
            </a:r>
            <a:r>
              <a:rPr lang="zh-CN" altLang="zh-CN" b="1" dirty="0" smtClean="0"/>
              <a:t>：</a:t>
            </a:r>
            <a:endParaRPr lang="en-US" altLang="zh-CN" b="1" dirty="0" smtClean="0"/>
          </a:p>
          <a:p>
            <a:pPr>
              <a:lnSpc>
                <a:spcPct val="110000"/>
              </a:lnSpc>
            </a:pPr>
            <a:r>
              <a:rPr lang="en-US" altLang="zh-CN" dirty="0"/>
              <a:t> </a:t>
            </a:r>
            <a:r>
              <a:rPr lang="en-US" altLang="zh-CN" dirty="0" smtClean="0"/>
              <a:t>    1</a:t>
            </a:r>
            <a:r>
              <a:rPr lang="en-US" altLang="zh-CN" dirty="0"/>
              <a:t>.</a:t>
            </a:r>
            <a:r>
              <a:rPr lang="zh-CN" altLang="zh-CN" dirty="0"/>
              <a:t>几个带宽斩波器温升曲线近似于下图，最终运转</a:t>
            </a:r>
            <a:r>
              <a:rPr lang="en-US" altLang="zh-CN" dirty="0"/>
              <a:t>10</a:t>
            </a:r>
            <a:r>
              <a:rPr lang="zh-CN" altLang="zh-CN" dirty="0"/>
              <a:t>小时后，温度上升缓慢，近似可以看做稳定</a:t>
            </a:r>
            <a:r>
              <a:rPr lang="zh-CN" altLang="zh-CN" dirty="0" smtClean="0"/>
              <a:t>。</a:t>
            </a:r>
            <a:endParaRPr lang="en-US" altLang="zh-CN" dirty="0" smtClean="0"/>
          </a:p>
          <a:p>
            <a:pPr>
              <a:lnSpc>
                <a:spcPct val="110000"/>
              </a:lnSpc>
            </a:pPr>
            <a:r>
              <a:rPr lang="en-US" altLang="zh-CN" dirty="0"/>
              <a:t> </a:t>
            </a:r>
            <a:r>
              <a:rPr lang="en-US" altLang="zh-CN" dirty="0" smtClean="0"/>
              <a:t>    2</a:t>
            </a:r>
            <a:r>
              <a:rPr lang="en-US" altLang="zh-CN" dirty="0"/>
              <a:t>.</a:t>
            </a:r>
            <a:r>
              <a:rPr lang="zh-CN" altLang="zh-CN" dirty="0"/>
              <a:t>经过在无水冷的条件下连续运行三天，带宽斩波器电机温度稳定在</a:t>
            </a:r>
            <a:r>
              <a:rPr lang="en-US" altLang="zh-CN" dirty="0"/>
              <a:t>40</a:t>
            </a:r>
            <a:r>
              <a:rPr lang="zh-CN" altLang="zh-CN" dirty="0"/>
              <a:t>℃左右，上升趋势极为缓慢，接近温度平衡，说明带宽斩波器可以在无水冷情况下运行，温度数值见下表</a:t>
            </a:r>
            <a:r>
              <a:rPr lang="en-US" altLang="zh-CN" dirty="0"/>
              <a:t>5</a:t>
            </a:r>
            <a:r>
              <a:rPr lang="zh-CN" altLang="zh-CN" dirty="0"/>
              <a:t>，温升曲线见下图</a:t>
            </a:r>
            <a:r>
              <a:rPr lang="en-US" altLang="zh-CN" dirty="0"/>
              <a:t>1</a:t>
            </a:r>
            <a:r>
              <a:rPr lang="zh-CN" altLang="zh-CN" dirty="0" smtClean="0"/>
              <a:t>。</a:t>
            </a:r>
            <a:endParaRPr lang="en-US" altLang="zh-CN" dirty="0" smtClean="0"/>
          </a:p>
          <a:p>
            <a:pPr>
              <a:lnSpc>
                <a:spcPct val="110000"/>
              </a:lnSpc>
            </a:pPr>
            <a:r>
              <a:rPr lang="en-US" altLang="zh-CN" dirty="0"/>
              <a:t> </a:t>
            </a:r>
            <a:r>
              <a:rPr lang="en-US" altLang="zh-CN" dirty="0" smtClean="0"/>
              <a:t>    3</a:t>
            </a:r>
            <a:r>
              <a:rPr lang="en-US" altLang="zh-CN" dirty="0"/>
              <a:t>.</a:t>
            </a:r>
            <a:r>
              <a:rPr lang="zh-CN" altLang="zh-CN" dirty="0"/>
              <a:t>带宽斩波器的电机温度稳定在</a:t>
            </a:r>
            <a:r>
              <a:rPr lang="en-US" altLang="zh-CN" dirty="0"/>
              <a:t>40</a:t>
            </a:r>
            <a:r>
              <a:rPr lang="zh-CN" altLang="zh-CN" dirty="0"/>
              <a:t>℃左右相位控制精度与有水冷情况下</a:t>
            </a:r>
            <a:r>
              <a:rPr lang="en-US" altLang="zh-CN" dirty="0"/>
              <a:t>27</a:t>
            </a:r>
            <a:r>
              <a:rPr lang="zh-CN" altLang="zh-CN" dirty="0"/>
              <a:t>℃相位控制精度是相同的，没有受到温升的影响。</a:t>
            </a:r>
          </a:p>
          <a:p>
            <a:endParaRPr lang="zh-CN" altLang="zh-CN" dirty="0"/>
          </a:p>
        </p:txBody>
      </p:sp>
      <p:graphicFrame>
        <p:nvGraphicFramePr>
          <p:cNvPr id="2" name="表格 1"/>
          <p:cNvGraphicFramePr>
            <a:graphicFrameLocks noGrp="1"/>
          </p:cNvGraphicFramePr>
          <p:nvPr>
            <p:extLst>
              <p:ext uri="{D42A27DB-BD31-4B8C-83A1-F6EECF244321}">
                <p14:modId xmlns:p14="http://schemas.microsoft.com/office/powerpoint/2010/main" val="3974579746"/>
              </p:ext>
            </p:extLst>
          </p:nvPr>
        </p:nvGraphicFramePr>
        <p:xfrm>
          <a:off x="251520" y="5143520"/>
          <a:ext cx="5930900" cy="1463040"/>
        </p:xfrm>
        <a:graphic>
          <a:graphicData uri="http://schemas.openxmlformats.org/drawingml/2006/table">
            <a:tbl>
              <a:tblPr firstRow="1" firstCol="1" bandRow="1">
                <a:tableStyleId>{5C22544A-7EE6-4342-B048-85BDC9FD1C3A}</a:tableStyleId>
              </a:tblPr>
              <a:tblGrid>
                <a:gridCol w="1710690"/>
                <a:gridCol w="843915"/>
                <a:gridCol w="843915"/>
                <a:gridCol w="843915"/>
                <a:gridCol w="843915"/>
                <a:gridCol w="844550"/>
              </a:tblGrid>
              <a:tr h="190500">
                <a:tc>
                  <a:txBody>
                    <a:bodyPr/>
                    <a:lstStyle/>
                    <a:p>
                      <a:pPr algn="ctr">
                        <a:lnSpc>
                          <a:spcPct val="150000"/>
                        </a:lnSpc>
                        <a:spcAft>
                          <a:spcPts val="0"/>
                        </a:spcAft>
                      </a:pPr>
                      <a:r>
                        <a:rPr lang="zh-CN" sz="1600" kern="0" dirty="0">
                          <a:solidFill>
                            <a:schemeClr val="tx1"/>
                          </a:solidFill>
                          <a:effectLst/>
                        </a:rPr>
                        <a:t>斩波器</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MR-T1</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MR-T2</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MR-T3</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SANS-T1D1</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a:solidFill>
                            <a:schemeClr val="tx1"/>
                          </a:solidFill>
                          <a:effectLst/>
                        </a:rPr>
                        <a:t>SANS-T1D2</a:t>
                      </a:r>
                      <a:endParaRPr lang="zh-CN" sz="16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a:lnSpc>
                          <a:spcPct val="150000"/>
                        </a:lnSpc>
                        <a:spcAft>
                          <a:spcPts val="0"/>
                        </a:spcAft>
                      </a:pPr>
                      <a:r>
                        <a:rPr lang="zh-CN" sz="1600" kern="0">
                          <a:solidFill>
                            <a:schemeClr val="tx1"/>
                          </a:solidFill>
                          <a:effectLst/>
                        </a:rPr>
                        <a:t>运转</a:t>
                      </a:r>
                      <a:r>
                        <a:rPr lang="en-US" sz="1600" kern="0">
                          <a:solidFill>
                            <a:schemeClr val="tx1"/>
                          </a:solidFill>
                          <a:effectLst/>
                        </a:rPr>
                        <a:t>60</a:t>
                      </a:r>
                      <a:r>
                        <a:rPr lang="zh-CN" sz="1600" kern="0">
                          <a:solidFill>
                            <a:schemeClr val="tx1"/>
                          </a:solidFill>
                          <a:effectLst/>
                        </a:rPr>
                        <a:t>多小时后温度值℃</a:t>
                      </a:r>
                      <a:endParaRPr lang="zh-CN" sz="16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42.39</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35.4</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37.5</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42.5</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600" kern="0" dirty="0">
                          <a:solidFill>
                            <a:schemeClr val="tx1"/>
                          </a:solidFill>
                          <a:effectLst/>
                        </a:rPr>
                        <a:t>41.5</a:t>
                      </a:r>
                      <a:endParaRPr lang="zh-CN" sz="16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图片 7" descr="C:\Users\jasstsu\Desktop\MR-T3.bmp"/>
          <p:cNvPicPr/>
          <p:nvPr/>
        </p:nvPicPr>
        <p:blipFill rotWithShape="1">
          <a:blip r:embed="rId2" cstate="print">
            <a:extLst>
              <a:ext uri="{28A0092B-C50C-407E-A947-70E740481C1C}">
                <a14:useLocalDpi xmlns:a14="http://schemas.microsoft.com/office/drawing/2010/main" val="0"/>
              </a:ext>
            </a:extLst>
          </a:blip>
          <a:srcRect l="601" t="2138" r="3094" b="4127"/>
          <a:stretch/>
        </p:blipFill>
        <p:spPr bwMode="auto">
          <a:xfrm>
            <a:off x="6300192" y="4798650"/>
            <a:ext cx="2732405" cy="1870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17454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振动监测</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79621286"/>
              </p:ext>
            </p:extLst>
          </p:nvPr>
        </p:nvGraphicFramePr>
        <p:xfrm>
          <a:off x="467544" y="1916832"/>
          <a:ext cx="8064894" cy="4392488"/>
        </p:xfrm>
        <a:graphic>
          <a:graphicData uri="http://schemas.openxmlformats.org/drawingml/2006/table">
            <a:tbl>
              <a:tblPr>
                <a:tableStyleId>{5C22544A-7EE6-4342-B048-85BDC9FD1C3A}</a:tableStyleId>
              </a:tblPr>
              <a:tblGrid>
                <a:gridCol w="1008111"/>
                <a:gridCol w="3771087"/>
                <a:gridCol w="1279920"/>
                <a:gridCol w="1002888"/>
                <a:gridCol w="1002888"/>
              </a:tblGrid>
              <a:tr h="532547">
                <a:tc>
                  <a:txBody>
                    <a:bodyPr/>
                    <a:lstStyle/>
                    <a:p>
                      <a:pPr algn="ctr" fontAlgn="ctr"/>
                      <a:r>
                        <a:rPr lang="zh-CN" altLang="en-US" sz="1800" b="1" u="none" strike="noStrike" dirty="0">
                          <a:effectLst/>
                        </a:rPr>
                        <a:t>设备名称</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振动分析结论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维护措</a:t>
                      </a:r>
                      <a:r>
                        <a:rPr lang="zh-CN" altLang="en-US" sz="1800" b="1" u="none" strike="noStrike" dirty="0" smtClean="0">
                          <a:effectLst/>
                        </a:rPr>
                        <a:t>施</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建议</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1027270">
                <a:tc>
                  <a:txBody>
                    <a:bodyPr/>
                    <a:lstStyle/>
                    <a:p>
                      <a:pPr algn="ctr" fontAlgn="ctr"/>
                      <a:r>
                        <a:rPr lang="en-US" sz="1800" u="none" strike="noStrike" dirty="0">
                          <a:effectLst/>
                        </a:rPr>
                        <a:t>T0</a:t>
                      </a:r>
                      <a:endParaRPr lang="en-US" sz="1800" b="0" i="0" u="none" strike="noStrike" dirty="0">
                        <a:solidFill>
                          <a:srgbClr val="000000"/>
                        </a:solidFill>
                        <a:effectLst/>
                        <a:latin typeface="Times New Roman" panose="02020603050405020304" pitchFamily="18" charset="0"/>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速度总值值较小，振动剧烈程度轻微；加速度总值小，无冲击振动出现；变化幅度较小，运行状态稳定。</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运转正常</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未做改动</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a:effectLst/>
                        </a:rPr>
                        <a:t>持续观测</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92511">
                <a:tc>
                  <a:txBody>
                    <a:bodyPr/>
                    <a:lstStyle/>
                    <a:p>
                      <a:pPr algn="ctr" fontAlgn="ctr"/>
                      <a:r>
                        <a:rPr lang="en-US" sz="1800" u="none" strike="noStrike" dirty="0">
                          <a:effectLst/>
                        </a:rPr>
                        <a:t>T1D1</a:t>
                      </a:r>
                      <a:endParaRPr lang="en-US" sz="1800" b="0" i="0" u="none" strike="noStrike" dirty="0">
                        <a:solidFill>
                          <a:srgbClr val="000000"/>
                        </a:solidFill>
                        <a:effectLst/>
                        <a:latin typeface="Times New Roman" panose="02020603050405020304" pitchFamily="18" charset="0"/>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速度总值出现上下波动较大，上升趋势；加速度总值上升趋势；加速度包络值有明显的上升。所有振动监测数值都在报警门限值内。</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电机：非驱动端轴承中期损伤</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zh-CN" sz="1800" kern="1200" dirty="0" smtClean="0">
                          <a:solidFill>
                            <a:schemeClr val="dk1"/>
                          </a:solidFill>
                          <a:effectLst/>
                          <a:latin typeface="+mn-lt"/>
                          <a:ea typeface="+mn-ea"/>
                          <a:cs typeface="+mn-cs"/>
                        </a:rPr>
                        <a:t>更换电机后端轴承</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a:effectLst/>
                        </a:rPr>
                        <a:t>加强观测，制备电机备件</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40160">
                <a:tc>
                  <a:txBody>
                    <a:bodyPr/>
                    <a:lstStyle/>
                    <a:p>
                      <a:pPr algn="ctr" fontAlgn="ctr"/>
                      <a:r>
                        <a:rPr lang="en-US" sz="1800" u="none" strike="noStrike" dirty="0">
                          <a:effectLst/>
                        </a:rPr>
                        <a:t>T1D2</a:t>
                      </a:r>
                      <a:endParaRPr lang="en-US" sz="1800" b="0" i="0" u="none" strike="noStrike" dirty="0">
                        <a:solidFill>
                          <a:srgbClr val="000000"/>
                        </a:solidFill>
                        <a:effectLst/>
                        <a:latin typeface="Times New Roman" panose="02020603050405020304" pitchFamily="18" charset="0"/>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速度总值出现上下波动较大，上升趋势；加速度总值上升趋势；加速度包络值有明显的上升。所有振动监测数值都在报警门限值内。</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电机：非驱动端轴承旋转松动、异常磨损</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zh-CN" sz="1800" kern="1200" dirty="0" smtClean="0">
                          <a:solidFill>
                            <a:schemeClr val="dk1"/>
                          </a:solidFill>
                          <a:effectLst/>
                          <a:latin typeface="+mn-lt"/>
                          <a:ea typeface="+mn-ea"/>
                          <a:cs typeface="+mn-cs"/>
                        </a:rPr>
                        <a:t>更换电机后端轴承</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u="none" strike="noStrike" dirty="0">
                          <a:effectLst/>
                        </a:rPr>
                        <a:t>加强观测，制备电机备件</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文本框 7"/>
          <p:cNvSpPr txBox="1"/>
          <p:nvPr/>
        </p:nvSpPr>
        <p:spPr>
          <a:xfrm>
            <a:off x="2051720" y="1484784"/>
            <a:ext cx="6336704" cy="369332"/>
          </a:xfrm>
          <a:prstGeom prst="rect">
            <a:avLst/>
          </a:prstGeom>
          <a:noFill/>
        </p:spPr>
        <p:txBody>
          <a:bodyPr wrap="square" rtlCol="0">
            <a:spAutoFit/>
          </a:bodyPr>
          <a:lstStyle/>
          <a:p>
            <a:r>
              <a:rPr lang="en-US" altLang="zh-CN" dirty="0" smtClean="0"/>
              <a:t>SANS </a:t>
            </a:r>
            <a:r>
              <a:rPr lang="zh-CN" altLang="en-US" dirty="0" smtClean="0"/>
              <a:t>斩波器振动监测结果分析及应对措施</a:t>
            </a:r>
            <a:r>
              <a:rPr lang="zh-CN" altLang="en-US" dirty="0"/>
              <a:t>表 </a:t>
            </a:r>
          </a:p>
        </p:txBody>
      </p:sp>
    </p:spTree>
    <p:extLst>
      <p:ext uri="{BB962C8B-B14F-4D97-AF65-F5344CB8AC3E}">
        <p14:creationId xmlns:p14="http://schemas.microsoft.com/office/powerpoint/2010/main" val="26428625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振动监测</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4294218923"/>
              </p:ext>
            </p:extLst>
          </p:nvPr>
        </p:nvGraphicFramePr>
        <p:xfrm>
          <a:off x="467544" y="1916832"/>
          <a:ext cx="8064894" cy="4392488"/>
        </p:xfrm>
        <a:graphic>
          <a:graphicData uri="http://schemas.openxmlformats.org/drawingml/2006/table">
            <a:tbl>
              <a:tblPr>
                <a:tableStyleId>{5C22544A-7EE6-4342-B048-85BDC9FD1C3A}</a:tableStyleId>
              </a:tblPr>
              <a:tblGrid>
                <a:gridCol w="1008111"/>
                <a:gridCol w="3771087"/>
                <a:gridCol w="1279920"/>
                <a:gridCol w="1002888"/>
                <a:gridCol w="1002888"/>
              </a:tblGrid>
              <a:tr h="532547">
                <a:tc>
                  <a:txBody>
                    <a:bodyPr/>
                    <a:lstStyle/>
                    <a:p>
                      <a:pPr algn="ctr" fontAlgn="ctr"/>
                      <a:r>
                        <a:rPr lang="zh-CN" altLang="en-US" sz="1800" b="1" u="none" strike="noStrike" dirty="0">
                          <a:effectLst/>
                        </a:rPr>
                        <a:t>设备名称</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振动分析结论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维护措</a:t>
                      </a:r>
                      <a:r>
                        <a:rPr lang="zh-CN" altLang="en-US" sz="1800" b="1" u="none" strike="noStrike" dirty="0" smtClean="0">
                          <a:effectLst/>
                        </a:rPr>
                        <a:t>施</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建议</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8266" marR="8266"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1027270">
                <a:tc>
                  <a:txBody>
                    <a:bodyPr/>
                    <a:lstStyle/>
                    <a:p>
                      <a:pPr algn="ctr" fontAlgn="ctr"/>
                      <a:r>
                        <a:rPr lang="en-US" sz="1800" b="0" i="0" u="none" strike="noStrike" dirty="0">
                          <a:solidFill>
                            <a:srgbClr val="000000"/>
                          </a:solidFill>
                          <a:effectLst/>
                          <a:latin typeface="Times New Roman" panose="02020603050405020304" pitchFamily="18" charset="0"/>
                          <a:ea typeface="宋体" panose="02010600030101010101" pitchFamily="2" charset="-122"/>
                        </a:rPr>
                        <a:t>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速度总值整体趋势平稳，有轻微的下降趋势；加速度总值、加速度包络值趋势平稳。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运转正常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zh-CN" sz="1800" kern="1200" dirty="0" smtClean="0">
                          <a:solidFill>
                            <a:schemeClr val="dk1"/>
                          </a:solidFill>
                          <a:effectLst/>
                          <a:latin typeface="+mn-lt"/>
                          <a:ea typeface="+mn-ea"/>
                          <a:cs typeface="+mn-cs"/>
                        </a:rPr>
                        <a:t>更换电机后端轴承</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持续观测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92511">
                <a:tc>
                  <a:txBody>
                    <a:bodyPr/>
                    <a:lstStyle/>
                    <a:p>
                      <a:pPr algn="ctr" fontAlgn="ctr"/>
                      <a:r>
                        <a:rPr lang="en-US" sz="1800" b="0" i="0" u="none" strike="noStrike" dirty="0">
                          <a:solidFill>
                            <a:srgbClr val="000000"/>
                          </a:solidFill>
                          <a:effectLst/>
                          <a:latin typeface="Times New Roman" panose="02020603050405020304" pitchFamily="18" charset="0"/>
                          <a:ea typeface="宋体" panose="02010600030101010101" pitchFamily="2" charset="-122"/>
                        </a:rPr>
                        <a:t>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整体趋势平稳，加速度总值整体趋势平稳；加速度包络值有所上升，其波动幅度为</a:t>
                      </a:r>
                      <a:r>
                        <a:rPr lang="en-US" altLang="zh-CN" sz="1800" b="0" i="0" u="none" strike="noStrike">
                          <a:solidFill>
                            <a:srgbClr val="000000"/>
                          </a:solidFill>
                          <a:effectLst/>
                          <a:latin typeface="Times New Roman" panose="02020603050405020304" pitchFamily="18" charset="0"/>
                          <a:ea typeface="宋体" panose="02010600030101010101" pitchFamily="2" charset="-122"/>
                        </a:rPr>
                        <a:t>26.7%</a:t>
                      </a:r>
                      <a:r>
                        <a:rPr lang="zh-CN" altLang="en-US" sz="1800" b="0" i="0" u="none" strike="noStrike">
                          <a:solidFill>
                            <a:srgbClr val="000000"/>
                          </a:solidFill>
                          <a:effectLst/>
                          <a:latin typeface="宋体" panose="02010600030101010101" pitchFamily="2" charset="-122"/>
                          <a:ea typeface="宋体" panose="02010600030101010101" pitchFamily="2" charset="-122"/>
                        </a:rPr>
                        <a:t>。所有值都在报警门限值内。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dirty="0">
                          <a:solidFill>
                            <a:srgbClr val="000000"/>
                          </a:solidFill>
                          <a:effectLst/>
                          <a:latin typeface="宋体" panose="02010600030101010101" pitchFamily="2" charset="-122"/>
                          <a:ea typeface="宋体" panose="02010600030101010101" pitchFamily="2" charset="-122"/>
                        </a:rPr>
                        <a:t>运转正常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zh-CN" sz="1800" kern="1200" dirty="0" smtClean="0">
                          <a:solidFill>
                            <a:schemeClr val="dk1"/>
                          </a:solidFill>
                          <a:effectLst/>
                          <a:latin typeface="+mn-lt"/>
                          <a:ea typeface="+mn-ea"/>
                          <a:cs typeface="+mn-cs"/>
                        </a:rPr>
                        <a:t>更换电机后端轴承</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持续观测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40160">
                <a:tc>
                  <a:txBody>
                    <a:bodyPr/>
                    <a:lstStyle/>
                    <a:p>
                      <a:pPr algn="ctr" fontAlgn="ctr"/>
                      <a:r>
                        <a:rPr lang="en-US" sz="1800" b="0" i="0" u="none" strike="noStrike" dirty="0">
                          <a:solidFill>
                            <a:srgbClr val="000000"/>
                          </a:solidFill>
                          <a:effectLst/>
                          <a:latin typeface="Times New Roman" panose="02020603050405020304" pitchFamily="18" charset="0"/>
                          <a:ea typeface="宋体" panose="02010600030101010101" pitchFamily="2" charset="-122"/>
                        </a:rPr>
                        <a:t>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电机后端振动包络值上升很快，超出</a:t>
                      </a:r>
                      <a:r>
                        <a:rPr lang="en-US" altLang="zh-CN" sz="1800" b="0" i="0" u="none" strike="noStrike">
                          <a:solidFill>
                            <a:srgbClr val="000000"/>
                          </a:solidFill>
                          <a:effectLst/>
                          <a:latin typeface="Times New Roman" panose="02020603050405020304" pitchFamily="18" charset="0"/>
                          <a:ea typeface="宋体" panose="02010600030101010101" pitchFamily="2" charset="-122"/>
                        </a:rPr>
                        <a:t>SKF</a:t>
                      </a:r>
                      <a:r>
                        <a:rPr lang="zh-CN" altLang="en-US" sz="1800" b="0" i="0" u="none" strike="noStrike">
                          <a:solidFill>
                            <a:srgbClr val="000000"/>
                          </a:solidFill>
                          <a:effectLst/>
                          <a:latin typeface="宋体" panose="02010600030101010101" pitchFamily="2" charset="-122"/>
                          <a:ea typeface="宋体" panose="02010600030101010101" pitchFamily="2" charset="-122"/>
                        </a:rPr>
                        <a:t>报警值</a:t>
                      </a:r>
                      <a:r>
                        <a:rPr lang="en-US" altLang="zh-CN" sz="1800" b="0" i="0" u="none" strike="noStrike">
                          <a:solidFill>
                            <a:srgbClr val="000000"/>
                          </a:solidFill>
                          <a:effectLst/>
                          <a:latin typeface="Times New Roman" panose="02020603050405020304" pitchFamily="18" charset="0"/>
                          <a:ea typeface="宋体" panose="02010600030101010101" pitchFamily="2" charset="-122"/>
                        </a:rPr>
                        <a:t>2</a:t>
                      </a:r>
                      <a:r>
                        <a:rPr lang="zh-CN" altLang="en-US" sz="1800" b="0" i="0" u="none" strike="noStrike">
                          <a:solidFill>
                            <a:srgbClr val="000000"/>
                          </a:solidFill>
                          <a:effectLst/>
                          <a:latin typeface="宋体" panose="02010600030101010101" pitchFamily="2" charset="-122"/>
                          <a:ea typeface="宋体" panose="02010600030101010101" pitchFamily="2" charset="-122"/>
                        </a:rPr>
                        <a:t>倍，接近危险值。其余振动量变化不大。</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a:solidFill>
                            <a:srgbClr val="000000"/>
                          </a:solidFill>
                          <a:effectLst/>
                          <a:latin typeface="宋体" panose="02010600030101010101" pitchFamily="2" charset="-122"/>
                          <a:ea typeface="宋体" panose="02010600030101010101" pitchFamily="2" charset="-122"/>
                        </a:rPr>
                        <a:t>电机：非驱动端轴承故障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dirty="0">
                          <a:solidFill>
                            <a:srgbClr val="000000"/>
                          </a:solidFill>
                          <a:effectLst/>
                          <a:latin typeface="宋体" panose="02010600030101010101" pitchFamily="2" charset="-122"/>
                          <a:ea typeface="宋体" panose="02010600030101010101" pitchFamily="2" charset="-122"/>
                        </a:rPr>
                        <a:t>更换电</a:t>
                      </a:r>
                      <a:r>
                        <a:rPr lang="zh-CN" altLang="en-US" sz="1800" b="0" i="0" u="none" strike="noStrike" dirty="0" smtClean="0">
                          <a:solidFill>
                            <a:srgbClr val="000000"/>
                          </a:solidFill>
                          <a:effectLst/>
                          <a:latin typeface="宋体" panose="02010600030101010101" pitchFamily="2" charset="-122"/>
                          <a:ea typeface="宋体" panose="02010600030101010101" pitchFamily="2" charset="-122"/>
                        </a:rPr>
                        <a:t>机</a:t>
                      </a:r>
                      <a:r>
                        <a:rPr lang="en-US" altLang="zh-CN" sz="1800" b="0" i="0" u="none" strike="noStrike" dirty="0" smtClean="0">
                          <a:solidFill>
                            <a:srgbClr val="000000"/>
                          </a:solidFill>
                          <a:effectLst/>
                          <a:latin typeface="宋体" panose="02010600030101010101" pitchFamily="2" charset="-122"/>
                          <a:ea typeface="宋体" panose="02010600030101010101" pitchFamily="2" charset="-122"/>
                        </a:rPr>
                        <a:t>,</a:t>
                      </a:r>
                      <a:r>
                        <a:rPr lang="zh-CN" altLang="en-US" sz="1800" b="0" i="0" u="none" strike="noStrike" dirty="0" smtClean="0">
                          <a:solidFill>
                            <a:srgbClr val="000000"/>
                          </a:solidFill>
                          <a:effectLst/>
                          <a:latin typeface="宋体" panose="02010600030101010101" pitchFamily="2" charset="-122"/>
                          <a:ea typeface="宋体" panose="02010600030101010101" pitchFamily="2" charset="-122"/>
                        </a:rPr>
                        <a:t>并且</a:t>
                      </a:r>
                      <a:r>
                        <a:rPr lang="zh-CN" altLang="zh-CN" sz="1800" kern="1200" dirty="0" smtClean="0">
                          <a:solidFill>
                            <a:schemeClr val="dk1"/>
                          </a:solidFill>
                          <a:effectLst/>
                          <a:latin typeface="+mn-lt"/>
                          <a:ea typeface="+mn-ea"/>
                          <a:cs typeface="+mn-cs"/>
                        </a:rPr>
                        <a:t>更换电机后端轴承</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800" b="0" i="0" u="none" strike="noStrike" dirty="0" smtClean="0">
                          <a:solidFill>
                            <a:srgbClr val="000000"/>
                          </a:solidFill>
                          <a:effectLst/>
                          <a:latin typeface="宋体" panose="02010600030101010101" pitchFamily="2" charset="-122"/>
                          <a:ea typeface="宋体" panose="02010600030101010101" pitchFamily="2" charset="-122"/>
                        </a:rPr>
                        <a:t>观</a:t>
                      </a:r>
                      <a:r>
                        <a:rPr lang="zh-CN" altLang="en-US" sz="1800" b="0" i="0" u="none" strike="noStrike" dirty="0">
                          <a:solidFill>
                            <a:srgbClr val="000000"/>
                          </a:solidFill>
                          <a:effectLst/>
                          <a:latin typeface="宋体" panose="02010600030101010101" pitchFamily="2" charset="-122"/>
                          <a:ea typeface="宋体" panose="02010600030101010101" pitchFamily="2" charset="-122"/>
                        </a:rPr>
                        <a:t>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文本框 7"/>
          <p:cNvSpPr txBox="1"/>
          <p:nvPr/>
        </p:nvSpPr>
        <p:spPr>
          <a:xfrm>
            <a:off x="2051720" y="1484784"/>
            <a:ext cx="6336704" cy="369332"/>
          </a:xfrm>
          <a:prstGeom prst="rect">
            <a:avLst/>
          </a:prstGeom>
          <a:noFill/>
        </p:spPr>
        <p:txBody>
          <a:bodyPr wrap="square" rtlCol="0">
            <a:spAutoFit/>
          </a:bodyPr>
          <a:lstStyle/>
          <a:p>
            <a:r>
              <a:rPr lang="en-US" altLang="zh-CN" dirty="0" smtClean="0"/>
              <a:t>MR </a:t>
            </a:r>
            <a:r>
              <a:rPr lang="zh-CN" altLang="en-US" dirty="0" smtClean="0"/>
              <a:t>斩波器振动监测结果分析及应对措施</a:t>
            </a:r>
            <a:r>
              <a:rPr lang="zh-CN" altLang="en-US" dirty="0"/>
              <a:t>表 </a:t>
            </a:r>
          </a:p>
        </p:txBody>
      </p:sp>
    </p:spTree>
    <p:extLst>
      <p:ext uri="{BB962C8B-B14F-4D97-AF65-F5344CB8AC3E}">
        <p14:creationId xmlns:p14="http://schemas.microsoft.com/office/powerpoint/2010/main" val="12655821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振动监测</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4289448429"/>
              </p:ext>
            </p:extLst>
          </p:nvPr>
        </p:nvGraphicFramePr>
        <p:xfrm>
          <a:off x="467544" y="1916832"/>
          <a:ext cx="8064894" cy="4433828"/>
        </p:xfrm>
        <a:graphic>
          <a:graphicData uri="http://schemas.openxmlformats.org/drawingml/2006/table">
            <a:tbl>
              <a:tblPr>
                <a:tableStyleId>{5C22544A-7EE6-4342-B048-85BDC9FD1C3A}</a:tableStyleId>
              </a:tblPr>
              <a:tblGrid>
                <a:gridCol w="1008111"/>
                <a:gridCol w="3600401"/>
                <a:gridCol w="1368152"/>
                <a:gridCol w="1085342"/>
                <a:gridCol w="1002888"/>
              </a:tblGrid>
              <a:tr h="532547">
                <a:tc>
                  <a:txBody>
                    <a:bodyPr/>
                    <a:lstStyle/>
                    <a:p>
                      <a:pPr algn="ctr" fontAlgn="ctr"/>
                      <a:r>
                        <a:rPr lang="zh-CN" altLang="en-US" sz="1800" b="1" u="none" strike="noStrike" dirty="0">
                          <a:effectLst/>
                        </a:rPr>
                        <a:t>设备名称</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0" marR="0"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振动分析结论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0" marR="0"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结论</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0" marR="0"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维护措</a:t>
                      </a:r>
                      <a:r>
                        <a:rPr lang="zh-CN" altLang="en-US" sz="1800" b="1" u="none" strike="noStrike" dirty="0" smtClean="0">
                          <a:effectLst/>
                        </a:rPr>
                        <a:t>施</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0" marR="0"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CN" altLang="en-US" sz="1800" b="1" u="none" strike="noStrike" dirty="0">
                          <a:effectLst/>
                        </a:rPr>
                        <a:t>建议</a:t>
                      </a:r>
                      <a:endParaRPr lang="zh-CN" altLang="en-US" sz="1800" b="1" i="0" u="none" strike="noStrike" dirty="0">
                        <a:solidFill>
                          <a:srgbClr val="000000"/>
                        </a:solidFill>
                        <a:effectLst/>
                        <a:latin typeface="宋体" panose="02010600030101010101" pitchFamily="2" charset="-122"/>
                        <a:ea typeface="宋体" panose="02010600030101010101" pitchFamily="2" charset="-122"/>
                      </a:endParaRPr>
                    </a:p>
                  </a:txBody>
                  <a:tcPr marL="0" marR="0" marT="82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619581">
                <a:tc>
                  <a:txBody>
                    <a:bodyPr/>
                    <a:lstStyle/>
                    <a:p>
                      <a:pPr algn="ctr" fontAlgn="ctr"/>
                      <a:r>
                        <a:rPr lang="en-US" sz="1400" b="0" i="0" u="none" strike="noStrike" dirty="0">
                          <a:solidFill>
                            <a:srgbClr val="000000"/>
                          </a:solidFill>
                          <a:effectLst/>
                          <a:latin typeface="Times New Roman" panose="02020603050405020304" pitchFamily="18" charset="0"/>
                          <a:ea typeface="宋体" panose="02010600030101010101" pitchFamily="2" charset="-122"/>
                        </a:rPr>
                        <a:t>T0</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smtClean="0">
                          <a:solidFill>
                            <a:srgbClr val="000000"/>
                          </a:solidFill>
                          <a:effectLst/>
                          <a:latin typeface="宋体" panose="02010600030101010101" pitchFamily="2" charset="-122"/>
                          <a:ea typeface="宋体" panose="02010600030101010101" pitchFamily="2" charset="-122"/>
                        </a:rPr>
                        <a:t>速</a:t>
                      </a:r>
                      <a:r>
                        <a:rPr lang="zh-CN" altLang="en-US" sz="1400" b="0" i="0" u="none" strike="noStrike" dirty="0">
                          <a:solidFill>
                            <a:srgbClr val="000000"/>
                          </a:solidFill>
                          <a:effectLst/>
                          <a:latin typeface="宋体" panose="02010600030101010101" pitchFamily="2" charset="-122"/>
                          <a:ea typeface="宋体" panose="02010600030101010101" pitchFamily="2" charset="-122"/>
                        </a:rPr>
                        <a:t>度、加速度、加速度包络总值较小，波动</a:t>
                      </a:r>
                      <a:r>
                        <a:rPr lang="zh-CN" altLang="en-US" sz="1400" b="0" i="0" u="none" strike="noStrike" dirty="0" smtClean="0">
                          <a:solidFill>
                            <a:srgbClr val="000000"/>
                          </a:solidFill>
                          <a:effectLst/>
                          <a:latin typeface="宋体" panose="02010600030101010101" pitchFamily="2" charset="-122"/>
                          <a:ea typeface="宋体" panose="02010600030101010101" pitchFamily="2" charset="-122"/>
                        </a:rPr>
                        <a:t>幅  度</a:t>
                      </a:r>
                      <a:r>
                        <a:rPr lang="zh-CN" altLang="en-US" sz="1400" b="0" i="0" u="none" strike="noStrike" dirty="0">
                          <a:solidFill>
                            <a:srgbClr val="000000"/>
                          </a:solidFill>
                          <a:effectLst/>
                          <a:latin typeface="宋体" panose="02010600030101010101" pitchFamily="2" charset="-122"/>
                          <a:ea typeface="宋体" panose="02010600030101010101" pitchFamily="2" charset="-122"/>
                        </a:rPr>
                        <a:t>在</a:t>
                      </a:r>
                      <a:r>
                        <a:rPr lang="en-US" altLang="zh-CN" sz="1400" b="0" i="0" u="none" strike="noStrike" dirty="0">
                          <a:solidFill>
                            <a:srgbClr val="000000"/>
                          </a:solidFill>
                          <a:effectLst/>
                          <a:latin typeface="Times New Roman" panose="02020603050405020304" pitchFamily="18" charset="0"/>
                          <a:ea typeface="宋体" panose="02010600030101010101" pitchFamily="2" charset="-122"/>
                        </a:rPr>
                        <a:t>10%</a:t>
                      </a:r>
                      <a:r>
                        <a:rPr lang="zh-CN" altLang="en-US" sz="1400" b="0" i="0" u="none" strike="noStrike" dirty="0">
                          <a:solidFill>
                            <a:srgbClr val="000000"/>
                          </a:solidFill>
                          <a:effectLst/>
                          <a:latin typeface="宋体" panose="02010600030101010101" pitchFamily="2" charset="-122"/>
                          <a:ea typeface="宋体" panose="02010600030101010101" pitchFamily="2" charset="-122"/>
                        </a:rPr>
                        <a:t>以内</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运转正常</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未做改动</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持续观测</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0080">
                <a:tc>
                  <a:txBody>
                    <a:bodyPr/>
                    <a:lstStyle/>
                    <a:p>
                      <a:pPr algn="ctr" fontAlgn="ctr"/>
                      <a:r>
                        <a:rPr lang="en-US" sz="1400" b="0" i="0" u="none" strike="noStrike" dirty="0">
                          <a:solidFill>
                            <a:srgbClr val="000000"/>
                          </a:solidFill>
                          <a:effectLst/>
                          <a:latin typeface="Times New Roman" panose="02020603050405020304" pitchFamily="18" charset="0"/>
                          <a:ea typeface="宋体" panose="02010600030101010101" pitchFamily="2" charset="-122"/>
                        </a:rPr>
                        <a:t>T1</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速度、加速度、加速度包络总值较小，波动幅度在</a:t>
                      </a:r>
                      <a:r>
                        <a:rPr lang="en-US" altLang="zh-CN" sz="1400" b="0" i="0" u="none" strike="noStrike" dirty="0">
                          <a:solidFill>
                            <a:srgbClr val="000000"/>
                          </a:solidFill>
                          <a:effectLst/>
                          <a:latin typeface="Times New Roman" panose="02020603050405020304" pitchFamily="18" charset="0"/>
                          <a:ea typeface="宋体" panose="02010600030101010101" pitchFamily="2" charset="-122"/>
                        </a:rPr>
                        <a:t>10%</a:t>
                      </a:r>
                      <a:r>
                        <a:rPr lang="zh-CN" altLang="en-US" sz="1400" b="0" i="0" u="none" strike="noStrike" dirty="0">
                          <a:solidFill>
                            <a:srgbClr val="000000"/>
                          </a:solidFill>
                          <a:effectLst/>
                          <a:latin typeface="宋体" panose="02010600030101010101" pitchFamily="2" charset="-122"/>
                          <a:ea typeface="宋体" panose="02010600030101010101" pitchFamily="2" charset="-122"/>
                        </a:rPr>
                        <a:t>以内</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电机：非驱动端轴承旋转松动、早中期损伤</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更换电机</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持续观测</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3860">
                <a:tc>
                  <a:txBody>
                    <a:bodyPr/>
                    <a:lstStyle/>
                    <a:p>
                      <a:pPr algn="ctr" fontAlgn="ctr"/>
                      <a:r>
                        <a:rPr lang="en-US" sz="1400" b="0" i="0" u="none" strike="noStrike" dirty="0">
                          <a:solidFill>
                            <a:srgbClr val="000000"/>
                          </a:solidFill>
                          <a:effectLst/>
                          <a:latin typeface="Times New Roman" panose="02020603050405020304" pitchFamily="18" charset="0"/>
                          <a:ea typeface="宋体" panose="02010600030101010101" pitchFamily="2" charset="-122"/>
                        </a:rPr>
                        <a:t>T2</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振动速度、加速度、加速度包络值上升较大，均超过</a:t>
                      </a:r>
                      <a:r>
                        <a:rPr lang="en-US" altLang="zh-CN" sz="1400" b="0" i="0" u="none" strike="noStrike">
                          <a:solidFill>
                            <a:srgbClr val="000000"/>
                          </a:solidFill>
                          <a:effectLst/>
                          <a:latin typeface="Times New Roman" panose="02020603050405020304" pitchFamily="18" charset="0"/>
                          <a:ea typeface="宋体" panose="02010600030101010101" pitchFamily="2" charset="-122"/>
                        </a:rPr>
                        <a:t>50%,</a:t>
                      </a:r>
                      <a:r>
                        <a:rPr lang="zh-CN" altLang="en-US" sz="1400" b="0" i="0" u="none" strike="noStrike">
                          <a:solidFill>
                            <a:srgbClr val="000000"/>
                          </a:solidFill>
                          <a:effectLst/>
                          <a:latin typeface="宋体" panose="02010600030101010101" pitchFamily="2" charset="-122"/>
                          <a:ea typeface="宋体" panose="02010600030101010101" pitchFamily="2" charset="-122"/>
                        </a:rPr>
                        <a:t>加速度超出</a:t>
                      </a:r>
                      <a:r>
                        <a:rPr lang="en-US" altLang="zh-CN" sz="1400" b="0" i="0" u="none" strike="noStrike">
                          <a:solidFill>
                            <a:srgbClr val="000000"/>
                          </a:solidFill>
                          <a:effectLst/>
                          <a:latin typeface="Times New Roman" panose="02020603050405020304" pitchFamily="18" charset="0"/>
                          <a:ea typeface="宋体" panose="02010600030101010101" pitchFamily="2" charset="-122"/>
                        </a:rPr>
                        <a:t>100%</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电机：非驱动端轴承中期损伤</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更换电机，电机后端增加支撑</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持续观测</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98215">
                <a:tc>
                  <a:txBody>
                    <a:bodyPr/>
                    <a:lstStyle/>
                    <a:p>
                      <a:pPr algn="ctr" fontAlgn="ctr"/>
                      <a:r>
                        <a:rPr lang="en-US" sz="1400" b="0" i="0" u="none" strike="noStrike" dirty="0">
                          <a:solidFill>
                            <a:srgbClr val="000000"/>
                          </a:solidFill>
                          <a:effectLst/>
                          <a:latin typeface="Times New Roman" panose="02020603050405020304" pitchFamily="18" charset="0"/>
                          <a:ea typeface="宋体" panose="02010600030101010101" pitchFamily="2" charset="-122"/>
                        </a:rPr>
                        <a:t>T3D1</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电机非驱动端测点可见转频的轻微振动冲击，振动速度频谱以</a:t>
                      </a:r>
                      <a:r>
                        <a:rPr lang="en-US" altLang="zh-CN" sz="1400" b="0" i="0" u="none" strike="noStrike">
                          <a:solidFill>
                            <a:srgbClr val="000000"/>
                          </a:solidFill>
                          <a:effectLst/>
                          <a:latin typeface="Times New Roman" panose="02020603050405020304" pitchFamily="18" charset="0"/>
                          <a:ea typeface="宋体" panose="02010600030101010101" pitchFamily="2" charset="-122"/>
                        </a:rPr>
                        <a:t>1×</a:t>
                      </a:r>
                      <a:r>
                        <a:rPr lang="zh-CN" altLang="en-US" sz="1400" b="0" i="0" u="none" strike="noStrike">
                          <a:solidFill>
                            <a:srgbClr val="000000"/>
                          </a:solidFill>
                          <a:effectLst/>
                          <a:latin typeface="宋体" panose="02010600030101010101" pitchFamily="2" charset="-122"/>
                          <a:ea typeface="宋体" panose="02010600030101010101" pitchFamily="2" charset="-122"/>
                        </a:rPr>
                        <a:t>及其倍频为主</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电机：非驱动端轴承轻微旋转松动</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电机后端增加支撑</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保持</a:t>
                      </a:r>
                      <a:r>
                        <a:rPr lang="en-US" altLang="zh-CN" sz="1400" b="0" i="0" u="none" strike="noStrike" dirty="0">
                          <a:solidFill>
                            <a:srgbClr val="000000"/>
                          </a:solidFill>
                          <a:effectLst/>
                          <a:latin typeface="Times New Roman" panose="02020603050405020304" pitchFamily="18" charset="0"/>
                          <a:ea typeface="宋体" panose="02010600030101010101" pitchFamily="2" charset="-122"/>
                        </a:rPr>
                        <a:t>25Hz</a:t>
                      </a:r>
                      <a:r>
                        <a:rPr lang="zh-CN" altLang="en-US" sz="1400" b="0" i="0" u="none" strike="noStrike" dirty="0">
                          <a:solidFill>
                            <a:srgbClr val="000000"/>
                          </a:solidFill>
                          <a:effectLst/>
                          <a:latin typeface="宋体" panose="02010600030101010101" pitchFamily="2" charset="-122"/>
                          <a:ea typeface="宋体" panose="02010600030101010101" pitchFamily="2" charset="-122"/>
                        </a:rPr>
                        <a:t>运转，持续观测</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1945">
                <a:tc>
                  <a:txBody>
                    <a:bodyPr/>
                    <a:lstStyle/>
                    <a:p>
                      <a:pPr algn="ctr" fontAlgn="ctr"/>
                      <a:r>
                        <a:rPr lang="en-US" sz="1400" b="0" i="0" u="none" strike="noStrike" dirty="0">
                          <a:solidFill>
                            <a:srgbClr val="000000"/>
                          </a:solidFill>
                          <a:effectLst/>
                          <a:latin typeface="Times New Roman" panose="02020603050405020304" pitchFamily="18" charset="0"/>
                          <a:ea typeface="宋体" panose="02010600030101010101" pitchFamily="2" charset="-122"/>
                        </a:rPr>
                        <a:t>T3D2</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振动相对波动不大，并且有下降的趋势；加速度总值平稳；加速度包络值稳定，整体趋势微有上升，上升幅度为</a:t>
                      </a:r>
                      <a:r>
                        <a:rPr lang="en-US" altLang="zh-CN" sz="1400" b="0" i="0" u="none" strike="noStrike" dirty="0">
                          <a:solidFill>
                            <a:srgbClr val="000000"/>
                          </a:solidFill>
                          <a:effectLst/>
                          <a:latin typeface="Times New Roman" panose="02020603050405020304" pitchFamily="18" charset="0"/>
                          <a:ea typeface="宋体" panose="02010600030101010101" pitchFamily="2" charset="-122"/>
                        </a:rPr>
                        <a:t>27.3%</a:t>
                      </a:r>
                      <a:r>
                        <a:rPr lang="zh-CN" altLang="en-US" sz="1400" b="0" i="0" u="none" strike="noStrike" dirty="0">
                          <a:solidFill>
                            <a:srgbClr val="000000"/>
                          </a:solidFill>
                          <a:effectLst/>
                          <a:latin typeface="宋体" panose="02010600030101010101" pitchFamily="2" charset="-122"/>
                          <a:ea typeface="宋体" panose="02010600030101010101" pitchFamily="2" charset="-122"/>
                        </a:rPr>
                        <a:t>。</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a:solidFill>
                            <a:srgbClr val="000000"/>
                          </a:solidFill>
                          <a:effectLst/>
                          <a:latin typeface="宋体" panose="02010600030101010101" pitchFamily="2" charset="-122"/>
                          <a:ea typeface="宋体" panose="02010600030101010101" pitchFamily="2" charset="-122"/>
                        </a:rPr>
                        <a:t>电机：非驱动端轴承轻微旋转松动</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电机后端增加支撑</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保持</a:t>
                      </a:r>
                      <a:r>
                        <a:rPr lang="en-US" altLang="zh-CN" sz="1400" b="0" i="0" u="none" strike="noStrike" dirty="0">
                          <a:solidFill>
                            <a:srgbClr val="000000"/>
                          </a:solidFill>
                          <a:effectLst/>
                          <a:latin typeface="Times New Roman" panose="02020603050405020304" pitchFamily="18" charset="0"/>
                          <a:ea typeface="宋体" panose="02010600030101010101" pitchFamily="2" charset="-122"/>
                        </a:rPr>
                        <a:t>25Hz</a:t>
                      </a:r>
                      <a:r>
                        <a:rPr lang="zh-CN" altLang="en-US" sz="1400" b="0" i="0" u="none" strike="noStrike" dirty="0">
                          <a:solidFill>
                            <a:srgbClr val="000000"/>
                          </a:solidFill>
                          <a:effectLst/>
                          <a:latin typeface="宋体" panose="02010600030101010101" pitchFamily="2" charset="-122"/>
                          <a:ea typeface="宋体" panose="02010600030101010101" pitchFamily="2" charset="-122"/>
                        </a:rPr>
                        <a:t>运转，持续观测</a:t>
                      </a:r>
                    </a:p>
                  </a:txBody>
                  <a:tcPr marL="180000" marR="108000" marT="9525"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8" name="文本框 7"/>
          <p:cNvSpPr txBox="1"/>
          <p:nvPr/>
        </p:nvSpPr>
        <p:spPr>
          <a:xfrm>
            <a:off x="2051720" y="1484784"/>
            <a:ext cx="6336704" cy="369332"/>
          </a:xfrm>
          <a:prstGeom prst="rect">
            <a:avLst/>
          </a:prstGeom>
          <a:noFill/>
        </p:spPr>
        <p:txBody>
          <a:bodyPr wrap="square" rtlCol="0">
            <a:spAutoFit/>
          </a:bodyPr>
          <a:lstStyle/>
          <a:p>
            <a:r>
              <a:rPr lang="en-US" altLang="zh-CN" dirty="0" smtClean="0"/>
              <a:t>GPPD </a:t>
            </a:r>
            <a:r>
              <a:rPr lang="zh-CN" altLang="en-US" dirty="0" smtClean="0"/>
              <a:t>斩波器振动监测结果分析及应对措施</a:t>
            </a:r>
            <a:r>
              <a:rPr lang="zh-CN" altLang="en-US" dirty="0"/>
              <a:t>表 </a:t>
            </a:r>
          </a:p>
        </p:txBody>
      </p:sp>
    </p:spTree>
    <p:extLst>
      <p:ext uri="{BB962C8B-B14F-4D97-AF65-F5344CB8AC3E}">
        <p14:creationId xmlns:p14="http://schemas.microsoft.com/office/powerpoint/2010/main" val="4272008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09600" y="838200"/>
            <a:ext cx="6248400" cy="457200"/>
          </a:xfrm>
        </p:spPr>
        <p:txBody>
          <a:bodyPr/>
          <a:lstStyle/>
          <a:p>
            <a:r>
              <a:rPr lang="en-US" altLang="zh-CN" dirty="0" smtClean="0"/>
              <a:t>3. </a:t>
            </a:r>
            <a:r>
              <a:rPr lang="zh-CN" altLang="en-US" dirty="0" smtClean="0"/>
              <a:t>维护</a:t>
            </a:r>
            <a:r>
              <a:rPr lang="en-US" altLang="zh-CN" dirty="0" smtClean="0"/>
              <a:t>——</a:t>
            </a:r>
            <a:r>
              <a:rPr lang="zh-CN" altLang="en-US" dirty="0" smtClean="0"/>
              <a:t>振动监测</a:t>
            </a:r>
            <a:endParaRPr lang="zh-CN" altLang="en-US" dirty="0"/>
          </a:p>
        </p:txBody>
      </p:sp>
      <p:sp>
        <p:nvSpPr>
          <p:cNvPr id="2" name="矩形 1"/>
          <p:cNvSpPr/>
          <p:nvPr/>
        </p:nvSpPr>
        <p:spPr>
          <a:xfrm>
            <a:off x="640854" y="1556792"/>
            <a:ext cx="8107610" cy="5130635"/>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ü"/>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暑期维护将振动监测点从电机前端下方移至电机后端上方。</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ü"/>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以上斩波器存有一定的共性问题，该共性问题反映出设计需改进方面。</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marL="180000" indent="266700" algn="just">
              <a:lnSpc>
                <a:spcPct val="120000"/>
              </a:lnSpc>
              <a:spcBef>
                <a:spcPts val="300"/>
              </a:spcBef>
              <a:spcAft>
                <a:spcPts val="300"/>
              </a:spcAft>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1</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）电机额定功率远大于实际负载，</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大马拉小车</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，疑似滚动轴承普遍存在径向预负荷不足的情况，可能导致轴承滚动体松动致旋转打滑。</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pPr marL="180000" indent="266700" algn="just">
              <a:lnSpc>
                <a:spcPct val="120000"/>
              </a:lnSpc>
              <a:spcBef>
                <a:spcPts val="300"/>
              </a:spcBef>
              <a:spcAft>
                <a:spcPts val="300"/>
              </a:spcAft>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2</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电机非驱动端轴承测点谱图显示主要振动频率为转子旋转频率及其谐波，且部分轴承可见明显的轴承故障特征频率；现场听诊可辨明显的冲击噪声；对拆下的电机手动盘车听诊，在某个部位可辨明显的异常冲击噪声，疑似轴承普遍存在旋转松动及由此造成的损伤。</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pPr marL="180000" indent="266700" algn="just">
              <a:lnSpc>
                <a:spcPct val="120000"/>
              </a:lnSpc>
              <a:spcBef>
                <a:spcPts val="300"/>
              </a:spcBef>
              <a:spcAft>
                <a:spcPts val="300"/>
              </a:spcAft>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3</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）现有电机自由端悬臂结构支撑刚性不足</a:t>
            </a:r>
            <a:r>
              <a:rPr lang="zh-CN" altLang="zh-CN"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kern="100" dirty="0" smtClean="0">
              <a:latin typeface="Times New Roman" panose="02020603050405020304" pitchFamily="18" charset="0"/>
              <a:ea typeface="宋体" panose="02010600030101010101" pitchFamily="2" charset="-122"/>
              <a:cs typeface="Times New Roman" panose="02020603050405020304" pitchFamily="18" charset="0"/>
            </a:endParaRPr>
          </a:p>
          <a:p>
            <a:pPr marL="180000" indent="266700" algn="just">
              <a:lnSpc>
                <a:spcPct val="120000"/>
              </a:lnSpc>
              <a:spcBef>
                <a:spcPts val="300"/>
              </a:spcBef>
              <a:spcAft>
                <a:spcPts val="300"/>
              </a:spcAft>
            </a:pPr>
            <a:r>
              <a:rPr lang="en-US" altLang="zh-CN" kern="100" dirty="0" smtClean="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dirty="0"/>
              <a:t>电机后端轴承选型有问题，</a:t>
            </a:r>
            <a:r>
              <a:rPr lang="en-US" altLang="zh-CN" dirty="0"/>
              <a:t>NU1005</a:t>
            </a:r>
            <a:r>
              <a:rPr lang="zh-CN" altLang="zh-CN" dirty="0"/>
              <a:t>的径向游隙过大，整体更换成</a:t>
            </a:r>
            <a:r>
              <a:rPr lang="en-US" altLang="zh-CN" dirty="0"/>
              <a:t>6005-2Z</a:t>
            </a:r>
            <a:r>
              <a:rPr lang="zh-CN" altLang="zh-CN" dirty="0"/>
              <a:t>型号轴承。</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308124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总结</a:t>
            </a:r>
            <a:endParaRPr lang="zh-CN" altLang="en-US" dirty="0"/>
          </a:p>
        </p:txBody>
      </p:sp>
      <p:sp>
        <p:nvSpPr>
          <p:cNvPr id="3" name="内容占位符 2"/>
          <p:cNvSpPr>
            <a:spLocks noGrp="1"/>
          </p:cNvSpPr>
          <p:nvPr>
            <p:ph idx="1"/>
          </p:nvPr>
        </p:nvSpPr>
        <p:spPr/>
        <p:txBody>
          <a:bodyPr/>
          <a:lstStyle/>
          <a:p>
            <a:r>
              <a:rPr lang="zh-CN" altLang="en-US" dirty="0" smtClean="0"/>
              <a:t>斩波器运转</a:t>
            </a:r>
            <a:r>
              <a:rPr lang="en-US" altLang="zh-CN" dirty="0" smtClean="0"/>
              <a:t>10</a:t>
            </a:r>
            <a:r>
              <a:rPr lang="zh-CN" altLang="en-US" dirty="0" smtClean="0"/>
              <a:t>个多月，整体状态稳定可靠；还存在一些控制程序完善、水、电、气供应突发情况的事件；</a:t>
            </a:r>
            <a:endParaRPr lang="en-US" altLang="zh-CN" dirty="0" smtClean="0"/>
          </a:p>
          <a:p>
            <a:r>
              <a:rPr lang="zh-CN" altLang="en-US" dirty="0"/>
              <a:t>目</a:t>
            </a:r>
            <a:r>
              <a:rPr lang="zh-CN" altLang="en-US" dirty="0" smtClean="0"/>
              <a:t>前已经向各谱仪提交用户使用手册，基本的启停、带宽截取、停机相位等操作已培训谱仪人员使用；</a:t>
            </a:r>
            <a:endParaRPr lang="en-US" altLang="zh-CN" dirty="0" smtClean="0"/>
          </a:p>
          <a:p>
            <a:r>
              <a:rPr lang="zh-CN" altLang="en-US" dirty="0"/>
              <a:t>谱</a:t>
            </a:r>
            <a:r>
              <a:rPr lang="zh-CN" altLang="en-US" dirty="0" smtClean="0"/>
              <a:t>仪运行过程中，出现个别情况，全部及时妥善处理；</a:t>
            </a:r>
            <a:endParaRPr lang="en-US" altLang="zh-CN" dirty="0" smtClean="0"/>
          </a:p>
          <a:p>
            <a:r>
              <a:rPr lang="zh-CN" altLang="en-US" dirty="0"/>
              <a:t>已</a:t>
            </a:r>
            <a:r>
              <a:rPr lang="zh-CN" altLang="en-US" dirty="0" smtClean="0"/>
              <a:t>经在现有斩波器上建立一套全面的振动监测系统，实时对斩波器运行状况进行监测，对斩波器寿命进行预判；</a:t>
            </a:r>
            <a:endParaRPr lang="en-US" altLang="zh-CN" dirty="0" smtClean="0"/>
          </a:p>
          <a:p>
            <a:r>
              <a:rPr lang="zh-CN" altLang="en-US" dirty="0" smtClean="0"/>
              <a:t>目前斩波器电机选型功率较大，已展开新电机选型，保证接口兼容；</a:t>
            </a:r>
            <a:endParaRPr lang="en-US" altLang="zh-CN" dirty="0" smtClean="0"/>
          </a:p>
          <a:p>
            <a:r>
              <a:rPr lang="zh-CN" altLang="en-US" dirty="0"/>
              <a:t>根</a:t>
            </a:r>
            <a:r>
              <a:rPr lang="zh-CN" altLang="en-US" dirty="0" smtClean="0"/>
              <a:t>据振动分析结果，改进轴承支撑结构，防止轴承因受力不均造成损坏。拟先做样机做长期测试，降低振动，延长维护周期。</a:t>
            </a:r>
            <a:endParaRPr lang="en-US" altLang="zh-CN" dirty="0" smtClean="0"/>
          </a:p>
        </p:txBody>
      </p:sp>
    </p:spTree>
    <p:extLst>
      <p:ext uri="{BB962C8B-B14F-4D97-AF65-F5344CB8AC3E}">
        <p14:creationId xmlns:p14="http://schemas.microsoft.com/office/powerpoint/2010/main" val="35109720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56048" y="838200"/>
            <a:ext cx="6248400" cy="934616"/>
          </a:xfrm>
        </p:spPr>
        <p:txBody>
          <a:bodyPr/>
          <a:lstStyle/>
          <a:p>
            <a:r>
              <a:rPr lang="en-US" altLang="zh-CN" sz="4400" dirty="0" smtClean="0">
                <a:latin typeface="Times New Roman" panose="02020603050405020304" pitchFamily="18" charset="0"/>
                <a:cs typeface="Times New Roman" panose="02020603050405020304" pitchFamily="18" charset="0"/>
              </a:rPr>
              <a:t>Outline</a:t>
            </a:r>
            <a:endParaRPr lang="zh-CN" altLang="en-US" sz="44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2411760" y="1988840"/>
            <a:ext cx="4680520" cy="4176464"/>
          </a:xfrm>
        </p:spPr>
        <p:txBody>
          <a:bodyPr/>
          <a:lstStyle/>
          <a:p>
            <a:pPr>
              <a:lnSpc>
                <a:spcPct val="150000"/>
              </a:lnSpc>
              <a:spcBef>
                <a:spcPts val="400"/>
              </a:spcBef>
              <a:spcAft>
                <a:spcPts val="0"/>
              </a:spcAft>
            </a:pPr>
            <a:r>
              <a:rPr lang="en-US" altLang="zh-CN" sz="3600" dirty="0" smtClean="0"/>
              <a:t>1</a:t>
            </a:r>
            <a:r>
              <a:rPr lang="zh-CN" altLang="en-US" sz="3600" dirty="0" smtClean="0"/>
              <a:t>、概述</a:t>
            </a:r>
            <a:endParaRPr lang="en-US" altLang="zh-CN" sz="3600" dirty="0" smtClean="0"/>
          </a:p>
          <a:p>
            <a:pPr>
              <a:lnSpc>
                <a:spcPct val="150000"/>
              </a:lnSpc>
              <a:spcBef>
                <a:spcPts val="400"/>
              </a:spcBef>
              <a:spcAft>
                <a:spcPts val="0"/>
              </a:spcAft>
            </a:pPr>
            <a:r>
              <a:rPr lang="en-US" altLang="zh-CN" sz="3600" dirty="0" smtClean="0"/>
              <a:t>2</a:t>
            </a:r>
            <a:r>
              <a:rPr lang="zh-CN" altLang="en-US" sz="3600" dirty="0" smtClean="0"/>
              <a:t>、运行</a:t>
            </a:r>
            <a:endParaRPr lang="en-US" altLang="zh-CN" sz="3600" dirty="0" smtClean="0"/>
          </a:p>
          <a:p>
            <a:pPr>
              <a:lnSpc>
                <a:spcPct val="150000"/>
              </a:lnSpc>
              <a:spcBef>
                <a:spcPts val="400"/>
              </a:spcBef>
              <a:spcAft>
                <a:spcPts val="0"/>
              </a:spcAft>
            </a:pPr>
            <a:r>
              <a:rPr lang="en-US" altLang="zh-CN" sz="3600" dirty="0"/>
              <a:t>3</a:t>
            </a:r>
            <a:r>
              <a:rPr lang="zh-CN" altLang="en-US" sz="3600" dirty="0" smtClean="0"/>
              <a:t>、维护</a:t>
            </a:r>
            <a:endParaRPr lang="en-US" altLang="zh-CN" sz="3600" dirty="0" smtClean="0"/>
          </a:p>
          <a:p>
            <a:pPr>
              <a:lnSpc>
                <a:spcPct val="150000"/>
              </a:lnSpc>
              <a:spcBef>
                <a:spcPts val="400"/>
              </a:spcBef>
              <a:spcAft>
                <a:spcPts val="0"/>
              </a:spcAft>
            </a:pPr>
            <a:r>
              <a:rPr lang="en-US" altLang="zh-CN" sz="3600" dirty="0" smtClean="0"/>
              <a:t>4</a:t>
            </a:r>
            <a:r>
              <a:rPr lang="zh-CN" altLang="en-US" sz="3600" dirty="0" smtClean="0"/>
              <a:t>、总结</a:t>
            </a:r>
            <a:endParaRPr lang="en-US" altLang="zh-CN" sz="3600" dirty="0" smtClean="0"/>
          </a:p>
        </p:txBody>
      </p:sp>
    </p:spTree>
    <p:extLst>
      <p:ext uri="{BB962C8B-B14F-4D97-AF65-F5344CB8AC3E}">
        <p14:creationId xmlns:p14="http://schemas.microsoft.com/office/powerpoint/2010/main" val="90369914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75" y="3357563"/>
            <a:ext cx="7286625" cy="769937"/>
          </a:xfrm>
          <a:prstGeom prst="rect">
            <a:avLst/>
          </a:prstGeom>
          <a:noFill/>
        </p:spPr>
        <p:txBody>
          <a:bodyPr>
            <a:spAutoFit/>
          </a:bodyPr>
          <a:lstStyle/>
          <a:p>
            <a:pPr algn="ctr">
              <a:defRPr/>
            </a:pPr>
            <a:r>
              <a:rPr lang="zh-CN" altLang="en-US" sz="4400" b="1" dirty="0">
                <a:solidFill>
                  <a:srgbClr val="1679BA"/>
                </a:solidFill>
                <a:latin typeface="+mn-ea"/>
                <a:ea typeface="+mn-ea"/>
              </a:rPr>
              <a:t>欢迎各位专家提出宝贵意见！</a:t>
            </a:r>
          </a:p>
        </p:txBody>
      </p:sp>
      <p:sp>
        <p:nvSpPr>
          <p:cNvPr id="5" name="TextBox 4"/>
          <p:cNvSpPr txBox="1"/>
          <p:nvPr/>
        </p:nvSpPr>
        <p:spPr>
          <a:xfrm>
            <a:off x="1428750" y="2286000"/>
            <a:ext cx="6143625" cy="708025"/>
          </a:xfrm>
          <a:prstGeom prst="rect">
            <a:avLst/>
          </a:prstGeom>
          <a:noFill/>
        </p:spPr>
        <p:txBody>
          <a:bodyPr>
            <a:spAutoFit/>
          </a:bodyPr>
          <a:lstStyle/>
          <a:p>
            <a:pPr algn="ctr">
              <a:defRPr/>
            </a:pPr>
            <a:r>
              <a:rPr lang="en-US" altLang="zh-CN" sz="4000" dirty="0">
                <a:solidFill>
                  <a:srgbClr val="1679BA"/>
                </a:solidFill>
                <a:latin typeface="Times New Roman" pitchFamily="18" charset="0"/>
                <a:ea typeface="+mn-ea"/>
                <a:cs typeface="Times New Roman" pitchFamily="18" charset="0"/>
              </a:rPr>
              <a:t>Thanks for your attention!</a:t>
            </a:r>
            <a:endParaRPr lang="zh-CN" altLang="en-US" sz="4000" dirty="0">
              <a:solidFill>
                <a:srgbClr val="1679BA"/>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2231137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 </a:t>
            </a:r>
            <a:r>
              <a:rPr lang="zh-CN" altLang="en-US" dirty="0" smtClean="0"/>
              <a:t>概述</a:t>
            </a:r>
            <a:endParaRPr lang="zh-CN" altLang="en-US" dirty="0"/>
          </a:p>
        </p:txBody>
      </p:sp>
      <p:sp>
        <p:nvSpPr>
          <p:cNvPr id="3" name="内容占位符 2"/>
          <p:cNvSpPr>
            <a:spLocks noGrp="1"/>
          </p:cNvSpPr>
          <p:nvPr>
            <p:ph idx="1"/>
          </p:nvPr>
        </p:nvSpPr>
        <p:spPr>
          <a:xfrm>
            <a:off x="609600" y="1340768"/>
            <a:ext cx="8139113" cy="4953000"/>
          </a:xfrm>
        </p:spPr>
        <p:txBody>
          <a:bodyPr/>
          <a:lstStyle/>
          <a:p>
            <a:r>
              <a:rPr lang="zh-CN" altLang="zh-CN" dirty="0"/>
              <a:t>中子斩波器是一种机械式斩波器</a:t>
            </a:r>
            <a:r>
              <a:rPr lang="zh-CN" altLang="zh-CN" dirty="0" smtClean="0"/>
              <a:t>，旋</a:t>
            </a:r>
            <a:r>
              <a:rPr lang="zh-CN" altLang="zh-CN" dirty="0"/>
              <a:t>转机械类设</a:t>
            </a:r>
            <a:r>
              <a:rPr lang="zh-CN" altLang="zh-CN" dirty="0" smtClean="0"/>
              <a:t>备，</a:t>
            </a:r>
            <a:r>
              <a:rPr lang="zh-CN" altLang="zh-CN" dirty="0"/>
              <a:t>在飞行时间型中子散射谱仪中，起到去除快中子背底、选择某波段范围的中子、选择单色中子的作用</a:t>
            </a:r>
            <a:r>
              <a:rPr lang="zh-CN" altLang="zh-CN" dirty="0" smtClean="0"/>
              <a:t>。</a:t>
            </a:r>
            <a:endParaRPr lang="en-US" altLang="zh-CN" dirty="0" smtClean="0"/>
          </a:p>
          <a:p>
            <a:r>
              <a:rPr lang="en-US" altLang="zh-CN" dirty="0" smtClean="0"/>
              <a:t>T0</a:t>
            </a:r>
            <a:r>
              <a:rPr lang="zh-CN" altLang="zh-CN" dirty="0"/>
              <a:t>中子斩波</a:t>
            </a:r>
            <a:r>
              <a:rPr lang="zh-CN" altLang="zh-CN" dirty="0" smtClean="0"/>
              <a:t>器安</a:t>
            </a:r>
            <a:r>
              <a:rPr lang="zh-CN" altLang="zh-CN" dirty="0"/>
              <a:t>装位置紧接着靶</a:t>
            </a:r>
            <a:r>
              <a:rPr lang="zh-CN" altLang="zh-CN" dirty="0" smtClean="0"/>
              <a:t>站</a:t>
            </a:r>
            <a:r>
              <a:rPr lang="zh-CN" altLang="en-US" dirty="0" smtClean="0"/>
              <a:t>。</a:t>
            </a:r>
            <a:r>
              <a:rPr lang="zh-CN" altLang="zh-CN" dirty="0" smtClean="0"/>
              <a:t>主</a:t>
            </a:r>
            <a:r>
              <a:rPr lang="zh-CN" altLang="zh-CN" dirty="0"/>
              <a:t>要用于挡住散裂源每个脉冲周期的零时刻发出的快中子束及γ射线，消除背底</a:t>
            </a:r>
            <a:r>
              <a:rPr lang="zh-CN" altLang="zh-CN" dirty="0" smtClean="0"/>
              <a:t>。</a:t>
            </a:r>
            <a:endParaRPr lang="en-US" altLang="zh-CN" dirty="0" smtClean="0"/>
          </a:p>
          <a:p>
            <a:r>
              <a:rPr lang="zh-CN" altLang="zh-CN" dirty="0"/>
              <a:t>带宽斩波器决定</a:t>
            </a:r>
            <a:r>
              <a:rPr lang="zh-CN" altLang="zh-CN" dirty="0" smtClean="0"/>
              <a:t>谱</a:t>
            </a:r>
            <a:r>
              <a:rPr lang="zh-CN" altLang="zh-CN" dirty="0"/>
              <a:t>仪获得的中子能谱波段范</a:t>
            </a:r>
            <a:r>
              <a:rPr lang="zh-CN" altLang="zh-CN" dirty="0" smtClean="0"/>
              <a:t>围，</a:t>
            </a:r>
            <a:r>
              <a:rPr lang="zh-CN" altLang="zh-CN" dirty="0"/>
              <a:t>其主要原理是通过转盘的机械式阻挡来对中子束流进行斩波，限制到达样品的中子波长范围，起到降低背底、提高信噪比的作用</a:t>
            </a:r>
            <a:r>
              <a:rPr lang="zh-CN" altLang="zh-CN" dirty="0" smtClean="0"/>
              <a:t>。</a:t>
            </a:r>
            <a:r>
              <a:rPr lang="zh-CN" altLang="zh-CN" dirty="0"/>
              <a:t>带宽选取的斩波器则尽可能放置在束线后端。</a:t>
            </a:r>
            <a:endParaRPr lang="zh-CN" altLang="en-US" dirty="0"/>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4470" y="5061011"/>
            <a:ext cx="2207059" cy="165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stretch>
            <a:fillRect/>
          </a:stretch>
        </p:blipFill>
        <p:spPr>
          <a:xfrm>
            <a:off x="608098" y="5287561"/>
            <a:ext cx="4973516" cy="1394847"/>
          </a:xfrm>
          <a:prstGeom prst="rect">
            <a:avLst/>
          </a:prstGeom>
          <a:noFill/>
          <a:ln>
            <a:noFill/>
          </a:ln>
        </p:spPr>
      </p:pic>
    </p:spTree>
    <p:extLst>
      <p:ext uri="{BB962C8B-B14F-4D97-AF65-F5344CB8AC3E}">
        <p14:creationId xmlns:p14="http://schemas.microsoft.com/office/powerpoint/2010/main" val="36588813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340768"/>
            <a:ext cx="8139113" cy="1095029"/>
          </a:xfrm>
        </p:spPr>
        <p:txBody>
          <a:bodyPr/>
          <a:lstStyle/>
          <a:p>
            <a:r>
              <a:rPr lang="en-US" altLang="zh-CN" sz="2400" dirty="0">
                <a:solidFill>
                  <a:srgbClr val="4D5E68"/>
                </a:solidFill>
              </a:rPr>
              <a:t>CSNS</a:t>
            </a:r>
            <a:r>
              <a:rPr lang="zh-CN" altLang="en-US" sz="2400" dirty="0">
                <a:solidFill>
                  <a:srgbClr val="4D5E68"/>
                </a:solidFill>
              </a:rPr>
              <a:t>一期规划建设三台谱仪，总</a:t>
            </a:r>
            <a:r>
              <a:rPr lang="zh-CN" altLang="en-US" sz="2400" dirty="0" smtClean="0">
                <a:solidFill>
                  <a:srgbClr val="4D5E68"/>
                </a:solidFill>
              </a:rPr>
              <a:t>共</a:t>
            </a:r>
            <a:r>
              <a:rPr lang="en-US" altLang="zh-CN" sz="2400" dirty="0" smtClean="0">
                <a:solidFill>
                  <a:srgbClr val="4D5E68"/>
                </a:solidFill>
              </a:rPr>
              <a:t>2</a:t>
            </a:r>
            <a:r>
              <a:rPr lang="zh-CN" altLang="en-US" sz="2400" dirty="0">
                <a:solidFill>
                  <a:srgbClr val="4D5E68"/>
                </a:solidFill>
              </a:rPr>
              <a:t>台</a:t>
            </a:r>
            <a:r>
              <a:rPr lang="en-US" altLang="zh-CN" sz="2400" dirty="0">
                <a:solidFill>
                  <a:srgbClr val="4D5E68"/>
                </a:solidFill>
              </a:rPr>
              <a:t>T0</a:t>
            </a:r>
            <a:r>
              <a:rPr lang="zh-CN" altLang="en-US" sz="2400" dirty="0">
                <a:solidFill>
                  <a:srgbClr val="4D5E68"/>
                </a:solidFill>
              </a:rPr>
              <a:t>斩波器，</a:t>
            </a:r>
            <a:r>
              <a:rPr lang="en-US" altLang="zh-CN" sz="2400" dirty="0">
                <a:solidFill>
                  <a:srgbClr val="4D5E68"/>
                </a:solidFill>
              </a:rPr>
              <a:t>7</a:t>
            </a:r>
            <a:r>
              <a:rPr lang="zh-CN" altLang="en-US" sz="2400" dirty="0">
                <a:solidFill>
                  <a:srgbClr val="4D5E68"/>
                </a:solidFill>
              </a:rPr>
              <a:t>台带宽限制中子斩波</a:t>
            </a:r>
            <a:r>
              <a:rPr lang="zh-CN" altLang="en-US" sz="2400" dirty="0" smtClean="0">
                <a:solidFill>
                  <a:srgbClr val="4D5E68"/>
                </a:solidFill>
              </a:rPr>
              <a:t>器（其中包括</a:t>
            </a:r>
            <a:r>
              <a:rPr lang="en-US" altLang="zh-CN" sz="2400" dirty="0" smtClean="0">
                <a:solidFill>
                  <a:srgbClr val="4D5E68"/>
                </a:solidFill>
              </a:rPr>
              <a:t>2</a:t>
            </a:r>
            <a:r>
              <a:rPr lang="zh-CN" altLang="en-US" sz="2400" dirty="0" smtClean="0">
                <a:solidFill>
                  <a:srgbClr val="4D5E68"/>
                </a:solidFill>
              </a:rPr>
              <a:t>台双盘）。</a:t>
            </a:r>
            <a:endParaRPr lang="en-US" altLang="zh-CN" sz="2400" dirty="0">
              <a:solidFill>
                <a:srgbClr val="4D5E68"/>
              </a:solidFill>
            </a:endParaRPr>
          </a:p>
          <a:p>
            <a:endParaRPr lang="zh-CN" altLang="en-US" dirty="0"/>
          </a:p>
        </p:txBody>
      </p:sp>
      <p:sp>
        <p:nvSpPr>
          <p:cNvPr id="4" name="标题 1"/>
          <p:cNvSpPr>
            <a:spLocks noGrp="1"/>
          </p:cNvSpPr>
          <p:nvPr>
            <p:ph type="title"/>
          </p:nvPr>
        </p:nvSpPr>
        <p:spPr>
          <a:xfrm>
            <a:off x="609600" y="838200"/>
            <a:ext cx="6248400" cy="457200"/>
          </a:xfrm>
        </p:spPr>
        <p:txBody>
          <a:bodyPr/>
          <a:lstStyle/>
          <a:p>
            <a:r>
              <a:rPr lang="en-US" altLang="zh-CN" dirty="0" smtClean="0"/>
              <a:t>1. </a:t>
            </a:r>
            <a:r>
              <a:rPr lang="zh-CN" altLang="en-US" dirty="0" smtClean="0"/>
              <a:t>概述</a:t>
            </a:r>
            <a:r>
              <a:rPr lang="en-US" altLang="zh-CN" dirty="0" smtClean="0"/>
              <a:t>——SANS</a:t>
            </a:r>
            <a:endParaRPr lang="zh-CN" altLang="en-US" dirty="0"/>
          </a:p>
        </p:txBody>
      </p:sp>
      <p:pic>
        <p:nvPicPr>
          <p:cNvPr id="6" name="图片 5"/>
          <p:cNvPicPr>
            <a:picLocks noChangeAspect="1"/>
          </p:cNvPicPr>
          <p:nvPr/>
        </p:nvPicPr>
        <p:blipFill>
          <a:blip r:embed="rId2"/>
          <a:stretch>
            <a:fillRect/>
          </a:stretch>
        </p:blipFill>
        <p:spPr>
          <a:xfrm>
            <a:off x="683569" y="2492897"/>
            <a:ext cx="3312368" cy="2878652"/>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292" y="2532484"/>
            <a:ext cx="4175448" cy="2783632"/>
          </a:xfrm>
          <a:prstGeom prst="rect">
            <a:avLst/>
          </a:prstGeom>
        </p:spPr>
      </p:pic>
      <p:sp>
        <p:nvSpPr>
          <p:cNvPr id="8" name="矩形 7"/>
          <p:cNvSpPr/>
          <p:nvPr/>
        </p:nvSpPr>
        <p:spPr>
          <a:xfrm>
            <a:off x="683568" y="5373216"/>
            <a:ext cx="7045518" cy="1338828"/>
          </a:xfrm>
          <a:prstGeom prst="rect">
            <a:avLst/>
          </a:prstGeom>
        </p:spPr>
        <p:txBody>
          <a:bodyPr wrap="none">
            <a:spAutoFit/>
          </a:bodyPr>
          <a:lstStyle/>
          <a:p>
            <a:pPr>
              <a:lnSpc>
                <a:spcPct val="150000"/>
              </a:lnSpc>
            </a:pPr>
            <a:r>
              <a:rPr lang="en-US" altLang="zh-CN" dirty="0" smtClean="0"/>
              <a:t>SANS</a:t>
            </a:r>
            <a:r>
              <a:rPr lang="zh-CN" altLang="en-US" dirty="0" smtClean="0"/>
              <a:t>为</a:t>
            </a:r>
            <a:r>
              <a:rPr lang="en-US" altLang="zh-CN" dirty="0" smtClean="0"/>
              <a:t>1</a:t>
            </a:r>
            <a:r>
              <a:rPr lang="zh-CN" altLang="en-US" dirty="0" smtClean="0"/>
              <a:t>台</a:t>
            </a:r>
            <a:r>
              <a:rPr lang="en-US" altLang="zh-CN" dirty="0" smtClean="0"/>
              <a:t>T0</a:t>
            </a:r>
            <a:r>
              <a:rPr lang="zh-CN" altLang="en-US" dirty="0" smtClean="0"/>
              <a:t>斩波器</a:t>
            </a:r>
            <a:r>
              <a:rPr lang="en-US" altLang="zh-CN" dirty="0" smtClean="0"/>
              <a:t>+1</a:t>
            </a:r>
            <a:r>
              <a:rPr lang="zh-CN" altLang="en-US" dirty="0" smtClean="0"/>
              <a:t>台双盘带宽斩波器。</a:t>
            </a:r>
            <a:endParaRPr lang="en-US" altLang="zh-CN" dirty="0" smtClean="0"/>
          </a:p>
          <a:p>
            <a:pPr>
              <a:lnSpc>
                <a:spcPct val="150000"/>
              </a:lnSpc>
            </a:pPr>
            <a:r>
              <a:rPr lang="zh-CN" altLang="en-US" dirty="0" smtClean="0"/>
              <a:t>走线：</a:t>
            </a:r>
            <a:r>
              <a:rPr lang="en-US" altLang="zh-CN" dirty="0" smtClean="0"/>
              <a:t>SANS</a:t>
            </a:r>
            <a:r>
              <a:rPr lang="zh-CN" altLang="en-US" dirty="0"/>
              <a:t>由于较短</a:t>
            </a:r>
            <a:r>
              <a:rPr lang="zh-CN" altLang="en-US" dirty="0" smtClean="0"/>
              <a:t>，</a:t>
            </a:r>
            <a:r>
              <a:rPr lang="zh-CN" altLang="en-US" dirty="0"/>
              <a:t>水</a:t>
            </a:r>
            <a:r>
              <a:rPr lang="zh-CN" altLang="en-US" dirty="0" smtClean="0"/>
              <a:t>路、线缆走线采</a:t>
            </a:r>
            <a:r>
              <a:rPr lang="zh-CN" altLang="en-US" dirty="0"/>
              <a:t>用侧面屏蔽体开槽方</a:t>
            </a:r>
            <a:r>
              <a:rPr lang="zh-CN" altLang="en-US" dirty="0" smtClean="0"/>
              <a:t>式；</a:t>
            </a:r>
            <a:endParaRPr lang="en-US" altLang="zh-CN" dirty="0" smtClean="0"/>
          </a:p>
          <a:p>
            <a:pPr>
              <a:lnSpc>
                <a:spcPct val="150000"/>
              </a:lnSpc>
            </a:pPr>
            <a:r>
              <a:rPr lang="zh-CN" altLang="en-US" dirty="0" smtClean="0"/>
              <a:t>抽气</a:t>
            </a:r>
            <a:r>
              <a:rPr lang="en-US" altLang="zh-CN" dirty="0" smtClean="0"/>
              <a:t>/</a:t>
            </a:r>
            <a:r>
              <a:rPr lang="zh-CN" altLang="en-US" dirty="0" smtClean="0"/>
              <a:t>充气管路直接沿靶站外墙向上。</a:t>
            </a:r>
            <a:endParaRPr lang="zh-CN" altLang="en-US" dirty="0"/>
          </a:p>
        </p:txBody>
      </p:sp>
    </p:spTree>
    <p:extLst>
      <p:ext uri="{BB962C8B-B14F-4D97-AF65-F5344CB8AC3E}">
        <p14:creationId xmlns:p14="http://schemas.microsoft.com/office/powerpoint/2010/main" val="41887706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323528" y="838200"/>
            <a:ext cx="5328592" cy="2532154"/>
          </a:xfrm>
          <a:prstGeom prst="rect">
            <a:avLst/>
          </a:prstGeom>
        </p:spPr>
      </p:pic>
      <p:sp>
        <p:nvSpPr>
          <p:cNvPr id="5" name="标题 1"/>
          <p:cNvSpPr>
            <a:spLocks noGrp="1"/>
          </p:cNvSpPr>
          <p:nvPr>
            <p:ph type="title"/>
          </p:nvPr>
        </p:nvSpPr>
        <p:spPr>
          <a:xfrm>
            <a:off x="609600" y="838200"/>
            <a:ext cx="6248400" cy="457200"/>
          </a:xfrm>
        </p:spPr>
        <p:txBody>
          <a:bodyPr/>
          <a:lstStyle/>
          <a:p>
            <a:r>
              <a:rPr lang="en-US" altLang="zh-CN" dirty="0" smtClean="0"/>
              <a:t>1. </a:t>
            </a:r>
            <a:r>
              <a:rPr lang="zh-CN" altLang="en-US" dirty="0" smtClean="0"/>
              <a:t>概述</a:t>
            </a:r>
            <a:r>
              <a:rPr lang="en-US" altLang="zh-CN" dirty="0" smtClean="0"/>
              <a:t>——MR</a:t>
            </a:r>
            <a:endParaRPr lang="zh-CN" altLang="en-US" dirty="0"/>
          </a:p>
        </p:txBody>
      </p:sp>
      <p:pic>
        <p:nvPicPr>
          <p:cNvPr id="7" name="图片 6"/>
          <p:cNvPicPr>
            <a:picLocks noChangeAspect="1"/>
          </p:cNvPicPr>
          <p:nvPr/>
        </p:nvPicPr>
        <p:blipFill>
          <a:blip r:embed="rId3"/>
          <a:stretch>
            <a:fillRect/>
          </a:stretch>
        </p:blipFill>
        <p:spPr>
          <a:xfrm>
            <a:off x="453641" y="3395853"/>
            <a:ext cx="5256584" cy="2751402"/>
          </a:xfrm>
          <a:prstGeom prst="rect">
            <a:avLst/>
          </a:prstGeom>
        </p:spPr>
      </p:pic>
      <p:sp>
        <p:nvSpPr>
          <p:cNvPr id="8" name="矩形 7"/>
          <p:cNvSpPr/>
          <p:nvPr/>
        </p:nvSpPr>
        <p:spPr>
          <a:xfrm>
            <a:off x="6012160" y="1556792"/>
            <a:ext cx="2736304" cy="2169825"/>
          </a:xfrm>
          <a:prstGeom prst="rect">
            <a:avLst/>
          </a:prstGeom>
        </p:spPr>
        <p:txBody>
          <a:bodyPr wrap="square">
            <a:spAutoFit/>
          </a:bodyPr>
          <a:lstStyle/>
          <a:p>
            <a:pPr>
              <a:lnSpc>
                <a:spcPct val="150000"/>
              </a:lnSpc>
            </a:pPr>
            <a:r>
              <a:rPr lang="en-US" altLang="zh-CN" dirty="0" smtClean="0"/>
              <a:t>MR</a:t>
            </a:r>
            <a:r>
              <a:rPr lang="zh-CN" altLang="en-US" dirty="0" smtClean="0"/>
              <a:t>：</a:t>
            </a:r>
            <a:r>
              <a:rPr lang="en-US" altLang="zh-CN" dirty="0" smtClean="0"/>
              <a:t>3</a:t>
            </a:r>
            <a:r>
              <a:rPr lang="zh-CN" altLang="en-US" dirty="0" smtClean="0"/>
              <a:t>台单盘带宽斩波器。</a:t>
            </a:r>
            <a:endParaRPr lang="en-US" altLang="zh-CN" dirty="0" smtClean="0"/>
          </a:p>
          <a:p>
            <a:pPr>
              <a:lnSpc>
                <a:spcPct val="150000"/>
              </a:lnSpc>
            </a:pPr>
            <a:endParaRPr lang="en-US" altLang="zh-CN" dirty="0" smtClean="0"/>
          </a:p>
          <a:p>
            <a:pPr>
              <a:lnSpc>
                <a:spcPct val="150000"/>
              </a:lnSpc>
            </a:pPr>
            <a:r>
              <a:rPr lang="zh-CN" altLang="en-US" dirty="0" smtClean="0"/>
              <a:t>水电气走线：采</a:t>
            </a:r>
            <a:r>
              <a:rPr lang="zh-CN" altLang="en-US" dirty="0"/>
              <a:t>用底部混凝土内预埋管路来实</a:t>
            </a:r>
            <a:r>
              <a:rPr lang="zh-CN" altLang="en-US" dirty="0" smtClean="0"/>
              <a:t>现从</a:t>
            </a:r>
            <a:r>
              <a:rPr lang="zh-CN" altLang="en-US" dirty="0"/>
              <a:t>屏蔽体内引出</a:t>
            </a:r>
          </a:p>
        </p:txBody>
      </p:sp>
    </p:spTree>
    <p:extLst>
      <p:ext uri="{BB962C8B-B14F-4D97-AF65-F5344CB8AC3E}">
        <p14:creationId xmlns:p14="http://schemas.microsoft.com/office/powerpoint/2010/main" val="17458257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609600" y="838200"/>
            <a:ext cx="6248400" cy="457200"/>
          </a:xfrm>
        </p:spPr>
        <p:txBody>
          <a:bodyPr/>
          <a:lstStyle/>
          <a:p>
            <a:r>
              <a:rPr lang="en-US" altLang="zh-CN" dirty="0" smtClean="0"/>
              <a:t>1. </a:t>
            </a:r>
            <a:r>
              <a:rPr lang="zh-CN" altLang="en-US" dirty="0" smtClean="0"/>
              <a:t>概述</a:t>
            </a:r>
            <a:r>
              <a:rPr lang="en-US" altLang="zh-CN" dirty="0" smtClean="0"/>
              <a:t>——GPPD</a:t>
            </a:r>
            <a:endParaRPr lang="zh-CN" altLang="en-US" dirty="0"/>
          </a:p>
        </p:txBody>
      </p:sp>
      <p:pic>
        <p:nvPicPr>
          <p:cNvPr id="3" name="图片 2"/>
          <p:cNvPicPr>
            <a:picLocks noChangeAspect="1"/>
          </p:cNvPicPr>
          <p:nvPr/>
        </p:nvPicPr>
        <p:blipFill>
          <a:blip r:embed="rId2"/>
          <a:stretch>
            <a:fillRect/>
          </a:stretch>
        </p:blipFill>
        <p:spPr>
          <a:xfrm>
            <a:off x="251521" y="1359798"/>
            <a:ext cx="6606480" cy="2436853"/>
          </a:xfrm>
          <a:prstGeom prst="rect">
            <a:avLst/>
          </a:prstGeom>
        </p:spPr>
      </p:pic>
      <p:pic>
        <p:nvPicPr>
          <p:cNvPr id="7" name="图片 6"/>
          <p:cNvPicPr>
            <a:picLocks noChangeAspect="1"/>
          </p:cNvPicPr>
          <p:nvPr/>
        </p:nvPicPr>
        <p:blipFill rotWithShape="1">
          <a:blip r:embed="rId3"/>
          <a:srcRect b="17186"/>
          <a:stretch/>
        </p:blipFill>
        <p:spPr>
          <a:xfrm>
            <a:off x="272083" y="4005064"/>
            <a:ext cx="6585917" cy="2664296"/>
          </a:xfrm>
          <a:prstGeom prst="rect">
            <a:avLst/>
          </a:prstGeom>
        </p:spPr>
      </p:pic>
      <p:sp>
        <p:nvSpPr>
          <p:cNvPr id="10" name="矩形 9"/>
          <p:cNvSpPr/>
          <p:nvPr/>
        </p:nvSpPr>
        <p:spPr>
          <a:xfrm>
            <a:off x="6948264" y="1465243"/>
            <a:ext cx="2195736" cy="3000821"/>
          </a:xfrm>
          <a:prstGeom prst="rect">
            <a:avLst/>
          </a:prstGeom>
        </p:spPr>
        <p:txBody>
          <a:bodyPr wrap="square">
            <a:spAutoFit/>
          </a:bodyPr>
          <a:lstStyle/>
          <a:p>
            <a:pPr>
              <a:lnSpc>
                <a:spcPct val="150000"/>
              </a:lnSpc>
            </a:pPr>
            <a:r>
              <a:rPr lang="en-US" altLang="zh-CN" dirty="0" smtClean="0"/>
              <a:t>GPPD</a:t>
            </a:r>
            <a:r>
              <a:rPr lang="zh-CN" altLang="en-US" dirty="0" smtClean="0"/>
              <a:t>：</a:t>
            </a:r>
            <a:endParaRPr lang="en-US" altLang="zh-CN" dirty="0" smtClean="0"/>
          </a:p>
          <a:p>
            <a:pPr>
              <a:lnSpc>
                <a:spcPct val="150000"/>
              </a:lnSpc>
            </a:pPr>
            <a:r>
              <a:rPr lang="en-US" altLang="zh-CN" dirty="0" smtClean="0"/>
              <a:t>1</a:t>
            </a:r>
            <a:r>
              <a:rPr lang="zh-CN" altLang="en-US" dirty="0" smtClean="0"/>
              <a:t>台</a:t>
            </a:r>
            <a:r>
              <a:rPr lang="en-US" altLang="zh-CN" dirty="0" smtClean="0"/>
              <a:t>T0</a:t>
            </a:r>
            <a:r>
              <a:rPr lang="zh-CN" altLang="en-US" dirty="0" smtClean="0"/>
              <a:t>斩波器</a:t>
            </a:r>
            <a:endParaRPr lang="en-US" altLang="zh-CN" dirty="0" smtClean="0"/>
          </a:p>
          <a:p>
            <a:pPr>
              <a:lnSpc>
                <a:spcPct val="150000"/>
              </a:lnSpc>
            </a:pPr>
            <a:r>
              <a:rPr lang="en-US" altLang="zh-CN" dirty="0" smtClean="0"/>
              <a:t>2</a:t>
            </a:r>
            <a:r>
              <a:rPr lang="zh-CN" altLang="en-US" dirty="0" smtClean="0"/>
              <a:t>台</a:t>
            </a:r>
            <a:r>
              <a:rPr lang="zh-CN" altLang="en-US" dirty="0"/>
              <a:t>单盘带宽斩波</a:t>
            </a:r>
            <a:r>
              <a:rPr lang="zh-CN" altLang="en-US" dirty="0" smtClean="0"/>
              <a:t>器</a:t>
            </a:r>
            <a:endParaRPr lang="en-US" altLang="zh-CN" dirty="0" smtClean="0"/>
          </a:p>
          <a:p>
            <a:pPr>
              <a:lnSpc>
                <a:spcPct val="150000"/>
              </a:lnSpc>
            </a:pPr>
            <a:r>
              <a:rPr lang="en-US" altLang="zh-CN" dirty="0"/>
              <a:t>1</a:t>
            </a:r>
            <a:r>
              <a:rPr lang="zh-CN" altLang="en-US" dirty="0" smtClean="0"/>
              <a:t>台</a:t>
            </a:r>
            <a:r>
              <a:rPr lang="zh-CN" altLang="en-US" dirty="0"/>
              <a:t>双</a:t>
            </a:r>
            <a:r>
              <a:rPr lang="zh-CN" altLang="en-US" dirty="0" smtClean="0"/>
              <a:t>盘</a:t>
            </a:r>
            <a:r>
              <a:rPr lang="zh-CN" altLang="en-US" dirty="0"/>
              <a:t>带宽斩波器</a:t>
            </a:r>
            <a:endParaRPr lang="en-US" altLang="zh-CN" dirty="0" smtClean="0"/>
          </a:p>
          <a:p>
            <a:pPr>
              <a:lnSpc>
                <a:spcPct val="150000"/>
              </a:lnSpc>
            </a:pPr>
            <a:endParaRPr lang="en-US" altLang="zh-CN" dirty="0" smtClean="0"/>
          </a:p>
          <a:p>
            <a:pPr>
              <a:lnSpc>
                <a:spcPct val="150000"/>
              </a:lnSpc>
            </a:pPr>
            <a:r>
              <a:rPr lang="zh-CN" altLang="en-US" dirty="0" smtClean="0"/>
              <a:t>水电气走线：</a:t>
            </a:r>
            <a:endParaRPr lang="en-US" altLang="zh-CN" dirty="0" smtClean="0"/>
          </a:p>
          <a:p>
            <a:pPr>
              <a:lnSpc>
                <a:spcPct val="150000"/>
              </a:lnSpc>
            </a:pPr>
            <a:r>
              <a:rPr lang="zh-CN" altLang="en-US" dirty="0" smtClean="0"/>
              <a:t>同</a:t>
            </a:r>
            <a:r>
              <a:rPr lang="en-US" altLang="zh-CN" dirty="0" smtClean="0"/>
              <a:t>MR</a:t>
            </a:r>
            <a:r>
              <a:rPr lang="zh-CN" altLang="en-US" dirty="0" smtClean="0"/>
              <a:t>，预埋管。</a:t>
            </a:r>
            <a:endParaRPr lang="zh-CN" altLang="en-US" dirty="0"/>
          </a:p>
        </p:txBody>
      </p:sp>
    </p:spTree>
    <p:extLst>
      <p:ext uri="{BB962C8B-B14F-4D97-AF65-F5344CB8AC3E}">
        <p14:creationId xmlns:p14="http://schemas.microsoft.com/office/powerpoint/2010/main" val="32658993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12776"/>
            <a:ext cx="4383732" cy="3280315"/>
          </a:xfrm>
          <a:prstGeom prst="rect">
            <a:avLst/>
          </a:prstGeom>
        </p:spPr>
      </p:pic>
      <p:pic>
        <p:nvPicPr>
          <p:cNvPr id="5" name="图片 4"/>
          <p:cNvPicPr>
            <a:picLocks noChangeAspect="1"/>
          </p:cNvPicPr>
          <p:nvPr/>
        </p:nvPicPr>
        <p:blipFill rotWithShape="1">
          <a:blip r:embed="rId3"/>
          <a:srcRect t="8000" r="46850" b="19201"/>
          <a:stretch/>
        </p:blipFill>
        <p:spPr>
          <a:xfrm>
            <a:off x="4740002" y="1412775"/>
            <a:ext cx="4257656" cy="3280315"/>
          </a:xfrm>
          <a:prstGeom prst="rect">
            <a:avLst/>
          </a:prstGeom>
        </p:spPr>
      </p:pic>
      <p:sp>
        <p:nvSpPr>
          <p:cNvPr id="6" name="标题 1"/>
          <p:cNvSpPr>
            <a:spLocks noGrp="1"/>
          </p:cNvSpPr>
          <p:nvPr>
            <p:ph type="title"/>
          </p:nvPr>
        </p:nvSpPr>
        <p:spPr>
          <a:xfrm>
            <a:off x="609600" y="838200"/>
            <a:ext cx="6248400" cy="457200"/>
          </a:xfrm>
        </p:spPr>
        <p:txBody>
          <a:bodyPr/>
          <a:lstStyle/>
          <a:p>
            <a:r>
              <a:rPr lang="en-US" altLang="zh-CN" dirty="0" smtClean="0"/>
              <a:t>2. </a:t>
            </a:r>
            <a:r>
              <a:rPr lang="zh-CN" altLang="en-US" dirty="0" smtClean="0"/>
              <a:t>运行</a:t>
            </a:r>
            <a:endParaRPr lang="zh-CN" altLang="en-US" dirty="0"/>
          </a:p>
        </p:txBody>
      </p:sp>
      <p:sp>
        <p:nvSpPr>
          <p:cNvPr id="7" name="矩形 6"/>
          <p:cNvSpPr/>
          <p:nvPr/>
        </p:nvSpPr>
        <p:spPr>
          <a:xfrm>
            <a:off x="323528" y="4810465"/>
            <a:ext cx="8568952" cy="1754326"/>
          </a:xfrm>
          <a:prstGeom prst="rect">
            <a:avLst/>
          </a:prstGeom>
        </p:spPr>
        <p:txBody>
          <a:bodyPr wrap="square">
            <a:spAutoFit/>
          </a:bodyPr>
          <a:lstStyle/>
          <a:p>
            <a:pPr>
              <a:lnSpc>
                <a:spcPct val="150000"/>
              </a:lnSpc>
            </a:pPr>
            <a:r>
              <a:rPr lang="zh-CN" altLang="en-US" dirty="0" smtClean="0"/>
              <a:t>上图本地控制页面。</a:t>
            </a:r>
            <a:endParaRPr lang="en-US" altLang="zh-CN" dirty="0" smtClean="0"/>
          </a:p>
          <a:p>
            <a:pPr>
              <a:lnSpc>
                <a:spcPct val="150000"/>
              </a:lnSpc>
            </a:pPr>
            <a:r>
              <a:rPr lang="zh-CN" altLang="en-US" dirty="0" smtClean="0"/>
              <a:t>以</a:t>
            </a:r>
            <a:r>
              <a:rPr lang="en-US" altLang="zh-CN" dirty="0" smtClean="0"/>
              <a:t>GPPD</a:t>
            </a:r>
            <a:r>
              <a:rPr lang="zh-CN" altLang="en-US" dirty="0" smtClean="0"/>
              <a:t>为例，每条谱仪一个斩波器控制柜，本地控制页面显示该谱仪上所有斩波器运行状态。可以实现上电、启停机、温度监测、转速监测</a:t>
            </a:r>
            <a:r>
              <a:rPr lang="zh-CN" altLang="en-US" dirty="0"/>
              <a:t>、转动精度</a:t>
            </a:r>
            <a:r>
              <a:rPr lang="zh-CN" altLang="en-US" dirty="0" smtClean="0"/>
              <a:t>监</a:t>
            </a:r>
            <a:r>
              <a:rPr lang="zh-CN" altLang="en-US" dirty="0"/>
              <a:t>测</a:t>
            </a:r>
            <a:r>
              <a:rPr lang="zh-CN" altLang="en-US" dirty="0" smtClean="0"/>
              <a:t>、修改转动相位、停机相位设置等功能。</a:t>
            </a:r>
            <a:endParaRPr lang="en-US" altLang="zh-CN" dirty="0" smtClean="0"/>
          </a:p>
        </p:txBody>
      </p:sp>
    </p:spTree>
    <p:extLst>
      <p:ext uri="{BB962C8B-B14F-4D97-AF65-F5344CB8AC3E}">
        <p14:creationId xmlns:p14="http://schemas.microsoft.com/office/powerpoint/2010/main" val="60091314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95400"/>
            <a:ext cx="8532440" cy="3790915"/>
          </a:xfrm>
          <a:prstGeom prst="rect">
            <a:avLst/>
          </a:prstGeom>
        </p:spPr>
      </p:pic>
      <p:sp>
        <p:nvSpPr>
          <p:cNvPr id="5" name="矩形 4"/>
          <p:cNvSpPr/>
          <p:nvPr/>
        </p:nvSpPr>
        <p:spPr>
          <a:xfrm>
            <a:off x="323528" y="5114508"/>
            <a:ext cx="8568952" cy="1338828"/>
          </a:xfrm>
          <a:prstGeom prst="rect">
            <a:avLst/>
          </a:prstGeom>
        </p:spPr>
        <p:txBody>
          <a:bodyPr wrap="square">
            <a:spAutoFit/>
          </a:bodyPr>
          <a:lstStyle/>
          <a:p>
            <a:pPr>
              <a:lnSpc>
                <a:spcPct val="150000"/>
              </a:lnSpc>
            </a:pPr>
            <a:r>
              <a:rPr lang="zh-CN" altLang="en-US" dirty="0" smtClean="0"/>
              <a:t>上图为用户控制界面。（右上角开关电机朝向</a:t>
            </a:r>
            <a:r>
              <a:rPr lang="en-US" altLang="zh-CN" dirty="0" smtClean="0"/>
              <a:t>EPICS</a:t>
            </a:r>
            <a:r>
              <a:rPr lang="zh-CN" altLang="en-US" dirty="0" smtClean="0"/>
              <a:t>后，可操作）</a:t>
            </a:r>
            <a:endParaRPr lang="en-US" altLang="zh-CN" dirty="0" smtClean="0"/>
          </a:p>
          <a:p>
            <a:pPr>
              <a:lnSpc>
                <a:spcPct val="150000"/>
              </a:lnSpc>
            </a:pPr>
            <a:r>
              <a:rPr lang="zh-CN" altLang="en-US" dirty="0" smtClean="0"/>
              <a:t>以</a:t>
            </a:r>
            <a:r>
              <a:rPr lang="en-US" altLang="zh-CN" dirty="0" smtClean="0"/>
              <a:t>GPPD</a:t>
            </a:r>
            <a:r>
              <a:rPr lang="zh-CN" altLang="en-US" dirty="0" smtClean="0"/>
              <a:t>用户界面为例，可以实现启停机、温度监测、转速监测、修改转动相位、停机相位设置等功能。</a:t>
            </a:r>
            <a:endParaRPr lang="en-US" altLang="zh-CN" dirty="0" smtClean="0"/>
          </a:p>
        </p:txBody>
      </p:sp>
      <p:sp>
        <p:nvSpPr>
          <p:cNvPr id="6" name="标题 1"/>
          <p:cNvSpPr>
            <a:spLocks noGrp="1"/>
          </p:cNvSpPr>
          <p:nvPr>
            <p:ph type="title"/>
          </p:nvPr>
        </p:nvSpPr>
        <p:spPr>
          <a:xfrm>
            <a:off x="609600" y="838200"/>
            <a:ext cx="6248400" cy="457200"/>
          </a:xfrm>
        </p:spPr>
        <p:txBody>
          <a:bodyPr/>
          <a:lstStyle/>
          <a:p>
            <a:r>
              <a:rPr lang="en-US" altLang="zh-CN" dirty="0" smtClean="0"/>
              <a:t>2. </a:t>
            </a:r>
            <a:r>
              <a:rPr lang="zh-CN" altLang="en-US" dirty="0" smtClean="0"/>
              <a:t>运行</a:t>
            </a:r>
            <a:endParaRPr lang="zh-CN" altLang="en-US" dirty="0"/>
          </a:p>
        </p:txBody>
      </p:sp>
    </p:spTree>
    <p:extLst>
      <p:ext uri="{BB962C8B-B14F-4D97-AF65-F5344CB8AC3E}">
        <p14:creationId xmlns:p14="http://schemas.microsoft.com/office/powerpoint/2010/main" val="41376881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运行</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2151861126"/>
              </p:ext>
            </p:extLst>
          </p:nvPr>
        </p:nvGraphicFramePr>
        <p:xfrm>
          <a:off x="827584" y="3140968"/>
          <a:ext cx="7920880" cy="3600360"/>
        </p:xfrm>
        <a:graphic>
          <a:graphicData uri="http://schemas.openxmlformats.org/drawingml/2006/table">
            <a:tbl>
              <a:tblPr>
                <a:tableStyleId>{5C22544A-7EE6-4342-B048-85BDC9FD1C3A}</a:tableStyleId>
              </a:tblPr>
              <a:tblGrid>
                <a:gridCol w="2592288"/>
                <a:gridCol w="2520280"/>
                <a:gridCol w="2808312"/>
              </a:tblGrid>
              <a:tr h="504056">
                <a:tc>
                  <a:txBody>
                    <a:bodyPr/>
                    <a:lstStyle/>
                    <a:p>
                      <a:pPr algn="ctr" fontAlgn="ctr">
                        <a:lnSpc>
                          <a:spcPct val="150000"/>
                        </a:lnSpc>
                        <a:spcAft>
                          <a:spcPts val="1000"/>
                        </a:spcAft>
                      </a:pPr>
                      <a:r>
                        <a:rPr lang="zh-CN" sz="1800" b="1" u="none" strike="noStrike" dirty="0">
                          <a:effectLst/>
                          <a:latin typeface="+mn-ea"/>
                          <a:ea typeface="+mn-ea"/>
                        </a:rPr>
                        <a:t>故障描述</a:t>
                      </a:r>
                      <a:endParaRPr lang="zh-CN" sz="1800" b="1"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spcAft>
                          <a:spcPts val="1000"/>
                        </a:spcAft>
                      </a:pPr>
                      <a:r>
                        <a:rPr lang="zh-CN" sz="1800" b="1" u="none" strike="noStrike" dirty="0">
                          <a:effectLst/>
                          <a:latin typeface="+mn-ea"/>
                          <a:ea typeface="+mn-ea"/>
                        </a:rPr>
                        <a:t>原因分析</a:t>
                      </a:r>
                      <a:endParaRPr lang="zh-CN" sz="1800" b="1"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50000"/>
                        </a:lnSpc>
                        <a:spcAft>
                          <a:spcPts val="1000"/>
                        </a:spcAft>
                      </a:pPr>
                      <a:r>
                        <a:rPr lang="zh-CN" sz="1800" b="1" u="none" strike="noStrike" dirty="0">
                          <a:effectLst/>
                          <a:latin typeface="+mn-ea"/>
                          <a:ea typeface="+mn-ea"/>
                        </a:rPr>
                        <a:t>解决方案</a:t>
                      </a:r>
                      <a:endParaRPr lang="zh-CN" sz="1800" b="1"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81075">
                <a:tc>
                  <a:txBody>
                    <a:bodyPr/>
                    <a:lstStyle/>
                    <a:p>
                      <a:pPr algn="l" fontAlgn="ctr">
                        <a:lnSpc>
                          <a:spcPct val="150000"/>
                        </a:lnSpc>
                        <a:spcAft>
                          <a:spcPts val="1000"/>
                        </a:spcAft>
                      </a:pPr>
                      <a:r>
                        <a:rPr lang="zh-CN" sz="1800" u="none" strike="noStrike" dirty="0">
                          <a:effectLst/>
                          <a:latin typeface="+mn-ea"/>
                          <a:ea typeface="+mn-ea"/>
                        </a:rPr>
                        <a:t>斩波器断电后重启，会出现个别电机启动不了现象</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上位程序的不健壮性</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重新下载程序，重启</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8675">
                <a:tc>
                  <a:txBody>
                    <a:bodyPr/>
                    <a:lstStyle/>
                    <a:p>
                      <a:pPr algn="l" fontAlgn="ctr">
                        <a:lnSpc>
                          <a:spcPct val="150000"/>
                        </a:lnSpc>
                        <a:spcAft>
                          <a:spcPts val="1000"/>
                        </a:spcAft>
                      </a:pPr>
                      <a:r>
                        <a:rPr lang="en-US" sz="1800" u="none" strike="noStrike">
                          <a:effectLst/>
                          <a:latin typeface="+mn-ea"/>
                          <a:ea typeface="+mn-ea"/>
                        </a:rPr>
                        <a:t>GPPD-T0斩波器电机温度过高，保护停机</a:t>
                      </a:r>
                      <a:endParaRPr lang="zh-CN" sz="1800" b="0" i="0" u="none" strike="noStrike">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冷水机水位下降无法对斩波器进行冷却</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冷水机加水并重新下载斩波器上位程序，重启</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81075">
                <a:tc>
                  <a:txBody>
                    <a:bodyPr/>
                    <a:lstStyle/>
                    <a:p>
                      <a:pPr algn="l" fontAlgn="ctr">
                        <a:lnSpc>
                          <a:spcPct val="150000"/>
                        </a:lnSpc>
                        <a:spcAft>
                          <a:spcPts val="1000"/>
                        </a:spcAft>
                      </a:pPr>
                      <a:r>
                        <a:rPr lang="zh-CN" sz="1800" u="none" strike="noStrike">
                          <a:effectLst/>
                          <a:latin typeface="+mn-ea"/>
                          <a:ea typeface="+mn-ea"/>
                        </a:rPr>
                        <a:t>用户截面run灯常亮</a:t>
                      </a:r>
                      <a:endParaRPr lang="zh-CN" sz="1800" b="0" i="0" u="none" strike="noStrike">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连续点击START，EPICS信号传输出现问题</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lnSpc>
                          <a:spcPct val="150000"/>
                        </a:lnSpc>
                        <a:spcAft>
                          <a:spcPts val="1000"/>
                        </a:spcAft>
                      </a:pPr>
                      <a:r>
                        <a:rPr lang="zh-CN" sz="1800" u="none" strike="noStrike" dirty="0">
                          <a:effectLst/>
                          <a:latin typeface="+mn-ea"/>
                          <a:ea typeface="+mn-ea"/>
                        </a:rPr>
                        <a:t>增加斩波器状态参数，启停时间段内，点击无效</a:t>
                      </a:r>
                      <a:endParaRPr lang="zh-CN" sz="1800" b="0" i="0" u="none" strike="noStrike" dirty="0">
                        <a:solidFill>
                          <a:srgbClr val="000000"/>
                        </a:solidFill>
                        <a:effectLst/>
                        <a:latin typeface="+mn-ea"/>
                        <a:ea typeface="+mn-ea"/>
                      </a:endParaRPr>
                    </a:p>
                  </a:txBody>
                  <a:tcPr marL="36000" marR="36000" marT="0" marB="180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矩形 5"/>
          <p:cNvSpPr/>
          <p:nvPr/>
        </p:nvSpPr>
        <p:spPr>
          <a:xfrm>
            <a:off x="683568" y="1295400"/>
            <a:ext cx="8064896" cy="1790427"/>
          </a:xfrm>
          <a:prstGeom prst="rect">
            <a:avLst/>
          </a:prstGeom>
        </p:spPr>
        <p:txBody>
          <a:bodyPr wrap="square">
            <a:spAutoFit/>
          </a:bodyPr>
          <a:lstStyle/>
          <a:p>
            <a:pPr algn="just">
              <a:lnSpc>
                <a:spcPct val="130000"/>
              </a:lnSpc>
              <a:spcBef>
                <a:spcPts val="300"/>
              </a:spcBef>
              <a:spcAft>
                <a:spcPts val="300"/>
              </a:spcAft>
            </a:pPr>
            <a:r>
              <a:rPr lang="zh-CN" altLang="zh-CN" sz="2200" kern="100" dirty="0">
                <a:latin typeface="+mn-ea"/>
                <a:cs typeface="Times New Roman" panose="02020603050405020304" pitchFamily="18" charset="0"/>
              </a:rPr>
              <a:t>斩波器在</a:t>
            </a:r>
            <a:r>
              <a:rPr lang="en-US" altLang="zh-CN" sz="2200" kern="100" dirty="0">
                <a:latin typeface="+mn-ea"/>
                <a:cs typeface="Times New Roman" panose="02020603050405020304" pitchFamily="18" charset="0"/>
              </a:rPr>
              <a:t>2017</a:t>
            </a:r>
            <a:r>
              <a:rPr lang="zh-CN" altLang="zh-CN" sz="2200" kern="100" dirty="0">
                <a:latin typeface="+mn-ea"/>
                <a:cs typeface="Times New Roman" panose="02020603050405020304" pitchFamily="18" charset="0"/>
              </a:rPr>
              <a:t>年上半年完成在线安装和水电气接线，在第一次带束调试前已试运行</a:t>
            </a:r>
            <a:r>
              <a:rPr lang="en-US" altLang="zh-CN" sz="2200" kern="100" dirty="0">
                <a:latin typeface="+mn-ea"/>
                <a:cs typeface="Times New Roman" panose="02020603050405020304" pitchFamily="18" charset="0"/>
              </a:rPr>
              <a:t>3</a:t>
            </a:r>
            <a:r>
              <a:rPr lang="zh-CN" altLang="zh-CN" sz="2200" kern="100" dirty="0">
                <a:latin typeface="+mn-ea"/>
                <a:cs typeface="Times New Roman" panose="02020603050405020304" pitchFamily="18" charset="0"/>
              </a:rPr>
              <a:t>个月。截止到</a:t>
            </a:r>
            <a:r>
              <a:rPr lang="en-US" altLang="zh-CN" sz="2200" kern="100" dirty="0">
                <a:latin typeface="+mn-ea"/>
                <a:cs typeface="Times New Roman" panose="02020603050405020304" pitchFamily="18" charset="0"/>
              </a:rPr>
              <a:t>2018</a:t>
            </a:r>
            <a:r>
              <a:rPr lang="zh-CN" altLang="zh-CN" sz="2200" kern="100" dirty="0">
                <a:latin typeface="+mn-ea"/>
                <a:cs typeface="Times New Roman" panose="02020603050405020304" pitchFamily="18" charset="0"/>
              </a:rPr>
              <a:t>年暑期维护，斩波器已经持续运转</a:t>
            </a:r>
            <a:r>
              <a:rPr lang="en-US" altLang="zh-CN" sz="2200" kern="100" dirty="0">
                <a:latin typeface="+mn-ea"/>
                <a:cs typeface="Times New Roman" panose="02020603050405020304" pitchFamily="18" charset="0"/>
              </a:rPr>
              <a:t>10</a:t>
            </a:r>
            <a:r>
              <a:rPr lang="zh-CN" altLang="zh-CN" sz="2200" kern="100" dirty="0">
                <a:latin typeface="+mn-ea"/>
                <a:cs typeface="Times New Roman" panose="02020603050405020304" pitchFamily="18" charset="0"/>
              </a:rPr>
              <a:t>个多月。出现几次意外停机情况，都及时有效的进行了解决。</a:t>
            </a:r>
            <a:endParaRPr lang="zh-CN" altLang="zh-CN" sz="22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092300889"/>
      </p:ext>
    </p:extLst>
  </p:cSld>
  <p:clrMapOvr>
    <a:masterClrMapping/>
  </p:clrMapOvr>
  <p:transition>
    <p:fade/>
  </p:transition>
</p:sld>
</file>

<file path=ppt/theme/theme1.xml><?xml version="1.0" encoding="utf-8"?>
<a:theme xmlns:a="http://schemas.openxmlformats.org/drawingml/2006/main" name="CSNS">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CSNS</Template>
  <TotalTime>56102</TotalTime>
  <Words>3407</Words>
  <Application>Microsoft Office PowerPoint</Application>
  <PresentationFormat>全屏显示(4:3)</PresentationFormat>
  <Paragraphs>241</Paragraphs>
  <Slides>20</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华文新魏</vt:lpstr>
      <vt:lpstr>宋体</vt:lpstr>
      <vt:lpstr>Arial</vt:lpstr>
      <vt:lpstr>Calibri</vt:lpstr>
      <vt:lpstr>Impact</vt:lpstr>
      <vt:lpstr>Times New Roman</vt:lpstr>
      <vt:lpstr>Wingdings</vt:lpstr>
      <vt:lpstr>CSNS</vt:lpstr>
      <vt:lpstr>CSNS斩波器运行维护报告</vt:lpstr>
      <vt:lpstr>Outline</vt:lpstr>
      <vt:lpstr>1. 概述</vt:lpstr>
      <vt:lpstr>1. 概述——SANS</vt:lpstr>
      <vt:lpstr>1. 概述——MR</vt:lpstr>
      <vt:lpstr>1. 概述——GPPD</vt:lpstr>
      <vt:lpstr>2. 运行</vt:lpstr>
      <vt:lpstr>2. 运行</vt:lpstr>
      <vt:lpstr>2. 运行</vt:lpstr>
      <vt:lpstr>3. 维护</vt:lpstr>
      <vt:lpstr>3. 维护</vt:lpstr>
      <vt:lpstr>3. 维护</vt:lpstr>
      <vt:lpstr>3. 维护——剂量测量</vt:lpstr>
      <vt:lpstr>3. 维护——带宽停止冷却水</vt:lpstr>
      <vt:lpstr>3. 维护——振动监测</vt:lpstr>
      <vt:lpstr>3. 维护——振动监测</vt:lpstr>
      <vt:lpstr>3. 维护——振动监测</vt:lpstr>
      <vt:lpstr>3. 维护——振动监测</vt:lpstr>
      <vt:lpstr>4. 总结</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SANS-T0中子斩波器研制 验收总结报告</dc:title>
  <dc:creator>清清</dc:creator>
  <cp:lastModifiedBy>unknown</cp:lastModifiedBy>
  <cp:revision>444</cp:revision>
  <dcterms:created xsi:type="dcterms:W3CDTF">2015-01-13T03:06:49Z</dcterms:created>
  <dcterms:modified xsi:type="dcterms:W3CDTF">2018-09-08T07:37:57Z</dcterms:modified>
</cp:coreProperties>
</file>