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33" r:id="rId1"/>
  </p:sldMasterIdLst>
  <p:notesMasterIdLst>
    <p:notesMasterId r:id="rId52"/>
  </p:notesMasterIdLst>
  <p:handoutMasterIdLst>
    <p:handoutMasterId r:id="rId53"/>
  </p:handoutMasterIdLst>
  <p:sldIdLst>
    <p:sldId id="1050" r:id="rId2"/>
    <p:sldId id="1419" r:id="rId3"/>
    <p:sldId id="1464" r:id="rId4"/>
    <p:sldId id="1164" r:id="rId5"/>
    <p:sldId id="1495" r:id="rId6"/>
    <p:sldId id="1520" r:id="rId7"/>
    <p:sldId id="1521" r:id="rId8"/>
    <p:sldId id="1522" r:id="rId9"/>
    <p:sldId id="1523" r:id="rId10"/>
    <p:sldId id="1524" r:id="rId11"/>
    <p:sldId id="1525" r:id="rId12"/>
    <p:sldId id="1526" r:id="rId13"/>
    <p:sldId id="1527" r:id="rId14"/>
    <p:sldId id="1528" r:id="rId15"/>
    <p:sldId id="1529" r:id="rId16"/>
    <p:sldId id="1530" r:id="rId17"/>
    <p:sldId id="1532" r:id="rId18"/>
    <p:sldId id="1533" r:id="rId19"/>
    <p:sldId id="1531" r:id="rId20"/>
    <p:sldId id="1566" r:id="rId21"/>
    <p:sldId id="1567" r:id="rId22"/>
    <p:sldId id="1536" r:id="rId23"/>
    <p:sldId id="1537" r:id="rId24"/>
    <p:sldId id="1538" r:id="rId25"/>
    <p:sldId id="1539" r:id="rId26"/>
    <p:sldId id="1540" r:id="rId27"/>
    <p:sldId id="1541" r:id="rId28"/>
    <p:sldId id="1542" r:id="rId29"/>
    <p:sldId id="1543" r:id="rId30"/>
    <p:sldId id="1544" r:id="rId31"/>
    <p:sldId id="1545" r:id="rId32"/>
    <p:sldId id="1546" r:id="rId33"/>
    <p:sldId id="1547" r:id="rId34"/>
    <p:sldId id="1548" r:id="rId35"/>
    <p:sldId id="1552" r:id="rId36"/>
    <p:sldId id="1549" r:id="rId37"/>
    <p:sldId id="1550" r:id="rId38"/>
    <p:sldId id="1553" r:id="rId39"/>
    <p:sldId id="1554" r:id="rId40"/>
    <p:sldId id="1555" r:id="rId41"/>
    <p:sldId id="1556" r:id="rId42"/>
    <p:sldId id="1557" r:id="rId43"/>
    <p:sldId id="1558" r:id="rId44"/>
    <p:sldId id="1559" r:id="rId45"/>
    <p:sldId id="1560" r:id="rId46"/>
    <p:sldId id="1561" r:id="rId47"/>
    <p:sldId id="1562" r:id="rId48"/>
    <p:sldId id="1563" r:id="rId49"/>
    <p:sldId id="1564" r:id="rId50"/>
    <p:sldId id="1565" r:id="rId51"/>
  </p:sldIdLst>
  <p:sldSz cx="9144000" cy="6858000" type="screen4x3"/>
  <p:notesSz cx="6858000" cy="9144000"/>
  <p:defaultTextStyle>
    <a:defPPr>
      <a:defRPr lang="zh-CN"/>
    </a:defPPr>
    <a:lvl1pPr algn="ctr"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ctr"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ctr"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ctr"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ctr"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3399"/>
    <a:srgbClr val="0000FF"/>
    <a:srgbClr val="CC0000"/>
    <a:srgbClr val="FF0066"/>
    <a:srgbClr val="FF0000"/>
    <a:srgbClr val="FFFFFF"/>
    <a:srgbClr val="9A02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9" autoAdjust="0"/>
    <p:restoredTop sz="94834" autoAdjust="0"/>
  </p:normalViewPr>
  <p:slideViewPr>
    <p:cSldViewPr>
      <p:cViewPr varScale="1">
        <p:scale>
          <a:sx n="63" d="100"/>
          <a:sy n="63" d="100"/>
        </p:scale>
        <p:origin x="-1584" y="-108"/>
      </p:cViewPr>
      <p:guideLst>
        <p:guide orient="horz" pos="2125"/>
        <p:guide pos="2903"/>
      </p:guideLst>
    </p:cSldViewPr>
  </p:slideViewPr>
  <p:notesTextViewPr>
    <p:cViewPr>
      <p:scale>
        <a:sx n="100" d="100"/>
        <a:sy n="100" d="100"/>
      </p:scale>
      <p:origin x="0" y="0"/>
    </p:cViewPr>
  </p:notesTextViewPr>
  <p:sorterViewPr>
    <p:cViewPr>
      <p:scale>
        <a:sx n="130" d="100"/>
        <a:sy n="130" d="100"/>
      </p:scale>
      <p:origin x="0" y="114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3366E3-2585-43AC-A948-24B79A877F78}" type="doc">
      <dgm:prSet loTypeId="urn:microsoft.com/office/officeart/2011/layout/CircleProcess" loCatId="process" qsTypeId="urn:microsoft.com/office/officeart/2005/8/quickstyle/simple1" qsCatId="simple" csTypeId="urn:microsoft.com/office/officeart/2005/8/colors/colorful3" csCatId="colorful" phldr="1"/>
      <dgm:spPr/>
    </dgm:pt>
    <dgm:pt modelId="{46E94312-6936-4FD7-9D09-03E424BD1067}">
      <dgm:prSet phldrT="[文本]"/>
      <dgm:spPr/>
      <dgm:t>
        <a:bodyPr/>
        <a:lstStyle/>
        <a:p>
          <a:r>
            <a:rPr lang="zh-CN" altLang="en-US" dirty="0" smtClean="0"/>
            <a:t>输运机制</a:t>
          </a:r>
          <a:endParaRPr lang="zh-CN" altLang="en-US" dirty="0"/>
        </a:p>
      </dgm:t>
    </dgm:pt>
    <dgm:pt modelId="{9E661E61-E04D-47DD-929A-96F8FA53EBD3}" type="parTrans" cxnId="{B3161E1E-030E-4924-8D13-A578D0562EE6}">
      <dgm:prSet/>
      <dgm:spPr/>
      <dgm:t>
        <a:bodyPr/>
        <a:lstStyle/>
        <a:p>
          <a:endParaRPr lang="zh-CN" altLang="en-US"/>
        </a:p>
      </dgm:t>
    </dgm:pt>
    <dgm:pt modelId="{11391DEE-D001-4D2A-B2F9-C9B6813622F1}" type="sibTrans" cxnId="{B3161E1E-030E-4924-8D13-A578D0562EE6}">
      <dgm:prSet/>
      <dgm:spPr/>
      <dgm:t>
        <a:bodyPr/>
        <a:lstStyle/>
        <a:p>
          <a:endParaRPr lang="zh-CN" altLang="en-US"/>
        </a:p>
      </dgm:t>
    </dgm:pt>
    <dgm:pt modelId="{2239F2E2-B824-4DA0-977D-E4885E734C40}">
      <dgm:prSet phldrT="[文本]"/>
      <dgm:spPr/>
      <dgm:t>
        <a:bodyPr/>
        <a:lstStyle/>
        <a:p>
          <a:r>
            <a:rPr lang="zh-CN" altLang="en-US" dirty="0" smtClean="0"/>
            <a:t>电极</a:t>
          </a:r>
          <a:r>
            <a:rPr lang="en-US" altLang="zh-CN" dirty="0" smtClean="0"/>
            <a:t>/</a:t>
          </a:r>
          <a:r>
            <a:rPr lang="zh-CN" altLang="en-US" dirty="0" smtClean="0"/>
            <a:t>电解质界面反应机制</a:t>
          </a:r>
          <a:endParaRPr lang="zh-CN" altLang="en-US" dirty="0"/>
        </a:p>
      </dgm:t>
    </dgm:pt>
    <dgm:pt modelId="{10F9EB92-2CC8-41C4-B592-530FCCE1D8FD}" type="parTrans" cxnId="{72151F93-42DD-400C-98A0-CBF5FA20E6CA}">
      <dgm:prSet/>
      <dgm:spPr/>
      <dgm:t>
        <a:bodyPr/>
        <a:lstStyle/>
        <a:p>
          <a:endParaRPr lang="zh-CN" altLang="en-US"/>
        </a:p>
      </dgm:t>
    </dgm:pt>
    <dgm:pt modelId="{244BFE5C-822B-438B-B52E-4ECFE47F222B}" type="sibTrans" cxnId="{72151F93-42DD-400C-98A0-CBF5FA20E6CA}">
      <dgm:prSet/>
      <dgm:spPr/>
      <dgm:t>
        <a:bodyPr/>
        <a:lstStyle/>
        <a:p>
          <a:endParaRPr lang="zh-CN" altLang="en-US"/>
        </a:p>
      </dgm:t>
    </dgm:pt>
    <dgm:pt modelId="{E2173917-6F4C-4387-91BD-88DC8807BB3F}">
      <dgm:prSet phldrT="[文本]"/>
      <dgm:spPr/>
      <dgm:t>
        <a:bodyPr/>
        <a:lstStyle/>
        <a:p>
          <a:r>
            <a:rPr lang="zh-CN" altLang="en-US" dirty="0" smtClean="0"/>
            <a:t>嵌入</a:t>
          </a:r>
          <a:r>
            <a:rPr lang="en-US" altLang="zh-CN" dirty="0" smtClean="0"/>
            <a:t>/</a:t>
          </a:r>
          <a:r>
            <a:rPr lang="zh-CN" altLang="en-US" dirty="0" smtClean="0"/>
            <a:t>脱出机制</a:t>
          </a:r>
          <a:endParaRPr lang="zh-CN" altLang="en-US" dirty="0"/>
        </a:p>
      </dgm:t>
    </dgm:pt>
    <dgm:pt modelId="{6C38B324-A805-4C9F-8309-48F8BBA8BBD8}" type="parTrans" cxnId="{80D614C1-5C20-4F82-B7B9-4B6BFE834311}">
      <dgm:prSet/>
      <dgm:spPr/>
      <dgm:t>
        <a:bodyPr/>
        <a:lstStyle/>
        <a:p>
          <a:endParaRPr lang="zh-CN" altLang="en-US"/>
        </a:p>
      </dgm:t>
    </dgm:pt>
    <dgm:pt modelId="{15E31451-C1DE-4037-B424-148869964EEE}" type="sibTrans" cxnId="{80D614C1-5C20-4F82-B7B9-4B6BFE834311}">
      <dgm:prSet/>
      <dgm:spPr/>
      <dgm:t>
        <a:bodyPr/>
        <a:lstStyle/>
        <a:p>
          <a:endParaRPr lang="zh-CN" altLang="en-US"/>
        </a:p>
      </dgm:t>
    </dgm:pt>
    <dgm:pt modelId="{A9022968-E7E5-4E2B-8047-A36A774CAF43}">
      <dgm:prSet/>
      <dgm:spPr/>
      <dgm:t>
        <a:bodyPr/>
        <a:lstStyle/>
        <a:p>
          <a:r>
            <a:rPr lang="zh-CN" altLang="en-US" dirty="0" smtClean="0">
              <a:solidFill>
                <a:srgbClr val="FF0000"/>
              </a:solidFill>
            </a:rPr>
            <a:t>结构相变</a:t>
          </a:r>
          <a:r>
            <a:rPr lang="en-US" altLang="zh-CN" dirty="0" smtClean="0">
              <a:solidFill>
                <a:srgbClr val="FF0000"/>
              </a:solidFill>
            </a:rPr>
            <a:t>/</a:t>
          </a:r>
          <a:r>
            <a:rPr lang="zh-CN" altLang="en-US" dirty="0" smtClean="0">
              <a:solidFill>
                <a:srgbClr val="FF0000"/>
              </a:solidFill>
            </a:rPr>
            <a:t>转换机制</a:t>
          </a:r>
          <a:endParaRPr lang="zh-CN" altLang="en-US" dirty="0">
            <a:solidFill>
              <a:srgbClr val="FF0000"/>
            </a:solidFill>
          </a:endParaRPr>
        </a:p>
      </dgm:t>
    </dgm:pt>
    <dgm:pt modelId="{D00706E5-E4DF-4003-A93C-E25ECFC3826D}" type="parTrans" cxnId="{5D5C43EB-7D2D-4296-939E-FE4CEB78590D}">
      <dgm:prSet/>
      <dgm:spPr/>
      <dgm:t>
        <a:bodyPr/>
        <a:lstStyle/>
        <a:p>
          <a:endParaRPr lang="zh-CN" altLang="en-US"/>
        </a:p>
      </dgm:t>
    </dgm:pt>
    <dgm:pt modelId="{85F6F508-7353-42D6-8206-4E66232081D7}" type="sibTrans" cxnId="{5D5C43EB-7D2D-4296-939E-FE4CEB78590D}">
      <dgm:prSet/>
      <dgm:spPr/>
      <dgm:t>
        <a:bodyPr/>
        <a:lstStyle/>
        <a:p>
          <a:endParaRPr lang="zh-CN" altLang="en-US"/>
        </a:p>
      </dgm:t>
    </dgm:pt>
    <dgm:pt modelId="{E98BC4A0-E5A2-4874-B0D3-D1DA5B86B7E7}" type="pres">
      <dgm:prSet presAssocID="{A53366E3-2585-43AC-A948-24B79A877F78}" presName="Name0" presStyleCnt="0">
        <dgm:presLayoutVars>
          <dgm:chMax val="11"/>
          <dgm:chPref val="11"/>
          <dgm:dir/>
          <dgm:resizeHandles/>
        </dgm:presLayoutVars>
      </dgm:prSet>
      <dgm:spPr/>
    </dgm:pt>
    <dgm:pt modelId="{22FC2830-20D9-48E1-9CB2-2A6257165D63}" type="pres">
      <dgm:prSet presAssocID="{A9022968-E7E5-4E2B-8047-A36A774CAF43}" presName="Accent4" presStyleCnt="0"/>
      <dgm:spPr/>
    </dgm:pt>
    <dgm:pt modelId="{8D4444E8-743E-42E0-9D62-66539E4BEA97}" type="pres">
      <dgm:prSet presAssocID="{A9022968-E7E5-4E2B-8047-A36A774CAF43}" presName="Accent" presStyleLbl="node1" presStyleIdx="0" presStyleCnt="4"/>
      <dgm:spPr/>
    </dgm:pt>
    <dgm:pt modelId="{65221590-E494-4BD7-AA2D-9D9061EED642}" type="pres">
      <dgm:prSet presAssocID="{A9022968-E7E5-4E2B-8047-A36A774CAF43}" presName="ParentBackground4" presStyleCnt="0"/>
      <dgm:spPr/>
    </dgm:pt>
    <dgm:pt modelId="{E762666F-0A14-4F33-8BBE-496B6F72FC77}" type="pres">
      <dgm:prSet presAssocID="{A9022968-E7E5-4E2B-8047-A36A774CAF43}" presName="ParentBackground" presStyleLbl="fgAcc1" presStyleIdx="0" presStyleCnt="4"/>
      <dgm:spPr/>
      <dgm:t>
        <a:bodyPr/>
        <a:lstStyle/>
        <a:p>
          <a:endParaRPr lang="zh-CN" altLang="en-US"/>
        </a:p>
      </dgm:t>
    </dgm:pt>
    <dgm:pt modelId="{571DF073-8C33-4867-A9F5-FD854F011E36}" type="pres">
      <dgm:prSet presAssocID="{A9022968-E7E5-4E2B-8047-A36A774CAF43}" presName="Parent4" presStyleLbl="revTx" presStyleIdx="0" presStyleCnt="0">
        <dgm:presLayoutVars>
          <dgm:chMax val="1"/>
          <dgm:chPref val="1"/>
          <dgm:bulletEnabled val="1"/>
        </dgm:presLayoutVars>
      </dgm:prSet>
      <dgm:spPr/>
      <dgm:t>
        <a:bodyPr/>
        <a:lstStyle/>
        <a:p>
          <a:endParaRPr lang="zh-CN" altLang="en-US"/>
        </a:p>
      </dgm:t>
    </dgm:pt>
    <dgm:pt modelId="{62DE2F7D-1A25-4B1D-BC73-669A941D618C}" type="pres">
      <dgm:prSet presAssocID="{E2173917-6F4C-4387-91BD-88DC8807BB3F}" presName="Accent3" presStyleCnt="0"/>
      <dgm:spPr/>
    </dgm:pt>
    <dgm:pt modelId="{16EF5A5D-3F6A-436F-8746-02E463DC418A}" type="pres">
      <dgm:prSet presAssocID="{E2173917-6F4C-4387-91BD-88DC8807BB3F}" presName="Accent" presStyleLbl="node1" presStyleIdx="1" presStyleCnt="4"/>
      <dgm:spPr/>
    </dgm:pt>
    <dgm:pt modelId="{5667CEEB-005D-4370-90F6-E1988EF4F184}" type="pres">
      <dgm:prSet presAssocID="{E2173917-6F4C-4387-91BD-88DC8807BB3F}" presName="ParentBackground3" presStyleCnt="0"/>
      <dgm:spPr/>
    </dgm:pt>
    <dgm:pt modelId="{C6757255-1E01-4237-BAA1-EA127F87C968}" type="pres">
      <dgm:prSet presAssocID="{E2173917-6F4C-4387-91BD-88DC8807BB3F}" presName="ParentBackground" presStyleLbl="fgAcc1" presStyleIdx="1" presStyleCnt="4"/>
      <dgm:spPr/>
      <dgm:t>
        <a:bodyPr/>
        <a:lstStyle/>
        <a:p>
          <a:endParaRPr lang="zh-CN" altLang="en-US"/>
        </a:p>
      </dgm:t>
    </dgm:pt>
    <dgm:pt modelId="{AE593489-B161-4C44-B16B-94D458FD1EB9}" type="pres">
      <dgm:prSet presAssocID="{E2173917-6F4C-4387-91BD-88DC8807BB3F}" presName="Parent3" presStyleLbl="revTx" presStyleIdx="0" presStyleCnt="0">
        <dgm:presLayoutVars>
          <dgm:chMax val="1"/>
          <dgm:chPref val="1"/>
          <dgm:bulletEnabled val="1"/>
        </dgm:presLayoutVars>
      </dgm:prSet>
      <dgm:spPr/>
      <dgm:t>
        <a:bodyPr/>
        <a:lstStyle/>
        <a:p>
          <a:endParaRPr lang="zh-CN" altLang="en-US"/>
        </a:p>
      </dgm:t>
    </dgm:pt>
    <dgm:pt modelId="{361A444C-F662-4C0A-85FE-A2CB5B2C9FED}" type="pres">
      <dgm:prSet presAssocID="{2239F2E2-B824-4DA0-977D-E4885E734C40}" presName="Accent2" presStyleCnt="0"/>
      <dgm:spPr/>
    </dgm:pt>
    <dgm:pt modelId="{A6EA664E-5647-4A87-A81E-682C238646EC}" type="pres">
      <dgm:prSet presAssocID="{2239F2E2-B824-4DA0-977D-E4885E734C40}" presName="Accent" presStyleLbl="node1" presStyleIdx="2" presStyleCnt="4"/>
      <dgm:spPr/>
    </dgm:pt>
    <dgm:pt modelId="{0F62988C-154E-46FC-8FF8-D5808D47AB09}" type="pres">
      <dgm:prSet presAssocID="{2239F2E2-B824-4DA0-977D-E4885E734C40}" presName="ParentBackground2" presStyleCnt="0"/>
      <dgm:spPr/>
    </dgm:pt>
    <dgm:pt modelId="{F6BD8261-E93C-424B-9619-06BAAE48B02F}" type="pres">
      <dgm:prSet presAssocID="{2239F2E2-B824-4DA0-977D-E4885E734C40}" presName="ParentBackground" presStyleLbl="fgAcc1" presStyleIdx="2" presStyleCnt="4"/>
      <dgm:spPr/>
      <dgm:t>
        <a:bodyPr/>
        <a:lstStyle/>
        <a:p>
          <a:endParaRPr lang="zh-CN" altLang="en-US"/>
        </a:p>
      </dgm:t>
    </dgm:pt>
    <dgm:pt modelId="{F9F59356-7DD7-4AD3-88F0-1385486EF06A}" type="pres">
      <dgm:prSet presAssocID="{2239F2E2-B824-4DA0-977D-E4885E734C40}" presName="Parent2" presStyleLbl="revTx" presStyleIdx="0" presStyleCnt="0">
        <dgm:presLayoutVars>
          <dgm:chMax val="1"/>
          <dgm:chPref val="1"/>
          <dgm:bulletEnabled val="1"/>
        </dgm:presLayoutVars>
      </dgm:prSet>
      <dgm:spPr/>
      <dgm:t>
        <a:bodyPr/>
        <a:lstStyle/>
        <a:p>
          <a:endParaRPr lang="zh-CN" altLang="en-US"/>
        </a:p>
      </dgm:t>
    </dgm:pt>
    <dgm:pt modelId="{2548B6E5-72DF-4BF1-8737-8FEF5C6564FB}" type="pres">
      <dgm:prSet presAssocID="{46E94312-6936-4FD7-9D09-03E424BD1067}" presName="Accent1" presStyleCnt="0"/>
      <dgm:spPr/>
    </dgm:pt>
    <dgm:pt modelId="{4CB76ABD-F8B5-4056-AC28-A4EBA92A0AE0}" type="pres">
      <dgm:prSet presAssocID="{46E94312-6936-4FD7-9D09-03E424BD1067}" presName="Accent" presStyleLbl="node1" presStyleIdx="3" presStyleCnt="4"/>
      <dgm:spPr/>
    </dgm:pt>
    <dgm:pt modelId="{CB1AF881-7416-4358-87AB-D93FE655C5A2}" type="pres">
      <dgm:prSet presAssocID="{46E94312-6936-4FD7-9D09-03E424BD1067}" presName="ParentBackground1" presStyleCnt="0"/>
      <dgm:spPr/>
    </dgm:pt>
    <dgm:pt modelId="{3BDAF678-4453-453C-B5F9-C75AC70F25A3}" type="pres">
      <dgm:prSet presAssocID="{46E94312-6936-4FD7-9D09-03E424BD1067}" presName="ParentBackground" presStyleLbl="fgAcc1" presStyleIdx="3" presStyleCnt="4"/>
      <dgm:spPr/>
      <dgm:t>
        <a:bodyPr/>
        <a:lstStyle/>
        <a:p>
          <a:endParaRPr lang="zh-CN" altLang="en-US"/>
        </a:p>
      </dgm:t>
    </dgm:pt>
    <dgm:pt modelId="{44872F2B-6D25-405D-A53E-22B0433A0A9B}" type="pres">
      <dgm:prSet presAssocID="{46E94312-6936-4FD7-9D09-03E424BD1067}" presName="Parent1" presStyleLbl="revTx" presStyleIdx="0" presStyleCnt="0">
        <dgm:presLayoutVars>
          <dgm:chMax val="1"/>
          <dgm:chPref val="1"/>
          <dgm:bulletEnabled val="1"/>
        </dgm:presLayoutVars>
      </dgm:prSet>
      <dgm:spPr/>
      <dgm:t>
        <a:bodyPr/>
        <a:lstStyle/>
        <a:p>
          <a:endParaRPr lang="zh-CN" altLang="en-US"/>
        </a:p>
      </dgm:t>
    </dgm:pt>
  </dgm:ptLst>
  <dgm:cxnLst>
    <dgm:cxn modelId="{46580DC0-C29F-4B8E-B7C9-391334189057}" type="presOf" srcId="{2239F2E2-B824-4DA0-977D-E4885E734C40}" destId="{F9F59356-7DD7-4AD3-88F0-1385486EF06A}" srcOrd="1" destOrd="0" presId="urn:microsoft.com/office/officeart/2011/layout/CircleProcess"/>
    <dgm:cxn modelId="{B3161E1E-030E-4924-8D13-A578D0562EE6}" srcId="{A53366E3-2585-43AC-A948-24B79A877F78}" destId="{46E94312-6936-4FD7-9D09-03E424BD1067}" srcOrd="0" destOrd="0" parTransId="{9E661E61-E04D-47DD-929A-96F8FA53EBD3}" sibTransId="{11391DEE-D001-4D2A-B2F9-C9B6813622F1}"/>
    <dgm:cxn modelId="{7E01B09B-3CF0-4697-96E9-8CEEE003F384}" type="presOf" srcId="{46E94312-6936-4FD7-9D09-03E424BD1067}" destId="{3BDAF678-4453-453C-B5F9-C75AC70F25A3}" srcOrd="0" destOrd="0" presId="urn:microsoft.com/office/officeart/2011/layout/CircleProcess"/>
    <dgm:cxn modelId="{87C7BF45-EEEC-4339-9E9D-AA1932BFCB13}" type="presOf" srcId="{E2173917-6F4C-4387-91BD-88DC8807BB3F}" destId="{AE593489-B161-4C44-B16B-94D458FD1EB9}" srcOrd="1" destOrd="0" presId="urn:microsoft.com/office/officeart/2011/layout/CircleProcess"/>
    <dgm:cxn modelId="{739FE291-BE21-4570-A8A8-5077DDC4E371}" type="presOf" srcId="{46E94312-6936-4FD7-9D09-03E424BD1067}" destId="{44872F2B-6D25-405D-A53E-22B0433A0A9B}" srcOrd="1" destOrd="0" presId="urn:microsoft.com/office/officeart/2011/layout/CircleProcess"/>
    <dgm:cxn modelId="{D6578A98-38E9-45E2-9496-5B81CBF51A73}" type="presOf" srcId="{2239F2E2-B824-4DA0-977D-E4885E734C40}" destId="{F6BD8261-E93C-424B-9619-06BAAE48B02F}" srcOrd="0" destOrd="0" presId="urn:microsoft.com/office/officeart/2011/layout/CircleProcess"/>
    <dgm:cxn modelId="{2FD5CB27-D39F-4C7E-A6E0-94B6451DF128}" type="presOf" srcId="{A9022968-E7E5-4E2B-8047-A36A774CAF43}" destId="{E762666F-0A14-4F33-8BBE-496B6F72FC77}" srcOrd="0" destOrd="0" presId="urn:microsoft.com/office/officeart/2011/layout/CircleProcess"/>
    <dgm:cxn modelId="{5D5C43EB-7D2D-4296-939E-FE4CEB78590D}" srcId="{A53366E3-2585-43AC-A948-24B79A877F78}" destId="{A9022968-E7E5-4E2B-8047-A36A774CAF43}" srcOrd="3" destOrd="0" parTransId="{D00706E5-E4DF-4003-A93C-E25ECFC3826D}" sibTransId="{85F6F508-7353-42D6-8206-4E66232081D7}"/>
    <dgm:cxn modelId="{80D614C1-5C20-4F82-B7B9-4B6BFE834311}" srcId="{A53366E3-2585-43AC-A948-24B79A877F78}" destId="{E2173917-6F4C-4387-91BD-88DC8807BB3F}" srcOrd="2" destOrd="0" parTransId="{6C38B324-A805-4C9F-8309-48F8BBA8BBD8}" sibTransId="{15E31451-C1DE-4037-B424-148869964EEE}"/>
    <dgm:cxn modelId="{72151F93-42DD-400C-98A0-CBF5FA20E6CA}" srcId="{A53366E3-2585-43AC-A948-24B79A877F78}" destId="{2239F2E2-B824-4DA0-977D-E4885E734C40}" srcOrd="1" destOrd="0" parTransId="{10F9EB92-2CC8-41C4-B592-530FCCE1D8FD}" sibTransId="{244BFE5C-822B-438B-B52E-4ECFE47F222B}"/>
    <dgm:cxn modelId="{B6E19B52-698D-4C8E-BA18-B66108FEDE25}" type="presOf" srcId="{A53366E3-2585-43AC-A948-24B79A877F78}" destId="{E98BC4A0-E5A2-4874-B0D3-D1DA5B86B7E7}" srcOrd="0" destOrd="0" presId="urn:microsoft.com/office/officeart/2011/layout/CircleProcess"/>
    <dgm:cxn modelId="{9D68E6E0-AB98-47B5-83DB-36A8881F6029}" type="presOf" srcId="{A9022968-E7E5-4E2B-8047-A36A774CAF43}" destId="{571DF073-8C33-4867-A9F5-FD854F011E36}" srcOrd="1" destOrd="0" presId="urn:microsoft.com/office/officeart/2011/layout/CircleProcess"/>
    <dgm:cxn modelId="{7F637C5D-6950-462F-855B-0311650C9E6F}" type="presOf" srcId="{E2173917-6F4C-4387-91BD-88DC8807BB3F}" destId="{C6757255-1E01-4237-BAA1-EA127F87C968}" srcOrd="0" destOrd="0" presId="urn:microsoft.com/office/officeart/2011/layout/CircleProcess"/>
    <dgm:cxn modelId="{A674023F-10E3-4DBD-9BE9-80A255E03B02}" type="presParOf" srcId="{E98BC4A0-E5A2-4874-B0D3-D1DA5B86B7E7}" destId="{22FC2830-20D9-48E1-9CB2-2A6257165D63}" srcOrd="0" destOrd="0" presId="urn:microsoft.com/office/officeart/2011/layout/CircleProcess"/>
    <dgm:cxn modelId="{14892E59-E89F-4CE0-B40F-752E6BA3CF28}" type="presParOf" srcId="{22FC2830-20D9-48E1-9CB2-2A6257165D63}" destId="{8D4444E8-743E-42E0-9D62-66539E4BEA97}" srcOrd="0" destOrd="0" presId="urn:microsoft.com/office/officeart/2011/layout/CircleProcess"/>
    <dgm:cxn modelId="{92A38762-8D99-4525-B970-FFD9D0B0149C}" type="presParOf" srcId="{E98BC4A0-E5A2-4874-B0D3-D1DA5B86B7E7}" destId="{65221590-E494-4BD7-AA2D-9D9061EED642}" srcOrd="1" destOrd="0" presId="urn:microsoft.com/office/officeart/2011/layout/CircleProcess"/>
    <dgm:cxn modelId="{07DEB6C3-2009-4C91-9F83-08A5B316B4E4}" type="presParOf" srcId="{65221590-E494-4BD7-AA2D-9D9061EED642}" destId="{E762666F-0A14-4F33-8BBE-496B6F72FC77}" srcOrd="0" destOrd="0" presId="urn:microsoft.com/office/officeart/2011/layout/CircleProcess"/>
    <dgm:cxn modelId="{4C8AB4FE-78C3-443B-B4E4-AE1F18479204}" type="presParOf" srcId="{E98BC4A0-E5A2-4874-B0D3-D1DA5B86B7E7}" destId="{571DF073-8C33-4867-A9F5-FD854F011E36}" srcOrd="2" destOrd="0" presId="urn:microsoft.com/office/officeart/2011/layout/CircleProcess"/>
    <dgm:cxn modelId="{E8BAD3E0-5028-47F0-98B2-A62094F65230}" type="presParOf" srcId="{E98BC4A0-E5A2-4874-B0D3-D1DA5B86B7E7}" destId="{62DE2F7D-1A25-4B1D-BC73-669A941D618C}" srcOrd="3" destOrd="0" presId="urn:microsoft.com/office/officeart/2011/layout/CircleProcess"/>
    <dgm:cxn modelId="{A8234E57-1C63-44EE-BD37-41DE5BC5E75F}" type="presParOf" srcId="{62DE2F7D-1A25-4B1D-BC73-669A941D618C}" destId="{16EF5A5D-3F6A-436F-8746-02E463DC418A}" srcOrd="0" destOrd="0" presId="urn:microsoft.com/office/officeart/2011/layout/CircleProcess"/>
    <dgm:cxn modelId="{F0F92F3D-D37C-4972-B8AB-22B9B00939C2}" type="presParOf" srcId="{E98BC4A0-E5A2-4874-B0D3-D1DA5B86B7E7}" destId="{5667CEEB-005D-4370-90F6-E1988EF4F184}" srcOrd="4" destOrd="0" presId="urn:microsoft.com/office/officeart/2011/layout/CircleProcess"/>
    <dgm:cxn modelId="{78DD7282-8D47-4B3D-B31E-D7D23E850080}" type="presParOf" srcId="{5667CEEB-005D-4370-90F6-E1988EF4F184}" destId="{C6757255-1E01-4237-BAA1-EA127F87C968}" srcOrd="0" destOrd="0" presId="urn:microsoft.com/office/officeart/2011/layout/CircleProcess"/>
    <dgm:cxn modelId="{D067E085-0C86-4748-AF51-2CA0E4BD1AFA}" type="presParOf" srcId="{E98BC4A0-E5A2-4874-B0D3-D1DA5B86B7E7}" destId="{AE593489-B161-4C44-B16B-94D458FD1EB9}" srcOrd="5" destOrd="0" presId="urn:microsoft.com/office/officeart/2011/layout/CircleProcess"/>
    <dgm:cxn modelId="{5FF4C102-E709-4EB3-9088-E84D36CD6E9C}" type="presParOf" srcId="{E98BC4A0-E5A2-4874-B0D3-D1DA5B86B7E7}" destId="{361A444C-F662-4C0A-85FE-A2CB5B2C9FED}" srcOrd="6" destOrd="0" presId="urn:microsoft.com/office/officeart/2011/layout/CircleProcess"/>
    <dgm:cxn modelId="{CA7FA83A-0F42-4AFB-BD19-773E8F04A1A6}" type="presParOf" srcId="{361A444C-F662-4C0A-85FE-A2CB5B2C9FED}" destId="{A6EA664E-5647-4A87-A81E-682C238646EC}" srcOrd="0" destOrd="0" presId="urn:microsoft.com/office/officeart/2011/layout/CircleProcess"/>
    <dgm:cxn modelId="{8A7763A9-ADCC-4D2D-82FC-C675791DEACC}" type="presParOf" srcId="{E98BC4A0-E5A2-4874-B0D3-D1DA5B86B7E7}" destId="{0F62988C-154E-46FC-8FF8-D5808D47AB09}" srcOrd="7" destOrd="0" presId="urn:microsoft.com/office/officeart/2011/layout/CircleProcess"/>
    <dgm:cxn modelId="{E67142D4-D341-479F-BFED-F807AED53354}" type="presParOf" srcId="{0F62988C-154E-46FC-8FF8-D5808D47AB09}" destId="{F6BD8261-E93C-424B-9619-06BAAE48B02F}" srcOrd="0" destOrd="0" presId="urn:microsoft.com/office/officeart/2011/layout/CircleProcess"/>
    <dgm:cxn modelId="{57BEC82A-8DD2-4064-AC12-24B8C091B506}" type="presParOf" srcId="{E98BC4A0-E5A2-4874-B0D3-D1DA5B86B7E7}" destId="{F9F59356-7DD7-4AD3-88F0-1385486EF06A}" srcOrd="8" destOrd="0" presId="urn:microsoft.com/office/officeart/2011/layout/CircleProcess"/>
    <dgm:cxn modelId="{ADE59222-4CBB-4053-96F5-F67578555C3A}" type="presParOf" srcId="{E98BC4A0-E5A2-4874-B0D3-D1DA5B86B7E7}" destId="{2548B6E5-72DF-4BF1-8737-8FEF5C6564FB}" srcOrd="9" destOrd="0" presId="urn:microsoft.com/office/officeart/2011/layout/CircleProcess"/>
    <dgm:cxn modelId="{225BF847-4E9C-4A91-A8BC-F65B3BF8292A}" type="presParOf" srcId="{2548B6E5-72DF-4BF1-8737-8FEF5C6564FB}" destId="{4CB76ABD-F8B5-4056-AC28-A4EBA92A0AE0}" srcOrd="0" destOrd="0" presId="urn:microsoft.com/office/officeart/2011/layout/CircleProcess"/>
    <dgm:cxn modelId="{75ED4BCD-4D1A-4297-9427-4432B9D9CF8F}" type="presParOf" srcId="{E98BC4A0-E5A2-4874-B0D3-D1DA5B86B7E7}" destId="{CB1AF881-7416-4358-87AB-D93FE655C5A2}" srcOrd="10" destOrd="0" presId="urn:microsoft.com/office/officeart/2011/layout/CircleProcess"/>
    <dgm:cxn modelId="{B51CB5C6-34B3-425F-9D52-4AD19190CCF0}" type="presParOf" srcId="{CB1AF881-7416-4358-87AB-D93FE655C5A2}" destId="{3BDAF678-4453-453C-B5F9-C75AC70F25A3}" srcOrd="0" destOrd="0" presId="urn:microsoft.com/office/officeart/2011/layout/CircleProcess"/>
    <dgm:cxn modelId="{31E2FDAF-92B4-45E5-B47A-33CA05114F39}" type="presParOf" srcId="{E98BC4A0-E5A2-4874-B0D3-D1DA5B86B7E7}" destId="{44872F2B-6D25-405D-A53E-22B0433A0A9B}"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444E8-743E-42E0-9D62-66539E4BEA97}">
      <dsp:nvSpPr>
        <dsp:cNvPr id="0" name=""/>
        <dsp:cNvSpPr/>
      </dsp:nvSpPr>
      <dsp:spPr>
        <a:xfrm>
          <a:off x="6097894" y="1135298"/>
          <a:ext cx="1824965" cy="182505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62666F-0A14-4F33-8BBE-496B6F72FC77}">
      <dsp:nvSpPr>
        <dsp:cNvPr id="0" name=""/>
        <dsp:cNvSpPr/>
      </dsp:nvSpPr>
      <dsp:spPr>
        <a:xfrm>
          <a:off x="6158935" y="1196144"/>
          <a:ext cx="1703665" cy="1703366"/>
        </a:xfrm>
        <a:prstGeom prst="ellipse">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CN" altLang="en-US" sz="2200" kern="1200" dirty="0" smtClean="0">
              <a:solidFill>
                <a:srgbClr val="FF0000"/>
              </a:solidFill>
            </a:rPr>
            <a:t>结构相变</a:t>
          </a:r>
          <a:r>
            <a:rPr lang="en-US" altLang="zh-CN" sz="2200" kern="1200" dirty="0" smtClean="0">
              <a:solidFill>
                <a:srgbClr val="FF0000"/>
              </a:solidFill>
            </a:rPr>
            <a:t>/</a:t>
          </a:r>
          <a:r>
            <a:rPr lang="zh-CN" altLang="en-US" sz="2200" kern="1200" dirty="0" smtClean="0">
              <a:solidFill>
                <a:srgbClr val="FF0000"/>
              </a:solidFill>
            </a:rPr>
            <a:t>转换机制</a:t>
          </a:r>
          <a:endParaRPr lang="zh-CN" altLang="en-US" sz="2200" kern="1200" dirty="0">
            <a:solidFill>
              <a:srgbClr val="FF0000"/>
            </a:solidFill>
          </a:endParaRPr>
        </a:p>
      </dsp:txBody>
      <dsp:txXfrm>
        <a:off x="6402315" y="1439528"/>
        <a:ext cx="1216904" cy="1216598"/>
      </dsp:txXfrm>
    </dsp:sp>
    <dsp:sp modelId="{16EF5A5D-3F6A-436F-8746-02E463DC418A}">
      <dsp:nvSpPr>
        <dsp:cNvPr id="0" name=""/>
        <dsp:cNvSpPr/>
      </dsp:nvSpPr>
      <dsp:spPr>
        <a:xfrm rot="2700000">
          <a:off x="4204047" y="1135170"/>
          <a:ext cx="1824994" cy="1824994"/>
        </a:xfrm>
        <a:prstGeom prst="teardrop">
          <a:avLst>
            <a:gd name="adj" fmla="val 10000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757255-1E01-4237-BAA1-EA127F87C968}">
      <dsp:nvSpPr>
        <dsp:cNvPr id="0" name=""/>
        <dsp:cNvSpPr/>
      </dsp:nvSpPr>
      <dsp:spPr>
        <a:xfrm>
          <a:off x="4272929" y="1196144"/>
          <a:ext cx="1703665" cy="1703366"/>
        </a:xfrm>
        <a:prstGeom prst="ellipse">
          <a:avLst/>
        </a:prstGeom>
        <a:solidFill>
          <a:schemeClr val="lt1">
            <a:alpha val="90000"/>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CN" altLang="en-US" sz="2200" kern="1200" dirty="0" smtClean="0"/>
            <a:t>嵌入</a:t>
          </a:r>
          <a:r>
            <a:rPr lang="en-US" altLang="zh-CN" sz="2200" kern="1200" dirty="0" smtClean="0"/>
            <a:t>/</a:t>
          </a:r>
          <a:r>
            <a:rPr lang="zh-CN" altLang="en-US" sz="2200" kern="1200" dirty="0" smtClean="0"/>
            <a:t>脱出机制</a:t>
          </a:r>
          <a:endParaRPr lang="zh-CN" altLang="en-US" sz="2200" kern="1200" dirty="0"/>
        </a:p>
      </dsp:txBody>
      <dsp:txXfrm>
        <a:off x="4516310" y="1439528"/>
        <a:ext cx="1216904" cy="1216598"/>
      </dsp:txXfrm>
    </dsp:sp>
    <dsp:sp modelId="{A6EA664E-5647-4A87-A81E-682C238646EC}">
      <dsp:nvSpPr>
        <dsp:cNvPr id="0" name=""/>
        <dsp:cNvSpPr/>
      </dsp:nvSpPr>
      <dsp:spPr>
        <a:xfrm rot="2700000">
          <a:off x="2325867" y="1135170"/>
          <a:ext cx="1824994" cy="1824994"/>
        </a:xfrm>
        <a:prstGeom prst="teardrop">
          <a:avLst>
            <a:gd name="adj" fmla="val 10000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BD8261-E93C-424B-9619-06BAAE48B02F}">
      <dsp:nvSpPr>
        <dsp:cNvPr id="0" name=""/>
        <dsp:cNvSpPr/>
      </dsp:nvSpPr>
      <dsp:spPr>
        <a:xfrm>
          <a:off x="2386923" y="1196144"/>
          <a:ext cx="1703665" cy="1703366"/>
        </a:xfrm>
        <a:prstGeom prst="ellipse">
          <a:avLst/>
        </a:prstGeom>
        <a:solidFill>
          <a:schemeClr val="lt1">
            <a:alpha val="90000"/>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CN" altLang="en-US" sz="2200" kern="1200" dirty="0" smtClean="0"/>
            <a:t>电极</a:t>
          </a:r>
          <a:r>
            <a:rPr lang="en-US" altLang="zh-CN" sz="2200" kern="1200" dirty="0" smtClean="0"/>
            <a:t>/</a:t>
          </a:r>
          <a:r>
            <a:rPr lang="zh-CN" altLang="en-US" sz="2200" kern="1200" dirty="0" smtClean="0"/>
            <a:t>电解质界面反应机制</a:t>
          </a:r>
          <a:endParaRPr lang="zh-CN" altLang="en-US" sz="2200" kern="1200" dirty="0"/>
        </a:p>
      </dsp:txBody>
      <dsp:txXfrm>
        <a:off x="2630304" y="1439528"/>
        <a:ext cx="1216904" cy="1216598"/>
      </dsp:txXfrm>
    </dsp:sp>
    <dsp:sp modelId="{4CB76ABD-F8B5-4056-AC28-A4EBA92A0AE0}">
      <dsp:nvSpPr>
        <dsp:cNvPr id="0" name=""/>
        <dsp:cNvSpPr/>
      </dsp:nvSpPr>
      <dsp:spPr>
        <a:xfrm rot="2700000">
          <a:off x="439861" y="1135170"/>
          <a:ext cx="1824994" cy="1824994"/>
        </a:xfrm>
        <a:prstGeom prst="teardrop">
          <a:avLst>
            <a:gd name="adj" fmla="val 10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DAF678-4453-453C-B5F9-C75AC70F25A3}">
      <dsp:nvSpPr>
        <dsp:cNvPr id="0" name=""/>
        <dsp:cNvSpPr/>
      </dsp:nvSpPr>
      <dsp:spPr>
        <a:xfrm>
          <a:off x="500917" y="1196144"/>
          <a:ext cx="1703665" cy="1703366"/>
        </a:xfrm>
        <a:prstGeom prst="ellipse">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CN" altLang="en-US" sz="2200" kern="1200" dirty="0" smtClean="0"/>
            <a:t>输运机制</a:t>
          </a:r>
          <a:endParaRPr lang="zh-CN" altLang="en-US" sz="2200" kern="1200" dirty="0"/>
        </a:p>
      </dsp:txBody>
      <dsp:txXfrm>
        <a:off x="744298" y="1439528"/>
        <a:ext cx="1216904" cy="1216598"/>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循环流程"/>
  <dgm:desc val="用于显示流程中的顺序步骤。限制为 11 个级别 1 形状，级别 2 形状数目不受限制。非常适合于少量文本。不使用的文本不出现，但是在切换版式后仍然可用。"/>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lstStyle>
            <a:lvl1pPr algn="l">
              <a:buFontTx/>
              <a:buNone/>
              <a:defRPr sz="1200">
                <a:latin typeface="Arial" pitchFamily="34" charset="0"/>
              </a:defRPr>
            </a:lvl1pPr>
          </a:lstStyle>
          <a:p>
            <a:pPr>
              <a:defRPr/>
            </a:pPr>
            <a:endParaRPr lang="zh-CN" altLang="en-US"/>
          </a:p>
        </p:txBody>
      </p:sp>
      <p:sp>
        <p:nvSpPr>
          <p:cNvPr id="302083" name="Rectangle 3"/>
          <p:cNvSpPr>
            <a:spLocks noGrp="1" noChangeArrowheads="1"/>
          </p:cNvSpPr>
          <p:nvPr>
            <p:ph type="dt" sz="quarter"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lstStyle>
            <a:lvl1pPr algn="r">
              <a:buFontTx/>
              <a:buNone/>
              <a:defRPr sz="1200">
                <a:latin typeface="Arial" pitchFamily="34" charset="0"/>
              </a:defRPr>
            </a:lvl1pPr>
          </a:lstStyle>
          <a:p>
            <a:pPr>
              <a:defRPr/>
            </a:pPr>
            <a:endParaRPr lang="en-US" altLang="zh-CN"/>
          </a:p>
        </p:txBody>
      </p:sp>
      <p:sp>
        <p:nvSpPr>
          <p:cNvPr id="302084" name="Rectangle 4"/>
          <p:cNvSpPr>
            <a:spLocks noGrp="1" noChangeArrowheads="1"/>
          </p:cNvSpPr>
          <p:nvPr>
            <p:ph type="ftr" sz="quarter" idx="2"/>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lstStyle>
            <a:lvl1pPr algn="l">
              <a:buFontTx/>
              <a:buNone/>
              <a:defRPr sz="1200">
                <a:latin typeface="Arial" pitchFamily="34" charset="0"/>
              </a:defRPr>
            </a:lvl1pPr>
          </a:lstStyle>
          <a:p>
            <a:pPr>
              <a:defRPr/>
            </a:pPr>
            <a:endParaRPr lang="en-US" altLang="zh-CN"/>
          </a:p>
        </p:txBody>
      </p:sp>
      <p:sp>
        <p:nvSpPr>
          <p:cNvPr id="302085" name="Rectangle 5"/>
          <p:cNvSpPr>
            <a:spLocks noGrp="1" noChangeArrowheads="1"/>
          </p:cNvSpPr>
          <p:nvPr>
            <p:ph type="sldNum" sz="quarter" idx="3"/>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buFont typeface="Arial" pitchFamily="34" charset="0"/>
              <a:buNone/>
              <a:defRPr sz="1200">
                <a:latin typeface="Arial" pitchFamily="34" charset="0"/>
              </a:defRPr>
            </a:lvl1pPr>
          </a:lstStyle>
          <a:p>
            <a:pPr>
              <a:defRPr/>
            </a:pPr>
            <a:fld id="{F5191B31-6D66-4915-91C7-E1181AE34A30}" type="slidenum">
              <a:rPr lang="zh-CN" altLang="en-US"/>
              <a:pPr>
                <a:defRPr/>
              </a:pPr>
              <a:t>‹#›</a:t>
            </a:fld>
            <a:endParaRPr lang="zh-CN" altLang="en-US"/>
          </a:p>
        </p:txBody>
      </p:sp>
    </p:spTree>
    <p:extLst>
      <p:ext uri="{BB962C8B-B14F-4D97-AF65-F5344CB8AC3E}">
        <p14:creationId xmlns:p14="http://schemas.microsoft.com/office/powerpoint/2010/main" val="1421039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algn="l" eaLnBrk="0" hangingPunct="0">
              <a:buFontTx/>
              <a:buNone/>
              <a:defRPr sz="1200">
                <a:latin typeface="Arial" panose="020B0604020202020204" pitchFamily="34" charset="0"/>
                <a:ea typeface="宋体" panose="02010600030101010101" pitchFamily="2" charset="-122"/>
              </a:defRPr>
            </a:lvl1pPr>
          </a:lstStyle>
          <a:p>
            <a:pPr>
              <a:defRPr/>
            </a:pPr>
            <a:endParaRPr lang="zh-CN" altLang="en-US"/>
          </a:p>
        </p:txBody>
      </p:sp>
      <p:sp>
        <p:nvSpPr>
          <p:cNvPr id="28675"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0" hangingPunct="0">
              <a:buFontTx/>
              <a:buNone/>
              <a:defRPr sz="1200">
                <a:latin typeface="Arial" panose="020B0604020202020204" pitchFamily="34" charset="0"/>
                <a:ea typeface="宋体" panose="02010600030101010101" pitchFamily="2" charset="-122"/>
              </a:defRPr>
            </a:lvl1pPr>
          </a:lstStyle>
          <a:p>
            <a:pPr>
              <a:defRPr/>
            </a:pPr>
            <a:endParaRPr lang="en-US" altLang="zh-CN"/>
          </a:p>
        </p:txBody>
      </p:sp>
      <p:sp>
        <p:nvSpPr>
          <p:cNvPr id="67588" name="Rectangle 4"/>
          <p:cNvSpPr>
            <a:spLocks noGrp="1" noRot="1" noChangeAspect="1" noChangeArrowheads="1" noTextEdit="1"/>
          </p:cNvSpPr>
          <p:nvPr>
            <p:ph type="sldImg" idx="4294967295"/>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28678"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algn="l" eaLnBrk="0" hangingPunct="0">
              <a:buFontTx/>
              <a:buNone/>
              <a:defRPr sz="1200">
                <a:latin typeface="Arial" panose="020B0604020202020204" pitchFamily="34" charset="0"/>
                <a:ea typeface="宋体" panose="02010600030101010101" pitchFamily="2" charset="-122"/>
              </a:defRPr>
            </a:lvl1pPr>
          </a:lstStyle>
          <a:p>
            <a:pPr>
              <a:defRPr/>
            </a:pPr>
            <a:endParaRPr lang="en-US" altLang="zh-CN"/>
          </a:p>
        </p:txBody>
      </p:sp>
      <p:sp>
        <p:nvSpPr>
          <p:cNvPr id="28679"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buFont typeface="Arial" pitchFamily="34" charset="0"/>
              <a:buNone/>
              <a:defRPr sz="1200">
                <a:latin typeface="Arial" pitchFamily="34" charset="0"/>
              </a:defRPr>
            </a:lvl1pPr>
          </a:lstStyle>
          <a:p>
            <a:pPr>
              <a:defRPr/>
            </a:pPr>
            <a:fld id="{074A069C-BFE7-4EA5-8A78-F0F10BA06CCB}" type="slidenum">
              <a:rPr lang="zh-CN" altLang="en-US"/>
              <a:pPr>
                <a:defRPr/>
              </a:pPr>
              <a:t>‹#›</a:t>
            </a:fld>
            <a:endParaRPr lang="zh-CN" altLang="en-US"/>
          </a:p>
        </p:txBody>
      </p:sp>
    </p:spTree>
    <p:extLst>
      <p:ext uri="{BB962C8B-B14F-4D97-AF65-F5344CB8AC3E}">
        <p14:creationId xmlns:p14="http://schemas.microsoft.com/office/powerpoint/2010/main" val="974007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ChangeArrowheads="1" noTextEdit="1"/>
          </p:cNvSpPr>
          <p:nvPr>
            <p:ph type="sldImg" idx="4294967295"/>
          </p:nvPr>
        </p:nvSpPr>
        <p:spPr>
          <a:ln/>
        </p:spPr>
      </p:sp>
      <p:sp>
        <p:nvSpPr>
          <p:cNvPr id="68611" name="备注占位符 2"/>
          <p:cNvSpPr>
            <a:spLocks noGrp="1" noChangeArrowheads="1"/>
          </p:cNvSpPr>
          <p:nvPr>
            <p:ph type="body" idx="4294967295"/>
          </p:nvPr>
        </p:nvSpPr>
        <p:spPr/>
        <p:txBody>
          <a:bodyPr>
            <a:prstTxWarp prst="textNoShape">
              <a:avLst/>
            </a:prstTxWarp>
          </a:bodyPr>
          <a:lstStyle/>
          <a:p>
            <a:r>
              <a:rPr lang="zh-CN" altLang="en-US" smtClean="0"/>
              <a:t>反应堆进展新堆冷源进展</a:t>
            </a:r>
            <a:endParaRPr lang="en-US" altLang="zh-CN" smtClean="0"/>
          </a:p>
          <a:p>
            <a:r>
              <a:rPr lang="zh-CN" altLang="en-US" smtClean="0"/>
              <a:t>已有设备的进展，相关成果</a:t>
            </a:r>
            <a:endParaRPr lang="en-US" altLang="zh-CN" smtClean="0"/>
          </a:p>
          <a:p>
            <a:r>
              <a:rPr lang="zh-CN" altLang="en-US" smtClean="0"/>
              <a:t>新设备进展</a:t>
            </a:r>
            <a:endParaRPr lang="en-US" altLang="zh-CN" smtClean="0"/>
          </a:p>
          <a:p>
            <a:r>
              <a:rPr lang="zh-CN" altLang="en-US" smtClean="0"/>
              <a:t>国际合作</a:t>
            </a:r>
          </a:p>
        </p:txBody>
      </p:sp>
      <p:sp>
        <p:nvSpPr>
          <p:cNvPr id="68612"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2DB94A77-8FCD-420F-A0F1-8C733C33AB54}" type="slidenum">
              <a:rPr lang="zh-CN" altLang="en-US" smtClean="0"/>
              <a:pPr eaLnBrk="1" hangingPunct="1"/>
              <a:t>1</a:t>
            </a:fld>
            <a:endParaRPr lang="en-US" altLang="zh-CN"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a:ln/>
        </p:spPr>
      </p:sp>
      <p:sp>
        <p:nvSpPr>
          <p:cNvPr id="7475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smtClean="0"/>
              <a:t>本谱仪已建成，可开展常规工业部件的残余应力测试，如铝合金、不锈钢、高温合金、钛合金等。广泛应用于制造业、石油化工、航天航空、核工业、铁路交通等领域，将主要用于焊接、冲压、淬火、喷镀等工艺优化及部件疲劳寿命的评估。</a:t>
            </a:r>
          </a:p>
        </p:txBody>
      </p:sp>
      <p:sp>
        <p:nvSpPr>
          <p:cNvPr id="7475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0D5E37CF-09D3-4873-8E3F-04DF616C1A90}" type="slidenum">
              <a:rPr lang="zh-CN" altLang="en-US" smtClean="0"/>
              <a:pPr eaLnBrk="1" hangingPunct="1"/>
              <a:t>10</a:t>
            </a:fld>
            <a:endParaRPr lang="zh-CN"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a:ln/>
        </p:spPr>
      </p:sp>
      <p:sp>
        <p:nvSpPr>
          <p:cNvPr id="7577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smtClean="0">
                <a:solidFill>
                  <a:srgbClr val="000000"/>
                </a:solidFill>
              </a:rPr>
              <a:t>德国引进，自己改造。</a:t>
            </a:r>
            <a:endParaRPr lang="en-US" altLang="zh-CN" smtClean="0">
              <a:solidFill>
                <a:srgbClr val="000000"/>
              </a:solidFill>
            </a:endParaRPr>
          </a:p>
          <a:p>
            <a:r>
              <a:rPr lang="zh-CN" altLang="en-US" smtClean="0">
                <a:solidFill>
                  <a:srgbClr val="000000"/>
                </a:solidFill>
              </a:rPr>
              <a:t>织构衍射仪：</a:t>
            </a:r>
            <a:r>
              <a:rPr lang="zh-CN" altLang="en-US" smtClean="0"/>
              <a:t>升级探测器，欧拉环，高温炉（ </a:t>
            </a:r>
            <a:r>
              <a:rPr lang="en-US" altLang="zh-CN" smtClean="0"/>
              <a:t>1100K   ILL</a:t>
            </a:r>
            <a:r>
              <a:rPr lang="zh-CN" altLang="en-US" smtClean="0"/>
              <a:t>帮忙做的）。</a:t>
            </a:r>
            <a:endParaRPr lang="en-US" altLang="zh-CN" smtClean="0"/>
          </a:p>
          <a:p>
            <a:r>
              <a:rPr lang="zh-CN" altLang="en-US" smtClean="0"/>
              <a:t>中子织构衍射仪目前已建成并投入使用。该谱仪主要用于工业、核工业、航空航天及军用先进材料和部件的织构研究，同时还可以研究原位过程中织构形成的微观机理。 </a:t>
            </a:r>
          </a:p>
          <a:p>
            <a:endParaRPr lang="zh-CN" altLang="en-US" smtClean="0">
              <a:latin typeface="黑体" pitchFamily="49" charset="-122"/>
              <a:ea typeface="黑体" pitchFamily="49" charset="-122"/>
            </a:endParaRPr>
          </a:p>
          <a:p>
            <a:endParaRPr lang="zh-CN" altLang="en-US" smtClean="0"/>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4B30CACB-D5EC-414A-8FE9-025B3C55A70D}" type="slidenum">
              <a:rPr lang="zh-CN" altLang="en-US" smtClean="0"/>
              <a:pPr eaLnBrk="1" hangingPunct="1"/>
              <a:t>11</a:t>
            </a:fld>
            <a:endParaRPr lang="zh-CN"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a:ln/>
        </p:spPr>
      </p:sp>
      <p:sp>
        <p:nvSpPr>
          <p:cNvPr id="7680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smtClean="0"/>
              <a:t>由德国引进。中子四圆衍射仪已经完成调试，完成了标准样品测试，状态良好。</a:t>
            </a:r>
            <a:endParaRPr lang="en-US" altLang="zh-CN" smtClean="0"/>
          </a:p>
          <a:p>
            <a:r>
              <a:rPr lang="zh-CN" altLang="en-US" b="1" smtClean="0"/>
              <a:t>样品台升级：样品台底座由不锈钢立柱改为气垫，可以更加方便的调整样品台位置并为今后谱仪升级面探做好了准备。</a:t>
            </a:r>
          </a:p>
          <a:p>
            <a:r>
              <a:rPr lang="zh-CN" altLang="en-US" b="1" smtClean="0"/>
              <a:t>监视器更换：由于中子单色束强度太高，原来的监视器在反应堆满功率时出现漏计数情况严重，特更换为更低效率的监视器。</a:t>
            </a:r>
          </a:p>
          <a:p>
            <a:r>
              <a:rPr lang="zh-CN" altLang="en-US" b="1" smtClean="0"/>
              <a:t>软件升级：由原来的每个轴依次运行改为同时运行，测量效率提升</a:t>
            </a:r>
            <a:r>
              <a:rPr lang="en-US" altLang="zh-CN" b="1" smtClean="0"/>
              <a:t>30%</a:t>
            </a:r>
            <a:r>
              <a:rPr lang="zh-CN" altLang="en-US" b="1" smtClean="0"/>
              <a:t>左右。</a:t>
            </a:r>
          </a:p>
          <a:p>
            <a:r>
              <a:rPr lang="zh-CN" altLang="en-US" smtClean="0"/>
              <a:t>中子四圆单晶衍射仪可以测定新化合物（晶态）分子的准确三维空间（包括键长、键角、构型、构象乃至成键电子密度）及分子在晶格中的实际排列状况；可以提供晶体的晶胞参数、所属空间群、晶体分子结构、分子间氢键和弱作用的信息以及分子的构型及构象等结构信息。除此之外，由于中子有磁性，它还可以直接研究晶体中的磁结构。它广泛用于化学晶体学、分子生物学、药物学、矿物学和材料科学等方面的分析研究。</a:t>
            </a:r>
          </a:p>
          <a:p>
            <a:endParaRPr lang="zh-CN" altLang="en-US" smtClean="0"/>
          </a:p>
        </p:txBody>
      </p:sp>
      <p:sp>
        <p:nvSpPr>
          <p:cNvPr id="7680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DCECBCD8-FCA3-42A9-9C69-C3D121768DA8}" type="slidenum">
              <a:rPr lang="zh-CN" altLang="en-US" smtClean="0"/>
              <a:pPr eaLnBrk="1" hangingPunct="1"/>
              <a:t>12</a:t>
            </a:fld>
            <a:endParaRPr lang="zh-CN"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a:ln/>
        </p:spPr>
      </p:sp>
      <p:sp>
        <p:nvSpPr>
          <p:cNvPr id="7782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smtClean="0"/>
              <a:t>由德国引进。已建成。配备了高低温样品环境。可展开实验。</a:t>
            </a:r>
          </a:p>
          <a:p>
            <a:endParaRPr lang="zh-CN" altLang="en-US" smtClean="0"/>
          </a:p>
        </p:txBody>
      </p:sp>
      <p:sp>
        <p:nvSpPr>
          <p:cNvPr id="7782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3195EAE9-7905-48F3-A45B-D3664C25F5A7}" type="slidenum">
              <a:rPr lang="zh-CN" altLang="en-US" smtClean="0"/>
              <a:pPr eaLnBrk="1" hangingPunct="1"/>
              <a:t>13</a:t>
            </a:fld>
            <a:endParaRPr lang="zh-CN"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a:ln/>
        </p:spPr>
      </p:sp>
      <p:sp>
        <p:nvSpPr>
          <p:cNvPr id="7885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eaLnBrk="1" hangingPunct="1">
              <a:spcBef>
                <a:spcPct val="0"/>
              </a:spcBef>
            </a:pPr>
            <a:r>
              <a:rPr lang="zh-CN" altLang="en-US" smtClean="0"/>
              <a:t>与中科院物理所合作。已建成。可展开实验。</a:t>
            </a:r>
          </a:p>
        </p:txBody>
      </p:sp>
      <p:sp>
        <p:nvSpPr>
          <p:cNvPr id="7885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49D80559-ECA1-4F4D-B96A-8B6B46961CC0}" type="slidenum">
              <a:rPr lang="zh-CN" altLang="en-US" smtClean="0"/>
              <a:pPr eaLnBrk="1" hangingPunct="1"/>
              <a:t>14</a:t>
            </a:fld>
            <a:endParaRPr lang="zh-CN"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a:ln/>
        </p:spPr>
      </p:sp>
      <p:sp>
        <p:nvSpPr>
          <p:cNvPr id="7987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dirty="0" smtClean="0">
                <a:cs typeface="Times New Roman" pitchFamily="18" charset="0"/>
              </a:rPr>
              <a:t>中子小角散射仪    多单位共建协建单位</a:t>
            </a:r>
            <a:endParaRPr lang="en-US" altLang="zh-CN" dirty="0" smtClean="0">
              <a:cs typeface="Times New Roman" pitchFamily="18" charset="0"/>
            </a:endParaRPr>
          </a:p>
          <a:p>
            <a:r>
              <a:rPr lang="zh-CN" altLang="en-US" dirty="0" smtClean="0">
                <a:cs typeface="Times New Roman" pitchFamily="18" charset="0"/>
              </a:rPr>
              <a:t>中子小角散射仪主要用于高分子材料、多孔材料、生物医用、材料科学、胶体等基础研究领域的纳米尺度问题。研究尺度范围大，研究领域多种多样。在建成后多次调试发现样品处通量过低，且规律不符合预期。随后进行检查、维修、测试，确定中子速度选择器安装存在错误（装反了），解决速度选择器问题后，</a:t>
            </a:r>
            <a:r>
              <a:rPr lang="zh-CN" altLang="en-US" dirty="0" smtClean="0"/>
              <a:t>样品处通量与反应堆功率匹配，</a:t>
            </a:r>
            <a:r>
              <a:rPr lang="zh-CN" altLang="en-US" dirty="0" smtClean="0">
                <a:cs typeface="Times New Roman" pitchFamily="18" charset="0"/>
              </a:rPr>
              <a:t>样品处</a:t>
            </a:r>
            <a:r>
              <a:rPr lang="zh-CN" altLang="en-US" dirty="0" smtClean="0"/>
              <a:t>转速与中子通量关系已正常</a:t>
            </a:r>
            <a:r>
              <a:rPr lang="zh-CN" altLang="en-US" dirty="0" smtClean="0">
                <a:cs typeface="Times New Roman" pitchFamily="18" charset="0"/>
              </a:rPr>
              <a:t>，仪器状态正常。</a:t>
            </a:r>
            <a:endParaRPr lang="en-US" altLang="zh-CN" dirty="0" smtClean="0">
              <a:cs typeface="Times New Roman" pitchFamily="18" charset="0"/>
            </a:endParaRPr>
          </a:p>
        </p:txBody>
      </p:sp>
      <p:sp>
        <p:nvSpPr>
          <p:cNvPr id="7987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9445C284-7618-48C9-BB55-623BFF1A570E}" type="slidenum">
              <a:rPr lang="zh-CN" altLang="en-US" smtClean="0"/>
              <a:pPr eaLnBrk="1" hangingPunct="1"/>
              <a:t>15</a:t>
            </a:fld>
            <a:endParaRPr lang="zh-CN"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a:ln/>
        </p:spPr>
      </p:sp>
      <p:sp>
        <p:nvSpPr>
          <p:cNvPr id="8089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b="1" smtClean="0">
                <a:solidFill>
                  <a:srgbClr val="003399"/>
                </a:solidFill>
                <a:latin typeface="微软雅黑" pitchFamily="34" charset="-122"/>
                <a:ea typeface="微软雅黑" pitchFamily="34" charset="-122"/>
              </a:rPr>
              <a:t>中子反射谱仪   多单位共建</a:t>
            </a:r>
            <a:endParaRPr lang="en-US" altLang="zh-CN" b="1" smtClean="0">
              <a:solidFill>
                <a:srgbClr val="003399"/>
              </a:solidFill>
              <a:latin typeface="微软雅黑" pitchFamily="34" charset="-122"/>
              <a:ea typeface="微软雅黑" pitchFamily="34" charset="-122"/>
            </a:endParaRPr>
          </a:p>
          <a:p>
            <a:r>
              <a:rPr lang="zh-CN" altLang="en-US" b="1" smtClean="0">
                <a:solidFill>
                  <a:srgbClr val="003399"/>
                </a:solidFill>
                <a:latin typeface="微软雅黑" pitchFamily="34" charset="-122"/>
                <a:ea typeface="微软雅黑" pitchFamily="34" charset="-122"/>
              </a:rPr>
              <a:t>目前作为测试平台，可以对中子散射关键部件进行检测。</a:t>
            </a:r>
          </a:p>
        </p:txBody>
      </p:sp>
      <p:sp>
        <p:nvSpPr>
          <p:cNvPr id="8090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510161F6-3645-44C3-A7D8-676F1281D1AE}" type="slidenum">
              <a:rPr lang="zh-CN" altLang="en-US" smtClean="0"/>
              <a:pPr eaLnBrk="1" hangingPunct="1"/>
              <a:t>16</a:t>
            </a:fld>
            <a:endParaRPr lang="zh-CN"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a:ln/>
        </p:spPr>
      </p:sp>
      <p:sp>
        <p:nvSpPr>
          <p:cNvPr id="8294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b="1" smtClean="0">
                <a:latin typeface="宋体" pitchFamily="2" charset="-122"/>
              </a:rPr>
              <a:t>中子深度剖面分析是基于</a:t>
            </a:r>
            <a:r>
              <a:rPr lang="en-US" altLang="zh-CN" b="1" smtClean="0">
                <a:solidFill>
                  <a:srgbClr val="FF0000"/>
                </a:solidFill>
                <a:latin typeface="宋体" pitchFamily="2" charset="-122"/>
              </a:rPr>
              <a:t>Li</a:t>
            </a:r>
            <a:r>
              <a:rPr lang="zh-CN" altLang="en-US" b="1" smtClean="0">
                <a:solidFill>
                  <a:srgbClr val="FF0000"/>
                </a:solidFill>
                <a:latin typeface="宋体" pitchFamily="2" charset="-122"/>
              </a:rPr>
              <a:t>、</a:t>
            </a:r>
            <a:r>
              <a:rPr lang="en-US" altLang="zh-CN" b="1" smtClean="0">
                <a:solidFill>
                  <a:srgbClr val="FF0000"/>
                </a:solidFill>
                <a:latin typeface="宋体" pitchFamily="2" charset="-122"/>
              </a:rPr>
              <a:t>Be</a:t>
            </a:r>
            <a:r>
              <a:rPr lang="zh-CN" altLang="en-US" b="1" smtClean="0">
                <a:solidFill>
                  <a:srgbClr val="FF0000"/>
                </a:solidFill>
                <a:latin typeface="宋体" pitchFamily="2" charset="-122"/>
              </a:rPr>
              <a:t>、</a:t>
            </a:r>
            <a:r>
              <a:rPr lang="en-US" altLang="zh-CN" b="1" smtClean="0">
                <a:solidFill>
                  <a:srgbClr val="FF0000"/>
                </a:solidFill>
                <a:latin typeface="宋体" pitchFamily="2" charset="-122"/>
              </a:rPr>
              <a:t>B</a:t>
            </a:r>
            <a:r>
              <a:rPr lang="zh-CN" altLang="en-US" b="1" smtClean="0">
                <a:solidFill>
                  <a:srgbClr val="FF0000"/>
                </a:solidFill>
                <a:latin typeface="宋体" pitchFamily="2" charset="-122"/>
              </a:rPr>
              <a:t>等轻元素</a:t>
            </a:r>
            <a:r>
              <a:rPr lang="zh-CN" altLang="en-US" b="1" smtClean="0">
                <a:latin typeface="宋体" pitchFamily="2" charset="-122"/>
              </a:rPr>
              <a:t>核素俘获热中子后发生（</a:t>
            </a:r>
            <a:r>
              <a:rPr lang="en-US" altLang="zh-CN" b="1" smtClean="0">
                <a:latin typeface="宋体" pitchFamily="2" charset="-122"/>
              </a:rPr>
              <a:t>n</a:t>
            </a:r>
            <a:r>
              <a:rPr lang="zh-CN" altLang="en-US" b="1" smtClean="0">
                <a:latin typeface="宋体" pitchFamily="2" charset="-122"/>
              </a:rPr>
              <a:t>，</a:t>
            </a:r>
            <a:r>
              <a:rPr lang="en-US" altLang="zh-CN" b="1" smtClean="0">
                <a:latin typeface="宋体" pitchFamily="2" charset="-122"/>
              </a:rPr>
              <a:t>p</a:t>
            </a:r>
            <a:r>
              <a:rPr lang="zh-CN" altLang="en-US" b="1" smtClean="0">
                <a:latin typeface="宋体" pitchFamily="2" charset="-122"/>
              </a:rPr>
              <a:t>）或（</a:t>
            </a:r>
            <a:r>
              <a:rPr lang="en-US" altLang="zh-CN" b="1" smtClean="0">
                <a:latin typeface="宋体" pitchFamily="2" charset="-122"/>
              </a:rPr>
              <a:t>n</a:t>
            </a:r>
            <a:r>
              <a:rPr lang="zh-CN" altLang="en-US" b="1" smtClean="0">
                <a:latin typeface="宋体" pitchFamily="2" charset="-122"/>
              </a:rPr>
              <a:t>，</a:t>
            </a:r>
            <a:r>
              <a:rPr lang="en-US" altLang="zh-CN" b="1" smtClean="0">
                <a:latin typeface="宋体" pitchFamily="2" charset="-122"/>
              </a:rPr>
              <a:t>α</a:t>
            </a:r>
            <a:r>
              <a:rPr lang="zh-CN" altLang="en-US" b="1" smtClean="0">
                <a:latin typeface="宋体" pitchFamily="2" charset="-122"/>
              </a:rPr>
              <a:t>）反应，出射粒子具有特定的能量，通过测定出射粒子的能量进行元素的定性和定量，从反应发生的位置到样品表面的能损则是该元素位置深度的量度。</a:t>
            </a:r>
            <a:endParaRPr lang="zh-CN" altLang="en-US" smtClean="0"/>
          </a:p>
        </p:txBody>
      </p:sp>
      <p:sp>
        <p:nvSpPr>
          <p:cNvPr id="8294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A2F28952-875B-42E7-B859-386192343B20}" type="slidenum">
              <a:rPr lang="zh-CN" altLang="en-US" smtClean="0"/>
              <a:pPr eaLnBrk="1" hangingPunct="1"/>
              <a:t>17</a:t>
            </a:fld>
            <a:endParaRPr lang="zh-CN"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TextEdit="1"/>
          </p:cNvSpPr>
          <p:nvPr>
            <p:ph type="sldImg"/>
          </p:nvPr>
        </p:nvSpPr>
        <p:spPr>
          <a:ln/>
        </p:spPr>
      </p:sp>
      <p:sp>
        <p:nvSpPr>
          <p:cNvPr id="8192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altLang="zh-CN" smtClean="0"/>
              <a:t>2017</a:t>
            </a:r>
            <a:r>
              <a:rPr lang="zh-CN" altLang="en-US" smtClean="0"/>
              <a:t>年</a:t>
            </a:r>
            <a:r>
              <a:rPr lang="en-US" altLang="zh-CN" smtClean="0"/>
              <a:t>4</a:t>
            </a:r>
            <a:r>
              <a:rPr lang="zh-CN" altLang="en-US" smtClean="0"/>
              <a:t>月，中子活化分析组并入中子散射实验室，实验设施包括四方面：</a:t>
            </a:r>
            <a:endParaRPr lang="en-US" altLang="zh-CN" smtClean="0"/>
          </a:p>
          <a:p>
            <a:r>
              <a:rPr lang="zh-CN" altLang="en-US" smtClean="0"/>
              <a:t>常规中子活化分析系统</a:t>
            </a:r>
            <a:r>
              <a:rPr lang="en-US" altLang="zh-CN" smtClean="0"/>
              <a:t>Instrumental Neutron Activation Analysis (INAA)</a:t>
            </a:r>
            <a:endParaRPr lang="zh-CN" altLang="en-US" smtClean="0"/>
          </a:p>
          <a:p>
            <a:r>
              <a:rPr lang="zh-CN" altLang="en-US" smtClean="0"/>
              <a:t>冷中子瞬发伽马活化分析系统</a:t>
            </a:r>
            <a:r>
              <a:rPr lang="en-US" altLang="zh-CN" smtClean="0"/>
              <a:t>Cold neutron Prompt Gamma Activation Analysis (C-PGAA)</a:t>
            </a:r>
            <a:endParaRPr lang="zh-CN" altLang="en-US" smtClean="0"/>
          </a:p>
          <a:p>
            <a:r>
              <a:rPr lang="zh-CN" altLang="en-US" smtClean="0"/>
              <a:t>热中子瞬发伽马活化分析系统</a:t>
            </a:r>
            <a:r>
              <a:rPr lang="en-US" altLang="zh-CN" smtClean="0"/>
              <a:t>Thermal neutron Prompt Gamma Activation Analysis (Th-PGAA)</a:t>
            </a:r>
            <a:endParaRPr lang="zh-CN" altLang="en-US" smtClean="0"/>
          </a:p>
          <a:p>
            <a:r>
              <a:rPr lang="zh-CN" altLang="en-US" smtClean="0"/>
              <a:t>中子深度剖面系统</a:t>
            </a:r>
            <a:r>
              <a:rPr lang="en-US" smtClean="0"/>
              <a:t> </a:t>
            </a:r>
            <a:r>
              <a:rPr lang="en-US" altLang="zh-CN" smtClean="0"/>
              <a:t>Neutron depth profiling (NDP) </a:t>
            </a:r>
            <a:r>
              <a:rPr lang="zh-CN" altLang="en-US" smtClean="0"/>
              <a:t>与瞬发伽马活化分析系统共用中子束流</a:t>
            </a:r>
          </a:p>
          <a:p>
            <a:endParaRPr lang="zh-CN" altLang="en-US" smtClean="0"/>
          </a:p>
          <a:p>
            <a:endParaRPr lang="zh-CN" altLang="en-US" smtClean="0"/>
          </a:p>
        </p:txBody>
      </p:sp>
      <p:sp>
        <p:nvSpPr>
          <p:cNvPr id="8192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AAEAD267-687C-4B52-A998-0D8CAEDD262C}" type="slidenum">
              <a:rPr lang="zh-CN" altLang="en-US" smtClean="0"/>
              <a:pPr eaLnBrk="1" hangingPunct="1"/>
              <a:t>19</a:t>
            </a:fld>
            <a:endParaRPr lang="en-US" altLang="zh-CN"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TextEdit="1"/>
          </p:cNvSpPr>
          <p:nvPr>
            <p:ph type="sldImg"/>
          </p:nvPr>
        </p:nvSpPr>
        <p:spPr>
          <a:ln/>
        </p:spPr>
      </p:sp>
      <p:sp>
        <p:nvSpPr>
          <p:cNvPr id="8397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p>
        </p:txBody>
      </p:sp>
      <p:sp>
        <p:nvSpPr>
          <p:cNvPr id="8397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473F8E97-2CB4-4DAB-B1B1-38E68B245105}" type="slidenum">
              <a:rPr lang="zh-CN" altLang="en-US" smtClean="0"/>
              <a:pPr eaLnBrk="1" hangingPunct="1"/>
              <a:t>22</a:t>
            </a:fld>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ln/>
        </p:spPr>
      </p:sp>
      <p:sp>
        <p:nvSpPr>
          <p:cNvPr id="6963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smtClean="0"/>
              <a:t>主要内容：</a:t>
            </a:r>
            <a:endParaRPr lang="en-US" altLang="zh-CN" smtClean="0"/>
          </a:p>
          <a:p>
            <a:r>
              <a:rPr lang="zh-CN" altLang="en-US" smtClean="0"/>
              <a:t>新堆情况</a:t>
            </a:r>
            <a:endParaRPr lang="en-US" altLang="zh-CN" smtClean="0"/>
          </a:p>
          <a:p>
            <a:r>
              <a:rPr lang="zh-CN" altLang="en-US" smtClean="0"/>
              <a:t>已有仪器进展</a:t>
            </a:r>
            <a:endParaRPr lang="en-US" altLang="zh-CN" smtClean="0"/>
          </a:p>
          <a:p>
            <a:r>
              <a:rPr lang="zh-CN" altLang="en-US" smtClean="0"/>
              <a:t>在建仪器</a:t>
            </a:r>
            <a:endParaRPr lang="en-US" altLang="zh-CN" smtClean="0"/>
          </a:p>
          <a:p>
            <a:r>
              <a:rPr lang="zh-CN" altLang="en-US" smtClean="0"/>
              <a:t>合作</a:t>
            </a:r>
            <a:endParaRPr lang="en-US" altLang="zh-CN" smtClean="0"/>
          </a:p>
          <a:p>
            <a:endParaRPr lang="en-US" altLang="zh-CN" smtClean="0"/>
          </a:p>
          <a:p>
            <a:endParaRPr lang="zh-CN" altLang="en-US" smtClean="0"/>
          </a:p>
        </p:txBody>
      </p:sp>
      <p:sp>
        <p:nvSpPr>
          <p:cNvPr id="6963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2EB1A8BC-4901-42DD-99E9-988A066C2DFF}" type="slidenum">
              <a:rPr lang="zh-CN" altLang="en-US" smtClean="0"/>
              <a:pPr eaLnBrk="1" hangingPunct="1"/>
              <a:t>2</a:t>
            </a:fld>
            <a:endParaRPr lang="en-US" altLang="zh-CN"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idx="4294967295"/>
          </p:nvPr>
        </p:nvSpPr>
        <p:spPr>
          <a:ln/>
        </p:spPr>
      </p:sp>
      <p:sp>
        <p:nvSpPr>
          <p:cNvPr id="84995" name="Rectangle 3"/>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smtClean="0">
                <a:latin typeface="黑体" pitchFamily="49" charset="-122"/>
                <a:ea typeface="黑体" pitchFamily="49" charset="-122"/>
              </a:rPr>
              <a:t>与中国人民大学合作建设的冷中子三轴谱仪</a:t>
            </a:r>
            <a:endParaRPr lang="en-US" altLang="zh-CN" smtClean="0">
              <a:latin typeface="黑体" pitchFamily="49" charset="-122"/>
              <a:ea typeface="黑体" pitchFamily="49" charset="-122"/>
            </a:endParaRPr>
          </a:p>
          <a:p>
            <a:r>
              <a:rPr lang="en-US" altLang="zh-CN" smtClean="0">
                <a:latin typeface="黑体" pitchFamily="49" charset="-122"/>
                <a:ea typeface="黑体" pitchFamily="49" charset="-122"/>
              </a:rPr>
              <a:t>2017</a:t>
            </a:r>
            <a:r>
              <a:rPr lang="zh-CN" altLang="en-US" smtClean="0">
                <a:latin typeface="黑体" pitchFamily="49" charset="-122"/>
                <a:ea typeface="黑体" pitchFamily="49" charset="-122"/>
              </a:rPr>
              <a:t>年冷中子极化三轴谱仪完成了安装及离线调试，目前在进行在束调试并展开实验。</a:t>
            </a:r>
          </a:p>
          <a:p>
            <a:endParaRPr lang="zh-CN"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a:ln/>
        </p:spPr>
      </p:sp>
      <p:sp>
        <p:nvSpPr>
          <p:cNvPr id="8601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smtClean="0"/>
              <a:t>在束调试，显示谱仪的能量分辨率优于设计指标！</a:t>
            </a:r>
            <a:endParaRPr lang="en-US" altLang="zh-CN" smtClean="0"/>
          </a:p>
          <a:p>
            <a:r>
              <a:rPr lang="zh-CN" altLang="en-US" smtClean="0"/>
              <a:t>目前已完成极化状态调试。可以展开非弹实验。</a:t>
            </a:r>
          </a:p>
        </p:txBody>
      </p:sp>
      <p:sp>
        <p:nvSpPr>
          <p:cNvPr id="8602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4DBF56D8-6C42-404E-B616-1662D512A4B5}" type="slidenum">
              <a:rPr lang="zh-CN" altLang="en-US" smtClean="0"/>
              <a:pPr eaLnBrk="1" hangingPunct="1"/>
              <a:t>24</a:t>
            </a:fld>
            <a:endParaRPr lang="zh-CN"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p:cNvSpPr>
            <a:spLocks noGrp="1" noRot="1" noChangeAspect="1" noTextEdit="1"/>
          </p:cNvSpPr>
          <p:nvPr>
            <p:ph type="sldImg"/>
          </p:nvPr>
        </p:nvSpPr>
        <p:spPr>
          <a:ln/>
        </p:spPr>
      </p:sp>
      <p:sp>
        <p:nvSpPr>
          <p:cNvPr id="8704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b="1" smtClean="0">
                <a:solidFill>
                  <a:srgbClr val="C00000"/>
                </a:solidFill>
                <a:latin typeface="黑体" pitchFamily="49" charset="-122"/>
                <a:ea typeface="黑体" pitchFamily="49" charset="-122"/>
              </a:rPr>
              <a:t>与中国人民大学合作，</a:t>
            </a:r>
            <a:endParaRPr lang="en-US" altLang="zh-CN" b="1" smtClean="0">
              <a:solidFill>
                <a:srgbClr val="C00000"/>
              </a:solidFill>
              <a:latin typeface="黑体" pitchFamily="49" charset="-122"/>
              <a:ea typeface="黑体" pitchFamily="49" charset="-122"/>
            </a:endParaRPr>
          </a:p>
          <a:p>
            <a:r>
              <a:rPr lang="zh-CN" altLang="en-US" b="1" smtClean="0">
                <a:solidFill>
                  <a:srgbClr val="C00000"/>
                </a:solidFill>
                <a:latin typeface="黑体" pitchFamily="49" charset="-122"/>
                <a:ea typeface="黑体" pitchFamily="49" charset="-122"/>
              </a:rPr>
              <a:t>博雅 冷中子广谱谱仪</a:t>
            </a:r>
            <a:r>
              <a:rPr lang="en-US" altLang="zh-CN" b="1" smtClean="0">
                <a:solidFill>
                  <a:srgbClr val="C00000"/>
                </a:solidFill>
                <a:latin typeface="黑体" pitchFamily="49" charset="-122"/>
                <a:ea typeface="黑体" pitchFamily="49" charset="-122"/>
              </a:rPr>
              <a:t>-</a:t>
            </a:r>
            <a:r>
              <a:rPr lang="zh-CN" altLang="en-US" b="1" smtClean="0">
                <a:solidFill>
                  <a:srgbClr val="C00000"/>
                </a:solidFill>
                <a:latin typeface="黑体" pitchFamily="49" charset="-122"/>
                <a:ea typeface="黑体" pitchFamily="49" charset="-122"/>
              </a:rPr>
              <a:t>在建</a:t>
            </a:r>
            <a:endParaRPr lang="en-US" altLang="zh-CN" b="1" smtClean="0">
              <a:solidFill>
                <a:srgbClr val="C00000"/>
              </a:solidFill>
              <a:latin typeface="黑体" pitchFamily="49" charset="-122"/>
              <a:ea typeface="黑体" pitchFamily="49" charset="-122"/>
            </a:endParaRPr>
          </a:p>
          <a:p>
            <a:endParaRPr lang="zh-CN" altLang="en-US" smtClean="0"/>
          </a:p>
        </p:txBody>
      </p:sp>
      <p:sp>
        <p:nvSpPr>
          <p:cNvPr id="8704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E2C7A948-EAA0-47AC-9987-B1EC39A4B8AF}" type="slidenum">
              <a:rPr lang="zh-CN" altLang="en-US" smtClean="0"/>
              <a:pPr eaLnBrk="1" hangingPunct="1"/>
              <a:t>25</a:t>
            </a:fld>
            <a:endParaRPr lang="zh-CN"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a:ln/>
        </p:spPr>
      </p:sp>
      <p:sp>
        <p:nvSpPr>
          <p:cNvPr id="8806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b="1" dirty="0" smtClean="0">
                <a:solidFill>
                  <a:srgbClr val="FF0000"/>
                </a:solidFill>
              </a:rPr>
              <a:t>关键部件已完成制作，并于绵阳堆冷三轴谱仪上进行了测试。</a:t>
            </a:r>
          </a:p>
          <a:p>
            <a:endParaRPr lang="zh-CN" altLang="en-US" dirty="0" smtClean="0"/>
          </a:p>
        </p:txBody>
      </p:sp>
      <p:sp>
        <p:nvSpPr>
          <p:cNvPr id="8806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FDB6A650-DED1-4DD1-8BDB-5C9E05E674C4}" type="slidenum">
              <a:rPr lang="zh-CN" altLang="en-US" smtClean="0"/>
              <a:pPr eaLnBrk="1" hangingPunct="1"/>
              <a:t>26</a:t>
            </a:fld>
            <a:endParaRPr lang="zh-CN"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ChangeArrowheads="1" noTextEdit="1"/>
          </p:cNvSpPr>
          <p:nvPr>
            <p:ph type="sldImg" idx="4294967295"/>
          </p:nvPr>
        </p:nvSpPr>
        <p:spPr>
          <a:ln/>
        </p:spPr>
      </p:sp>
      <p:sp>
        <p:nvSpPr>
          <p:cNvPr id="89091" name="文本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a:ln/>
        </p:spPr>
      </p:sp>
      <p:sp>
        <p:nvSpPr>
          <p:cNvPr id="9011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smtClean="0">
                <a:latin typeface="黑体" pitchFamily="49" charset="-122"/>
                <a:ea typeface="黑体" pitchFamily="49" charset="-122"/>
              </a:rPr>
              <a:t>导管已安装；单色器屏蔽大鼓已安装；完成样品台安装，完成单色器制作，完成探测系统测试验收，进行机械荷载加载系统设计，建立典型材料与构件应力中子衍射测试方法、分析软件。 </a:t>
            </a:r>
          </a:p>
          <a:p>
            <a:endParaRPr lang="zh-CN" altLang="en-US" smtClean="0"/>
          </a:p>
        </p:txBody>
      </p:sp>
      <p:sp>
        <p:nvSpPr>
          <p:cNvPr id="9011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B6336421-35DE-498A-ACD5-9058057D911B}" type="slidenum">
              <a:rPr lang="zh-CN" altLang="en-US" smtClean="0"/>
              <a:pPr eaLnBrk="1" hangingPunct="1"/>
              <a:t>28</a:t>
            </a:fld>
            <a:endParaRPr lang="zh-CN"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ChangeArrowheads="1" noTextEdit="1"/>
          </p:cNvSpPr>
          <p:nvPr>
            <p:ph type="sldImg" idx="4294967295"/>
          </p:nvPr>
        </p:nvSpPr>
        <p:spPr>
          <a:ln/>
        </p:spPr>
      </p:sp>
      <p:sp>
        <p:nvSpPr>
          <p:cNvPr id="91139"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smtClean="0"/>
              <a:t>中子照相系统：分辨率可以做到</a:t>
            </a:r>
            <a:r>
              <a:rPr lang="en-US" altLang="zh-CN" smtClean="0"/>
              <a:t>50</a:t>
            </a:r>
            <a:r>
              <a:rPr lang="zh-CN" altLang="en-US" smtClean="0"/>
              <a:t>微米以下。图中各部件分别为：</a:t>
            </a:r>
            <a:endParaRPr lang="en-US" altLang="zh-CN" smtClean="0"/>
          </a:p>
          <a:p>
            <a:r>
              <a:rPr lang="zh-CN" altLang="en-US" smtClean="0"/>
              <a:t>相机 转换屏</a:t>
            </a:r>
            <a:r>
              <a:rPr lang="en-US" altLang="zh-CN" smtClean="0"/>
              <a:t>scintillator    IP</a:t>
            </a:r>
            <a:r>
              <a:rPr lang="zh-CN" altLang="en-US" smtClean="0"/>
              <a:t>系统（间接成像）</a:t>
            </a:r>
            <a:endParaRPr lang="en-US" altLang="zh-CN" smtClean="0"/>
          </a:p>
          <a:p>
            <a:r>
              <a:rPr lang="en-US" altLang="zh-CN" smtClean="0"/>
              <a:t>Beam</a:t>
            </a:r>
            <a:r>
              <a:rPr lang="zh-CN" altLang="en-US" smtClean="0"/>
              <a:t> </a:t>
            </a:r>
            <a:r>
              <a:rPr lang="en-US" altLang="zh-CN" smtClean="0"/>
              <a:t>limiter    detector system     filter and aperture system</a:t>
            </a:r>
          </a:p>
          <a:p>
            <a:r>
              <a:rPr lang="en-US" altLang="zh-CN" smtClean="0"/>
              <a:t>Thermal neutron image facility   cold neutron guide</a:t>
            </a:r>
          </a:p>
          <a:p>
            <a:r>
              <a:rPr lang="zh-CN" altLang="en-US" smtClean="0"/>
              <a:t>弯导管</a:t>
            </a:r>
            <a:r>
              <a:rPr lang="en-US" altLang="zh-CN" smtClean="0"/>
              <a:t>m3</a:t>
            </a:r>
            <a:r>
              <a:rPr lang="zh-CN" altLang="en-US" smtClean="0"/>
              <a:t>，直导管</a:t>
            </a:r>
            <a:r>
              <a:rPr lang="en-US" altLang="zh-CN" smtClean="0"/>
              <a:t>m2</a:t>
            </a:r>
          </a:p>
          <a:p>
            <a:r>
              <a:rPr lang="zh-CN" altLang="en-US" smtClean="0"/>
              <a:t>（</a:t>
            </a:r>
            <a:r>
              <a:rPr lang="en-US" altLang="zh-CN" smtClean="0"/>
              <a:t>Radiagraphy</a:t>
            </a:r>
            <a:r>
              <a:rPr lang="zh-CN" altLang="en-US" smtClean="0"/>
              <a:t>二维，</a:t>
            </a:r>
            <a:r>
              <a:rPr lang="en-US" altLang="zh-CN" smtClean="0"/>
              <a:t>Tomography</a:t>
            </a:r>
            <a:r>
              <a:rPr lang="zh-CN" altLang="en-US" smtClean="0"/>
              <a:t>三维）</a:t>
            </a:r>
            <a:endParaRPr lang="en-US" altLang="zh-CN" smtClean="0"/>
          </a:p>
          <a:p>
            <a:r>
              <a:rPr lang="en-US" altLang="zh-CN" smtClean="0"/>
              <a:t>   </a:t>
            </a:r>
          </a:p>
        </p:txBody>
      </p:sp>
      <p:sp>
        <p:nvSpPr>
          <p:cNvPr id="911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r" eaLnBrk="1" hangingPunct="1"/>
            <a:fld id="{71DF41FF-BDAD-4BB9-B074-A6766290FF46}" type="slidenum">
              <a:rPr lang="zh-CN" altLang="en-US" sz="1200"/>
              <a:pPr algn="r" eaLnBrk="1" hangingPunct="1"/>
              <a:t>30</a:t>
            </a:fld>
            <a:endParaRPr lang="zh-CN"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a:ln/>
        </p:spPr>
      </p:sp>
      <p:sp>
        <p:nvSpPr>
          <p:cNvPr id="9216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p>
        </p:txBody>
      </p:sp>
      <p:sp>
        <p:nvSpPr>
          <p:cNvPr id="9216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CDDAA7D9-E1D7-4F04-86E8-622AC1EE0755}" type="slidenum">
              <a:rPr lang="zh-CN" altLang="en-US" smtClean="0"/>
              <a:pPr eaLnBrk="1" hangingPunct="1"/>
              <a:t>36</a:t>
            </a:fld>
            <a:endParaRPr lang="zh-CN"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a:ln/>
        </p:spPr>
      </p:sp>
      <p:sp>
        <p:nvSpPr>
          <p:cNvPr id="25603" name="备注占位符 2"/>
          <p:cNvSpPr>
            <a:spLocks noGrp="1"/>
          </p:cNvSpPr>
          <p:nvPr>
            <p:ph type="body" idx="1"/>
          </p:nvPr>
        </p:nvSpPr>
        <p:spPr>
          <a:extLst/>
        </p:spPr>
        <p:txBody>
          <a:bodyPr>
            <a:prstTxWarp prst="textNoShape">
              <a:avLst/>
            </a:prstTxWarp>
          </a:bodyPr>
          <a:lstStyle/>
          <a:p>
            <a:pPr>
              <a:defRPr/>
            </a:pPr>
            <a:endParaRPr lang="en-US" altLang="zh-CN" dirty="0" smtClean="0">
              <a:latin typeface="+mn-lt"/>
              <a:ea typeface="+mn-e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a:ln/>
        </p:spPr>
      </p:sp>
      <p:sp>
        <p:nvSpPr>
          <p:cNvPr id="25603" name="备注占位符 2"/>
          <p:cNvSpPr>
            <a:spLocks noGrp="1"/>
          </p:cNvSpPr>
          <p:nvPr>
            <p:ph type="body" idx="1"/>
          </p:nvPr>
        </p:nvSpPr>
        <p:spPr>
          <a:extLst/>
        </p:spPr>
        <p:txBody>
          <a:bodyPr>
            <a:prstTxWarp prst="textNoShape">
              <a:avLst/>
            </a:prstTxWarp>
          </a:bodyPr>
          <a:lstStyle/>
          <a:p>
            <a:pPr>
              <a:defRPr/>
            </a:pPr>
            <a:endParaRPr lang="en-US" altLang="zh-CN" dirty="0" smtClean="0">
              <a:latin typeface="+mn-lt"/>
              <a:ea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a:ln/>
        </p:spPr>
      </p:sp>
      <p:sp>
        <p:nvSpPr>
          <p:cNvPr id="7065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altLang="zh-CN" smtClean="0"/>
              <a:t>CARR</a:t>
            </a:r>
            <a:r>
              <a:rPr lang="zh-CN" altLang="en-US" smtClean="0"/>
              <a:t>简介</a:t>
            </a:r>
          </a:p>
        </p:txBody>
      </p:sp>
      <p:sp>
        <p:nvSpPr>
          <p:cNvPr id="7066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851D0206-7E35-47DE-B26B-22BF0D6C1137}" type="slidenum">
              <a:rPr lang="zh-CN" altLang="en-US" smtClean="0"/>
              <a:pPr eaLnBrk="1" hangingPunct="1"/>
              <a:t>3</a:t>
            </a:fld>
            <a:endParaRPr lang="zh-CN"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幻灯片图像占位符 1"/>
          <p:cNvSpPr>
            <a:spLocks noGrp="1" noRot="1" noChangeAspect="1" noTextEdit="1"/>
          </p:cNvSpPr>
          <p:nvPr>
            <p:ph type="sldImg"/>
          </p:nvPr>
        </p:nvSpPr>
        <p:spPr>
          <a:ln/>
        </p:spPr>
      </p:sp>
      <p:sp>
        <p:nvSpPr>
          <p:cNvPr id="9523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smtClean="0"/>
              <a:t>束流时间有限，在残余应力衍射仪上只完成了几个实验数据点。</a:t>
            </a:r>
            <a:endParaRPr lang="en-US" altLang="zh-CN" smtClean="0"/>
          </a:p>
        </p:txBody>
      </p:sp>
      <p:sp>
        <p:nvSpPr>
          <p:cNvPr id="9523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9FEC5B32-52ED-4E8A-BEAE-650569464419}" type="slidenum">
              <a:rPr lang="zh-CN" altLang="en-US" smtClean="0"/>
              <a:pPr eaLnBrk="1" hangingPunct="1"/>
              <a:t>40</a:t>
            </a:fld>
            <a:endParaRPr lang="en-US" altLang="zh-CN"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1" noRot="1" noChangeAspect="1" noTextEdit="1"/>
          </p:cNvSpPr>
          <p:nvPr>
            <p:ph type="sldImg"/>
          </p:nvPr>
        </p:nvSpPr>
        <p:spPr>
          <a:ln/>
        </p:spPr>
      </p:sp>
      <p:sp>
        <p:nvSpPr>
          <p:cNvPr id="9625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smtClean="0"/>
              <a:t>与 哈尔滨工业大学 合作</a:t>
            </a:r>
          </a:p>
        </p:txBody>
      </p:sp>
      <p:sp>
        <p:nvSpPr>
          <p:cNvPr id="9626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AFF76139-3DBB-4964-973A-8A267B2BC225}" type="slidenum">
              <a:rPr lang="zh-CN" altLang="en-US" smtClean="0"/>
              <a:pPr eaLnBrk="1" hangingPunct="1"/>
              <a:t>41</a:t>
            </a:fld>
            <a:endParaRPr lang="en-US" altLang="zh-CN"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a:ln/>
        </p:spPr>
      </p:sp>
      <p:sp>
        <p:nvSpPr>
          <p:cNvPr id="9728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dirty="0" smtClean="0"/>
              <a:t>中德热中子三轴谱仪对北京航空航天大学的热电材料</a:t>
            </a:r>
            <a:r>
              <a:rPr lang="en-US" altLang="zh-CN" dirty="0" err="1" smtClean="0"/>
              <a:t>SnS</a:t>
            </a:r>
            <a:r>
              <a:rPr lang="zh-CN" altLang="en-US" dirty="0" smtClean="0"/>
              <a:t>单晶样品进行了声子色散曲线的测量</a:t>
            </a:r>
            <a:endParaRPr lang="en-US" altLang="zh-CN" dirty="0" smtClean="0"/>
          </a:p>
          <a:p>
            <a:r>
              <a:rPr lang="zh-CN" altLang="en-US" dirty="0" smtClean="0"/>
              <a:t>高性能热电转换材料</a:t>
            </a:r>
            <a:r>
              <a:rPr lang="en-US" altLang="zh-CN" dirty="0" err="1" smtClean="0"/>
              <a:t>SnS</a:t>
            </a:r>
            <a:r>
              <a:rPr lang="zh-CN" altLang="en-US" dirty="0" smtClean="0"/>
              <a:t>单晶的声子色散曲线测试。该样品显示高达</a:t>
            </a:r>
            <a:r>
              <a:rPr lang="en-US" altLang="zh-CN" dirty="0" smtClean="0"/>
              <a:t>2</a:t>
            </a:r>
            <a:r>
              <a:rPr lang="zh-CN" altLang="en-US" dirty="0" smtClean="0"/>
              <a:t>以上的热电</a:t>
            </a:r>
            <a:r>
              <a:rPr lang="en-US" altLang="zh-CN" dirty="0" smtClean="0"/>
              <a:t>ZT</a:t>
            </a:r>
            <a:r>
              <a:rPr lang="zh-CN" altLang="en-US" dirty="0" smtClean="0"/>
              <a:t>值，其中材料的热导率在该性能中起着关键的作用。热导率越低，材料所能达到的热电性能在其他参数不变的情况下将会获得提升。在常温下，材料的热导率的载体主要来自晶格的振动，因此观测晶格振动的能量与动量的关系，将有助于明确材料热导率变化的机理，了解材料在不同方向晶格振动的特性与热导率贡献的关系，从而为理论的计算提供指导，进一步为热电性能的提高提供有力的实验数据支撑，为此本实验完成了不同方向的</a:t>
            </a:r>
            <a:r>
              <a:rPr lang="en-US" altLang="zh-CN" dirty="0" err="1" smtClean="0"/>
              <a:t>SnS</a:t>
            </a:r>
            <a:r>
              <a:rPr lang="zh-CN" altLang="en-US" dirty="0" smtClean="0"/>
              <a:t>单晶材料的声子色散曲线。</a:t>
            </a:r>
          </a:p>
          <a:p>
            <a:endParaRPr lang="zh-CN" altLang="en-US" dirty="0" smtClean="0"/>
          </a:p>
        </p:txBody>
      </p:sp>
      <p:sp>
        <p:nvSpPr>
          <p:cNvPr id="9728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1C802774-8BA5-4CCD-A0E3-DDE947ADDD96}" type="slidenum">
              <a:rPr lang="zh-CN" altLang="en-US" smtClean="0"/>
              <a:pPr eaLnBrk="1" hangingPunct="1"/>
              <a:t>43</a:t>
            </a:fld>
            <a:endParaRPr lang="zh-CN"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a:ln/>
        </p:spPr>
      </p:sp>
      <p:sp>
        <p:nvSpPr>
          <p:cNvPr id="9830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smtClean="0"/>
              <a:t>有明显各向异性，正在利用旋转样品的方法，测量单晶镍基高温合金各向异性。实验进行中，尚未完成。</a:t>
            </a:r>
          </a:p>
          <a:p>
            <a:endParaRPr lang="zh-CN" altLang="en-US" smtClean="0"/>
          </a:p>
        </p:txBody>
      </p:sp>
      <p:sp>
        <p:nvSpPr>
          <p:cNvPr id="9830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6C35D4C9-527F-4681-80A5-49F5D9FBDF30}" type="slidenum">
              <a:rPr lang="zh-CN" altLang="en-US" smtClean="0"/>
              <a:pPr eaLnBrk="1" hangingPunct="1"/>
              <a:t>44</a:t>
            </a:fld>
            <a:endParaRPr lang="zh-CN"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idx="2"/>
          </p:nvPr>
        </p:nvSpPr>
        <p:spPr>
          <a:ln/>
        </p:spPr>
      </p:sp>
      <p:sp>
        <p:nvSpPr>
          <p:cNvPr id="99331" name="文本占位符 2"/>
          <p:cNvSpPr>
            <a:spLocks noGrp="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smtClean="0"/>
              <a:t>中子反射谱仪作为与中科院、高能所等单位的建仪设施，需要争取束流和经费的支持，与共建单位协调。</a:t>
            </a:r>
            <a:endParaRPr lang="en-US" altLang="zh-CN" smtClean="0"/>
          </a:p>
          <a:p>
            <a:r>
              <a:rPr lang="zh-CN" altLang="en-US" smtClean="0"/>
              <a:t>目前暂时作为测试平台，在今年开堆期间，在反射谱仪上完成中国散裂源</a:t>
            </a:r>
            <a:r>
              <a:rPr lang="en-US" altLang="zh-CN" smtClean="0"/>
              <a:t>GEM</a:t>
            </a:r>
            <a:r>
              <a:rPr lang="zh-CN" altLang="en-US" smtClean="0"/>
              <a:t>探测器的位置分辨测试，完成了单色器测量，测量了碳化硼狭缝的透射率。</a:t>
            </a:r>
            <a:endParaRPr lang="en-US" altLang="zh-CN"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a:ln/>
        </p:spPr>
      </p:sp>
      <p:sp>
        <p:nvSpPr>
          <p:cNvPr id="10035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p>
        </p:txBody>
      </p:sp>
      <p:sp>
        <p:nvSpPr>
          <p:cNvPr id="10035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B1B079F7-5A64-41D0-9DF4-77E5F7197838}" type="slidenum">
              <a:rPr lang="zh-CN" altLang="en-US" smtClean="0"/>
              <a:pPr eaLnBrk="1" hangingPunct="1"/>
              <a:t>46</a:t>
            </a:fld>
            <a:endParaRPr lang="zh-CN"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p:cNvSpPr>
            <a:spLocks noGrp="1" noRot="1" noChangeAspect="1" noTextEdit="1"/>
          </p:cNvSpPr>
          <p:nvPr>
            <p:ph type="sldImg"/>
          </p:nvPr>
        </p:nvSpPr>
        <p:spPr>
          <a:ln/>
        </p:spPr>
      </p:sp>
      <p:sp>
        <p:nvSpPr>
          <p:cNvPr id="10137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p>
        </p:txBody>
      </p:sp>
      <p:sp>
        <p:nvSpPr>
          <p:cNvPr id="1013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BE8CED55-5025-43DE-A735-573359A6DFEA}" type="slidenum">
              <a:rPr lang="zh-CN" altLang="en-US" smtClean="0"/>
              <a:pPr eaLnBrk="1" hangingPunct="1"/>
              <a:t>47</a:t>
            </a:fld>
            <a:endParaRPr lang="zh-CN"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p:cNvSpPr>
            <a:spLocks noGrp="1" noRot="1" noChangeAspect="1" noChangeArrowheads="1" noTextEdit="1"/>
          </p:cNvSpPr>
          <p:nvPr>
            <p:ph type="sldImg" idx="4294967295"/>
          </p:nvPr>
        </p:nvSpPr>
        <p:spPr>
          <a:ln/>
        </p:spPr>
      </p:sp>
      <p:sp>
        <p:nvSpPr>
          <p:cNvPr id="102403"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smtClean="0"/>
              <a:t>总之，</a:t>
            </a:r>
            <a:r>
              <a:rPr lang="en-US" altLang="zh-CN" smtClean="0"/>
              <a:t>CARR</a:t>
            </a:r>
            <a:r>
              <a:rPr lang="zh-CN" altLang="en-US" smtClean="0"/>
              <a:t>中子科学平台在先进材料研发、改良制造工艺、服役寿命评估、运行过程检测等方面都可以发挥作用。</a:t>
            </a:r>
          </a:p>
        </p:txBody>
      </p:sp>
      <p:sp>
        <p:nvSpPr>
          <p:cNvPr id="102404"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r" eaLnBrk="1" hangingPunct="1"/>
            <a:fld id="{6F4C696C-95E3-4329-8F06-8FD1E49A5C68}" type="slidenum">
              <a:rPr lang="zh-CN" altLang="en-US" sz="1200"/>
              <a:pPr algn="r" eaLnBrk="1" hangingPunct="1"/>
              <a:t>48</a:t>
            </a:fld>
            <a:endParaRPr lang="zh-CN"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a:ln/>
        </p:spPr>
      </p:sp>
      <p:sp>
        <p:nvSpPr>
          <p:cNvPr id="10342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b="1" smtClean="0"/>
              <a:t>开放合作共享涉及</a:t>
            </a:r>
            <a:r>
              <a:rPr lang="zh-CN" altLang="en-US" smtClean="0"/>
              <a:t>北京大学、清华大学、中国人民大学、北京航空航天大学、北京科技大学、中国矿业大学、上海交通大学、中南大学、天津大学、中国科学院大学、中国科学院物理研究所、中国科学院地质与地球物理研究所、中国科学院金属研究所、中国科学院高能物理研究所、中国科学院南京地质古生物研究所、中国科学院古脊椎动物与古人类研究所、中航工业北京航空材料研究院、中核北方核燃料元件有限公司</a:t>
            </a:r>
            <a:r>
              <a:rPr lang="zh-CN" altLang="en-US" b="1" smtClean="0"/>
              <a:t>等等多家高校、科研院所单位</a:t>
            </a:r>
            <a:r>
              <a:rPr lang="zh-CN" altLang="en-US" smtClean="0"/>
              <a:t>。</a:t>
            </a:r>
          </a:p>
          <a:p>
            <a:endParaRPr lang="zh-CN" altLang="en-US" smtClean="0"/>
          </a:p>
          <a:p>
            <a:endParaRPr lang="zh-CN" altLang="en-US" smtClean="0"/>
          </a:p>
        </p:txBody>
      </p:sp>
      <p:sp>
        <p:nvSpPr>
          <p:cNvPr id="10342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5327385E-FE69-4F74-BD30-63820764A7A3}" type="slidenum">
              <a:rPr lang="zh-CN" altLang="en-US" smtClean="0"/>
              <a:pPr eaLnBrk="1" hangingPunct="1"/>
              <a:t>49</a:t>
            </a:fld>
            <a:endParaRPr lang="en-US" altLang="zh-CN"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幻灯片图像占位符 1"/>
          <p:cNvSpPr>
            <a:spLocks noGrp="1" noRot="1" noChangeAspect="1" noTextEdit="1"/>
          </p:cNvSpPr>
          <p:nvPr>
            <p:ph type="sldImg"/>
          </p:nvPr>
        </p:nvSpPr>
        <p:spPr>
          <a:ln/>
        </p:spPr>
      </p:sp>
      <p:sp>
        <p:nvSpPr>
          <p:cNvPr id="10445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zh-CN" altLang="en-US" smtClean="0"/>
              <a:t>目前谱仪远程控制已经建成，用户综合楼即将验收，将设立用户工作室。束流申请系统也在搭建。</a:t>
            </a:r>
          </a:p>
          <a:p>
            <a:r>
              <a:rPr lang="zh-CN" altLang="en-US" smtClean="0"/>
              <a:t>欢迎大家光临原子能院，同时开展交流合作，共同推动我国中子科学技术在各行业和各领域的应用。</a:t>
            </a:r>
          </a:p>
        </p:txBody>
      </p:sp>
      <p:sp>
        <p:nvSpPr>
          <p:cNvPr id="10445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5D52BC1B-1FAD-4FD3-B4A7-8FCE8A55FE8E}" type="slidenum">
              <a:rPr lang="zh-CN" altLang="en-US" smtClean="0"/>
              <a:pPr eaLnBrk="1" hangingPunct="1"/>
              <a:t>50</a:t>
            </a:fld>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ChangeArrowheads="1" noTextEdit="1"/>
          </p:cNvSpPr>
          <p:nvPr>
            <p:ph type="sldImg" idx="4294967295"/>
          </p:nvPr>
        </p:nvSpPr>
        <p:spPr>
          <a:ln/>
        </p:spPr>
      </p:sp>
      <p:sp>
        <p:nvSpPr>
          <p:cNvPr id="71683" name="备注占位符 2"/>
          <p:cNvSpPr>
            <a:spLocks noGrp="1" noChangeArrowheads="1"/>
          </p:cNvSpPr>
          <p:nvPr>
            <p:ph type="body" idx="4294967295"/>
          </p:nvPr>
        </p:nvSpPr>
        <p:spPr/>
        <p:txBody>
          <a:bodyPr>
            <a:prstTxWarp prst="textNoShape">
              <a:avLst/>
            </a:prstTxWarp>
          </a:bodyPr>
          <a:lstStyle/>
          <a:p>
            <a:r>
              <a:rPr lang="zh-CN" altLang="en-US" smtClean="0"/>
              <a:t>新堆历史简介</a:t>
            </a:r>
          </a:p>
        </p:txBody>
      </p:sp>
      <p:sp>
        <p:nvSpPr>
          <p:cNvPr id="716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8B2A189E-3692-4B55-835A-CE759AA4DB20}" type="slidenum">
              <a:rPr lang="zh-CN" altLang="en-US" smtClean="0"/>
              <a:pPr eaLnBrk="1" hangingPunct="1"/>
              <a:t>4</a:t>
            </a:fld>
            <a:endParaRPr lang="en-US"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altLang="zh-CN" smtClean="0"/>
              <a:t>2017</a:t>
            </a:r>
            <a:r>
              <a:rPr lang="zh-CN" altLang="en-US" smtClean="0"/>
              <a:t>年进展：冷源、验收</a:t>
            </a:r>
          </a:p>
        </p:txBody>
      </p:sp>
      <p:sp>
        <p:nvSpPr>
          <p:cNvPr id="7270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D0783660-CB61-402B-A4C3-590630746D4C}" type="slidenum">
              <a:rPr lang="zh-CN" altLang="en-US" smtClean="0"/>
              <a:pPr eaLnBrk="1" hangingPunct="1"/>
              <a:t>5</a:t>
            </a:fld>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a:ln/>
        </p:spPr>
      </p:sp>
      <p:sp>
        <p:nvSpPr>
          <p:cNvPr id="7373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altLang="zh-CN" smtClean="0"/>
              <a:t>2017</a:t>
            </a:r>
            <a:r>
              <a:rPr lang="zh-CN" altLang="en-US" smtClean="0"/>
              <a:t>年进展：冷源、验收</a:t>
            </a:r>
          </a:p>
        </p:txBody>
      </p:sp>
      <p:sp>
        <p:nvSpPr>
          <p:cNvPr id="7373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5EE3FC99-C21E-478C-9220-8C31B1D7114B}" type="slidenum">
              <a:rPr lang="zh-CN" altLang="en-US" smtClean="0"/>
              <a:pPr eaLnBrk="1" hangingPunct="1"/>
              <a:t>6</a:t>
            </a:fld>
            <a:endParaRPr lang="zh-C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r" eaLnBrk="1" hangingPunct="1"/>
            <a:fld id="{C681F574-4272-47A0-81A6-17D88CD9DF09}" type="slidenum">
              <a:rPr lang="en-US" altLang="zh-CN" sz="1200"/>
              <a:pPr algn="r" eaLnBrk="1" hangingPunct="1"/>
              <a:t>7</a:t>
            </a:fld>
            <a:endParaRPr lang="en-US" altLang="zh-CN" sz="1200"/>
          </a:p>
        </p:txBody>
      </p:sp>
      <p:sp>
        <p:nvSpPr>
          <p:cNvPr id="71683" name="Rectangle 2"/>
          <p:cNvSpPr>
            <a:spLocks noGrp="1" noRot="1" noChangeAspect="1" noChangeArrowheads="1" noTextEdit="1"/>
          </p:cNvSpPr>
          <p:nvPr>
            <p:ph type="sldImg" idx="4294967295"/>
          </p:nvPr>
        </p:nvSpPr>
        <p:spPr>
          <a:ln/>
        </p:spPr>
      </p:sp>
      <p:sp>
        <p:nvSpPr>
          <p:cNvPr id="71684" name="Rectangle 3"/>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2" tIns="44861" rIns="89722" bIns="44861">
            <a:prstTxWarp prst="textNoShape">
              <a:avLst/>
            </a:prstTxWarp>
          </a:bodyPr>
          <a:lstStyle/>
          <a:p>
            <a:r>
              <a:rPr lang="zh-CN" altLang="en-US" smtClean="0"/>
              <a:t>CARR堆目前已经完成</a:t>
            </a:r>
            <a:r>
              <a:rPr lang="en-US" altLang="zh-CN" smtClean="0"/>
              <a:t>10</a:t>
            </a:r>
            <a:r>
              <a:rPr lang="zh-CN" altLang="en-US" smtClean="0"/>
              <a:t>台谱仪的建设，另外有</a:t>
            </a:r>
            <a:r>
              <a:rPr lang="en-US" altLang="zh-CN" smtClean="0"/>
              <a:t>8</a:t>
            </a:r>
            <a:r>
              <a:rPr lang="zh-CN" altLang="en-US" smtClean="0"/>
              <a:t>台谱仪正在建设。</a:t>
            </a:r>
            <a:endParaRPr lang="zh-CN"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p>
        </p:txBody>
      </p:sp>
      <p:sp>
        <p:nvSpPr>
          <p:cNvPr id="7270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DF15564E-44DB-4247-9647-4A7B123AC1B4}" type="slidenum">
              <a:rPr lang="zh-CN" altLang="en-US" smtClean="0"/>
              <a:pPr eaLnBrk="1" hangingPunct="1"/>
              <a:t>8</a:t>
            </a:fld>
            <a:endParaRPr lang="zh-C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a:ln/>
        </p:spPr>
      </p:sp>
      <p:sp>
        <p:nvSpPr>
          <p:cNvPr id="83971" name="备注占位符 2"/>
          <p:cNvSpPr>
            <a:spLocks noGrp="1"/>
          </p:cNvSpPr>
          <p:nvPr>
            <p:ph type="body" idx="1"/>
          </p:nvPr>
        </p:nvSpPr>
        <p:spPr/>
        <p:txBody>
          <a:bodyPr>
            <a:prstTxWarp prst="textNoShape">
              <a:avLst/>
            </a:prstTxWarp>
          </a:bodyPr>
          <a:lstStyle/>
          <a:p>
            <a:pPr marL="342900" indent="-342900">
              <a:spcBef>
                <a:spcPct val="20000"/>
              </a:spcBef>
              <a:defRPr/>
            </a:pPr>
            <a:r>
              <a:rPr lang="zh-CN" altLang="en-US" dirty="0" smtClean="0">
                <a:latin typeface="黑体" pitchFamily="49" charset="-122"/>
                <a:ea typeface="黑体" pitchFamily="49" charset="-122"/>
              </a:rPr>
              <a:t>与北京大学共建  高强度粉末衍射仪</a:t>
            </a:r>
            <a:r>
              <a:rPr lang="en-US" altLang="zh-CN" dirty="0" smtClean="0">
                <a:latin typeface="黑体" pitchFamily="49" charset="-122"/>
                <a:ea typeface="黑体" pitchFamily="49" charset="-122"/>
              </a:rPr>
              <a:t>HIPD</a:t>
            </a:r>
            <a:r>
              <a:rPr lang="zh-CN" altLang="en-US" dirty="0" smtClean="0">
                <a:latin typeface="黑体" pitchFamily="49" charset="-122"/>
                <a:ea typeface="黑体" pitchFamily="49" charset="-122"/>
              </a:rPr>
              <a:t>：</a:t>
            </a:r>
            <a:endParaRPr lang="en-US" altLang="zh-CN" dirty="0" smtClean="0">
              <a:latin typeface="黑体" pitchFamily="49" charset="-122"/>
              <a:ea typeface="黑体" pitchFamily="49" charset="-122"/>
            </a:endParaRPr>
          </a:p>
          <a:p>
            <a:pPr marL="342900" indent="-342900">
              <a:spcBef>
                <a:spcPct val="20000"/>
              </a:spcBef>
              <a:buFont typeface="Wingdings" pitchFamily="2" charset="2"/>
              <a:buChar char="ü"/>
              <a:defRPr/>
            </a:pPr>
            <a:r>
              <a:rPr lang="zh-CN" altLang="en-US" dirty="0" smtClean="0">
                <a:latin typeface="黑体" pitchFamily="49" charset="-122"/>
                <a:ea typeface="黑体" pitchFamily="49" charset="-122"/>
              </a:rPr>
              <a:t>完成了自动换样装置调试，实现自动化测量；</a:t>
            </a:r>
            <a:endParaRPr lang="en-US" altLang="zh-CN" dirty="0" smtClean="0">
              <a:latin typeface="黑体" pitchFamily="49" charset="-122"/>
              <a:ea typeface="黑体" pitchFamily="49" charset="-122"/>
            </a:endParaRPr>
          </a:p>
          <a:p>
            <a:pPr marL="342900" indent="-342900">
              <a:spcBef>
                <a:spcPct val="20000"/>
              </a:spcBef>
              <a:buFont typeface="Wingdings" pitchFamily="2" charset="2"/>
              <a:buChar char="ü"/>
              <a:defRPr/>
            </a:pPr>
            <a:r>
              <a:rPr lang="zh-CN" altLang="en-US" dirty="0" smtClean="0">
                <a:latin typeface="黑体" pitchFamily="49" charset="-122"/>
                <a:ea typeface="黑体" pitchFamily="49" charset="-122"/>
              </a:rPr>
              <a:t>购置了高低温样品环境（</a:t>
            </a:r>
            <a:r>
              <a:rPr lang="en-US" altLang="zh-CN" dirty="0" smtClean="0">
                <a:latin typeface="黑体" pitchFamily="49" charset="-122"/>
                <a:ea typeface="黑体" pitchFamily="49" charset="-122"/>
              </a:rPr>
              <a:t>2-800K</a:t>
            </a:r>
            <a:r>
              <a:rPr lang="zh-CN" altLang="en-US" dirty="0" smtClean="0">
                <a:latin typeface="黑体" pitchFamily="49" charset="-122"/>
                <a:ea typeface="黑体" pitchFamily="49" charset="-122"/>
              </a:rPr>
              <a:t>）；</a:t>
            </a:r>
            <a:endParaRPr lang="en-US" altLang="zh-CN" dirty="0" smtClean="0">
              <a:latin typeface="黑体" pitchFamily="49" charset="-122"/>
              <a:ea typeface="黑体" pitchFamily="49" charset="-122"/>
            </a:endParaRPr>
          </a:p>
          <a:p>
            <a:pPr marL="342900" indent="-342900">
              <a:spcBef>
                <a:spcPct val="20000"/>
              </a:spcBef>
              <a:buFont typeface="Wingdings" pitchFamily="2" charset="2"/>
              <a:buChar char="ü"/>
              <a:defRPr/>
            </a:pPr>
            <a:r>
              <a:rPr lang="zh-CN" altLang="en-US" dirty="0" smtClean="0">
                <a:solidFill>
                  <a:srgbClr val="000000"/>
                </a:solidFill>
                <a:latin typeface="黑体" pitchFamily="49" charset="-122"/>
                <a:ea typeface="黑体" pitchFamily="49" charset="-122"/>
              </a:rPr>
              <a:t>购置了高压样品环境</a:t>
            </a:r>
            <a:r>
              <a:rPr lang="zh-CN" altLang="en-US" dirty="0" smtClean="0">
                <a:solidFill>
                  <a:srgbClr val="000000"/>
                </a:solidFill>
              </a:rPr>
              <a:t>（</a:t>
            </a:r>
            <a:r>
              <a:rPr lang="en-US" altLang="zh-CN" dirty="0" smtClean="0">
                <a:solidFill>
                  <a:srgbClr val="000000"/>
                </a:solidFill>
              </a:rPr>
              <a:t>200 </a:t>
            </a:r>
            <a:r>
              <a:rPr lang="zh-CN" altLang="en-US" dirty="0" smtClean="0">
                <a:solidFill>
                  <a:srgbClr val="000000"/>
                </a:solidFill>
              </a:rPr>
              <a:t>吨）</a:t>
            </a:r>
            <a:endParaRPr lang="en-US" altLang="zh-CN" dirty="0" smtClean="0">
              <a:solidFill>
                <a:srgbClr val="000000"/>
              </a:solidFill>
            </a:endParaRPr>
          </a:p>
          <a:p>
            <a:pPr marL="342900" indent="-342900">
              <a:spcBef>
                <a:spcPct val="20000"/>
              </a:spcBef>
              <a:buFont typeface="Wingdings" pitchFamily="2" charset="2"/>
              <a:buChar char="ü"/>
              <a:defRPr/>
            </a:pPr>
            <a:r>
              <a:rPr lang="zh-CN" altLang="en-US" dirty="0" smtClean="0">
                <a:latin typeface="黑体" pitchFamily="49" charset="-122"/>
                <a:ea typeface="黑体" pitchFamily="49" charset="-122"/>
              </a:rPr>
              <a:t>可展开科研实验</a:t>
            </a:r>
          </a:p>
          <a:p>
            <a:pPr>
              <a:defRPr/>
            </a:pPr>
            <a:endParaRPr lang="zh-CN" altLang="en-US" dirty="0" smtClean="0"/>
          </a:p>
        </p:txBody>
      </p:sp>
      <p:sp>
        <p:nvSpPr>
          <p:cNvPr id="7373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9AA4E04D-CE01-446B-B59E-B07C291AC6AE}" type="slidenum">
              <a:rPr lang="zh-CN" altLang="en-US" smtClean="0"/>
              <a:pPr eaLnBrk="1" hangingPunct="1"/>
              <a:t>9</a:t>
            </a:fld>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Rectangle 16"/>
          <p:cNvSpPr>
            <a:spLocks noChangeArrowheads="1"/>
          </p:cNvSpPr>
          <p:nvPr userDrawn="1"/>
        </p:nvSpPr>
        <p:spPr bwMode="auto">
          <a:xfrm flipV="1">
            <a:off x="0" y="785813"/>
            <a:ext cx="9144000" cy="73025"/>
          </a:xfrm>
          <a:prstGeom prst="rect">
            <a:avLst/>
          </a:prstGeom>
          <a:solidFill>
            <a:srgbClr val="0E3092"/>
          </a:solidFill>
          <a:ln w="9525">
            <a:solidFill>
              <a:srgbClr val="2B0BB5"/>
            </a:solidFill>
            <a:miter lim="800000"/>
            <a:headEnd/>
            <a:tailEnd/>
          </a:ln>
        </p:spPr>
        <p:txBody>
          <a:bodyPr rot="10800000" wrap="none" anchor="ctr"/>
          <a:lstStyle/>
          <a:p>
            <a:pPr algn="l">
              <a:defRPr/>
            </a:pPr>
            <a:endParaRPr lang="zh-CN" altLang="en-US">
              <a:latin typeface="Calibri" pitchFamily="34" charset="0"/>
            </a:endParaRPr>
          </a:p>
        </p:txBody>
      </p:sp>
      <p:pic>
        <p:nvPicPr>
          <p:cNvPr id="5" name="Picture 2" descr="C:\Documents and Settings\Administrator\桌面\标识（集团蓝）\标识2x.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875" y="-242888"/>
            <a:ext cx="3286125"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457200" y="274638"/>
            <a:ext cx="8229600" cy="1143000"/>
          </a:xfrm>
          <a:prstGeom prst="rect">
            <a:avLst/>
          </a:prstGeom>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6" name="日期占位符 3"/>
          <p:cNvSpPr>
            <a:spLocks noGrp="1"/>
          </p:cNvSpPr>
          <p:nvPr>
            <p:ph type="dt" sz="half" idx="10"/>
          </p:nvPr>
        </p:nvSpPr>
        <p:spPr>
          <a:xfrm>
            <a:off x="457200" y="6356350"/>
            <a:ext cx="2133600" cy="365125"/>
          </a:xfrm>
        </p:spPr>
        <p:txBody>
          <a:bodyPr/>
          <a:lstStyle>
            <a:lvl1pPr>
              <a:defRPr noProof="1"/>
            </a:lvl1pPr>
          </a:lstStyle>
          <a:p>
            <a:pPr>
              <a:defRPr/>
            </a:pPr>
            <a:fld id="{03119A55-9A3C-45B0-BDFC-4ECE4397D7DA}" type="datetime1">
              <a:rPr lang="zh-CN" altLang="en-US"/>
              <a:pPr>
                <a:defRPr/>
              </a:pPr>
              <a:t>2018/9/11</a:t>
            </a:fld>
            <a:endParaRPr lang="zh-CN" altLang="en-US"/>
          </a:p>
        </p:txBody>
      </p:sp>
      <p:sp>
        <p:nvSpPr>
          <p:cNvPr id="7" name="页脚占位符 4"/>
          <p:cNvSpPr>
            <a:spLocks noGrp="1"/>
          </p:cNvSpPr>
          <p:nvPr>
            <p:ph type="ftr" sz="quarter" idx="11"/>
          </p:nvPr>
        </p:nvSpPr>
        <p:spPr>
          <a:xfrm>
            <a:off x="3124200" y="6356350"/>
            <a:ext cx="2895600" cy="365125"/>
          </a:xfrm>
        </p:spPr>
        <p:txBody>
          <a:bodyPr/>
          <a:lstStyle>
            <a:lvl1pPr>
              <a:defRPr>
                <a:latin typeface="Calibri" panose="020F0502020204030204" pitchFamily="34" charset="0"/>
              </a:defRPr>
            </a:lvl1pPr>
          </a:lstStyle>
          <a:p>
            <a:pPr>
              <a:defRPr/>
            </a:pPr>
            <a:endParaRPr lang="en-US" altLang="zh-CN"/>
          </a:p>
        </p:txBody>
      </p:sp>
      <p:sp>
        <p:nvSpPr>
          <p:cNvPr id="8" name="灯片编号占位符 5"/>
          <p:cNvSpPr>
            <a:spLocks noGrp="1"/>
          </p:cNvSpPr>
          <p:nvPr>
            <p:ph type="sldNum" sz="quarter" idx="12"/>
          </p:nvPr>
        </p:nvSpPr>
        <p:spPr>
          <a:xfrm>
            <a:off x="8677275" y="6492875"/>
            <a:ext cx="466725" cy="365125"/>
          </a:xfrm>
        </p:spPr>
        <p:txBody>
          <a:bodyPr>
            <a:prstTxWarp prst="textNoShape">
              <a:avLst/>
            </a:prstTxWarp>
          </a:bodyPr>
          <a:lstStyle>
            <a:lvl1pPr>
              <a:buFont typeface="Arial" pitchFamily="34" charset="0"/>
              <a:buNone/>
              <a:defRPr/>
            </a:lvl1pPr>
          </a:lstStyle>
          <a:p>
            <a:pPr>
              <a:defRPr/>
            </a:pPr>
            <a:fld id="{4B81DCAE-537B-4194-A57F-3337E55D8DCA}" type="slidenum">
              <a:rPr lang="zh-CN" altLang="en-US"/>
              <a:pPr>
                <a:defRPr/>
              </a:pPr>
              <a:t>‹#›</a:t>
            </a:fld>
            <a:endParaRPr lang="zh-CN" altLang="en-US"/>
          </a:p>
        </p:txBody>
      </p:sp>
    </p:spTree>
    <p:extLst>
      <p:ext uri="{BB962C8B-B14F-4D97-AF65-F5344CB8AC3E}">
        <p14:creationId xmlns:p14="http://schemas.microsoft.com/office/powerpoint/2010/main" val="2525524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Rectangle 16"/>
          <p:cNvSpPr>
            <a:spLocks noChangeArrowheads="1"/>
          </p:cNvSpPr>
          <p:nvPr userDrawn="1"/>
        </p:nvSpPr>
        <p:spPr bwMode="auto">
          <a:xfrm flipV="1">
            <a:off x="0" y="785813"/>
            <a:ext cx="9144000" cy="73025"/>
          </a:xfrm>
          <a:prstGeom prst="rect">
            <a:avLst/>
          </a:prstGeom>
          <a:solidFill>
            <a:srgbClr val="0E3092"/>
          </a:solidFill>
          <a:ln w="9525">
            <a:solidFill>
              <a:srgbClr val="2B0BB5"/>
            </a:solidFill>
            <a:miter lim="800000"/>
            <a:headEnd/>
            <a:tailEnd/>
          </a:ln>
        </p:spPr>
        <p:txBody>
          <a:bodyPr rot="10800000" wrap="none" anchor="ctr"/>
          <a:lstStyle/>
          <a:p>
            <a:pPr algn="l">
              <a:defRPr/>
            </a:pPr>
            <a:endParaRPr lang="zh-CN" altLang="en-US">
              <a:latin typeface="Calibri" pitchFamily="34" charset="0"/>
            </a:endParaRPr>
          </a:p>
        </p:txBody>
      </p:sp>
      <p:pic>
        <p:nvPicPr>
          <p:cNvPr id="5" name="Picture 2" descr="C:\Documents and Settings\Administrator\桌面\标识（集团蓝）\标识2x.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875" y="-242888"/>
            <a:ext cx="3286125"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smtClean="0"/>
              <a:t>单击此处编辑母版文本样式</a:t>
            </a:r>
          </a:p>
        </p:txBody>
      </p:sp>
      <p:sp>
        <p:nvSpPr>
          <p:cNvPr id="6" name="日期占位符 3"/>
          <p:cNvSpPr>
            <a:spLocks noGrp="1"/>
          </p:cNvSpPr>
          <p:nvPr>
            <p:ph type="dt" sz="half" idx="10"/>
          </p:nvPr>
        </p:nvSpPr>
        <p:spPr>
          <a:xfrm>
            <a:off x="457200" y="6356350"/>
            <a:ext cx="2133600" cy="365125"/>
          </a:xfrm>
        </p:spPr>
        <p:txBody>
          <a:bodyPr/>
          <a:lstStyle>
            <a:lvl1pPr>
              <a:defRPr noProof="1"/>
            </a:lvl1pPr>
          </a:lstStyle>
          <a:p>
            <a:pPr>
              <a:defRPr/>
            </a:pPr>
            <a:fld id="{A9C70F24-2BD2-409A-BA22-B650BCDF106E}" type="datetime1">
              <a:rPr lang="zh-CN" altLang="en-US"/>
              <a:pPr>
                <a:defRPr/>
              </a:pPr>
              <a:t>2018/9/11</a:t>
            </a:fld>
            <a:endParaRPr lang="zh-CN" altLang="en-US"/>
          </a:p>
        </p:txBody>
      </p:sp>
      <p:sp>
        <p:nvSpPr>
          <p:cNvPr id="7" name="页脚占位符 4"/>
          <p:cNvSpPr>
            <a:spLocks noGrp="1"/>
          </p:cNvSpPr>
          <p:nvPr>
            <p:ph type="ftr" sz="quarter" idx="11"/>
          </p:nvPr>
        </p:nvSpPr>
        <p:spPr>
          <a:xfrm>
            <a:off x="3124200" y="6356350"/>
            <a:ext cx="2895600" cy="365125"/>
          </a:xfrm>
        </p:spPr>
        <p:txBody>
          <a:bodyPr/>
          <a:lstStyle>
            <a:lvl1pPr>
              <a:defRPr>
                <a:latin typeface="Calibri" panose="020F0502020204030204" pitchFamily="34" charset="0"/>
              </a:defRPr>
            </a:lvl1pPr>
          </a:lstStyle>
          <a:p>
            <a:pPr>
              <a:defRPr/>
            </a:pPr>
            <a:endParaRPr lang="en-US" altLang="zh-CN"/>
          </a:p>
        </p:txBody>
      </p:sp>
      <p:sp>
        <p:nvSpPr>
          <p:cNvPr id="8" name="灯片编号占位符 5"/>
          <p:cNvSpPr>
            <a:spLocks noGrp="1"/>
          </p:cNvSpPr>
          <p:nvPr>
            <p:ph type="sldNum" sz="quarter" idx="12"/>
          </p:nvPr>
        </p:nvSpPr>
        <p:spPr>
          <a:xfrm>
            <a:off x="8459788" y="6492875"/>
            <a:ext cx="539750" cy="365125"/>
          </a:xfrm>
        </p:spPr>
        <p:txBody>
          <a:bodyPr>
            <a:prstTxWarp prst="textNoShape">
              <a:avLst/>
            </a:prstTxWarp>
          </a:bodyPr>
          <a:lstStyle>
            <a:lvl1pPr>
              <a:buFont typeface="Arial" pitchFamily="34" charset="0"/>
              <a:buNone/>
              <a:defRPr/>
            </a:lvl1pPr>
          </a:lstStyle>
          <a:p>
            <a:pPr>
              <a:defRPr/>
            </a:pPr>
            <a:fld id="{4B0901F9-5A2E-48E4-B81A-CCCDEBF82FC9}" type="slidenum">
              <a:rPr lang="zh-CN" altLang="en-US"/>
              <a:pPr>
                <a:defRPr/>
              </a:pPr>
              <a:t>‹#›</a:t>
            </a:fld>
            <a:endParaRPr lang="zh-CN" altLang="en-US"/>
          </a:p>
        </p:txBody>
      </p:sp>
    </p:spTree>
    <p:extLst>
      <p:ext uri="{BB962C8B-B14F-4D97-AF65-F5344CB8AC3E}">
        <p14:creationId xmlns:p14="http://schemas.microsoft.com/office/powerpoint/2010/main" val="2581268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7" name="Rectangle 16"/>
          <p:cNvSpPr>
            <a:spLocks noChangeArrowheads="1"/>
          </p:cNvSpPr>
          <p:nvPr userDrawn="1"/>
        </p:nvSpPr>
        <p:spPr bwMode="auto">
          <a:xfrm flipV="1">
            <a:off x="0" y="785813"/>
            <a:ext cx="9144000" cy="73025"/>
          </a:xfrm>
          <a:prstGeom prst="rect">
            <a:avLst/>
          </a:prstGeom>
          <a:solidFill>
            <a:srgbClr val="0E3092"/>
          </a:solidFill>
          <a:ln w="9525">
            <a:solidFill>
              <a:srgbClr val="2B0BB5"/>
            </a:solidFill>
            <a:miter lim="800000"/>
            <a:headEnd/>
            <a:tailEnd/>
          </a:ln>
        </p:spPr>
        <p:txBody>
          <a:bodyPr rot="10800000" wrap="none" anchor="ctr"/>
          <a:lstStyle/>
          <a:p>
            <a:pPr algn="l">
              <a:defRPr/>
            </a:pPr>
            <a:endParaRPr lang="zh-CN" altLang="en-US">
              <a:latin typeface="Calibri" pitchFamily="34" charset="0"/>
            </a:endParaRPr>
          </a:p>
        </p:txBody>
      </p:sp>
      <p:pic>
        <p:nvPicPr>
          <p:cNvPr id="8" name="Picture 2" descr="C:\Documents and Settings\Administrator\桌面\标识（集团蓝）\标识2x.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875" y="-242888"/>
            <a:ext cx="3286125"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9" name="日期占位符 6"/>
          <p:cNvSpPr>
            <a:spLocks noGrp="1"/>
          </p:cNvSpPr>
          <p:nvPr>
            <p:ph type="dt" sz="half" idx="10"/>
          </p:nvPr>
        </p:nvSpPr>
        <p:spPr>
          <a:xfrm>
            <a:off x="457200" y="6356350"/>
            <a:ext cx="2133600" cy="365125"/>
          </a:xfrm>
        </p:spPr>
        <p:txBody>
          <a:bodyPr/>
          <a:lstStyle>
            <a:lvl1pPr>
              <a:defRPr noProof="1"/>
            </a:lvl1pPr>
          </a:lstStyle>
          <a:p>
            <a:pPr>
              <a:defRPr/>
            </a:pPr>
            <a:fld id="{F8C6AA3C-7248-4051-AF80-2DB798845C9B}" type="datetime1">
              <a:rPr lang="zh-CN" altLang="en-US"/>
              <a:pPr>
                <a:defRPr/>
              </a:pPr>
              <a:t>2018/9/11</a:t>
            </a:fld>
            <a:endParaRPr lang="zh-CN" altLang="en-US"/>
          </a:p>
        </p:txBody>
      </p:sp>
      <p:sp>
        <p:nvSpPr>
          <p:cNvPr id="10" name="页脚占位符 7"/>
          <p:cNvSpPr>
            <a:spLocks noGrp="1"/>
          </p:cNvSpPr>
          <p:nvPr>
            <p:ph type="ftr" sz="quarter" idx="11"/>
          </p:nvPr>
        </p:nvSpPr>
        <p:spPr>
          <a:xfrm>
            <a:off x="3124200" y="6356350"/>
            <a:ext cx="2895600" cy="365125"/>
          </a:xfrm>
        </p:spPr>
        <p:txBody>
          <a:bodyPr/>
          <a:lstStyle>
            <a:lvl1pPr>
              <a:defRPr>
                <a:latin typeface="Calibri" panose="020F0502020204030204" pitchFamily="34" charset="0"/>
              </a:defRPr>
            </a:lvl1pPr>
          </a:lstStyle>
          <a:p>
            <a:pPr>
              <a:defRPr/>
            </a:pPr>
            <a:endParaRPr lang="en-US" altLang="zh-CN"/>
          </a:p>
        </p:txBody>
      </p:sp>
      <p:sp>
        <p:nvSpPr>
          <p:cNvPr id="11" name="灯片编号占位符 8"/>
          <p:cNvSpPr>
            <a:spLocks noGrp="1"/>
          </p:cNvSpPr>
          <p:nvPr>
            <p:ph type="sldNum" sz="quarter" idx="12"/>
          </p:nvPr>
        </p:nvSpPr>
        <p:spPr>
          <a:xfrm>
            <a:off x="6553200" y="6356350"/>
            <a:ext cx="2133600" cy="365125"/>
          </a:xfrm>
        </p:spPr>
        <p:txBody>
          <a:bodyPr>
            <a:prstTxWarp prst="textNoShape">
              <a:avLst/>
            </a:prstTxWarp>
          </a:bodyPr>
          <a:lstStyle>
            <a:lvl1pPr>
              <a:buFont typeface="Arial" pitchFamily="34" charset="0"/>
              <a:buNone/>
              <a:defRPr/>
            </a:lvl1pPr>
          </a:lstStyle>
          <a:p>
            <a:pPr>
              <a:defRPr/>
            </a:pPr>
            <a:fld id="{59D38F6D-0A2F-4DC5-99D0-CCC41DD8859A}" type="slidenum">
              <a:rPr lang="zh-CN" altLang="en-US"/>
              <a:pPr>
                <a:defRPr/>
              </a:pPr>
              <a:t>‹#›</a:t>
            </a:fld>
            <a:endParaRPr lang="zh-CN" altLang="en-US"/>
          </a:p>
        </p:txBody>
      </p:sp>
    </p:spTree>
    <p:extLst>
      <p:ext uri="{BB962C8B-B14F-4D97-AF65-F5344CB8AC3E}">
        <p14:creationId xmlns:p14="http://schemas.microsoft.com/office/powerpoint/2010/main" val="3841001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Rectangle 16"/>
          <p:cNvSpPr>
            <a:spLocks noChangeArrowheads="1"/>
          </p:cNvSpPr>
          <p:nvPr userDrawn="1"/>
        </p:nvSpPr>
        <p:spPr bwMode="auto">
          <a:xfrm flipV="1">
            <a:off x="0" y="785813"/>
            <a:ext cx="9144000" cy="73025"/>
          </a:xfrm>
          <a:prstGeom prst="rect">
            <a:avLst/>
          </a:prstGeom>
          <a:solidFill>
            <a:srgbClr val="0E3092"/>
          </a:solidFill>
          <a:ln w="9525">
            <a:solidFill>
              <a:srgbClr val="2B0BB5"/>
            </a:solidFill>
            <a:miter lim="800000"/>
            <a:headEnd/>
            <a:tailEnd/>
          </a:ln>
        </p:spPr>
        <p:txBody>
          <a:bodyPr rot="10800000" wrap="none" anchor="ctr"/>
          <a:lstStyle/>
          <a:p>
            <a:pPr algn="l">
              <a:defRPr/>
            </a:pPr>
            <a:endParaRPr lang="zh-CN" altLang="en-US">
              <a:latin typeface="Calibri" pitchFamily="34" charset="0"/>
            </a:endParaRPr>
          </a:p>
        </p:txBody>
      </p:sp>
      <p:pic>
        <p:nvPicPr>
          <p:cNvPr id="6" name="Picture 2" descr="C:\Documents and Settings\Administrator\桌面\标识（集团蓝）\标识2x.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875" y="-242888"/>
            <a:ext cx="3286125"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p>
        </p:txBody>
      </p:sp>
      <p:sp>
        <p:nvSpPr>
          <p:cNvPr id="7" name="日期占位符 4"/>
          <p:cNvSpPr>
            <a:spLocks noGrp="1"/>
          </p:cNvSpPr>
          <p:nvPr>
            <p:ph type="dt" sz="half" idx="10"/>
          </p:nvPr>
        </p:nvSpPr>
        <p:spPr>
          <a:xfrm>
            <a:off x="457200" y="6356350"/>
            <a:ext cx="2133600" cy="365125"/>
          </a:xfrm>
        </p:spPr>
        <p:txBody>
          <a:bodyPr/>
          <a:lstStyle>
            <a:lvl1pPr>
              <a:defRPr noProof="1"/>
            </a:lvl1pPr>
          </a:lstStyle>
          <a:p>
            <a:pPr>
              <a:defRPr/>
            </a:pPr>
            <a:fld id="{94CEEF5D-BFC4-49E6-9900-56E2053CC3B0}" type="datetime1">
              <a:rPr lang="zh-CN" altLang="en-US"/>
              <a:pPr>
                <a:defRPr/>
              </a:pPr>
              <a:t>2018/9/11</a:t>
            </a:fld>
            <a:endParaRPr lang="zh-CN" altLang="en-US"/>
          </a:p>
        </p:txBody>
      </p:sp>
      <p:sp>
        <p:nvSpPr>
          <p:cNvPr id="8" name="页脚占位符 5"/>
          <p:cNvSpPr>
            <a:spLocks noGrp="1"/>
          </p:cNvSpPr>
          <p:nvPr>
            <p:ph type="ftr" sz="quarter" idx="11"/>
          </p:nvPr>
        </p:nvSpPr>
        <p:spPr>
          <a:xfrm>
            <a:off x="3124200" y="6356350"/>
            <a:ext cx="2895600" cy="365125"/>
          </a:xfrm>
        </p:spPr>
        <p:txBody>
          <a:bodyPr/>
          <a:lstStyle>
            <a:lvl1pPr>
              <a:defRPr>
                <a:latin typeface="Calibri" panose="020F0502020204030204" pitchFamily="34" charset="0"/>
              </a:defRPr>
            </a:lvl1pPr>
          </a:lstStyle>
          <a:p>
            <a:pPr>
              <a:defRPr/>
            </a:pPr>
            <a:endParaRPr lang="en-US" altLang="zh-CN"/>
          </a:p>
        </p:txBody>
      </p:sp>
      <p:sp>
        <p:nvSpPr>
          <p:cNvPr id="9" name="灯片编号占位符 6"/>
          <p:cNvSpPr>
            <a:spLocks noGrp="1"/>
          </p:cNvSpPr>
          <p:nvPr>
            <p:ph type="sldNum" sz="quarter" idx="12"/>
          </p:nvPr>
        </p:nvSpPr>
        <p:spPr>
          <a:xfrm>
            <a:off x="6553200" y="6356350"/>
            <a:ext cx="2133600" cy="365125"/>
          </a:xfrm>
        </p:spPr>
        <p:txBody>
          <a:bodyPr>
            <a:prstTxWarp prst="textNoShape">
              <a:avLst/>
            </a:prstTxWarp>
          </a:bodyPr>
          <a:lstStyle>
            <a:lvl1pPr>
              <a:buFont typeface="Arial" pitchFamily="34" charset="0"/>
              <a:buNone/>
              <a:defRPr/>
            </a:lvl1pPr>
          </a:lstStyle>
          <a:p>
            <a:pPr>
              <a:defRPr/>
            </a:pPr>
            <a:fld id="{4B661561-DB6B-49EF-AC10-5DFAD13F2870}" type="slidenum">
              <a:rPr lang="zh-CN" altLang="en-US"/>
              <a:pPr>
                <a:defRPr/>
              </a:pPr>
              <a:t>‹#›</a:t>
            </a:fld>
            <a:endParaRPr lang="zh-CN" altLang="en-US"/>
          </a:p>
        </p:txBody>
      </p:sp>
    </p:spTree>
    <p:extLst>
      <p:ext uri="{BB962C8B-B14F-4D97-AF65-F5344CB8AC3E}">
        <p14:creationId xmlns:p14="http://schemas.microsoft.com/office/powerpoint/2010/main" val="1533129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4" name="Rectangle 16"/>
          <p:cNvSpPr>
            <a:spLocks noChangeArrowheads="1"/>
          </p:cNvSpPr>
          <p:nvPr userDrawn="1"/>
        </p:nvSpPr>
        <p:spPr bwMode="auto">
          <a:xfrm flipV="1">
            <a:off x="0" y="785813"/>
            <a:ext cx="9144000" cy="73025"/>
          </a:xfrm>
          <a:prstGeom prst="rect">
            <a:avLst/>
          </a:prstGeom>
          <a:solidFill>
            <a:srgbClr val="0E3092"/>
          </a:solidFill>
          <a:ln w="9525">
            <a:solidFill>
              <a:srgbClr val="2B0BB5"/>
            </a:solidFill>
            <a:miter lim="800000"/>
            <a:headEnd/>
            <a:tailEnd/>
          </a:ln>
        </p:spPr>
        <p:txBody>
          <a:bodyPr rot="10800000" wrap="none" anchor="ctr"/>
          <a:lstStyle/>
          <a:p>
            <a:pPr algn="l">
              <a:defRPr/>
            </a:pPr>
            <a:endParaRPr lang="zh-CN" altLang="en-US">
              <a:latin typeface="Calibri" pitchFamily="34" charset="0"/>
            </a:endParaRPr>
          </a:p>
        </p:txBody>
      </p:sp>
      <p:pic>
        <p:nvPicPr>
          <p:cNvPr id="5" name="Picture 2" descr="C:\Documents and Settings\Administrator\桌面\标识（集团蓝）\标识2x.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875" y="-242888"/>
            <a:ext cx="3286125"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457200" y="274638"/>
            <a:ext cx="8229600" cy="1143000"/>
          </a:xfrm>
          <a:prstGeom prst="rect">
            <a:avLst/>
          </a:prstGeom>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6" name="日期占位符 3"/>
          <p:cNvSpPr>
            <a:spLocks noGrp="1"/>
          </p:cNvSpPr>
          <p:nvPr>
            <p:ph type="dt" sz="half" idx="10"/>
          </p:nvPr>
        </p:nvSpPr>
        <p:spPr>
          <a:xfrm>
            <a:off x="457200" y="6356350"/>
            <a:ext cx="2133600" cy="365125"/>
          </a:xfrm>
        </p:spPr>
        <p:txBody>
          <a:bodyPr/>
          <a:lstStyle>
            <a:lvl1pPr>
              <a:defRPr noProof="1"/>
            </a:lvl1pPr>
          </a:lstStyle>
          <a:p>
            <a:pPr>
              <a:defRPr/>
            </a:pPr>
            <a:fld id="{F074D5FE-74ED-4110-A192-1F0E6B79BEF9}" type="datetime1">
              <a:rPr lang="zh-CN" altLang="en-US"/>
              <a:pPr>
                <a:defRPr/>
              </a:pPr>
              <a:t>2018/9/11</a:t>
            </a:fld>
            <a:endParaRPr lang="zh-CN" altLang="en-US"/>
          </a:p>
        </p:txBody>
      </p:sp>
      <p:sp>
        <p:nvSpPr>
          <p:cNvPr id="7" name="页脚占位符 4"/>
          <p:cNvSpPr>
            <a:spLocks noGrp="1"/>
          </p:cNvSpPr>
          <p:nvPr>
            <p:ph type="ftr" sz="quarter" idx="11"/>
          </p:nvPr>
        </p:nvSpPr>
        <p:spPr>
          <a:xfrm>
            <a:off x="3124200" y="6356350"/>
            <a:ext cx="2895600" cy="365125"/>
          </a:xfrm>
        </p:spPr>
        <p:txBody>
          <a:bodyPr/>
          <a:lstStyle>
            <a:lvl1pPr>
              <a:defRPr>
                <a:latin typeface="Calibri" panose="020F0502020204030204" pitchFamily="34" charset="0"/>
              </a:defRPr>
            </a:lvl1pPr>
          </a:lstStyle>
          <a:p>
            <a:pPr>
              <a:defRPr/>
            </a:pPr>
            <a:endParaRPr lang="en-US" altLang="zh-CN"/>
          </a:p>
        </p:txBody>
      </p:sp>
      <p:sp>
        <p:nvSpPr>
          <p:cNvPr id="8" name="灯片编号占位符 5"/>
          <p:cNvSpPr>
            <a:spLocks noGrp="1"/>
          </p:cNvSpPr>
          <p:nvPr>
            <p:ph type="sldNum" sz="quarter" idx="12"/>
          </p:nvPr>
        </p:nvSpPr>
        <p:spPr>
          <a:xfrm>
            <a:off x="6553200" y="6356350"/>
            <a:ext cx="2133600" cy="365125"/>
          </a:xfrm>
        </p:spPr>
        <p:txBody>
          <a:bodyPr>
            <a:prstTxWarp prst="textNoShape">
              <a:avLst/>
            </a:prstTxWarp>
          </a:bodyPr>
          <a:lstStyle>
            <a:lvl1pPr>
              <a:buFont typeface="Arial" pitchFamily="34" charset="0"/>
              <a:buNone/>
              <a:defRPr/>
            </a:lvl1pPr>
          </a:lstStyle>
          <a:p>
            <a:pPr>
              <a:defRPr/>
            </a:pPr>
            <a:fld id="{A4584DA9-7854-475F-9CE8-E2265710EA62}" type="slidenum">
              <a:rPr lang="zh-CN" altLang="en-US"/>
              <a:pPr>
                <a:defRPr/>
              </a:pPr>
              <a:t>‹#›</a:t>
            </a:fld>
            <a:endParaRPr lang="zh-CN" altLang="en-US"/>
          </a:p>
        </p:txBody>
      </p:sp>
    </p:spTree>
    <p:extLst>
      <p:ext uri="{BB962C8B-B14F-4D97-AF65-F5344CB8AC3E}">
        <p14:creationId xmlns:p14="http://schemas.microsoft.com/office/powerpoint/2010/main" val="1520086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Rectangle 16"/>
          <p:cNvSpPr>
            <a:spLocks noChangeArrowheads="1"/>
          </p:cNvSpPr>
          <p:nvPr userDrawn="1"/>
        </p:nvSpPr>
        <p:spPr bwMode="auto">
          <a:xfrm flipV="1">
            <a:off x="0" y="785813"/>
            <a:ext cx="9144000" cy="73025"/>
          </a:xfrm>
          <a:prstGeom prst="rect">
            <a:avLst/>
          </a:prstGeom>
          <a:solidFill>
            <a:srgbClr val="0E3092"/>
          </a:solidFill>
          <a:ln w="9525">
            <a:solidFill>
              <a:srgbClr val="2B0BB5"/>
            </a:solidFill>
            <a:miter lim="800000"/>
            <a:headEnd/>
            <a:tailEnd/>
          </a:ln>
        </p:spPr>
        <p:txBody>
          <a:bodyPr rot="10800000" wrap="none" anchor="ctr"/>
          <a:lstStyle/>
          <a:p>
            <a:pPr algn="l">
              <a:defRPr/>
            </a:pPr>
            <a:endParaRPr lang="zh-CN" altLang="en-US">
              <a:latin typeface="Calibri" pitchFamily="34" charset="0"/>
            </a:endParaRPr>
          </a:p>
        </p:txBody>
      </p:sp>
      <p:pic>
        <p:nvPicPr>
          <p:cNvPr id="5" name="Picture 2" descr="C:\Documents and Settings\Administrator\桌面\标识（集团蓝）\标识2x.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875" y="-242888"/>
            <a:ext cx="3286125"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6" name="日期占位符 3"/>
          <p:cNvSpPr>
            <a:spLocks noGrp="1"/>
          </p:cNvSpPr>
          <p:nvPr>
            <p:ph type="dt" sz="half" idx="10"/>
          </p:nvPr>
        </p:nvSpPr>
        <p:spPr>
          <a:xfrm>
            <a:off x="457200" y="6356350"/>
            <a:ext cx="2133600" cy="365125"/>
          </a:xfrm>
        </p:spPr>
        <p:txBody>
          <a:bodyPr/>
          <a:lstStyle>
            <a:lvl1pPr>
              <a:defRPr noProof="1"/>
            </a:lvl1pPr>
          </a:lstStyle>
          <a:p>
            <a:pPr>
              <a:defRPr/>
            </a:pPr>
            <a:fld id="{CED7DCDA-C4E6-4142-A618-6563B92009FD}" type="datetime1">
              <a:rPr lang="zh-CN" altLang="en-US"/>
              <a:pPr>
                <a:defRPr/>
              </a:pPr>
              <a:t>2018/9/11</a:t>
            </a:fld>
            <a:endParaRPr lang="zh-CN" altLang="en-US"/>
          </a:p>
        </p:txBody>
      </p:sp>
      <p:sp>
        <p:nvSpPr>
          <p:cNvPr id="7" name="页脚占位符 4"/>
          <p:cNvSpPr>
            <a:spLocks noGrp="1"/>
          </p:cNvSpPr>
          <p:nvPr>
            <p:ph type="ftr" sz="quarter" idx="11"/>
          </p:nvPr>
        </p:nvSpPr>
        <p:spPr>
          <a:xfrm>
            <a:off x="3124200" y="6356350"/>
            <a:ext cx="2895600" cy="365125"/>
          </a:xfrm>
        </p:spPr>
        <p:txBody>
          <a:bodyPr/>
          <a:lstStyle>
            <a:lvl1pPr>
              <a:defRPr>
                <a:latin typeface="Calibri" panose="020F0502020204030204" pitchFamily="34" charset="0"/>
              </a:defRPr>
            </a:lvl1pPr>
          </a:lstStyle>
          <a:p>
            <a:pPr>
              <a:defRPr/>
            </a:pPr>
            <a:endParaRPr lang="en-US" altLang="zh-CN"/>
          </a:p>
        </p:txBody>
      </p:sp>
      <p:sp>
        <p:nvSpPr>
          <p:cNvPr id="8" name="灯片编号占位符 5"/>
          <p:cNvSpPr>
            <a:spLocks noGrp="1"/>
          </p:cNvSpPr>
          <p:nvPr>
            <p:ph type="sldNum" sz="quarter" idx="12"/>
          </p:nvPr>
        </p:nvSpPr>
        <p:spPr>
          <a:xfrm>
            <a:off x="6553200" y="6356350"/>
            <a:ext cx="2133600" cy="365125"/>
          </a:xfrm>
        </p:spPr>
        <p:txBody>
          <a:bodyPr>
            <a:prstTxWarp prst="textNoShape">
              <a:avLst/>
            </a:prstTxWarp>
          </a:bodyPr>
          <a:lstStyle>
            <a:lvl1pPr>
              <a:buFont typeface="Arial" pitchFamily="34" charset="0"/>
              <a:buNone/>
              <a:defRPr/>
            </a:lvl1pPr>
          </a:lstStyle>
          <a:p>
            <a:pPr>
              <a:defRPr/>
            </a:pPr>
            <a:fld id="{82B80389-B4FC-4AD5-9CBC-091EFB94ACF5}" type="slidenum">
              <a:rPr lang="zh-CN" altLang="en-US"/>
              <a:pPr>
                <a:defRPr/>
              </a:pPr>
              <a:t>‹#›</a:t>
            </a:fld>
            <a:endParaRPr lang="zh-CN" altLang="en-US"/>
          </a:p>
        </p:txBody>
      </p:sp>
    </p:spTree>
    <p:extLst>
      <p:ext uri="{BB962C8B-B14F-4D97-AF65-F5344CB8AC3E}">
        <p14:creationId xmlns:p14="http://schemas.microsoft.com/office/powerpoint/2010/main" val="1187648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4" name="Rectangle 16"/>
          <p:cNvSpPr>
            <a:spLocks noChangeArrowheads="1"/>
          </p:cNvSpPr>
          <p:nvPr userDrawn="1"/>
        </p:nvSpPr>
        <p:spPr bwMode="auto">
          <a:xfrm flipV="1">
            <a:off x="0" y="785813"/>
            <a:ext cx="9144000" cy="73025"/>
          </a:xfrm>
          <a:prstGeom prst="rect">
            <a:avLst/>
          </a:prstGeom>
          <a:solidFill>
            <a:srgbClr val="0E3092"/>
          </a:solidFill>
          <a:ln w="9525">
            <a:solidFill>
              <a:srgbClr val="2B0BB5"/>
            </a:solidFill>
            <a:miter lim="800000"/>
            <a:headEnd/>
            <a:tailEnd/>
          </a:ln>
        </p:spPr>
        <p:txBody>
          <a:bodyPr rot="10800000" wrap="none" anchor="ctr"/>
          <a:lstStyle/>
          <a:p>
            <a:pPr algn="l"/>
            <a:endParaRPr lang="zh-CN" altLang="en-US">
              <a:latin typeface="Calibri" pitchFamily="34" charset="0"/>
            </a:endParaRPr>
          </a:p>
        </p:txBody>
      </p:sp>
      <p:pic>
        <p:nvPicPr>
          <p:cNvPr id="5" name="Picture 2" descr="C:\Documents and Settings\Administrator\桌面\标识（集团蓝）\标识2x.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875" y="-242888"/>
            <a:ext cx="3286125"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85800" y="2130425"/>
            <a:ext cx="7772400" cy="1470025"/>
          </a:xfrm>
          <a:prstGeom prst="rect">
            <a:avLst/>
          </a:prstGeo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smtClean="0"/>
              <a:t>单击此处编辑母版副标题样式</a:t>
            </a:r>
            <a:endParaRPr lang="zh-CN" altLang="en-US" noProof="1"/>
          </a:p>
        </p:txBody>
      </p:sp>
      <p:sp>
        <p:nvSpPr>
          <p:cNvPr id="6" name="日期占位符 3"/>
          <p:cNvSpPr>
            <a:spLocks noGrp="1"/>
          </p:cNvSpPr>
          <p:nvPr>
            <p:ph type="dt" sz="half" idx="10"/>
          </p:nvPr>
        </p:nvSpPr>
        <p:spPr>
          <a:xfrm>
            <a:off x="457200" y="6356350"/>
            <a:ext cx="2133600" cy="365125"/>
          </a:xfrm>
        </p:spPr>
        <p:txBody>
          <a:bodyPr/>
          <a:lstStyle>
            <a:lvl1pPr>
              <a:defRPr noProof="1"/>
            </a:lvl1pPr>
          </a:lstStyle>
          <a:p>
            <a:pPr>
              <a:defRPr/>
            </a:pPr>
            <a:fld id="{480FC3DA-A095-4A75-955E-1303F9189D66}" type="datetime1">
              <a:rPr lang="zh-CN" altLang="en-US"/>
              <a:pPr>
                <a:defRPr/>
              </a:pPr>
              <a:t>2018/9/11</a:t>
            </a:fld>
            <a:endParaRPr lang="zh-CN" altLang="en-US"/>
          </a:p>
        </p:txBody>
      </p:sp>
      <p:sp>
        <p:nvSpPr>
          <p:cNvPr id="7" name="页脚占位符 4"/>
          <p:cNvSpPr>
            <a:spLocks noGrp="1"/>
          </p:cNvSpPr>
          <p:nvPr>
            <p:ph type="ftr" sz="quarter" idx="11"/>
          </p:nvPr>
        </p:nvSpPr>
        <p:spPr>
          <a:xfrm>
            <a:off x="3124200" y="6356350"/>
            <a:ext cx="2895600" cy="365125"/>
          </a:xfrm>
        </p:spPr>
        <p:txBody>
          <a:bodyPr/>
          <a:lstStyle>
            <a:lvl1pPr>
              <a:defRPr>
                <a:latin typeface="Calibri" panose="020F0502020204030204" pitchFamily="34" charset="0"/>
              </a:defRPr>
            </a:lvl1pPr>
          </a:lstStyle>
          <a:p>
            <a:pPr>
              <a:defRPr/>
            </a:pPr>
            <a:endParaRPr lang="en-US" altLang="zh-CN"/>
          </a:p>
        </p:txBody>
      </p:sp>
      <p:sp>
        <p:nvSpPr>
          <p:cNvPr id="8" name="灯片编号占位符 5"/>
          <p:cNvSpPr>
            <a:spLocks noGrp="1"/>
          </p:cNvSpPr>
          <p:nvPr>
            <p:ph type="sldNum" sz="quarter" idx="12"/>
          </p:nvPr>
        </p:nvSpPr>
        <p:spPr>
          <a:xfrm>
            <a:off x="7010400" y="6492875"/>
            <a:ext cx="2133600" cy="365125"/>
          </a:xfrm>
        </p:spPr>
        <p:txBody>
          <a:bodyPr>
            <a:prstTxWarp prst="textNoShape">
              <a:avLst/>
            </a:prstTxWarp>
          </a:bodyPr>
          <a:lstStyle>
            <a:lvl1pPr algn="r">
              <a:buFont typeface="Arial" pitchFamily="34" charset="0"/>
              <a:buNone/>
              <a:defRPr/>
            </a:lvl1pPr>
          </a:lstStyle>
          <a:p>
            <a:pPr>
              <a:defRPr/>
            </a:pPr>
            <a:fld id="{C100147B-6C5D-423A-A9B7-0946A5CCA17F}" type="slidenum">
              <a:rPr lang="zh-CN" altLang="en-US"/>
              <a:pPr>
                <a:defRPr/>
              </a:pPr>
              <a:t>‹#›</a:t>
            </a:fld>
            <a:endParaRPr lang="zh-CN" altLang="en-US"/>
          </a:p>
        </p:txBody>
      </p:sp>
    </p:spTree>
    <p:extLst>
      <p:ext uri="{BB962C8B-B14F-4D97-AF65-F5344CB8AC3E}">
        <p14:creationId xmlns:p14="http://schemas.microsoft.com/office/powerpoint/2010/main" val="3468869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0"/>
            <a:ext cx="2133600" cy="365125"/>
          </a:xfrm>
        </p:spPr>
        <p:txBody>
          <a:bodyPr/>
          <a:lstStyle>
            <a:lvl1pPr>
              <a:defRPr noProof="1"/>
            </a:lvl1pPr>
          </a:lstStyle>
          <a:p>
            <a:pPr>
              <a:defRPr/>
            </a:pPr>
            <a:fld id="{57EED275-9F8E-43F0-9D44-385F17BC5218}" type="datetime1">
              <a:rPr lang="zh-CN" altLang="en-US"/>
              <a:pPr>
                <a:defRPr/>
              </a:pPr>
              <a:t>2018/9/11</a:t>
            </a:fld>
            <a:endParaRPr lang="zh-CN" altLang="en-US"/>
          </a:p>
        </p:txBody>
      </p:sp>
      <p:sp>
        <p:nvSpPr>
          <p:cNvPr id="3" name="页脚占位符 2"/>
          <p:cNvSpPr>
            <a:spLocks noGrp="1"/>
          </p:cNvSpPr>
          <p:nvPr>
            <p:ph type="ftr" sz="quarter" idx="11"/>
          </p:nvPr>
        </p:nvSpPr>
        <p:spPr>
          <a:xfrm>
            <a:off x="3124200" y="6356350"/>
            <a:ext cx="2895600" cy="365125"/>
          </a:xfrm>
        </p:spPr>
        <p:txBody>
          <a:bodyPr/>
          <a:lstStyle>
            <a:lvl1pPr>
              <a:defRPr>
                <a:latin typeface="Calibri" panose="020F0502020204030204" pitchFamily="34" charset="0"/>
              </a:defRPr>
            </a:lvl1pPr>
          </a:lstStyle>
          <a:p>
            <a:pPr>
              <a:defRPr/>
            </a:pPr>
            <a:endParaRPr lang="en-US" altLang="zh-CN"/>
          </a:p>
        </p:txBody>
      </p:sp>
      <p:sp>
        <p:nvSpPr>
          <p:cNvPr id="4" name="灯片编号占位符 3"/>
          <p:cNvSpPr>
            <a:spLocks noGrp="1"/>
          </p:cNvSpPr>
          <p:nvPr>
            <p:ph type="sldNum" sz="quarter" idx="12"/>
          </p:nvPr>
        </p:nvSpPr>
        <p:spPr>
          <a:xfrm>
            <a:off x="6553200" y="6356350"/>
            <a:ext cx="2133600" cy="365125"/>
          </a:xfrm>
        </p:spPr>
        <p:txBody>
          <a:bodyPr/>
          <a:lstStyle>
            <a:lvl1pPr algn="r">
              <a:defRPr>
                <a:latin typeface="Calibri" panose="020F0502020204030204" pitchFamily="34" charset="0"/>
              </a:defRPr>
            </a:lvl1pPr>
          </a:lstStyle>
          <a:p>
            <a:pPr>
              <a:defRPr/>
            </a:pPr>
            <a:endParaRPr lang="en-US" altLang="zh-CN"/>
          </a:p>
        </p:txBody>
      </p:sp>
    </p:spTree>
    <p:extLst>
      <p:ext uri="{BB962C8B-B14F-4D97-AF65-F5344CB8AC3E}">
        <p14:creationId xmlns:p14="http://schemas.microsoft.com/office/powerpoint/2010/main" val="2679990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5" name="Rectangle 16"/>
          <p:cNvSpPr>
            <a:spLocks noChangeArrowheads="1"/>
          </p:cNvSpPr>
          <p:nvPr userDrawn="1"/>
        </p:nvSpPr>
        <p:spPr bwMode="auto">
          <a:xfrm flipV="1">
            <a:off x="0" y="785813"/>
            <a:ext cx="9144000" cy="73025"/>
          </a:xfrm>
          <a:prstGeom prst="rect">
            <a:avLst/>
          </a:prstGeom>
          <a:solidFill>
            <a:srgbClr val="0E3092"/>
          </a:solidFill>
          <a:ln w="9525">
            <a:solidFill>
              <a:srgbClr val="2B0BB5"/>
            </a:solidFill>
            <a:miter lim="800000"/>
            <a:headEnd/>
            <a:tailEnd/>
          </a:ln>
        </p:spPr>
        <p:txBody>
          <a:bodyPr rot="10800000" wrap="none" anchor="ctr"/>
          <a:lstStyle/>
          <a:p>
            <a:pPr algn="l"/>
            <a:endParaRPr lang="zh-CN" altLang="en-US">
              <a:latin typeface="Calibri" pitchFamily="34" charset="0"/>
            </a:endParaRPr>
          </a:p>
        </p:txBody>
      </p:sp>
      <p:pic>
        <p:nvPicPr>
          <p:cNvPr id="6" name="Picture 2" descr="C:\Documents and Settings\Administrator\桌面\标识（集团蓝）\标识2x.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875" y="-242888"/>
            <a:ext cx="3286125"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457200" y="274638"/>
            <a:ext cx="8229600" cy="1143000"/>
          </a:xfrm>
          <a:prstGeom prst="rect">
            <a:avLst/>
          </a:prstGeom>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4"/>
          <p:cNvSpPr>
            <a:spLocks noGrp="1"/>
          </p:cNvSpPr>
          <p:nvPr>
            <p:ph type="dt" sz="half" idx="10"/>
          </p:nvPr>
        </p:nvSpPr>
        <p:spPr>
          <a:xfrm>
            <a:off x="457200" y="6356350"/>
            <a:ext cx="2133600" cy="365125"/>
          </a:xfrm>
        </p:spPr>
        <p:txBody>
          <a:bodyPr/>
          <a:lstStyle>
            <a:lvl1pPr>
              <a:defRPr noProof="1"/>
            </a:lvl1pPr>
          </a:lstStyle>
          <a:p>
            <a:pPr>
              <a:defRPr/>
            </a:pPr>
            <a:fld id="{4380F3A1-A9CE-4CD9-A4FB-81FC391FC78A}" type="datetime1">
              <a:rPr lang="zh-CN" altLang="en-US"/>
              <a:pPr>
                <a:defRPr/>
              </a:pPr>
              <a:t>2018/9/11</a:t>
            </a:fld>
            <a:endParaRPr lang="zh-CN" altLang="en-US"/>
          </a:p>
        </p:txBody>
      </p:sp>
      <p:sp>
        <p:nvSpPr>
          <p:cNvPr id="8" name="页脚占位符 5"/>
          <p:cNvSpPr>
            <a:spLocks noGrp="1"/>
          </p:cNvSpPr>
          <p:nvPr>
            <p:ph type="ftr" sz="quarter" idx="11"/>
          </p:nvPr>
        </p:nvSpPr>
        <p:spPr>
          <a:xfrm>
            <a:off x="3124200" y="6356350"/>
            <a:ext cx="2895600" cy="365125"/>
          </a:xfrm>
        </p:spPr>
        <p:txBody>
          <a:bodyPr/>
          <a:lstStyle>
            <a:lvl1pPr>
              <a:defRPr>
                <a:latin typeface="Calibri" panose="020F0502020204030204" pitchFamily="34" charset="0"/>
              </a:defRPr>
            </a:lvl1pPr>
          </a:lstStyle>
          <a:p>
            <a:pPr>
              <a:defRPr/>
            </a:pPr>
            <a:endParaRPr lang="en-US" altLang="zh-CN"/>
          </a:p>
        </p:txBody>
      </p:sp>
      <p:sp>
        <p:nvSpPr>
          <p:cNvPr id="9" name="灯片编号占位符 6"/>
          <p:cNvSpPr>
            <a:spLocks noGrp="1"/>
          </p:cNvSpPr>
          <p:nvPr>
            <p:ph type="sldNum" sz="quarter" idx="12"/>
          </p:nvPr>
        </p:nvSpPr>
        <p:spPr>
          <a:xfrm>
            <a:off x="8172450" y="6492875"/>
            <a:ext cx="971550" cy="365125"/>
          </a:xfrm>
        </p:spPr>
        <p:txBody>
          <a:bodyPr/>
          <a:lstStyle>
            <a:lvl1pPr>
              <a:defRPr>
                <a:latin typeface="Calibri" panose="020F0502020204030204" pitchFamily="34" charset="0"/>
              </a:defRPr>
            </a:lvl1pPr>
          </a:lstStyle>
          <a:p>
            <a:pPr>
              <a:defRPr/>
            </a:pPr>
            <a:endParaRPr lang="en-US" altLang="zh-CN"/>
          </a:p>
        </p:txBody>
      </p:sp>
    </p:spTree>
    <p:extLst>
      <p:ext uri="{BB962C8B-B14F-4D97-AF65-F5344CB8AC3E}">
        <p14:creationId xmlns:p14="http://schemas.microsoft.com/office/powerpoint/2010/main" val="395693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6"/>
          <p:cNvSpPr>
            <a:spLocks noGrp="1"/>
          </p:cNvSpPr>
          <p:nvPr>
            <p:ph type="dt" sz="half" idx="2"/>
          </p:nvPr>
        </p:nvSpPr>
        <p:spPr>
          <a:xfrm>
            <a:off x="457200" y="6245225"/>
            <a:ext cx="2133600" cy="476250"/>
          </a:xfrm>
          <a:prstGeom prst="rect">
            <a:avLst/>
          </a:prstGeom>
        </p:spPr>
        <p:txBody>
          <a:bodyPr/>
          <a:lstStyle>
            <a:lvl1pPr algn="l">
              <a:buFontTx/>
              <a:buNone/>
              <a:defRPr>
                <a:latin typeface="Arial" panose="020B0604020202020204" pitchFamily="34" charset="0"/>
                <a:ea typeface="宋体" panose="02010600030101010101" pitchFamily="2" charset="-122"/>
              </a:defRPr>
            </a:lvl1pPr>
          </a:lstStyle>
          <a:p>
            <a:pPr>
              <a:defRPr/>
            </a:pPr>
            <a:fld id="{C24B8C83-08BD-49FE-AD61-663BE3239C13}" type="datetime1">
              <a:rPr lang="zh-CN" altLang="en-US"/>
              <a:pPr>
                <a:defRPr/>
              </a:pPr>
              <a:t>2018/9/11</a:t>
            </a:fld>
            <a:endParaRPr lang="en-US" altLang="zh-CN"/>
          </a:p>
        </p:txBody>
      </p:sp>
      <p:sp>
        <p:nvSpPr>
          <p:cNvPr id="5" name="页脚占位符 7"/>
          <p:cNvSpPr>
            <a:spLocks noGrp="1"/>
          </p:cNvSpPr>
          <p:nvPr>
            <p:ph type="ftr" sz="quarter" idx="3"/>
          </p:nvPr>
        </p:nvSpPr>
        <p:spPr>
          <a:xfrm>
            <a:off x="3124200" y="6245225"/>
            <a:ext cx="2895600" cy="476250"/>
          </a:xfrm>
          <a:prstGeom prst="rect">
            <a:avLst/>
          </a:prstGeom>
        </p:spPr>
        <p:txBody>
          <a:bodyPr vert="horz" wrap="square" lIns="91440" tIns="45720" rIns="91440" bIns="45720" numCol="1" anchor="t" anchorCtr="0" compatLnSpc="1"/>
          <a:lstStyle>
            <a:lvl1pPr algn="l">
              <a:buFontTx/>
              <a:buNone/>
              <a:defRPr>
                <a:latin typeface="Arial" panose="020B0604020202020204" pitchFamily="34" charset="0"/>
                <a:ea typeface="宋体" panose="02010600030101010101" pitchFamily="2" charset="-122"/>
              </a:defRPr>
            </a:lvl1pPr>
          </a:lstStyle>
          <a:p>
            <a:pPr>
              <a:defRPr/>
            </a:pPr>
            <a:endParaRPr lang="en-US" altLang="zh-CN"/>
          </a:p>
        </p:txBody>
      </p:sp>
      <p:sp>
        <p:nvSpPr>
          <p:cNvPr id="6" name="灯片编号占位符 8"/>
          <p:cNvSpPr>
            <a:spLocks noGrp="1"/>
          </p:cNvSpPr>
          <p:nvPr>
            <p:ph type="sldNum" sz="quarter" idx="4"/>
          </p:nvPr>
        </p:nvSpPr>
        <p:spPr>
          <a:xfrm>
            <a:off x="6553200" y="6245225"/>
            <a:ext cx="2133600" cy="476250"/>
          </a:xfrm>
          <a:prstGeom prst="rect">
            <a:avLst/>
          </a:prstGeom>
        </p:spPr>
        <p:txBody>
          <a:bodyPr vert="horz" wrap="square" lIns="91440" tIns="45720" rIns="91440" bIns="45720" numCol="1" anchor="t" anchorCtr="0" compatLnSpc="1"/>
          <a:lstStyle>
            <a:lvl1pPr algn="l">
              <a:buFontTx/>
              <a:buNone/>
              <a:defRPr>
                <a:latin typeface="Arial" panose="020B0604020202020204" pitchFamily="34" charset="0"/>
                <a:ea typeface="宋体" panose="02010600030101010101" pitchFamily="2" charset="-122"/>
              </a:defRPr>
            </a:lvl1pPr>
          </a:lstStyle>
          <a:p>
            <a:pPr>
              <a:defRPr/>
            </a:pPr>
            <a:endParaRPr lang="en-US" altLang="zh-CN"/>
          </a:p>
        </p:txBody>
      </p:sp>
    </p:spTree>
  </p:cSld>
  <p:clrMap bg1="lt1" tx1="dk1" bg2="lt2" tx2="dk2" accent1="accent1" accent2="accent2" accent3="accent3" accent4="accent4" accent5="accent5" accent6="accent6" hlink="hlink" folHlink="folHlink"/>
  <p:sldLayoutIdLst>
    <p:sldLayoutId id="2147485873" r:id="rId1"/>
    <p:sldLayoutId id="2147485874" r:id="rId2"/>
    <p:sldLayoutId id="2147485875" r:id="rId3"/>
    <p:sldLayoutId id="2147485876" r:id="rId4"/>
    <p:sldLayoutId id="2147485877" r:id="rId5"/>
    <p:sldLayoutId id="2147485878" r:id="rId6"/>
    <p:sldLayoutId id="2147485879" r:id="rId7"/>
    <p:sldLayoutId id="2147485880" r:id="rId8"/>
    <p:sldLayoutId id="2147485881" r:id="rId9"/>
  </p:sldLayoutIdLst>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e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4.jpeg"/><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microsoft.com/office/2007/relationships/hdphoto" Target="../media/hdphoto11.wdp"/></Relationships>
</file>

<file path=ppt/slides/_rels/slide1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31.png"/><Relationship Id="rId5" Type="http://schemas.openxmlformats.org/officeDocument/2006/relationships/image" Target="../media/image36.jpeg"/><Relationship Id="rId10" Type="http://schemas.openxmlformats.org/officeDocument/2006/relationships/image" Target="../media/image39.jpeg"/><Relationship Id="rId4" Type="http://schemas.microsoft.com/office/2007/relationships/hdphoto" Target="../media/hdphoto12.wdp"/><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5.png"/><Relationship Id="rId4" Type="http://schemas.microsoft.com/office/2007/relationships/hdphoto" Target="../media/hdphoto16.wdp"/></Relationships>
</file>

<file path=ppt/slides/_rels/slide17.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notesSlide" Target="../notesSlides/notesSlide17.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microsoft.com/office/2007/relationships/hdphoto" Target="../media/hdphoto20.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8.png"/><Relationship Id="rId11" Type="http://schemas.microsoft.com/office/2007/relationships/hdphoto" Target="../media/hdphoto22.wdp"/><Relationship Id="rId5" Type="http://schemas.openxmlformats.org/officeDocument/2006/relationships/image" Target="../media/image67.jpeg"/><Relationship Id="rId10" Type="http://schemas.openxmlformats.org/officeDocument/2006/relationships/image" Target="../media/image70.png"/><Relationship Id="rId4" Type="http://schemas.openxmlformats.org/officeDocument/2006/relationships/image" Target="../media/image66.jpeg"/><Relationship Id="rId9" Type="http://schemas.microsoft.com/office/2007/relationships/hdphoto" Target="../media/hdphoto21.wdp"/></Relationships>
</file>

<file path=ppt/slides/_rels/slide2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jpeg"/></Relationships>
</file>

<file path=ppt/slides/_rels/slide2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jpeg"/><Relationship Id="rId9"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4.jpeg"/><Relationship Id="rId5" Type="http://schemas.openxmlformats.org/officeDocument/2006/relationships/image" Target="../media/image88.pn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31.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105.emf"/><Relationship Id="rId3" Type="http://schemas.openxmlformats.org/officeDocument/2006/relationships/image" Target="../media/image96.jpeg"/><Relationship Id="rId7" Type="http://schemas.openxmlformats.org/officeDocument/2006/relationships/image" Target="../media/image99.jpeg"/><Relationship Id="rId12" Type="http://schemas.openxmlformats.org/officeDocument/2006/relationships/image" Target="../media/image104.jpeg"/><Relationship Id="rId2" Type="http://schemas.openxmlformats.org/officeDocument/2006/relationships/image" Target="../media/image95.jpeg"/><Relationship Id="rId16" Type="http://schemas.openxmlformats.org/officeDocument/2006/relationships/image" Target="../media/image108.jpeg"/><Relationship Id="rId1" Type="http://schemas.openxmlformats.org/officeDocument/2006/relationships/slideLayout" Target="../slideLayouts/slideLayout1.xml"/><Relationship Id="rId6" Type="http://schemas.openxmlformats.org/officeDocument/2006/relationships/image" Target="../media/image98.jpeg"/><Relationship Id="rId11" Type="http://schemas.openxmlformats.org/officeDocument/2006/relationships/image" Target="../media/image103.jpeg"/><Relationship Id="rId5" Type="http://schemas.openxmlformats.org/officeDocument/2006/relationships/hyperlink" Target="http://www.google.com.hk/imgres?imgurl=http://image2.sina.com.cn/jc/pc/2003-10-16/28/1_27-28-433-646_20031016164040.JPG&amp;imgrefurl=http://mil.news.sina.com.cn/2003-10-16/156348.html&amp;h=450&amp;w=354&amp;sz=28&amp;tbnid=r41phTHCAIz2RM:&amp;tbnh=253&amp;tbnw=199&amp;prev=/images?q=%E9%95%BF%E5%BE%81%E7%81%AB%E7%AE%AD&amp;hl=zh-CN&amp;usg=__54GR8GMVypmC-WGbaDgXwuTcmpg=&amp;sa=X&amp;ei=NEsgTLLDIsqHkQXm3eAQ&amp;ved=0CAYQ9QEwAA" TargetMode="External"/><Relationship Id="rId15" Type="http://schemas.openxmlformats.org/officeDocument/2006/relationships/image" Target="../media/image107.jpeg"/><Relationship Id="rId10" Type="http://schemas.openxmlformats.org/officeDocument/2006/relationships/image" Target="../media/image102.jpeg"/><Relationship Id="rId4" Type="http://schemas.openxmlformats.org/officeDocument/2006/relationships/image" Target="../media/image97.png"/><Relationship Id="rId9" Type="http://schemas.openxmlformats.org/officeDocument/2006/relationships/image" Target="../media/image101.jpeg"/><Relationship Id="rId14" Type="http://schemas.openxmlformats.org/officeDocument/2006/relationships/image" Target="../media/image106.jpeg"/></Relationships>
</file>

<file path=ppt/slides/_rels/slide3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emf"/><Relationship Id="rId1" Type="http://schemas.openxmlformats.org/officeDocument/2006/relationships/slideLayout" Target="../slideLayouts/slideLayout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6.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7.jpeg"/><Relationship Id="rId4" Type="http://schemas.openxmlformats.org/officeDocument/2006/relationships/image" Target="../media/image126.jpeg"/></Relationships>
</file>

<file path=ppt/slides/_rels/slide3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137.png"/><Relationship Id="rId4" Type="http://schemas.openxmlformats.org/officeDocument/2006/relationships/image" Target="../media/image136.png"/></Relationships>
</file>

<file path=ppt/slides/_rels/slide4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4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45.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notesSlide" Target="../notesSlides/notesSlide34.xml"/><Relationship Id="rId7" Type="http://schemas.openxmlformats.org/officeDocument/2006/relationships/image" Target="../media/image144.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46.jpeg"/><Relationship Id="rId10" Type="http://schemas.openxmlformats.org/officeDocument/2006/relationships/image" Target="../media/image149.png"/><Relationship Id="rId4" Type="http://schemas.openxmlformats.org/officeDocument/2006/relationships/image" Target="../media/image145.jpeg"/><Relationship Id="rId9" Type="http://schemas.openxmlformats.org/officeDocument/2006/relationships/image" Target="../media/image14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52.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0.emf"/><Relationship Id="rId5" Type="http://schemas.openxmlformats.org/officeDocument/2006/relationships/oleObject" Target="../embeddings/oleObject3.bin"/><Relationship Id="rId4" Type="http://schemas.openxmlformats.org/officeDocument/2006/relationships/image" Target="../media/image151.jpeg"/></Relationships>
</file>

<file path=ppt/slides/_rels/slide4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54.jpeg"/></Relationships>
</file>

<file path=ppt/slides/_rels/slide48.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64.jpeg"/><Relationship Id="rId3" Type="http://schemas.openxmlformats.org/officeDocument/2006/relationships/image" Target="../media/image155.wmf"/><Relationship Id="rId7" Type="http://schemas.openxmlformats.org/officeDocument/2006/relationships/image" Target="../media/image158.jpeg"/><Relationship Id="rId12" Type="http://schemas.openxmlformats.org/officeDocument/2006/relationships/image" Target="../media/image163.jpeg"/><Relationship Id="rId2" Type="http://schemas.openxmlformats.org/officeDocument/2006/relationships/notesSlide" Target="../notesSlides/notesSlide37.xml"/><Relationship Id="rId16" Type="http://schemas.openxmlformats.org/officeDocument/2006/relationships/image" Target="../media/image167.jpeg"/><Relationship Id="rId1" Type="http://schemas.openxmlformats.org/officeDocument/2006/relationships/slideLayout" Target="../slideLayouts/slideLayout1.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hyperlink" Target="http://news3.xinhuanet.com/politics/2006-03/28/content_4354019_1.htm" TargetMode="External"/><Relationship Id="rId15" Type="http://schemas.openxmlformats.org/officeDocument/2006/relationships/image" Target="../media/image166.jpeg"/><Relationship Id="rId10" Type="http://schemas.openxmlformats.org/officeDocument/2006/relationships/image" Target="../media/image161.jpeg"/><Relationship Id="rId4" Type="http://schemas.openxmlformats.org/officeDocument/2006/relationships/image" Target="../media/image156.jpeg"/><Relationship Id="rId9" Type="http://schemas.openxmlformats.org/officeDocument/2006/relationships/image" Target="../media/image160.jpeg"/><Relationship Id="rId14" Type="http://schemas.openxmlformats.org/officeDocument/2006/relationships/image" Target="../media/image165.jpeg"/></Relationships>
</file>

<file path=ppt/slides/_rels/slide49.xml.rels><?xml version="1.0" encoding="UTF-8" standalone="yes"?>
<Relationships xmlns="http://schemas.openxmlformats.org/package/2006/relationships"><Relationship Id="rId8" Type="http://schemas.openxmlformats.org/officeDocument/2006/relationships/image" Target="../media/image173.jpeg"/><Relationship Id="rId13" Type="http://schemas.openxmlformats.org/officeDocument/2006/relationships/image" Target="../media/image178.jpeg"/><Relationship Id="rId18" Type="http://schemas.openxmlformats.org/officeDocument/2006/relationships/image" Target="../media/image22.jpeg"/><Relationship Id="rId3" Type="http://schemas.openxmlformats.org/officeDocument/2006/relationships/image" Target="../media/image168.jpeg"/><Relationship Id="rId7" Type="http://schemas.openxmlformats.org/officeDocument/2006/relationships/image" Target="../media/image172.jpeg"/><Relationship Id="rId12" Type="http://schemas.openxmlformats.org/officeDocument/2006/relationships/image" Target="../media/image177.png"/><Relationship Id="rId17" Type="http://schemas.openxmlformats.org/officeDocument/2006/relationships/image" Target="../media/image77.jpeg"/><Relationship Id="rId2" Type="http://schemas.openxmlformats.org/officeDocument/2006/relationships/notesSlide" Target="../notesSlides/notesSlide38.xml"/><Relationship Id="rId16" Type="http://schemas.openxmlformats.org/officeDocument/2006/relationships/image" Target="../media/image181.jpeg"/><Relationship Id="rId20"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171.jpeg"/><Relationship Id="rId11" Type="http://schemas.openxmlformats.org/officeDocument/2006/relationships/image" Target="../media/image176.png"/><Relationship Id="rId5" Type="http://schemas.openxmlformats.org/officeDocument/2006/relationships/image" Target="../media/image170.jpeg"/><Relationship Id="rId15" Type="http://schemas.openxmlformats.org/officeDocument/2006/relationships/image" Target="../media/image180.jpeg"/><Relationship Id="rId10" Type="http://schemas.openxmlformats.org/officeDocument/2006/relationships/image" Target="../media/image175.png"/><Relationship Id="rId19" Type="http://schemas.openxmlformats.org/officeDocument/2006/relationships/image" Target="../media/image41.png"/><Relationship Id="rId4" Type="http://schemas.openxmlformats.org/officeDocument/2006/relationships/image" Target="../media/image169.jpeg"/><Relationship Id="rId9" Type="http://schemas.openxmlformats.org/officeDocument/2006/relationships/image" Target="../media/image174.png"/><Relationship Id="rId14" Type="http://schemas.openxmlformats.org/officeDocument/2006/relationships/image" Target="../media/image17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jpeg"/><Relationship Id="rId7" Type="http://schemas.openxmlformats.org/officeDocument/2006/relationships/image" Target="../media/image19.jpeg"/><Relationship Id="rId12"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21.png"/><Relationship Id="rId5" Type="http://schemas.openxmlformats.org/officeDocument/2006/relationships/image" Target="../media/image18.jpe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DSCF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018282"/>
            <a:ext cx="914400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11"/>
          <p:cNvSpPr>
            <a:spLocks noChangeArrowheads="1"/>
          </p:cNvSpPr>
          <p:nvPr/>
        </p:nvSpPr>
        <p:spPr bwMode="auto">
          <a:xfrm>
            <a:off x="4445000" y="1490663"/>
            <a:ext cx="1857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zh-CN" sz="4800" b="1">
              <a:solidFill>
                <a:srgbClr val="C00000"/>
              </a:solidFill>
              <a:latin typeface="黑体" pitchFamily="49" charset="-122"/>
              <a:ea typeface="黑体" pitchFamily="49" charset="-122"/>
            </a:endParaRPr>
          </a:p>
        </p:txBody>
      </p:sp>
      <p:sp>
        <p:nvSpPr>
          <p:cNvPr id="32772" name="矩形 4"/>
          <p:cNvSpPr>
            <a:spLocks noChangeArrowheads="1"/>
          </p:cNvSpPr>
          <p:nvPr/>
        </p:nvSpPr>
        <p:spPr bwMode="auto">
          <a:xfrm>
            <a:off x="0" y="1723455"/>
            <a:ext cx="9144000" cy="769441"/>
          </a:xfrm>
          <a:prstGeom prst="rect">
            <a:avLst/>
          </a:prstGeom>
          <a:noFill/>
          <a:ln>
            <a:noFill/>
          </a:ln>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CARR</a:t>
            </a:r>
            <a:r>
              <a:rPr lang="zh-CN" alt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中子科学平台的运行与开放</a:t>
            </a:r>
            <a:endParaRPr lang="zh-CN"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15365" name="Rectangle 9"/>
          <p:cNvSpPr>
            <a:spLocks noChangeArrowheads="1"/>
          </p:cNvSpPr>
          <p:nvPr/>
        </p:nvSpPr>
        <p:spPr bwMode="auto">
          <a:xfrm>
            <a:off x="164580" y="4104717"/>
            <a:ext cx="8839200" cy="1938992"/>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a:endParaRPr lang="en-US" altLang="zh-CN" sz="3200" b="1" dirty="0">
              <a:solidFill>
                <a:schemeClr val="tx2"/>
              </a:solidFill>
              <a:latin typeface="微软雅黑" pitchFamily="34" charset="-122"/>
              <a:ea typeface="微软雅黑" pitchFamily="34" charset="-122"/>
            </a:endParaRPr>
          </a:p>
          <a:p>
            <a:r>
              <a:rPr lang="zh-CN" altLang="en-US" sz="3200" b="1" dirty="0" smtClean="0">
                <a:solidFill>
                  <a:schemeClr val="tx2"/>
                </a:solidFill>
                <a:latin typeface="微软雅黑" pitchFamily="34" charset="-122"/>
                <a:ea typeface="微软雅黑" pitchFamily="34" charset="-122"/>
              </a:rPr>
              <a:t>孙 凯</a:t>
            </a:r>
            <a:r>
              <a:rPr lang="en-US" altLang="zh-CN" sz="3200" b="1" dirty="0" smtClean="0">
                <a:solidFill>
                  <a:schemeClr val="tx2"/>
                </a:solidFill>
                <a:latin typeface="微软雅黑" pitchFamily="34" charset="-122"/>
                <a:ea typeface="微软雅黑" pitchFamily="34" charset="-122"/>
              </a:rPr>
              <a:t>   </a:t>
            </a:r>
            <a:r>
              <a:rPr lang="zh-CN" altLang="en-US" sz="3200" b="1" dirty="0" smtClean="0">
                <a:solidFill>
                  <a:schemeClr val="tx2"/>
                </a:solidFill>
                <a:latin typeface="微软雅黑" pitchFamily="34" charset="-122"/>
                <a:ea typeface="微软雅黑" pitchFamily="34" charset="-122"/>
              </a:rPr>
              <a:t>陈</a:t>
            </a:r>
            <a:r>
              <a:rPr lang="zh-CN" altLang="en-US" sz="3200" b="1" dirty="0">
                <a:solidFill>
                  <a:schemeClr val="tx2"/>
                </a:solidFill>
                <a:latin typeface="微软雅黑" pitchFamily="34" charset="-122"/>
                <a:ea typeface="微软雅黑" pitchFamily="34" charset="-122"/>
              </a:rPr>
              <a:t>东风  </a:t>
            </a:r>
            <a:endParaRPr lang="en-US" altLang="zh-CN" sz="3200" b="1" dirty="0" smtClean="0">
              <a:solidFill>
                <a:schemeClr val="tx2"/>
              </a:solidFill>
              <a:latin typeface="微软雅黑" pitchFamily="34" charset="-122"/>
              <a:ea typeface="微软雅黑" pitchFamily="34" charset="-122"/>
            </a:endParaRPr>
          </a:p>
          <a:p>
            <a:r>
              <a:rPr lang="zh-CN" altLang="en-US" sz="3200" b="1" dirty="0" smtClean="0">
                <a:solidFill>
                  <a:schemeClr val="tx2"/>
                </a:solidFill>
                <a:latin typeface="微软雅黑" pitchFamily="34" charset="-122"/>
                <a:ea typeface="微软雅黑" pitchFamily="34" charset="-122"/>
              </a:rPr>
              <a:t>中国</a:t>
            </a:r>
            <a:r>
              <a:rPr lang="zh-CN" altLang="en-US" sz="3200" b="1" dirty="0">
                <a:solidFill>
                  <a:schemeClr val="tx2"/>
                </a:solidFill>
                <a:latin typeface="微软雅黑" pitchFamily="34" charset="-122"/>
                <a:ea typeface="微软雅黑" pitchFamily="34" charset="-122"/>
              </a:rPr>
              <a:t>原子能科学研究院</a:t>
            </a:r>
            <a:endParaRPr lang="en-US" altLang="zh-CN" sz="3200" b="1" dirty="0">
              <a:solidFill>
                <a:schemeClr val="tx2"/>
              </a:solidFill>
              <a:latin typeface="微软雅黑" pitchFamily="34" charset="-122"/>
              <a:ea typeface="微软雅黑" pitchFamily="34" charset="-122"/>
            </a:endParaRPr>
          </a:p>
          <a:p>
            <a:endParaRPr lang="en-US" altLang="zh-CN" sz="2400" i="1" dirty="0">
              <a:solidFill>
                <a:schemeClr val="tx2"/>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E:\谱仪介绍\照片微调10个设备\RSD\2C6A883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a:stretch>
            <a:fillRect/>
          </a:stretch>
        </p:blipFill>
        <p:spPr bwMode="auto">
          <a:xfrm>
            <a:off x="142875" y="1014413"/>
            <a:ext cx="4049713" cy="2700337"/>
          </a:xfrm>
          <a:prstGeom prst="rect">
            <a:avLst/>
          </a:prstGeom>
          <a:ln>
            <a:noFill/>
          </a:ln>
          <a:effectLst>
            <a:outerShdw blurRad="292100" dist="139700" dir="2700000" algn="tl" rotWithShape="0">
              <a:srgbClr val="333333">
                <a:alpha val="65000"/>
              </a:srgbClr>
            </a:outerShdw>
          </a:effectLst>
        </p:spPr>
      </p:pic>
      <p:pic>
        <p:nvPicPr>
          <p:cNvPr id="152579" name="Picture 3" descr="E:\谱仪介绍\照片微调10个设备\RSD\2C6A8765.JPG"/>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40000" contrast="40000"/>
                    </a14:imgEffect>
                  </a14:imgLayer>
                </a14:imgProps>
              </a:ext>
            </a:extLst>
          </a:blip>
          <a:srcRect/>
          <a:stretch>
            <a:fillRect/>
          </a:stretch>
        </p:blipFill>
        <p:spPr bwMode="auto">
          <a:xfrm>
            <a:off x="3857620" y="1428736"/>
            <a:ext cx="2143140" cy="22145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508" name="矩形 4"/>
          <p:cNvSpPr>
            <a:spLocks noChangeArrowheads="1"/>
          </p:cNvSpPr>
          <p:nvPr/>
        </p:nvSpPr>
        <p:spPr bwMode="auto">
          <a:xfrm>
            <a:off x="6143625" y="1071563"/>
            <a:ext cx="30003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zh-CN" altLang="zh-CN" sz="2400" b="1" dirty="0">
                <a:solidFill>
                  <a:srgbClr val="0070C0"/>
                </a:solidFill>
                <a:latin typeface="微软雅黑" pitchFamily="34" charset="-122"/>
                <a:ea typeface="微软雅黑" pitchFamily="34" charset="-122"/>
              </a:rPr>
              <a:t>增加了</a:t>
            </a:r>
            <a:r>
              <a:rPr lang="en-US" altLang="zh-CN" sz="2400" b="1" dirty="0">
                <a:solidFill>
                  <a:srgbClr val="0070C0"/>
                </a:solidFill>
                <a:latin typeface="微软雅黑" pitchFamily="34" charset="-122"/>
                <a:ea typeface="微软雅黑" pitchFamily="34" charset="-122"/>
              </a:rPr>
              <a:t>Z</a:t>
            </a:r>
            <a:r>
              <a:rPr lang="zh-CN" altLang="en-US" sz="2400" b="1" dirty="0">
                <a:solidFill>
                  <a:srgbClr val="0070C0"/>
                </a:solidFill>
                <a:latin typeface="微软雅黑" pitchFamily="34" charset="-122"/>
                <a:ea typeface="微软雅黑" pitchFamily="34" charset="-122"/>
              </a:rPr>
              <a:t>轴样品升降装置，目前可以实现样品在</a:t>
            </a:r>
            <a:r>
              <a:rPr lang="en-US" altLang="zh-CN" sz="2400" b="1" dirty="0">
                <a:solidFill>
                  <a:srgbClr val="0070C0"/>
                </a:solidFill>
                <a:latin typeface="微软雅黑" pitchFamily="34" charset="-122"/>
                <a:ea typeface="微软雅黑" pitchFamily="34" charset="-122"/>
              </a:rPr>
              <a:t>XYZ</a:t>
            </a:r>
            <a:r>
              <a:rPr lang="zh-CN" altLang="en-US" sz="2400" b="1" dirty="0">
                <a:solidFill>
                  <a:srgbClr val="0070C0"/>
                </a:solidFill>
                <a:latin typeface="微软雅黑" pitchFamily="34" charset="-122"/>
                <a:ea typeface="微软雅黑" pitchFamily="34" charset="-122"/>
              </a:rPr>
              <a:t>三个方向的平移及旋转，具备了残余应变自动化测量的</a:t>
            </a:r>
            <a:r>
              <a:rPr lang="zh-CN" altLang="en-US" sz="2400" b="1" dirty="0" smtClean="0">
                <a:solidFill>
                  <a:srgbClr val="0070C0"/>
                </a:solidFill>
                <a:latin typeface="微软雅黑" pitchFamily="34" charset="-122"/>
                <a:ea typeface="微软雅黑" pitchFamily="34" charset="-122"/>
              </a:rPr>
              <a:t>必要条件</a:t>
            </a:r>
            <a:endParaRPr lang="zh-CN" altLang="en-US" sz="2400" b="1" dirty="0">
              <a:solidFill>
                <a:srgbClr val="0070C0"/>
              </a:solidFill>
              <a:latin typeface="微软雅黑" pitchFamily="34" charset="-122"/>
              <a:ea typeface="微软雅黑" pitchFamily="34" charset="-122"/>
            </a:endParaRPr>
          </a:p>
        </p:txBody>
      </p:sp>
      <p:pic>
        <p:nvPicPr>
          <p:cNvPr id="2150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4214813"/>
            <a:ext cx="27051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3250" y="4214813"/>
            <a:ext cx="2500313"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12"/>
          <p:cNvSpPr txBox="1">
            <a:spLocks noChangeArrowheads="1"/>
          </p:cNvSpPr>
          <p:nvPr/>
        </p:nvSpPr>
        <p:spPr bwMode="auto">
          <a:xfrm>
            <a:off x="5683344" y="4214813"/>
            <a:ext cx="3214688" cy="2308324"/>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eaLnBrk="1" hangingPunct="1"/>
            <a:r>
              <a:rPr lang="zh-CN" altLang="en-US" sz="2400" b="1" dirty="0">
                <a:solidFill>
                  <a:srgbClr val="0070C0"/>
                </a:solidFill>
                <a:latin typeface="微软雅黑" pitchFamily="34" charset="-122"/>
                <a:ea typeface="微软雅黑" pitchFamily="34" charset="-122"/>
              </a:rPr>
              <a:t>标准样品测试显示结果与国际上其他实验室中子残余应力衍射仪结果</a:t>
            </a:r>
            <a:r>
              <a:rPr lang="zh-CN" altLang="en-US" sz="2400" b="1" dirty="0" smtClean="0">
                <a:solidFill>
                  <a:srgbClr val="0070C0"/>
                </a:solidFill>
                <a:latin typeface="微软雅黑" pitchFamily="34" charset="-122"/>
                <a:ea typeface="微软雅黑" pitchFamily="34" charset="-122"/>
              </a:rPr>
              <a:t>一致，可</a:t>
            </a:r>
            <a:r>
              <a:rPr lang="zh-CN" altLang="en-US" sz="2400" b="1" dirty="0">
                <a:solidFill>
                  <a:srgbClr val="0070C0"/>
                </a:solidFill>
                <a:latin typeface="微软雅黑" pitchFamily="34" charset="-122"/>
                <a:ea typeface="微软雅黑" pitchFamily="34" charset="-122"/>
              </a:rPr>
              <a:t>展开残余应力衍射</a:t>
            </a:r>
            <a:r>
              <a:rPr lang="zh-CN" altLang="en-US" sz="2400" b="1" dirty="0" smtClean="0">
                <a:solidFill>
                  <a:srgbClr val="0070C0"/>
                </a:solidFill>
                <a:latin typeface="微软雅黑" pitchFamily="34" charset="-122"/>
                <a:ea typeface="微软雅黑" pitchFamily="34" charset="-122"/>
              </a:rPr>
              <a:t>实验，面向用户开放</a:t>
            </a:r>
            <a:endParaRPr lang="en-US" altLang="zh-CN" sz="2400" b="1" dirty="0">
              <a:solidFill>
                <a:srgbClr val="0070C0"/>
              </a:solidFill>
              <a:latin typeface="微软雅黑" pitchFamily="34" charset="-122"/>
              <a:ea typeface="微软雅黑" pitchFamily="34" charset="-122"/>
            </a:endParaRPr>
          </a:p>
        </p:txBody>
      </p:sp>
      <p:sp>
        <p:nvSpPr>
          <p:cNvPr id="21512" name="矩形 11"/>
          <p:cNvSpPr>
            <a:spLocks noChangeArrowheads="1"/>
          </p:cNvSpPr>
          <p:nvPr/>
        </p:nvSpPr>
        <p:spPr bwMode="auto">
          <a:xfrm>
            <a:off x="4429125" y="214313"/>
            <a:ext cx="43813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3600" b="1" dirty="0">
                <a:latin typeface="微软雅黑" pitchFamily="34" charset="-122"/>
                <a:ea typeface="微软雅黑" pitchFamily="34" charset="-122"/>
              </a:rPr>
              <a:t>残余应力衍射仪</a:t>
            </a:r>
            <a:r>
              <a:rPr lang="en-US" altLang="zh-CN" sz="3600" b="1" dirty="0">
                <a:latin typeface="微软雅黑" pitchFamily="34" charset="-122"/>
                <a:ea typeface="微软雅黑" pitchFamily="34" charset="-122"/>
              </a:rPr>
              <a:t>RSD</a:t>
            </a:r>
          </a:p>
        </p:txBody>
      </p:sp>
    </p:spTree>
    <p:extLst>
      <p:ext uri="{BB962C8B-B14F-4D97-AF65-F5344CB8AC3E}">
        <p14:creationId xmlns:p14="http://schemas.microsoft.com/office/powerpoint/2010/main" val="13992982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E:\谱仪介绍\照片微调10个设备\NTD\2C6A8828调.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a:stretch>
            <a:fillRect/>
          </a:stretch>
        </p:blipFill>
        <p:spPr bwMode="auto">
          <a:xfrm>
            <a:off x="285750" y="1214438"/>
            <a:ext cx="4049713" cy="2700337"/>
          </a:xfrm>
          <a:prstGeom prst="rect">
            <a:avLst/>
          </a:prstGeom>
          <a:ln>
            <a:noFill/>
          </a:ln>
          <a:effectLst>
            <a:outerShdw blurRad="292100" dist="139700" dir="2700000" algn="tl" rotWithShape="0">
              <a:srgbClr val="333333">
                <a:alpha val="65000"/>
              </a:srgbClr>
            </a:outerShdw>
          </a:effectLst>
        </p:spPr>
      </p:pic>
      <p:pic>
        <p:nvPicPr>
          <p:cNvPr id="4" name="Picture 4"/>
          <p:cNvPicPr>
            <a:picLocks noChangeAspect="1" noChangeArrowheads="1"/>
          </p:cNvPicPr>
          <p:nvPr/>
        </p:nvPicPr>
        <p:blipFill>
          <a:blip r:embed="rId5"/>
          <a:srcRect/>
          <a:stretch>
            <a:fillRect/>
          </a:stretch>
        </p:blipFill>
        <p:spPr bwMode="auto">
          <a:xfrm>
            <a:off x="142875" y="4286250"/>
            <a:ext cx="2571750" cy="2428875"/>
          </a:xfrm>
          <a:prstGeom prst="rect">
            <a:avLst/>
          </a:prstGeom>
          <a:ln>
            <a:noFill/>
          </a:ln>
          <a:effectLst>
            <a:outerShdw blurRad="292100" dist="139700" dir="2700000" algn="tl" rotWithShape="0">
              <a:srgbClr val="333333">
                <a:alpha val="65000"/>
              </a:srgbClr>
            </a:outerShdw>
          </a:effectLst>
        </p:spPr>
      </p:pic>
      <p:pic>
        <p:nvPicPr>
          <p:cNvPr id="5" name="图片 10" descr="DSCF3068.JPG"/>
          <p:cNvPicPr>
            <a:picLocks noChangeAspect="1"/>
          </p:cNvPicPr>
          <p:nvPr/>
        </p:nvPicPr>
        <p:blipFill>
          <a:blip r:embed="rId6"/>
          <a:srcRect/>
          <a:stretch>
            <a:fillRect/>
          </a:stretch>
        </p:blipFill>
        <p:spPr bwMode="auto">
          <a:xfrm>
            <a:off x="6286500" y="4214813"/>
            <a:ext cx="2786063" cy="2428875"/>
          </a:xfrm>
          <a:prstGeom prst="rect">
            <a:avLst/>
          </a:prstGeom>
          <a:ln>
            <a:noFill/>
          </a:ln>
          <a:effectLst>
            <a:outerShdw blurRad="292100" dist="139700" dir="2700000" algn="tl" rotWithShape="0">
              <a:srgbClr val="333333">
                <a:alpha val="65000"/>
              </a:srgbClr>
            </a:outerShdw>
          </a:effectLst>
        </p:spPr>
      </p:pic>
      <p:sp>
        <p:nvSpPr>
          <p:cNvPr id="22533" name="矩形 5"/>
          <p:cNvSpPr>
            <a:spLocks noChangeArrowheads="1"/>
          </p:cNvSpPr>
          <p:nvPr/>
        </p:nvSpPr>
        <p:spPr bwMode="auto">
          <a:xfrm>
            <a:off x="4643438" y="1275398"/>
            <a:ext cx="4286250" cy="252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3200"/>
              </a:lnSpc>
            </a:pPr>
            <a:r>
              <a:rPr lang="zh-CN" altLang="en-US" sz="2400" b="1" dirty="0">
                <a:solidFill>
                  <a:srgbClr val="0070C0"/>
                </a:solidFill>
                <a:latin typeface="微软雅黑" pitchFamily="34" charset="-122"/>
                <a:ea typeface="微软雅黑" pitchFamily="34" charset="-122"/>
              </a:rPr>
              <a:t>完成</a:t>
            </a:r>
            <a:r>
              <a:rPr lang="zh-CN" altLang="en-US" sz="2400" b="1" dirty="0">
                <a:solidFill>
                  <a:srgbClr val="C00000"/>
                </a:solidFill>
                <a:latin typeface="微软雅黑" pitchFamily="34" charset="-122"/>
                <a:ea typeface="微软雅黑" pitchFamily="34" charset="-122"/>
              </a:rPr>
              <a:t>二维位敏探测器</a:t>
            </a:r>
            <a:r>
              <a:rPr lang="zh-CN" altLang="en-US" sz="2400" b="1" dirty="0">
                <a:solidFill>
                  <a:srgbClr val="0070C0"/>
                </a:solidFill>
                <a:latin typeface="微软雅黑" pitchFamily="34" charset="-122"/>
                <a:ea typeface="微软雅黑" pitchFamily="34" charset="-122"/>
              </a:rPr>
              <a:t>的升级；</a:t>
            </a:r>
            <a:endParaRPr lang="en-US" altLang="zh-CN" sz="2400" b="1" dirty="0">
              <a:solidFill>
                <a:srgbClr val="0070C0"/>
              </a:solidFill>
              <a:latin typeface="微软雅黑" pitchFamily="34" charset="-122"/>
              <a:ea typeface="微软雅黑" pitchFamily="34" charset="-122"/>
            </a:endParaRPr>
          </a:p>
          <a:p>
            <a:pPr algn="l">
              <a:lnSpc>
                <a:spcPts val="3200"/>
              </a:lnSpc>
            </a:pPr>
            <a:r>
              <a:rPr lang="zh-CN" altLang="en-US" sz="2400" b="1" dirty="0">
                <a:solidFill>
                  <a:srgbClr val="0070C0"/>
                </a:solidFill>
                <a:latin typeface="微软雅黑" pitchFamily="34" charset="-122"/>
                <a:ea typeface="微软雅黑" pitchFamily="34" charset="-122"/>
              </a:rPr>
              <a:t>完成大欧拉环检测与改造</a:t>
            </a:r>
            <a:r>
              <a:rPr lang="en-US" altLang="zh-CN" sz="2400" b="1" dirty="0">
                <a:solidFill>
                  <a:srgbClr val="0070C0"/>
                </a:solidFill>
                <a:latin typeface="微软雅黑" pitchFamily="34" charset="-122"/>
                <a:ea typeface="微软雅黑" pitchFamily="34" charset="-122"/>
              </a:rPr>
              <a:t>;</a:t>
            </a:r>
          </a:p>
          <a:p>
            <a:pPr algn="l">
              <a:lnSpc>
                <a:spcPts val="3200"/>
              </a:lnSpc>
            </a:pPr>
            <a:r>
              <a:rPr lang="zh-CN" altLang="en-US" sz="2400" b="1" dirty="0">
                <a:solidFill>
                  <a:srgbClr val="0070C0"/>
                </a:solidFill>
                <a:latin typeface="微软雅黑" pitchFamily="34" charset="-122"/>
                <a:ea typeface="微软雅黑" pitchFamily="34" charset="-122"/>
              </a:rPr>
              <a:t>恢复运动控制；</a:t>
            </a:r>
            <a:endParaRPr lang="en-US" altLang="zh-CN" sz="2400" b="1" dirty="0">
              <a:solidFill>
                <a:srgbClr val="0070C0"/>
              </a:solidFill>
              <a:latin typeface="微软雅黑" pitchFamily="34" charset="-122"/>
              <a:ea typeface="微软雅黑" pitchFamily="34" charset="-122"/>
            </a:endParaRPr>
          </a:p>
          <a:p>
            <a:pPr algn="l">
              <a:lnSpc>
                <a:spcPts val="3200"/>
              </a:lnSpc>
            </a:pPr>
            <a:r>
              <a:rPr lang="zh-CN" altLang="en-US" sz="2400" b="1" dirty="0">
                <a:solidFill>
                  <a:srgbClr val="0070C0"/>
                </a:solidFill>
                <a:latin typeface="微软雅黑" pitchFamily="34" charset="-122"/>
                <a:ea typeface="微软雅黑" pitchFamily="34" charset="-122"/>
              </a:rPr>
              <a:t>购置了</a:t>
            </a:r>
            <a:r>
              <a:rPr lang="zh-CN" altLang="en-US" sz="2400" b="1" dirty="0">
                <a:solidFill>
                  <a:srgbClr val="C00000"/>
                </a:solidFill>
                <a:latin typeface="微软雅黑" pitchFamily="34" charset="-122"/>
                <a:ea typeface="微软雅黑" pitchFamily="34" charset="-122"/>
              </a:rPr>
              <a:t>高温炉</a:t>
            </a:r>
            <a:r>
              <a:rPr lang="zh-CN" altLang="en-US" sz="2400" b="1" dirty="0">
                <a:solidFill>
                  <a:srgbClr val="0070C0"/>
                </a:solidFill>
                <a:latin typeface="微软雅黑" pitchFamily="34" charset="-122"/>
                <a:ea typeface="微软雅黑" pitchFamily="34" charset="-122"/>
              </a:rPr>
              <a:t>；</a:t>
            </a:r>
            <a:endParaRPr lang="en-US" altLang="zh-CN" sz="2400" b="1" dirty="0">
              <a:solidFill>
                <a:srgbClr val="0070C0"/>
              </a:solidFill>
              <a:latin typeface="微软雅黑" pitchFamily="34" charset="-122"/>
              <a:ea typeface="微软雅黑" pitchFamily="34" charset="-122"/>
            </a:endParaRPr>
          </a:p>
          <a:p>
            <a:pPr algn="l">
              <a:lnSpc>
                <a:spcPts val="3200"/>
              </a:lnSpc>
            </a:pPr>
            <a:r>
              <a:rPr lang="zh-CN" altLang="en-US" sz="2400" b="1" dirty="0">
                <a:solidFill>
                  <a:srgbClr val="0070C0"/>
                </a:solidFill>
                <a:latin typeface="微软雅黑" pitchFamily="34" charset="-122"/>
                <a:ea typeface="微软雅黑" pitchFamily="34" charset="-122"/>
              </a:rPr>
              <a:t>完成标准样品测量、仪器校准；</a:t>
            </a:r>
          </a:p>
          <a:p>
            <a:pPr algn="l">
              <a:lnSpc>
                <a:spcPts val="3200"/>
              </a:lnSpc>
            </a:pPr>
            <a:r>
              <a:rPr lang="zh-CN" altLang="en-US" sz="2400" b="1" dirty="0" smtClean="0">
                <a:solidFill>
                  <a:srgbClr val="C00000"/>
                </a:solidFill>
                <a:latin typeface="微软雅黑" pitchFamily="34" charset="-122"/>
                <a:ea typeface="微软雅黑" pitchFamily="34" charset="-122"/>
              </a:rPr>
              <a:t>达到面向用户开放条件</a:t>
            </a:r>
            <a:endParaRPr lang="zh-CN" altLang="en-US" sz="2400" b="1" dirty="0">
              <a:solidFill>
                <a:srgbClr val="C00000"/>
              </a:solidFill>
              <a:latin typeface="微软雅黑" pitchFamily="34" charset="-122"/>
              <a:ea typeface="微软雅黑" pitchFamily="34" charset="-122"/>
            </a:endParaRPr>
          </a:p>
        </p:txBody>
      </p:sp>
      <p:pic>
        <p:nvPicPr>
          <p:cNvPr id="22534" name="图片 2" descr="high temperature furnace.bmp"/>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214813"/>
            <a:ext cx="2500313"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矩形 11"/>
          <p:cNvSpPr>
            <a:spLocks noChangeArrowheads="1"/>
          </p:cNvSpPr>
          <p:nvPr/>
        </p:nvSpPr>
        <p:spPr bwMode="auto">
          <a:xfrm>
            <a:off x="3500438" y="214313"/>
            <a:ext cx="3236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800" b="1">
                <a:latin typeface="黑体" pitchFamily="49" charset="-122"/>
                <a:ea typeface="黑体" pitchFamily="49" charset="-122"/>
              </a:rPr>
              <a:t>中子织构衍射仪</a:t>
            </a:r>
            <a:r>
              <a:rPr lang="en-US" altLang="zh-CN" sz="2800" b="1">
                <a:latin typeface="黑体" pitchFamily="49" charset="-122"/>
                <a:ea typeface="黑体" pitchFamily="49" charset="-122"/>
              </a:rPr>
              <a:t>NTD</a:t>
            </a:r>
          </a:p>
        </p:txBody>
      </p:sp>
      <p:pic>
        <p:nvPicPr>
          <p:cNvPr id="22536" name="Picture 39" descr="JCNS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0938" y="36513"/>
            <a:ext cx="16129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0778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图片 7" descr="2C6A8821调.jpg"/>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57188" y="1083879"/>
            <a:ext cx="4429125" cy="313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矩形 5"/>
          <p:cNvSpPr>
            <a:spLocks noChangeArrowheads="1"/>
          </p:cNvSpPr>
          <p:nvPr/>
        </p:nvSpPr>
        <p:spPr bwMode="auto">
          <a:xfrm>
            <a:off x="5357812" y="1135314"/>
            <a:ext cx="3500437"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spcBef>
                <a:spcPct val="20000"/>
              </a:spcBef>
            </a:pPr>
            <a:r>
              <a:rPr lang="zh-CN" altLang="en-US" sz="2400" b="1" dirty="0">
                <a:solidFill>
                  <a:srgbClr val="0070C0"/>
                </a:solidFill>
                <a:latin typeface="微软雅黑" pitchFamily="34" charset="-122"/>
                <a:ea typeface="微软雅黑" pitchFamily="34" charset="-122"/>
              </a:rPr>
              <a:t>中子四圆衍射仪</a:t>
            </a:r>
            <a:r>
              <a:rPr lang="en-US" altLang="zh-CN" sz="2400" b="1" dirty="0">
                <a:solidFill>
                  <a:srgbClr val="0070C0"/>
                </a:solidFill>
                <a:latin typeface="微软雅黑" pitchFamily="34" charset="-122"/>
                <a:ea typeface="微软雅黑" pitchFamily="34" charset="-122"/>
              </a:rPr>
              <a:t>FCD</a:t>
            </a:r>
            <a:r>
              <a:rPr lang="zh-CN" altLang="en-US" sz="2400" b="1" dirty="0">
                <a:solidFill>
                  <a:srgbClr val="0070C0"/>
                </a:solidFill>
                <a:latin typeface="微软雅黑" pitchFamily="34" charset="-122"/>
                <a:ea typeface="微软雅黑" pitchFamily="34" charset="-122"/>
              </a:rPr>
              <a:t>：</a:t>
            </a:r>
            <a:endParaRPr lang="en-US" altLang="zh-CN" sz="2400" b="1" dirty="0">
              <a:solidFill>
                <a:srgbClr val="0070C0"/>
              </a:solidFill>
              <a:latin typeface="微软雅黑" pitchFamily="34" charset="-122"/>
              <a:ea typeface="微软雅黑" pitchFamily="34" charset="-122"/>
            </a:endParaRPr>
          </a:p>
          <a:p>
            <a:pPr marL="342900" indent="-342900" algn="l">
              <a:spcBef>
                <a:spcPct val="20000"/>
              </a:spcBef>
              <a:buFont typeface="Wingdings" pitchFamily="2" charset="2"/>
              <a:buChar char="ü"/>
            </a:pPr>
            <a:r>
              <a:rPr lang="zh-CN" altLang="en-US" sz="2400" b="1" dirty="0">
                <a:solidFill>
                  <a:srgbClr val="0070C0"/>
                </a:solidFill>
                <a:latin typeface="微软雅黑" pitchFamily="34" charset="-122"/>
                <a:ea typeface="微软雅黑" pitchFamily="34" charset="-122"/>
              </a:rPr>
              <a:t>样品台底座升级，由不锈钢立柱改为气垫，调整样品台位置更方便，并为今后谱仪升级面探做好了准备。</a:t>
            </a:r>
          </a:p>
          <a:p>
            <a:pPr marL="342900" indent="-342900" algn="l">
              <a:spcBef>
                <a:spcPct val="20000"/>
              </a:spcBef>
              <a:buFont typeface="Wingdings" pitchFamily="2" charset="2"/>
              <a:buChar char="ü"/>
            </a:pPr>
            <a:r>
              <a:rPr lang="zh-CN" altLang="en-US" sz="2400" b="1" dirty="0">
                <a:solidFill>
                  <a:srgbClr val="0070C0"/>
                </a:solidFill>
                <a:latin typeface="微软雅黑" pitchFamily="34" charset="-122"/>
                <a:ea typeface="微软雅黑" pitchFamily="34" charset="-122"/>
              </a:rPr>
              <a:t>软件升级，测试效率提升了</a:t>
            </a:r>
            <a:r>
              <a:rPr lang="en-US" altLang="zh-CN" sz="2400" b="1" dirty="0">
                <a:solidFill>
                  <a:srgbClr val="0070C0"/>
                </a:solidFill>
                <a:latin typeface="微软雅黑" pitchFamily="34" charset="-122"/>
                <a:ea typeface="微软雅黑" pitchFamily="34" charset="-122"/>
              </a:rPr>
              <a:t>30%</a:t>
            </a:r>
            <a:r>
              <a:rPr lang="zh-CN" altLang="en-US" sz="2400" b="1" dirty="0">
                <a:solidFill>
                  <a:srgbClr val="0070C0"/>
                </a:solidFill>
                <a:latin typeface="微软雅黑" pitchFamily="34" charset="-122"/>
                <a:ea typeface="微软雅黑" pitchFamily="34" charset="-122"/>
              </a:rPr>
              <a:t>。</a:t>
            </a:r>
            <a:endParaRPr lang="en-US" altLang="zh-CN" sz="2400" b="1" dirty="0">
              <a:solidFill>
                <a:srgbClr val="0070C0"/>
              </a:solidFill>
              <a:latin typeface="微软雅黑" pitchFamily="34" charset="-122"/>
              <a:ea typeface="微软雅黑" pitchFamily="34" charset="-122"/>
            </a:endParaRPr>
          </a:p>
          <a:p>
            <a:pPr marL="342900" indent="-342900" algn="l">
              <a:spcBef>
                <a:spcPct val="20000"/>
              </a:spcBef>
              <a:buFont typeface="Wingdings" pitchFamily="2" charset="2"/>
              <a:buChar char="ü"/>
            </a:pPr>
            <a:r>
              <a:rPr lang="zh-CN" altLang="en-US" sz="2400" b="1" dirty="0">
                <a:solidFill>
                  <a:srgbClr val="0070C0"/>
                </a:solidFill>
                <a:latin typeface="微软雅黑" pitchFamily="34" charset="-122"/>
                <a:ea typeface="微软雅黑" pitchFamily="34" charset="-122"/>
              </a:rPr>
              <a:t>更换为效率更低的监视器，以减少满功率时的漏记数。</a:t>
            </a:r>
            <a:endParaRPr lang="en-US" altLang="zh-CN" sz="2400" b="1" dirty="0">
              <a:solidFill>
                <a:srgbClr val="0070C0"/>
              </a:solidFill>
              <a:latin typeface="微软雅黑" pitchFamily="34" charset="-122"/>
              <a:ea typeface="微软雅黑" pitchFamily="34" charset="-122"/>
            </a:endParaRPr>
          </a:p>
          <a:p>
            <a:pPr marL="342900" indent="-342900" algn="l">
              <a:spcBef>
                <a:spcPct val="20000"/>
              </a:spcBef>
              <a:buFont typeface="Wingdings" pitchFamily="2" charset="2"/>
              <a:buChar char="ü"/>
            </a:pPr>
            <a:r>
              <a:rPr lang="zh-CN" altLang="en-US" sz="2400" b="1" dirty="0">
                <a:solidFill>
                  <a:srgbClr val="0070C0"/>
                </a:solidFill>
                <a:latin typeface="微软雅黑" pitchFamily="34" charset="-122"/>
                <a:ea typeface="微软雅黑" pitchFamily="34" charset="-122"/>
              </a:rPr>
              <a:t>完成了标准样品</a:t>
            </a:r>
            <a:r>
              <a:rPr lang="en-US" altLang="zh-CN" sz="2400" b="1" dirty="0" err="1">
                <a:solidFill>
                  <a:srgbClr val="0070C0"/>
                </a:solidFill>
                <a:latin typeface="微软雅黑" pitchFamily="34" charset="-122"/>
                <a:ea typeface="微软雅黑" pitchFamily="34" charset="-122"/>
              </a:rPr>
              <a:t>NaCl</a:t>
            </a:r>
            <a:r>
              <a:rPr lang="zh-CN" altLang="en-US" sz="2400" b="1" dirty="0">
                <a:solidFill>
                  <a:srgbClr val="0070C0"/>
                </a:solidFill>
                <a:latin typeface="微软雅黑" pitchFamily="34" charset="-122"/>
                <a:ea typeface="微软雅黑" pitchFamily="34" charset="-122"/>
              </a:rPr>
              <a:t>单晶的测试，状态良好</a:t>
            </a:r>
          </a:p>
        </p:txBody>
      </p:sp>
      <p:sp>
        <p:nvSpPr>
          <p:cNvPr id="23556" name="AutoShape 6"/>
          <p:cNvSpPr>
            <a:spLocks noChangeArrowheads="1"/>
          </p:cNvSpPr>
          <p:nvPr/>
        </p:nvSpPr>
        <p:spPr bwMode="auto">
          <a:xfrm>
            <a:off x="2185988" y="5214938"/>
            <a:ext cx="1028700" cy="169862"/>
          </a:xfrm>
          <a:prstGeom prst="rightArrow">
            <a:avLst>
              <a:gd name="adj1" fmla="val 50000"/>
              <a:gd name="adj2" fmla="val 358347"/>
            </a:avLst>
          </a:prstGeom>
          <a:solidFill>
            <a:schemeClr val="accent1"/>
          </a:solidFill>
          <a:ln w="9525">
            <a:solidFill>
              <a:schemeClr val="tx1"/>
            </a:solidFill>
            <a:miter lim="800000"/>
            <a:headEnd/>
            <a:tailEnd/>
          </a:ln>
        </p:spPr>
        <p:txBody>
          <a:bodyPr wrap="none" anchor="ctr"/>
          <a:lstStyle/>
          <a:p>
            <a:endParaRPr lang="zh-CN" altLang="en-US"/>
          </a:p>
        </p:txBody>
      </p:sp>
      <p:grpSp>
        <p:nvGrpSpPr>
          <p:cNvPr id="23557" name="组合 12"/>
          <p:cNvGrpSpPr>
            <a:grpSpLocks/>
          </p:cNvGrpSpPr>
          <p:nvPr/>
        </p:nvGrpSpPr>
        <p:grpSpPr bwMode="auto">
          <a:xfrm>
            <a:off x="300038" y="4699000"/>
            <a:ext cx="1728787" cy="1801813"/>
            <a:chOff x="300054" y="4699021"/>
            <a:chExt cx="1728742" cy="1801813"/>
          </a:xfrm>
        </p:grpSpPr>
        <p:pic>
          <p:nvPicPr>
            <p:cNvPr id="23563" name="Picture 4" descr="IMG_2956"/>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357203" y="4699021"/>
              <a:ext cx="1671593" cy="1801813"/>
            </a:xfrm>
            <a:prstGeom prst="rect">
              <a:avLst/>
            </a:prstGeom>
            <a:noFill/>
            <a:ln w="19050">
              <a:solidFill>
                <a:srgbClr val="000000"/>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23564" name="Oval 8"/>
            <p:cNvSpPr>
              <a:spLocks noChangeArrowheads="1"/>
            </p:cNvSpPr>
            <p:nvPr/>
          </p:nvSpPr>
          <p:spPr bwMode="auto">
            <a:xfrm>
              <a:off x="300054" y="5895996"/>
              <a:ext cx="1524000" cy="5334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grpSp>
      <p:grpSp>
        <p:nvGrpSpPr>
          <p:cNvPr id="23558" name="组合 13"/>
          <p:cNvGrpSpPr>
            <a:grpSpLocks/>
          </p:cNvGrpSpPr>
          <p:nvPr/>
        </p:nvGrpSpPr>
        <p:grpSpPr bwMode="auto">
          <a:xfrm>
            <a:off x="3194686" y="4698999"/>
            <a:ext cx="1524000" cy="1801813"/>
            <a:chOff x="3428992" y="4714884"/>
            <a:chExt cx="1524000" cy="1801813"/>
          </a:xfrm>
        </p:grpSpPr>
        <p:pic>
          <p:nvPicPr>
            <p:cNvPr id="23561" name="Picture 5" descr="IMG_33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0430" y="4714884"/>
              <a:ext cx="1414462" cy="1801813"/>
            </a:xfrm>
            <a:prstGeom prst="rect">
              <a:avLst/>
            </a:prstGeom>
            <a:noFill/>
            <a:ln w="19050">
              <a:solidFill>
                <a:srgbClr val="000000"/>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23562" name="Oval 9"/>
            <p:cNvSpPr>
              <a:spLocks noChangeArrowheads="1"/>
            </p:cNvSpPr>
            <p:nvPr/>
          </p:nvSpPr>
          <p:spPr bwMode="auto">
            <a:xfrm>
              <a:off x="3428992" y="5857892"/>
              <a:ext cx="1524000" cy="5334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grpSp>
      <p:sp>
        <p:nvSpPr>
          <p:cNvPr id="23559" name="矩形 11"/>
          <p:cNvSpPr>
            <a:spLocks noChangeArrowheads="1"/>
          </p:cNvSpPr>
          <p:nvPr/>
        </p:nvSpPr>
        <p:spPr bwMode="auto">
          <a:xfrm>
            <a:off x="3571875" y="214313"/>
            <a:ext cx="38876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algn="l">
              <a:spcBef>
                <a:spcPct val="20000"/>
              </a:spcBef>
            </a:pPr>
            <a:r>
              <a:rPr lang="zh-CN" altLang="en-US" sz="3200" b="1" dirty="0">
                <a:latin typeface="微软雅黑" pitchFamily="34" charset="-122"/>
                <a:ea typeface="微软雅黑" pitchFamily="34" charset="-122"/>
              </a:rPr>
              <a:t>中子四圆衍射仪</a:t>
            </a:r>
            <a:r>
              <a:rPr lang="en-US" altLang="zh-CN" sz="3200" b="1" dirty="0">
                <a:latin typeface="微软雅黑" pitchFamily="34" charset="-122"/>
                <a:ea typeface="微软雅黑" pitchFamily="34" charset="-122"/>
              </a:rPr>
              <a:t>FCD</a:t>
            </a:r>
          </a:p>
        </p:txBody>
      </p:sp>
      <p:pic>
        <p:nvPicPr>
          <p:cNvPr id="23560" name="Picture 39" descr="JCNS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0938" y="36513"/>
            <a:ext cx="16129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4006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0" name="Picture 4" descr="E:\谱仪介绍\照片微调10个设备\TAS\2C6A8794调.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a:stretch>
            <a:fillRect/>
          </a:stretch>
        </p:blipFill>
        <p:spPr bwMode="auto">
          <a:xfrm>
            <a:off x="142875" y="1071563"/>
            <a:ext cx="4049713" cy="2700337"/>
          </a:xfrm>
          <a:prstGeom prst="rect">
            <a:avLst/>
          </a:prstGeom>
          <a:ln>
            <a:noFill/>
          </a:ln>
          <a:effectLst>
            <a:outerShdw blurRad="292100" dist="139700" dir="2700000" algn="tl" rotWithShape="0">
              <a:srgbClr val="333333">
                <a:alpha val="65000"/>
              </a:srgbClr>
            </a:outerShdw>
          </a:effectLst>
        </p:spPr>
      </p:pic>
      <p:pic>
        <p:nvPicPr>
          <p:cNvPr id="152581" name="Picture 5" descr="E:\谱仪介绍\照片微调10个设备\TAS\2C6A8736调.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bwMode="auto">
          <a:xfrm>
            <a:off x="4214292" y="3771900"/>
            <a:ext cx="2143125" cy="2160588"/>
          </a:xfrm>
          <a:prstGeom prst="rect">
            <a:avLst/>
          </a:prstGeom>
          <a:ln>
            <a:noFill/>
          </a:ln>
          <a:effectLst>
            <a:outerShdw blurRad="292100" dist="139700" dir="2700000" algn="tl" rotWithShape="0">
              <a:srgbClr val="333333">
                <a:alpha val="65000"/>
              </a:srgbClr>
            </a:outerShdw>
          </a:effectLst>
        </p:spPr>
      </p:pic>
      <p:sp>
        <p:nvSpPr>
          <p:cNvPr id="24580" name="矩形 7"/>
          <p:cNvSpPr>
            <a:spLocks noChangeArrowheads="1"/>
          </p:cNvSpPr>
          <p:nvPr/>
        </p:nvSpPr>
        <p:spPr bwMode="auto">
          <a:xfrm>
            <a:off x="6518911" y="4059774"/>
            <a:ext cx="23574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zh-CN" altLang="en-US" sz="2800" b="1" dirty="0" smtClean="0">
                <a:solidFill>
                  <a:srgbClr val="C00000"/>
                </a:solidFill>
                <a:latin typeface="微软雅黑" pitchFamily="34" charset="-122"/>
                <a:ea typeface="微软雅黑" pitchFamily="34" charset="-122"/>
              </a:rPr>
              <a:t>样品</a:t>
            </a:r>
            <a:r>
              <a:rPr lang="zh-CN" altLang="en-US" sz="2800" b="1" dirty="0">
                <a:solidFill>
                  <a:srgbClr val="C00000"/>
                </a:solidFill>
                <a:latin typeface="微软雅黑" pitchFamily="34" charset="-122"/>
                <a:ea typeface="微软雅黑" pitchFamily="34" charset="-122"/>
              </a:rPr>
              <a:t>环境：</a:t>
            </a:r>
            <a:endParaRPr lang="en-US" altLang="zh-CN" sz="2800" b="1" dirty="0">
              <a:solidFill>
                <a:srgbClr val="C00000"/>
              </a:solidFill>
              <a:latin typeface="微软雅黑" pitchFamily="34" charset="-122"/>
              <a:ea typeface="微软雅黑" pitchFamily="34" charset="-122"/>
            </a:endParaRPr>
          </a:p>
          <a:p>
            <a:pPr algn="l"/>
            <a:r>
              <a:rPr lang="en-US" altLang="zh-CN" sz="2800" b="1" dirty="0" smtClean="0">
                <a:solidFill>
                  <a:srgbClr val="C00000"/>
                </a:solidFill>
                <a:latin typeface="微软雅黑" pitchFamily="34" charset="-122"/>
                <a:ea typeface="微软雅黑" pitchFamily="34" charset="-122"/>
              </a:rPr>
              <a:t>  6K~1300K</a:t>
            </a:r>
            <a:endParaRPr lang="zh-CN" altLang="en-US" sz="2000" b="1" dirty="0">
              <a:solidFill>
                <a:srgbClr val="C00000"/>
              </a:solidFill>
              <a:latin typeface="黑体" pitchFamily="49" charset="-122"/>
              <a:ea typeface="黑体" pitchFamily="49" charset="-122"/>
            </a:endParaRPr>
          </a:p>
        </p:txBody>
      </p:sp>
      <p:sp>
        <p:nvSpPr>
          <p:cNvPr id="24581" name="矩形 8"/>
          <p:cNvSpPr>
            <a:spLocks noChangeArrowheads="1"/>
          </p:cNvSpPr>
          <p:nvPr/>
        </p:nvSpPr>
        <p:spPr bwMode="auto">
          <a:xfrm>
            <a:off x="3576004" y="200026"/>
            <a:ext cx="3878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200" b="1" dirty="0">
                <a:latin typeface="微软雅黑" pitchFamily="34" charset="-122"/>
                <a:ea typeface="微软雅黑" pitchFamily="34" charset="-122"/>
              </a:rPr>
              <a:t>中德热中子三轴谱仪</a:t>
            </a:r>
          </a:p>
        </p:txBody>
      </p:sp>
      <p:pic>
        <p:nvPicPr>
          <p:cNvPr id="24582" name="Picture 7" descr="IMG_0045"/>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14313" y="3952875"/>
            <a:ext cx="2071687"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6" descr="IMG_00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7438" y="5000625"/>
            <a:ext cx="12223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61" descr="IMG_20140612_1614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2588" y="5875656"/>
            <a:ext cx="3054350"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矩形 13"/>
          <p:cNvSpPr>
            <a:spLocks noChangeArrowheads="1"/>
          </p:cNvSpPr>
          <p:nvPr/>
        </p:nvSpPr>
        <p:spPr bwMode="auto">
          <a:xfrm>
            <a:off x="4572000" y="1143000"/>
            <a:ext cx="42862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zh-CN" altLang="en-US" sz="2400" b="1" dirty="0">
                <a:solidFill>
                  <a:srgbClr val="0070C0"/>
                </a:solidFill>
                <a:latin typeface="微软雅黑" pitchFamily="34" charset="-122"/>
                <a:ea typeface="微软雅黑" pitchFamily="34" charset="-122"/>
              </a:rPr>
              <a:t>以研究凝聚态物理为主，以非弹性散射为主。测定高温超导体、铁基超导体、庞磁阻、多铁系统的晶格结构和磁结构、临界散射、晶格振动、电子声子耦合、自旋波、自旋激发。</a:t>
            </a:r>
          </a:p>
        </p:txBody>
      </p:sp>
      <p:pic>
        <p:nvPicPr>
          <p:cNvPr id="24586" name="Picture 39" descr="JCNS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00938" y="36513"/>
            <a:ext cx="16129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550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IMG_0532.JPG"/>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143125" y="142875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p:cNvSpPr/>
          <p:nvPr/>
        </p:nvSpPr>
        <p:spPr>
          <a:xfrm>
            <a:off x="1214438" y="857250"/>
            <a:ext cx="5929312" cy="584200"/>
          </a:xfrm>
          <a:prstGeom prst="rect">
            <a:avLst/>
          </a:prstGeom>
        </p:spPr>
        <p:txBody>
          <a:bodyPr>
            <a:spAutoFit/>
          </a:bodyPr>
          <a:lstStyle/>
          <a:p>
            <a:pPr>
              <a:defRPr/>
            </a:pPr>
            <a:r>
              <a:rPr lang="zh-CN" altLang="en-US" sz="3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“翠竹”热中子三轴谱仪</a:t>
            </a:r>
            <a:endParaRPr lang="zh-CN" altLang="en-US" sz="3200" dirty="0">
              <a:solidFill>
                <a:srgbClr val="C00000"/>
              </a:solidFill>
              <a:effectLst>
                <a:outerShdw blurRad="38100" dist="38100" dir="2700000" algn="tl">
                  <a:srgbClr val="000000">
                    <a:alpha val="43137"/>
                  </a:srgbClr>
                </a:outerShdw>
              </a:effectLst>
            </a:endParaRPr>
          </a:p>
        </p:txBody>
      </p:sp>
      <p:pic>
        <p:nvPicPr>
          <p:cNvPr id="25604" name="Picture 9" descr="C:\Users\Administrator.USER-20170816XO\Desktop\iphy_logo_1.gif"/>
          <p:cNvPicPr>
            <a:picLocks noChangeAspect="1" noChangeArrowheads="1"/>
          </p:cNvPicPr>
          <p:nvPr/>
        </p:nvPicPr>
        <p:blipFill>
          <a:blip r:embed="rId5">
            <a:extLst>
              <a:ext uri="{28A0092B-C50C-407E-A947-70E740481C1C}">
                <a14:useLocalDpi xmlns:a14="http://schemas.microsoft.com/office/drawing/2010/main" val="0"/>
              </a:ext>
            </a:extLst>
          </a:blip>
          <a:srcRect r="3999"/>
          <a:stretch>
            <a:fillRect/>
          </a:stretch>
        </p:blipFill>
        <p:spPr bwMode="auto">
          <a:xfrm>
            <a:off x="5715000" y="0"/>
            <a:ext cx="3429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矩形 32"/>
          <p:cNvSpPr>
            <a:spLocks noChangeArrowheads="1"/>
          </p:cNvSpPr>
          <p:nvPr/>
        </p:nvSpPr>
        <p:spPr bwMode="auto">
          <a:xfrm>
            <a:off x="214313" y="5072063"/>
            <a:ext cx="86439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zh-CN" altLang="en-US" sz="3200" b="1" dirty="0">
                <a:solidFill>
                  <a:srgbClr val="0070C0"/>
                </a:solidFill>
                <a:latin typeface="微软雅黑" pitchFamily="34" charset="-122"/>
                <a:ea typeface="微软雅黑" pitchFamily="34" charset="-122"/>
              </a:rPr>
              <a:t>主要应用领域包括：高温超导体的形成机理；强相关电子系统中电子状态研究；合金、原子的转动及扩散过程等。</a:t>
            </a:r>
          </a:p>
        </p:txBody>
      </p:sp>
    </p:spTree>
    <p:extLst>
      <p:ext uri="{BB962C8B-B14F-4D97-AF65-F5344CB8AC3E}">
        <p14:creationId xmlns:p14="http://schemas.microsoft.com/office/powerpoint/2010/main" val="114080437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4"/>
          <p:cNvSpPr txBox="1">
            <a:spLocks noChangeArrowheads="1"/>
          </p:cNvSpPr>
          <p:nvPr/>
        </p:nvSpPr>
        <p:spPr bwMode="auto">
          <a:xfrm>
            <a:off x="3707904" y="234950"/>
            <a:ext cx="500221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3200" b="1" dirty="0">
                <a:solidFill>
                  <a:srgbClr val="0070C0"/>
                </a:solidFill>
                <a:latin typeface="微软雅黑" pitchFamily="34" charset="-122"/>
                <a:ea typeface="微软雅黑" pitchFamily="34" charset="-122"/>
              </a:rPr>
              <a:t>中子小角散射谱仪</a:t>
            </a:r>
          </a:p>
        </p:txBody>
      </p:sp>
      <p:grpSp>
        <p:nvGrpSpPr>
          <p:cNvPr id="3" name="组合 2"/>
          <p:cNvGrpSpPr/>
          <p:nvPr/>
        </p:nvGrpSpPr>
        <p:grpSpPr>
          <a:xfrm>
            <a:off x="239276" y="1268760"/>
            <a:ext cx="8581196" cy="5328592"/>
            <a:chOff x="239276" y="1268760"/>
            <a:chExt cx="8581196" cy="5328592"/>
          </a:xfrm>
        </p:grpSpPr>
        <p:pic>
          <p:nvPicPr>
            <p:cNvPr id="26626" name="Picture 12" descr="F:\Downloads\software\collimation\4-14-2010\100_5617副本.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2" y="4797152"/>
              <a:ext cx="4579588"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图片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276" y="1268760"/>
              <a:ext cx="8581196"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右箭头 1"/>
            <p:cNvSpPr/>
            <p:nvPr/>
          </p:nvSpPr>
          <p:spPr bwMode="auto">
            <a:xfrm rot="2876330">
              <a:off x="2197735" y="3957223"/>
              <a:ext cx="1925257" cy="267255"/>
            </a:xfrm>
            <a:prstGeom prst="rightArrow">
              <a:avLst/>
            </a:prstGeom>
            <a:solidFill>
              <a:schemeClr val="accent5">
                <a:lumMod val="20000"/>
                <a:lumOff val="80000"/>
              </a:schemeClr>
            </a:solidFill>
            <a:ln w="28575">
              <a:solidFill>
                <a:srgbClr val="0000FF"/>
              </a:solidFill>
              <a:miter lim="800000"/>
              <a:headEnd/>
              <a:tailEnd/>
            </a:ln>
            <a:effectLst>
              <a:prstShdw prst="shdw12">
                <a:schemeClr val="bg2">
                  <a:alpha val="50000"/>
                </a:schemeClr>
              </a:prstShdw>
            </a:effectLst>
          </p:spPr>
          <p:txBody>
            <a:bodyPr rtlCol="0" anchor="ctr">
              <a:spAutoFit/>
            </a:bodyPr>
            <a:lstStyle/>
            <a:p>
              <a:pPr marL="360363" indent="-360363" algn="ctr"/>
              <a:endParaRPr lang="zh-CN" altLang="en-US" sz="1600" b="1" dirty="0">
                <a:solidFill>
                  <a:schemeClr val="hlink"/>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274277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Photos\新堆\20110804\DSC_0006.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4925" y="1196752"/>
            <a:ext cx="4694238" cy="3512010"/>
          </a:xfrm>
          <a:prstGeom prst="rect">
            <a:avLst/>
          </a:prstGeom>
          <a:noFill/>
          <a:ln w="31750">
            <a:solidFill>
              <a:srgbClr val="E1561F"/>
            </a:solidFill>
            <a:miter lim="800000"/>
            <a:headEnd/>
            <a:tailEnd/>
          </a:ln>
          <a:extLst>
            <a:ext uri="{909E8E84-426E-40DD-AFC4-6F175D3DCCD1}">
              <a14:hiddenFill xmlns:a14="http://schemas.microsoft.com/office/drawing/2010/main">
                <a:solidFill>
                  <a:srgbClr val="FFFFFF"/>
                </a:solidFill>
              </a14:hiddenFill>
            </a:ext>
          </a:extLst>
        </p:spPr>
      </p:pic>
      <p:grpSp>
        <p:nvGrpSpPr>
          <p:cNvPr id="27651" name="Group 5"/>
          <p:cNvGrpSpPr>
            <a:grpSpLocks/>
          </p:cNvGrpSpPr>
          <p:nvPr/>
        </p:nvGrpSpPr>
        <p:grpSpPr bwMode="auto">
          <a:xfrm>
            <a:off x="-61913" y="4814888"/>
            <a:ext cx="5789613" cy="1998662"/>
            <a:chOff x="222" y="133"/>
            <a:chExt cx="5425" cy="2358"/>
          </a:xfrm>
        </p:grpSpPr>
        <p:sp>
          <p:nvSpPr>
            <p:cNvPr id="27659" name="Line 6"/>
            <p:cNvSpPr>
              <a:spLocks noChangeShapeType="1"/>
            </p:cNvSpPr>
            <p:nvPr/>
          </p:nvSpPr>
          <p:spPr bwMode="auto">
            <a:xfrm flipV="1">
              <a:off x="1137" y="936"/>
              <a:ext cx="152" cy="439"/>
            </a:xfrm>
            <a:prstGeom prst="line">
              <a:avLst/>
            </a:prstGeom>
            <a:noFill/>
            <a:ln w="360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60" name="Line 7"/>
            <p:cNvSpPr>
              <a:spLocks noChangeShapeType="1"/>
            </p:cNvSpPr>
            <p:nvPr/>
          </p:nvSpPr>
          <p:spPr bwMode="auto">
            <a:xfrm flipV="1">
              <a:off x="1954" y="1207"/>
              <a:ext cx="138" cy="415"/>
            </a:xfrm>
            <a:prstGeom prst="line">
              <a:avLst/>
            </a:prstGeom>
            <a:noFill/>
            <a:ln w="360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61" name="Line 8"/>
            <p:cNvSpPr>
              <a:spLocks noChangeShapeType="1"/>
            </p:cNvSpPr>
            <p:nvPr/>
          </p:nvSpPr>
          <p:spPr bwMode="auto">
            <a:xfrm>
              <a:off x="378" y="892"/>
              <a:ext cx="2849" cy="893"/>
            </a:xfrm>
            <a:prstGeom prst="line">
              <a:avLst/>
            </a:prstGeom>
            <a:noFill/>
            <a:ln w="108000">
              <a:solidFill>
                <a:srgbClr val="80008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62" name="Text Box 9"/>
            <p:cNvSpPr txBox="1">
              <a:spLocks noChangeArrowheads="1"/>
            </p:cNvSpPr>
            <p:nvPr/>
          </p:nvSpPr>
          <p:spPr bwMode="auto">
            <a:xfrm>
              <a:off x="945" y="1368"/>
              <a:ext cx="455"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miter lim="800000"/>
                  <a:headEnd/>
                  <a:tailEnd/>
                </a14:hiddenLine>
              </a:ext>
            </a:extLst>
          </p:spPr>
          <p:txBody>
            <a:bodyPr wrap="none" lIns="0" tIns="0" rIns="0" bIns="0">
              <a:spAutoFit/>
            </a:bodyPr>
            <a:lstStyle>
              <a:lvl1pPr defTabSz="828675" eaLnBrk="0" hangingPunct="0">
                <a:defRPr>
                  <a:solidFill>
                    <a:schemeClr val="tx1"/>
                  </a:solidFill>
                  <a:latin typeface="Arial" pitchFamily="34" charset="0"/>
                  <a:ea typeface="宋体" pitchFamily="2" charset="-122"/>
                </a:defRPr>
              </a:lvl1pPr>
              <a:lvl2pPr marL="742950" indent="-285750" defTabSz="828675" eaLnBrk="0" hangingPunct="0">
                <a:defRPr>
                  <a:solidFill>
                    <a:schemeClr val="tx1"/>
                  </a:solidFill>
                  <a:latin typeface="Arial" pitchFamily="34" charset="0"/>
                  <a:ea typeface="宋体" pitchFamily="2" charset="-122"/>
                </a:defRPr>
              </a:lvl2pPr>
              <a:lvl3pPr marL="1143000" indent="-228600" defTabSz="828675" eaLnBrk="0" hangingPunct="0">
                <a:defRPr>
                  <a:solidFill>
                    <a:schemeClr val="tx1"/>
                  </a:solidFill>
                  <a:latin typeface="Arial" pitchFamily="34" charset="0"/>
                  <a:ea typeface="宋体" pitchFamily="2" charset="-122"/>
                </a:defRPr>
              </a:lvl3pPr>
              <a:lvl4pPr marL="1600200" indent="-228600" defTabSz="828675" eaLnBrk="0" hangingPunct="0">
                <a:defRPr>
                  <a:solidFill>
                    <a:schemeClr val="tx1"/>
                  </a:solidFill>
                  <a:latin typeface="Arial" pitchFamily="34" charset="0"/>
                  <a:ea typeface="宋体" pitchFamily="2" charset="-122"/>
                </a:defRPr>
              </a:lvl4pPr>
              <a:lvl5pPr marL="2057400" indent="-228600" defTabSz="828675" eaLnBrk="0" hangingPunct="0">
                <a:defRPr>
                  <a:solidFill>
                    <a:schemeClr val="tx1"/>
                  </a:solidFill>
                  <a:latin typeface="Arial" pitchFamily="34" charset="0"/>
                  <a:ea typeface="宋体" pitchFamily="2" charset="-122"/>
                </a:defRPr>
              </a:lvl5pPr>
              <a:lvl6pPr marL="25146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a:lnSpc>
                  <a:spcPct val="93000"/>
                </a:lnSpc>
                <a:buClr>
                  <a:srgbClr val="000000"/>
                </a:buClr>
                <a:buSzPct val="45000"/>
                <a:buFont typeface="StarSymbol"/>
                <a:buNone/>
              </a:pPr>
              <a:r>
                <a:rPr lang="zh-CN" altLang="en-GB" sz="1400">
                  <a:solidFill>
                    <a:srgbClr val="000000"/>
                  </a:solidFill>
                  <a:latin typeface="Helvetica-Narrow"/>
                </a:rPr>
                <a:t>狭缝</a:t>
              </a:r>
              <a:r>
                <a:rPr lang="en-GB" altLang="zh-CN" sz="1400">
                  <a:solidFill>
                    <a:srgbClr val="000000"/>
                  </a:solidFill>
                  <a:latin typeface="Helvetica-Narrow"/>
                </a:rPr>
                <a:t>1</a:t>
              </a:r>
            </a:p>
          </p:txBody>
        </p:sp>
        <p:sp>
          <p:nvSpPr>
            <p:cNvPr id="27663" name="Text Box 10"/>
            <p:cNvSpPr txBox="1">
              <a:spLocks noChangeArrowheads="1"/>
            </p:cNvSpPr>
            <p:nvPr/>
          </p:nvSpPr>
          <p:spPr bwMode="auto">
            <a:xfrm>
              <a:off x="1670" y="1535"/>
              <a:ext cx="354"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miter lim="800000"/>
                  <a:headEnd/>
                  <a:tailEnd/>
                </a14:hiddenLine>
              </a:ext>
            </a:extLst>
          </p:spPr>
          <p:txBody>
            <a:bodyPr lIns="0" tIns="0" rIns="0" bIns="0">
              <a:spAutoFit/>
            </a:bodyPr>
            <a:lstStyle>
              <a:lvl1pPr defTabSz="828675" eaLnBrk="0" hangingPunct="0">
                <a:defRPr>
                  <a:solidFill>
                    <a:schemeClr val="tx1"/>
                  </a:solidFill>
                  <a:latin typeface="Arial" pitchFamily="34" charset="0"/>
                  <a:ea typeface="宋体" pitchFamily="2" charset="-122"/>
                </a:defRPr>
              </a:lvl1pPr>
              <a:lvl2pPr marL="742950" indent="-285750" defTabSz="828675" eaLnBrk="0" hangingPunct="0">
                <a:defRPr>
                  <a:solidFill>
                    <a:schemeClr val="tx1"/>
                  </a:solidFill>
                  <a:latin typeface="Arial" pitchFamily="34" charset="0"/>
                  <a:ea typeface="宋体" pitchFamily="2" charset="-122"/>
                </a:defRPr>
              </a:lvl2pPr>
              <a:lvl3pPr marL="1143000" indent="-228600" defTabSz="828675" eaLnBrk="0" hangingPunct="0">
                <a:defRPr>
                  <a:solidFill>
                    <a:schemeClr val="tx1"/>
                  </a:solidFill>
                  <a:latin typeface="Arial" pitchFamily="34" charset="0"/>
                  <a:ea typeface="宋体" pitchFamily="2" charset="-122"/>
                </a:defRPr>
              </a:lvl3pPr>
              <a:lvl4pPr marL="1600200" indent="-228600" defTabSz="828675" eaLnBrk="0" hangingPunct="0">
                <a:defRPr>
                  <a:solidFill>
                    <a:schemeClr val="tx1"/>
                  </a:solidFill>
                  <a:latin typeface="Arial" pitchFamily="34" charset="0"/>
                  <a:ea typeface="宋体" pitchFamily="2" charset="-122"/>
                </a:defRPr>
              </a:lvl4pPr>
              <a:lvl5pPr marL="2057400" indent="-228600" defTabSz="828675" eaLnBrk="0" hangingPunct="0">
                <a:defRPr>
                  <a:solidFill>
                    <a:schemeClr val="tx1"/>
                  </a:solidFill>
                  <a:latin typeface="Arial" pitchFamily="34" charset="0"/>
                  <a:ea typeface="宋体" pitchFamily="2" charset="-122"/>
                </a:defRPr>
              </a:lvl5pPr>
              <a:lvl6pPr marL="25146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a:lnSpc>
                  <a:spcPct val="93000"/>
                </a:lnSpc>
                <a:buClr>
                  <a:srgbClr val="000000"/>
                </a:buClr>
                <a:buSzPct val="45000"/>
                <a:buFont typeface="StarSymbol"/>
                <a:buNone/>
              </a:pPr>
              <a:r>
                <a:rPr lang="zh-CN" altLang="en-GB" sz="1400">
                  <a:solidFill>
                    <a:srgbClr val="000000"/>
                  </a:solidFill>
                </a:rPr>
                <a:t>狭缝</a:t>
              </a:r>
              <a:r>
                <a:rPr lang="en-GB" altLang="zh-CN" sz="1400">
                  <a:solidFill>
                    <a:srgbClr val="000000"/>
                  </a:solidFill>
                  <a:latin typeface="Helvetica-Narrow"/>
                </a:rPr>
                <a:t>2</a:t>
              </a:r>
            </a:p>
          </p:txBody>
        </p:sp>
        <p:sp>
          <p:nvSpPr>
            <p:cNvPr id="27664" name="Text Box 11"/>
            <p:cNvSpPr txBox="1">
              <a:spLocks noChangeArrowheads="1"/>
            </p:cNvSpPr>
            <p:nvPr/>
          </p:nvSpPr>
          <p:spPr bwMode="auto">
            <a:xfrm>
              <a:off x="531" y="229"/>
              <a:ext cx="666"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52463" eaLnBrk="0" hangingPunct="0">
                <a:tabLst>
                  <a:tab pos="657225" algn="l"/>
                </a:tabLst>
                <a:defRPr>
                  <a:solidFill>
                    <a:schemeClr val="tx1"/>
                  </a:solidFill>
                  <a:latin typeface="Arial" pitchFamily="34" charset="0"/>
                  <a:ea typeface="宋体" pitchFamily="2" charset="-122"/>
                </a:defRPr>
              </a:lvl1pPr>
              <a:lvl2pPr marL="742950" indent="-285750" defTabSz="652463" eaLnBrk="0" hangingPunct="0">
                <a:tabLst>
                  <a:tab pos="657225" algn="l"/>
                </a:tabLst>
                <a:defRPr>
                  <a:solidFill>
                    <a:schemeClr val="tx1"/>
                  </a:solidFill>
                  <a:latin typeface="Arial" pitchFamily="34" charset="0"/>
                  <a:ea typeface="宋体" pitchFamily="2" charset="-122"/>
                </a:defRPr>
              </a:lvl2pPr>
              <a:lvl3pPr marL="1143000" indent="-228600" defTabSz="652463" eaLnBrk="0" hangingPunct="0">
                <a:tabLst>
                  <a:tab pos="657225" algn="l"/>
                </a:tabLst>
                <a:defRPr>
                  <a:solidFill>
                    <a:schemeClr val="tx1"/>
                  </a:solidFill>
                  <a:latin typeface="Arial" pitchFamily="34" charset="0"/>
                  <a:ea typeface="宋体" pitchFamily="2" charset="-122"/>
                </a:defRPr>
              </a:lvl3pPr>
              <a:lvl4pPr marL="1600200" indent="-228600" defTabSz="652463" eaLnBrk="0" hangingPunct="0">
                <a:tabLst>
                  <a:tab pos="657225" algn="l"/>
                </a:tabLst>
                <a:defRPr>
                  <a:solidFill>
                    <a:schemeClr val="tx1"/>
                  </a:solidFill>
                  <a:latin typeface="Arial" pitchFamily="34" charset="0"/>
                  <a:ea typeface="宋体" pitchFamily="2" charset="-122"/>
                </a:defRPr>
              </a:lvl4pPr>
              <a:lvl5pPr marL="2057400" indent="-228600" defTabSz="652463" eaLnBrk="0" hangingPunct="0">
                <a:tabLst>
                  <a:tab pos="657225" algn="l"/>
                </a:tabLst>
                <a:defRPr>
                  <a:solidFill>
                    <a:schemeClr val="tx1"/>
                  </a:solidFill>
                  <a:latin typeface="Arial" pitchFamily="34" charset="0"/>
                  <a:ea typeface="宋体" pitchFamily="2" charset="-122"/>
                </a:defRPr>
              </a:lvl5pPr>
              <a:lvl6pPr marL="25146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6pPr>
              <a:lvl7pPr marL="29718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7pPr>
              <a:lvl8pPr marL="34290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8pPr>
              <a:lvl9pPr marL="38862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9pPr>
            </a:lstStyle>
            <a:p>
              <a:pPr eaLnBrk="1">
                <a:lnSpc>
                  <a:spcPct val="93000"/>
                </a:lnSpc>
                <a:buClr>
                  <a:srgbClr val="000000"/>
                </a:buClr>
                <a:buSzPct val="45000"/>
                <a:buFont typeface="StarSymbol"/>
                <a:buNone/>
              </a:pPr>
              <a:r>
                <a:rPr lang="zh-CN" altLang="en-GB" sz="1400">
                  <a:solidFill>
                    <a:srgbClr val="000000"/>
                  </a:solidFill>
                  <a:latin typeface="Helvetica-Narrow"/>
                </a:rPr>
                <a:t>白光中子</a:t>
              </a:r>
            </a:p>
          </p:txBody>
        </p:sp>
        <p:sp>
          <p:nvSpPr>
            <p:cNvPr id="27665" name="Text Box 12"/>
            <p:cNvSpPr txBox="1">
              <a:spLocks noChangeArrowheads="1"/>
            </p:cNvSpPr>
            <p:nvPr/>
          </p:nvSpPr>
          <p:spPr bwMode="auto">
            <a:xfrm>
              <a:off x="409" y="133"/>
              <a:ext cx="4918"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325438" indent="-325438" defTabSz="652463" eaLnBrk="0" hangingPunct="0">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ea typeface="宋体" pitchFamily="2" charset="-122"/>
                </a:defRPr>
              </a:lvl1pPr>
              <a:lvl2pPr marL="742950" indent="-285750" defTabSz="652463" eaLnBrk="0" hangingPunct="0">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ea typeface="宋体" pitchFamily="2" charset="-122"/>
                </a:defRPr>
              </a:lvl2pPr>
              <a:lvl3pPr marL="1143000" indent="-228600" defTabSz="652463" eaLnBrk="0" hangingPunct="0">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ea typeface="宋体" pitchFamily="2" charset="-122"/>
                </a:defRPr>
              </a:lvl3pPr>
              <a:lvl4pPr marL="1600200" indent="-228600" defTabSz="652463" eaLnBrk="0" hangingPunct="0">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ea typeface="宋体" pitchFamily="2" charset="-122"/>
                </a:defRPr>
              </a:lvl4pPr>
              <a:lvl5pPr marL="2057400" indent="-228600" defTabSz="652463" eaLnBrk="0" hangingPunct="0">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ea typeface="宋体" pitchFamily="2" charset="-122"/>
                </a:defRPr>
              </a:lvl5pPr>
              <a:lvl6pPr marL="2514600" indent="-228600" algn="ctr" defTabSz="652463" eaLnBrk="0" fontAlgn="base" hangingPunct="0">
                <a:spcBef>
                  <a:spcPct val="0"/>
                </a:spcBef>
                <a:spcAft>
                  <a:spcPct val="0"/>
                </a:spcAft>
                <a:buFont typeface="Arial" pitchFamily="34" charset="0"/>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ea typeface="宋体" pitchFamily="2" charset="-122"/>
                </a:defRPr>
              </a:lvl6pPr>
              <a:lvl7pPr marL="2971800" indent="-228600" algn="ctr" defTabSz="652463" eaLnBrk="0" fontAlgn="base" hangingPunct="0">
                <a:spcBef>
                  <a:spcPct val="0"/>
                </a:spcBef>
                <a:spcAft>
                  <a:spcPct val="0"/>
                </a:spcAft>
                <a:buFont typeface="Arial" pitchFamily="34" charset="0"/>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ea typeface="宋体" pitchFamily="2" charset="-122"/>
                </a:defRPr>
              </a:lvl7pPr>
              <a:lvl8pPr marL="3429000" indent="-228600" algn="ctr" defTabSz="652463" eaLnBrk="0" fontAlgn="base" hangingPunct="0">
                <a:spcBef>
                  <a:spcPct val="0"/>
                </a:spcBef>
                <a:spcAft>
                  <a:spcPct val="0"/>
                </a:spcAft>
                <a:buFont typeface="Arial" pitchFamily="34" charset="0"/>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ea typeface="宋体" pitchFamily="2" charset="-122"/>
                </a:defRPr>
              </a:lvl8pPr>
              <a:lvl9pPr marL="3886200" indent="-228600" algn="ctr" defTabSz="652463" eaLnBrk="0" fontAlgn="base" hangingPunct="0">
                <a:spcBef>
                  <a:spcPct val="0"/>
                </a:spcBef>
                <a:spcAft>
                  <a:spcPct val="0"/>
                </a:spcAft>
                <a:buFont typeface="Arial" pitchFamily="34" charset="0"/>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ea typeface="宋体" pitchFamily="2" charset="-122"/>
                </a:defRPr>
              </a:lvl9pPr>
            </a:lstStyle>
            <a:p>
              <a:pPr eaLnBrk="1">
                <a:lnSpc>
                  <a:spcPct val="93000"/>
                </a:lnSpc>
                <a:buClr>
                  <a:srgbClr val="000000"/>
                </a:buClr>
                <a:buSzPct val="45000"/>
                <a:buFont typeface="StarSymbol"/>
                <a:buNone/>
              </a:pPr>
              <a:endParaRPr lang="en-GB" altLang="zh-CN" sz="2800">
                <a:solidFill>
                  <a:schemeClr val="folHlink"/>
                </a:solidFill>
                <a:latin typeface="Helvetica" pitchFamily="34" charset="0"/>
                <a:ea typeface="黑体" pitchFamily="49" charset="-122"/>
              </a:endParaRPr>
            </a:p>
          </p:txBody>
        </p:sp>
        <p:sp>
          <p:nvSpPr>
            <p:cNvPr id="27666" name="Line 13"/>
            <p:cNvSpPr>
              <a:spLocks noChangeShapeType="1"/>
            </p:cNvSpPr>
            <p:nvPr/>
          </p:nvSpPr>
          <p:spPr bwMode="auto">
            <a:xfrm>
              <a:off x="1384" y="1222"/>
              <a:ext cx="3620" cy="1115"/>
            </a:xfrm>
            <a:prstGeom prst="line">
              <a:avLst/>
            </a:prstGeom>
            <a:noFill/>
            <a:ln w="9000">
              <a:solidFill>
                <a:srgbClr val="80808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27667" name="Group 14"/>
            <p:cNvGrpSpPr>
              <a:grpSpLocks/>
            </p:cNvGrpSpPr>
            <p:nvPr/>
          </p:nvGrpSpPr>
          <p:grpSpPr bwMode="auto">
            <a:xfrm>
              <a:off x="3167" y="1012"/>
              <a:ext cx="1977" cy="760"/>
              <a:chOff x="3490" y="1116"/>
              <a:chExt cx="2179" cy="838"/>
            </a:xfrm>
          </p:grpSpPr>
          <p:sp>
            <p:nvSpPr>
              <p:cNvPr id="27705" name="Line 15"/>
              <p:cNvSpPr>
                <a:spLocks noChangeShapeType="1"/>
              </p:cNvSpPr>
              <p:nvPr/>
            </p:nvSpPr>
            <p:spPr bwMode="auto">
              <a:xfrm flipH="1">
                <a:off x="3497" y="1191"/>
                <a:ext cx="1939" cy="763"/>
              </a:xfrm>
              <a:prstGeom prst="line">
                <a:avLst/>
              </a:prstGeom>
              <a:noFill/>
              <a:ln w="9000">
                <a:solidFill>
                  <a:srgbClr val="80808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706" name="Oval 16"/>
              <p:cNvSpPr>
                <a:spLocks noChangeArrowheads="1"/>
              </p:cNvSpPr>
              <p:nvPr/>
            </p:nvSpPr>
            <p:spPr bwMode="auto">
              <a:xfrm>
                <a:off x="5437" y="1116"/>
                <a:ext cx="91" cy="91"/>
              </a:xfrm>
              <a:prstGeom prst="ellipse">
                <a:avLst/>
              </a:prstGeom>
              <a:noFill/>
              <a:ln w="1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27707" name="Line 17"/>
              <p:cNvSpPr>
                <a:spLocks noChangeShapeType="1"/>
              </p:cNvSpPr>
              <p:nvPr/>
            </p:nvSpPr>
            <p:spPr bwMode="auto">
              <a:xfrm flipH="1" flipV="1">
                <a:off x="5596" y="1403"/>
                <a:ext cx="20" cy="128"/>
              </a:xfrm>
              <a:prstGeom prst="line">
                <a:avLst/>
              </a:prstGeom>
              <a:noFill/>
              <a:ln w="108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7708" name="Line 18"/>
              <p:cNvSpPr>
                <a:spLocks noChangeShapeType="1"/>
              </p:cNvSpPr>
              <p:nvPr/>
            </p:nvSpPr>
            <p:spPr bwMode="auto">
              <a:xfrm flipH="1" flipV="1">
                <a:off x="5503" y="1202"/>
                <a:ext cx="59" cy="125"/>
              </a:xfrm>
              <a:prstGeom prst="line">
                <a:avLst/>
              </a:prstGeom>
              <a:noFill/>
              <a:ln w="108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7709" name="Oval 19"/>
              <p:cNvSpPr>
                <a:spLocks noChangeArrowheads="1"/>
              </p:cNvSpPr>
              <p:nvPr/>
            </p:nvSpPr>
            <p:spPr bwMode="auto">
              <a:xfrm>
                <a:off x="5579" y="1529"/>
                <a:ext cx="91" cy="91"/>
              </a:xfrm>
              <a:prstGeom prst="ellipse">
                <a:avLst/>
              </a:prstGeom>
              <a:noFill/>
              <a:ln w="1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27710" name="Line 20"/>
              <p:cNvSpPr>
                <a:spLocks noChangeShapeType="1"/>
              </p:cNvSpPr>
              <p:nvPr/>
            </p:nvSpPr>
            <p:spPr bwMode="auto">
              <a:xfrm flipH="1">
                <a:off x="3489" y="1581"/>
                <a:ext cx="2085" cy="373"/>
              </a:xfrm>
              <a:prstGeom prst="line">
                <a:avLst/>
              </a:prstGeom>
              <a:noFill/>
              <a:ln w="9000">
                <a:solidFill>
                  <a:srgbClr val="80808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27668" name="Group 21"/>
            <p:cNvGrpSpPr>
              <a:grpSpLocks/>
            </p:cNvGrpSpPr>
            <p:nvPr/>
          </p:nvGrpSpPr>
          <p:grpSpPr bwMode="auto">
            <a:xfrm>
              <a:off x="1012" y="981"/>
              <a:ext cx="4589" cy="1183"/>
              <a:chOff x="1115" y="1082"/>
              <a:chExt cx="5058" cy="1304"/>
            </a:xfrm>
          </p:grpSpPr>
          <p:sp>
            <p:nvSpPr>
              <p:cNvPr id="27686" name="Line 22"/>
              <p:cNvSpPr>
                <a:spLocks noChangeShapeType="1"/>
              </p:cNvSpPr>
              <p:nvPr/>
            </p:nvSpPr>
            <p:spPr bwMode="auto">
              <a:xfrm>
                <a:off x="4827" y="1730"/>
                <a:ext cx="44" cy="124"/>
              </a:xfrm>
              <a:prstGeom prst="line">
                <a:avLst/>
              </a:prstGeom>
              <a:noFill/>
              <a:ln w="3672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87" name="Line 23"/>
              <p:cNvSpPr>
                <a:spLocks noChangeShapeType="1"/>
              </p:cNvSpPr>
              <p:nvPr/>
            </p:nvSpPr>
            <p:spPr bwMode="auto">
              <a:xfrm>
                <a:off x="3985" y="1495"/>
                <a:ext cx="47" cy="148"/>
              </a:xfrm>
              <a:prstGeom prst="line">
                <a:avLst/>
              </a:prstGeom>
              <a:noFill/>
              <a:ln w="3672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88" name="Line 24"/>
              <p:cNvSpPr>
                <a:spLocks noChangeShapeType="1"/>
              </p:cNvSpPr>
              <p:nvPr/>
            </p:nvSpPr>
            <p:spPr bwMode="auto">
              <a:xfrm>
                <a:off x="4108" y="1901"/>
                <a:ext cx="42" cy="125"/>
              </a:xfrm>
              <a:prstGeom prst="line">
                <a:avLst/>
              </a:prstGeom>
              <a:noFill/>
              <a:ln w="3672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89" name="AutoShape 25"/>
              <p:cNvSpPr>
                <a:spLocks noChangeArrowheads="1"/>
              </p:cNvSpPr>
              <p:nvPr/>
            </p:nvSpPr>
            <p:spPr bwMode="auto">
              <a:xfrm>
                <a:off x="3404" y="1956"/>
                <a:ext cx="186" cy="69"/>
              </a:xfrm>
              <a:prstGeom prst="roundRect">
                <a:avLst>
                  <a:gd name="adj" fmla="val 1468"/>
                </a:avLst>
              </a:prstGeom>
              <a:gradFill rotWithShape="0">
                <a:gsLst>
                  <a:gs pos="0">
                    <a:srgbClr val="355E00"/>
                  </a:gs>
                  <a:gs pos="100000">
                    <a:srgbClr val="23FF23"/>
                  </a:gs>
                </a:gsLst>
                <a:lin ang="5400000" scaled="1"/>
              </a:gradFill>
              <a:ln w="9525">
                <a:solidFill>
                  <a:srgbClr val="000000"/>
                </a:solidFill>
                <a:round/>
                <a:headEnd/>
                <a:tailEnd/>
              </a:ln>
            </p:spPr>
            <p:txBody>
              <a:bodyPr wrap="none" anchor="ctr"/>
              <a:lstStyle/>
              <a:p>
                <a:endParaRPr lang="zh-CN" altLang="en-US"/>
              </a:p>
            </p:txBody>
          </p:sp>
          <p:sp>
            <p:nvSpPr>
              <p:cNvPr id="27690" name="Text Box 26"/>
              <p:cNvSpPr txBox="1">
                <a:spLocks noChangeArrowheads="1"/>
              </p:cNvSpPr>
              <p:nvPr/>
            </p:nvSpPr>
            <p:spPr bwMode="auto">
              <a:xfrm>
                <a:off x="4193" y="1962"/>
                <a:ext cx="502"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miter lim="800000"/>
                    <a:headEnd/>
                    <a:tailEnd/>
                  </a14:hiddenLine>
                </a:ext>
              </a:extLst>
            </p:spPr>
            <p:txBody>
              <a:bodyPr wrap="none" lIns="0" tIns="0" rIns="0" bIns="0">
                <a:spAutoFit/>
              </a:bodyPr>
              <a:lstStyle>
                <a:lvl1pPr defTabSz="828675" eaLnBrk="0" hangingPunct="0">
                  <a:defRPr>
                    <a:solidFill>
                      <a:schemeClr val="tx1"/>
                    </a:solidFill>
                    <a:latin typeface="Arial" pitchFamily="34" charset="0"/>
                    <a:ea typeface="宋体" pitchFamily="2" charset="-122"/>
                  </a:defRPr>
                </a:lvl1pPr>
                <a:lvl2pPr marL="742950" indent="-285750" defTabSz="828675" eaLnBrk="0" hangingPunct="0">
                  <a:defRPr>
                    <a:solidFill>
                      <a:schemeClr val="tx1"/>
                    </a:solidFill>
                    <a:latin typeface="Arial" pitchFamily="34" charset="0"/>
                    <a:ea typeface="宋体" pitchFamily="2" charset="-122"/>
                  </a:defRPr>
                </a:lvl2pPr>
                <a:lvl3pPr marL="1143000" indent="-228600" defTabSz="828675" eaLnBrk="0" hangingPunct="0">
                  <a:defRPr>
                    <a:solidFill>
                      <a:schemeClr val="tx1"/>
                    </a:solidFill>
                    <a:latin typeface="Arial" pitchFamily="34" charset="0"/>
                    <a:ea typeface="宋体" pitchFamily="2" charset="-122"/>
                  </a:defRPr>
                </a:lvl3pPr>
                <a:lvl4pPr marL="1600200" indent="-228600" defTabSz="828675" eaLnBrk="0" hangingPunct="0">
                  <a:defRPr>
                    <a:solidFill>
                      <a:schemeClr val="tx1"/>
                    </a:solidFill>
                    <a:latin typeface="Arial" pitchFamily="34" charset="0"/>
                    <a:ea typeface="宋体" pitchFamily="2" charset="-122"/>
                  </a:defRPr>
                </a:lvl4pPr>
                <a:lvl5pPr marL="2057400" indent="-228600" defTabSz="828675" eaLnBrk="0" hangingPunct="0">
                  <a:defRPr>
                    <a:solidFill>
                      <a:schemeClr val="tx1"/>
                    </a:solidFill>
                    <a:latin typeface="Arial" pitchFamily="34" charset="0"/>
                    <a:ea typeface="宋体" pitchFamily="2" charset="-122"/>
                  </a:defRPr>
                </a:lvl5pPr>
                <a:lvl6pPr marL="25146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a:lnSpc>
                    <a:spcPct val="93000"/>
                  </a:lnSpc>
                  <a:buClr>
                    <a:srgbClr val="000000"/>
                  </a:buClr>
                  <a:buSzPct val="45000"/>
                  <a:buFont typeface="StarSymbol"/>
                  <a:buNone/>
                </a:pPr>
                <a:r>
                  <a:rPr lang="zh-CN" altLang="en-GB" sz="1400">
                    <a:solidFill>
                      <a:srgbClr val="000000"/>
                    </a:solidFill>
                  </a:rPr>
                  <a:t>狭缝</a:t>
                </a:r>
                <a:r>
                  <a:rPr lang="en-GB" altLang="zh-CN" sz="1400">
                    <a:solidFill>
                      <a:srgbClr val="000000"/>
                    </a:solidFill>
                    <a:latin typeface="Helvetica-Narrow"/>
                  </a:rPr>
                  <a:t>3</a:t>
                </a:r>
              </a:p>
            </p:txBody>
          </p:sp>
          <p:sp>
            <p:nvSpPr>
              <p:cNvPr id="27691" name="Text Box 27"/>
              <p:cNvSpPr txBox="1">
                <a:spLocks noChangeArrowheads="1"/>
              </p:cNvSpPr>
              <p:nvPr/>
            </p:nvSpPr>
            <p:spPr bwMode="auto">
              <a:xfrm>
                <a:off x="5596" y="1082"/>
                <a:ext cx="57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miter lim="800000"/>
                    <a:headEnd/>
                    <a:tailEnd/>
                  </a14:hiddenLine>
                </a:ext>
              </a:extLst>
            </p:spPr>
            <p:txBody>
              <a:bodyPr lIns="0" tIns="0" rIns="0" bIns="0">
                <a:spAutoFit/>
              </a:bodyPr>
              <a:lstStyle>
                <a:lvl1pPr defTabSz="652463" eaLnBrk="0" hangingPunct="0">
                  <a:tabLst>
                    <a:tab pos="657225" algn="l"/>
                  </a:tabLst>
                  <a:defRPr>
                    <a:solidFill>
                      <a:schemeClr val="tx1"/>
                    </a:solidFill>
                    <a:latin typeface="Arial" pitchFamily="34" charset="0"/>
                    <a:ea typeface="宋体" pitchFamily="2" charset="-122"/>
                  </a:defRPr>
                </a:lvl1pPr>
                <a:lvl2pPr marL="742950" indent="-285750" defTabSz="652463" eaLnBrk="0" hangingPunct="0">
                  <a:tabLst>
                    <a:tab pos="657225" algn="l"/>
                  </a:tabLst>
                  <a:defRPr>
                    <a:solidFill>
                      <a:schemeClr val="tx1"/>
                    </a:solidFill>
                    <a:latin typeface="Arial" pitchFamily="34" charset="0"/>
                    <a:ea typeface="宋体" pitchFamily="2" charset="-122"/>
                  </a:defRPr>
                </a:lvl2pPr>
                <a:lvl3pPr marL="1143000" indent="-228600" defTabSz="652463" eaLnBrk="0" hangingPunct="0">
                  <a:tabLst>
                    <a:tab pos="657225" algn="l"/>
                  </a:tabLst>
                  <a:defRPr>
                    <a:solidFill>
                      <a:schemeClr val="tx1"/>
                    </a:solidFill>
                    <a:latin typeface="Arial" pitchFamily="34" charset="0"/>
                    <a:ea typeface="宋体" pitchFamily="2" charset="-122"/>
                  </a:defRPr>
                </a:lvl3pPr>
                <a:lvl4pPr marL="1600200" indent="-228600" defTabSz="652463" eaLnBrk="0" hangingPunct="0">
                  <a:tabLst>
                    <a:tab pos="657225" algn="l"/>
                  </a:tabLst>
                  <a:defRPr>
                    <a:solidFill>
                      <a:schemeClr val="tx1"/>
                    </a:solidFill>
                    <a:latin typeface="Arial" pitchFamily="34" charset="0"/>
                    <a:ea typeface="宋体" pitchFamily="2" charset="-122"/>
                  </a:defRPr>
                </a:lvl4pPr>
                <a:lvl5pPr marL="2057400" indent="-228600" defTabSz="652463" eaLnBrk="0" hangingPunct="0">
                  <a:tabLst>
                    <a:tab pos="657225" algn="l"/>
                  </a:tabLst>
                  <a:defRPr>
                    <a:solidFill>
                      <a:schemeClr val="tx1"/>
                    </a:solidFill>
                    <a:latin typeface="Arial" pitchFamily="34" charset="0"/>
                    <a:ea typeface="宋体" pitchFamily="2" charset="-122"/>
                  </a:defRPr>
                </a:lvl5pPr>
                <a:lvl6pPr marL="25146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6pPr>
                <a:lvl7pPr marL="29718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7pPr>
                <a:lvl8pPr marL="34290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8pPr>
                <a:lvl9pPr marL="38862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9pPr>
              </a:lstStyle>
              <a:p>
                <a:pPr eaLnBrk="1">
                  <a:lnSpc>
                    <a:spcPct val="93000"/>
                  </a:lnSpc>
                  <a:buClr>
                    <a:srgbClr val="000000"/>
                  </a:buClr>
                  <a:buSzPct val="45000"/>
                  <a:buFont typeface="StarSymbol"/>
                  <a:buNone/>
                </a:pPr>
                <a:r>
                  <a:rPr lang="zh-CN" altLang="en-GB" sz="1400">
                    <a:solidFill>
                      <a:srgbClr val="000000"/>
                    </a:solidFill>
                    <a:latin typeface="Helvetica-Narrow"/>
                  </a:rPr>
                  <a:t>探测器</a:t>
                </a:r>
              </a:p>
            </p:txBody>
          </p:sp>
          <p:sp>
            <p:nvSpPr>
              <p:cNvPr id="27692" name="Text Box 28"/>
              <p:cNvSpPr txBox="1">
                <a:spLocks noChangeArrowheads="1"/>
              </p:cNvSpPr>
              <p:nvPr/>
            </p:nvSpPr>
            <p:spPr bwMode="auto">
              <a:xfrm>
                <a:off x="4913" y="1787"/>
                <a:ext cx="66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miter lim="800000"/>
                    <a:headEnd/>
                    <a:tailEnd/>
                  </a14:hiddenLine>
                </a:ext>
              </a:extLst>
            </p:spPr>
            <p:txBody>
              <a:bodyPr lIns="0" tIns="0" rIns="0" bIns="0">
                <a:spAutoFit/>
              </a:bodyPr>
              <a:lstStyle>
                <a:lvl1pPr defTabSz="828675" eaLnBrk="0" hangingPunct="0">
                  <a:defRPr>
                    <a:solidFill>
                      <a:schemeClr val="tx1"/>
                    </a:solidFill>
                    <a:latin typeface="Arial" pitchFamily="34" charset="0"/>
                    <a:ea typeface="宋体" pitchFamily="2" charset="-122"/>
                  </a:defRPr>
                </a:lvl1pPr>
                <a:lvl2pPr marL="742950" indent="-285750" defTabSz="828675" eaLnBrk="0" hangingPunct="0">
                  <a:defRPr>
                    <a:solidFill>
                      <a:schemeClr val="tx1"/>
                    </a:solidFill>
                    <a:latin typeface="Arial" pitchFamily="34" charset="0"/>
                    <a:ea typeface="宋体" pitchFamily="2" charset="-122"/>
                  </a:defRPr>
                </a:lvl2pPr>
                <a:lvl3pPr marL="1143000" indent="-228600" defTabSz="828675" eaLnBrk="0" hangingPunct="0">
                  <a:defRPr>
                    <a:solidFill>
                      <a:schemeClr val="tx1"/>
                    </a:solidFill>
                    <a:latin typeface="Arial" pitchFamily="34" charset="0"/>
                    <a:ea typeface="宋体" pitchFamily="2" charset="-122"/>
                  </a:defRPr>
                </a:lvl3pPr>
                <a:lvl4pPr marL="1600200" indent="-228600" defTabSz="828675" eaLnBrk="0" hangingPunct="0">
                  <a:defRPr>
                    <a:solidFill>
                      <a:schemeClr val="tx1"/>
                    </a:solidFill>
                    <a:latin typeface="Arial" pitchFamily="34" charset="0"/>
                    <a:ea typeface="宋体" pitchFamily="2" charset="-122"/>
                  </a:defRPr>
                </a:lvl4pPr>
                <a:lvl5pPr marL="2057400" indent="-228600" defTabSz="828675" eaLnBrk="0" hangingPunct="0">
                  <a:defRPr>
                    <a:solidFill>
                      <a:schemeClr val="tx1"/>
                    </a:solidFill>
                    <a:latin typeface="Arial" pitchFamily="34" charset="0"/>
                    <a:ea typeface="宋体" pitchFamily="2" charset="-122"/>
                  </a:defRPr>
                </a:lvl5pPr>
                <a:lvl6pPr marL="25146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a:lnSpc>
                    <a:spcPct val="93000"/>
                  </a:lnSpc>
                  <a:buClr>
                    <a:srgbClr val="000000"/>
                  </a:buClr>
                  <a:buSzPct val="45000"/>
                  <a:buFont typeface="StarSymbol"/>
                  <a:buNone/>
                </a:pPr>
                <a:r>
                  <a:rPr lang="zh-CN" altLang="en-GB" sz="1400">
                    <a:solidFill>
                      <a:srgbClr val="000000"/>
                    </a:solidFill>
                  </a:rPr>
                  <a:t>狭缝</a:t>
                </a:r>
                <a:r>
                  <a:rPr lang="en-GB" altLang="zh-CN" sz="1400">
                    <a:solidFill>
                      <a:srgbClr val="000000"/>
                    </a:solidFill>
                    <a:latin typeface="Helvetica-Narrow"/>
                  </a:rPr>
                  <a:t>4</a:t>
                </a:r>
              </a:p>
            </p:txBody>
          </p:sp>
          <p:sp>
            <p:nvSpPr>
              <p:cNvPr id="27693" name="Line 29"/>
              <p:cNvSpPr>
                <a:spLocks noChangeShapeType="1"/>
              </p:cNvSpPr>
              <p:nvPr/>
            </p:nvSpPr>
            <p:spPr bwMode="auto">
              <a:xfrm>
                <a:off x="4698" y="1302"/>
                <a:ext cx="44" cy="133"/>
              </a:xfrm>
              <a:prstGeom prst="line">
                <a:avLst/>
              </a:prstGeom>
              <a:noFill/>
              <a:ln w="3672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94" name="Line 30"/>
              <p:cNvSpPr>
                <a:spLocks noChangeShapeType="1"/>
              </p:cNvSpPr>
              <p:nvPr/>
            </p:nvSpPr>
            <p:spPr bwMode="auto">
              <a:xfrm>
                <a:off x="1115" y="1953"/>
                <a:ext cx="4320" cy="1"/>
              </a:xfrm>
              <a:prstGeom prst="line">
                <a:avLst/>
              </a:prstGeom>
              <a:noFill/>
              <a:ln w="18360">
                <a:solidFill>
                  <a:srgbClr val="808080"/>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95" name="Freeform 31"/>
              <p:cNvSpPr>
                <a:spLocks/>
              </p:cNvSpPr>
              <p:nvPr/>
            </p:nvSpPr>
            <p:spPr bwMode="auto">
              <a:xfrm>
                <a:off x="3395" y="1277"/>
                <a:ext cx="2098" cy="680"/>
              </a:xfrm>
              <a:custGeom>
                <a:avLst/>
                <a:gdLst>
                  <a:gd name="T0" fmla="*/ 0 w 9252"/>
                  <a:gd name="T1" fmla="*/ 0 h 3000"/>
                  <a:gd name="T2" fmla="*/ 0 w 9252"/>
                  <a:gd name="T3" fmla="*/ 0 h 3000"/>
                  <a:gd name="T4" fmla="*/ 0 w 9252"/>
                  <a:gd name="T5" fmla="*/ 0 h 3000"/>
                  <a:gd name="T6" fmla="*/ 0 w 9252"/>
                  <a:gd name="T7" fmla="*/ 0 h 3000"/>
                  <a:gd name="T8" fmla="*/ 0 w 9252"/>
                  <a:gd name="T9" fmla="*/ 0 h 3000"/>
                  <a:gd name="T10" fmla="*/ 0 w 9252"/>
                  <a:gd name="T11" fmla="*/ 0 h 3000"/>
                  <a:gd name="T12" fmla="*/ 0 w 9252"/>
                  <a:gd name="T13" fmla="*/ 0 h 3000"/>
                  <a:gd name="T14" fmla="*/ 0 w 9252"/>
                  <a:gd name="T15" fmla="*/ 0 h 3000"/>
                  <a:gd name="T16" fmla="*/ 0 60000 65536"/>
                  <a:gd name="T17" fmla="*/ 0 60000 65536"/>
                  <a:gd name="T18" fmla="*/ 0 60000 65536"/>
                  <a:gd name="T19" fmla="*/ 0 60000 65536"/>
                  <a:gd name="T20" fmla="*/ 0 60000 65536"/>
                  <a:gd name="T21" fmla="*/ 0 60000 65536"/>
                  <a:gd name="T22" fmla="*/ 0 60000 65536"/>
                  <a:gd name="T23" fmla="*/ 0 60000 65536"/>
                  <a:gd name="T24" fmla="*/ 0 w 9252"/>
                  <a:gd name="T25" fmla="*/ 0 h 3000"/>
                  <a:gd name="T26" fmla="*/ 9252 w 9252"/>
                  <a:gd name="T27" fmla="*/ 3000 h 3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52" h="3000">
                    <a:moveTo>
                      <a:pt x="732" y="2990"/>
                    </a:moveTo>
                    <a:lnTo>
                      <a:pt x="9251" y="1129"/>
                    </a:lnTo>
                    <a:lnTo>
                      <a:pt x="9216" y="838"/>
                    </a:lnTo>
                    <a:lnTo>
                      <a:pt x="9154" y="538"/>
                    </a:lnTo>
                    <a:lnTo>
                      <a:pt x="9039" y="247"/>
                    </a:lnTo>
                    <a:lnTo>
                      <a:pt x="8907" y="0"/>
                    </a:lnTo>
                    <a:lnTo>
                      <a:pt x="0" y="2999"/>
                    </a:lnTo>
                    <a:lnTo>
                      <a:pt x="732" y="2990"/>
                    </a:lnTo>
                  </a:path>
                </a:pathLst>
              </a:custGeom>
              <a:solidFill>
                <a:srgbClr val="80008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96" name="Freeform 32"/>
              <p:cNvSpPr>
                <a:spLocks/>
              </p:cNvSpPr>
              <p:nvPr/>
            </p:nvSpPr>
            <p:spPr bwMode="auto">
              <a:xfrm>
                <a:off x="3393" y="1343"/>
                <a:ext cx="2090" cy="614"/>
              </a:xfrm>
              <a:custGeom>
                <a:avLst/>
                <a:gdLst>
                  <a:gd name="T0" fmla="*/ 0 w 9217"/>
                  <a:gd name="T1" fmla="*/ 0 h 2709"/>
                  <a:gd name="T2" fmla="*/ 0 w 9217"/>
                  <a:gd name="T3" fmla="*/ 0 h 2709"/>
                  <a:gd name="T4" fmla="*/ 0 w 9217"/>
                  <a:gd name="T5" fmla="*/ 0 h 2709"/>
                  <a:gd name="T6" fmla="*/ 0 w 9217"/>
                  <a:gd name="T7" fmla="*/ 0 h 2709"/>
                  <a:gd name="T8" fmla="*/ 0 w 9217"/>
                  <a:gd name="T9" fmla="*/ 0 h 2709"/>
                  <a:gd name="T10" fmla="*/ 0 w 9217"/>
                  <a:gd name="T11" fmla="*/ 0 h 2709"/>
                  <a:gd name="T12" fmla="*/ 0 60000 65536"/>
                  <a:gd name="T13" fmla="*/ 0 60000 65536"/>
                  <a:gd name="T14" fmla="*/ 0 60000 65536"/>
                  <a:gd name="T15" fmla="*/ 0 60000 65536"/>
                  <a:gd name="T16" fmla="*/ 0 60000 65536"/>
                  <a:gd name="T17" fmla="*/ 0 60000 65536"/>
                  <a:gd name="T18" fmla="*/ 0 w 9217"/>
                  <a:gd name="T19" fmla="*/ 0 h 2709"/>
                  <a:gd name="T20" fmla="*/ 9217 w 9217"/>
                  <a:gd name="T21" fmla="*/ 2709 h 2709"/>
                </a:gdLst>
                <a:ahLst/>
                <a:cxnLst>
                  <a:cxn ang="T12">
                    <a:pos x="T0" y="T1"/>
                  </a:cxn>
                  <a:cxn ang="T13">
                    <a:pos x="T2" y="T3"/>
                  </a:cxn>
                  <a:cxn ang="T14">
                    <a:pos x="T4" y="T5"/>
                  </a:cxn>
                  <a:cxn ang="T15">
                    <a:pos x="T6" y="T7"/>
                  </a:cxn>
                  <a:cxn ang="T16">
                    <a:pos x="T8" y="T9"/>
                  </a:cxn>
                  <a:cxn ang="T17">
                    <a:pos x="T10" y="T11"/>
                  </a:cxn>
                </a:cxnLst>
                <a:rect l="T18" t="T19" r="T20" b="T21"/>
                <a:pathLst>
                  <a:path w="9217" h="2709">
                    <a:moveTo>
                      <a:pt x="741" y="2681"/>
                    </a:moveTo>
                    <a:lnTo>
                      <a:pt x="9216" y="538"/>
                    </a:lnTo>
                    <a:lnTo>
                      <a:pt x="9154" y="265"/>
                    </a:lnTo>
                    <a:lnTo>
                      <a:pt x="9066" y="0"/>
                    </a:lnTo>
                    <a:lnTo>
                      <a:pt x="0" y="2708"/>
                    </a:lnTo>
                    <a:lnTo>
                      <a:pt x="741" y="2681"/>
                    </a:lnTo>
                  </a:path>
                </a:pathLst>
              </a:custGeom>
              <a:solidFill>
                <a:srgbClr val="80008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697" name="Line 33"/>
              <p:cNvSpPr>
                <a:spLocks noChangeShapeType="1"/>
              </p:cNvSpPr>
              <p:nvPr/>
            </p:nvSpPr>
            <p:spPr bwMode="auto">
              <a:xfrm flipH="1">
                <a:off x="3487" y="1383"/>
                <a:ext cx="2045" cy="575"/>
              </a:xfrm>
              <a:prstGeom prst="line">
                <a:avLst/>
              </a:prstGeom>
              <a:noFill/>
              <a:ln w="9000">
                <a:solidFill>
                  <a:srgbClr val="80808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98" name="Freeform 34"/>
              <p:cNvSpPr>
                <a:spLocks/>
              </p:cNvSpPr>
              <p:nvPr/>
            </p:nvSpPr>
            <p:spPr bwMode="auto">
              <a:xfrm>
                <a:off x="3737" y="1886"/>
                <a:ext cx="61" cy="142"/>
              </a:xfrm>
              <a:custGeom>
                <a:avLst/>
                <a:gdLst>
                  <a:gd name="T0" fmla="*/ 0 w 268"/>
                  <a:gd name="T1" fmla="*/ 0 h 625"/>
                  <a:gd name="T2" fmla="*/ 0 w 268"/>
                  <a:gd name="T3" fmla="*/ 0 h 625"/>
                  <a:gd name="T4" fmla="*/ 0 60000 65536"/>
                  <a:gd name="T5" fmla="*/ 0 60000 65536"/>
                  <a:gd name="T6" fmla="*/ 0 w 268"/>
                  <a:gd name="T7" fmla="*/ 0 h 625"/>
                  <a:gd name="T8" fmla="*/ 268 w 268"/>
                  <a:gd name="T9" fmla="*/ 625 h 625"/>
                </a:gdLst>
                <a:ahLst/>
                <a:cxnLst>
                  <a:cxn ang="T4">
                    <a:pos x="T0" y="T1"/>
                  </a:cxn>
                  <a:cxn ang="T5">
                    <a:pos x="T2" y="T3"/>
                  </a:cxn>
                </a:cxnLst>
                <a:rect l="T6" t="T7" r="T8" b="T9"/>
                <a:pathLst>
                  <a:path w="268" h="625">
                    <a:moveTo>
                      <a:pt x="98" y="0"/>
                    </a:moveTo>
                    <a:cubicBezTo>
                      <a:pt x="267" y="268"/>
                      <a:pt x="227" y="480"/>
                      <a:pt x="0" y="624"/>
                    </a:cubicBezTo>
                  </a:path>
                </a:pathLst>
              </a:custGeom>
              <a:noFill/>
              <a:ln w="18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7699" name="Text Box 35"/>
              <p:cNvSpPr txBox="1">
                <a:spLocks noChangeArrowheads="1"/>
              </p:cNvSpPr>
              <p:nvPr/>
            </p:nvSpPr>
            <p:spPr bwMode="auto">
              <a:xfrm>
                <a:off x="3849" y="1927"/>
                <a:ext cx="195"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miter lim="800000"/>
                    <a:headEnd/>
                    <a:tailEnd/>
                  </a14:hiddenLine>
                </a:ext>
              </a:extLst>
            </p:spPr>
            <p:txBody>
              <a:bodyPr lIns="0" tIns="0" rIns="0" bIns="0">
                <a:spAutoFit/>
              </a:bodyPr>
              <a:lstStyle>
                <a:lvl1pPr defTabSz="828675" eaLnBrk="0" hangingPunct="0">
                  <a:defRPr>
                    <a:solidFill>
                      <a:schemeClr val="tx1"/>
                    </a:solidFill>
                    <a:latin typeface="Arial" pitchFamily="34" charset="0"/>
                    <a:ea typeface="宋体" pitchFamily="2" charset="-122"/>
                  </a:defRPr>
                </a:lvl1pPr>
                <a:lvl2pPr marL="742950" indent="-285750" defTabSz="828675" eaLnBrk="0" hangingPunct="0">
                  <a:defRPr>
                    <a:solidFill>
                      <a:schemeClr val="tx1"/>
                    </a:solidFill>
                    <a:latin typeface="Arial" pitchFamily="34" charset="0"/>
                    <a:ea typeface="宋体" pitchFamily="2" charset="-122"/>
                  </a:defRPr>
                </a:lvl2pPr>
                <a:lvl3pPr marL="1143000" indent="-228600" defTabSz="828675" eaLnBrk="0" hangingPunct="0">
                  <a:defRPr>
                    <a:solidFill>
                      <a:schemeClr val="tx1"/>
                    </a:solidFill>
                    <a:latin typeface="Arial" pitchFamily="34" charset="0"/>
                    <a:ea typeface="宋体" pitchFamily="2" charset="-122"/>
                  </a:defRPr>
                </a:lvl3pPr>
                <a:lvl4pPr marL="1600200" indent="-228600" defTabSz="828675" eaLnBrk="0" hangingPunct="0">
                  <a:defRPr>
                    <a:solidFill>
                      <a:schemeClr val="tx1"/>
                    </a:solidFill>
                    <a:latin typeface="Arial" pitchFamily="34" charset="0"/>
                    <a:ea typeface="宋体" pitchFamily="2" charset="-122"/>
                  </a:defRPr>
                </a:lvl4pPr>
                <a:lvl5pPr marL="2057400" indent="-228600" defTabSz="828675" eaLnBrk="0" hangingPunct="0">
                  <a:defRPr>
                    <a:solidFill>
                      <a:schemeClr val="tx1"/>
                    </a:solidFill>
                    <a:latin typeface="Arial" pitchFamily="34" charset="0"/>
                    <a:ea typeface="宋体" pitchFamily="2" charset="-122"/>
                  </a:defRPr>
                </a:lvl5pPr>
                <a:lvl6pPr marL="25146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a:lnSpc>
                    <a:spcPct val="93000"/>
                  </a:lnSpc>
                  <a:buClr>
                    <a:srgbClr val="000000"/>
                  </a:buClr>
                  <a:buSzPct val="45000"/>
                  <a:buFont typeface="StarSymbol"/>
                  <a:buNone/>
                </a:pPr>
                <a:r>
                  <a:rPr lang="en-GB" altLang="zh-CN" sz="1500">
                    <a:solidFill>
                      <a:srgbClr val="000000"/>
                    </a:solidFill>
                    <a:latin typeface="Helvetica-Narrow"/>
                    <a:cs typeface="Times New Roman" pitchFamily="18" charset="0"/>
                  </a:rPr>
                  <a:t>θ</a:t>
                </a:r>
                <a:r>
                  <a:rPr lang="en-GB" altLang="zh-CN" sz="1500" baseline="-1000">
                    <a:solidFill>
                      <a:srgbClr val="000000"/>
                    </a:solidFill>
                    <a:latin typeface="Helvetica-Narrow"/>
                    <a:cs typeface="Times New Roman" pitchFamily="18" charset="0"/>
                  </a:rPr>
                  <a:t>2</a:t>
                </a:r>
              </a:p>
            </p:txBody>
          </p:sp>
          <p:sp>
            <p:nvSpPr>
              <p:cNvPr id="27700" name="Text Box 36"/>
              <p:cNvSpPr txBox="1">
                <a:spLocks noChangeArrowheads="1"/>
              </p:cNvSpPr>
              <p:nvPr/>
            </p:nvSpPr>
            <p:spPr bwMode="auto">
              <a:xfrm>
                <a:off x="3249" y="2094"/>
                <a:ext cx="36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miter lim="800000"/>
                    <a:headEnd/>
                    <a:tailEnd/>
                  </a14:hiddenLine>
                </a:ext>
              </a:extLst>
            </p:spPr>
            <p:txBody>
              <a:bodyPr wrap="none" lIns="0" tIns="0" rIns="0" bIns="0">
                <a:spAutoFit/>
              </a:bodyPr>
              <a:lstStyle>
                <a:lvl1pPr defTabSz="828675" eaLnBrk="0" hangingPunct="0">
                  <a:defRPr>
                    <a:solidFill>
                      <a:schemeClr val="tx1"/>
                    </a:solidFill>
                    <a:latin typeface="Arial" pitchFamily="34" charset="0"/>
                    <a:ea typeface="宋体" pitchFamily="2" charset="-122"/>
                  </a:defRPr>
                </a:lvl1pPr>
                <a:lvl2pPr marL="742950" indent="-285750" defTabSz="828675" eaLnBrk="0" hangingPunct="0">
                  <a:defRPr>
                    <a:solidFill>
                      <a:schemeClr val="tx1"/>
                    </a:solidFill>
                    <a:latin typeface="Arial" pitchFamily="34" charset="0"/>
                    <a:ea typeface="宋体" pitchFamily="2" charset="-122"/>
                  </a:defRPr>
                </a:lvl2pPr>
                <a:lvl3pPr marL="1143000" indent="-228600" defTabSz="828675" eaLnBrk="0" hangingPunct="0">
                  <a:defRPr>
                    <a:solidFill>
                      <a:schemeClr val="tx1"/>
                    </a:solidFill>
                    <a:latin typeface="Arial" pitchFamily="34" charset="0"/>
                    <a:ea typeface="宋体" pitchFamily="2" charset="-122"/>
                  </a:defRPr>
                </a:lvl3pPr>
                <a:lvl4pPr marL="1600200" indent="-228600" defTabSz="828675" eaLnBrk="0" hangingPunct="0">
                  <a:defRPr>
                    <a:solidFill>
                      <a:schemeClr val="tx1"/>
                    </a:solidFill>
                    <a:latin typeface="Arial" pitchFamily="34" charset="0"/>
                    <a:ea typeface="宋体" pitchFamily="2" charset="-122"/>
                  </a:defRPr>
                </a:lvl4pPr>
                <a:lvl5pPr marL="2057400" indent="-228600" defTabSz="828675" eaLnBrk="0" hangingPunct="0">
                  <a:defRPr>
                    <a:solidFill>
                      <a:schemeClr val="tx1"/>
                    </a:solidFill>
                    <a:latin typeface="Arial" pitchFamily="34" charset="0"/>
                    <a:ea typeface="宋体" pitchFamily="2" charset="-122"/>
                  </a:defRPr>
                </a:lvl5pPr>
                <a:lvl6pPr marL="25146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a:lnSpc>
                    <a:spcPct val="93000"/>
                  </a:lnSpc>
                  <a:buClr>
                    <a:srgbClr val="000000"/>
                  </a:buClr>
                  <a:buSzPct val="45000"/>
                  <a:buFont typeface="StarSymbol"/>
                  <a:buNone/>
                </a:pPr>
                <a:r>
                  <a:rPr lang="zh-CN" altLang="en-GB" sz="1400">
                    <a:solidFill>
                      <a:srgbClr val="000000"/>
                    </a:solidFill>
                    <a:latin typeface="Helvetica-Narrow"/>
                  </a:rPr>
                  <a:t>样品</a:t>
                </a:r>
              </a:p>
            </p:txBody>
          </p:sp>
          <p:sp>
            <p:nvSpPr>
              <p:cNvPr id="27701" name="Oval 37"/>
              <p:cNvSpPr>
                <a:spLocks noChangeArrowheads="1"/>
              </p:cNvSpPr>
              <p:nvPr/>
            </p:nvSpPr>
            <p:spPr bwMode="auto">
              <a:xfrm>
                <a:off x="5542" y="1332"/>
                <a:ext cx="77" cy="75"/>
              </a:xfrm>
              <a:prstGeom prst="ellipse">
                <a:avLst/>
              </a:prstGeom>
              <a:noFill/>
              <a:ln w="1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27702" name="Line 38"/>
              <p:cNvSpPr>
                <a:spLocks noChangeShapeType="1"/>
              </p:cNvSpPr>
              <p:nvPr/>
            </p:nvSpPr>
            <p:spPr bwMode="auto">
              <a:xfrm>
                <a:off x="3985" y="1495"/>
                <a:ext cx="47" cy="148"/>
              </a:xfrm>
              <a:prstGeom prst="line">
                <a:avLst/>
              </a:prstGeom>
              <a:noFill/>
              <a:ln w="3672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703" name="Text Box 39"/>
              <p:cNvSpPr txBox="1">
                <a:spLocks noChangeArrowheads="1"/>
              </p:cNvSpPr>
              <p:nvPr/>
            </p:nvSpPr>
            <p:spPr bwMode="auto">
              <a:xfrm>
                <a:off x="2856" y="1826"/>
                <a:ext cx="7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miter lim="800000"/>
                    <a:headEnd/>
                    <a:tailEnd/>
                  </a14:hiddenLine>
                </a:ext>
              </a:extLst>
            </p:spPr>
            <p:txBody>
              <a:bodyPr lIns="0" tIns="0" rIns="0" bIns="0">
                <a:spAutoFit/>
              </a:bodyPr>
              <a:lstStyle>
                <a:lvl1pPr defTabSz="828675" eaLnBrk="0" hangingPunct="0">
                  <a:defRPr>
                    <a:solidFill>
                      <a:schemeClr val="tx1"/>
                    </a:solidFill>
                    <a:latin typeface="Arial" pitchFamily="34" charset="0"/>
                    <a:ea typeface="宋体" pitchFamily="2" charset="-122"/>
                  </a:defRPr>
                </a:lvl1pPr>
                <a:lvl2pPr marL="742950" indent="-285750" defTabSz="828675" eaLnBrk="0" hangingPunct="0">
                  <a:defRPr>
                    <a:solidFill>
                      <a:schemeClr val="tx1"/>
                    </a:solidFill>
                    <a:latin typeface="Arial" pitchFamily="34" charset="0"/>
                    <a:ea typeface="宋体" pitchFamily="2" charset="-122"/>
                  </a:defRPr>
                </a:lvl2pPr>
                <a:lvl3pPr marL="1143000" indent="-228600" defTabSz="828675" eaLnBrk="0" hangingPunct="0">
                  <a:defRPr>
                    <a:solidFill>
                      <a:schemeClr val="tx1"/>
                    </a:solidFill>
                    <a:latin typeface="Arial" pitchFamily="34" charset="0"/>
                    <a:ea typeface="宋体" pitchFamily="2" charset="-122"/>
                  </a:defRPr>
                </a:lvl3pPr>
                <a:lvl4pPr marL="1600200" indent="-228600" defTabSz="828675" eaLnBrk="0" hangingPunct="0">
                  <a:defRPr>
                    <a:solidFill>
                      <a:schemeClr val="tx1"/>
                    </a:solidFill>
                    <a:latin typeface="Arial" pitchFamily="34" charset="0"/>
                    <a:ea typeface="宋体" pitchFamily="2" charset="-122"/>
                  </a:defRPr>
                </a:lvl4pPr>
                <a:lvl5pPr marL="2057400" indent="-228600" defTabSz="828675" eaLnBrk="0" hangingPunct="0">
                  <a:defRPr>
                    <a:solidFill>
                      <a:schemeClr val="tx1"/>
                    </a:solidFill>
                    <a:latin typeface="Arial" pitchFamily="34" charset="0"/>
                    <a:ea typeface="宋体" pitchFamily="2" charset="-122"/>
                  </a:defRPr>
                </a:lvl5pPr>
                <a:lvl6pPr marL="25146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defTabSz="828675"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a:lnSpc>
                    <a:spcPct val="93000"/>
                  </a:lnSpc>
                  <a:buClr>
                    <a:srgbClr val="000000"/>
                  </a:buClr>
                  <a:buSzPct val="45000"/>
                  <a:buFont typeface="StarSymbol"/>
                  <a:buNone/>
                </a:pPr>
                <a:endParaRPr lang="zh-CN" altLang="en-US" sz="1500">
                  <a:solidFill>
                    <a:srgbClr val="000000"/>
                  </a:solidFill>
                  <a:latin typeface="Helvetica-Narrow"/>
                  <a:cs typeface="Times New Roman" pitchFamily="18" charset="0"/>
                </a:endParaRPr>
              </a:p>
            </p:txBody>
          </p:sp>
          <p:sp>
            <p:nvSpPr>
              <p:cNvPr id="27704" name="Freeform 40"/>
              <p:cNvSpPr>
                <a:spLocks/>
              </p:cNvSpPr>
              <p:nvPr/>
            </p:nvSpPr>
            <p:spPr bwMode="auto">
              <a:xfrm>
                <a:off x="3018" y="1827"/>
                <a:ext cx="51" cy="119"/>
              </a:xfrm>
              <a:custGeom>
                <a:avLst/>
                <a:gdLst>
                  <a:gd name="T0" fmla="*/ 0 w 227"/>
                  <a:gd name="T1" fmla="*/ 0 h 525"/>
                  <a:gd name="T2" fmla="*/ 0 w 227"/>
                  <a:gd name="T3" fmla="*/ 0 h 525"/>
                  <a:gd name="T4" fmla="*/ 0 60000 65536"/>
                  <a:gd name="T5" fmla="*/ 0 60000 65536"/>
                  <a:gd name="T6" fmla="*/ 0 w 227"/>
                  <a:gd name="T7" fmla="*/ 0 h 525"/>
                  <a:gd name="T8" fmla="*/ 227 w 227"/>
                  <a:gd name="T9" fmla="*/ 525 h 525"/>
                </a:gdLst>
                <a:ahLst/>
                <a:cxnLst>
                  <a:cxn ang="T4">
                    <a:pos x="T0" y="T1"/>
                  </a:cxn>
                  <a:cxn ang="T5">
                    <a:pos x="T2" y="T3"/>
                  </a:cxn>
                </a:cxnLst>
                <a:rect l="T6" t="T7" r="T8" b="T9"/>
                <a:pathLst>
                  <a:path w="227" h="525">
                    <a:moveTo>
                      <a:pt x="226" y="0"/>
                    </a:moveTo>
                    <a:cubicBezTo>
                      <a:pt x="13" y="114"/>
                      <a:pt x="0" y="324"/>
                      <a:pt x="103" y="524"/>
                    </a:cubicBezTo>
                  </a:path>
                </a:pathLst>
              </a:custGeom>
              <a:noFill/>
              <a:ln w="18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nvGrpSpPr>
            <p:cNvPr id="27669" name="Group 41"/>
            <p:cNvGrpSpPr>
              <a:grpSpLocks/>
            </p:cNvGrpSpPr>
            <p:nvPr/>
          </p:nvGrpSpPr>
          <p:grpSpPr bwMode="auto">
            <a:xfrm>
              <a:off x="1311" y="805"/>
              <a:ext cx="3464" cy="929"/>
              <a:chOff x="1445" y="888"/>
              <a:chExt cx="3818" cy="1024"/>
            </a:xfrm>
          </p:grpSpPr>
          <p:sp>
            <p:nvSpPr>
              <p:cNvPr id="27682" name="Freeform 42"/>
              <p:cNvSpPr>
                <a:spLocks/>
              </p:cNvSpPr>
              <p:nvPr/>
            </p:nvSpPr>
            <p:spPr bwMode="auto">
              <a:xfrm>
                <a:off x="1445" y="1191"/>
                <a:ext cx="654" cy="462"/>
              </a:xfrm>
              <a:custGeom>
                <a:avLst/>
                <a:gdLst>
                  <a:gd name="T0" fmla="*/ 0 w 2885"/>
                  <a:gd name="T1" fmla="*/ 0 h 2038"/>
                  <a:gd name="T2" fmla="*/ 0 w 2885"/>
                  <a:gd name="T3" fmla="*/ 0 h 2038"/>
                  <a:gd name="T4" fmla="*/ 0 w 2885"/>
                  <a:gd name="T5" fmla="*/ 0 h 2038"/>
                  <a:gd name="T6" fmla="*/ 0 w 2885"/>
                  <a:gd name="T7" fmla="*/ 0 h 2038"/>
                  <a:gd name="T8" fmla="*/ 0 w 2885"/>
                  <a:gd name="T9" fmla="*/ 0 h 2038"/>
                  <a:gd name="T10" fmla="*/ 0 60000 65536"/>
                  <a:gd name="T11" fmla="*/ 0 60000 65536"/>
                  <a:gd name="T12" fmla="*/ 0 60000 65536"/>
                  <a:gd name="T13" fmla="*/ 0 60000 65536"/>
                  <a:gd name="T14" fmla="*/ 0 60000 65536"/>
                  <a:gd name="T15" fmla="*/ 0 w 2885"/>
                  <a:gd name="T16" fmla="*/ 0 h 2038"/>
                  <a:gd name="T17" fmla="*/ 2885 w 2885"/>
                  <a:gd name="T18" fmla="*/ 2038 h 2038"/>
                </a:gdLst>
                <a:ahLst/>
                <a:cxnLst>
                  <a:cxn ang="T10">
                    <a:pos x="T0" y="T1"/>
                  </a:cxn>
                  <a:cxn ang="T11">
                    <a:pos x="T2" y="T3"/>
                  </a:cxn>
                  <a:cxn ang="T12">
                    <a:pos x="T4" y="T5"/>
                  </a:cxn>
                  <a:cxn ang="T13">
                    <a:pos x="T6" y="T7"/>
                  </a:cxn>
                  <a:cxn ang="T14">
                    <a:pos x="T8" y="T9"/>
                  </a:cxn>
                </a:cxnLst>
                <a:rect l="T15" t="T16" r="T17" b="T18"/>
                <a:pathLst>
                  <a:path w="2885" h="2038">
                    <a:moveTo>
                      <a:pt x="461" y="0"/>
                    </a:moveTo>
                    <a:lnTo>
                      <a:pt x="0" y="1259"/>
                    </a:lnTo>
                    <a:lnTo>
                      <a:pt x="2457" y="2037"/>
                    </a:lnTo>
                    <a:lnTo>
                      <a:pt x="2884" y="778"/>
                    </a:lnTo>
                    <a:lnTo>
                      <a:pt x="461" y="0"/>
                    </a:lnTo>
                  </a:path>
                </a:pathLst>
              </a:custGeom>
              <a:solidFill>
                <a:srgbClr val="C0C0C0">
                  <a:alpha val="50195"/>
                </a:srgbClr>
              </a:solidFill>
              <a:ln w="9525">
                <a:solidFill>
                  <a:srgbClr val="000000"/>
                </a:solidFill>
                <a:round/>
                <a:headEnd/>
                <a:tailEnd/>
              </a:ln>
            </p:spPr>
            <p:txBody>
              <a:bodyPr/>
              <a:lstStyle/>
              <a:p>
                <a:endParaRPr lang="zh-CN" altLang="en-US"/>
              </a:p>
            </p:txBody>
          </p:sp>
          <p:sp>
            <p:nvSpPr>
              <p:cNvPr id="27683" name="Text Box 43"/>
              <p:cNvSpPr txBox="1">
                <a:spLocks noChangeArrowheads="1"/>
              </p:cNvSpPr>
              <p:nvPr/>
            </p:nvSpPr>
            <p:spPr bwMode="auto">
              <a:xfrm>
                <a:off x="1573" y="888"/>
                <a:ext cx="1959"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52463" eaLnBrk="0" hangingPunct="0">
                  <a:tabLst>
                    <a:tab pos="657225" algn="l"/>
                  </a:tabLst>
                  <a:defRPr>
                    <a:solidFill>
                      <a:schemeClr val="tx1"/>
                    </a:solidFill>
                    <a:latin typeface="Arial" pitchFamily="34" charset="0"/>
                    <a:ea typeface="宋体" pitchFamily="2" charset="-122"/>
                  </a:defRPr>
                </a:lvl1pPr>
                <a:lvl2pPr marL="742950" indent="-285750" defTabSz="652463" eaLnBrk="0" hangingPunct="0">
                  <a:tabLst>
                    <a:tab pos="657225" algn="l"/>
                  </a:tabLst>
                  <a:defRPr>
                    <a:solidFill>
                      <a:schemeClr val="tx1"/>
                    </a:solidFill>
                    <a:latin typeface="Arial" pitchFamily="34" charset="0"/>
                    <a:ea typeface="宋体" pitchFamily="2" charset="-122"/>
                  </a:defRPr>
                </a:lvl2pPr>
                <a:lvl3pPr marL="1143000" indent="-228600" defTabSz="652463" eaLnBrk="0" hangingPunct="0">
                  <a:tabLst>
                    <a:tab pos="657225" algn="l"/>
                  </a:tabLst>
                  <a:defRPr>
                    <a:solidFill>
                      <a:schemeClr val="tx1"/>
                    </a:solidFill>
                    <a:latin typeface="Arial" pitchFamily="34" charset="0"/>
                    <a:ea typeface="宋体" pitchFamily="2" charset="-122"/>
                  </a:defRPr>
                </a:lvl3pPr>
                <a:lvl4pPr marL="1600200" indent="-228600" defTabSz="652463" eaLnBrk="0" hangingPunct="0">
                  <a:tabLst>
                    <a:tab pos="657225" algn="l"/>
                  </a:tabLst>
                  <a:defRPr>
                    <a:solidFill>
                      <a:schemeClr val="tx1"/>
                    </a:solidFill>
                    <a:latin typeface="Arial" pitchFamily="34" charset="0"/>
                    <a:ea typeface="宋体" pitchFamily="2" charset="-122"/>
                  </a:defRPr>
                </a:lvl4pPr>
                <a:lvl5pPr marL="2057400" indent="-228600" defTabSz="652463" eaLnBrk="0" hangingPunct="0">
                  <a:tabLst>
                    <a:tab pos="657225" algn="l"/>
                  </a:tabLst>
                  <a:defRPr>
                    <a:solidFill>
                      <a:schemeClr val="tx1"/>
                    </a:solidFill>
                    <a:latin typeface="Arial" pitchFamily="34" charset="0"/>
                    <a:ea typeface="宋体" pitchFamily="2" charset="-122"/>
                  </a:defRPr>
                </a:lvl5pPr>
                <a:lvl6pPr marL="25146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6pPr>
                <a:lvl7pPr marL="29718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7pPr>
                <a:lvl8pPr marL="34290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8pPr>
                <a:lvl9pPr marL="38862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9pPr>
              </a:lstStyle>
              <a:p>
                <a:pPr eaLnBrk="1">
                  <a:lnSpc>
                    <a:spcPct val="93000"/>
                  </a:lnSpc>
                  <a:buClr>
                    <a:srgbClr val="000000"/>
                  </a:buClr>
                  <a:buSzPct val="45000"/>
                  <a:buFont typeface="StarSymbol"/>
                  <a:buNone/>
                </a:pPr>
                <a:r>
                  <a:rPr lang="zh-CN" altLang="en-GB" sz="1400">
                    <a:solidFill>
                      <a:srgbClr val="000000"/>
                    </a:solidFill>
                    <a:latin typeface="Helvetica" pitchFamily="34" charset="0"/>
                  </a:rPr>
                  <a:t>极化器</a:t>
                </a:r>
                <a:r>
                  <a:rPr lang="en-GB" altLang="zh-CN" sz="1400">
                    <a:solidFill>
                      <a:srgbClr val="000000"/>
                    </a:solidFill>
                    <a:latin typeface="Helvetica" pitchFamily="34" charset="0"/>
                  </a:rPr>
                  <a:t>/</a:t>
                </a:r>
                <a:r>
                  <a:rPr lang="zh-CN" altLang="en-GB" sz="1400">
                    <a:solidFill>
                      <a:srgbClr val="000000"/>
                    </a:solidFill>
                    <a:latin typeface="Helvetica" pitchFamily="34" charset="0"/>
                  </a:rPr>
                  <a:t>自旋倒相器 </a:t>
                </a:r>
                <a:r>
                  <a:rPr lang="en-GB" altLang="zh-CN" sz="1400">
                    <a:solidFill>
                      <a:srgbClr val="000000"/>
                    </a:solidFill>
                    <a:latin typeface="Helvetica" pitchFamily="34" charset="0"/>
                  </a:rPr>
                  <a:t>(+/</a:t>
                </a:r>
                <a:r>
                  <a:rPr lang="en-GB" altLang="zh-CN" sz="1400">
                    <a:solidFill>
                      <a:srgbClr val="000000"/>
                    </a:solidFill>
                    <a:latin typeface="Helvetica" pitchFamily="34" charset="0"/>
                    <a:cs typeface="Times New Roman" pitchFamily="18" charset="0"/>
                  </a:rPr>
                  <a:t>−</a:t>
                </a:r>
                <a:r>
                  <a:rPr lang="en-GB" altLang="zh-CN" sz="1400">
                    <a:solidFill>
                      <a:srgbClr val="000000"/>
                    </a:solidFill>
                    <a:latin typeface="Helvetica" pitchFamily="34" charset="0"/>
                  </a:rPr>
                  <a:t>)</a:t>
                </a:r>
              </a:p>
            </p:txBody>
          </p:sp>
          <p:sp>
            <p:nvSpPr>
              <p:cNvPr id="27684" name="Text Box 44"/>
              <p:cNvSpPr txBox="1">
                <a:spLocks noChangeArrowheads="1"/>
              </p:cNvSpPr>
              <p:nvPr/>
            </p:nvSpPr>
            <p:spPr bwMode="auto">
              <a:xfrm>
                <a:off x="3906" y="1111"/>
                <a:ext cx="1357"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52463" eaLnBrk="0" hangingPunct="0">
                  <a:tabLst>
                    <a:tab pos="657225" algn="l"/>
                  </a:tabLst>
                  <a:defRPr>
                    <a:solidFill>
                      <a:schemeClr val="tx1"/>
                    </a:solidFill>
                    <a:latin typeface="Arial" pitchFamily="34" charset="0"/>
                    <a:ea typeface="宋体" pitchFamily="2" charset="-122"/>
                  </a:defRPr>
                </a:lvl1pPr>
                <a:lvl2pPr marL="742950" indent="-285750" defTabSz="652463" eaLnBrk="0" hangingPunct="0">
                  <a:tabLst>
                    <a:tab pos="657225" algn="l"/>
                  </a:tabLst>
                  <a:defRPr>
                    <a:solidFill>
                      <a:schemeClr val="tx1"/>
                    </a:solidFill>
                    <a:latin typeface="Arial" pitchFamily="34" charset="0"/>
                    <a:ea typeface="宋体" pitchFamily="2" charset="-122"/>
                  </a:defRPr>
                </a:lvl2pPr>
                <a:lvl3pPr marL="1143000" indent="-228600" defTabSz="652463" eaLnBrk="0" hangingPunct="0">
                  <a:tabLst>
                    <a:tab pos="657225" algn="l"/>
                  </a:tabLst>
                  <a:defRPr>
                    <a:solidFill>
                      <a:schemeClr val="tx1"/>
                    </a:solidFill>
                    <a:latin typeface="Arial" pitchFamily="34" charset="0"/>
                    <a:ea typeface="宋体" pitchFamily="2" charset="-122"/>
                  </a:defRPr>
                </a:lvl3pPr>
                <a:lvl4pPr marL="1600200" indent="-228600" defTabSz="652463" eaLnBrk="0" hangingPunct="0">
                  <a:tabLst>
                    <a:tab pos="657225" algn="l"/>
                  </a:tabLst>
                  <a:defRPr>
                    <a:solidFill>
                      <a:schemeClr val="tx1"/>
                    </a:solidFill>
                    <a:latin typeface="Arial" pitchFamily="34" charset="0"/>
                    <a:ea typeface="宋体" pitchFamily="2" charset="-122"/>
                  </a:defRPr>
                </a:lvl4pPr>
                <a:lvl5pPr marL="2057400" indent="-228600" defTabSz="652463" eaLnBrk="0" hangingPunct="0">
                  <a:tabLst>
                    <a:tab pos="657225" algn="l"/>
                  </a:tabLst>
                  <a:defRPr>
                    <a:solidFill>
                      <a:schemeClr val="tx1"/>
                    </a:solidFill>
                    <a:latin typeface="Arial" pitchFamily="34" charset="0"/>
                    <a:ea typeface="宋体" pitchFamily="2" charset="-122"/>
                  </a:defRPr>
                </a:lvl5pPr>
                <a:lvl6pPr marL="25146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6pPr>
                <a:lvl7pPr marL="29718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7pPr>
                <a:lvl8pPr marL="34290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8pPr>
                <a:lvl9pPr marL="38862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9pPr>
              </a:lstStyle>
              <a:p>
                <a:pPr eaLnBrk="1" hangingPunct="1"/>
                <a:r>
                  <a:rPr lang="zh-CN" altLang="en-GB" sz="1400">
                    <a:solidFill>
                      <a:srgbClr val="000000"/>
                    </a:solidFill>
                  </a:rPr>
                  <a:t>极化分析器</a:t>
                </a:r>
                <a:r>
                  <a:rPr lang="en-GB" altLang="zh-CN" sz="1400">
                    <a:solidFill>
                      <a:srgbClr val="000000"/>
                    </a:solidFill>
                  </a:rPr>
                  <a:t> </a:t>
                </a:r>
                <a:r>
                  <a:rPr lang="en-GB" altLang="zh-CN" sz="1400">
                    <a:solidFill>
                      <a:srgbClr val="000000"/>
                    </a:solidFill>
                    <a:latin typeface="Helvetica" pitchFamily="34" charset="0"/>
                  </a:rPr>
                  <a:t>(+/</a:t>
                </a:r>
                <a:r>
                  <a:rPr lang="en-GB" altLang="zh-CN" sz="1400">
                    <a:solidFill>
                      <a:srgbClr val="000000"/>
                    </a:solidFill>
                    <a:latin typeface="Helvetica" pitchFamily="34" charset="0"/>
                    <a:cs typeface="Times New Roman" pitchFamily="18" charset="0"/>
                  </a:rPr>
                  <a:t>−</a:t>
                </a:r>
                <a:r>
                  <a:rPr lang="en-GB" altLang="zh-CN" sz="1400">
                    <a:solidFill>
                      <a:srgbClr val="000000"/>
                    </a:solidFill>
                    <a:latin typeface="Helvetica" pitchFamily="34" charset="0"/>
                  </a:rPr>
                  <a:t>)</a:t>
                </a:r>
              </a:p>
            </p:txBody>
          </p:sp>
          <p:sp>
            <p:nvSpPr>
              <p:cNvPr id="27685" name="Freeform 45"/>
              <p:cNvSpPr>
                <a:spLocks/>
              </p:cNvSpPr>
              <p:nvPr/>
            </p:nvSpPr>
            <p:spPr bwMode="auto">
              <a:xfrm>
                <a:off x="4125" y="1468"/>
                <a:ext cx="630" cy="444"/>
              </a:xfrm>
              <a:custGeom>
                <a:avLst/>
                <a:gdLst>
                  <a:gd name="T0" fmla="*/ 0 w 2780"/>
                  <a:gd name="T1" fmla="*/ 0 h 1960"/>
                  <a:gd name="T2" fmla="*/ 0 w 2780"/>
                  <a:gd name="T3" fmla="*/ 0 h 1960"/>
                  <a:gd name="T4" fmla="*/ 0 w 2780"/>
                  <a:gd name="T5" fmla="*/ 0 h 1960"/>
                  <a:gd name="T6" fmla="*/ 0 w 2780"/>
                  <a:gd name="T7" fmla="*/ 0 h 1960"/>
                  <a:gd name="T8" fmla="*/ 0 w 2780"/>
                  <a:gd name="T9" fmla="*/ 0 h 1960"/>
                  <a:gd name="T10" fmla="*/ 0 60000 65536"/>
                  <a:gd name="T11" fmla="*/ 0 60000 65536"/>
                  <a:gd name="T12" fmla="*/ 0 60000 65536"/>
                  <a:gd name="T13" fmla="*/ 0 60000 65536"/>
                  <a:gd name="T14" fmla="*/ 0 60000 65536"/>
                  <a:gd name="T15" fmla="*/ 0 w 2780"/>
                  <a:gd name="T16" fmla="*/ 0 h 1960"/>
                  <a:gd name="T17" fmla="*/ 2780 w 2780"/>
                  <a:gd name="T18" fmla="*/ 1960 h 1960"/>
                </a:gdLst>
                <a:ahLst/>
                <a:cxnLst>
                  <a:cxn ang="T10">
                    <a:pos x="T0" y="T1"/>
                  </a:cxn>
                  <a:cxn ang="T11">
                    <a:pos x="T2" y="T3"/>
                  </a:cxn>
                  <a:cxn ang="T12">
                    <a:pos x="T4" y="T5"/>
                  </a:cxn>
                  <a:cxn ang="T13">
                    <a:pos x="T6" y="T7"/>
                  </a:cxn>
                  <a:cxn ang="T14">
                    <a:pos x="T8" y="T9"/>
                  </a:cxn>
                </a:cxnLst>
                <a:rect l="T15" t="T16" r="T17" b="T18"/>
                <a:pathLst>
                  <a:path w="2780" h="1960">
                    <a:moveTo>
                      <a:pt x="0" y="697"/>
                    </a:moveTo>
                    <a:lnTo>
                      <a:pt x="357" y="1959"/>
                    </a:lnTo>
                    <a:lnTo>
                      <a:pt x="2779" y="1242"/>
                    </a:lnTo>
                    <a:lnTo>
                      <a:pt x="2391" y="0"/>
                    </a:lnTo>
                    <a:lnTo>
                      <a:pt x="0" y="697"/>
                    </a:lnTo>
                  </a:path>
                </a:pathLst>
              </a:custGeom>
              <a:solidFill>
                <a:srgbClr val="C0C0C0">
                  <a:alpha val="50195"/>
                </a:srgbClr>
              </a:solidFill>
              <a:ln w="9525">
                <a:solidFill>
                  <a:srgbClr val="000000"/>
                </a:solidFill>
                <a:round/>
                <a:headEnd/>
                <a:tailEnd/>
              </a:ln>
            </p:spPr>
            <p:txBody>
              <a:bodyPr/>
              <a:lstStyle/>
              <a:p>
                <a:endParaRPr lang="zh-CN" altLang="en-US"/>
              </a:p>
            </p:txBody>
          </p:sp>
        </p:grpSp>
        <p:grpSp>
          <p:nvGrpSpPr>
            <p:cNvPr id="27670" name="Group 46"/>
            <p:cNvGrpSpPr>
              <a:grpSpLocks/>
            </p:cNvGrpSpPr>
            <p:nvPr/>
          </p:nvGrpSpPr>
          <p:grpSpPr bwMode="auto">
            <a:xfrm>
              <a:off x="5009" y="2289"/>
              <a:ext cx="638" cy="202"/>
              <a:chOff x="5520" y="2524"/>
              <a:chExt cx="703" cy="223"/>
            </a:xfrm>
          </p:grpSpPr>
          <p:sp>
            <p:nvSpPr>
              <p:cNvPr id="27680" name="Oval 47"/>
              <p:cNvSpPr>
                <a:spLocks noChangeArrowheads="1"/>
              </p:cNvSpPr>
              <p:nvPr/>
            </p:nvSpPr>
            <p:spPr bwMode="auto">
              <a:xfrm>
                <a:off x="5520" y="2557"/>
                <a:ext cx="77" cy="75"/>
              </a:xfrm>
              <a:prstGeom prst="ellipse">
                <a:avLst/>
              </a:prstGeom>
              <a:noFill/>
              <a:ln w="1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27681" name="Text Box 48"/>
              <p:cNvSpPr txBox="1">
                <a:spLocks noChangeArrowheads="1"/>
              </p:cNvSpPr>
              <p:nvPr/>
            </p:nvSpPr>
            <p:spPr bwMode="auto">
              <a:xfrm>
                <a:off x="5646" y="2524"/>
                <a:ext cx="577"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miter lim="800000"/>
                    <a:headEnd/>
                    <a:tailEnd/>
                  </a14:hiddenLine>
                </a:ext>
              </a:extLst>
            </p:spPr>
            <p:txBody>
              <a:bodyPr lIns="0" tIns="0" rIns="0" bIns="0">
                <a:spAutoFit/>
              </a:bodyPr>
              <a:lstStyle>
                <a:lvl1pPr defTabSz="652463" eaLnBrk="0" hangingPunct="0">
                  <a:tabLst>
                    <a:tab pos="657225" algn="l"/>
                  </a:tabLst>
                  <a:defRPr>
                    <a:solidFill>
                      <a:schemeClr val="tx1"/>
                    </a:solidFill>
                    <a:latin typeface="Arial" pitchFamily="34" charset="0"/>
                    <a:ea typeface="宋体" pitchFamily="2" charset="-122"/>
                  </a:defRPr>
                </a:lvl1pPr>
                <a:lvl2pPr marL="742950" indent="-285750" defTabSz="652463" eaLnBrk="0" hangingPunct="0">
                  <a:tabLst>
                    <a:tab pos="657225" algn="l"/>
                  </a:tabLst>
                  <a:defRPr>
                    <a:solidFill>
                      <a:schemeClr val="tx1"/>
                    </a:solidFill>
                    <a:latin typeface="Arial" pitchFamily="34" charset="0"/>
                    <a:ea typeface="宋体" pitchFamily="2" charset="-122"/>
                  </a:defRPr>
                </a:lvl2pPr>
                <a:lvl3pPr marL="1143000" indent="-228600" defTabSz="652463" eaLnBrk="0" hangingPunct="0">
                  <a:tabLst>
                    <a:tab pos="657225" algn="l"/>
                  </a:tabLst>
                  <a:defRPr>
                    <a:solidFill>
                      <a:schemeClr val="tx1"/>
                    </a:solidFill>
                    <a:latin typeface="Arial" pitchFamily="34" charset="0"/>
                    <a:ea typeface="宋体" pitchFamily="2" charset="-122"/>
                  </a:defRPr>
                </a:lvl3pPr>
                <a:lvl4pPr marL="1600200" indent="-228600" defTabSz="652463" eaLnBrk="0" hangingPunct="0">
                  <a:tabLst>
                    <a:tab pos="657225" algn="l"/>
                  </a:tabLst>
                  <a:defRPr>
                    <a:solidFill>
                      <a:schemeClr val="tx1"/>
                    </a:solidFill>
                    <a:latin typeface="Arial" pitchFamily="34" charset="0"/>
                    <a:ea typeface="宋体" pitchFamily="2" charset="-122"/>
                  </a:defRPr>
                </a:lvl4pPr>
                <a:lvl5pPr marL="2057400" indent="-228600" defTabSz="652463" eaLnBrk="0" hangingPunct="0">
                  <a:tabLst>
                    <a:tab pos="657225" algn="l"/>
                  </a:tabLst>
                  <a:defRPr>
                    <a:solidFill>
                      <a:schemeClr val="tx1"/>
                    </a:solidFill>
                    <a:latin typeface="Arial" pitchFamily="34" charset="0"/>
                    <a:ea typeface="宋体" pitchFamily="2" charset="-122"/>
                  </a:defRPr>
                </a:lvl5pPr>
                <a:lvl6pPr marL="25146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6pPr>
                <a:lvl7pPr marL="29718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7pPr>
                <a:lvl8pPr marL="34290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8pPr>
                <a:lvl9pPr marL="38862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9pPr>
              </a:lstStyle>
              <a:p>
                <a:pPr eaLnBrk="1">
                  <a:lnSpc>
                    <a:spcPct val="93000"/>
                  </a:lnSpc>
                  <a:buClr>
                    <a:srgbClr val="000000"/>
                  </a:buClr>
                  <a:buSzPct val="45000"/>
                  <a:buFont typeface="StarSymbol"/>
                  <a:buNone/>
                </a:pPr>
                <a:r>
                  <a:rPr lang="zh-CN" altLang="en-GB" sz="1200">
                    <a:solidFill>
                      <a:srgbClr val="000000"/>
                    </a:solidFill>
                  </a:rPr>
                  <a:t>探测器</a:t>
                </a:r>
                <a:endParaRPr lang="en-GB" altLang="zh-CN" sz="1200">
                  <a:solidFill>
                    <a:srgbClr val="000000"/>
                  </a:solidFill>
                </a:endParaRPr>
              </a:p>
            </p:txBody>
          </p:sp>
        </p:grpSp>
        <p:sp>
          <p:nvSpPr>
            <p:cNvPr id="27671" name="Line 49"/>
            <p:cNvSpPr>
              <a:spLocks noChangeShapeType="1"/>
            </p:cNvSpPr>
            <p:nvPr/>
          </p:nvSpPr>
          <p:spPr bwMode="auto">
            <a:xfrm>
              <a:off x="476" y="202"/>
              <a:ext cx="1" cy="1437"/>
            </a:xfrm>
            <a:prstGeom prst="line">
              <a:avLst/>
            </a:prstGeom>
            <a:noFill/>
            <a:ln w="54720">
              <a:solidFill>
                <a:srgbClr val="198A8A"/>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72" name="Line 50"/>
            <p:cNvSpPr>
              <a:spLocks noChangeShapeType="1"/>
            </p:cNvSpPr>
            <p:nvPr/>
          </p:nvSpPr>
          <p:spPr bwMode="auto">
            <a:xfrm>
              <a:off x="357" y="202"/>
              <a:ext cx="1" cy="1437"/>
            </a:xfrm>
            <a:prstGeom prst="line">
              <a:avLst/>
            </a:prstGeom>
            <a:noFill/>
            <a:ln w="54720">
              <a:solidFill>
                <a:srgbClr val="008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73" name="Line 51"/>
            <p:cNvSpPr>
              <a:spLocks noChangeShapeType="1"/>
            </p:cNvSpPr>
            <p:nvPr/>
          </p:nvSpPr>
          <p:spPr bwMode="auto">
            <a:xfrm>
              <a:off x="387" y="202"/>
              <a:ext cx="0" cy="1437"/>
            </a:xfrm>
            <a:prstGeom prst="line">
              <a:avLst/>
            </a:prstGeom>
            <a:noFill/>
            <a:ln w="54720">
              <a:solidFill>
                <a:srgbClr val="FFFF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74" name="Line 52"/>
            <p:cNvSpPr>
              <a:spLocks noChangeShapeType="1"/>
            </p:cNvSpPr>
            <p:nvPr/>
          </p:nvSpPr>
          <p:spPr bwMode="auto">
            <a:xfrm>
              <a:off x="416" y="202"/>
              <a:ext cx="1" cy="685"/>
            </a:xfrm>
            <a:prstGeom prst="line">
              <a:avLst/>
            </a:prstGeom>
            <a:noFill/>
            <a:ln w="54720">
              <a:solidFill>
                <a:srgbClr val="80008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75" name="Line 53"/>
            <p:cNvSpPr>
              <a:spLocks noChangeShapeType="1"/>
            </p:cNvSpPr>
            <p:nvPr/>
          </p:nvSpPr>
          <p:spPr bwMode="auto">
            <a:xfrm>
              <a:off x="447" y="202"/>
              <a:ext cx="1" cy="1437"/>
            </a:xfrm>
            <a:prstGeom prst="line">
              <a:avLst/>
            </a:prstGeom>
            <a:noFill/>
            <a:ln w="54720">
              <a:solidFill>
                <a:srgbClr val="00DC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76" name="Text Box 54"/>
            <p:cNvSpPr txBox="1">
              <a:spLocks noChangeArrowheads="1"/>
            </p:cNvSpPr>
            <p:nvPr/>
          </p:nvSpPr>
          <p:spPr bwMode="auto">
            <a:xfrm>
              <a:off x="518" y="762"/>
              <a:ext cx="50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52463" eaLnBrk="0" hangingPunct="0">
                <a:tabLst>
                  <a:tab pos="657225" algn="l"/>
                </a:tabLst>
                <a:defRPr>
                  <a:solidFill>
                    <a:schemeClr val="tx1"/>
                  </a:solidFill>
                  <a:latin typeface="Arial" pitchFamily="34" charset="0"/>
                  <a:ea typeface="宋体" pitchFamily="2" charset="-122"/>
                </a:defRPr>
              </a:lvl1pPr>
              <a:lvl2pPr marL="742950" indent="-285750" defTabSz="652463" eaLnBrk="0" hangingPunct="0">
                <a:tabLst>
                  <a:tab pos="657225" algn="l"/>
                </a:tabLst>
                <a:defRPr>
                  <a:solidFill>
                    <a:schemeClr val="tx1"/>
                  </a:solidFill>
                  <a:latin typeface="Arial" pitchFamily="34" charset="0"/>
                  <a:ea typeface="宋体" pitchFamily="2" charset="-122"/>
                </a:defRPr>
              </a:lvl2pPr>
              <a:lvl3pPr marL="1143000" indent="-228600" defTabSz="652463" eaLnBrk="0" hangingPunct="0">
                <a:tabLst>
                  <a:tab pos="657225" algn="l"/>
                </a:tabLst>
                <a:defRPr>
                  <a:solidFill>
                    <a:schemeClr val="tx1"/>
                  </a:solidFill>
                  <a:latin typeface="Arial" pitchFamily="34" charset="0"/>
                  <a:ea typeface="宋体" pitchFamily="2" charset="-122"/>
                </a:defRPr>
              </a:lvl3pPr>
              <a:lvl4pPr marL="1600200" indent="-228600" defTabSz="652463" eaLnBrk="0" hangingPunct="0">
                <a:tabLst>
                  <a:tab pos="657225" algn="l"/>
                </a:tabLst>
                <a:defRPr>
                  <a:solidFill>
                    <a:schemeClr val="tx1"/>
                  </a:solidFill>
                  <a:latin typeface="Arial" pitchFamily="34" charset="0"/>
                  <a:ea typeface="宋体" pitchFamily="2" charset="-122"/>
                </a:defRPr>
              </a:lvl4pPr>
              <a:lvl5pPr marL="2057400" indent="-228600" defTabSz="652463" eaLnBrk="0" hangingPunct="0">
                <a:tabLst>
                  <a:tab pos="657225" algn="l"/>
                </a:tabLst>
                <a:defRPr>
                  <a:solidFill>
                    <a:schemeClr val="tx1"/>
                  </a:solidFill>
                  <a:latin typeface="Arial" pitchFamily="34" charset="0"/>
                  <a:ea typeface="宋体" pitchFamily="2" charset="-122"/>
                </a:defRPr>
              </a:lvl5pPr>
              <a:lvl6pPr marL="25146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6pPr>
              <a:lvl7pPr marL="29718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7pPr>
              <a:lvl8pPr marL="34290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8pPr>
              <a:lvl9pPr marL="3886200" indent="-228600" algn="ctr" defTabSz="652463" eaLnBrk="0" fontAlgn="base" hangingPunct="0">
                <a:spcBef>
                  <a:spcPct val="0"/>
                </a:spcBef>
                <a:spcAft>
                  <a:spcPct val="0"/>
                </a:spcAft>
                <a:buFont typeface="Arial" pitchFamily="34" charset="0"/>
                <a:tabLst>
                  <a:tab pos="657225" algn="l"/>
                </a:tabLst>
                <a:defRPr>
                  <a:solidFill>
                    <a:schemeClr val="tx1"/>
                  </a:solidFill>
                  <a:latin typeface="Arial" pitchFamily="34" charset="0"/>
                  <a:ea typeface="宋体" pitchFamily="2" charset="-122"/>
                </a:defRPr>
              </a:lvl9pPr>
            </a:lstStyle>
            <a:p>
              <a:pPr eaLnBrk="1">
                <a:lnSpc>
                  <a:spcPct val="93000"/>
                </a:lnSpc>
                <a:buClr>
                  <a:srgbClr val="000000"/>
                </a:buClr>
                <a:buSzPct val="45000"/>
                <a:buFont typeface="StarSymbol"/>
                <a:buNone/>
              </a:pPr>
              <a:r>
                <a:rPr lang="zh-CN" altLang="en-GB" sz="1400">
                  <a:solidFill>
                    <a:srgbClr val="000000"/>
                  </a:solidFill>
                  <a:latin typeface="Helvetica" pitchFamily="34" charset="0"/>
                </a:rPr>
                <a:t>单色器</a:t>
              </a:r>
              <a:endParaRPr lang="en-GB" altLang="zh-CN" sz="1400">
                <a:solidFill>
                  <a:srgbClr val="000000"/>
                </a:solidFill>
                <a:latin typeface="Helvetica" pitchFamily="34" charset="0"/>
              </a:endParaRPr>
            </a:p>
          </p:txBody>
        </p:sp>
        <p:sp>
          <p:nvSpPr>
            <p:cNvPr id="27677" name="Line 55"/>
            <p:cNvSpPr>
              <a:spLocks noChangeShapeType="1"/>
            </p:cNvSpPr>
            <p:nvPr/>
          </p:nvSpPr>
          <p:spPr bwMode="auto">
            <a:xfrm>
              <a:off x="222" y="574"/>
              <a:ext cx="371" cy="691"/>
            </a:xfrm>
            <a:prstGeom prst="line">
              <a:avLst/>
            </a:prstGeom>
            <a:noFill/>
            <a:ln w="1098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78" name="Line 56"/>
            <p:cNvSpPr>
              <a:spLocks noChangeShapeType="1"/>
            </p:cNvSpPr>
            <p:nvPr/>
          </p:nvSpPr>
          <p:spPr bwMode="auto">
            <a:xfrm>
              <a:off x="225" y="579"/>
              <a:ext cx="368" cy="686"/>
            </a:xfrm>
            <a:prstGeom prst="line">
              <a:avLst/>
            </a:prstGeom>
            <a:noFill/>
            <a:ln w="91440">
              <a:solidFill>
                <a:srgbClr val="B3B3B3"/>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79" name="Rectangle 57"/>
            <p:cNvSpPr>
              <a:spLocks noChangeArrowheads="1"/>
            </p:cNvSpPr>
            <p:nvPr/>
          </p:nvSpPr>
          <p:spPr bwMode="auto">
            <a:xfrm>
              <a:off x="2551" y="1587"/>
              <a:ext cx="240"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21" tIns="41461" rIns="82921" bIns="41461">
              <a:spAutoFit/>
            </a:bodyPr>
            <a:lstStyle/>
            <a:p>
              <a:pPr defTabSz="828675" hangingPunct="0">
                <a:lnSpc>
                  <a:spcPct val="93000"/>
                </a:lnSpc>
                <a:buClr>
                  <a:srgbClr val="000000"/>
                </a:buClr>
                <a:buSzPct val="45000"/>
                <a:buFont typeface="StarSymbol"/>
                <a:buNone/>
              </a:pPr>
              <a:r>
                <a:rPr lang="en-GB" altLang="zh-CN" sz="1500">
                  <a:solidFill>
                    <a:srgbClr val="000000"/>
                  </a:solidFill>
                  <a:latin typeface="Times New Roman" pitchFamily="18" charset="0"/>
                </a:rPr>
                <a:t>θ</a:t>
              </a:r>
              <a:endParaRPr lang="en-US" altLang="zh-CN" sz="1500">
                <a:solidFill>
                  <a:srgbClr val="000000"/>
                </a:solidFill>
                <a:latin typeface="Times New Roman" pitchFamily="18" charset="0"/>
              </a:endParaRPr>
            </a:p>
          </p:txBody>
        </p:sp>
      </p:grpSp>
      <p:sp>
        <p:nvSpPr>
          <p:cNvPr id="27652" name="Rectangle 3"/>
          <p:cNvSpPr>
            <a:spLocks noChangeArrowheads="1"/>
          </p:cNvSpPr>
          <p:nvPr/>
        </p:nvSpPr>
        <p:spPr bwMode="auto">
          <a:xfrm>
            <a:off x="5343957" y="188640"/>
            <a:ext cx="3030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3200" b="1" dirty="0">
                <a:solidFill>
                  <a:srgbClr val="003399"/>
                </a:solidFill>
                <a:latin typeface="微软雅黑" pitchFamily="34" charset="-122"/>
                <a:ea typeface="微软雅黑" pitchFamily="34" charset="-122"/>
              </a:rPr>
              <a:t>中子反射谱仪</a:t>
            </a:r>
          </a:p>
        </p:txBody>
      </p:sp>
      <p:sp>
        <p:nvSpPr>
          <p:cNvPr id="27653" name="Rectangle 8"/>
          <p:cNvSpPr>
            <a:spLocks noChangeArrowheads="1"/>
          </p:cNvSpPr>
          <p:nvPr/>
        </p:nvSpPr>
        <p:spPr bwMode="auto">
          <a:xfrm>
            <a:off x="5867400" y="5516563"/>
            <a:ext cx="3168650" cy="1201737"/>
          </a:xfrm>
          <a:prstGeom prst="rect">
            <a:avLst/>
          </a:prstGeom>
          <a:noFill/>
          <a:ln w="9525">
            <a:solidFill>
              <a:srgbClr val="FF3300"/>
            </a:solidFill>
            <a:prstDash val="dash"/>
            <a:miter lim="800000"/>
            <a:headEnd/>
            <a:tailEnd/>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Lst>
        </p:spPr>
        <p:txBody>
          <a:bodyPr>
            <a:spAutoFit/>
          </a:bodyPr>
          <a:lstStyle/>
          <a:p>
            <a:pPr>
              <a:spcBef>
                <a:spcPct val="30000"/>
              </a:spcBef>
            </a:pPr>
            <a:r>
              <a:rPr lang="zh-CN" altLang="en-US" sz="2400" b="1" dirty="0">
                <a:solidFill>
                  <a:srgbClr val="FF0000"/>
                </a:solidFill>
                <a:latin typeface="微软雅黑" pitchFamily="34" charset="-122"/>
                <a:ea typeface="微软雅黑" pitchFamily="34" charset="-122"/>
              </a:rPr>
              <a:t>测量分析中子反射率</a:t>
            </a:r>
            <a:r>
              <a:rPr lang="zh-CN" altLang="en-US" sz="2400" b="1" dirty="0">
                <a:latin typeface="微软雅黑" pitchFamily="34" charset="-122"/>
                <a:ea typeface="微软雅黑" pitchFamily="34" charset="-122"/>
              </a:rPr>
              <a:t>，得知</a:t>
            </a:r>
            <a:r>
              <a:rPr lang="zh-CN" altLang="en-US" sz="2400" b="1" dirty="0">
                <a:solidFill>
                  <a:srgbClr val="FF0000"/>
                </a:solidFill>
                <a:latin typeface="微软雅黑" pitchFamily="34" charset="-122"/>
                <a:ea typeface="微软雅黑" pitchFamily="34" charset="-122"/>
              </a:rPr>
              <a:t>薄膜或界面</a:t>
            </a:r>
            <a:r>
              <a:rPr lang="zh-CN" altLang="en-US" sz="2400" b="1" dirty="0">
                <a:latin typeface="微软雅黑" pitchFamily="34" charset="-122"/>
                <a:ea typeface="微软雅黑" pitchFamily="34" charset="-122"/>
              </a:rPr>
              <a:t>纳米尺度</a:t>
            </a:r>
            <a:r>
              <a:rPr lang="zh-CN" altLang="en-US" sz="2400" b="1" dirty="0">
                <a:solidFill>
                  <a:srgbClr val="FF0000"/>
                </a:solidFill>
                <a:latin typeface="微软雅黑" pitchFamily="34" charset="-122"/>
                <a:ea typeface="微软雅黑" pitchFamily="34" charset="-122"/>
              </a:rPr>
              <a:t>结构和磁性</a:t>
            </a:r>
            <a:r>
              <a:rPr lang="zh-CN" altLang="en-US" sz="2400" b="1" dirty="0">
                <a:latin typeface="微软雅黑" pitchFamily="34" charset="-122"/>
                <a:ea typeface="微软雅黑" pitchFamily="34" charset="-122"/>
              </a:rPr>
              <a:t>信息。</a:t>
            </a:r>
          </a:p>
        </p:txBody>
      </p:sp>
      <p:grpSp>
        <p:nvGrpSpPr>
          <p:cNvPr id="27654" name="组合 68"/>
          <p:cNvGrpSpPr>
            <a:grpSpLocks/>
          </p:cNvGrpSpPr>
          <p:nvPr/>
        </p:nvGrpSpPr>
        <p:grpSpPr bwMode="auto">
          <a:xfrm>
            <a:off x="4797425" y="2276872"/>
            <a:ext cx="4346575" cy="2433638"/>
            <a:chOff x="3120" y="2352"/>
            <a:chExt cx="2400" cy="1392"/>
          </a:xfrm>
        </p:grpSpPr>
        <p:pic>
          <p:nvPicPr>
            <p:cNvPr id="27657" name="图片 6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0" y="2352"/>
              <a:ext cx="2400" cy="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矩形 70"/>
            <p:cNvSpPr>
              <a:spLocks noChangeArrowheads="1"/>
            </p:cNvSpPr>
            <p:nvPr/>
          </p:nvSpPr>
          <p:spPr bwMode="auto">
            <a:xfrm>
              <a:off x="3120" y="2352"/>
              <a:ext cx="1536" cy="139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sp>
        <p:nvSpPr>
          <p:cNvPr id="27655" name="矩形 71"/>
          <p:cNvSpPr>
            <a:spLocks noChangeArrowheads="1"/>
          </p:cNvSpPr>
          <p:nvPr/>
        </p:nvSpPr>
        <p:spPr bwMode="auto">
          <a:xfrm>
            <a:off x="4859338" y="1124744"/>
            <a:ext cx="4124325"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90000"/>
              </a:lnSpc>
              <a:buFont typeface="Monotype Sorts"/>
              <a:buNone/>
            </a:pPr>
            <a:r>
              <a:rPr lang="zh-CN" altLang="en-US" sz="2400" b="1" dirty="0">
                <a:latin typeface="微软雅黑" pitchFamily="34" charset="-122"/>
                <a:ea typeface="微软雅黑" pitchFamily="34" charset="-122"/>
              </a:rPr>
              <a:t>由科技部、中国科学院、原子能研究院三家单位共同出资</a:t>
            </a:r>
            <a:r>
              <a:rPr lang="zh-CN" altLang="en-US" sz="2400" b="1" dirty="0">
                <a:solidFill>
                  <a:srgbClr val="FF3300"/>
                </a:solidFill>
                <a:latin typeface="微软雅黑" pitchFamily="34" charset="-122"/>
                <a:ea typeface="微软雅黑" pitchFamily="34" charset="-122"/>
              </a:rPr>
              <a:t>4100万</a:t>
            </a:r>
            <a:r>
              <a:rPr lang="zh-CN" altLang="en-US" sz="2400" b="1" dirty="0" smtClean="0">
                <a:solidFill>
                  <a:srgbClr val="FF3300"/>
                </a:solidFill>
                <a:latin typeface="微软雅黑" pitchFamily="34" charset="-122"/>
                <a:ea typeface="微软雅黑" pitchFamily="34" charset="-122"/>
              </a:rPr>
              <a:t>元</a:t>
            </a:r>
            <a:endParaRPr lang="en-US" altLang="zh-CN" sz="2400" b="1" dirty="0" smtClean="0">
              <a:latin typeface="微软雅黑" pitchFamily="34" charset="-122"/>
              <a:ea typeface="微软雅黑" pitchFamily="34" charset="-122"/>
            </a:endParaRPr>
          </a:p>
        </p:txBody>
      </p:sp>
    </p:spTree>
    <p:extLst>
      <p:ext uri="{BB962C8B-B14F-4D97-AF65-F5344CB8AC3E}">
        <p14:creationId xmlns:p14="http://schemas.microsoft.com/office/powerpoint/2010/main" val="10064316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本框 6"/>
          <p:cNvSpPr txBox="1">
            <a:spLocks noChangeArrowheads="1"/>
          </p:cNvSpPr>
          <p:nvPr/>
        </p:nvSpPr>
        <p:spPr bwMode="auto">
          <a:xfrm>
            <a:off x="3189288" y="0"/>
            <a:ext cx="59547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50000"/>
              </a:lnSpc>
              <a:spcBef>
                <a:spcPts val="600"/>
              </a:spcBef>
              <a:spcAft>
                <a:spcPts val="600"/>
              </a:spcAft>
            </a:pPr>
            <a:r>
              <a:rPr lang="zh-CN" altLang="en-US" sz="2800" b="1">
                <a:solidFill>
                  <a:srgbClr val="157E9F"/>
                </a:solidFill>
                <a:latin typeface="微软雅黑" pitchFamily="34" charset="-122"/>
                <a:ea typeface="微软雅黑" pitchFamily="34" charset="-122"/>
              </a:rPr>
              <a:t>中子深度剖面分析（</a:t>
            </a:r>
            <a:r>
              <a:rPr lang="en-US" altLang="zh-CN" sz="2800" b="1">
                <a:solidFill>
                  <a:srgbClr val="157E9F"/>
                </a:solidFill>
                <a:latin typeface="微软雅黑" pitchFamily="34" charset="-122"/>
                <a:ea typeface="微软雅黑" pitchFamily="34" charset="-122"/>
              </a:rPr>
              <a:t>NDP</a:t>
            </a:r>
            <a:r>
              <a:rPr lang="zh-CN" altLang="en-US" sz="2800" b="1">
                <a:solidFill>
                  <a:srgbClr val="157E9F"/>
                </a:solidFill>
                <a:latin typeface="微软雅黑" pitchFamily="34" charset="-122"/>
                <a:ea typeface="微软雅黑" pitchFamily="34" charset="-122"/>
              </a:rPr>
              <a:t>）</a:t>
            </a:r>
          </a:p>
        </p:txBody>
      </p:sp>
      <p:sp>
        <p:nvSpPr>
          <p:cNvPr id="29699" name="矩形 4"/>
          <p:cNvSpPr>
            <a:spLocks noChangeArrowheads="1"/>
          </p:cNvSpPr>
          <p:nvPr/>
        </p:nvSpPr>
        <p:spPr bwMode="auto">
          <a:xfrm>
            <a:off x="285750" y="857250"/>
            <a:ext cx="8643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zh-CN" altLang="en-US" sz="2400" b="1" dirty="0">
                <a:latin typeface="微软雅黑" pitchFamily="34" charset="-122"/>
                <a:ea typeface="微软雅黑" pitchFamily="34" charset="-122"/>
              </a:rPr>
              <a:t>中子深度剖面</a:t>
            </a:r>
            <a:r>
              <a:rPr lang="en-US" altLang="zh-CN" sz="2400" b="1" dirty="0">
                <a:latin typeface="微软雅黑" pitchFamily="34" charset="-122"/>
                <a:ea typeface="微软雅黑" pitchFamily="34" charset="-122"/>
              </a:rPr>
              <a:t>(NDP)</a:t>
            </a:r>
            <a:r>
              <a:rPr lang="zh-CN" altLang="en-US" sz="2400" b="1" dirty="0">
                <a:latin typeface="微软雅黑" pitchFamily="34" charset="-122"/>
                <a:ea typeface="微软雅黑" pitchFamily="34" charset="-122"/>
              </a:rPr>
              <a:t>分析技术是近年来蓬勃发展的一种</a:t>
            </a:r>
            <a:r>
              <a:rPr lang="zh-CN" altLang="en-US" sz="2400" b="1" dirty="0">
                <a:solidFill>
                  <a:srgbClr val="C00000"/>
                </a:solidFill>
                <a:latin typeface="微软雅黑" pitchFamily="34" charset="-122"/>
                <a:ea typeface="微软雅黑" pitchFamily="34" charset="-122"/>
              </a:rPr>
              <a:t>材料近表面分布</a:t>
            </a:r>
            <a:r>
              <a:rPr lang="zh-CN" altLang="en-US" sz="2400" b="1" dirty="0">
                <a:latin typeface="微软雅黑" pitchFamily="34" charset="-122"/>
                <a:ea typeface="微软雅黑" pitchFamily="34" charset="-122"/>
              </a:rPr>
              <a:t>的</a:t>
            </a:r>
            <a:r>
              <a:rPr lang="zh-CN" altLang="en-US" sz="2400" b="1" dirty="0">
                <a:solidFill>
                  <a:srgbClr val="C00000"/>
                </a:solidFill>
                <a:latin typeface="微软雅黑" pitchFamily="34" charset="-122"/>
                <a:ea typeface="微软雅黑" pitchFamily="34" charset="-122"/>
              </a:rPr>
              <a:t>无损检测</a:t>
            </a:r>
            <a:r>
              <a:rPr lang="zh-CN" altLang="en-US" sz="2400" b="1" dirty="0">
                <a:latin typeface="微软雅黑" pitchFamily="34" charset="-122"/>
                <a:ea typeface="微软雅黑" pitchFamily="34" charset="-122"/>
              </a:rPr>
              <a:t>技术（</a:t>
            </a:r>
            <a:r>
              <a:rPr lang="zh-CN" altLang="en-US" sz="2400" b="1" dirty="0">
                <a:solidFill>
                  <a:srgbClr val="FF0000"/>
                </a:solidFill>
                <a:latin typeface="微软雅黑" pitchFamily="34" charset="-122"/>
                <a:ea typeface="微软雅黑" pitchFamily="34" charset="-122"/>
              </a:rPr>
              <a:t>微米级</a:t>
            </a:r>
            <a:r>
              <a:rPr lang="zh-CN" altLang="en-US" sz="2400" b="1" dirty="0">
                <a:latin typeface="微软雅黑" pitchFamily="34" charset="-122"/>
                <a:ea typeface="微软雅黑" pitchFamily="34" charset="-122"/>
              </a:rPr>
              <a:t>） 。</a:t>
            </a:r>
            <a:endParaRPr lang="en-US" altLang="zh-CN" sz="2400" b="1" dirty="0">
              <a:latin typeface="微软雅黑" pitchFamily="34" charset="-122"/>
              <a:ea typeface="微软雅黑" pitchFamily="34" charset="-122"/>
            </a:endParaRPr>
          </a:p>
          <a:p>
            <a:pPr algn="l"/>
            <a:r>
              <a:rPr lang="zh-CN" altLang="en-US" sz="2400" b="1" dirty="0">
                <a:latin typeface="微软雅黑" pitchFamily="34" charset="-122"/>
                <a:ea typeface="微软雅黑" pitchFamily="34" charset="-122"/>
              </a:rPr>
              <a:t>测定的元素：</a:t>
            </a:r>
            <a:r>
              <a:rPr lang="en-US" altLang="zh-CN" sz="2400" b="1" dirty="0">
                <a:latin typeface="微软雅黑" pitchFamily="34" charset="-122"/>
                <a:ea typeface="微软雅黑" pitchFamily="34" charset="-122"/>
              </a:rPr>
              <a:t>Li</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Be</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B </a:t>
            </a:r>
            <a:r>
              <a:rPr lang="zh-CN" altLang="en-US" sz="2400" b="1" dirty="0">
                <a:latin typeface="微软雅黑" pitchFamily="34" charset="-122"/>
                <a:ea typeface="微软雅黑" pitchFamily="34" charset="-122"/>
              </a:rPr>
              <a:t>等</a:t>
            </a:r>
            <a:r>
              <a:rPr lang="zh-CN" altLang="en-US" sz="2400" b="1" dirty="0">
                <a:solidFill>
                  <a:srgbClr val="FF0000"/>
                </a:solidFill>
                <a:latin typeface="微软雅黑" pitchFamily="34" charset="-122"/>
                <a:ea typeface="微软雅黑" pitchFamily="34" charset="-122"/>
              </a:rPr>
              <a:t>轻</a:t>
            </a:r>
            <a:r>
              <a:rPr lang="zh-CN" altLang="en-US" sz="2400" b="1" dirty="0">
                <a:latin typeface="微软雅黑" pitchFamily="34" charset="-122"/>
                <a:ea typeface="微软雅黑" pitchFamily="34" charset="-122"/>
              </a:rPr>
              <a:t>元素核素。</a:t>
            </a:r>
            <a:endParaRPr lang="zh-CN" altLang="en-US" sz="2400" dirty="0">
              <a:latin typeface="微软雅黑" pitchFamily="34" charset="-122"/>
              <a:ea typeface="微软雅黑" pitchFamily="34" charset="-122"/>
            </a:endParaRPr>
          </a:p>
        </p:txBody>
      </p:sp>
      <p:sp>
        <p:nvSpPr>
          <p:cNvPr id="29700" name="文本占位符 1"/>
          <p:cNvSpPr>
            <a:spLocks noGrp="1"/>
          </p:cNvSpPr>
          <p:nvPr>
            <p:ph type="body" sz="quarter" idx="4294967295"/>
          </p:nvPr>
        </p:nvSpPr>
        <p:spPr bwMode="auto">
          <a:xfrm>
            <a:off x="285750" y="2143125"/>
            <a:ext cx="4270375" cy="481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ct val="0"/>
              </a:spcBef>
              <a:buFontTx/>
              <a:buNone/>
            </a:pPr>
            <a:r>
              <a:rPr lang="en-US" altLang="zh-CN" b="1" noProof="1" smtClean="0">
                <a:solidFill>
                  <a:srgbClr val="157E9F"/>
                </a:solidFill>
                <a:latin typeface="微软雅黑" pitchFamily="34" charset="-122"/>
                <a:ea typeface="微软雅黑" pitchFamily="34" charset="-122"/>
              </a:rPr>
              <a:t>CARR—NDP</a:t>
            </a:r>
            <a:r>
              <a:rPr lang="zh-CN" altLang="en-US" b="1" noProof="1" smtClean="0">
                <a:solidFill>
                  <a:srgbClr val="157E9F"/>
                </a:solidFill>
                <a:latin typeface="微软雅黑" pitchFamily="34" charset="-122"/>
                <a:ea typeface="微软雅黑" pitchFamily="34" charset="-122"/>
              </a:rPr>
              <a:t>装置</a:t>
            </a:r>
          </a:p>
        </p:txBody>
      </p:sp>
      <p:grpSp>
        <p:nvGrpSpPr>
          <p:cNvPr id="2" name="组 12"/>
          <p:cNvGrpSpPr/>
          <p:nvPr/>
        </p:nvGrpSpPr>
        <p:grpSpPr>
          <a:xfrm>
            <a:off x="6127509" y="2695834"/>
            <a:ext cx="981044" cy="783923"/>
            <a:chOff x="6173119" y="2789590"/>
            <a:chExt cx="2133437" cy="1720851"/>
          </a:xfrm>
          <a:solidFill>
            <a:schemeClr val="bg1"/>
          </a:solidFill>
        </p:grpSpPr>
        <p:sp>
          <p:nvSpPr>
            <p:cNvPr id="8" name="Freeform 14"/>
            <p:cNvSpPr>
              <a:spLocks/>
            </p:cNvSpPr>
            <p:nvPr/>
          </p:nvSpPr>
          <p:spPr bwMode="auto">
            <a:xfrm>
              <a:off x="6173119" y="4019515"/>
              <a:ext cx="2133437" cy="490926"/>
            </a:xfrm>
            <a:custGeom>
              <a:avLst/>
              <a:gdLst>
                <a:gd name="T0" fmla="*/ 0 w 1634"/>
                <a:gd name="T1" fmla="*/ 376 h 376"/>
                <a:gd name="T2" fmla="*/ 204 w 1634"/>
                <a:gd name="T3" fmla="*/ 0 h 376"/>
                <a:gd name="T4" fmla="*/ 1428 w 1634"/>
                <a:gd name="T5" fmla="*/ 0 h 376"/>
                <a:gd name="T6" fmla="*/ 1634 w 1634"/>
                <a:gd name="T7" fmla="*/ 376 h 376"/>
                <a:gd name="T8" fmla="*/ 0 w 1634"/>
                <a:gd name="T9" fmla="*/ 376 h 376"/>
              </a:gdLst>
              <a:ahLst/>
              <a:cxnLst>
                <a:cxn ang="0">
                  <a:pos x="T0" y="T1"/>
                </a:cxn>
                <a:cxn ang="0">
                  <a:pos x="T2" y="T3"/>
                </a:cxn>
                <a:cxn ang="0">
                  <a:pos x="T4" y="T5"/>
                </a:cxn>
                <a:cxn ang="0">
                  <a:pos x="T6" y="T7"/>
                </a:cxn>
                <a:cxn ang="0">
                  <a:pos x="T8" y="T9"/>
                </a:cxn>
              </a:cxnLst>
              <a:rect l="0" t="0" r="r" b="b"/>
              <a:pathLst>
                <a:path w="1634" h="376">
                  <a:moveTo>
                    <a:pt x="0" y="376"/>
                  </a:moveTo>
                  <a:lnTo>
                    <a:pt x="204" y="0"/>
                  </a:lnTo>
                  <a:lnTo>
                    <a:pt x="1428" y="0"/>
                  </a:lnTo>
                  <a:lnTo>
                    <a:pt x="1634" y="376"/>
                  </a:lnTo>
                  <a:lnTo>
                    <a:pt x="0" y="376"/>
                  </a:lnTo>
                  <a:close/>
                </a:path>
              </a:pathLst>
            </a:custGeom>
            <a:grpFill/>
            <a:ln>
              <a:noFill/>
            </a:ln>
            <a:extLst/>
          </p:spPr>
          <p:txBody>
            <a:bodyPr/>
            <a:lstStyle/>
            <a:p>
              <a:pPr>
                <a:defRPr/>
              </a:pPr>
              <a:endParaRPr lang="zh-CN" altLang="en-US"/>
            </a:p>
          </p:txBody>
        </p:sp>
        <p:sp>
          <p:nvSpPr>
            <p:cNvPr id="9" name="Freeform 15"/>
            <p:cNvSpPr>
              <a:spLocks noEditPoints="1"/>
            </p:cNvSpPr>
            <p:nvPr/>
          </p:nvSpPr>
          <p:spPr bwMode="auto">
            <a:xfrm>
              <a:off x="6439472" y="2789590"/>
              <a:ext cx="1598119" cy="1107194"/>
            </a:xfrm>
            <a:custGeom>
              <a:avLst/>
              <a:gdLst>
                <a:gd name="T0" fmla="*/ 0 w 1224"/>
                <a:gd name="T1" fmla="*/ 0 h 848"/>
                <a:gd name="T2" fmla="*/ 0 w 1224"/>
                <a:gd name="T3" fmla="*/ 848 h 848"/>
                <a:gd name="T4" fmla="*/ 1224 w 1224"/>
                <a:gd name="T5" fmla="*/ 848 h 848"/>
                <a:gd name="T6" fmla="*/ 1224 w 1224"/>
                <a:gd name="T7" fmla="*/ 0 h 848"/>
                <a:gd name="T8" fmla="*/ 0 w 1224"/>
                <a:gd name="T9" fmla="*/ 0 h 848"/>
                <a:gd name="T10" fmla="*/ 0 w 1224"/>
                <a:gd name="T11" fmla="*/ 0 h 848"/>
                <a:gd name="T12" fmla="*/ 1122 w 1224"/>
                <a:gd name="T13" fmla="*/ 754 h 848"/>
                <a:gd name="T14" fmla="*/ 102 w 1224"/>
                <a:gd name="T15" fmla="*/ 754 h 848"/>
                <a:gd name="T16" fmla="*/ 102 w 1224"/>
                <a:gd name="T17" fmla="*/ 94 h 848"/>
                <a:gd name="T18" fmla="*/ 1122 w 1224"/>
                <a:gd name="T19" fmla="*/ 94 h 848"/>
                <a:gd name="T20" fmla="*/ 1122 w 1224"/>
                <a:gd name="T21" fmla="*/ 754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4" h="848">
                  <a:moveTo>
                    <a:pt x="0" y="0"/>
                  </a:moveTo>
                  <a:lnTo>
                    <a:pt x="0" y="848"/>
                  </a:lnTo>
                  <a:lnTo>
                    <a:pt x="1224" y="848"/>
                  </a:lnTo>
                  <a:lnTo>
                    <a:pt x="1224" y="0"/>
                  </a:lnTo>
                  <a:lnTo>
                    <a:pt x="0" y="0"/>
                  </a:lnTo>
                  <a:lnTo>
                    <a:pt x="0" y="0"/>
                  </a:lnTo>
                  <a:close/>
                  <a:moveTo>
                    <a:pt x="1122" y="754"/>
                  </a:moveTo>
                  <a:lnTo>
                    <a:pt x="102" y="754"/>
                  </a:lnTo>
                  <a:lnTo>
                    <a:pt x="102" y="94"/>
                  </a:lnTo>
                  <a:lnTo>
                    <a:pt x="1122" y="94"/>
                  </a:lnTo>
                  <a:lnTo>
                    <a:pt x="1122" y="754"/>
                  </a:lnTo>
                  <a:close/>
                </a:path>
              </a:pathLst>
            </a:custGeom>
            <a:grpFill/>
            <a:ln>
              <a:noFill/>
            </a:ln>
            <a:extLst/>
          </p:spPr>
          <p:txBody>
            <a:bodyPr/>
            <a:lstStyle/>
            <a:p>
              <a:pPr>
                <a:defRPr/>
              </a:pPr>
              <a:endParaRPr lang="zh-CN" altLang="en-US"/>
            </a:p>
          </p:txBody>
        </p:sp>
        <p:sp>
          <p:nvSpPr>
            <p:cNvPr id="10" name="Freeform 16"/>
            <p:cNvSpPr>
              <a:spLocks noEditPoints="1"/>
            </p:cNvSpPr>
            <p:nvPr/>
          </p:nvSpPr>
          <p:spPr bwMode="auto">
            <a:xfrm>
              <a:off x="7047906" y="3131671"/>
              <a:ext cx="381251" cy="378639"/>
            </a:xfrm>
            <a:custGeom>
              <a:avLst/>
              <a:gdLst>
                <a:gd name="T0" fmla="*/ 0 w 292"/>
                <a:gd name="T1" fmla="*/ 248 h 290"/>
                <a:gd name="T2" fmla="*/ 118 w 292"/>
                <a:gd name="T3" fmla="*/ 266 h 290"/>
                <a:gd name="T4" fmla="*/ 118 w 292"/>
                <a:gd name="T5" fmla="*/ 154 h 290"/>
                <a:gd name="T6" fmla="*/ 0 w 292"/>
                <a:gd name="T7" fmla="*/ 154 h 290"/>
                <a:gd name="T8" fmla="*/ 0 w 292"/>
                <a:gd name="T9" fmla="*/ 248 h 290"/>
                <a:gd name="T10" fmla="*/ 0 w 292"/>
                <a:gd name="T11" fmla="*/ 138 h 290"/>
                <a:gd name="T12" fmla="*/ 118 w 292"/>
                <a:gd name="T13" fmla="*/ 138 h 290"/>
                <a:gd name="T14" fmla="*/ 118 w 292"/>
                <a:gd name="T15" fmla="*/ 26 h 290"/>
                <a:gd name="T16" fmla="*/ 0 w 292"/>
                <a:gd name="T17" fmla="*/ 42 h 290"/>
                <a:gd name="T18" fmla="*/ 0 w 292"/>
                <a:gd name="T19" fmla="*/ 138 h 290"/>
                <a:gd name="T20" fmla="*/ 134 w 292"/>
                <a:gd name="T21" fmla="*/ 268 h 290"/>
                <a:gd name="T22" fmla="*/ 292 w 292"/>
                <a:gd name="T23" fmla="*/ 290 h 290"/>
                <a:gd name="T24" fmla="*/ 292 w 292"/>
                <a:gd name="T25" fmla="*/ 154 h 290"/>
                <a:gd name="T26" fmla="*/ 134 w 292"/>
                <a:gd name="T27" fmla="*/ 154 h 290"/>
                <a:gd name="T28" fmla="*/ 134 w 292"/>
                <a:gd name="T29" fmla="*/ 268 h 290"/>
                <a:gd name="T30" fmla="*/ 134 w 292"/>
                <a:gd name="T31" fmla="*/ 22 h 290"/>
                <a:gd name="T32" fmla="*/ 134 w 292"/>
                <a:gd name="T33" fmla="*/ 138 h 290"/>
                <a:gd name="T34" fmla="*/ 292 w 292"/>
                <a:gd name="T35" fmla="*/ 138 h 290"/>
                <a:gd name="T36" fmla="*/ 292 w 292"/>
                <a:gd name="T37" fmla="*/ 0 h 290"/>
                <a:gd name="T38" fmla="*/ 134 w 292"/>
                <a:gd name="T39" fmla="*/ 2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2" h="290">
                  <a:moveTo>
                    <a:pt x="0" y="248"/>
                  </a:moveTo>
                  <a:lnTo>
                    <a:pt x="118" y="266"/>
                  </a:lnTo>
                  <a:lnTo>
                    <a:pt x="118" y="154"/>
                  </a:lnTo>
                  <a:lnTo>
                    <a:pt x="0" y="154"/>
                  </a:lnTo>
                  <a:lnTo>
                    <a:pt x="0" y="248"/>
                  </a:lnTo>
                  <a:close/>
                  <a:moveTo>
                    <a:pt x="0" y="138"/>
                  </a:moveTo>
                  <a:lnTo>
                    <a:pt x="118" y="138"/>
                  </a:lnTo>
                  <a:lnTo>
                    <a:pt x="118" y="26"/>
                  </a:lnTo>
                  <a:lnTo>
                    <a:pt x="0" y="42"/>
                  </a:lnTo>
                  <a:lnTo>
                    <a:pt x="0" y="138"/>
                  </a:lnTo>
                  <a:close/>
                  <a:moveTo>
                    <a:pt x="134" y="268"/>
                  </a:moveTo>
                  <a:lnTo>
                    <a:pt x="292" y="290"/>
                  </a:lnTo>
                  <a:lnTo>
                    <a:pt x="292" y="154"/>
                  </a:lnTo>
                  <a:lnTo>
                    <a:pt x="134" y="154"/>
                  </a:lnTo>
                  <a:lnTo>
                    <a:pt x="134" y="268"/>
                  </a:lnTo>
                  <a:close/>
                  <a:moveTo>
                    <a:pt x="134" y="22"/>
                  </a:moveTo>
                  <a:lnTo>
                    <a:pt x="134" y="138"/>
                  </a:lnTo>
                  <a:lnTo>
                    <a:pt x="292" y="138"/>
                  </a:lnTo>
                  <a:lnTo>
                    <a:pt x="292" y="0"/>
                  </a:lnTo>
                  <a:lnTo>
                    <a:pt x="134" y="22"/>
                  </a:lnTo>
                  <a:close/>
                </a:path>
              </a:pathLst>
            </a:custGeom>
            <a:grpFill/>
            <a:ln>
              <a:noFill/>
            </a:ln>
            <a:extLst/>
          </p:spPr>
          <p:txBody>
            <a:bodyPr/>
            <a:lstStyle/>
            <a:p>
              <a:pPr>
                <a:defRPr/>
              </a:pPr>
              <a:endParaRPr lang="zh-CN" altLang="en-US"/>
            </a:p>
          </p:txBody>
        </p:sp>
      </p:grpSp>
      <p:sp>
        <p:nvSpPr>
          <p:cNvPr id="29702" name="文本框 8"/>
          <p:cNvSpPr txBox="1">
            <a:spLocks noChangeArrowheads="1"/>
          </p:cNvSpPr>
          <p:nvPr/>
        </p:nvSpPr>
        <p:spPr bwMode="auto">
          <a:xfrm>
            <a:off x="5681663" y="3614738"/>
            <a:ext cx="13589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b="1">
                <a:solidFill>
                  <a:schemeClr val="bg1"/>
                </a:solidFill>
                <a:latin typeface="微软雅黑" pitchFamily="34" charset="-122"/>
                <a:ea typeface="微软雅黑" pitchFamily="34" charset="-122"/>
              </a:rPr>
              <a:t>点击此处添加标题</a:t>
            </a:r>
          </a:p>
        </p:txBody>
      </p:sp>
      <p:sp>
        <p:nvSpPr>
          <p:cNvPr id="29703" name="TextBox 18"/>
          <p:cNvSpPr txBox="1">
            <a:spLocks noChangeArrowheads="1"/>
          </p:cNvSpPr>
          <p:nvPr/>
        </p:nvSpPr>
        <p:spPr bwMode="auto">
          <a:xfrm>
            <a:off x="142875" y="5000625"/>
            <a:ext cx="431800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l" eaLnBrk="1" hangingPunct="1">
              <a:lnSpc>
                <a:spcPct val="150000"/>
              </a:lnSpc>
            </a:pPr>
            <a:r>
              <a:rPr lang="zh-CN" altLang="en-US" sz="2000" dirty="0">
                <a:solidFill>
                  <a:srgbClr val="157E9F"/>
                </a:solidFill>
                <a:latin typeface="微软雅黑" pitchFamily="34" charset="-122"/>
                <a:ea typeface="微软雅黑" pitchFamily="34" charset="-122"/>
                <a:cs typeface="Levenim MT" pitchFamily="2" charset="-79"/>
              </a:rPr>
              <a:t>    </a:t>
            </a:r>
            <a:r>
              <a:rPr lang="zh-CN" altLang="en-US" sz="2000" b="1" u="sng" dirty="0">
                <a:solidFill>
                  <a:srgbClr val="157E9F"/>
                </a:solidFill>
                <a:latin typeface="微软雅黑" pitchFamily="34" charset="-122"/>
                <a:ea typeface="微软雅黑" pitchFamily="34" charset="-122"/>
                <a:cs typeface="Levenim MT" pitchFamily="2" charset="-79"/>
              </a:rPr>
              <a:t>装置特点：</a:t>
            </a:r>
          </a:p>
          <a:p>
            <a:pPr algn="l" eaLnBrk="1" hangingPunct="1">
              <a:lnSpc>
                <a:spcPct val="150000"/>
              </a:lnSpc>
            </a:pPr>
            <a:r>
              <a:rPr lang="en-US" altLang="zh-CN" sz="2000" b="1" dirty="0">
                <a:solidFill>
                  <a:srgbClr val="157E9F"/>
                </a:solidFill>
                <a:latin typeface="微软雅黑" pitchFamily="34" charset="-122"/>
                <a:ea typeface="微软雅黑" pitchFamily="34" charset="-122"/>
                <a:cs typeface="Levenim MT" pitchFamily="2" charset="-79"/>
              </a:rPr>
              <a:t>(1)</a:t>
            </a:r>
            <a:r>
              <a:rPr lang="zh-CN" altLang="en-US" sz="2000" b="1" dirty="0">
                <a:solidFill>
                  <a:srgbClr val="157E9F"/>
                </a:solidFill>
                <a:latin typeface="微软雅黑" pitchFamily="34" charset="-122"/>
                <a:ea typeface="微软雅黑" pitchFamily="34" charset="-122"/>
                <a:cs typeface="Levenim MT" pitchFamily="2" charset="-79"/>
              </a:rPr>
              <a:t>样品表面元素二维分布分析</a:t>
            </a:r>
          </a:p>
          <a:p>
            <a:pPr algn="l" eaLnBrk="1" hangingPunct="1">
              <a:lnSpc>
                <a:spcPct val="150000"/>
              </a:lnSpc>
            </a:pPr>
            <a:r>
              <a:rPr lang="en-US" altLang="zh-CN" sz="2000" b="1" dirty="0">
                <a:solidFill>
                  <a:srgbClr val="157E9F"/>
                </a:solidFill>
                <a:latin typeface="微软雅黑" pitchFamily="34" charset="-122"/>
                <a:ea typeface="微软雅黑" pitchFamily="34" charset="-122"/>
                <a:cs typeface="Levenim MT" pitchFamily="2" charset="-79"/>
              </a:rPr>
              <a:t>(2)</a:t>
            </a:r>
            <a:r>
              <a:rPr lang="zh-CN" altLang="en-US" sz="2000" b="1" dirty="0">
                <a:solidFill>
                  <a:srgbClr val="157E9F"/>
                </a:solidFill>
                <a:latin typeface="微软雅黑" pitchFamily="34" charset="-122"/>
                <a:ea typeface="微软雅黑" pitchFamily="34" charset="-122"/>
                <a:cs typeface="Levenim MT" pitchFamily="2" charset="-79"/>
              </a:rPr>
              <a:t>预留了其他功能扩展所需的接口</a:t>
            </a:r>
          </a:p>
          <a:p>
            <a:pPr algn="l" eaLnBrk="1" hangingPunct="1">
              <a:lnSpc>
                <a:spcPct val="130000"/>
              </a:lnSpc>
            </a:pPr>
            <a:endParaRPr lang="zh-CN" altLang="en-US" sz="1200" dirty="0">
              <a:solidFill>
                <a:srgbClr val="157E9F"/>
              </a:solidFill>
              <a:latin typeface="微软雅黑" pitchFamily="34" charset="-122"/>
              <a:ea typeface="微软雅黑" pitchFamily="34" charset="-122"/>
              <a:cs typeface="Levenim MT" pitchFamily="2" charset="-79"/>
            </a:endParaRPr>
          </a:p>
          <a:p>
            <a:pPr algn="l" eaLnBrk="1" hangingPunct="1">
              <a:lnSpc>
                <a:spcPct val="130000"/>
              </a:lnSpc>
            </a:pPr>
            <a:endParaRPr lang="zh-CN" altLang="en-US" sz="1200" dirty="0">
              <a:solidFill>
                <a:srgbClr val="157E9F"/>
              </a:solidFill>
              <a:latin typeface="微软雅黑" pitchFamily="34" charset="-122"/>
              <a:ea typeface="微软雅黑" pitchFamily="34" charset="-122"/>
              <a:cs typeface="Levenim MT" pitchFamily="2" charset="-79"/>
            </a:endParaRPr>
          </a:p>
        </p:txBody>
      </p:sp>
      <p:pic>
        <p:nvPicPr>
          <p:cNvPr id="29704" name="图片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857500"/>
            <a:ext cx="3071812"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图片 13" descr="D:\中子\中子\手机资料\1 5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688" y="2928938"/>
            <a:ext cx="200025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0438" y="2857500"/>
            <a:ext cx="2797175"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707" name="Object 2"/>
          <p:cNvGraphicFramePr>
            <a:graphicFrameLocks noChangeAspect="1"/>
          </p:cNvGraphicFramePr>
          <p:nvPr/>
        </p:nvGraphicFramePr>
        <p:xfrm>
          <a:off x="4786313" y="5072063"/>
          <a:ext cx="4000500" cy="1428750"/>
        </p:xfrm>
        <a:graphic>
          <a:graphicData uri="http://schemas.openxmlformats.org/presentationml/2006/ole">
            <mc:AlternateContent xmlns:mc="http://schemas.openxmlformats.org/markup-compatibility/2006">
              <mc:Choice xmlns:v="urn:schemas-microsoft-com:vml" Requires="v">
                <p:oleObj spid="_x0000_s4143" r:id="rId7" imgW="3745382" imgH="3325978" progId="Origin50.Graph">
                  <p:embed/>
                </p:oleObj>
              </mc:Choice>
              <mc:Fallback>
                <p:oleObj r:id="rId7" imgW="3745382" imgH="3325978"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l="4736" t="2425" r="4449" b="7213"/>
                      <a:stretch>
                        <a:fillRect/>
                      </a:stretch>
                    </p:blipFill>
                    <p:spPr bwMode="auto">
                      <a:xfrm>
                        <a:off x="4786313" y="5072063"/>
                        <a:ext cx="4000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8" name="TextBox 16"/>
          <p:cNvSpPr txBox="1">
            <a:spLocks noChangeArrowheads="1"/>
          </p:cNvSpPr>
          <p:nvPr/>
        </p:nvSpPr>
        <p:spPr bwMode="auto">
          <a:xfrm>
            <a:off x="4929188" y="6500813"/>
            <a:ext cx="3714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b="1"/>
              <a:t>钢铁样品</a:t>
            </a:r>
            <a:r>
              <a:rPr lang="en-US" altLang="zh-CN" b="1"/>
              <a:t>B</a:t>
            </a:r>
            <a:r>
              <a:rPr lang="zh-CN" altLang="en-US" b="1"/>
              <a:t>的深度分布测量结果</a:t>
            </a:r>
          </a:p>
        </p:txBody>
      </p:sp>
    </p:spTree>
    <p:extLst>
      <p:ext uri="{BB962C8B-B14F-4D97-AF65-F5344CB8AC3E}">
        <p14:creationId xmlns:p14="http://schemas.microsoft.com/office/powerpoint/2010/main" val="1109467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文本框 6"/>
          <p:cNvSpPr txBox="1">
            <a:spLocks noChangeArrowheads="1"/>
          </p:cNvSpPr>
          <p:nvPr/>
        </p:nvSpPr>
        <p:spPr bwMode="auto">
          <a:xfrm>
            <a:off x="285750" y="928688"/>
            <a:ext cx="4090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l" eaLnBrk="1" hangingPunct="1"/>
            <a:r>
              <a:rPr lang="zh-CN" altLang="en-US" sz="2800" b="1">
                <a:solidFill>
                  <a:srgbClr val="157E9F"/>
                </a:solidFill>
                <a:latin typeface="微软雅黑" pitchFamily="34" charset="-122"/>
                <a:ea typeface="微软雅黑" pitchFamily="34" charset="-122"/>
              </a:rPr>
              <a:t>主要应用方向</a:t>
            </a:r>
          </a:p>
        </p:txBody>
      </p:sp>
      <p:sp>
        <p:nvSpPr>
          <p:cNvPr id="30723" name="文本框 8"/>
          <p:cNvSpPr txBox="1">
            <a:spLocks noChangeArrowheads="1"/>
          </p:cNvSpPr>
          <p:nvPr/>
        </p:nvSpPr>
        <p:spPr bwMode="auto">
          <a:xfrm>
            <a:off x="285750" y="1500188"/>
            <a:ext cx="3263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l" eaLnBrk="1" hangingPunct="1"/>
            <a:r>
              <a:rPr lang="en-US" altLang="zh-CN" sz="2400" b="1">
                <a:solidFill>
                  <a:srgbClr val="FF0000"/>
                </a:solidFill>
                <a:latin typeface="微软雅黑" pitchFamily="34" charset="-122"/>
                <a:ea typeface="微软雅黑" pitchFamily="34" charset="-122"/>
              </a:rPr>
              <a:t>1</a:t>
            </a:r>
            <a:r>
              <a:rPr lang="zh-CN" altLang="en-US" sz="2400" b="1">
                <a:solidFill>
                  <a:srgbClr val="FF0000"/>
                </a:solidFill>
                <a:latin typeface="微软雅黑" pitchFamily="34" charset="-122"/>
                <a:ea typeface="微软雅黑" pitchFamily="34" charset="-122"/>
              </a:rPr>
              <a:t>、</a:t>
            </a:r>
            <a:r>
              <a:rPr lang="en-US" altLang="zh-CN" sz="2400" b="1">
                <a:solidFill>
                  <a:srgbClr val="FF0000"/>
                </a:solidFill>
                <a:latin typeface="微软雅黑" pitchFamily="34" charset="-122"/>
                <a:ea typeface="微软雅黑" pitchFamily="34" charset="-122"/>
              </a:rPr>
              <a:t>B</a:t>
            </a:r>
            <a:r>
              <a:rPr lang="zh-CN" altLang="en-US" sz="2400" b="1">
                <a:solidFill>
                  <a:srgbClr val="FF0000"/>
                </a:solidFill>
                <a:latin typeface="微软雅黑" pitchFamily="34" charset="-122"/>
                <a:ea typeface="微软雅黑" pitchFamily="34" charset="-122"/>
              </a:rPr>
              <a:t>的深度分布</a:t>
            </a:r>
          </a:p>
        </p:txBody>
      </p:sp>
      <p:sp>
        <p:nvSpPr>
          <p:cNvPr id="30724" name="TextBox 18"/>
          <p:cNvSpPr txBox="1">
            <a:spLocks noChangeArrowheads="1"/>
          </p:cNvSpPr>
          <p:nvPr/>
        </p:nvSpPr>
        <p:spPr bwMode="auto">
          <a:xfrm>
            <a:off x="714375" y="3357563"/>
            <a:ext cx="36258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30000"/>
              </a:lnSpc>
            </a:pPr>
            <a:r>
              <a:rPr lang="en-US" altLang="zh-CN" sz="2000" dirty="0">
                <a:latin typeface="微软雅黑" pitchFamily="34" charset="-122"/>
                <a:ea typeface="微软雅黑" pitchFamily="34" charset="-122"/>
                <a:cs typeface="Levenim MT" pitchFamily="2" charset="-79"/>
              </a:rPr>
              <a:t>——   </a:t>
            </a:r>
            <a:r>
              <a:rPr lang="zh-CN" altLang="en-US" sz="2000" dirty="0">
                <a:latin typeface="微软雅黑" pitchFamily="34" charset="-122"/>
                <a:ea typeface="微软雅黑" pitchFamily="34" charset="-122"/>
                <a:cs typeface="Levenim MT" pitchFamily="2" charset="-79"/>
              </a:rPr>
              <a:t>抗</a:t>
            </a:r>
            <a:r>
              <a:rPr lang="en-US" altLang="zh-CN" sz="2000" dirty="0">
                <a:latin typeface="微软雅黑" pitchFamily="34" charset="-122"/>
                <a:ea typeface="微软雅黑" pitchFamily="34" charset="-122"/>
                <a:cs typeface="Levenim MT" pitchFamily="2" charset="-79"/>
              </a:rPr>
              <a:t>α</a:t>
            </a:r>
            <a:r>
              <a:rPr lang="zh-CN" altLang="en-US" sz="2000" dirty="0">
                <a:latin typeface="微软雅黑" pitchFamily="34" charset="-122"/>
                <a:ea typeface="微软雅黑" pitchFamily="34" charset="-122"/>
                <a:cs typeface="Levenim MT" pitchFamily="2" charset="-79"/>
              </a:rPr>
              <a:t>粒子辐照材料研究</a:t>
            </a:r>
          </a:p>
        </p:txBody>
      </p:sp>
      <p:sp>
        <p:nvSpPr>
          <p:cNvPr id="30725" name="文本框 10"/>
          <p:cNvSpPr txBox="1">
            <a:spLocks noChangeArrowheads="1"/>
          </p:cNvSpPr>
          <p:nvPr/>
        </p:nvSpPr>
        <p:spPr bwMode="auto">
          <a:xfrm>
            <a:off x="0" y="3000375"/>
            <a:ext cx="3263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400" b="1">
                <a:solidFill>
                  <a:srgbClr val="FF0000"/>
                </a:solidFill>
                <a:latin typeface="微软雅黑" pitchFamily="34" charset="-122"/>
                <a:ea typeface="微软雅黑" pitchFamily="34" charset="-122"/>
              </a:rPr>
              <a:t>2</a:t>
            </a:r>
            <a:r>
              <a:rPr lang="zh-CN" altLang="en-US" sz="2400" b="1">
                <a:solidFill>
                  <a:srgbClr val="FF0000"/>
                </a:solidFill>
                <a:latin typeface="微软雅黑" pitchFamily="34" charset="-122"/>
                <a:ea typeface="微软雅黑" pitchFamily="34" charset="-122"/>
              </a:rPr>
              <a:t>、</a:t>
            </a:r>
            <a:r>
              <a:rPr lang="en-US" altLang="zh-CN" sz="2400" b="1">
                <a:solidFill>
                  <a:srgbClr val="FF0000"/>
                </a:solidFill>
                <a:latin typeface="微软雅黑" pitchFamily="34" charset="-122"/>
                <a:ea typeface="微软雅黑" pitchFamily="34" charset="-122"/>
              </a:rPr>
              <a:t>He</a:t>
            </a:r>
            <a:r>
              <a:rPr lang="zh-CN" altLang="en-US" sz="2400" b="1">
                <a:solidFill>
                  <a:srgbClr val="FF0000"/>
                </a:solidFill>
                <a:latin typeface="微软雅黑" pitchFamily="34" charset="-122"/>
                <a:ea typeface="微软雅黑" pitchFamily="34" charset="-122"/>
              </a:rPr>
              <a:t>深度的分布</a:t>
            </a:r>
            <a:endParaRPr lang="en-US" altLang="zh-CN" sz="2400" b="1">
              <a:solidFill>
                <a:srgbClr val="FF0000"/>
              </a:solidFill>
              <a:latin typeface="微软雅黑" pitchFamily="34" charset="-122"/>
              <a:ea typeface="微软雅黑" pitchFamily="34" charset="-122"/>
            </a:endParaRPr>
          </a:p>
        </p:txBody>
      </p:sp>
      <p:pic>
        <p:nvPicPr>
          <p:cNvPr id="30726"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r="10362" b="11293"/>
          <a:stretch>
            <a:fillRect/>
          </a:stretch>
        </p:blipFill>
        <p:spPr bwMode="auto">
          <a:xfrm>
            <a:off x="-142875" y="1857375"/>
            <a:ext cx="52149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8"/>
          <p:cNvSpPr txBox="1">
            <a:spLocks noChangeArrowheads="1"/>
          </p:cNvSpPr>
          <p:nvPr/>
        </p:nvSpPr>
        <p:spPr bwMode="auto">
          <a:xfrm>
            <a:off x="4659313" y="2703513"/>
            <a:ext cx="47307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30728" name="文本框 10"/>
          <p:cNvSpPr txBox="1">
            <a:spLocks noChangeArrowheads="1"/>
          </p:cNvSpPr>
          <p:nvPr/>
        </p:nvSpPr>
        <p:spPr bwMode="auto">
          <a:xfrm>
            <a:off x="285750" y="3857625"/>
            <a:ext cx="3263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l" eaLnBrk="1" hangingPunct="1"/>
            <a:r>
              <a:rPr lang="en-US" altLang="zh-CN" sz="2400" b="1">
                <a:solidFill>
                  <a:srgbClr val="FF0000"/>
                </a:solidFill>
                <a:latin typeface="微软雅黑" pitchFamily="34" charset="-122"/>
                <a:ea typeface="微软雅黑" pitchFamily="34" charset="-122"/>
              </a:rPr>
              <a:t>3</a:t>
            </a:r>
            <a:r>
              <a:rPr lang="zh-CN" altLang="en-US" sz="2400" b="1">
                <a:solidFill>
                  <a:srgbClr val="FF0000"/>
                </a:solidFill>
                <a:latin typeface="微软雅黑" pitchFamily="34" charset="-122"/>
                <a:ea typeface="微软雅黑" pitchFamily="34" charset="-122"/>
              </a:rPr>
              <a:t>、</a:t>
            </a:r>
            <a:r>
              <a:rPr lang="en-US" altLang="zh-CN" sz="2400" b="1">
                <a:solidFill>
                  <a:srgbClr val="FF0000"/>
                </a:solidFill>
                <a:latin typeface="微软雅黑" pitchFamily="34" charset="-122"/>
                <a:ea typeface="微软雅黑" pitchFamily="34" charset="-122"/>
              </a:rPr>
              <a:t>Na</a:t>
            </a:r>
            <a:r>
              <a:rPr lang="zh-CN" altLang="en-US" sz="2400" b="1">
                <a:solidFill>
                  <a:srgbClr val="FF0000"/>
                </a:solidFill>
                <a:latin typeface="微软雅黑" pitchFamily="34" charset="-122"/>
                <a:ea typeface="微软雅黑" pitchFamily="34" charset="-122"/>
              </a:rPr>
              <a:t>的深度</a:t>
            </a:r>
            <a:endParaRPr lang="en-US" altLang="zh-CN" sz="2400" b="1">
              <a:solidFill>
                <a:srgbClr val="FF0000"/>
              </a:solidFill>
              <a:latin typeface="微软雅黑" pitchFamily="34" charset="-122"/>
              <a:ea typeface="微软雅黑" pitchFamily="34" charset="-122"/>
            </a:endParaRPr>
          </a:p>
        </p:txBody>
      </p:sp>
      <p:sp>
        <p:nvSpPr>
          <p:cNvPr id="11" name="TextBox 18"/>
          <p:cNvSpPr txBox="1"/>
          <p:nvPr/>
        </p:nvSpPr>
        <p:spPr>
          <a:xfrm>
            <a:off x="500063" y="4286250"/>
            <a:ext cx="5000625" cy="892175"/>
          </a:xfrm>
          <a:prstGeom prst="rect">
            <a:avLst/>
          </a:prstGeom>
          <a:noFill/>
        </p:spPr>
        <p:txBody>
          <a:bodyPr>
            <a:spAutoFit/>
          </a:bodyPr>
          <a:lstStyle/>
          <a:p>
            <a:pPr>
              <a:lnSpc>
                <a:spcPct val="130000"/>
              </a:lnSpc>
              <a:defRPr/>
            </a:pPr>
            <a:r>
              <a:rPr lang="en-US" altLang="zh-CN" dirty="0">
                <a:solidFill>
                  <a:schemeClr val="bg1">
                    <a:lumMod val="50000"/>
                  </a:schemeClr>
                </a:solidFill>
                <a:latin typeface="微软雅黑" panose="020B0503020204020204" pitchFamily="34" charset="-122"/>
                <a:ea typeface="微软雅黑" panose="020B0503020204020204" pitchFamily="34" charset="-122"/>
                <a:cs typeface="Levenim MT" pitchFamily="2" charset="-79"/>
              </a:rPr>
              <a:t>—— </a:t>
            </a:r>
            <a:r>
              <a:rPr lang="zh-CN" altLang="en-US" sz="2000" dirty="0">
                <a:latin typeface="微软雅黑" panose="020B0503020204020204" pitchFamily="34" charset="-122"/>
                <a:ea typeface="微软雅黑" panose="020B0503020204020204" pitchFamily="34" charset="-122"/>
                <a:cs typeface="Levenim MT" pitchFamily="2" charset="-79"/>
              </a:rPr>
              <a:t>未来研究快堆</a:t>
            </a:r>
            <a:r>
              <a:rPr lang="en-US" altLang="zh-CN" sz="2000" dirty="0">
                <a:latin typeface="微软雅黑" panose="020B0503020204020204" pitchFamily="34" charset="-122"/>
                <a:ea typeface="微软雅黑" panose="020B0503020204020204" pitchFamily="34" charset="-122"/>
                <a:cs typeface="Levenim MT" pitchFamily="2" charset="-79"/>
              </a:rPr>
              <a:t>Na</a:t>
            </a:r>
            <a:r>
              <a:rPr lang="zh-CN" altLang="en-US" sz="2000" dirty="0">
                <a:latin typeface="微软雅黑" panose="020B0503020204020204" pitchFamily="34" charset="-122"/>
                <a:ea typeface="微软雅黑" panose="020B0503020204020204" pitchFamily="34" charset="-122"/>
                <a:cs typeface="Levenim MT" pitchFamily="2" charset="-79"/>
              </a:rPr>
              <a:t>回路中管壁 材料渗   </a:t>
            </a:r>
            <a:endParaRPr lang="en-US" altLang="zh-CN" sz="2000" dirty="0">
              <a:latin typeface="微软雅黑" panose="020B0503020204020204" pitchFamily="34" charset="-122"/>
              <a:ea typeface="微软雅黑" panose="020B0503020204020204" pitchFamily="34" charset="-122"/>
              <a:cs typeface="Levenim MT" pitchFamily="2" charset="-79"/>
            </a:endParaRPr>
          </a:p>
          <a:p>
            <a:pPr algn="l">
              <a:lnSpc>
                <a:spcPct val="130000"/>
              </a:lnSpc>
              <a:defRPr/>
            </a:pPr>
            <a:r>
              <a:rPr lang="en-US" altLang="zh-CN" sz="2000" dirty="0">
                <a:latin typeface="微软雅黑" panose="020B0503020204020204" pitchFamily="34" charset="-122"/>
                <a:ea typeface="微软雅黑" panose="020B0503020204020204" pitchFamily="34" charset="-122"/>
                <a:cs typeface="Levenim MT" pitchFamily="2" charset="-79"/>
              </a:rPr>
              <a:t>        </a:t>
            </a:r>
            <a:r>
              <a:rPr lang="zh-CN" altLang="en-US" sz="2000" dirty="0">
                <a:latin typeface="微软雅黑" panose="020B0503020204020204" pitchFamily="34" charset="-122"/>
                <a:ea typeface="微软雅黑" panose="020B0503020204020204" pitchFamily="34" charset="-122"/>
                <a:cs typeface="Levenim MT" pitchFamily="2" charset="-79"/>
              </a:rPr>
              <a:t>透的一种有效手段</a:t>
            </a:r>
          </a:p>
        </p:txBody>
      </p:sp>
      <p:sp>
        <p:nvSpPr>
          <p:cNvPr id="30730" name="文本框 10"/>
          <p:cNvSpPr txBox="1">
            <a:spLocks noChangeArrowheads="1"/>
          </p:cNvSpPr>
          <p:nvPr/>
        </p:nvSpPr>
        <p:spPr bwMode="auto">
          <a:xfrm>
            <a:off x="357188" y="5214938"/>
            <a:ext cx="3263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l" eaLnBrk="1" hangingPunct="1"/>
            <a:r>
              <a:rPr lang="en-US" altLang="zh-CN" sz="2400" b="1">
                <a:solidFill>
                  <a:srgbClr val="FF0000"/>
                </a:solidFill>
                <a:latin typeface="微软雅黑" pitchFamily="34" charset="-122"/>
                <a:ea typeface="微软雅黑" pitchFamily="34" charset="-122"/>
              </a:rPr>
              <a:t>4</a:t>
            </a:r>
            <a:r>
              <a:rPr lang="zh-CN" altLang="en-US" sz="2400" b="1">
                <a:solidFill>
                  <a:srgbClr val="FF0000"/>
                </a:solidFill>
                <a:latin typeface="微软雅黑" pitchFamily="34" charset="-122"/>
                <a:ea typeface="微软雅黑" pitchFamily="34" charset="-122"/>
              </a:rPr>
              <a:t>、</a:t>
            </a:r>
            <a:r>
              <a:rPr lang="en-US" altLang="zh-CN" sz="2400" b="1">
                <a:solidFill>
                  <a:srgbClr val="FF0000"/>
                </a:solidFill>
                <a:latin typeface="微软雅黑" pitchFamily="34" charset="-122"/>
                <a:ea typeface="微软雅黑" pitchFamily="34" charset="-122"/>
              </a:rPr>
              <a:t>Li</a:t>
            </a:r>
            <a:r>
              <a:rPr lang="zh-CN" altLang="en-US" sz="2400" b="1">
                <a:solidFill>
                  <a:srgbClr val="FF0000"/>
                </a:solidFill>
                <a:latin typeface="微软雅黑" pitchFamily="34" charset="-122"/>
                <a:ea typeface="微软雅黑" pitchFamily="34" charset="-122"/>
              </a:rPr>
              <a:t>的深度分布：</a:t>
            </a:r>
            <a:endParaRPr lang="en-US" altLang="zh-CN" sz="2400" b="1">
              <a:solidFill>
                <a:srgbClr val="FF0000"/>
              </a:solidFill>
              <a:latin typeface="微软雅黑" pitchFamily="34" charset="-122"/>
              <a:ea typeface="微软雅黑" pitchFamily="34" charset="-122"/>
            </a:endParaRPr>
          </a:p>
        </p:txBody>
      </p:sp>
      <p:sp>
        <p:nvSpPr>
          <p:cNvPr id="30731" name="TextBox 18"/>
          <p:cNvSpPr txBox="1">
            <a:spLocks noChangeArrowheads="1"/>
          </p:cNvSpPr>
          <p:nvPr/>
        </p:nvSpPr>
        <p:spPr bwMode="auto">
          <a:xfrm>
            <a:off x="571500" y="5715000"/>
            <a:ext cx="40005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30000"/>
              </a:lnSpc>
            </a:pPr>
            <a:r>
              <a:rPr lang="en-US" altLang="zh-CN" sz="2000">
                <a:latin typeface="微软雅黑" pitchFamily="34" charset="-122"/>
                <a:ea typeface="微软雅黑" pitchFamily="34" charset="-122"/>
                <a:cs typeface="Levenim MT" pitchFamily="2" charset="-79"/>
              </a:rPr>
              <a:t>—— </a:t>
            </a:r>
            <a:r>
              <a:rPr lang="zh-CN" altLang="en-US" sz="2000">
                <a:latin typeface="微软雅黑" pitchFamily="34" charset="-122"/>
                <a:ea typeface="微软雅黑" pitchFamily="34" charset="-122"/>
                <a:cs typeface="Levenim MT" pitchFamily="2" charset="-79"/>
              </a:rPr>
              <a:t>研究新型</a:t>
            </a:r>
            <a:r>
              <a:rPr lang="en-US" altLang="zh-CN" sz="2000">
                <a:latin typeface="微软雅黑" pitchFamily="34" charset="-122"/>
                <a:ea typeface="微软雅黑" pitchFamily="34" charset="-122"/>
                <a:cs typeface="Levenim MT" pitchFamily="2" charset="-79"/>
              </a:rPr>
              <a:t>Li</a:t>
            </a:r>
            <a:r>
              <a:rPr lang="zh-CN" altLang="en-US" sz="2000">
                <a:latin typeface="微软雅黑" pitchFamily="34" charset="-122"/>
                <a:ea typeface="微软雅黑" pitchFamily="34" charset="-122"/>
                <a:cs typeface="Levenim MT" pitchFamily="2" charset="-79"/>
              </a:rPr>
              <a:t>电池的有效工具</a:t>
            </a:r>
          </a:p>
        </p:txBody>
      </p:sp>
      <p:sp>
        <p:nvSpPr>
          <p:cNvPr id="14" name="TextBox 13"/>
          <p:cNvSpPr txBox="1"/>
          <p:nvPr/>
        </p:nvSpPr>
        <p:spPr>
          <a:xfrm>
            <a:off x="5500688" y="1571625"/>
            <a:ext cx="3448050" cy="45243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l">
              <a:lnSpc>
                <a:spcPct val="150000"/>
              </a:lnSpc>
              <a:defRPr/>
            </a:pPr>
            <a:r>
              <a:rPr lang="en-US" altLang="zh-CN" sz="2400" b="1" dirty="0">
                <a:latin typeface="微软雅黑" pitchFamily="34" charset="-122"/>
                <a:ea typeface="微软雅黑" pitchFamily="34" charset="-122"/>
              </a:rPr>
              <a:t>NDP</a:t>
            </a:r>
            <a:r>
              <a:rPr lang="zh-CN" altLang="en-US" sz="2400" b="1" dirty="0">
                <a:latin typeface="微软雅黑" pitchFamily="34" charset="-122"/>
                <a:ea typeface="微软雅黑" pitchFamily="34" charset="-122"/>
              </a:rPr>
              <a:t>不仅可以得出合金近表面的硼元素的二维三维分布，与其他近表面分析方法相比，其具有独特的优势。</a:t>
            </a:r>
            <a:endParaRPr lang="en-US" altLang="zh-CN" sz="2400" b="1" dirty="0">
              <a:latin typeface="微软雅黑" pitchFamily="34" charset="-122"/>
              <a:ea typeface="微软雅黑" pitchFamily="34" charset="-122"/>
            </a:endParaRPr>
          </a:p>
          <a:p>
            <a:pPr algn="l">
              <a:lnSpc>
                <a:spcPct val="150000"/>
              </a:lnSpc>
              <a:defRPr/>
            </a:pPr>
            <a:r>
              <a:rPr lang="zh-CN" altLang="en-US" sz="2400" b="1" dirty="0">
                <a:solidFill>
                  <a:srgbClr val="FF0000"/>
                </a:solidFill>
                <a:latin typeface="微软雅黑" pitchFamily="34" charset="-122"/>
                <a:ea typeface="微软雅黑" pitchFamily="34" charset="-122"/>
              </a:rPr>
              <a:t>非破坏性</a:t>
            </a:r>
            <a:r>
              <a:rPr lang="zh-CN" altLang="en-US" sz="2400" b="1" dirty="0">
                <a:latin typeface="微软雅黑" pitchFamily="34" charset="-122"/>
                <a:ea typeface="微软雅黑" pitchFamily="34" charset="-122"/>
              </a:rPr>
              <a:t>是其主要优点，测量硼的精度可以达到</a:t>
            </a:r>
            <a:r>
              <a:rPr lang="en-US" altLang="zh-CN" sz="2400" b="1" dirty="0">
                <a:solidFill>
                  <a:srgbClr val="C00000"/>
                </a:solidFill>
                <a:latin typeface="微软雅黑" pitchFamily="34" charset="-122"/>
                <a:ea typeface="微软雅黑" pitchFamily="34" charset="-122"/>
              </a:rPr>
              <a:t>2.1×10</a:t>
            </a:r>
            <a:r>
              <a:rPr lang="en-US" altLang="zh-CN" sz="2400" b="1" baseline="30000" dirty="0">
                <a:solidFill>
                  <a:srgbClr val="C00000"/>
                </a:solidFill>
                <a:latin typeface="微软雅黑" pitchFamily="34" charset="-122"/>
                <a:ea typeface="微软雅黑" pitchFamily="34" charset="-122"/>
              </a:rPr>
              <a:t>12</a:t>
            </a:r>
            <a:r>
              <a:rPr lang="zh-CN" altLang="en-US" sz="2400" b="1" dirty="0">
                <a:solidFill>
                  <a:srgbClr val="C00000"/>
                </a:solidFill>
                <a:latin typeface="微软雅黑" pitchFamily="34" charset="-122"/>
                <a:ea typeface="微软雅黑" pitchFamily="34" charset="-122"/>
              </a:rPr>
              <a:t>原子</a:t>
            </a:r>
            <a:r>
              <a:rPr lang="en-US" altLang="zh-CN" sz="2400" b="1" dirty="0">
                <a:solidFill>
                  <a:srgbClr val="C00000"/>
                </a:solidFill>
                <a:latin typeface="微软雅黑" pitchFamily="34" charset="-122"/>
                <a:ea typeface="微软雅黑" pitchFamily="34" charset="-122"/>
              </a:rPr>
              <a:t>/cm</a:t>
            </a:r>
            <a:r>
              <a:rPr lang="en-US" altLang="zh-CN" sz="2400" b="1" baseline="30000" dirty="0">
                <a:solidFill>
                  <a:srgbClr val="C00000"/>
                </a:solidFill>
                <a:latin typeface="微软雅黑" pitchFamily="34" charset="-122"/>
                <a:ea typeface="微软雅黑" pitchFamily="34" charset="-122"/>
              </a:rPr>
              <a:t>2</a:t>
            </a:r>
            <a:endParaRPr lang="zh-CN" altLang="en-US" sz="2400" b="1" dirty="0">
              <a:solidFill>
                <a:srgbClr val="C00000"/>
              </a:solidFill>
              <a:latin typeface="微软雅黑" pitchFamily="34" charset="-122"/>
              <a:ea typeface="微软雅黑" pitchFamily="34" charset="-122"/>
            </a:endParaRPr>
          </a:p>
        </p:txBody>
      </p:sp>
    </p:spTree>
    <p:extLst>
      <p:ext uri="{BB962C8B-B14F-4D97-AF65-F5344CB8AC3E}">
        <p14:creationId xmlns:p14="http://schemas.microsoft.com/office/powerpoint/2010/main" val="1806494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矩形 3"/>
          <p:cNvSpPr>
            <a:spLocks noChangeArrowheads="1"/>
          </p:cNvSpPr>
          <p:nvPr/>
        </p:nvSpPr>
        <p:spPr bwMode="auto">
          <a:xfrm>
            <a:off x="5929313" y="142875"/>
            <a:ext cx="29543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3600" b="1" dirty="0">
                <a:solidFill>
                  <a:srgbClr val="C00000"/>
                </a:solidFill>
                <a:latin typeface="微软雅黑" pitchFamily="34" charset="-122"/>
                <a:ea typeface="微软雅黑" pitchFamily="34" charset="-122"/>
                <a:cs typeface="Times New Roman" pitchFamily="18" charset="0"/>
              </a:rPr>
              <a:t>中子活化分析</a:t>
            </a:r>
          </a:p>
        </p:txBody>
      </p:sp>
      <p:pic>
        <p:nvPicPr>
          <p:cNvPr id="28675" name="Picture 2" descr="CARR-N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525588"/>
            <a:ext cx="6786562" cy="514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矩形 5"/>
          <p:cNvSpPr>
            <a:spLocks noChangeArrowheads="1"/>
          </p:cNvSpPr>
          <p:nvPr/>
        </p:nvSpPr>
        <p:spPr bwMode="auto">
          <a:xfrm>
            <a:off x="6924675" y="3286125"/>
            <a:ext cx="2087563" cy="8302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0" hangingPunct="0"/>
            <a:r>
              <a:rPr lang="en-US" altLang="zh-CN" sz="2400" b="1">
                <a:solidFill>
                  <a:srgbClr val="FF0000"/>
                </a:solidFill>
                <a:latin typeface="Times New Roman" pitchFamily="18" charset="0"/>
                <a:cs typeface="Times New Roman" pitchFamily="18" charset="0"/>
              </a:rPr>
              <a:t>Max Flux : </a:t>
            </a:r>
          </a:p>
          <a:p>
            <a:pPr algn="l" eaLnBrk="0" hangingPunct="0"/>
            <a:r>
              <a:rPr lang="en-US" altLang="zh-CN" sz="2400" b="1">
                <a:solidFill>
                  <a:srgbClr val="FF0000"/>
                </a:solidFill>
                <a:latin typeface="Times New Roman" pitchFamily="18" charset="0"/>
                <a:cs typeface="Times New Roman" pitchFamily="18" charset="0"/>
              </a:rPr>
              <a:t>8x10</a:t>
            </a:r>
            <a:r>
              <a:rPr lang="en-US" altLang="zh-CN" sz="2400" b="1" baseline="30000">
                <a:solidFill>
                  <a:srgbClr val="FF0000"/>
                </a:solidFill>
                <a:latin typeface="Times New Roman" pitchFamily="18" charset="0"/>
                <a:cs typeface="Times New Roman" pitchFamily="18" charset="0"/>
              </a:rPr>
              <a:t>14</a:t>
            </a:r>
            <a:r>
              <a:rPr lang="en-US" altLang="zh-CN" sz="2400" b="1">
                <a:solidFill>
                  <a:srgbClr val="FF0000"/>
                </a:solidFill>
                <a:latin typeface="Times New Roman" pitchFamily="18" charset="0"/>
                <a:cs typeface="Times New Roman" pitchFamily="18" charset="0"/>
              </a:rPr>
              <a:t> n/cm</a:t>
            </a:r>
            <a:r>
              <a:rPr lang="en-US" altLang="zh-CN" sz="2400" b="1" baseline="30000">
                <a:solidFill>
                  <a:srgbClr val="FF0000"/>
                </a:solidFill>
                <a:latin typeface="Times New Roman" pitchFamily="18" charset="0"/>
                <a:cs typeface="Times New Roman" pitchFamily="18" charset="0"/>
              </a:rPr>
              <a:t>2</a:t>
            </a:r>
            <a:r>
              <a:rPr lang="en-US" altLang="zh-CN" sz="2400" b="1">
                <a:solidFill>
                  <a:srgbClr val="FF0000"/>
                </a:solidFill>
                <a:latin typeface="Times New Roman" pitchFamily="18" charset="0"/>
                <a:cs typeface="Times New Roman" pitchFamily="18" charset="0"/>
              </a:rPr>
              <a:t>/s</a:t>
            </a:r>
            <a:endParaRPr lang="en-US" altLang="zh-CN" sz="2400" b="1">
              <a:solidFill>
                <a:srgbClr val="FF0000"/>
              </a:solidFill>
            </a:endParaRPr>
          </a:p>
        </p:txBody>
      </p:sp>
      <p:sp>
        <p:nvSpPr>
          <p:cNvPr id="28677" name="矩形 4"/>
          <p:cNvSpPr>
            <a:spLocks noChangeArrowheads="1"/>
          </p:cNvSpPr>
          <p:nvPr/>
        </p:nvSpPr>
        <p:spPr bwMode="auto">
          <a:xfrm>
            <a:off x="293742" y="1001713"/>
            <a:ext cx="8143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altLang="zh-CN" sz="2800" b="1" dirty="0">
                <a:latin typeface="微软雅黑" pitchFamily="34" charset="-122"/>
                <a:ea typeface="微软雅黑" pitchFamily="34" charset="-122"/>
              </a:rPr>
              <a:t>2017</a:t>
            </a:r>
            <a:r>
              <a:rPr lang="zh-CN" altLang="en-US" sz="2800" b="1" dirty="0">
                <a:latin typeface="微软雅黑" pitchFamily="34" charset="-122"/>
                <a:ea typeface="微软雅黑" pitchFamily="34" charset="-122"/>
              </a:rPr>
              <a:t>年</a:t>
            </a:r>
            <a:r>
              <a:rPr lang="en-US" altLang="zh-CN" sz="2800" b="1" dirty="0">
                <a:latin typeface="微软雅黑" pitchFamily="34" charset="-122"/>
                <a:ea typeface="微软雅黑" pitchFamily="34" charset="-122"/>
              </a:rPr>
              <a:t>4</a:t>
            </a:r>
            <a:r>
              <a:rPr lang="zh-CN" altLang="en-US" sz="2800" b="1" dirty="0">
                <a:latin typeface="微软雅黑" pitchFamily="34" charset="-122"/>
                <a:ea typeface="微软雅黑" pitchFamily="34" charset="-122"/>
              </a:rPr>
              <a:t>月，中子活化分析组并入中子散射</a:t>
            </a:r>
            <a:r>
              <a:rPr lang="zh-CN" altLang="en-US" sz="2800" b="1" dirty="0" smtClean="0">
                <a:latin typeface="微软雅黑" pitchFamily="34" charset="-122"/>
                <a:ea typeface="微软雅黑" pitchFamily="34" charset="-122"/>
              </a:rPr>
              <a:t>实验室</a:t>
            </a:r>
            <a:endParaRPr lang="en-US" altLang="zh-CN" sz="2800" b="1" dirty="0">
              <a:latin typeface="微软雅黑" pitchFamily="34" charset="-122"/>
              <a:ea typeface="微软雅黑" pitchFamily="34" charset="-122"/>
            </a:endParaRPr>
          </a:p>
        </p:txBody>
      </p:sp>
    </p:spTree>
    <p:extLst>
      <p:ext uri="{BB962C8B-B14F-4D97-AF65-F5344CB8AC3E}">
        <p14:creationId xmlns:p14="http://schemas.microsoft.com/office/powerpoint/2010/main" val="2210656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9592" y="1628800"/>
            <a:ext cx="6858000" cy="2753574"/>
          </a:xfrm>
          <a:prstGeom prst="rect">
            <a:avLst/>
          </a:prstGeom>
        </p:spPr>
        <p:txBody>
          <a:bodyPr>
            <a:spAutoFit/>
          </a:bodyPr>
          <a:lstStyle/>
          <a:p>
            <a:pPr marL="261938" indent="-261938" algn="l">
              <a:lnSpc>
                <a:spcPct val="150000"/>
              </a:lnSpc>
              <a:buFont typeface="Wingdings" pitchFamily="2" charset="2"/>
              <a:buChar char="Ø"/>
              <a:defRPr/>
            </a:pPr>
            <a:r>
              <a:rPr lang="zh-CN" altLang="en-US" sz="4000" b="1"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中国先进研究堆简介及进展</a:t>
            </a:r>
            <a:endParaRPr lang="en-US" altLang="zh-CN" sz="4000" b="1"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endParaRPr>
          </a:p>
          <a:p>
            <a:pPr marL="261938" indent="-261938" algn="l">
              <a:lnSpc>
                <a:spcPct val="150000"/>
              </a:lnSpc>
              <a:buFont typeface="Wingdings" pitchFamily="2" charset="2"/>
              <a:buChar char="Ø"/>
              <a:defRPr/>
            </a:pPr>
            <a:r>
              <a:rPr lang="zh-CN" altLang="en-US" sz="4000" b="1"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平台仪器建设进展</a:t>
            </a:r>
            <a:endParaRPr lang="en-US" altLang="zh-CN" sz="4000" b="1"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endParaRPr>
          </a:p>
          <a:p>
            <a:pPr marL="261938" indent="-261938" algn="l">
              <a:lnSpc>
                <a:spcPct val="150000"/>
              </a:lnSpc>
              <a:buFont typeface="Wingdings" pitchFamily="2" charset="2"/>
              <a:buChar char="Ø"/>
              <a:defRPr/>
            </a:pPr>
            <a:r>
              <a:rPr lang="zh-CN" altLang="en-US" sz="4000" b="1"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科研开放合作情况</a:t>
            </a:r>
            <a:endParaRPr lang="en-US" altLang="zh-CN" sz="4000" b="1"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本占位符 1"/>
          <p:cNvSpPr txBox="1">
            <a:spLocks/>
          </p:cNvSpPr>
          <p:nvPr/>
        </p:nvSpPr>
        <p:spPr bwMode="auto">
          <a:xfrm>
            <a:off x="3143250" y="150813"/>
            <a:ext cx="657225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l" eaLnBrk="1" hangingPunct="1">
              <a:buFontTx/>
              <a:buNone/>
            </a:pPr>
            <a:r>
              <a:rPr lang="zh-CN" altLang="en-US" sz="3200" b="1" noProof="1">
                <a:solidFill>
                  <a:srgbClr val="002060"/>
                </a:solidFill>
                <a:latin typeface="黑体" pitchFamily="49" charset="-122"/>
                <a:ea typeface="黑体" pitchFamily="49" charset="-122"/>
              </a:rPr>
              <a:t>瞬发伽马活化分析系统（</a:t>
            </a:r>
            <a:r>
              <a:rPr lang="en-US" altLang="zh-CN" sz="3200" b="1" noProof="1">
                <a:solidFill>
                  <a:srgbClr val="002060"/>
                </a:solidFill>
                <a:latin typeface="黑体" pitchFamily="49" charset="-122"/>
                <a:ea typeface="黑体" pitchFamily="49" charset="-122"/>
              </a:rPr>
              <a:t>PGAA</a:t>
            </a:r>
            <a:r>
              <a:rPr lang="en-US" altLang="en-US" sz="3200" b="1" noProof="1">
                <a:solidFill>
                  <a:srgbClr val="002060"/>
                </a:solidFill>
                <a:latin typeface="黑体" pitchFamily="49" charset="-122"/>
                <a:ea typeface="黑体" pitchFamily="49" charset="-122"/>
              </a:rPr>
              <a:t>）</a:t>
            </a:r>
          </a:p>
        </p:txBody>
      </p:sp>
      <p:sp>
        <p:nvSpPr>
          <p:cNvPr id="31747" name="矩形 5"/>
          <p:cNvSpPr>
            <a:spLocks noChangeArrowheads="1"/>
          </p:cNvSpPr>
          <p:nvPr/>
        </p:nvSpPr>
        <p:spPr bwMode="auto">
          <a:xfrm>
            <a:off x="357188" y="1500188"/>
            <a:ext cx="864393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457200" algn="l">
              <a:lnSpc>
                <a:spcPct val="150000"/>
              </a:lnSpc>
            </a:pPr>
            <a:r>
              <a:rPr lang="zh-CN" altLang="en-US" sz="2400" b="1" dirty="0">
                <a:latin typeface="微软雅黑" pitchFamily="34" charset="-122"/>
                <a:ea typeface="微软雅黑" pitchFamily="34" charset="-122"/>
              </a:rPr>
              <a:t>一种对物质中的元素成分进行</a:t>
            </a:r>
            <a:r>
              <a:rPr lang="zh-CN" altLang="en-US" sz="2400" b="1" dirty="0">
                <a:solidFill>
                  <a:srgbClr val="C00000"/>
                </a:solidFill>
                <a:latin typeface="微软雅黑" pitchFamily="34" charset="-122"/>
                <a:ea typeface="微软雅黑" pitchFamily="34" charset="-122"/>
              </a:rPr>
              <a:t>高灵敏、非破坏性</a:t>
            </a:r>
            <a:r>
              <a:rPr lang="zh-CN" altLang="en-US" sz="2400" b="1" dirty="0">
                <a:latin typeface="微软雅黑" pitchFamily="34" charset="-122"/>
                <a:ea typeface="微软雅黑" pitchFamily="34" charset="-122"/>
              </a:rPr>
              <a:t>分析的方法，以其对某些微量和痕量元素快速，非破坏的分析优点，近年来其应用范围和重要性不断增加。</a:t>
            </a:r>
            <a:endParaRPr lang="en-US" altLang="zh-CN" sz="2400" b="1" dirty="0">
              <a:latin typeface="微软雅黑" pitchFamily="34" charset="-122"/>
              <a:ea typeface="微软雅黑" pitchFamily="34" charset="-122"/>
            </a:endParaRPr>
          </a:p>
          <a:p>
            <a:pPr indent="457200" algn="l">
              <a:lnSpc>
                <a:spcPct val="150000"/>
              </a:lnSpc>
            </a:pPr>
            <a:r>
              <a:rPr lang="en-US" altLang="zh-CN" sz="2400" b="1" dirty="0">
                <a:latin typeface="微软雅黑" pitchFamily="34" charset="-122"/>
                <a:ea typeface="微软雅黑" pitchFamily="34" charset="-122"/>
              </a:rPr>
              <a:t> PGAA </a:t>
            </a:r>
            <a:r>
              <a:rPr lang="zh-CN" altLang="en-US" sz="2400" b="1" dirty="0">
                <a:latin typeface="微软雅黑" pitchFamily="34" charset="-122"/>
                <a:ea typeface="微软雅黑" pitchFamily="34" charset="-122"/>
              </a:rPr>
              <a:t>以对样品量有极宽的适用范围</a:t>
            </a:r>
            <a:r>
              <a:rPr lang="en-US" altLang="zh-CN" sz="2400" b="1" dirty="0">
                <a:latin typeface="微软雅黑" pitchFamily="34" charset="-122"/>
                <a:ea typeface="微软雅黑" pitchFamily="34" charset="-122"/>
              </a:rPr>
              <a:t>(</a:t>
            </a:r>
            <a:r>
              <a:rPr lang="en-US" altLang="zh-CN" sz="2400" b="1" dirty="0" err="1">
                <a:latin typeface="微软雅黑" pitchFamily="34" charset="-122"/>
                <a:ea typeface="微软雅黑" pitchFamily="34" charset="-122"/>
              </a:rPr>
              <a:t>μg</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kg),</a:t>
            </a:r>
            <a:r>
              <a:rPr lang="zh-CN" altLang="en-US" sz="2400" b="1" dirty="0">
                <a:latin typeface="微软雅黑" pitchFamily="34" charset="-122"/>
                <a:ea typeface="微软雅黑" pitchFamily="34" charset="-122"/>
              </a:rPr>
              <a:t>大样品非破坏分析</a:t>
            </a:r>
            <a:r>
              <a:rPr lang="en-US" altLang="zh-CN" sz="2400" b="1" dirty="0">
                <a:latin typeface="微软雅黑" pitchFamily="34" charset="-122"/>
                <a:ea typeface="微软雅黑" pitchFamily="34" charset="-122"/>
              </a:rPr>
              <a:t>,</a:t>
            </a:r>
            <a:r>
              <a:rPr lang="zh-CN" altLang="en-US" sz="2400" b="1" dirty="0">
                <a:latin typeface="微软雅黑" pitchFamily="34" charset="-122"/>
                <a:ea typeface="微软雅黑" pitchFamily="34" charset="-122"/>
              </a:rPr>
              <a:t>灵敏高，相对无干扰等等优点，获得广泛的应用。多元素同时分析</a:t>
            </a:r>
            <a:r>
              <a:rPr lang="en-US" altLang="zh-CN" sz="2400" b="1" dirty="0">
                <a:latin typeface="微软雅黑" pitchFamily="34" charset="-122"/>
                <a:ea typeface="微软雅黑" pitchFamily="34" charset="-122"/>
              </a:rPr>
              <a:t>,</a:t>
            </a:r>
            <a:r>
              <a:rPr lang="zh-CN" altLang="en-US" sz="2400" b="1" dirty="0">
                <a:solidFill>
                  <a:srgbClr val="C00000"/>
                </a:solidFill>
                <a:latin typeface="微软雅黑" pitchFamily="34" charset="-122"/>
                <a:ea typeface="微软雅黑" pitchFamily="34" charset="-122"/>
              </a:rPr>
              <a:t>特别是轻元素</a:t>
            </a:r>
            <a:r>
              <a:rPr lang="zh-CN" altLang="en-US" sz="2400" b="1" dirty="0">
                <a:latin typeface="微软雅黑" pitchFamily="34" charset="-122"/>
                <a:ea typeface="微软雅黑" pitchFamily="34" charset="-122"/>
              </a:rPr>
              <a:t>，如 </a:t>
            </a:r>
            <a:r>
              <a:rPr lang="en-US" altLang="zh-CN" sz="2400" b="1" dirty="0">
                <a:latin typeface="微软雅黑" pitchFamily="34" charset="-122"/>
                <a:ea typeface="微软雅黑" pitchFamily="34" charset="-122"/>
              </a:rPr>
              <a:t>H</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He</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Li</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Be</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B</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C</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N</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O </a:t>
            </a:r>
            <a:r>
              <a:rPr lang="zh-CN" altLang="en-US" sz="2400" b="1" dirty="0">
                <a:latin typeface="微软雅黑" pitchFamily="34" charset="-122"/>
                <a:ea typeface="微软雅黑" pitchFamily="34" charset="-122"/>
              </a:rPr>
              <a:t>等的测定</a:t>
            </a:r>
            <a:r>
              <a:rPr lang="zh-CN" altLang="en-US" sz="2400" b="1" dirty="0" smtClean="0">
                <a:latin typeface="微软雅黑" pitchFamily="34" charset="-122"/>
                <a:ea typeface="微软雅黑" pitchFamily="34" charset="-122"/>
              </a:rPr>
              <a:t>。</a:t>
            </a:r>
            <a:endParaRPr lang="zh-CN" altLang="en-US" sz="2400" b="1" dirty="0">
              <a:latin typeface="微软雅黑" pitchFamily="34" charset="-122"/>
              <a:ea typeface="微软雅黑" pitchFamily="34" charset="-122"/>
            </a:endParaRPr>
          </a:p>
        </p:txBody>
      </p:sp>
    </p:spTree>
    <p:extLst>
      <p:ext uri="{BB962C8B-B14F-4D97-AF65-F5344CB8AC3E}">
        <p14:creationId xmlns:p14="http://schemas.microsoft.com/office/powerpoint/2010/main" val="30466883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文本框 3"/>
          <p:cNvSpPr txBox="1">
            <a:spLocks noChangeArrowheads="1"/>
          </p:cNvSpPr>
          <p:nvPr/>
        </p:nvSpPr>
        <p:spPr bwMode="auto">
          <a:xfrm>
            <a:off x="2214563" y="928688"/>
            <a:ext cx="514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2800" b="1">
                <a:solidFill>
                  <a:srgbClr val="157E9F"/>
                </a:solidFill>
                <a:latin typeface="微软雅黑" pitchFamily="34" charset="-122"/>
                <a:ea typeface="微软雅黑" pitchFamily="34" charset="-122"/>
              </a:rPr>
              <a:t>瞬发伽马活化分析系统</a:t>
            </a:r>
          </a:p>
        </p:txBody>
      </p:sp>
      <p:cxnSp>
        <p:nvCxnSpPr>
          <p:cNvPr id="5" name="直接连接符 4"/>
          <p:cNvCxnSpPr/>
          <p:nvPr/>
        </p:nvCxnSpPr>
        <p:spPr>
          <a:xfrm>
            <a:off x="900113" y="2000250"/>
            <a:ext cx="2085975" cy="0"/>
          </a:xfrm>
          <a:prstGeom prst="line">
            <a:avLst/>
          </a:prstGeom>
          <a:ln w="38100">
            <a:solidFill>
              <a:srgbClr val="157E9F"/>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543300" y="2000250"/>
            <a:ext cx="2085975" cy="0"/>
          </a:xfrm>
          <a:prstGeom prst="line">
            <a:avLst/>
          </a:prstGeom>
          <a:ln w="38100">
            <a:solidFill>
              <a:srgbClr val="157E9F"/>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6129338" y="2000250"/>
            <a:ext cx="2085975" cy="0"/>
          </a:xfrm>
          <a:prstGeom prst="line">
            <a:avLst/>
          </a:prstGeom>
          <a:ln w="38100">
            <a:solidFill>
              <a:srgbClr val="157E9F"/>
            </a:solidFill>
          </a:ln>
        </p:spPr>
        <p:style>
          <a:lnRef idx="1">
            <a:schemeClr val="accent1"/>
          </a:lnRef>
          <a:fillRef idx="0">
            <a:schemeClr val="accent1"/>
          </a:fillRef>
          <a:effectRef idx="0">
            <a:schemeClr val="accent1"/>
          </a:effectRef>
          <a:fontRef idx="minor">
            <a:schemeClr val="tx1"/>
          </a:fontRef>
        </p:style>
      </p:cxnSp>
      <p:sp>
        <p:nvSpPr>
          <p:cNvPr id="8" name="TextBox 18"/>
          <p:cNvSpPr txBox="1"/>
          <p:nvPr/>
        </p:nvSpPr>
        <p:spPr>
          <a:xfrm>
            <a:off x="642938" y="2246313"/>
            <a:ext cx="2085975" cy="961289"/>
          </a:xfrm>
          <a:prstGeom prst="rect">
            <a:avLst/>
          </a:prstGeom>
          <a:noFill/>
          <a:ln>
            <a:solidFill>
              <a:schemeClr val="accent1"/>
            </a:solidFill>
          </a:ln>
        </p:spPr>
        <p:txBody>
          <a:bodyPr>
            <a:spAutoFit/>
          </a:bodyPr>
          <a:lstStyle/>
          <a:p>
            <a:pPr>
              <a:lnSpc>
                <a:spcPct val="150000"/>
              </a:lnSpc>
              <a:defRPr/>
            </a:pP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Levenim MT" pitchFamily="2" charset="-79"/>
              </a:rPr>
              <a:t>采用特殊定制的</a:t>
            </a: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Levenim MT" pitchFamily="2" charset="-79"/>
              </a:rPr>
              <a:t>N</a:t>
            </a:r>
            <a:r>
              <a:rPr lang="zh-CN" altLang="en-US" sz="2000" b="1" dirty="0">
                <a:solidFill>
                  <a:srgbClr val="C00000"/>
                </a:solidFill>
                <a:latin typeface="微软雅黑" panose="020B0503020204020204" pitchFamily="34" charset="-122"/>
                <a:ea typeface="微软雅黑" panose="020B0503020204020204" pitchFamily="34" charset="-122"/>
                <a:cs typeface="Levenim MT" pitchFamily="2" charset="-79"/>
              </a:rPr>
              <a:t>高纯</a:t>
            </a:r>
            <a:r>
              <a:rPr lang="zh-CN" altLang="en-US" sz="2000" b="1" dirty="0" smtClean="0">
                <a:solidFill>
                  <a:srgbClr val="C00000"/>
                </a:solidFill>
                <a:latin typeface="微软雅黑" panose="020B0503020204020204" pitchFamily="34" charset="-122"/>
                <a:ea typeface="微软雅黑" panose="020B0503020204020204" pitchFamily="34" charset="-122"/>
                <a:cs typeface="Levenim MT" pitchFamily="2" charset="-79"/>
              </a:rPr>
              <a:t>锗探测器</a:t>
            </a:r>
            <a:endParaRPr lang="zh-CN" altLang="en-US" sz="2000" b="1" dirty="0">
              <a:solidFill>
                <a:srgbClr val="C00000"/>
              </a:solidFill>
              <a:latin typeface="微软雅黑" panose="020B0503020204020204" pitchFamily="34" charset="-122"/>
              <a:ea typeface="微软雅黑" panose="020B0503020204020204" pitchFamily="34" charset="-122"/>
              <a:cs typeface="Levenim MT" pitchFamily="2" charset="-79"/>
            </a:endParaRPr>
          </a:p>
        </p:txBody>
      </p:sp>
      <p:sp>
        <p:nvSpPr>
          <p:cNvPr id="9" name="TextBox 18"/>
          <p:cNvSpPr txBox="1"/>
          <p:nvPr/>
        </p:nvSpPr>
        <p:spPr>
          <a:xfrm>
            <a:off x="2786063" y="2071688"/>
            <a:ext cx="3357562" cy="1938337"/>
          </a:xfrm>
          <a:prstGeom prst="rect">
            <a:avLst/>
          </a:prstGeom>
          <a:noFill/>
          <a:ln>
            <a:solidFill>
              <a:schemeClr val="accent1"/>
            </a:solidFill>
          </a:ln>
        </p:spPr>
        <p:txBody>
          <a:bodyPr>
            <a:spAutoFit/>
          </a:bodyPr>
          <a:lstStyle/>
          <a:p>
            <a:pPr algn="l">
              <a:lnSpc>
                <a:spcPct val="150000"/>
              </a:lnSpc>
              <a:defRPr/>
            </a:pP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Levenim MT" pitchFamily="2" charset="-79"/>
              </a:rPr>
              <a:t>高性能的</a:t>
            </a:r>
            <a:r>
              <a:rPr lang="zh-CN" altLang="en-US" sz="2000" b="1" dirty="0">
                <a:solidFill>
                  <a:srgbClr val="C00000"/>
                </a:solidFill>
                <a:latin typeface="微软雅黑" panose="020B0503020204020204" pitchFamily="34" charset="-122"/>
                <a:ea typeface="微软雅黑" panose="020B0503020204020204" pitchFamily="34" charset="-122"/>
                <a:cs typeface="Levenim MT" pitchFamily="2" charset="-79"/>
              </a:rPr>
              <a:t>反康谱仪</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Levenim MT" pitchFamily="2" charset="-79"/>
              </a:rPr>
              <a:t>，同时采集</a:t>
            </a: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Levenim MT" pitchFamily="2" charset="-79"/>
              </a:rPr>
              <a:t>3</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Levenim MT" pitchFamily="2" charset="-79"/>
              </a:rPr>
              <a:t>种工作模式的能谱（反康模式、对谱仪模式，高纯锗单独采集能谱</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Levenim MT" pitchFamily="2" charset="-79"/>
              </a:rPr>
              <a:t>）</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Levenim MT" pitchFamily="2" charset="-79"/>
            </a:endParaRPr>
          </a:p>
        </p:txBody>
      </p:sp>
      <p:sp>
        <p:nvSpPr>
          <p:cNvPr id="10" name="TextBox 18"/>
          <p:cNvSpPr txBox="1"/>
          <p:nvPr/>
        </p:nvSpPr>
        <p:spPr>
          <a:xfrm>
            <a:off x="6346824" y="2246313"/>
            <a:ext cx="2511425" cy="1477328"/>
          </a:xfrm>
          <a:prstGeom prst="rect">
            <a:avLst/>
          </a:prstGeom>
          <a:noFill/>
          <a:ln>
            <a:solidFill>
              <a:schemeClr val="accent1"/>
            </a:solidFill>
          </a:ln>
        </p:spPr>
        <p:txBody>
          <a:bodyPr wrap="square">
            <a:spAutoFit/>
          </a:bodyPr>
          <a:lstStyle/>
          <a:p>
            <a:pPr algn="l">
              <a:lnSpc>
                <a:spcPct val="150000"/>
              </a:lnSpc>
              <a:defRPr/>
            </a:pP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Levenim MT" pitchFamily="2" charset="-79"/>
              </a:rPr>
              <a:t>谱仪在</a:t>
            </a: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Levenim MT" pitchFamily="2" charset="-79"/>
              </a:rPr>
              <a:t>2017</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Levenim MT" pitchFamily="2" charset="-79"/>
              </a:rPr>
              <a:t>年</a:t>
            </a: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Levenim MT" pitchFamily="2" charset="-79"/>
              </a:rPr>
              <a:t>10</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Levenim MT" pitchFamily="2" charset="-79"/>
              </a:rPr>
              <a:t>月底开堆实验中进行了测试和</a:t>
            </a: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Levenim MT" pitchFamily="2" charset="-79"/>
              </a:rPr>
              <a:t>PGAA</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Levenim MT" pitchFamily="2" charset="-79"/>
              </a:rPr>
              <a:t>实验</a:t>
            </a:r>
            <a:endParaRPr lang="zh-CN" altLang="en-US" sz="2000" dirty="0">
              <a:solidFill>
                <a:schemeClr val="bg1">
                  <a:lumMod val="50000"/>
                </a:schemeClr>
              </a:solidFill>
              <a:latin typeface="微软雅黑" panose="020B0503020204020204" pitchFamily="34" charset="-122"/>
              <a:ea typeface="微软雅黑" panose="020B0503020204020204" pitchFamily="34" charset="-122"/>
              <a:cs typeface="Levenim MT" pitchFamily="2" charset="-79"/>
            </a:endParaRPr>
          </a:p>
        </p:txBody>
      </p:sp>
      <p:sp>
        <p:nvSpPr>
          <p:cNvPr id="11" name="矩形 10"/>
          <p:cNvSpPr/>
          <p:nvPr/>
        </p:nvSpPr>
        <p:spPr>
          <a:xfrm>
            <a:off x="1274763" y="1620838"/>
            <a:ext cx="1495425" cy="339725"/>
          </a:xfrm>
          <a:prstGeom prst="rect">
            <a:avLst/>
          </a:prstGeom>
          <a:solidFill>
            <a:srgbClr val="1BA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000" b="1" dirty="0"/>
              <a:t>1</a:t>
            </a:r>
            <a:endParaRPr lang="zh-CN" altLang="en-US" sz="2000" b="1" dirty="0"/>
          </a:p>
        </p:txBody>
      </p:sp>
      <p:sp>
        <p:nvSpPr>
          <p:cNvPr id="12" name="燕尾形 11"/>
          <p:cNvSpPr/>
          <p:nvPr/>
        </p:nvSpPr>
        <p:spPr>
          <a:xfrm>
            <a:off x="912813" y="1622425"/>
            <a:ext cx="133350" cy="338138"/>
          </a:xfrm>
          <a:prstGeom prst="chevron">
            <a:avLst/>
          </a:prstGeom>
          <a:solidFill>
            <a:srgbClr val="1BA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chemeClr val="tx1"/>
              </a:solidFill>
            </a:endParaRPr>
          </a:p>
        </p:txBody>
      </p:sp>
      <p:sp>
        <p:nvSpPr>
          <p:cNvPr id="13" name="燕尾形 12"/>
          <p:cNvSpPr/>
          <p:nvPr/>
        </p:nvSpPr>
        <p:spPr>
          <a:xfrm>
            <a:off x="1027113" y="1622425"/>
            <a:ext cx="133350" cy="338138"/>
          </a:xfrm>
          <a:prstGeom prst="chevron">
            <a:avLst/>
          </a:prstGeom>
          <a:solidFill>
            <a:srgbClr val="157E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chemeClr val="tx1"/>
              </a:solidFill>
            </a:endParaRPr>
          </a:p>
        </p:txBody>
      </p:sp>
      <p:sp>
        <p:nvSpPr>
          <p:cNvPr id="14" name="燕尾形 13"/>
          <p:cNvSpPr/>
          <p:nvPr/>
        </p:nvSpPr>
        <p:spPr>
          <a:xfrm>
            <a:off x="1141413" y="1622425"/>
            <a:ext cx="133350" cy="338138"/>
          </a:xfrm>
          <a:prstGeom prst="chevron">
            <a:avLst/>
          </a:prstGeom>
          <a:solidFill>
            <a:srgbClr val="0D52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chemeClr val="tx1"/>
              </a:solidFill>
            </a:endParaRPr>
          </a:p>
        </p:txBody>
      </p:sp>
      <p:sp>
        <p:nvSpPr>
          <p:cNvPr id="15" name="燕尾形 14"/>
          <p:cNvSpPr/>
          <p:nvPr/>
        </p:nvSpPr>
        <p:spPr>
          <a:xfrm>
            <a:off x="3551238" y="1622425"/>
            <a:ext cx="133350" cy="338138"/>
          </a:xfrm>
          <a:prstGeom prst="chevron">
            <a:avLst/>
          </a:prstGeom>
          <a:solidFill>
            <a:srgbClr val="1BA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chemeClr val="tx1"/>
              </a:solidFill>
            </a:endParaRPr>
          </a:p>
        </p:txBody>
      </p:sp>
      <p:sp>
        <p:nvSpPr>
          <p:cNvPr id="16" name="燕尾形 15"/>
          <p:cNvSpPr/>
          <p:nvPr/>
        </p:nvSpPr>
        <p:spPr>
          <a:xfrm>
            <a:off x="3665538" y="1622425"/>
            <a:ext cx="133350" cy="338138"/>
          </a:xfrm>
          <a:prstGeom prst="chevron">
            <a:avLst/>
          </a:prstGeom>
          <a:solidFill>
            <a:srgbClr val="157E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chemeClr val="tx1"/>
              </a:solidFill>
            </a:endParaRPr>
          </a:p>
        </p:txBody>
      </p:sp>
      <p:sp>
        <p:nvSpPr>
          <p:cNvPr id="17" name="燕尾形 16"/>
          <p:cNvSpPr/>
          <p:nvPr/>
        </p:nvSpPr>
        <p:spPr>
          <a:xfrm>
            <a:off x="3779838" y="1622425"/>
            <a:ext cx="133350" cy="338138"/>
          </a:xfrm>
          <a:prstGeom prst="chevron">
            <a:avLst/>
          </a:prstGeom>
          <a:solidFill>
            <a:srgbClr val="0D52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chemeClr val="tx1"/>
              </a:solidFill>
            </a:endParaRPr>
          </a:p>
        </p:txBody>
      </p:sp>
      <p:sp>
        <p:nvSpPr>
          <p:cNvPr id="18" name="燕尾形 17"/>
          <p:cNvSpPr/>
          <p:nvPr/>
        </p:nvSpPr>
        <p:spPr>
          <a:xfrm>
            <a:off x="6165850" y="1622425"/>
            <a:ext cx="133350" cy="338138"/>
          </a:xfrm>
          <a:prstGeom prst="chevron">
            <a:avLst/>
          </a:prstGeom>
          <a:solidFill>
            <a:srgbClr val="1BA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chemeClr val="tx1"/>
              </a:solidFill>
            </a:endParaRPr>
          </a:p>
        </p:txBody>
      </p:sp>
      <p:sp>
        <p:nvSpPr>
          <p:cNvPr id="19" name="燕尾形 18"/>
          <p:cNvSpPr/>
          <p:nvPr/>
        </p:nvSpPr>
        <p:spPr>
          <a:xfrm>
            <a:off x="6280150" y="1622425"/>
            <a:ext cx="133350" cy="338138"/>
          </a:xfrm>
          <a:prstGeom prst="chevron">
            <a:avLst/>
          </a:prstGeom>
          <a:solidFill>
            <a:srgbClr val="157E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chemeClr val="tx1"/>
              </a:solidFill>
            </a:endParaRPr>
          </a:p>
        </p:txBody>
      </p:sp>
      <p:sp>
        <p:nvSpPr>
          <p:cNvPr id="20" name="燕尾形 19"/>
          <p:cNvSpPr/>
          <p:nvPr/>
        </p:nvSpPr>
        <p:spPr>
          <a:xfrm>
            <a:off x="6394450" y="1622425"/>
            <a:ext cx="133350" cy="338138"/>
          </a:xfrm>
          <a:prstGeom prst="chevron">
            <a:avLst/>
          </a:prstGeom>
          <a:solidFill>
            <a:srgbClr val="0D52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chemeClr val="tx1"/>
              </a:solidFill>
            </a:endParaRPr>
          </a:p>
        </p:txBody>
      </p:sp>
      <p:sp>
        <p:nvSpPr>
          <p:cNvPr id="21" name="矩形 20"/>
          <p:cNvSpPr/>
          <p:nvPr/>
        </p:nvSpPr>
        <p:spPr>
          <a:xfrm>
            <a:off x="3913188" y="1620838"/>
            <a:ext cx="1495425" cy="339725"/>
          </a:xfrm>
          <a:prstGeom prst="rect">
            <a:avLst/>
          </a:prstGeom>
          <a:solidFill>
            <a:srgbClr val="1BA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000" b="1" dirty="0"/>
              <a:t>2</a:t>
            </a:r>
            <a:endParaRPr lang="zh-CN" altLang="en-US" sz="2000" b="1" dirty="0"/>
          </a:p>
        </p:txBody>
      </p:sp>
      <p:sp>
        <p:nvSpPr>
          <p:cNvPr id="22" name="矩形 21"/>
          <p:cNvSpPr/>
          <p:nvPr/>
        </p:nvSpPr>
        <p:spPr>
          <a:xfrm>
            <a:off x="6527800" y="1620838"/>
            <a:ext cx="1495425" cy="339725"/>
          </a:xfrm>
          <a:prstGeom prst="rect">
            <a:avLst/>
          </a:prstGeom>
          <a:solidFill>
            <a:srgbClr val="1BA0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000" b="1" dirty="0"/>
              <a:t>3</a:t>
            </a:r>
            <a:endParaRPr lang="zh-CN" altLang="en-US" sz="2000" b="1" dirty="0"/>
          </a:p>
        </p:txBody>
      </p:sp>
      <p:pic>
        <p:nvPicPr>
          <p:cNvPr id="32789" name="Picture 1" descr="F:\文献资料\PGNAA\匈牙利PGAA照片\照片\DSC005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488" y="4003675"/>
            <a:ext cx="17907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0" name="Picture 4" descr="K:\肖才锦\活化分析\屏蔽材料\应用图片\IMAG25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525" y="4200525"/>
            <a:ext cx="149225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1" name="Picture 5" descr="K:\肖才锦\活化分析\屏蔽材料\应用图片\IMG_20171101_151515.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299200" y="3959225"/>
            <a:ext cx="1958975"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05338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8"/>
          <p:cNvSpPr txBox="1">
            <a:spLocks noChangeArrowheads="1"/>
          </p:cNvSpPr>
          <p:nvPr/>
        </p:nvSpPr>
        <p:spPr bwMode="auto">
          <a:xfrm>
            <a:off x="5143500" y="285750"/>
            <a:ext cx="268922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30000"/>
              </a:lnSpc>
            </a:pPr>
            <a:r>
              <a:rPr lang="en-US" altLang="zh-CN" b="1">
                <a:solidFill>
                  <a:srgbClr val="157E9F"/>
                </a:solidFill>
                <a:latin typeface="微软雅黑" pitchFamily="34" charset="-122"/>
                <a:ea typeface="微软雅黑" pitchFamily="34" charset="-122"/>
                <a:cs typeface="Levenim MT" pitchFamily="2" charset="-79"/>
              </a:rPr>
              <a:t>NH4Cl</a:t>
            </a:r>
            <a:r>
              <a:rPr lang="zh-CN" altLang="en-US" b="1">
                <a:solidFill>
                  <a:srgbClr val="157E9F"/>
                </a:solidFill>
                <a:latin typeface="微软雅黑" pitchFamily="34" charset="-122"/>
                <a:ea typeface="微软雅黑" pitchFamily="34" charset="-122"/>
                <a:cs typeface="Levenim MT" pitchFamily="2" charset="-79"/>
              </a:rPr>
              <a:t>谱线图</a:t>
            </a:r>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857250"/>
            <a:ext cx="445135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矩形 6"/>
          <p:cNvSpPr>
            <a:spLocks noChangeArrowheads="1"/>
          </p:cNvSpPr>
          <p:nvPr/>
        </p:nvSpPr>
        <p:spPr bwMode="auto">
          <a:xfrm>
            <a:off x="285750" y="4000500"/>
            <a:ext cx="8572500" cy="272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150000"/>
              </a:lnSpc>
            </a:pPr>
            <a:r>
              <a:rPr lang="zh-CN" altLang="en-US" sz="2000" b="1" dirty="0">
                <a:solidFill>
                  <a:srgbClr val="157E9F"/>
                </a:solidFill>
                <a:latin typeface="微软雅黑" pitchFamily="34" charset="-122"/>
                <a:ea typeface="微软雅黑" pitchFamily="34" charset="-122"/>
              </a:rPr>
              <a:t>使用</a:t>
            </a:r>
            <a:r>
              <a:rPr lang="zh-CN" altLang="en-US" sz="2000" b="1" dirty="0">
                <a:solidFill>
                  <a:srgbClr val="C00000"/>
                </a:solidFill>
                <a:latin typeface="微软雅黑" pitchFamily="34" charset="-122"/>
                <a:ea typeface="微软雅黑" pitchFamily="34" charset="-122"/>
              </a:rPr>
              <a:t>中子深度剖面分析技术</a:t>
            </a:r>
            <a:r>
              <a:rPr lang="zh-CN" altLang="en-US" sz="2000" b="1" dirty="0">
                <a:solidFill>
                  <a:srgbClr val="157E9F"/>
                </a:solidFill>
                <a:latin typeface="微软雅黑" pitchFamily="34" charset="-122"/>
                <a:ea typeface="微软雅黑" pitchFamily="34" charset="-122"/>
              </a:rPr>
              <a:t>来测量合金中</a:t>
            </a:r>
            <a:r>
              <a:rPr lang="en-US" altLang="zh-CN" sz="2000" b="1" dirty="0">
                <a:solidFill>
                  <a:srgbClr val="157E9F"/>
                </a:solidFill>
                <a:latin typeface="微软雅黑" pitchFamily="34" charset="-122"/>
                <a:ea typeface="微软雅黑" pitchFamily="34" charset="-122"/>
              </a:rPr>
              <a:t>B</a:t>
            </a:r>
            <a:r>
              <a:rPr lang="zh-CN" altLang="en-US" sz="2000" b="1" dirty="0">
                <a:solidFill>
                  <a:srgbClr val="157E9F"/>
                </a:solidFill>
                <a:latin typeface="微软雅黑" pitchFamily="34" charset="-122"/>
                <a:ea typeface="微软雅黑" pitchFamily="34" charset="-122"/>
              </a:rPr>
              <a:t>的近表面硼分布。</a:t>
            </a:r>
            <a:endParaRPr lang="en-US" altLang="zh-CN" sz="2000" b="1" dirty="0">
              <a:solidFill>
                <a:srgbClr val="157E9F"/>
              </a:solidFill>
              <a:latin typeface="微软雅黑" pitchFamily="34" charset="-122"/>
              <a:ea typeface="微软雅黑" pitchFamily="34" charset="-122"/>
            </a:endParaRPr>
          </a:p>
          <a:p>
            <a:pPr algn="l">
              <a:lnSpc>
                <a:spcPct val="150000"/>
              </a:lnSpc>
            </a:pPr>
            <a:r>
              <a:rPr lang="zh-CN" altLang="en-US" sz="2000" b="1" dirty="0">
                <a:solidFill>
                  <a:srgbClr val="157E9F"/>
                </a:solidFill>
                <a:latin typeface="微软雅黑" pitchFamily="34" charset="-122"/>
                <a:ea typeface="微软雅黑" pitchFamily="34" charset="-122"/>
              </a:rPr>
              <a:t>另外使用</a:t>
            </a:r>
            <a:r>
              <a:rPr lang="zh-CN" altLang="en-US" sz="2000" b="1" dirty="0">
                <a:solidFill>
                  <a:srgbClr val="C00000"/>
                </a:solidFill>
                <a:latin typeface="微软雅黑" pitchFamily="34" charset="-122"/>
                <a:ea typeface="微软雅黑" pitchFamily="34" charset="-122"/>
              </a:rPr>
              <a:t>瞬时伽玛活化分析（</a:t>
            </a:r>
            <a:r>
              <a:rPr lang="en-US" altLang="zh-CN" sz="2000" b="1" dirty="0">
                <a:solidFill>
                  <a:srgbClr val="C00000"/>
                </a:solidFill>
                <a:latin typeface="微软雅黑" pitchFamily="34" charset="-122"/>
                <a:ea typeface="微软雅黑" pitchFamily="34" charset="-122"/>
              </a:rPr>
              <a:t>PGAA</a:t>
            </a:r>
            <a:r>
              <a:rPr lang="zh-CN" altLang="en-US" sz="2000" b="1" dirty="0">
                <a:solidFill>
                  <a:srgbClr val="C00000"/>
                </a:solidFill>
                <a:latin typeface="微软雅黑" pitchFamily="34" charset="-122"/>
                <a:ea typeface="微软雅黑" pitchFamily="34" charset="-122"/>
              </a:rPr>
              <a:t>）</a:t>
            </a:r>
            <a:r>
              <a:rPr lang="zh-CN" altLang="en-US" sz="2000" b="1" dirty="0">
                <a:solidFill>
                  <a:srgbClr val="157E9F"/>
                </a:solidFill>
                <a:latin typeface="微软雅黑" pitchFamily="34" charset="-122"/>
                <a:ea typeface="微软雅黑" pitchFamily="34" charset="-122"/>
              </a:rPr>
              <a:t>技术来确定合金成分，特别是硼含量。因为</a:t>
            </a:r>
            <a:r>
              <a:rPr lang="en-US" altLang="zh-CN" sz="2000" b="1" dirty="0">
                <a:solidFill>
                  <a:srgbClr val="157E9F"/>
                </a:solidFill>
                <a:latin typeface="微软雅黑" pitchFamily="34" charset="-122"/>
                <a:ea typeface="微软雅黑" pitchFamily="34" charset="-122"/>
              </a:rPr>
              <a:t>PGAA</a:t>
            </a:r>
            <a:r>
              <a:rPr lang="zh-CN" altLang="en-US" sz="2000" b="1" dirty="0">
                <a:solidFill>
                  <a:srgbClr val="157E9F"/>
                </a:solidFill>
                <a:latin typeface="微软雅黑" pitchFamily="34" charset="-122"/>
                <a:ea typeface="微软雅黑" pitchFamily="34" charset="-122"/>
              </a:rPr>
              <a:t>是检测微量</a:t>
            </a:r>
            <a:r>
              <a:rPr lang="en-US" altLang="zh-CN" sz="2000" b="1" dirty="0">
                <a:solidFill>
                  <a:srgbClr val="157E9F"/>
                </a:solidFill>
                <a:latin typeface="微软雅黑" pitchFamily="34" charset="-122"/>
                <a:ea typeface="微软雅黑" pitchFamily="34" charset="-122"/>
              </a:rPr>
              <a:t>B</a:t>
            </a:r>
            <a:r>
              <a:rPr lang="zh-CN" altLang="en-US" sz="2000" b="1" dirty="0">
                <a:solidFill>
                  <a:srgbClr val="157E9F"/>
                </a:solidFill>
                <a:latin typeface="微软雅黑" pitchFamily="34" charset="-122"/>
                <a:ea typeface="微软雅黑" pitchFamily="34" charset="-122"/>
              </a:rPr>
              <a:t>非常敏感的方法。 </a:t>
            </a:r>
            <a:r>
              <a:rPr lang="en-US" altLang="zh-CN" sz="2000" b="1" dirty="0">
                <a:solidFill>
                  <a:srgbClr val="157E9F"/>
                </a:solidFill>
                <a:latin typeface="微软雅黑" pitchFamily="34" charset="-122"/>
                <a:ea typeface="微软雅黑" pitchFamily="34" charset="-122"/>
              </a:rPr>
              <a:t>B</a:t>
            </a:r>
            <a:r>
              <a:rPr lang="zh-CN" altLang="en-US" sz="2000" b="1" dirty="0">
                <a:solidFill>
                  <a:srgbClr val="157E9F"/>
                </a:solidFill>
                <a:latin typeface="微软雅黑" pitchFamily="34" charset="-122"/>
                <a:ea typeface="微软雅黑" pitchFamily="34" charset="-122"/>
              </a:rPr>
              <a:t>在高温合金中的检出限低至</a:t>
            </a:r>
            <a:r>
              <a:rPr lang="zh-CN" altLang="en-US" sz="2000" b="1" dirty="0">
                <a:solidFill>
                  <a:srgbClr val="C00000"/>
                </a:solidFill>
                <a:latin typeface="微软雅黑" pitchFamily="34" charset="-122"/>
                <a:ea typeface="微软雅黑" pitchFamily="34" charset="-122"/>
              </a:rPr>
              <a:t>十亿分之几（</a:t>
            </a:r>
            <a:r>
              <a:rPr lang="en-US" altLang="zh-CN" sz="2000" b="1" dirty="0">
                <a:solidFill>
                  <a:srgbClr val="C00000"/>
                </a:solidFill>
                <a:latin typeface="微软雅黑" pitchFamily="34" charset="-122"/>
                <a:ea typeface="微软雅黑" pitchFamily="34" charset="-122"/>
              </a:rPr>
              <a:t>ppb</a:t>
            </a:r>
            <a:r>
              <a:rPr lang="zh-CN" altLang="en-US" sz="2000" b="1" dirty="0">
                <a:solidFill>
                  <a:srgbClr val="C00000"/>
                </a:solidFill>
                <a:latin typeface="微软雅黑" pitchFamily="34" charset="-122"/>
                <a:ea typeface="微软雅黑" pitchFamily="34" charset="-122"/>
              </a:rPr>
              <a:t>）。</a:t>
            </a:r>
          </a:p>
          <a:p>
            <a:pPr algn="l" eaLnBrk="0" hangingPunct="0">
              <a:spcBef>
                <a:spcPct val="30000"/>
              </a:spcBef>
            </a:pPr>
            <a:r>
              <a:rPr lang="zh-CN" altLang="en-US" sz="2000" b="1" dirty="0">
                <a:solidFill>
                  <a:srgbClr val="002060"/>
                </a:solidFill>
                <a:latin typeface="微软雅黑" pitchFamily="34" charset="-122"/>
                <a:ea typeface="微软雅黑" pitchFamily="34" charset="-122"/>
                <a:cs typeface="Levenim MT" pitchFamily="2" charset="-79"/>
              </a:rPr>
              <a:t>通过两者相结合的方法，测量</a:t>
            </a:r>
            <a:r>
              <a:rPr lang="zh-CN" altLang="en-US" sz="2000" b="1" dirty="0">
                <a:solidFill>
                  <a:srgbClr val="002060"/>
                </a:solidFill>
                <a:latin typeface="微软雅黑" pitchFamily="34" charset="-122"/>
                <a:ea typeface="微软雅黑" pitchFamily="34" charset="-122"/>
              </a:rPr>
              <a:t>硼在高温合金中的</a:t>
            </a:r>
            <a:r>
              <a:rPr lang="zh-CN" altLang="en-US" sz="2400" b="1" dirty="0">
                <a:solidFill>
                  <a:srgbClr val="C00000"/>
                </a:solidFill>
                <a:latin typeface="微软雅黑" pitchFamily="34" charset="-122"/>
                <a:ea typeface="微软雅黑" pitchFamily="34" charset="-122"/>
              </a:rPr>
              <a:t>微观分布及含量</a:t>
            </a:r>
            <a:r>
              <a:rPr lang="zh-CN" altLang="en-US" sz="2000" b="1" dirty="0">
                <a:solidFill>
                  <a:srgbClr val="002060"/>
                </a:solidFill>
                <a:latin typeface="微软雅黑" pitchFamily="34" charset="-122"/>
                <a:ea typeface="微软雅黑" pitchFamily="34" charset="-122"/>
              </a:rPr>
              <a:t>，可以建立快速、准确、重复性好又易掌握的检测方法，非常有应用前景。</a:t>
            </a:r>
          </a:p>
        </p:txBody>
      </p:sp>
      <p:sp>
        <p:nvSpPr>
          <p:cNvPr id="33797" name="文本框 3"/>
          <p:cNvSpPr txBox="1">
            <a:spLocks noChangeArrowheads="1"/>
          </p:cNvSpPr>
          <p:nvPr/>
        </p:nvSpPr>
        <p:spPr bwMode="auto">
          <a:xfrm>
            <a:off x="214313" y="2357438"/>
            <a:ext cx="2786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rgbClr val="157E9F"/>
                </a:solidFill>
                <a:latin typeface="微软雅黑" pitchFamily="34" charset="-122"/>
                <a:ea typeface="微软雅黑" pitchFamily="34" charset="-122"/>
              </a:rPr>
              <a:t>NDP&amp;PGAA</a:t>
            </a:r>
            <a:endParaRPr lang="zh-CN" altLang="en-US" sz="2800" b="1" dirty="0">
              <a:solidFill>
                <a:srgbClr val="157E9F"/>
              </a:solidFill>
              <a:latin typeface="微软雅黑" pitchFamily="34" charset="-122"/>
              <a:ea typeface="微软雅黑" pitchFamily="34" charset="-122"/>
            </a:endParaRPr>
          </a:p>
        </p:txBody>
      </p:sp>
    </p:spTree>
    <p:extLst>
      <p:ext uri="{BB962C8B-B14F-4D97-AF65-F5344CB8AC3E}">
        <p14:creationId xmlns:p14="http://schemas.microsoft.com/office/powerpoint/2010/main" val="3391571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DELL\Desktop\新建文件夹\方案设计\3d-2013.12.25\TAS-0000-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0"/>
            <a:ext cx="3000375"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4"/>
          <p:cNvSpPr>
            <a:spLocks noChangeArrowheads="1"/>
          </p:cNvSpPr>
          <p:nvPr/>
        </p:nvSpPr>
        <p:spPr bwMode="auto">
          <a:xfrm>
            <a:off x="1071563" y="1357313"/>
            <a:ext cx="1108075" cy="369887"/>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a:latin typeface="Times New Roman" pitchFamily="18" charset="0"/>
              </a:rPr>
              <a:t>概念设计</a:t>
            </a:r>
          </a:p>
        </p:txBody>
      </p:sp>
      <p:pic>
        <p:nvPicPr>
          <p:cNvPr id="34820" name="Picture 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3" y="1428750"/>
            <a:ext cx="26543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92"/>
          <p:cNvSpPr>
            <a:spLocks noChangeArrowheads="1"/>
          </p:cNvSpPr>
          <p:nvPr/>
        </p:nvSpPr>
        <p:spPr bwMode="auto">
          <a:xfrm>
            <a:off x="4214813" y="2714625"/>
            <a:ext cx="1108075" cy="369888"/>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a:latin typeface="Times New Roman" pitchFamily="18" charset="0"/>
              </a:rPr>
              <a:t>工业设计</a:t>
            </a:r>
          </a:p>
        </p:txBody>
      </p:sp>
      <p:pic>
        <p:nvPicPr>
          <p:cNvPr id="34822" name="图片 1"/>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375" y="3362325"/>
            <a:ext cx="619125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图片 3"/>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515100" y="3362325"/>
            <a:ext cx="23241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24"/>
          <p:cNvSpPr>
            <a:spLocks noChangeArrowheads="1"/>
          </p:cNvSpPr>
          <p:nvPr/>
        </p:nvSpPr>
        <p:spPr bwMode="auto">
          <a:xfrm>
            <a:off x="3000375" y="3714750"/>
            <a:ext cx="877888" cy="369888"/>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a:latin typeface="Times New Roman" pitchFamily="18" charset="0"/>
              </a:rPr>
              <a:t>实物图</a:t>
            </a:r>
          </a:p>
        </p:txBody>
      </p:sp>
      <p:sp>
        <p:nvSpPr>
          <p:cNvPr id="34825" name="矩形 9"/>
          <p:cNvSpPr>
            <a:spLocks noChangeArrowheads="1"/>
          </p:cNvSpPr>
          <p:nvPr/>
        </p:nvSpPr>
        <p:spPr bwMode="auto">
          <a:xfrm>
            <a:off x="5786438" y="1129506"/>
            <a:ext cx="33575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98525" indent="-898525" algn="l"/>
            <a:r>
              <a:rPr lang="en-US" altLang="zh-CN" sz="2800" b="1" dirty="0" smtClean="0">
                <a:latin typeface="微软雅黑" pitchFamily="34" charset="-122"/>
                <a:ea typeface="微软雅黑" pitchFamily="34" charset="-122"/>
              </a:rPr>
              <a:t>2017</a:t>
            </a:r>
            <a:r>
              <a:rPr lang="zh-CN" altLang="en-US" sz="2800" b="1" dirty="0" smtClean="0">
                <a:latin typeface="微软雅黑" pitchFamily="34" charset="-122"/>
                <a:ea typeface="微软雅黑" pitchFamily="34" charset="-122"/>
              </a:rPr>
              <a:t>年</a:t>
            </a:r>
            <a:r>
              <a:rPr lang="zh-CN" altLang="en-US" sz="2800" b="1" dirty="0" smtClean="0">
                <a:solidFill>
                  <a:srgbClr val="C00000"/>
                </a:solidFill>
                <a:latin typeface="微软雅黑" pitchFamily="34" charset="-122"/>
                <a:ea typeface="微软雅黑" pitchFamily="34" charset="-122"/>
              </a:rPr>
              <a:t>完成</a:t>
            </a:r>
            <a:r>
              <a:rPr lang="zh-CN" altLang="en-US" sz="2800" b="1" dirty="0">
                <a:solidFill>
                  <a:srgbClr val="C00000"/>
                </a:solidFill>
                <a:latin typeface="微软雅黑" pitchFamily="34" charset="-122"/>
                <a:ea typeface="微软雅黑" pitchFamily="34" charset="-122"/>
              </a:rPr>
              <a:t>了安装</a:t>
            </a:r>
            <a:r>
              <a:rPr lang="zh-CN" altLang="en-US" sz="2800" b="1" dirty="0">
                <a:latin typeface="微软雅黑" pitchFamily="34" charset="-122"/>
                <a:ea typeface="微软雅黑" pitchFamily="34" charset="-122"/>
              </a:rPr>
              <a:t>及离线</a:t>
            </a:r>
            <a:r>
              <a:rPr lang="zh-CN" altLang="en-US" sz="2800" b="1" dirty="0" smtClean="0">
                <a:latin typeface="微软雅黑" pitchFamily="34" charset="-122"/>
                <a:ea typeface="微软雅黑" pitchFamily="34" charset="-122"/>
              </a:rPr>
              <a:t>调试</a:t>
            </a:r>
            <a:endParaRPr lang="en-US" altLang="zh-CN" sz="2800" b="1" dirty="0" smtClean="0">
              <a:latin typeface="微软雅黑" pitchFamily="34" charset="-122"/>
              <a:ea typeface="微软雅黑" pitchFamily="34" charset="-122"/>
            </a:endParaRPr>
          </a:p>
          <a:p>
            <a:pPr marL="898525" indent="-898525" algn="l"/>
            <a:r>
              <a:rPr lang="en-US" altLang="zh-CN" sz="2800" b="1" dirty="0" smtClean="0">
                <a:latin typeface="微软雅黑" pitchFamily="34" charset="-122"/>
                <a:ea typeface="微软雅黑" pitchFamily="34" charset="-122"/>
              </a:rPr>
              <a:t>2018</a:t>
            </a:r>
            <a:r>
              <a:rPr lang="zh-CN" altLang="en-US" sz="2800" b="1" dirty="0" smtClean="0">
                <a:latin typeface="微软雅黑" pitchFamily="34" charset="-122"/>
                <a:ea typeface="微软雅黑" pitchFamily="34" charset="-122"/>
              </a:rPr>
              <a:t>年在</a:t>
            </a:r>
            <a:r>
              <a:rPr lang="zh-CN" altLang="en-US" sz="2800" b="1" dirty="0">
                <a:latin typeface="微软雅黑" pitchFamily="34" charset="-122"/>
                <a:ea typeface="微软雅黑" pitchFamily="34" charset="-122"/>
              </a:rPr>
              <a:t>束调试并</a:t>
            </a:r>
            <a:r>
              <a:rPr lang="zh-CN" altLang="en-US" sz="2800" b="1" dirty="0">
                <a:solidFill>
                  <a:srgbClr val="C00000"/>
                </a:solidFill>
                <a:latin typeface="微软雅黑" pitchFamily="34" charset="-122"/>
                <a:ea typeface="微软雅黑" pitchFamily="34" charset="-122"/>
              </a:rPr>
              <a:t>展开</a:t>
            </a:r>
            <a:r>
              <a:rPr lang="zh-CN" altLang="en-US" sz="2800" b="1" dirty="0" smtClean="0">
                <a:solidFill>
                  <a:srgbClr val="C00000"/>
                </a:solidFill>
                <a:latin typeface="微软雅黑" pitchFamily="34" charset="-122"/>
                <a:ea typeface="微软雅黑" pitchFamily="34" charset="-122"/>
              </a:rPr>
              <a:t>实验</a:t>
            </a:r>
            <a:endParaRPr lang="zh-CN" altLang="en-US" sz="2800" b="1" dirty="0">
              <a:solidFill>
                <a:srgbClr val="C00000"/>
              </a:solidFill>
              <a:latin typeface="微软雅黑" pitchFamily="34" charset="-122"/>
              <a:ea typeface="微软雅黑" pitchFamily="34" charset="-122"/>
            </a:endParaRPr>
          </a:p>
        </p:txBody>
      </p:sp>
      <p:sp>
        <p:nvSpPr>
          <p:cNvPr id="34826" name="矩形 10"/>
          <p:cNvSpPr>
            <a:spLocks noChangeArrowheads="1"/>
          </p:cNvSpPr>
          <p:nvPr/>
        </p:nvSpPr>
        <p:spPr bwMode="auto">
          <a:xfrm>
            <a:off x="285750" y="714375"/>
            <a:ext cx="4429125" cy="74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150000"/>
              </a:lnSpc>
            </a:pPr>
            <a:r>
              <a:rPr lang="zh-CN" altLang="en-US" sz="3200" b="1" dirty="0">
                <a:solidFill>
                  <a:srgbClr val="C00000"/>
                </a:solidFill>
                <a:latin typeface="微软雅黑" pitchFamily="34" charset="-122"/>
                <a:ea typeface="微软雅黑" pitchFamily="34" charset="-122"/>
              </a:rPr>
              <a:t>行知 冷中子三轴谱仪</a:t>
            </a:r>
            <a:endParaRPr lang="en-US" altLang="zh-CN" sz="3200" b="1" dirty="0">
              <a:solidFill>
                <a:srgbClr val="C00000"/>
              </a:solidFill>
              <a:latin typeface="微软雅黑" pitchFamily="34" charset="-122"/>
              <a:ea typeface="微软雅黑" pitchFamily="34" charset="-122"/>
            </a:endParaRPr>
          </a:p>
        </p:txBody>
      </p:sp>
      <p:pic>
        <p:nvPicPr>
          <p:cNvPr id="34827" name="Picture 11" descr="C:\Users\Administrator.USER-20170816XO\Desktop\logo.png"/>
          <p:cNvPicPr>
            <a:picLocks noChangeAspect="1" noChangeArrowheads="1"/>
          </p:cNvPicPr>
          <p:nvPr/>
        </p:nvPicPr>
        <p:blipFill>
          <a:blip r:embed="rId9">
            <a:extLst>
              <a:ext uri="{28A0092B-C50C-407E-A947-70E740481C1C}">
                <a14:useLocalDpi xmlns:a14="http://schemas.microsoft.com/office/drawing/2010/main" val="0"/>
              </a:ext>
            </a:extLst>
          </a:blip>
          <a:srcRect l="3693" r="28615"/>
          <a:stretch>
            <a:fillRect/>
          </a:stretch>
        </p:blipFill>
        <p:spPr bwMode="auto">
          <a:xfrm>
            <a:off x="6000750" y="0"/>
            <a:ext cx="31432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2176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7" name="Picture 5"/>
          <p:cNvPicPr>
            <a:picLocks noChangeAspect="1" noChangeArrowheads="1"/>
          </p:cNvPicPr>
          <p:nvPr/>
        </p:nvPicPr>
        <p:blipFill>
          <a:blip r:embed="rId3"/>
          <a:srcRect/>
          <a:stretch>
            <a:fillRect/>
          </a:stretch>
        </p:blipFill>
        <p:spPr bwMode="auto">
          <a:xfrm>
            <a:off x="290572" y="857232"/>
            <a:ext cx="8567708" cy="5854269"/>
          </a:xfrm>
          <a:prstGeom prst="rect">
            <a:avLst/>
          </a:prstGeom>
          <a:ln>
            <a:noFill/>
          </a:ln>
          <a:effectLst>
            <a:softEdge rad="112500"/>
          </a:effectLst>
        </p:spPr>
      </p:pic>
    </p:spTree>
    <p:extLst>
      <p:ext uri="{BB962C8B-B14F-4D97-AF65-F5344CB8AC3E}">
        <p14:creationId xmlns:p14="http://schemas.microsoft.com/office/powerpoint/2010/main" val="27764518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组合 58"/>
          <p:cNvGrpSpPr>
            <a:grpSpLocks/>
          </p:cNvGrpSpPr>
          <p:nvPr/>
        </p:nvGrpSpPr>
        <p:grpSpPr bwMode="auto">
          <a:xfrm>
            <a:off x="4783138" y="4286250"/>
            <a:ext cx="4146550" cy="4040188"/>
            <a:chOff x="228600" y="1052513"/>
            <a:chExt cx="5495925" cy="5184775"/>
          </a:xfrm>
        </p:grpSpPr>
        <p:pic>
          <p:nvPicPr>
            <p:cNvPr id="368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52513"/>
              <a:ext cx="54959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888" name="直接连接符 5"/>
            <p:cNvCxnSpPr>
              <a:cxnSpLocks noChangeShapeType="1"/>
            </p:cNvCxnSpPr>
            <p:nvPr/>
          </p:nvCxnSpPr>
          <p:spPr bwMode="auto">
            <a:xfrm>
              <a:off x="947738" y="2636838"/>
              <a:ext cx="2016125" cy="129698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36889" name="直接连接符 6"/>
            <p:cNvCxnSpPr>
              <a:cxnSpLocks noChangeShapeType="1"/>
            </p:cNvCxnSpPr>
            <p:nvPr/>
          </p:nvCxnSpPr>
          <p:spPr bwMode="auto">
            <a:xfrm flipH="1">
              <a:off x="2963863" y="2636838"/>
              <a:ext cx="2016125" cy="129698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8" name="弧形 7"/>
            <p:cNvSpPr/>
            <p:nvPr/>
          </p:nvSpPr>
          <p:spPr bwMode="auto">
            <a:xfrm rot="18947135">
              <a:off x="2734590" y="3668328"/>
              <a:ext cx="486049" cy="529682"/>
            </a:xfrm>
            <a:prstGeom prst="arc">
              <a:avLst>
                <a:gd name="adj1" fmla="val 15197423"/>
                <a:gd name="adj2" fmla="val 709062"/>
              </a:avLst>
            </a:prstGeom>
            <a:noFill/>
            <a:ln w="19050" cap="flat" cmpd="sng" algn="ctr">
              <a:solidFill>
                <a:srgbClr val="FF0000"/>
              </a:solidFill>
              <a:prstDash val="solid"/>
              <a:round/>
              <a:headEnd type="none" w="med" len="med"/>
              <a:tailEnd type="none" w="med" len="med"/>
            </a:ln>
            <a:effectLst/>
            <a:extLst/>
          </p:spPr>
          <p:txBody>
            <a:bodyPr/>
            <a:lstStyle/>
            <a:p>
              <a:pPr eaLnBrk="0" hangingPunct="0">
                <a:defRPr/>
              </a:pPr>
              <a:endParaRPr lang="zh-CN" altLang="en-US">
                <a:ea typeface="+mn-ea"/>
              </a:endParaRPr>
            </a:p>
          </p:txBody>
        </p:sp>
        <p:sp>
          <p:nvSpPr>
            <p:cNvPr id="9" name="弧形 8"/>
            <p:cNvSpPr/>
            <p:nvPr/>
          </p:nvSpPr>
          <p:spPr bwMode="auto">
            <a:xfrm rot="18856842">
              <a:off x="621012" y="1556700"/>
              <a:ext cx="4679540" cy="4681635"/>
            </a:xfrm>
            <a:prstGeom prst="arc">
              <a:avLst>
                <a:gd name="adj1" fmla="val 15524317"/>
                <a:gd name="adj2" fmla="val 773395"/>
              </a:avLst>
            </a:prstGeom>
            <a:noFill/>
            <a:ln w="19050" cap="flat" cmpd="sng" algn="ctr">
              <a:solidFill>
                <a:srgbClr val="FF0000"/>
              </a:solidFill>
              <a:prstDash val="solid"/>
              <a:round/>
              <a:headEnd type="none" w="med" len="med"/>
              <a:tailEnd type="none" w="med" len="med"/>
            </a:ln>
            <a:effectLst/>
            <a:extLst/>
          </p:spPr>
          <p:txBody>
            <a:bodyPr/>
            <a:lstStyle/>
            <a:p>
              <a:pPr eaLnBrk="0" hangingPunct="0">
                <a:defRPr/>
              </a:pPr>
              <a:endParaRPr lang="zh-CN" altLang="en-US">
                <a:ea typeface="+mn-ea"/>
              </a:endParaRPr>
            </a:p>
          </p:txBody>
        </p:sp>
        <p:sp>
          <p:nvSpPr>
            <p:cNvPr id="10" name="弧形 9"/>
            <p:cNvSpPr/>
            <p:nvPr/>
          </p:nvSpPr>
          <p:spPr bwMode="auto">
            <a:xfrm rot="18856842">
              <a:off x="1388434" y="2325383"/>
              <a:ext cx="3169945" cy="3166679"/>
            </a:xfrm>
            <a:prstGeom prst="arc">
              <a:avLst>
                <a:gd name="adj1" fmla="val 15524317"/>
                <a:gd name="adj2" fmla="val 773395"/>
              </a:avLst>
            </a:prstGeom>
            <a:noFill/>
            <a:ln w="19050" cap="flat" cmpd="sng" algn="ctr">
              <a:solidFill>
                <a:srgbClr val="FF0000"/>
              </a:solidFill>
              <a:prstDash val="solid"/>
              <a:round/>
              <a:headEnd type="none" w="med" len="med"/>
              <a:tailEnd type="none" w="med" len="med"/>
            </a:ln>
            <a:effectLst/>
            <a:extLst/>
          </p:spPr>
          <p:txBody>
            <a:bodyPr/>
            <a:lstStyle/>
            <a:p>
              <a:pPr eaLnBrk="0" hangingPunct="0">
                <a:defRPr/>
              </a:pPr>
              <a:endParaRPr lang="zh-CN" altLang="en-US">
                <a:ea typeface="+mn-ea"/>
              </a:endParaRPr>
            </a:p>
          </p:txBody>
        </p:sp>
        <p:sp>
          <p:nvSpPr>
            <p:cNvPr id="11" name="弧形 10"/>
            <p:cNvSpPr/>
            <p:nvPr/>
          </p:nvSpPr>
          <p:spPr bwMode="auto">
            <a:xfrm rot="18856842">
              <a:off x="1836192" y="2757628"/>
              <a:ext cx="2247074" cy="2247185"/>
            </a:xfrm>
            <a:prstGeom prst="arc">
              <a:avLst>
                <a:gd name="adj1" fmla="val 15524317"/>
                <a:gd name="adj2" fmla="val 773395"/>
              </a:avLst>
            </a:prstGeom>
            <a:noFill/>
            <a:ln w="19050" cap="flat" cmpd="sng" algn="ctr">
              <a:solidFill>
                <a:srgbClr val="FF0000"/>
              </a:solidFill>
              <a:prstDash val="solid"/>
              <a:round/>
              <a:headEnd type="none" w="med" len="med"/>
              <a:tailEnd type="none" w="med" len="med"/>
            </a:ln>
            <a:effectLst/>
            <a:extLst/>
          </p:spPr>
          <p:txBody>
            <a:bodyPr/>
            <a:lstStyle/>
            <a:p>
              <a:pPr eaLnBrk="0" hangingPunct="0">
                <a:defRPr/>
              </a:pPr>
              <a:endParaRPr lang="zh-CN" altLang="en-US">
                <a:ea typeface="+mn-ea"/>
              </a:endParaRPr>
            </a:p>
          </p:txBody>
        </p:sp>
        <p:sp>
          <p:nvSpPr>
            <p:cNvPr id="12" name="弧形 11"/>
            <p:cNvSpPr/>
            <p:nvPr/>
          </p:nvSpPr>
          <p:spPr bwMode="auto">
            <a:xfrm rot="18856842">
              <a:off x="2099163" y="3034734"/>
              <a:ext cx="1731654" cy="1731680"/>
            </a:xfrm>
            <a:prstGeom prst="arc">
              <a:avLst>
                <a:gd name="adj1" fmla="val 15524317"/>
                <a:gd name="adj2" fmla="val 773395"/>
              </a:avLst>
            </a:prstGeom>
            <a:noFill/>
            <a:ln w="19050" cap="flat" cmpd="sng" algn="ctr">
              <a:solidFill>
                <a:srgbClr val="FF0000"/>
              </a:solidFill>
              <a:prstDash val="solid"/>
              <a:round/>
              <a:headEnd type="none" w="med" len="med"/>
              <a:tailEnd type="none" w="med" len="med"/>
            </a:ln>
            <a:effectLst/>
            <a:extLst/>
          </p:spPr>
          <p:txBody>
            <a:bodyPr/>
            <a:lstStyle/>
            <a:p>
              <a:pPr eaLnBrk="0" hangingPunct="0">
                <a:defRPr/>
              </a:pPr>
              <a:endParaRPr lang="zh-CN" altLang="en-US">
                <a:ea typeface="+mn-ea"/>
              </a:endParaRPr>
            </a:p>
          </p:txBody>
        </p:sp>
      </p:grpSp>
      <p:pic>
        <p:nvPicPr>
          <p:cNvPr id="368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1643063"/>
            <a:ext cx="369093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68" name="组合 59"/>
          <p:cNvGrpSpPr>
            <a:grpSpLocks/>
          </p:cNvGrpSpPr>
          <p:nvPr/>
        </p:nvGrpSpPr>
        <p:grpSpPr bwMode="auto">
          <a:xfrm>
            <a:off x="4214813" y="1428750"/>
            <a:ext cx="4830762" cy="2857500"/>
            <a:chOff x="250825" y="836613"/>
            <a:chExt cx="6008688" cy="3399976"/>
          </a:xfrm>
        </p:grpSpPr>
        <p:pic>
          <p:nvPicPr>
            <p:cNvPr id="3687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981000"/>
              <a:ext cx="600868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874" name="直接箭头连接符 12"/>
            <p:cNvCxnSpPr>
              <a:cxnSpLocks noChangeShapeType="1"/>
            </p:cNvCxnSpPr>
            <p:nvPr/>
          </p:nvCxnSpPr>
          <p:spPr bwMode="auto">
            <a:xfrm flipH="1" flipV="1">
              <a:off x="3276600" y="1341438"/>
              <a:ext cx="287338" cy="2016125"/>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6875" name="直接箭头连接符 13"/>
            <p:cNvCxnSpPr>
              <a:cxnSpLocks noChangeShapeType="1"/>
            </p:cNvCxnSpPr>
            <p:nvPr/>
          </p:nvCxnSpPr>
          <p:spPr bwMode="auto">
            <a:xfrm flipH="1" flipV="1">
              <a:off x="3851275" y="1341438"/>
              <a:ext cx="144463" cy="2016125"/>
            </a:xfrm>
            <a:prstGeom prst="straightConnector1">
              <a:avLst/>
            </a:prstGeom>
            <a:noFill/>
            <a:ln w="28575">
              <a:solidFill>
                <a:srgbClr val="FF9999"/>
              </a:solidFill>
              <a:round/>
              <a:headEnd/>
              <a:tailEnd type="arrow" w="med" len="med"/>
            </a:ln>
            <a:extLst>
              <a:ext uri="{909E8E84-426E-40DD-AFC4-6F175D3DCCD1}">
                <a14:hiddenFill xmlns:a14="http://schemas.microsoft.com/office/drawing/2010/main">
                  <a:noFill/>
                </a14:hiddenFill>
              </a:ext>
            </a:extLst>
          </p:spPr>
        </p:cxnSp>
        <p:cxnSp>
          <p:nvCxnSpPr>
            <p:cNvPr id="36876" name="直接箭头连接符 15"/>
            <p:cNvCxnSpPr>
              <a:cxnSpLocks noChangeShapeType="1"/>
            </p:cNvCxnSpPr>
            <p:nvPr/>
          </p:nvCxnSpPr>
          <p:spPr bwMode="auto">
            <a:xfrm flipV="1">
              <a:off x="4284663" y="1341438"/>
              <a:ext cx="142875" cy="2016125"/>
            </a:xfrm>
            <a:prstGeom prst="straightConnector1">
              <a:avLst/>
            </a:prstGeom>
            <a:noFill/>
            <a:ln w="28575">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36877" name="直接箭头连接符 17"/>
            <p:cNvCxnSpPr>
              <a:cxnSpLocks noChangeShapeType="1"/>
            </p:cNvCxnSpPr>
            <p:nvPr/>
          </p:nvCxnSpPr>
          <p:spPr bwMode="auto">
            <a:xfrm flipV="1">
              <a:off x="4572000" y="1341438"/>
              <a:ext cx="360363" cy="2016125"/>
            </a:xfrm>
            <a:prstGeom prst="straightConnector1">
              <a:avLst/>
            </a:prstGeom>
            <a:noFill/>
            <a:ln w="28575">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36878" name="直接箭头连接符 19"/>
            <p:cNvCxnSpPr>
              <a:cxnSpLocks noChangeShapeType="1"/>
            </p:cNvCxnSpPr>
            <p:nvPr/>
          </p:nvCxnSpPr>
          <p:spPr bwMode="auto">
            <a:xfrm flipV="1">
              <a:off x="4932363" y="1341438"/>
              <a:ext cx="576262" cy="2016125"/>
            </a:xfrm>
            <a:prstGeom prst="straightConnector1">
              <a:avLst/>
            </a:prstGeom>
            <a:noFill/>
            <a:ln w="28575">
              <a:solidFill>
                <a:srgbClr val="00B0F0"/>
              </a:solidFill>
              <a:round/>
              <a:headEnd/>
              <a:tailEnd type="arrow" w="med" len="med"/>
            </a:ln>
            <a:extLst>
              <a:ext uri="{909E8E84-426E-40DD-AFC4-6F175D3DCCD1}">
                <a14:hiddenFill xmlns:a14="http://schemas.microsoft.com/office/drawing/2010/main">
                  <a:noFill/>
                </a14:hiddenFill>
              </a:ext>
            </a:extLst>
          </p:spPr>
        </p:cxnSp>
        <p:sp>
          <p:nvSpPr>
            <p:cNvPr id="36879" name="TextBox 37"/>
            <p:cNvSpPr txBox="1">
              <a:spLocks noChangeArrowheads="1"/>
            </p:cNvSpPr>
            <p:nvPr/>
          </p:nvSpPr>
          <p:spPr bwMode="auto">
            <a:xfrm>
              <a:off x="5397500" y="836613"/>
              <a:ext cx="6873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1600">
                  <a:solidFill>
                    <a:srgbClr val="00B0F0"/>
                  </a:solidFill>
                </a:rPr>
                <a:t>5meV</a:t>
              </a:r>
              <a:endParaRPr lang="zh-CN" altLang="en-US">
                <a:solidFill>
                  <a:srgbClr val="00B0F0"/>
                </a:solidFill>
              </a:endParaRPr>
            </a:p>
          </p:txBody>
        </p:sp>
        <p:sp>
          <p:nvSpPr>
            <p:cNvPr id="36880" name="TextBox 38"/>
            <p:cNvSpPr txBox="1">
              <a:spLocks noChangeArrowheads="1"/>
            </p:cNvSpPr>
            <p:nvPr/>
          </p:nvSpPr>
          <p:spPr bwMode="auto">
            <a:xfrm>
              <a:off x="2771775" y="836613"/>
              <a:ext cx="685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1600">
                  <a:solidFill>
                    <a:srgbClr val="FF0000"/>
                  </a:solidFill>
                </a:rPr>
                <a:t>3meV</a:t>
              </a:r>
              <a:endParaRPr lang="zh-CN" altLang="en-US">
                <a:solidFill>
                  <a:srgbClr val="FF0000"/>
                </a:solidFill>
              </a:endParaRPr>
            </a:p>
          </p:txBody>
        </p:sp>
        <p:sp>
          <p:nvSpPr>
            <p:cNvPr id="36881" name="TextBox 39"/>
            <p:cNvSpPr txBox="1">
              <a:spLocks noChangeArrowheads="1"/>
            </p:cNvSpPr>
            <p:nvPr/>
          </p:nvSpPr>
          <p:spPr bwMode="auto">
            <a:xfrm>
              <a:off x="3348038" y="836613"/>
              <a:ext cx="8397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1600">
                  <a:solidFill>
                    <a:srgbClr val="FF9999"/>
                  </a:solidFill>
                </a:rPr>
                <a:t>3.5meV</a:t>
              </a:r>
              <a:endParaRPr lang="zh-CN" altLang="en-US">
                <a:solidFill>
                  <a:srgbClr val="FF9999"/>
                </a:solidFill>
              </a:endParaRPr>
            </a:p>
          </p:txBody>
        </p:sp>
        <p:sp>
          <p:nvSpPr>
            <p:cNvPr id="36882" name="TextBox 40"/>
            <p:cNvSpPr txBox="1">
              <a:spLocks noChangeArrowheads="1"/>
            </p:cNvSpPr>
            <p:nvPr/>
          </p:nvSpPr>
          <p:spPr bwMode="auto">
            <a:xfrm>
              <a:off x="4067175" y="836613"/>
              <a:ext cx="6873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1600">
                  <a:solidFill>
                    <a:srgbClr val="FFC000"/>
                  </a:solidFill>
                </a:rPr>
                <a:t>4meV</a:t>
              </a:r>
              <a:endParaRPr lang="zh-CN" altLang="en-US">
                <a:solidFill>
                  <a:srgbClr val="FFC000"/>
                </a:solidFill>
              </a:endParaRPr>
            </a:p>
          </p:txBody>
        </p:sp>
        <p:sp>
          <p:nvSpPr>
            <p:cNvPr id="36883" name="TextBox 41"/>
            <p:cNvSpPr txBox="1">
              <a:spLocks noChangeArrowheads="1"/>
            </p:cNvSpPr>
            <p:nvPr/>
          </p:nvSpPr>
          <p:spPr bwMode="auto">
            <a:xfrm>
              <a:off x="4643438" y="836613"/>
              <a:ext cx="841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1600">
                  <a:solidFill>
                    <a:srgbClr val="00B050"/>
                  </a:solidFill>
                </a:rPr>
                <a:t>4.5meV</a:t>
              </a:r>
              <a:endParaRPr lang="zh-CN" altLang="en-US">
                <a:solidFill>
                  <a:srgbClr val="00B050"/>
                </a:solidFill>
              </a:endParaRPr>
            </a:p>
          </p:txBody>
        </p:sp>
        <p:sp>
          <p:nvSpPr>
            <p:cNvPr id="26" name="TextBox 25"/>
            <p:cNvSpPr txBox="1"/>
            <p:nvPr/>
          </p:nvSpPr>
          <p:spPr>
            <a:xfrm flipH="1">
              <a:off x="1439530" y="3934369"/>
              <a:ext cx="951754" cy="30222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en-US" altLang="zh-CN" sz="1200" dirty="0">
                  <a:latin typeface="宋体" pitchFamily="2" charset="-122"/>
                  <a:ea typeface="宋体" pitchFamily="2" charset="-122"/>
                </a:rPr>
                <a:t>Be</a:t>
              </a:r>
              <a:r>
                <a:rPr lang="zh-CN" altLang="en-US" sz="1200" dirty="0">
                  <a:latin typeface="宋体" pitchFamily="2" charset="-122"/>
                  <a:ea typeface="宋体" pitchFamily="2" charset="-122"/>
                </a:rPr>
                <a:t> </a:t>
              </a:r>
              <a:r>
                <a:rPr lang="en-US" altLang="zh-CN" sz="1200" dirty="0">
                  <a:latin typeface="宋体" pitchFamily="2" charset="-122"/>
                  <a:ea typeface="宋体" pitchFamily="2" charset="-122"/>
                </a:rPr>
                <a:t>filter</a:t>
              </a:r>
              <a:endParaRPr lang="zh-CN" altLang="en-US" dirty="0">
                <a:latin typeface="宋体" pitchFamily="2" charset="-122"/>
                <a:ea typeface="宋体" pitchFamily="2" charset="-122"/>
              </a:endParaRPr>
            </a:p>
          </p:txBody>
        </p:sp>
        <p:sp>
          <p:nvSpPr>
            <p:cNvPr id="27" name="TextBox 26"/>
            <p:cNvSpPr txBox="1"/>
            <p:nvPr/>
          </p:nvSpPr>
          <p:spPr>
            <a:xfrm>
              <a:off x="2553201" y="3934369"/>
              <a:ext cx="1117620" cy="30222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en-US" altLang="zh-CN" sz="1200" dirty="0">
                  <a:latin typeface="宋体" pitchFamily="2" charset="-122"/>
                  <a:ea typeface="宋体" pitchFamily="2" charset="-122"/>
                </a:rPr>
                <a:t>collimators</a:t>
              </a:r>
              <a:endParaRPr lang="zh-CN" altLang="en-US" sz="1200" dirty="0">
                <a:latin typeface="宋体" pitchFamily="2" charset="-122"/>
                <a:ea typeface="宋体" pitchFamily="2" charset="-122"/>
              </a:endParaRPr>
            </a:p>
          </p:txBody>
        </p:sp>
        <p:cxnSp>
          <p:nvCxnSpPr>
            <p:cNvPr id="36886" name="直接箭头连接符 10"/>
            <p:cNvCxnSpPr>
              <a:cxnSpLocks noChangeShapeType="1"/>
            </p:cNvCxnSpPr>
            <p:nvPr/>
          </p:nvCxnSpPr>
          <p:spPr bwMode="auto">
            <a:xfrm>
              <a:off x="684213" y="3357563"/>
              <a:ext cx="4679950" cy="0"/>
            </a:xfrm>
            <a:prstGeom prst="straightConnector1">
              <a:avLst/>
            </a:prstGeom>
            <a:noFill/>
            <a:ln w="57150">
              <a:solidFill>
                <a:schemeClr val="bg1"/>
              </a:solidFill>
              <a:round/>
              <a:headEnd/>
              <a:tailEnd type="arrow" w="med" len="med"/>
            </a:ln>
            <a:extLst>
              <a:ext uri="{909E8E84-426E-40DD-AFC4-6F175D3DCCD1}">
                <a14:hiddenFill xmlns:a14="http://schemas.microsoft.com/office/drawing/2010/main">
                  <a:noFill/>
                </a14:hiddenFill>
              </a:ext>
            </a:extLst>
          </p:spPr>
        </p:cxnSp>
      </p:grpSp>
      <p:pic>
        <p:nvPicPr>
          <p:cNvPr id="36869" name="Picture 11" descr="C:\Users\Administrator.USER-20170816XO\Desktop\logo.png"/>
          <p:cNvPicPr>
            <a:picLocks noChangeAspect="1" noChangeArrowheads="1"/>
          </p:cNvPicPr>
          <p:nvPr/>
        </p:nvPicPr>
        <p:blipFill>
          <a:blip r:embed="rId6">
            <a:extLst>
              <a:ext uri="{28A0092B-C50C-407E-A947-70E740481C1C}">
                <a14:useLocalDpi xmlns:a14="http://schemas.microsoft.com/office/drawing/2010/main" val="0"/>
              </a:ext>
            </a:extLst>
          </a:blip>
          <a:srcRect l="3693" r="28615"/>
          <a:stretch>
            <a:fillRect/>
          </a:stretch>
        </p:blipFill>
        <p:spPr bwMode="auto">
          <a:xfrm>
            <a:off x="6000750" y="0"/>
            <a:ext cx="31432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矩形 10"/>
          <p:cNvSpPr>
            <a:spLocks noChangeArrowheads="1"/>
          </p:cNvSpPr>
          <p:nvPr/>
        </p:nvSpPr>
        <p:spPr bwMode="auto">
          <a:xfrm>
            <a:off x="285750" y="714375"/>
            <a:ext cx="55006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150000"/>
              </a:lnSpc>
            </a:pPr>
            <a:r>
              <a:rPr lang="zh-CN" altLang="en-US" sz="3200" b="1" dirty="0">
                <a:solidFill>
                  <a:srgbClr val="C00000"/>
                </a:solidFill>
                <a:latin typeface="黑体" pitchFamily="49" charset="-122"/>
                <a:ea typeface="黑体" pitchFamily="49" charset="-122"/>
              </a:rPr>
              <a:t>博雅 冷中子广谱谱仪</a:t>
            </a:r>
            <a:r>
              <a:rPr lang="en-US" altLang="zh-CN" sz="3200" b="1" dirty="0">
                <a:solidFill>
                  <a:srgbClr val="C00000"/>
                </a:solidFill>
                <a:latin typeface="黑体" pitchFamily="49" charset="-122"/>
                <a:ea typeface="黑体" pitchFamily="49" charset="-122"/>
              </a:rPr>
              <a:t>-</a:t>
            </a:r>
            <a:r>
              <a:rPr lang="zh-CN" altLang="en-US" sz="3200" b="1" dirty="0">
                <a:solidFill>
                  <a:srgbClr val="C00000"/>
                </a:solidFill>
                <a:latin typeface="黑体" pitchFamily="49" charset="-122"/>
                <a:ea typeface="黑体" pitchFamily="49" charset="-122"/>
              </a:rPr>
              <a:t>在建</a:t>
            </a:r>
            <a:endParaRPr lang="en-US" altLang="zh-CN" sz="3200" b="1" dirty="0">
              <a:solidFill>
                <a:srgbClr val="C00000"/>
              </a:solidFill>
              <a:latin typeface="黑体" pitchFamily="49" charset="-122"/>
              <a:ea typeface="黑体" pitchFamily="49" charset="-122"/>
            </a:endParaRPr>
          </a:p>
        </p:txBody>
      </p:sp>
      <p:sp>
        <p:nvSpPr>
          <p:cNvPr id="36871" name="矩形 30"/>
          <p:cNvSpPr>
            <a:spLocks noChangeArrowheads="1"/>
          </p:cNvSpPr>
          <p:nvPr/>
        </p:nvSpPr>
        <p:spPr bwMode="auto">
          <a:xfrm>
            <a:off x="0" y="428625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altLang="zh-CN" sz="2400" b="1">
                <a:solidFill>
                  <a:srgbClr val="003399"/>
                </a:solidFill>
              </a:rPr>
              <a:t>Continuous Angle Multiple Energy Analysis</a:t>
            </a:r>
            <a:endParaRPr lang="en-US" altLang="zh-CN" sz="2400" b="1">
              <a:solidFill>
                <a:srgbClr val="003399"/>
              </a:solidFill>
            </a:endParaRPr>
          </a:p>
        </p:txBody>
      </p:sp>
      <p:sp>
        <p:nvSpPr>
          <p:cNvPr id="36872" name="矩形 31"/>
          <p:cNvSpPr>
            <a:spLocks noChangeArrowheads="1"/>
          </p:cNvSpPr>
          <p:nvPr/>
        </p:nvSpPr>
        <p:spPr bwMode="auto">
          <a:xfrm>
            <a:off x="214313" y="5286375"/>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altLang="zh-CN" sz="2400" b="1" dirty="0">
                <a:latin typeface="微软雅黑" pitchFamily="34" charset="-122"/>
                <a:ea typeface="微软雅黑" pitchFamily="34" charset="-122"/>
              </a:rPr>
              <a:t>34</a:t>
            </a:r>
            <a:r>
              <a:rPr lang="zh-CN" altLang="en-US" sz="2400" b="1" dirty="0">
                <a:latin typeface="微软雅黑" pitchFamily="34" charset="-122"/>
                <a:ea typeface="微软雅黑" pitchFamily="34" charset="-122"/>
              </a:rPr>
              <a:t>个测量通道，每个通道可以同时分析</a:t>
            </a:r>
            <a:r>
              <a:rPr lang="en-US" altLang="zh-CN" sz="2400" b="1" dirty="0">
                <a:latin typeface="微软雅黑" pitchFamily="34" charset="-122"/>
                <a:ea typeface="微软雅黑" pitchFamily="34" charset="-122"/>
              </a:rPr>
              <a:t>5</a:t>
            </a:r>
            <a:r>
              <a:rPr lang="zh-CN" altLang="en-US" sz="2400" b="1" dirty="0">
                <a:latin typeface="微软雅黑" pitchFamily="34" charset="-122"/>
                <a:ea typeface="微软雅黑" pitchFamily="34" charset="-122"/>
              </a:rPr>
              <a:t>个中子最终能量，设计方案覆盖探测角度之广为</a:t>
            </a:r>
            <a:r>
              <a:rPr lang="zh-CN" altLang="en-US" sz="2400" b="1" dirty="0">
                <a:solidFill>
                  <a:srgbClr val="C00000"/>
                </a:solidFill>
                <a:latin typeface="微软雅黑" pitchFamily="34" charset="-122"/>
                <a:ea typeface="微软雅黑" pitchFamily="34" charset="-122"/>
              </a:rPr>
              <a:t>国际领先</a:t>
            </a:r>
            <a:r>
              <a:rPr lang="zh-CN" altLang="en-US" sz="2400" b="1" dirty="0" smtClean="0">
                <a:solidFill>
                  <a:srgbClr val="C00000"/>
                </a:solidFill>
                <a:latin typeface="微软雅黑" pitchFamily="34" charset="-122"/>
                <a:ea typeface="微软雅黑" pitchFamily="34" charset="-122"/>
              </a:rPr>
              <a:t>水平 </a:t>
            </a:r>
            <a:endParaRPr lang="zh-CN" altLang="en-US" sz="2400" b="1" dirty="0">
              <a:solidFill>
                <a:srgbClr val="C00000"/>
              </a:solidFill>
              <a:latin typeface="微软雅黑" pitchFamily="34" charset="-122"/>
              <a:ea typeface="微软雅黑" pitchFamily="34" charset="-122"/>
            </a:endParaRPr>
          </a:p>
        </p:txBody>
      </p:sp>
    </p:spTree>
    <p:extLst>
      <p:ext uri="{BB962C8B-B14F-4D97-AF65-F5344CB8AC3E}">
        <p14:creationId xmlns:p14="http://schemas.microsoft.com/office/powerpoint/2010/main" val="2967841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3201988"/>
            <a:ext cx="22542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5" descr="E:\Nutstore\IMG_57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425" y="942181"/>
            <a:ext cx="156686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2" descr="E:\Nutstore\IMG_797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5925" y="968376"/>
            <a:ext cx="19685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descr="E:\Nutstore\广谱探测器系统免税申请-201708\PSD_Detectors.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16225" y="3494435"/>
            <a:ext cx="6113463"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12"/>
          <p:cNvSpPr txBox="1">
            <a:spLocks noChangeArrowheads="1"/>
          </p:cNvSpPr>
          <p:nvPr/>
        </p:nvSpPr>
        <p:spPr bwMode="auto">
          <a:xfrm>
            <a:off x="5557679" y="3059113"/>
            <a:ext cx="3500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b="1" dirty="0"/>
              <a:t>3</a:t>
            </a:r>
            <a:r>
              <a:rPr lang="zh-CN" altLang="en-US" b="1" dirty="0"/>
              <a:t>通道探测系统样机</a:t>
            </a:r>
            <a:endParaRPr lang="en-US" altLang="zh-CN" b="1" dirty="0"/>
          </a:p>
        </p:txBody>
      </p:sp>
      <p:sp>
        <p:nvSpPr>
          <p:cNvPr id="37895" name="矩形 7"/>
          <p:cNvSpPr>
            <a:spLocks noChangeArrowheads="1"/>
          </p:cNvSpPr>
          <p:nvPr/>
        </p:nvSpPr>
        <p:spPr bwMode="auto">
          <a:xfrm>
            <a:off x="458788" y="6130925"/>
            <a:ext cx="1338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a:t>分析器支架</a:t>
            </a:r>
          </a:p>
        </p:txBody>
      </p:sp>
      <p:sp>
        <p:nvSpPr>
          <p:cNvPr id="37896" name="矩形 8"/>
          <p:cNvSpPr>
            <a:spLocks noChangeArrowheads="1"/>
          </p:cNvSpPr>
          <p:nvPr/>
        </p:nvSpPr>
        <p:spPr bwMode="auto">
          <a:xfrm>
            <a:off x="7258322" y="5832475"/>
            <a:ext cx="1338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a:t>探测器阵列</a:t>
            </a:r>
          </a:p>
        </p:txBody>
      </p:sp>
      <p:pic>
        <p:nvPicPr>
          <p:cNvPr id="37897" name="Picture 3"/>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071688" y="1143000"/>
            <a:ext cx="3309937"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42875" y="1143000"/>
            <a:ext cx="186055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矩形 13"/>
          <p:cNvSpPr>
            <a:spLocks noChangeArrowheads="1"/>
          </p:cNvSpPr>
          <p:nvPr/>
        </p:nvSpPr>
        <p:spPr bwMode="auto">
          <a:xfrm>
            <a:off x="1143000" y="785813"/>
            <a:ext cx="242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a:t>机械系统</a:t>
            </a:r>
          </a:p>
        </p:txBody>
      </p:sp>
      <p:sp>
        <p:nvSpPr>
          <p:cNvPr id="37900" name="矩形 15"/>
          <p:cNvSpPr>
            <a:spLocks noChangeArrowheads="1"/>
          </p:cNvSpPr>
          <p:nvPr/>
        </p:nvSpPr>
        <p:spPr bwMode="auto">
          <a:xfrm>
            <a:off x="2474258" y="6237312"/>
            <a:ext cx="38779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200" b="1" dirty="0">
                <a:solidFill>
                  <a:srgbClr val="C00000"/>
                </a:solidFill>
                <a:latin typeface="微软雅黑" pitchFamily="34" charset="-122"/>
                <a:ea typeface="微软雅黑" pitchFamily="34" charset="-122"/>
              </a:rPr>
              <a:t>关键部件已完成制作</a:t>
            </a:r>
          </a:p>
        </p:txBody>
      </p:sp>
    </p:spTree>
    <p:extLst>
      <p:ext uri="{BB962C8B-B14F-4D97-AF65-F5344CB8AC3E}">
        <p14:creationId xmlns:p14="http://schemas.microsoft.com/office/powerpoint/2010/main" val="8524348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组合 24"/>
          <p:cNvGrpSpPr>
            <a:grpSpLocks/>
          </p:cNvGrpSpPr>
          <p:nvPr/>
        </p:nvGrpSpPr>
        <p:grpSpPr bwMode="auto">
          <a:xfrm>
            <a:off x="1143000" y="1785938"/>
            <a:ext cx="7358063" cy="4929187"/>
            <a:chOff x="34925" y="877888"/>
            <a:chExt cx="9015413" cy="5992614"/>
          </a:xfrm>
        </p:grpSpPr>
        <p:sp>
          <p:nvSpPr>
            <p:cNvPr id="38918" name="标题 9"/>
            <p:cNvSpPr txBox="1">
              <a:spLocks noChangeArrowheads="1"/>
            </p:cNvSpPr>
            <p:nvPr/>
          </p:nvSpPr>
          <p:spPr bwMode="auto">
            <a:xfrm>
              <a:off x="130175" y="3284538"/>
              <a:ext cx="885666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spcBef>
                  <a:spcPts val="600"/>
                </a:spcBef>
                <a:spcAft>
                  <a:spcPts val="600"/>
                </a:spcAft>
                <a:buFont typeface="Wingdings" pitchFamily="2" charset="2"/>
                <a:buChar char="Ø"/>
              </a:pPr>
              <a:endParaRPr lang="en-US" altLang="zh-CN" sz="2400" b="1">
                <a:latin typeface="宋体" pitchFamily="2" charset="-122"/>
                <a:ea typeface="华文新魏" pitchFamily="2" charset="-122"/>
              </a:endParaRPr>
            </a:p>
            <a:p>
              <a:pPr eaLnBrk="1" hangingPunct="1">
                <a:spcBef>
                  <a:spcPts val="600"/>
                </a:spcBef>
                <a:spcAft>
                  <a:spcPts val="600"/>
                </a:spcAft>
              </a:pPr>
              <a:endParaRPr lang="en-US" altLang="zh-CN" b="1">
                <a:solidFill>
                  <a:srgbClr val="C00000"/>
                </a:solidFill>
                <a:latin typeface="宋体" pitchFamily="2" charset="-122"/>
                <a:ea typeface="华文新魏" pitchFamily="2" charset="-122"/>
              </a:endParaRPr>
            </a:p>
            <a:p>
              <a:pPr eaLnBrk="1" hangingPunct="1">
                <a:spcBef>
                  <a:spcPts val="600"/>
                </a:spcBef>
                <a:spcAft>
                  <a:spcPts val="600"/>
                </a:spcAft>
              </a:pPr>
              <a:endParaRPr lang="en-US" altLang="zh-CN" b="1">
                <a:solidFill>
                  <a:srgbClr val="C00000"/>
                </a:solidFill>
                <a:latin typeface="宋体" pitchFamily="2" charset="-122"/>
                <a:ea typeface="华文新魏" pitchFamily="2" charset="-122"/>
              </a:endParaRPr>
            </a:p>
            <a:p>
              <a:pPr eaLnBrk="1" hangingPunct="1">
                <a:spcBef>
                  <a:spcPts val="600"/>
                </a:spcBef>
                <a:spcAft>
                  <a:spcPts val="600"/>
                </a:spcAft>
              </a:pPr>
              <a:endParaRPr lang="en-US" altLang="zh-CN" b="1">
                <a:latin typeface="宋体" pitchFamily="2" charset="-122"/>
                <a:ea typeface="华文新魏" pitchFamily="2" charset="-122"/>
              </a:endParaRPr>
            </a:p>
            <a:p>
              <a:pPr eaLnBrk="1" hangingPunct="1">
                <a:spcBef>
                  <a:spcPts val="600"/>
                </a:spcBef>
                <a:spcAft>
                  <a:spcPts val="600"/>
                </a:spcAft>
              </a:pPr>
              <a:endParaRPr lang="en-US" altLang="zh-CN" sz="2400" b="1">
                <a:latin typeface="宋体" pitchFamily="2" charset="-122"/>
                <a:ea typeface="华文新魏" pitchFamily="2" charset="-122"/>
              </a:endParaRPr>
            </a:p>
            <a:p>
              <a:pPr eaLnBrk="1" hangingPunct="1">
                <a:spcBef>
                  <a:spcPts val="600"/>
                </a:spcBef>
                <a:spcAft>
                  <a:spcPts val="600"/>
                </a:spcAft>
                <a:buFont typeface="Wingdings" pitchFamily="2" charset="2"/>
                <a:buChar char="Ø"/>
              </a:pPr>
              <a:endParaRPr lang="en-US" altLang="zh-CN" sz="2400" b="1">
                <a:latin typeface="宋体" pitchFamily="2" charset="-122"/>
                <a:ea typeface="华文新魏" pitchFamily="2" charset="-122"/>
              </a:endParaRPr>
            </a:p>
            <a:p>
              <a:pPr eaLnBrk="1" hangingPunct="1">
                <a:spcBef>
                  <a:spcPts val="600"/>
                </a:spcBef>
                <a:spcAft>
                  <a:spcPts val="600"/>
                </a:spcAft>
              </a:pPr>
              <a:endParaRPr lang="en-US" altLang="zh-CN" sz="2400" b="1">
                <a:latin typeface="宋体" pitchFamily="2" charset="-122"/>
                <a:ea typeface="华文新魏" pitchFamily="2" charset="-122"/>
              </a:endParaRPr>
            </a:p>
          </p:txBody>
        </p:sp>
        <p:pic>
          <p:nvPicPr>
            <p:cNvPr id="38919" name="Picture 2" descr="图片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3178175"/>
              <a:ext cx="7050088"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Line 10"/>
            <p:cNvSpPr>
              <a:spLocks noChangeShapeType="1"/>
            </p:cNvSpPr>
            <p:nvPr/>
          </p:nvSpPr>
          <p:spPr bwMode="auto">
            <a:xfrm>
              <a:off x="5508625" y="5626100"/>
              <a:ext cx="1943100" cy="5048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8921" name="Line 12"/>
            <p:cNvSpPr>
              <a:spLocks noChangeShapeType="1"/>
            </p:cNvSpPr>
            <p:nvPr/>
          </p:nvSpPr>
          <p:spPr bwMode="auto">
            <a:xfrm flipH="1">
              <a:off x="1042988" y="4867275"/>
              <a:ext cx="804862" cy="169545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8922" name="Text Box 13"/>
            <p:cNvSpPr txBox="1">
              <a:spLocks noChangeArrowheads="1"/>
            </p:cNvSpPr>
            <p:nvPr/>
          </p:nvSpPr>
          <p:spPr bwMode="auto">
            <a:xfrm>
              <a:off x="323850" y="6562725"/>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1">
                  <a:solidFill>
                    <a:srgbClr val="0000FF"/>
                  </a:solidFill>
                  <a:ea typeface="微软雅黑" pitchFamily="34" charset="-122"/>
                </a:rPr>
                <a:t>导管屏蔽</a:t>
              </a:r>
              <a:endParaRPr lang="en-US" altLang="zh-CN" sz="1400" b="1">
                <a:solidFill>
                  <a:srgbClr val="0000FF"/>
                </a:solidFill>
                <a:ea typeface="微软雅黑" pitchFamily="34" charset="-122"/>
              </a:endParaRPr>
            </a:p>
          </p:txBody>
        </p:sp>
        <p:sp>
          <p:nvSpPr>
            <p:cNvPr id="38923" name="Text Box 15"/>
            <p:cNvSpPr txBox="1">
              <a:spLocks noChangeArrowheads="1"/>
            </p:cNvSpPr>
            <p:nvPr/>
          </p:nvSpPr>
          <p:spPr bwMode="auto">
            <a:xfrm>
              <a:off x="5868988" y="4344988"/>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1">
                  <a:solidFill>
                    <a:srgbClr val="0000FF"/>
                  </a:solidFill>
                  <a:ea typeface="微软雅黑" pitchFamily="34" charset="-122"/>
                </a:rPr>
                <a:t>屏蔽大鼓</a:t>
              </a:r>
              <a:endParaRPr lang="en-US" altLang="zh-CN" sz="1400" b="1">
                <a:solidFill>
                  <a:srgbClr val="0000FF"/>
                </a:solidFill>
                <a:ea typeface="微软雅黑" pitchFamily="34" charset="-122"/>
              </a:endParaRPr>
            </a:p>
          </p:txBody>
        </p:sp>
        <p:sp>
          <p:nvSpPr>
            <p:cNvPr id="38924" name="Text Box 16"/>
            <p:cNvSpPr txBox="1">
              <a:spLocks noChangeArrowheads="1"/>
            </p:cNvSpPr>
            <p:nvPr/>
          </p:nvSpPr>
          <p:spPr bwMode="auto">
            <a:xfrm>
              <a:off x="7362825" y="5986463"/>
              <a:ext cx="723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1">
                  <a:solidFill>
                    <a:srgbClr val="0000FF"/>
                  </a:solidFill>
                  <a:ea typeface="微软雅黑" pitchFamily="34" charset="-122"/>
                </a:rPr>
                <a:t>探测器</a:t>
              </a:r>
              <a:endParaRPr lang="en-US" altLang="zh-CN" sz="1400" b="1">
                <a:solidFill>
                  <a:srgbClr val="0000FF"/>
                </a:solidFill>
                <a:ea typeface="微软雅黑" pitchFamily="34" charset="-122"/>
              </a:endParaRPr>
            </a:p>
          </p:txBody>
        </p:sp>
        <p:sp>
          <p:nvSpPr>
            <p:cNvPr id="38925" name="Line 9"/>
            <p:cNvSpPr>
              <a:spLocks noChangeShapeType="1"/>
            </p:cNvSpPr>
            <p:nvPr/>
          </p:nvSpPr>
          <p:spPr bwMode="auto">
            <a:xfrm flipV="1">
              <a:off x="5618163" y="4640263"/>
              <a:ext cx="320675" cy="22701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38926"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3249613"/>
              <a:ext cx="2101850" cy="2376487"/>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7" name="Line 12"/>
            <p:cNvSpPr>
              <a:spLocks noChangeShapeType="1"/>
            </p:cNvSpPr>
            <p:nvPr/>
          </p:nvSpPr>
          <p:spPr bwMode="auto">
            <a:xfrm>
              <a:off x="5330825" y="5626100"/>
              <a:ext cx="249238" cy="1008063"/>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8928" name="Text Box 16"/>
            <p:cNvSpPr txBox="1">
              <a:spLocks noChangeArrowheads="1"/>
            </p:cNvSpPr>
            <p:nvPr/>
          </p:nvSpPr>
          <p:spPr bwMode="auto">
            <a:xfrm>
              <a:off x="5027613" y="6562725"/>
              <a:ext cx="14414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1">
                  <a:solidFill>
                    <a:srgbClr val="0000FF"/>
                  </a:solidFill>
                  <a:ea typeface="微软雅黑" pitchFamily="34" charset="-122"/>
                </a:rPr>
                <a:t>狭缝及准直系统</a:t>
              </a:r>
              <a:endParaRPr lang="en-US" altLang="zh-CN" sz="1400" b="1">
                <a:solidFill>
                  <a:srgbClr val="0000FF"/>
                </a:solidFill>
                <a:ea typeface="微软雅黑" pitchFamily="34" charset="-122"/>
              </a:endParaRPr>
            </a:p>
          </p:txBody>
        </p:sp>
        <p:sp>
          <p:nvSpPr>
            <p:cNvPr id="38929" name="Line 12"/>
            <p:cNvSpPr>
              <a:spLocks noChangeShapeType="1"/>
            </p:cNvSpPr>
            <p:nvPr/>
          </p:nvSpPr>
          <p:spPr bwMode="auto">
            <a:xfrm flipH="1">
              <a:off x="3635375" y="5986463"/>
              <a:ext cx="1236663" cy="6477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8930" name="Text Box 13"/>
            <p:cNvSpPr txBox="1">
              <a:spLocks noChangeArrowheads="1"/>
            </p:cNvSpPr>
            <p:nvPr/>
          </p:nvSpPr>
          <p:spPr bwMode="auto">
            <a:xfrm>
              <a:off x="2771775" y="6562725"/>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1">
                  <a:solidFill>
                    <a:srgbClr val="0000FF"/>
                  </a:solidFill>
                  <a:ea typeface="微软雅黑" pitchFamily="34" charset="-122"/>
                </a:rPr>
                <a:t>生物屏蔽</a:t>
              </a:r>
              <a:endParaRPr lang="en-US" altLang="zh-CN" sz="1400" b="1">
                <a:solidFill>
                  <a:srgbClr val="0000FF"/>
                </a:solidFill>
                <a:ea typeface="微软雅黑" pitchFamily="34" charset="-122"/>
              </a:endParaRPr>
            </a:p>
          </p:txBody>
        </p:sp>
        <p:pic>
          <p:nvPicPr>
            <p:cNvPr id="389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8163" y="985838"/>
              <a:ext cx="3417887"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2" name="Line 9"/>
            <p:cNvSpPr>
              <a:spLocks noChangeShapeType="1"/>
            </p:cNvSpPr>
            <p:nvPr/>
          </p:nvSpPr>
          <p:spPr bwMode="auto">
            <a:xfrm flipV="1">
              <a:off x="2930525" y="2636838"/>
              <a:ext cx="3998913" cy="1931987"/>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8933" name="Text Box 13"/>
            <p:cNvSpPr txBox="1">
              <a:spLocks noChangeArrowheads="1"/>
            </p:cNvSpPr>
            <p:nvPr/>
          </p:nvSpPr>
          <p:spPr bwMode="auto">
            <a:xfrm>
              <a:off x="6877050" y="2508250"/>
              <a:ext cx="1082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1">
                  <a:solidFill>
                    <a:srgbClr val="0000FF"/>
                  </a:solidFill>
                  <a:ea typeface="微软雅黑" pitchFamily="34" charset="-122"/>
                </a:rPr>
                <a:t>热中子导管</a:t>
              </a:r>
              <a:endParaRPr lang="en-US" altLang="zh-CN" sz="1400" b="1">
                <a:solidFill>
                  <a:srgbClr val="0000FF"/>
                </a:solidFill>
                <a:ea typeface="微软雅黑" pitchFamily="34" charset="-122"/>
              </a:endParaRPr>
            </a:p>
          </p:txBody>
        </p:sp>
        <p:pic>
          <p:nvPicPr>
            <p:cNvPr id="38934" name="图片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8100" y="1949450"/>
              <a:ext cx="205740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5" name="Picture 22"/>
            <p:cNvPicPr>
              <a:picLocks noChangeAspect="1" noChangeArrowheads="1"/>
            </p:cNvPicPr>
            <p:nvPr/>
          </p:nvPicPr>
          <p:blipFill>
            <a:blip r:embed="rId7" cstate="print">
              <a:extLst>
                <a:ext uri="{28A0092B-C50C-407E-A947-70E740481C1C}">
                  <a14:useLocalDpi xmlns:a14="http://schemas.microsoft.com/office/drawing/2010/main" val="0"/>
                </a:ext>
              </a:extLst>
            </a:blip>
            <a:srcRect l="14171" t="8934" r="10818" b="19640"/>
            <a:stretch>
              <a:fillRect/>
            </a:stretch>
          </p:blipFill>
          <p:spPr bwMode="auto">
            <a:xfrm>
              <a:off x="4071938" y="985838"/>
              <a:ext cx="15081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6" name="图片 2" descr="IMG_20170607_1100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 y="877888"/>
              <a:ext cx="24828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618447" y="3178434"/>
              <a:ext cx="723567" cy="306868"/>
            </a:xfrm>
            <a:prstGeom prst="rect">
              <a:avLst/>
            </a:prstGeom>
            <a:solidFill>
              <a:schemeClr val="accent3">
                <a:lumMod val="40000"/>
                <a:lumOff val="60000"/>
              </a:schemeClr>
            </a:solidFill>
          </p:spPr>
          <p:txBody>
            <a:bodyPr wrap="none">
              <a:spAutoFit/>
            </a:bodyPr>
            <a:lstStyle/>
            <a:p>
              <a:pPr>
                <a:buFont typeface="Arial" charset="0"/>
                <a:buNone/>
                <a:defRPr/>
              </a:pPr>
              <a:r>
                <a:rPr lang="zh-CN" altLang="en-US" sz="1400" noProof="1">
                  <a:solidFill>
                    <a:srgbClr val="FF0000"/>
                  </a:solidFill>
                  <a:latin typeface="Arial" charset="0"/>
                </a:rPr>
                <a:t>样品台</a:t>
              </a:r>
              <a:endParaRPr lang="en-US" altLang="zh-CN" sz="1400" noProof="1">
                <a:solidFill>
                  <a:srgbClr val="FF0000"/>
                </a:solidFill>
                <a:latin typeface="Arial" charset="0"/>
              </a:endParaRPr>
            </a:p>
          </p:txBody>
        </p:sp>
        <p:sp>
          <p:nvSpPr>
            <p:cNvPr id="5" name="文本框 4"/>
            <p:cNvSpPr txBox="1"/>
            <p:nvPr/>
          </p:nvSpPr>
          <p:spPr>
            <a:xfrm>
              <a:off x="2711345" y="1248446"/>
              <a:ext cx="900569" cy="306868"/>
            </a:xfrm>
            <a:prstGeom prst="rect">
              <a:avLst/>
            </a:prstGeom>
            <a:solidFill>
              <a:schemeClr val="accent3">
                <a:lumMod val="40000"/>
                <a:lumOff val="60000"/>
              </a:schemeClr>
            </a:solidFill>
          </p:spPr>
          <p:txBody>
            <a:bodyPr wrap="none">
              <a:spAutoFit/>
            </a:bodyPr>
            <a:lstStyle/>
            <a:p>
              <a:pPr>
                <a:buFont typeface="Arial" charset="0"/>
                <a:buNone/>
                <a:defRPr/>
              </a:pPr>
              <a:r>
                <a:rPr lang="zh-CN" altLang="en-US" sz="1400" dirty="0">
                  <a:solidFill>
                    <a:srgbClr val="FF0000"/>
                  </a:solidFill>
                  <a:latin typeface="Arial" charset="0"/>
                </a:rPr>
                <a:t>中子导管</a:t>
              </a:r>
              <a:endParaRPr lang="en-US" altLang="zh-CN" sz="1400" dirty="0">
                <a:solidFill>
                  <a:srgbClr val="FF0000"/>
                </a:solidFill>
                <a:latin typeface="Arial" charset="0"/>
              </a:endParaRPr>
            </a:p>
          </p:txBody>
        </p:sp>
        <p:sp>
          <p:nvSpPr>
            <p:cNvPr id="6" name="文本框 5"/>
            <p:cNvSpPr txBox="1"/>
            <p:nvPr/>
          </p:nvSpPr>
          <p:spPr>
            <a:xfrm>
              <a:off x="4872322" y="2744186"/>
              <a:ext cx="548511" cy="306869"/>
            </a:xfrm>
            <a:prstGeom prst="rect">
              <a:avLst/>
            </a:prstGeom>
            <a:solidFill>
              <a:schemeClr val="accent3">
                <a:lumMod val="40000"/>
                <a:lumOff val="60000"/>
              </a:schemeClr>
            </a:solidFill>
          </p:spPr>
          <p:txBody>
            <a:bodyPr wrap="none">
              <a:spAutoFit/>
            </a:bodyPr>
            <a:lstStyle/>
            <a:p>
              <a:pPr>
                <a:buFont typeface="Arial" charset="0"/>
                <a:buNone/>
                <a:defRPr/>
              </a:pPr>
              <a:r>
                <a:rPr lang="en-US" altLang="zh-CN" sz="1400" noProof="1">
                  <a:solidFill>
                    <a:srgbClr val="FF0000"/>
                  </a:solidFill>
                  <a:latin typeface="Arial" charset="0"/>
                </a:rPr>
                <a:t>PSD</a:t>
              </a:r>
            </a:p>
          </p:txBody>
        </p:sp>
      </p:grpSp>
      <p:sp>
        <p:nvSpPr>
          <p:cNvPr id="38915" name="矩形 25"/>
          <p:cNvSpPr>
            <a:spLocks noChangeArrowheads="1"/>
          </p:cNvSpPr>
          <p:nvPr/>
        </p:nvSpPr>
        <p:spPr bwMode="auto">
          <a:xfrm>
            <a:off x="500063" y="1000125"/>
            <a:ext cx="8643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zh-CN" altLang="en-US" sz="2800" b="1" dirty="0">
                <a:solidFill>
                  <a:srgbClr val="002060"/>
                </a:solidFill>
                <a:latin typeface="微软雅黑" pitchFamily="34" charset="-122"/>
                <a:ea typeface="微软雅黑" pitchFamily="34" charset="-122"/>
                <a:sym typeface="黑体" pitchFamily="49" charset="-122"/>
              </a:rPr>
              <a:t>材料与构件深部应力场及缺陷无损探测中子谱仪研制</a:t>
            </a:r>
            <a:r>
              <a:rPr lang="zh-CN" altLang="en-US" sz="2800" dirty="0">
                <a:solidFill>
                  <a:srgbClr val="002060"/>
                </a:solidFill>
                <a:latin typeface="黑体" pitchFamily="49" charset="-122"/>
                <a:ea typeface="黑体" pitchFamily="49" charset="-122"/>
              </a:rPr>
              <a:t> </a:t>
            </a:r>
          </a:p>
        </p:txBody>
      </p:sp>
      <p:pic>
        <p:nvPicPr>
          <p:cNvPr id="38916" name="Picture 6" descr="C:\Users\Administrator.USER-20170816XO\Desktop\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5125" y="0"/>
            <a:ext cx="24288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矩形 27"/>
          <p:cNvSpPr>
            <a:spLocks noChangeArrowheads="1"/>
          </p:cNvSpPr>
          <p:nvPr/>
        </p:nvSpPr>
        <p:spPr bwMode="auto">
          <a:xfrm>
            <a:off x="3596594" y="94346"/>
            <a:ext cx="29642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b="1" dirty="0">
                <a:solidFill>
                  <a:srgbClr val="C00000"/>
                </a:solidFill>
                <a:latin typeface="微软雅黑" pitchFamily="34" charset="-122"/>
                <a:ea typeface="微软雅黑" pitchFamily="34" charset="-122"/>
              </a:rPr>
              <a:t>中子工程谱仪</a:t>
            </a:r>
          </a:p>
        </p:txBody>
      </p:sp>
    </p:spTree>
    <p:extLst>
      <p:ext uri="{BB962C8B-B14F-4D97-AF65-F5344CB8AC3E}">
        <p14:creationId xmlns:p14="http://schemas.microsoft.com/office/powerpoint/2010/main" val="13349619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图片 3" descr="IMG_20171212_0959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2050" y="1340768"/>
            <a:ext cx="2687638"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图片 4" descr="IMG_20171218_10240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1563" y="4286250"/>
            <a:ext cx="19050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图片 6"/>
          <p:cNvPicPr>
            <a:picLocks noChangeAspect="1" noChangeArrowheads="1"/>
          </p:cNvPicPr>
          <p:nvPr/>
        </p:nvPicPr>
        <p:blipFill>
          <a:blip r:embed="rId5">
            <a:extLst>
              <a:ext uri="{28A0092B-C50C-407E-A947-70E740481C1C}">
                <a14:useLocalDpi xmlns:a14="http://schemas.microsoft.com/office/drawing/2010/main" val="0"/>
              </a:ext>
            </a:extLst>
          </a:blip>
          <a:srcRect t="3307"/>
          <a:stretch>
            <a:fillRect/>
          </a:stretch>
        </p:blipFill>
        <p:spPr bwMode="auto">
          <a:xfrm>
            <a:off x="6786563" y="4214813"/>
            <a:ext cx="2357437"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C:\Users\conifer\Desktop\IMG_20180411_16182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5938" y="4286250"/>
            <a:ext cx="293052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图片 2" descr="IMG_20180407_12294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0963" y="1340768"/>
            <a:ext cx="218122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文本框 8"/>
          <p:cNvSpPr txBox="1">
            <a:spLocks noChangeArrowheads="1"/>
          </p:cNvSpPr>
          <p:nvPr/>
        </p:nvSpPr>
        <p:spPr bwMode="auto">
          <a:xfrm>
            <a:off x="7343775" y="62865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a:latin typeface="微软雅黑" pitchFamily="34" charset="-122"/>
                <a:ea typeface="微软雅黑" pitchFamily="34" charset="-122"/>
              </a:rPr>
              <a:t>荷载系统设计图</a:t>
            </a:r>
          </a:p>
        </p:txBody>
      </p:sp>
      <p:sp>
        <p:nvSpPr>
          <p:cNvPr id="39944" name="矩形 9"/>
          <p:cNvSpPr>
            <a:spLocks noChangeArrowheads="1"/>
          </p:cNvSpPr>
          <p:nvPr/>
        </p:nvSpPr>
        <p:spPr bwMode="auto">
          <a:xfrm>
            <a:off x="4139927" y="3356992"/>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a:t>单色器制作完成</a:t>
            </a:r>
          </a:p>
        </p:txBody>
      </p:sp>
      <p:sp>
        <p:nvSpPr>
          <p:cNvPr id="39945" name="矩形 10"/>
          <p:cNvSpPr>
            <a:spLocks noChangeArrowheads="1"/>
          </p:cNvSpPr>
          <p:nvPr/>
        </p:nvSpPr>
        <p:spPr bwMode="auto">
          <a:xfrm>
            <a:off x="6804248" y="3347145"/>
            <a:ext cx="157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a:t>屏蔽大鼓安装</a:t>
            </a:r>
          </a:p>
        </p:txBody>
      </p:sp>
      <p:sp>
        <p:nvSpPr>
          <p:cNvPr id="39946" name="矩形 11"/>
          <p:cNvSpPr>
            <a:spLocks noChangeArrowheads="1"/>
          </p:cNvSpPr>
          <p:nvPr/>
        </p:nvSpPr>
        <p:spPr bwMode="auto">
          <a:xfrm>
            <a:off x="2071688" y="6286500"/>
            <a:ext cx="2492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a:t>气动系统及样品台安装</a:t>
            </a:r>
          </a:p>
        </p:txBody>
      </p:sp>
      <p:sp>
        <p:nvSpPr>
          <p:cNvPr id="39947" name="矩形 12"/>
          <p:cNvSpPr>
            <a:spLocks noChangeArrowheads="1"/>
          </p:cNvSpPr>
          <p:nvPr/>
        </p:nvSpPr>
        <p:spPr bwMode="auto">
          <a:xfrm>
            <a:off x="5392738" y="628650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a:t>控制系统</a:t>
            </a:r>
          </a:p>
        </p:txBody>
      </p:sp>
      <p:pic>
        <p:nvPicPr>
          <p:cNvPr id="39948" name="图片 4" descr="IMG_20180122_0939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188" y="1271463"/>
            <a:ext cx="313055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2" descr="C:\Users\conifer\AppData\Local\Temp\ksohtml\wps9457.tmp.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875" y="4429125"/>
            <a:ext cx="1519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0" name="矩形 15"/>
          <p:cNvSpPr>
            <a:spLocks noChangeArrowheads="1"/>
          </p:cNvSpPr>
          <p:nvPr/>
        </p:nvSpPr>
        <p:spPr bwMode="auto">
          <a:xfrm>
            <a:off x="428625" y="6215063"/>
            <a:ext cx="877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a:t>探测器</a:t>
            </a:r>
          </a:p>
        </p:txBody>
      </p:sp>
      <p:sp>
        <p:nvSpPr>
          <p:cNvPr id="39951" name="矩形 16"/>
          <p:cNvSpPr>
            <a:spLocks noChangeArrowheads="1"/>
          </p:cNvSpPr>
          <p:nvPr/>
        </p:nvSpPr>
        <p:spPr bwMode="auto">
          <a:xfrm>
            <a:off x="1259632" y="3284984"/>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a:t>导管安装</a:t>
            </a:r>
          </a:p>
        </p:txBody>
      </p:sp>
      <p:sp>
        <p:nvSpPr>
          <p:cNvPr id="39952" name="矩形 17"/>
          <p:cNvSpPr>
            <a:spLocks noChangeArrowheads="1"/>
          </p:cNvSpPr>
          <p:nvPr/>
        </p:nvSpPr>
        <p:spPr bwMode="auto">
          <a:xfrm>
            <a:off x="6417746" y="188640"/>
            <a:ext cx="18261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200" b="1" dirty="0" smtClean="0">
                <a:solidFill>
                  <a:srgbClr val="002060"/>
                </a:solidFill>
                <a:latin typeface="微软雅黑" pitchFamily="34" charset="-122"/>
                <a:ea typeface="微软雅黑" pitchFamily="34" charset="-122"/>
              </a:rPr>
              <a:t>建设</a:t>
            </a:r>
            <a:r>
              <a:rPr lang="zh-CN" altLang="en-US" sz="3200" b="1" dirty="0">
                <a:solidFill>
                  <a:srgbClr val="002060"/>
                </a:solidFill>
                <a:latin typeface="微软雅黑" pitchFamily="34" charset="-122"/>
                <a:ea typeface="微软雅黑" pitchFamily="34" charset="-122"/>
              </a:rPr>
              <a:t>进展</a:t>
            </a:r>
          </a:p>
        </p:txBody>
      </p:sp>
    </p:spTree>
    <p:extLst>
      <p:ext uri="{BB962C8B-B14F-4D97-AF65-F5344CB8AC3E}">
        <p14:creationId xmlns:p14="http://schemas.microsoft.com/office/powerpoint/2010/main" val="41107227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C:\Users\conifer\Desktop\IMG_20180411_161827.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836613"/>
            <a:ext cx="9156700"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4708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BAC9FD67-38AE-4BA7-8FB5-96B8F13F93C0}" type="slidenum">
              <a:rPr lang="zh-CN" altLang="en-US" smtClean="0"/>
              <a:pPr eaLnBrk="1" hangingPunct="1"/>
              <a:t>3</a:t>
            </a:fld>
            <a:endParaRPr lang="zh-CN" altLang="en-US" smtClean="0"/>
          </a:p>
        </p:txBody>
      </p:sp>
      <p:sp>
        <p:nvSpPr>
          <p:cNvPr id="17411" name="Text Box 4"/>
          <p:cNvSpPr txBox="1">
            <a:spLocks noChangeArrowheads="1"/>
          </p:cNvSpPr>
          <p:nvPr/>
        </p:nvSpPr>
        <p:spPr bwMode="auto">
          <a:xfrm>
            <a:off x="5857875" y="928688"/>
            <a:ext cx="3214688" cy="2733675"/>
          </a:xfrm>
          <a:prstGeom prst="rect">
            <a:avLst/>
          </a:prstGeom>
          <a:noFill/>
          <a:ln w="25400">
            <a:solidFill>
              <a:srgbClr val="80008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l">
              <a:lnSpc>
                <a:spcPct val="85000"/>
              </a:lnSpc>
              <a:spcBef>
                <a:spcPct val="40000"/>
              </a:spcBef>
              <a:buClr>
                <a:srgbClr val="800080"/>
              </a:buClr>
              <a:buFont typeface="Wingdings" pitchFamily="2" charset="2"/>
              <a:buChar char="§"/>
            </a:pPr>
            <a:r>
              <a:rPr lang="en-US" altLang="zh-CN" sz="2400" b="1" dirty="0">
                <a:solidFill>
                  <a:srgbClr val="002060"/>
                </a:solidFill>
                <a:latin typeface="微软雅黑" pitchFamily="34" charset="-122"/>
                <a:ea typeface="微软雅黑" pitchFamily="34" charset="-122"/>
              </a:rPr>
              <a:t>60 MW</a:t>
            </a:r>
          </a:p>
          <a:p>
            <a:pPr algn="l">
              <a:lnSpc>
                <a:spcPct val="85000"/>
              </a:lnSpc>
              <a:spcBef>
                <a:spcPct val="40000"/>
              </a:spcBef>
              <a:buClr>
                <a:srgbClr val="800080"/>
              </a:buClr>
              <a:buFont typeface="Wingdings" pitchFamily="2" charset="2"/>
              <a:buChar char="§"/>
            </a:pPr>
            <a:r>
              <a:rPr lang="zh-CN" altLang="en-US" sz="2400" b="1" dirty="0">
                <a:solidFill>
                  <a:srgbClr val="002060"/>
                </a:solidFill>
                <a:latin typeface="微软雅黑" pitchFamily="34" charset="-122"/>
                <a:ea typeface="微软雅黑" pitchFamily="34" charset="-122"/>
              </a:rPr>
              <a:t>反射层处最大未扰热中子通量</a:t>
            </a:r>
            <a:r>
              <a:rPr lang="en-US" altLang="zh-CN" sz="2400" b="1" dirty="0">
                <a:solidFill>
                  <a:srgbClr val="002060"/>
                </a:solidFill>
                <a:latin typeface="微软雅黑" pitchFamily="34" charset="-122"/>
                <a:ea typeface="微软雅黑" pitchFamily="34" charset="-122"/>
              </a:rPr>
              <a:t>8×10</a:t>
            </a:r>
            <a:r>
              <a:rPr lang="en-US" altLang="zh-CN" sz="2400" b="1" baseline="30000" dirty="0">
                <a:solidFill>
                  <a:srgbClr val="002060"/>
                </a:solidFill>
                <a:latin typeface="微软雅黑" pitchFamily="34" charset="-122"/>
                <a:ea typeface="微软雅黑" pitchFamily="34" charset="-122"/>
              </a:rPr>
              <a:t>14</a:t>
            </a:r>
            <a:r>
              <a:rPr lang="zh-CN" altLang="en-US" sz="2400" b="1" dirty="0">
                <a:solidFill>
                  <a:srgbClr val="002060"/>
                </a:solidFill>
                <a:latin typeface="微软雅黑" pitchFamily="34" charset="-122"/>
                <a:ea typeface="微软雅黑" pitchFamily="34" charset="-122"/>
              </a:rPr>
              <a:t>中子</a:t>
            </a:r>
            <a:r>
              <a:rPr lang="en-US" altLang="zh-CN" sz="2400" b="1" dirty="0">
                <a:solidFill>
                  <a:srgbClr val="002060"/>
                </a:solidFill>
                <a:latin typeface="微软雅黑" pitchFamily="34" charset="-122"/>
                <a:ea typeface="微软雅黑" pitchFamily="34" charset="-122"/>
              </a:rPr>
              <a:t>/</a:t>
            </a:r>
            <a:r>
              <a:rPr lang="zh-CN" altLang="en-US" sz="2400" b="1" dirty="0">
                <a:solidFill>
                  <a:srgbClr val="002060"/>
                </a:solidFill>
                <a:latin typeface="微软雅黑" pitchFamily="34" charset="-122"/>
                <a:ea typeface="微软雅黑" pitchFamily="34" charset="-122"/>
              </a:rPr>
              <a:t>秒</a:t>
            </a:r>
            <a:r>
              <a:rPr lang="en-US" altLang="zh-CN" sz="2400" b="1" dirty="0">
                <a:solidFill>
                  <a:srgbClr val="002060"/>
                </a:solidFill>
                <a:latin typeface="微软雅黑" pitchFamily="34" charset="-122"/>
                <a:ea typeface="微软雅黑" pitchFamily="34" charset="-122"/>
              </a:rPr>
              <a:t>·</a:t>
            </a:r>
            <a:r>
              <a:rPr lang="zh-CN" altLang="en-US" sz="2400" b="1" dirty="0">
                <a:solidFill>
                  <a:srgbClr val="002060"/>
                </a:solidFill>
                <a:latin typeface="微软雅黑" pitchFamily="34" charset="-122"/>
                <a:ea typeface="微软雅黑" pitchFamily="34" charset="-122"/>
              </a:rPr>
              <a:t>厘米</a:t>
            </a:r>
            <a:r>
              <a:rPr lang="en-US" altLang="zh-CN" sz="2400" b="1" baseline="30000" dirty="0">
                <a:solidFill>
                  <a:srgbClr val="002060"/>
                </a:solidFill>
                <a:latin typeface="微软雅黑" pitchFamily="34" charset="-122"/>
                <a:ea typeface="微软雅黑" pitchFamily="34" charset="-122"/>
              </a:rPr>
              <a:t>2</a:t>
            </a:r>
            <a:r>
              <a:rPr lang="en-US" altLang="zh-CN" sz="2400" dirty="0">
                <a:solidFill>
                  <a:srgbClr val="002060"/>
                </a:solidFill>
                <a:latin typeface="微软雅黑" pitchFamily="34" charset="-122"/>
                <a:ea typeface="微软雅黑" pitchFamily="34" charset="-122"/>
              </a:rPr>
              <a:t> </a:t>
            </a:r>
            <a:endParaRPr lang="en-US" altLang="zh-CN" sz="2400" b="1" dirty="0">
              <a:solidFill>
                <a:srgbClr val="002060"/>
              </a:solidFill>
              <a:latin typeface="微软雅黑" pitchFamily="34" charset="-122"/>
              <a:ea typeface="微软雅黑" pitchFamily="34" charset="-122"/>
            </a:endParaRPr>
          </a:p>
          <a:p>
            <a:pPr algn="l">
              <a:lnSpc>
                <a:spcPct val="85000"/>
              </a:lnSpc>
              <a:spcBef>
                <a:spcPct val="40000"/>
              </a:spcBef>
              <a:buClr>
                <a:srgbClr val="800080"/>
              </a:buClr>
              <a:buFont typeface="Wingdings" pitchFamily="2" charset="2"/>
              <a:buChar char="§"/>
            </a:pPr>
            <a:r>
              <a:rPr lang="en-US" altLang="zh-CN" sz="2400" b="1" dirty="0">
                <a:solidFill>
                  <a:srgbClr val="002060"/>
                </a:solidFill>
                <a:latin typeface="微软雅黑" pitchFamily="34" charset="-122"/>
                <a:ea typeface="微软雅黑" pitchFamily="34" charset="-122"/>
              </a:rPr>
              <a:t>19.75 </a:t>
            </a:r>
            <a:r>
              <a:rPr lang="en-US" altLang="zh-CN" sz="2400" b="1" dirty="0" err="1">
                <a:solidFill>
                  <a:srgbClr val="002060"/>
                </a:solidFill>
                <a:latin typeface="微软雅黑" pitchFamily="34" charset="-122"/>
                <a:ea typeface="微软雅黑" pitchFamily="34" charset="-122"/>
              </a:rPr>
              <a:t>wt</a:t>
            </a:r>
            <a:r>
              <a:rPr lang="en-US" altLang="zh-CN" sz="2400" b="1" dirty="0">
                <a:solidFill>
                  <a:srgbClr val="002060"/>
                </a:solidFill>
                <a:latin typeface="微软雅黑" pitchFamily="34" charset="-122"/>
                <a:ea typeface="微软雅黑" pitchFamily="34" charset="-122"/>
              </a:rPr>
              <a:t>% U</a:t>
            </a:r>
            <a:r>
              <a:rPr lang="en-US" altLang="zh-CN" sz="2400" b="1" baseline="30000" dirty="0">
                <a:solidFill>
                  <a:srgbClr val="002060"/>
                </a:solidFill>
                <a:latin typeface="微软雅黑" pitchFamily="34" charset="-122"/>
                <a:ea typeface="微软雅黑" pitchFamily="34" charset="-122"/>
              </a:rPr>
              <a:t>235</a:t>
            </a:r>
          </a:p>
          <a:p>
            <a:pPr algn="l">
              <a:lnSpc>
                <a:spcPct val="85000"/>
              </a:lnSpc>
              <a:spcBef>
                <a:spcPct val="40000"/>
              </a:spcBef>
              <a:buClr>
                <a:srgbClr val="800080"/>
              </a:buClr>
              <a:buFont typeface="Wingdings" pitchFamily="2" charset="2"/>
              <a:buChar char="§"/>
            </a:pPr>
            <a:r>
              <a:rPr lang="en-US" altLang="zh-CN" sz="2400" b="1" dirty="0">
                <a:solidFill>
                  <a:srgbClr val="002060"/>
                </a:solidFill>
                <a:latin typeface="微软雅黑" pitchFamily="34" charset="-122"/>
                <a:ea typeface="微软雅黑" pitchFamily="34" charset="-122"/>
              </a:rPr>
              <a:t>2012</a:t>
            </a:r>
            <a:r>
              <a:rPr lang="zh-CN" altLang="en-US" sz="2400" b="1" dirty="0">
                <a:solidFill>
                  <a:srgbClr val="002060"/>
                </a:solidFill>
                <a:latin typeface="微软雅黑" pitchFamily="34" charset="-122"/>
                <a:ea typeface="微软雅黑" pitchFamily="34" charset="-122"/>
              </a:rPr>
              <a:t>年</a:t>
            </a:r>
            <a:r>
              <a:rPr lang="en-US" altLang="zh-CN" sz="2400" b="1" dirty="0">
                <a:solidFill>
                  <a:srgbClr val="002060"/>
                </a:solidFill>
                <a:latin typeface="微软雅黑" pitchFamily="34" charset="-122"/>
                <a:ea typeface="微软雅黑" pitchFamily="34" charset="-122"/>
              </a:rPr>
              <a:t>3</a:t>
            </a:r>
            <a:r>
              <a:rPr lang="zh-CN" altLang="en-US" sz="2400" b="1" dirty="0">
                <a:solidFill>
                  <a:srgbClr val="002060"/>
                </a:solidFill>
                <a:latin typeface="微软雅黑" pitchFamily="34" charset="-122"/>
                <a:ea typeface="微软雅黑" pitchFamily="34" charset="-122"/>
              </a:rPr>
              <a:t>月实现满功率运行</a:t>
            </a:r>
            <a:endParaRPr lang="en-US" altLang="zh-CN" sz="2400" b="1" dirty="0">
              <a:solidFill>
                <a:srgbClr val="002060"/>
              </a:solidFill>
              <a:latin typeface="微软雅黑" pitchFamily="34" charset="-122"/>
              <a:ea typeface="微软雅黑" pitchFamily="34" charset="-122"/>
            </a:endParaRPr>
          </a:p>
        </p:txBody>
      </p:sp>
      <p:graphicFrame>
        <p:nvGraphicFramePr>
          <p:cNvPr id="6" name="Group 77"/>
          <p:cNvGraphicFramePr/>
          <p:nvPr/>
        </p:nvGraphicFramePr>
        <p:xfrm>
          <a:off x="142875" y="4714875"/>
          <a:ext cx="5572125" cy="2071688"/>
        </p:xfrm>
        <a:graphic>
          <a:graphicData uri="http://schemas.openxmlformats.org/drawingml/2006/table">
            <a:tbl>
              <a:tblPr/>
              <a:tblGrid>
                <a:gridCol w="1633112">
                  <a:extLst>
                    <a:ext uri="{9D8B030D-6E8A-4147-A177-3AD203B41FA5}"/>
                  </a:extLst>
                </a:gridCol>
                <a:gridCol w="1344915">
                  <a:extLst>
                    <a:ext uri="{9D8B030D-6E8A-4147-A177-3AD203B41FA5}"/>
                  </a:extLst>
                </a:gridCol>
                <a:gridCol w="2594098">
                  <a:extLst>
                    <a:ext uri="{9D8B030D-6E8A-4147-A177-3AD203B41FA5}"/>
                  </a:extLst>
                </a:gridCol>
              </a:tblGrid>
              <a:tr h="517922">
                <a:tc>
                  <a:txBody>
                    <a:bodyPr/>
                    <a:lstStyle/>
                    <a:p>
                      <a:pPr marL="0" marR="0" lvl="0" indent="0" algn="ctr" defTabSz="914400" rtl="0" eaLnBrk="0" fontAlgn="base" latinLnBrk="0" hangingPunct="0">
                        <a:lnSpc>
                          <a:spcPct val="85000"/>
                        </a:lnSpc>
                        <a:spcBef>
                          <a:spcPct val="40000"/>
                        </a:spcBef>
                        <a:spcAft>
                          <a:spcPct val="0"/>
                        </a:spcAft>
                        <a:buClrTx/>
                        <a:buSzTx/>
                        <a:buFontTx/>
                        <a:buNone/>
                      </a:pPr>
                      <a:endParaRPr kumimoji="0" lang="zh-CN" altLang="en-US" sz="2400" b="1" i="0" u="none" strike="noStrike" cap="none" normalizeH="0" baseline="0" dirty="0">
                        <a:ln>
                          <a:noFill/>
                        </a:ln>
                        <a:solidFill>
                          <a:schemeClr val="tx1"/>
                        </a:solidFill>
                        <a:effectLst/>
                        <a:latin typeface="+mj-lt"/>
                        <a:ea typeface="黑体" pitchFamily="49" charset="-122"/>
                      </a:endParaRPr>
                    </a:p>
                  </a:txBody>
                  <a:tcPr marL="91422" marR="91422"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pPr>
                      <a:r>
                        <a:rPr kumimoji="0" lang="en-US" altLang="zh-CN" sz="2400" b="1" i="0" u="none" strike="noStrike" cap="none" normalizeH="0" baseline="0" dirty="0">
                          <a:ln>
                            <a:noFill/>
                          </a:ln>
                          <a:solidFill>
                            <a:schemeClr val="tx1"/>
                          </a:solidFill>
                          <a:effectLst/>
                          <a:latin typeface="+mj-lt"/>
                          <a:ea typeface="黑体" pitchFamily="49" charset="-122"/>
                        </a:rPr>
                        <a:t>Power</a:t>
                      </a:r>
                      <a:r>
                        <a:rPr kumimoji="0" lang="zh-CN" altLang="en-US" sz="2400" b="1" i="0" u="none" strike="noStrike" cap="none" normalizeH="0" baseline="0" dirty="0">
                          <a:ln>
                            <a:noFill/>
                          </a:ln>
                          <a:solidFill>
                            <a:schemeClr val="tx1"/>
                          </a:solidFill>
                          <a:effectLst/>
                          <a:latin typeface="+mj-lt"/>
                          <a:ea typeface="黑体" pitchFamily="49" charset="-122"/>
                        </a:rPr>
                        <a:t>　</a:t>
                      </a:r>
                    </a:p>
                  </a:txBody>
                  <a:tcPr marL="91422" marR="91422"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pPr>
                      <a:r>
                        <a:rPr kumimoji="0" lang="en-US" altLang="zh-CN" sz="2400" b="1" i="0" u="none" strike="noStrike" cap="none" normalizeH="0" baseline="0" dirty="0">
                          <a:ln>
                            <a:noFill/>
                          </a:ln>
                          <a:solidFill>
                            <a:schemeClr val="tx1"/>
                          </a:solidFill>
                          <a:effectLst/>
                          <a:latin typeface="+mj-lt"/>
                          <a:ea typeface="黑体" pitchFamily="49" charset="-122"/>
                        </a:rPr>
                        <a:t>Flux</a:t>
                      </a:r>
                      <a:r>
                        <a:rPr kumimoji="0" lang="zh-CN" altLang="en-US" sz="2400" b="1" i="0" u="none" strike="noStrike" cap="none" normalizeH="0" baseline="0" dirty="0">
                          <a:ln>
                            <a:noFill/>
                          </a:ln>
                          <a:solidFill>
                            <a:schemeClr val="tx1"/>
                          </a:solidFill>
                          <a:effectLst/>
                          <a:latin typeface="+mj-lt"/>
                          <a:ea typeface="黑体" pitchFamily="49" charset="-122"/>
                        </a:rPr>
                        <a:t> </a:t>
                      </a:r>
                      <a:r>
                        <a:rPr kumimoji="0" lang="en-US" altLang="zh-CN" sz="2400" b="1" i="0" u="none" strike="noStrike" cap="none" normalizeH="0" baseline="0" dirty="0">
                          <a:ln>
                            <a:noFill/>
                          </a:ln>
                          <a:solidFill>
                            <a:schemeClr val="tx1"/>
                          </a:solidFill>
                          <a:effectLst/>
                          <a:latin typeface="+mj-lt"/>
                          <a:ea typeface="黑体" pitchFamily="49" charset="-122"/>
                        </a:rPr>
                        <a:t>n/(cm</a:t>
                      </a:r>
                      <a:r>
                        <a:rPr kumimoji="0" lang="en-US" altLang="zh-CN" sz="2400" b="1" i="0" u="none" strike="noStrike" cap="none" normalizeH="0" baseline="30000" dirty="0">
                          <a:ln>
                            <a:noFill/>
                          </a:ln>
                          <a:solidFill>
                            <a:schemeClr val="tx1"/>
                          </a:solidFill>
                          <a:effectLst/>
                          <a:latin typeface="+mj-lt"/>
                          <a:ea typeface="黑体" pitchFamily="49" charset="-122"/>
                        </a:rPr>
                        <a:t>2</a:t>
                      </a:r>
                      <a:r>
                        <a:rPr kumimoji="0" lang="en-US" altLang="zh-CN" sz="2400" b="1" i="0" u="none" strike="noStrike" cap="none" normalizeH="0" baseline="0" dirty="0">
                          <a:ln>
                            <a:noFill/>
                          </a:ln>
                          <a:solidFill>
                            <a:schemeClr val="tx1"/>
                          </a:solidFill>
                          <a:effectLst/>
                          <a:latin typeface="+mj-lt"/>
                          <a:ea typeface="黑体" pitchFamily="49" charset="-122"/>
                        </a:rPr>
                        <a:t>·s) </a:t>
                      </a:r>
                    </a:p>
                  </a:txBody>
                  <a:tcPr marL="91422" marR="91422"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517922">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pPr>
                      <a:r>
                        <a:rPr kumimoji="0" lang="en-US" altLang="zh-CN" sz="2400" b="1" i="0" u="none" strike="noStrike" cap="none" normalizeH="0" baseline="0">
                          <a:ln>
                            <a:noFill/>
                          </a:ln>
                          <a:solidFill>
                            <a:schemeClr val="tx1"/>
                          </a:solidFill>
                          <a:effectLst/>
                          <a:latin typeface="+mj-lt"/>
                          <a:ea typeface="黑体" pitchFamily="49" charset="-122"/>
                        </a:rPr>
                        <a:t>ILL</a:t>
                      </a:r>
                    </a:p>
                  </a:txBody>
                  <a:tcPr marL="91422" marR="91422"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pPr>
                      <a:r>
                        <a:rPr kumimoji="0" lang="en-US" altLang="zh-CN" sz="2400" b="1" i="0" u="none" strike="noStrike" cap="none" normalizeH="0" baseline="0" dirty="0">
                          <a:ln>
                            <a:noFill/>
                          </a:ln>
                          <a:solidFill>
                            <a:schemeClr val="tx1"/>
                          </a:solidFill>
                          <a:effectLst/>
                          <a:latin typeface="+mj-lt"/>
                          <a:ea typeface="黑体" pitchFamily="49" charset="-122"/>
                        </a:rPr>
                        <a:t>57</a:t>
                      </a:r>
                    </a:p>
                  </a:txBody>
                  <a:tcPr marL="91422" marR="91422"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pPr>
                      <a:r>
                        <a:rPr kumimoji="0" lang="en-US" altLang="zh-CN" sz="2400" b="1" i="0" u="none" strike="noStrike" cap="none" normalizeH="0" baseline="0" dirty="0">
                          <a:ln>
                            <a:noFill/>
                          </a:ln>
                          <a:solidFill>
                            <a:schemeClr val="tx1"/>
                          </a:solidFill>
                          <a:effectLst/>
                          <a:latin typeface="+mj-lt"/>
                          <a:ea typeface="黑体" pitchFamily="49" charset="-122"/>
                        </a:rPr>
                        <a:t>1.2 </a:t>
                      </a:r>
                      <a:r>
                        <a:rPr kumimoji="0" lang="en-US" altLang="zh-CN" sz="2400" b="1" i="0" u="none" strike="noStrike" cap="none" normalizeH="0" baseline="0" dirty="0">
                          <a:ln>
                            <a:noFill/>
                          </a:ln>
                          <a:solidFill>
                            <a:schemeClr val="tx1"/>
                          </a:solidFill>
                          <a:effectLst/>
                          <a:latin typeface="+mj-lt"/>
                          <a:ea typeface="黑体" pitchFamily="49" charset="-122"/>
                          <a:sym typeface="Symbol" pitchFamily="18" charset="2"/>
                        </a:rPr>
                        <a:t></a:t>
                      </a:r>
                      <a:r>
                        <a:rPr kumimoji="0" lang="en-US" altLang="zh-CN" sz="2400" b="1" i="0" u="none" strike="noStrike" cap="none" normalizeH="0" baseline="0" dirty="0">
                          <a:ln>
                            <a:noFill/>
                          </a:ln>
                          <a:solidFill>
                            <a:schemeClr val="tx1"/>
                          </a:solidFill>
                          <a:effectLst/>
                          <a:latin typeface="+mj-lt"/>
                          <a:ea typeface="黑体" pitchFamily="49" charset="-122"/>
                        </a:rPr>
                        <a:t> </a:t>
                      </a:r>
                      <a:r>
                        <a:rPr kumimoji="0" lang="en-US" altLang="zh-CN" sz="2400" b="1" i="0" u="none" strike="noStrike" cap="none" normalizeH="0" baseline="0" dirty="0">
                          <a:ln>
                            <a:noFill/>
                          </a:ln>
                          <a:solidFill>
                            <a:schemeClr val="tx1"/>
                          </a:solidFill>
                          <a:effectLst/>
                          <a:latin typeface="+mj-lt"/>
                          <a:ea typeface="黑体" pitchFamily="49" charset="-122"/>
                          <a:sym typeface="Symbol" pitchFamily="18" charset="2"/>
                        </a:rPr>
                        <a:t>1</a:t>
                      </a:r>
                      <a:r>
                        <a:rPr kumimoji="0" lang="en-US" altLang="zh-CN" sz="2400" b="1" i="0" u="none" strike="noStrike" cap="none" normalizeH="0" baseline="0" dirty="0">
                          <a:ln>
                            <a:noFill/>
                          </a:ln>
                          <a:solidFill>
                            <a:schemeClr val="tx1"/>
                          </a:solidFill>
                          <a:effectLst/>
                          <a:latin typeface="+mj-lt"/>
                          <a:ea typeface="黑体" pitchFamily="49" charset="-122"/>
                        </a:rPr>
                        <a:t>0</a:t>
                      </a:r>
                      <a:r>
                        <a:rPr kumimoji="0" lang="en-US" altLang="zh-CN" sz="2400" b="1" i="0" u="none" strike="noStrike" cap="none" normalizeH="0" baseline="30000" dirty="0">
                          <a:ln>
                            <a:noFill/>
                          </a:ln>
                          <a:solidFill>
                            <a:schemeClr val="tx1"/>
                          </a:solidFill>
                          <a:effectLst/>
                          <a:latin typeface="+mj-lt"/>
                          <a:ea typeface="黑体" pitchFamily="49" charset="-122"/>
                        </a:rPr>
                        <a:t>15</a:t>
                      </a:r>
                      <a:endParaRPr kumimoji="0" lang="en-US" altLang="zh-CN" sz="2400" b="1" i="0" u="none" strike="noStrike" cap="none" normalizeH="0" baseline="0" dirty="0">
                        <a:ln>
                          <a:noFill/>
                        </a:ln>
                        <a:solidFill>
                          <a:schemeClr val="tx1"/>
                        </a:solidFill>
                        <a:effectLst/>
                        <a:latin typeface="+mj-lt"/>
                        <a:ea typeface="黑体" pitchFamily="49" charset="-122"/>
                      </a:endParaRPr>
                    </a:p>
                  </a:txBody>
                  <a:tcPr marL="91422" marR="91422"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extLst>
              </a:tr>
              <a:tr h="517922">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1" lang="en-US" altLang="zh-CN" sz="2400" b="1" i="0" u="none" strike="noStrike" cap="none" normalizeH="0" baseline="0" dirty="0">
                          <a:ln>
                            <a:noFill/>
                          </a:ln>
                          <a:solidFill>
                            <a:schemeClr val="tx1"/>
                          </a:solidFill>
                          <a:effectLst/>
                          <a:latin typeface="+mj-lt"/>
                          <a:ea typeface="黑体" pitchFamily="49" charset="-122"/>
                        </a:rPr>
                        <a:t>FRM-II</a:t>
                      </a:r>
                      <a:endParaRPr kumimoji="0" lang="en-US" altLang="zh-CN" sz="2400" b="1" i="0" u="none" strike="noStrike" cap="none" normalizeH="0" baseline="0" dirty="0">
                        <a:ln>
                          <a:noFill/>
                        </a:ln>
                        <a:solidFill>
                          <a:schemeClr val="tx1"/>
                        </a:solidFill>
                        <a:effectLst/>
                        <a:latin typeface="+mj-lt"/>
                        <a:ea typeface="黑体" pitchFamily="49" charset="-122"/>
                      </a:endParaRPr>
                    </a:p>
                  </a:txBody>
                  <a:tcPr marL="91422" marR="91422"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pPr>
                      <a:r>
                        <a:rPr kumimoji="0" lang="en-US" altLang="zh-CN" sz="2400" b="1" i="0" u="none" strike="noStrike" cap="none" normalizeH="0" baseline="0" dirty="0">
                          <a:ln>
                            <a:noFill/>
                          </a:ln>
                          <a:solidFill>
                            <a:schemeClr val="tx1"/>
                          </a:solidFill>
                          <a:effectLst/>
                          <a:latin typeface="+mj-lt"/>
                          <a:ea typeface="黑体" pitchFamily="49" charset="-122"/>
                        </a:rPr>
                        <a:t>20</a:t>
                      </a:r>
                    </a:p>
                  </a:txBody>
                  <a:tcPr marL="91422" marR="91422"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pPr>
                      <a:r>
                        <a:rPr kumimoji="0" lang="en-US" altLang="zh-CN" sz="2400" b="1" i="0" u="none" strike="noStrike" cap="none" normalizeH="0" baseline="0" dirty="0">
                          <a:ln>
                            <a:noFill/>
                          </a:ln>
                          <a:solidFill>
                            <a:schemeClr val="tx1"/>
                          </a:solidFill>
                          <a:effectLst/>
                          <a:latin typeface="+mj-lt"/>
                          <a:ea typeface="黑体" pitchFamily="49" charset="-122"/>
                        </a:rPr>
                        <a:t>8 </a:t>
                      </a:r>
                      <a:r>
                        <a:rPr kumimoji="0" lang="en-US" altLang="zh-CN" sz="2400" b="1" i="0" u="none" strike="noStrike" cap="none" normalizeH="0" baseline="0" dirty="0">
                          <a:ln>
                            <a:noFill/>
                          </a:ln>
                          <a:solidFill>
                            <a:schemeClr val="tx1"/>
                          </a:solidFill>
                          <a:effectLst/>
                          <a:latin typeface="+mj-lt"/>
                          <a:ea typeface="黑体" pitchFamily="49" charset="-122"/>
                          <a:sym typeface="Symbol" pitchFamily="18" charset="2"/>
                        </a:rPr>
                        <a:t></a:t>
                      </a:r>
                      <a:r>
                        <a:rPr kumimoji="0" lang="en-US" altLang="zh-CN" sz="2400" b="1" i="0" u="none" strike="noStrike" cap="none" normalizeH="0" baseline="0" dirty="0">
                          <a:ln>
                            <a:noFill/>
                          </a:ln>
                          <a:solidFill>
                            <a:schemeClr val="tx1"/>
                          </a:solidFill>
                          <a:effectLst/>
                          <a:latin typeface="+mj-lt"/>
                          <a:ea typeface="黑体" pitchFamily="49" charset="-122"/>
                        </a:rPr>
                        <a:t> l0</a:t>
                      </a:r>
                      <a:r>
                        <a:rPr kumimoji="0" lang="en-US" altLang="zh-CN" sz="2400" b="1" i="0" u="none" strike="noStrike" cap="none" normalizeH="0" baseline="30000" dirty="0">
                          <a:ln>
                            <a:noFill/>
                          </a:ln>
                          <a:solidFill>
                            <a:schemeClr val="tx1"/>
                          </a:solidFill>
                          <a:effectLst/>
                          <a:latin typeface="+mj-lt"/>
                          <a:ea typeface="黑体" pitchFamily="49" charset="-122"/>
                        </a:rPr>
                        <a:t>14</a:t>
                      </a:r>
                      <a:r>
                        <a:rPr kumimoji="0" lang="en-US" altLang="zh-CN" sz="2400" b="1" i="0" u="none" strike="noStrike" cap="none" normalizeH="0" baseline="0" dirty="0">
                          <a:ln>
                            <a:noFill/>
                          </a:ln>
                          <a:solidFill>
                            <a:schemeClr val="tx1"/>
                          </a:solidFill>
                          <a:effectLst/>
                          <a:latin typeface="+mj-lt"/>
                          <a:ea typeface="黑体" pitchFamily="49" charset="-122"/>
                        </a:rPr>
                        <a:t> </a:t>
                      </a:r>
                    </a:p>
                  </a:txBody>
                  <a:tcPr marL="91422" marR="91422"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extLst>
              </a:tr>
              <a:tr h="517922">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pPr>
                      <a:r>
                        <a:rPr kumimoji="0" lang="en-US" altLang="zh-CN" sz="2400" b="1" i="0" u="none" strike="noStrike" cap="none" normalizeH="0" baseline="0">
                          <a:ln>
                            <a:noFill/>
                          </a:ln>
                          <a:solidFill>
                            <a:schemeClr val="tx1"/>
                          </a:solidFill>
                          <a:effectLst/>
                          <a:latin typeface="+mj-lt"/>
                          <a:ea typeface="黑体" pitchFamily="49" charset="-122"/>
                        </a:rPr>
                        <a:t>CARR</a:t>
                      </a:r>
                    </a:p>
                  </a:txBody>
                  <a:tcPr marL="91422" marR="91422"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pPr>
                      <a:r>
                        <a:rPr kumimoji="0" lang="en-US" altLang="zh-CN" sz="2400" b="1" i="0" u="none" strike="noStrike" cap="none" normalizeH="0" baseline="0">
                          <a:ln>
                            <a:noFill/>
                          </a:ln>
                          <a:solidFill>
                            <a:schemeClr val="tx1"/>
                          </a:solidFill>
                          <a:effectLst/>
                          <a:latin typeface="+mj-lt"/>
                          <a:ea typeface="黑体" pitchFamily="49" charset="-122"/>
                        </a:rPr>
                        <a:t>60</a:t>
                      </a:r>
                    </a:p>
                  </a:txBody>
                  <a:tcPr marL="91422" marR="91422"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pPr>
                      <a:r>
                        <a:rPr kumimoji="0" lang="en-US" altLang="zh-CN" sz="2400" b="1" i="0" u="none" strike="noStrike" cap="none" normalizeH="0" baseline="0" dirty="0">
                          <a:ln>
                            <a:noFill/>
                          </a:ln>
                          <a:solidFill>
                            <a:schemeClr val="tx1"/>
                          </a:solidFill>
                          <a:effectLst/>
                          <a:latin typeface="+mj-lt"/>
                          <a:ea typeface="黑体" pitchFamily="49" charset="-122"/>
                        </a:rPr>
                        <a:t>8</a:t>
                      </a:r>
                      <a:r>
                        <a:rPr kumimoji="0" lang="zh-CN" altLang="en-US" sz="2400" b="1" i="0" u="none" strike="noStrike" cap="none" normalizeH="0" baseline="0" dirty="0">
                          <a:ln>
                            <a:noFill/>
                          </a:ln>
                          <a:solidFill>
                            <a:schemeClr val="tx1"/>
                          </a:solidFill>
                          <a:effectLst/>
                          <a:latin typeface="+mj-lt"/>
                          <a:ea typeface="黑体" pitchFamily="49" charset="-122"/>
                        </a:rPr>
                        <a:t> </a:t>
                      </a:r>
                      <a:r>
                        <a:rPr kumimoji="0" lang="zh-CN" altLang="en-US" sz="2400" b="1" i="0" u="none" strike="noStrike" cap="none" normalizeH="0" baseline="0" dirty="0">
                          <a:ln>
                            <a:noFill/>
                          </a:ln>
                          <a:solidFill>
                            <a:schemeClr val="tx1"/>
                          </a:solidFill>
                          <a:effectLst/>
                          <a:latin typeface="+mj-lt"/>
                          <a:ea typeface="黑体" pitchFamily="49" charset="-122"/>
                          <a:sym typeface="Symbol" pitchFamily="18" charset="2"/>
                        </a:rPr>
                        <a:t></a:t>
                      </a:r>
                      <a:r>
                        <a:rPr kumimoji="0" lang="zh-CN" altLang="en-US" sz="2400" b="1" i="0" u="none" strike="noStrike" cap="none" normalizeH="0" baseline="0" dirty="0">
                          <a:ln>
                            <a:noFill/>
                          </a:ln>
                          <a:solidFill>
                            <a:schemeClr val="tx1"/>
                          </a:solidFill>
                          <a:effectLst/>
                          <a:latin typeface="+mj-lt"/>
                          <a:ea typeface="黑体" pitchFamily="49" charset="-122"/>
                        </a:rPr>
                        <a:t> </a:t>
                      </a:r>
                      <a:r>
                        <a:rPr kumimoji="0" lang="en-US" altLang="zh-CN" sz="2400" b="1" i="0" u="none" strike="noStrike" cap="none" normalizeH="0" baseline="0" dirty="0">
                          <a:ln>
                            <a:noFill/>
                          </a:ln>
                          <a:solidFill>
                            <a:schemeClr val="tx1"/>
                          </a:solidFill>
                          <a:effectLst/>
                          <a:latin typeface="+mj-lt"/>
                          <a:ea typeface="黑体" pitchFamily="49" charset="-122"/>
                        </a:rPr>
                        <a:t>l0</a:t>
                      </a:r>
                      <a:r>
                        <a:rPr kumimoji="0" lang="en-US" altLang="zh-CN" sz="2400" b="1" i="0" u="none" strike="noStrike" cap="none" normalizeH="0" baseline="30000" dirty="0">
                          <a:ln>
                            <a:noFill/>
                          </a:ln>
                          <a:solidFill>
                            <a:schemeClr val="tx1"/>
                          </a:solidFill>
                          <a:effectLst/>
                          <a:latin typeface="+mj-lt"/>
                          <a:ea typeface="黑体" pitchFamily="49" charset="-122"/>
                        </a:rPr>
                        <a:t>14</a:t>
                      </a:r>
                      <a:r>
                        <a:rPr kumimoji="0" lang="en-US" altLang="zh-CN" sz="2400" b="1" i="0" u="none" strike="noStrike" cap="none" normalizeH="0" baseline="0" dirty="0">
                          <a:ln>
                            <a:noFill/>
                          </a:ln>
                          <a:solidFill>
                            <a:schemeClr val="tx1"/>
                          </a:solidFill>
                          <a:effectLst/>
                          <a:latin typeface="+mj-lt"/>
                          <a:ea typeface="黑体" pitchFamily="49" charset="-122"/>
                        </a:rPr>
                        <a:t>  </a:t>
                      </a:r>
                    </a:p>
                  </a:txBody>
                  <a:tcPr marL="91422" marR="91422"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extLst>
                  <a:ext uri="{0D108BD9-81ED-4DB2-BD59-A6C34878D82A}"/>
                </a:extLst>
              </a:tr>
            </a:tbl>
          </a:graphicData>
        </a:graphic>
      </p:graphicFrame>
      <p:sp>
        <p:nvSpPr>
          <p:cNvPr id="9" name="TextBox 8"/>
          <p:cNvSpPr txBox="1"/>
          <p:nvPr/>
        </p:nvSpPr>
        <p:spPr>
          <a:xfrm>
            <a:off x="5857875" y="3592513"/>
            <a:ext cx="3214688" cy="3194050"/>
          </a:xfrm>
          <a:prstGeom prst="rect">
            <a:avLst/>
          </a:prstGeom>
          <a:noFill/>
          <a:ln w="28575">
            <a:solidFill>
              <a:srgbClr val="C00000"/>
            </a:solidFill>
          </a:ln>
        </p:spPr>
        <p:txBody>
          <a:bodyPr>
            <a:spAutoFit/>
          </a:bodyPr>
          <a:lstStyle/>
          <a:p>
            <a:pPr algn="l">
              <a:lnSpc>
                <a:spcPct val="120000"/>
              </a:lnSpc>
              <a:buFontTx/>
              <a:buNone/>
              <a:defRPr/>
            </a:pPr>
            <a:r>
              <a:rPr lang="zh-CN" altLang="en-US" sz="2400" b="1" dirty="0">
                <a:solidFill>
                  <a:srgbClr val="C00000"/>
                </a:solidFill>
                <a:latin typeface="微软雅黑" pitchFamily="34" charset="-122"/>
                <a:ea typeface="微软雅黑" pitchFamily="34" charset="-122"/>
              </a:rPr>
              <a:t>多用途研究堆</a:t>
            </a:r>
            <a:r>
              <a:rPr lang="en-US" altLang="zh-CN" sz="2400" b="1" dirty="0">
                <a:solidFill>
                  <a:srgbClr val="C00000"/>
                </a:solidFill>
                <a:latin typeface="微软雅黑" pitchFamily="34" charset="-122"/>
                <a:ea typeface="微软雅黑" pitchFamily="34" charset="-122"/>
              </a:rPr>
              <a:t>:</a:t>
            </a:r>
          </a:p>
          <a:p>
            <a:pPr indent="360680" algn="l">
              <a:lnSpc>
                <a:spcPct val="120000"/>
              </a:lnSpc>
              <a:buFontTx/>
              <a:buBlip>
                <a:blip r:embed="rId3"/>
              </a:buBlip>
              <a:defRPr/>
            </a:pPr>
            <a:r>
              <a:rPr lang="zh-CN" altLang="en-US" sz="2400" b="1" dirty="0">
                <a:solidFill>
                  <a:srgbClr val="FF0000"/>
                </a:solidFill>
                <a:latin typeface="微软雅黑" pitchFamily="34" charset="-122"/>
                <a:ea typeface="微软雅黑" pitchFamily="34" charset="-122"/>
              </a:rPr>
              <a:t>中子散射</a:t>
            </a:r>
            <a:r>
              <a:rPr lang="en-US" altLang="zh-CN" sz="2400" b="1" dirty="0">
                <a:solidFill>
                  <a:srgbClr val="FF0000"/>
                </a:solidFill>
                <a:latin typeface="微软雅黑" pitchFamily="34" charset="-122"/>
                <a:ea typeface="微软雅黑" pitchFamily="34" charset="-122"/>
              </a:rPr>
              <a:t>/</a:t>
            </a:r>
            <a:r>
              <a:rPr lang="zh-CN" altLang="en-US" sz="2400" b="1" dirty="0">
                <a:solidFill>
                  <a:srgbClr val="FF0000"/>
                </a:solidFill>
                <a:latin typeface="微软雅黑" pitchFamily="34" charset="-122"/>
                <a:ea typeface="微软雅黑" pitchFamily="34" charset="-122"/>
              </a:rPr>
              <a:t>照相</a:t>
            </a:r>
            <a:endParaRPr lang="en-US" altLang="zh-CN" sz="2400" b="1" dirty="0">
              <a:solidFill>
                <a:srgbClr val="FF0000"/>
              </a:solidFill>
              <a:latin typeface="微软雅黑" pitchFamily="34" charset="-122"/>
              <a:ea typeface="微软雅黑" pitchFamily="34" charset="-122"/>
            </a:endParaRPr>
          </a:p>
          <a:p>
            <a:pPr indent="360680" algn="l">
              <a:lnSpc>
                <a:spcPct val="120000"/>
              </a:lnSpc>
              <a:buFontTx/>
              <a:buBlip>
                <a:blip r:embed="rId3"/>
              </a:buBlip>
              <a:defRPr/>
            </a:pPr>
            <a:r>
              <a:rPr lang="zh-CN" altLang="en-US" sz="2400" b="1" dirty="0">
                <a:solidFill>
                  <a:srgbClr val="FF0000"/>
                </a:solidFill>
                <a:latin typeface="微软雅黑" pitchFamily="34" charset="-122"/>
                <a:ea typeface="微软雅黑" pitchFamily="34" charset="-122"/>
              </a:rPr>
              <a:t>中子活化分析</a:t>
            </a:r>
            <a:endParaRPr lang="en-US" altLang="zh-CN" sz="2400" b="1" dirty="0">
              <a:solidFill>
                <a:srgbClr val="FF0000"/>
              </a:solidFill>
              <a:latin typeface="微软雅黑" pitchFamily="34" charset="-122"/>
              <a:ea typeface="微软雅黑" pitchFamily="34" charset="-122"/>
            </a:endParaRPr>
          </a:p>
          <a:p>
            <a:pPr indent="360680" algn="l">
              <a:lnSpc>
                <a:spcPct val="120000"/>
              </a:lnSpc>
              <a:buFontTx/>
              <a:buBlip>
                <a:blip r:embed="rId3"/>
              </a:buBlip>
              <a:defRPr/>
            </a:pPr>
            <a:r>
              <a:rPr lang="zh-CN" altLang="en-US" sz="2400" b="1" dirty="0">
                <a:solidFill>
                  <a:srgbClr val="002060"/>
                </a:solidFill>
                <a:latin typeface="微软雅黑" pitchFamily="34" charset="-122"/>
                <a:ea typeface="微软雅黑" pitchFamily="34" charset="-122"/>
              </a:rPr>
              <a:t>在线同位素生产</a:t>
            </a:r>
            <a:endParaRPr lang="en-US" altLang="zh-CN" sz="2400" b="1" dirty="0">
              <a:solidFill>
                <a:srgbClr val="002060"/>
              </a:solidFill>
              <a:latin typeface="微软雅黑" pitchFamily="34" charset="-122"/>
              <a:ea typeface="微软雅黑" pitchFamily="34" charset="-122"/>
            </a:endParaRPr>
          </a:p>
          <a:p>
            <a:pPr indent="360680" algn="l">
              <a:lnSpc>
                <a:spcPct val="120000"/>
              </a:lnSpc>
              <a:buFontTx/>
              <a:buBlip>
                <a:blip r:embed="rId3"/>
              </a:buBlip>
              <a:defRPr/>
            </a:pPr>
            <a:r>
              <a:rPr lang="zh-CN" altLang="en-US" sz="2400" b="1" dirty="0">
                <a:solidFill>
                  <a:srgbClr val="002060"/>
                </a:solidFill>
                <a:latin typeface="微软雅黑" pitchFamily="34" charset="-122"/>
                <a:ea typeface="微软雅黑" pitchFamily="34" charset="-122"/>
              </a:rPr>
              <a:t>材料辐照</a:t>
            </a:r>
            <a:endParaRPr lang="en-US" altLang="zh-CN" sz="2400" b="1" dirty="0">
              <a:solidFill>
                <a:srgbClr val="002060"/>
              </a:solidFill>
              <a:latin typeface="微软雅黑" pitchFamily="34" charset="-122"/>
              <a:ea typeface="微软雅黑" pitchFamily="34" charset="-122"/>
            </a:endParaRPr>
          </a:p>
          <a:p>
            <a:pPr indent="360680" algn="l">
              <a:lnSpc>
                <a:spcPct val="120000"/>
              </a:lnSpc>
              <a:buFontTx/>
              <a:buBlip>
                <a:blip r:embed="rId3"/>
              </a:buBlip>
              <a:defRPr/>
            </a:pPr>
            <a:r>
              <a:rPr lang="zh-CN" altLang="en-US" sz="2400" b="1" dirty="0">
                <a:solidFill>
                  <a:srgbClr val="002060"/>
                </a:solidFill>
                <a:latin typeface="微软雅黑" pitchFamily="34" charset="-122"/>
                <a:ea typeface="微软雅黑" pitchFamily="34" charset="-122"/>
              </a:rPr>
              <a:t>核数据</a:t>
            </a:r>
            <a:endParaRPr lang="en-US" altLang="zh-CN" sz="2400" b="1" dirty="0">
              <a:solidFill>
                <a:srgbClr val="002060"/>
              </a:solidFill>
              <a:latin typeface="微软雅黑" pitchFamily="34" charset="-122"/>
              <a:ea typeface="微软雅黑" pitchFamily="34" charset="-122"/>
            </a:endParaRPr>
          </a:p>
          <a:p>
            <a:pPr indent="360680" algn="l">
              <a:lnSpc>
                <a:spcPct val="120000"/>
              </a:lnSpc>
              <a:buFont typeface="Arial" pitchFamily="34" charset="0"/>
              <a:buBlip>
                <a:blip r:embed="rId3"/>
              </a:buBlip>
              <a:defRPr/>
            </a:pPr>
            <a:r>
              <a:rPr lang="zh-CN" altLang="en-US" sz="2400" b="1" dirty="0">
                <a:solidFill>
                  <a:srgbClr val="002060"/>
                </a:solidFill>
                <a:latin typeface="微软雅黑" pitchFamily="34" charset="-122"/>
                <a:ea typeface="微软雅黑" pitchFamily="34" charset="-122"/>
              </a:rPr>
              <a:t>硅掺杂</a:t>
            </a:r>
            <a:endParaRPr lang="en-US" altLang="zh-CN" sz="2400" b="1" dirty="0">
              <a:solidFill>
                <a:srgbClr val="002060"/>
              </a:solidFill>
              <a:latin typeface="微软雅黑" pitchFamily="34" charset="-122"/>
              <a:ea typeface="微软雅黑" pitchFamily="34" charset="-122"/>
            </a:endParaRPr>
          </a:p>
        </p:txBody>
      </p:sp>
      <p:sp>
        <p:nvSpPr>
          <p:cNvPr id="17435" name="矩形 9"/>
          <p:cNvSpPr>
            <a:spLocks noChangeArrowheads="1"/>
          </p:cNvSpPr>
          <p:nvPr/>
        </p:nvSpPr>
        <p:spPr bwMode="auto">
          <a:xfrm>
            <a:off x="3406174" y="56818"/>
            <a:ext cx="57743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r>
              <a:rPr lang="zh-CN" altLang="en-US" sz="4000" b="1" dirty="0">
                <a:solidFill>
                  <a:srgbClr val="002060"/>
                </a:solidFill>
                <a:latin typeface="微软雅黑" pitchFamily="34" charset="-122"/>
                <a:ea typeface="微软雅黑" pitchFamily="34" charset="-122"/>
              </a:rPr>
              <a:t>中国先进研究堆</a:t>
            </a:r>
            <a:r>
              <a:rPr lang="en-US" altLang="zh-CN" sz="4000" b="1" dirty="0">
                <a:solidFill>
                  <a:srgbClr val="002060"/>
                </a:solidFill>
                <a:latin typeface="微软雅黑" pitchFamily="34" charset="-122"/>
                <a:ea typeface="微软雅黑" pitchFamily="34" charset="-122"/>
              </a:rPr>
              <a:t>(CARR)</a:t>
            </a:r>
            <a:r>
              <a:rPr lang="zh-CN" altLang="en-US" sz="4000" b="1" dirty="0">
                <a:solidFill>
                  <a:srgbClr val="002060"/>
                </a:solidFill>
                <a:latin typeface="微软雅黑" pitchFamily="34" charset="-122"/>
                <a:ea typeface="微软雅黑" pitchFamily="34" charset="-122"/>
              </a:rPr>
              <a:t> </a:t>
            </a:r>
          </a:p>
        </p:txBody>
      </p:sp>
      <p:pic>
        <p:nvPicPr>
          <p:cNvPr id="17436" name="图片 1" descr="car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928688"/>
            <a:ext cx="5643563"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071563"/>
            <a:ext cx="3981450" cy="341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4" cstate="screen">
            <a:extLst/>
          </a:blip>
          <a:srcRect/>
          <a:stretch>
            <a:fillRect/>
          </a:stretch>
        </p:blipFill>
        <p:spPr bwMode="auto">
          <a:xfrm>
            <a:off x="214282" y="4642169"/>
            <a:ext cx="3786213" cy="207297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98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4813" y="2273300"/>
            <a:ext cx="1585912"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25" y="5497513"/>
            <a:ext cx="3500438"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8" descr="IMG_20130121_1439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3588" y="2379663"/>
            <a:ext cx="10858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图片 1" descr="11476-8952-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7863" y="2389188"/>
            <a:ext cx="1973262"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图片 3" descr="D:\Documents\Tencent Files\1511918608\FileRecv\MobileFile\IMG_20161119_20122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7688" y="3490913"/>
            <a:ext cx="1322387" cy="19240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1993" name="图片 2" descr="IMG_20170510_15434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5500" y="3292475"/>
            <a:ext cx="9525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图片 3" descr="mmexport14917297991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8188" y="3487738"/>
            <a:ext cx="17907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矩形 12"/>
          <p:cNvSpPr>
            <a:spLocks noChangeArrowheads="1"/>
          </p:cNvSpPr>
          <p:nvPr/>
        </p:nvSpPr>
        <p:spPr bwMode="auto">
          <a:xfrm>
            <a:off x="3857625" y="0"/>
            <a:ext cx="4156869" cy="90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50000"/>
              </a:lnSpc>
            </a:pPr>
            <a:r>
              <a:rPr lang="zh-CN" altLang="en-US" sz="4000" b="1" dirty="0">
                <a:solidFill>
                  <a:srgbClr val="C00000"/>
                </a:solidFill>
                <a:latin typeface="微软雅黑" pitchFamily="34" charset="-122"/>
                <a:ea typeface="微软雅黑" pitchFamily="34" charset="-122"/>
              </a:rPr>
              <a:t>中子照相</a:t>
            </a:r>
            <a:endParaRPr lang="en-US" altLang="zh-CN" sz="4000" b="1" dirty="0">
              <a:solidFill>
                <a:srgbClr val="C00000"/>
              </a:solidFill>
              <a:latin typeface="微软雅黑" pitchFamily="34" charset="-122"/>
              <a:ea typeface="微软雅黑" pitchFamily="34" charset="-122"/>
            </a:endParaRPr>
          </a:p>
        </p:txBody>
      </p:sp>
      <p:sp>
        <p:nvSpPr>
          <p:cNvPr id="41996" name="矩形 13"/>
          <p:cNvSpPr>
            <a:spLocks noChangeArrowheads="1"/>
          </p:cNvSpPr>
          <p:nvPr/>
        </p:nvSpPr>
        <p:spPr bwMode="auto">
          <a:xfrm>
            <a:off x="4286250" y="857250"/>
            <a:ext cx="48577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zh-CN" altLang="en-US" sz="2000" dirty="0">
                <a:latin typeface="黑体" pitchFamily="49" charset="-122"/>
                <a:ea typeface="黑体" pitchFamily="49" charset="-122"/>
              </a:rPr>
              <a:t>按项目计划顺利执行，已完成</a:t>
            </a:r>
            <a:r>
              <a:rPr lang="zh-CN" altLang="en-US" sz="2000" b="1" dirty="0">
                <a:solidFill>
                  <a:srgbClr val="C00000"/>
                </a:solidFill>
                <a:latin typeface="黑体" pitchFamily="49" charset="-122"/>
                <a:ea typeface="黑体" pitchFamily="49" charset="-122"/>
              </a:rPr>
              <a:t>关键部件</a:t>
            </a:r>
            <a:r>
              <a:rPr lang="zh-CN" altLang="en-US" sz="2000" dirty="0">
                <a:latin typeface="黑体" pitchFamily="49" charset="-122"/>
                <a:ea typeface="黑体" pitchFamily="49" charset="-122"/>
              </a:rPr>
              <a:t>采购，热中子照相混凝土屏蔽部分正在打地基，冷中子照相部分完成屏蔽设计，目前正在准备导管屏蔽改造。</a:t>
            </a:r>
          </a:p>
        </p:txBody>
      </p:sp>
    </p:spTree>
    <p:extLst>
      <p:ext uri="{BB962C8B-B14F-4D97-AF65-F5344CB8AC3E}">
        <p14:creationId xmlns:p14="http://schemas.microsoft.com/office/powerpoint/2010/main" val="17274408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nvGrpSpPr>
        <p:grpSpPr bwMode="auto">
          <a:xfrm>
            <a:off x="1619250" y="1557338"/>
            <a:ext cx="5822950" cy="4770437"/>
            <a:chOff x="2018" y="1162"/>
            <a:chExt cx="3668" cy="3005"/>
          </a:xfrm>
        </p:grpSpPr>
        <p:sp>
          <p:nvSpPr>
            <p:cNvPr id="43013" name="Text Box 3"/>
            <p:cNvSpPr txBox="1">
              <a:spLocks noChangeArrowheads="1"/>
            </p:cNvSpPr>
            <p:nvPr/>
          </p:nvSpPr>
          <p:spPr bwMode="auto">
            <a:xfrm>
              <a:off x="2018" y="1162"/>
              <a:ext cx="1452" cy="832"/>
            </a:xfrm>
            <a:prstGeom prst="rect">
              <a:avLst/>
            </a:prstGeom>
            <a:solidFill>
              <a:srgbClr val="FFCC99"/>
            </a:solidFill>
            <a:ln w="9525">
              <a:solidFill>
                <a:srgbClr val="FF0000"/>
              </a:solidFill>
              <a:miter lim="800000"/>
              <a:headEnd/>
              <a:tailEnd/>
            </a:ln>
            <a:effectLst>
              <a:prstShdw prst="shdw12">
                <a:schemeClr val="bg2">
                  <a:alpha val="50000"/>
                </a:schemeClr>
              </a:prstShdw>
            </a:effec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4000" b="1">
                  <a:solidFill>
                    <a:schemeClr val="tx2"/>
                  </a:solidFill>
                  <a:latin typeface="黑体" pitchFamily="49" charset="-122"/>
                  <a:ea typeface="黑体" pitchFamily="49" charset="-122"/>
                </a:rPr>
                <a:t>满足</a:t>
              </a:r>
              <a:r>
                <a:rPr lang="zh-CN" altLang="en-US" sz="4000" b="1">
                  <a:solidFill>
                    <a:srgbClr val="FF0000"/>
                  </a:solidFill>
                  <a:latin typeface="黑体" pitchFamily="49" charset="-122"/>
                  <a:ea typeface="黑体" pitchFamily="49" charset="-122"/>
                </a:rPr>
                <a:t>国家</a:t>
              </a:r>
            </a:p>
            <a:p>
              <a:pPr eaLnBrk="1" hangingPunct="1"/>
              <a:r>
                <a:rPr lang="zh-CN" altLang="en-US" sz="4000" b="1">
                  <a:solidFill>
                    <a:srgbClr val="FF0000"/>
                  </a:solidFill>
                  <a:latin typeface="黑体" pitchFamily="49" charset="-122"/>
                  <a:ea typeface="黑体" pitchFamily="49" charset="-122"/>
                </a:rPr>
                <a:t>重大需求</a:t>
              </a:r>
              <a:endParaRPr lang="zh-CN" altLang="en-US" sz="2000" b="1">
                <a:solidFill>
                  <a:srgbClr val="FF0000"/>
                </a:solidFill>
                <a:latin typeface="黑体" pitchFamily="49" charset="-122"/>
                <a:ea typeface="黑体" pitchFamily="49" charset="-122"/>
              </a:endParaRPr>
            </a:p>
          </p:txBody>
        </p:sp>
        <p:sp>
          <p:nvSpPr>
            <p:cNvPr id="43014" name="Text Box 4"/>
            <p:cNvSpPr txBox="1">
              <a:spLocks noChangeArrowheads="1"/>
            </p:cNvSpPr>
            <p:nvPr/>
          </p:nvSpPr>
          <p:spPr bwMode="auto">
            <a:xfrm>
              <a:off x="2018" y="2251"/>
              <a:ext cx="1452" cy="832"/>
            </a:xfrm>
            <a:prstGeom prst="rect">
              <a:avLst/>
            </a:prstGeom>
            <a:solidFill>
              <a:srgbClr val="CCFFCC"/>
            </a:solidFill>
            <a:ln w="9525">
              <a:solidFill>
                <a:srgbClr val="FF0000"/>
              </a:solidFill>
              <a:miter lim="800000"/>
              <a:headEnd/>
              <a:tailEnd/>
            </a:ln>
            <a:effectLst>
              <a:prstShdw prst="shdw12">
                <a:schemeClr val="bg2">
                  <a:alpha val="50000"/>
                </a:schemeClr>
              </a:prstShdw>
            </a:effec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4000" b="1">
                  <a:solidFill>
                    <a:schemeClr val="tx2"/>
                  </a:solidFill>
                  <a:latin typeface="黑体" pitchFamily="49" charset="-122"/>
                  <a:ea typeface="黑体" pitchFamily="49" charset="-122"/>
                </a:rPr>
                <a:t>解决</a:t>
              </a:r>
              <a:r>
                <a:rPr lang="zh-CN" altLang="en-US" sz="4000" b="1">
                  <a:solidFill>
                    <a:srgbClr val="FF0000"/>
                  </a:solidFill>
                  <a:latin typeface="黑体" pitchFamily="49" charset="-122"/>
                  <a:ea typeface="黑体" pitchFamily="49" charset="-122"/>
                </a:rPr>
                <a:t>国计</a:t>
              </a:r>
            </a:p>
            <a:p>
              <a:pPr eaLnBrk="1" hangingPunct="1"/>
              <a:r>
                <a:rPr lang="zh-CN" altLang="en-US" sz="4000" b="1">
                  <a:solidFill>
                    <a:srgbClr val="FF0000"/>
                  </a:solidFill>
                  <a:latin typeface="黑体" pitchFamily="49" charset="-122"/>
                  <a:ea typeface="黑体" pitchFamily="49" charset="-122"/>
                </a:rPr>
                <a:t>民生课题</a:t>
              </a:r>
            </a:p>
          </p:txBody>
        </p:sp>
        <p:sp>
          <p:nvSpPr>
            <p:cNvPr id="43015" name="Text Box 5"/>
            <p:cNvSpPr txBox="1">
              <a:spLocks noChangeArrowheads="1"/>
            </p:cNvSpPr>
            <p:nvPr/>
          </p:nvSpPr>
          <p:spPr bwMode="auto">
            <a:xfrm>
              <a:off x="2018" y="3294"/>
              <a:ext cx="1452" cy="832"/>
            </a:xfrm>
            <a:prstGeom prst="rect">
              <a:avLst/>
            </a:prstGeom>
            <a:solidFill>
              <a:srgbClr val="99CC00"/>
            </a:solidFill>
            <a:ln w="9525">
              <a:solidFill>
                <a:srgbClr val="FF0000"/>
              </a:solidFill>
              <a:miter lim="800000"/>
              <a:headEnd/>
              <a:tailEnd/>
            </a:ln>
            <a:effectLst>
              <a:prstShdw prst="shdw12">
                <a:schemeClr val="bg2">
                  <a:alpha val="50000"/>
                </a:schemeClr>
              </a:prstShdw>
            </a:effec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4000" b="1">
                  <a:solidFill>
                    <a:schemeClr val="tx2"/>
                  </a:solidFill>
                  <a:latin typeface="黑体" pitchFamily="49" charset="-122"/>
                  <a:ea typeface="黑体" pitchFamily="49" charset="-122"/>
                </a:rPr>
                <a:t>开展</a:t>
              </a:r>
              <a:r>
                <a:rPr lang="zh-CN" altLang="en-US" sz="4000" b="1">
                  <a:solidFill>
                    <a:srgbClr val="FF0000"/>
                  </a:solidFill>
                  <a:latin typeface="黑体" pitchFamily="49" charset="-122"/>
                  <a:ea typeface="黑体" pitchFamily="49" charset="-122"/>
                </a:rPr>
                <a:t>国际前沿研究</a:t>
              </a:r>
            </a:p>
          </p:txBody>
        </p:sp>
        <p:grpSp>
          <p:nvGrpSpPr>
            <p:cNvPr id="43016" name="Group 6"/>
            <p:cNvGrpSpPr>
              <a:grpSpLocks/>
            </p:cNvGrpSpPr>
            <p:nvPr/>
          </p:nvGrpSpPr>
          <p:grpSpPr bwMode="auto">
            <a:xfrm>
              <a:off x="3515" y="1162"/>
              <a:ext cx="2092" cy="841"/>
              <a:chOff x="3510" y="1156"/>
              <a:chExt cx="2092" cy="841"/>
            </a:xfrm>
          </p:grpSpPr>
          <p:pic>
            <p:nvPicPr>
              <p:cNvPr id="43038" name="Picture 7" descr="09414a4W-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0" y="1156"/>
                <a:ext cx="99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9" name="Picture 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 y="1570"/>
                <a:ext cx="590"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5" y="1558"/>
                <a:ext cx="998"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1" name="Picture 10" descr="1_27-28-433-646_2003101616404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9" y="1157"/>
                <a:ext cx="483" cy="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2" name="Picture 11" descr="u=2041900448,3432223638&amp;fm=23&amp;gp=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2" y="1162"/>
                <a:ext cx="590"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17" name="Picture 12" descr="ztzbzzcdcrh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5" y="2251"/>
              <a:ext cx="862"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3" descr="DI_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0" y="2659"/>
              <a:ext cx="543"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14" descr="s_96f4a612aefe3c356856e7ccf0d3b1c34021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15" y="2624"/>
              <a:ext cx="862" cy="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15" descr="u=3634099089,162825603&amp;fm=25&amp;gp=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5" y="2251"/>
              <a:ext cx="54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6" descr="2010030501595412065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9" y="2251"/>
              <a:ext cx="680" cy="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l="5161" t="5717" r="6308" b="10089"/>
            <a:stretch>
              <a:fillRect/>
            </a:stretch>
          </p:blipFill>
          <p:spPr bwMode="auto">
            <a:xfrm>
              <a:off x="3515" y="3339"/>
              <a:ext cx="771" cy="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18" descr="演示文稿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97" y="3362"/>
              <a:ext cx="680"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19" descr="00153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67" y="3328"/>
              <a:ext cx="719" cy="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5" name="Text Box 20"/>
            <p:cNvSpPr txBox="1">
              <a:spLocks noChangeArrowheads="1"/>
            </p:cNvSpPr>
            <p:nvPr/>
          </p:nvSpPr>
          <p:spPr bwMode="auto">
            <a:xfrm>
              <a:off x="5420" y="1162"/>
              <a:ext cx="182" cy="102"/>
            </a:xfrm>
            <a:prstGeom prst="rect">
              <a:avLst/>
            </a:prstGeom>
            <a:solidFill>
              <a:srgbClr val="CCFFFF"/>
            </a:solidFill>
            <a:ln w="9525">
              <a:solidFill>
                <a:srgbClr val="FFCC99"/>
              </a:solidFill>
              <a:miter lim="800000"/>
              <a:headEnd/>
              <a:tailEnd/>
            </a:ln>
            <a:effectLst>
              <a:prstShdw prst="shdw12">
                <a:schemeClr val="bg2">
                  <a:alpha val="50000"/>
                </a:schemeClr>
              </a:prstShdw>
            </a:effec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b="1">
                  <a:solidFill>
                    <a:srgbClr val="FF0000"/>
                  </a:solidFill>
                  <a:ea typeface="黑体" pitchFamily="49" charset="-122"/>
                </a:rPr>
                <a:t>导弹</a:t>
              </a:r>
            </a:p>
          </p:txBody>
        </p:sp>
        <p:sp>
          <p:nvSpPr>
            <p:cNvPr id="43026" name="Text Box 21"/>
            <p:cNvSpPr txBox="1">
              <a:spLocks noChangeArrowheads="1"/>
            </p:cNvSpPr>
            <p:nvPr/>
          </p:nvSpPr>
          <p:spPr bwMode="auto">
            <a:xfrm>
              <a:off x="4314" y="1451"/>
              <a:ext cx="182" cy="102"/>
            </a:xfrm>
            <a:prstGeom prst="rect">
              <a:avLst/>
            </a:prstGeom>
            <a:solidFill>
              <a:srgbClr val="CCFFFF"/>
            </a:solidFill>
            <a:ln w="9525">
              <a:solidFill>
                <a:srgbClr val="FFCC99"/>
              </a:solidFill>
              <a:miter lim="800000"/>
              <a:headEnd/>
              <a:tailEnd/>
            </a:ln>
            <a:effectLst>
              <a:prstShdw prst="shdw12">
                <a:schemeClr val="bg2">
                  <a:alpha val="50000"/>
                </a:schemeClr>
              </a:prstShdw>
            </a:effec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b="1">
                  <a:solidFill>
                    <a:srgbClr val="FF0000"/>
                  </a:solidFill>
                  <a:ea typeface="黑体" pitchFamily="49" charset="-122"/>
                </a:rPr>
                <a:t>飞机</a:t>
              </a:r>
            </a:p>
          </p:txBody>
        </p:sp>
        <p:sp>
          <p:nvSpPr>
            <p:cNvPr id="43027" name="Text Box 22"/>
            <p:cNvSpPr txBox="1">
              <a:spLocks noChangeArrowheads="1"/>
            </p:cNvSpPr>
            <p:nvPr/>
          </p:nvSpPr>
          <p:spPr bwMode="auto">
            <a:xfrm>
              <a:off x="4815" y="1877"/>
              <a:ext cx="182" cy="102"/>
            </a:xfrm>
            <a:prstGeom prst="rect">
              <a:avLst/>
            </a:prstGeom>
            <a:solidFill>
              <a:srgbClr val="CCFFFF"/>
            </a:solidFill>
            <a:ln w="9525">
              <a:solidFill>
                <a:srgbClr val="FFCC99"/>
              </a:solidFill>
              <a:miter lim="800000"/>
              <a:headEnd/>
              <a:tailEnd/>
            </a:ln>
            <a:effectLst>
              <a:prstShdw prst="shdw12">
                <a:schemeClr val="bg2">
                  <a:alpha val="50000"/>
                </a:schemeClr>
              </a:prstShdw>
            </a:effec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b="1">
                  <a:solidFill>
                    <a:srgbClr val="FF0000"/>
                  </a:solidFill>
                  <a:ea typeface="黑体" pitchFamily="49" charset="-122"/>
                </a:rPr>
                <a:t>火箭</a:t>
              </a:r>
            </a:p>
          </p:txBody>
        </p:sp>
        <p:sp>
          <p:nvSpPr>
            <p:cNvPr id="43028" name="Text Box 23"/>
            <p:cNvSpPr txBox="1">
              <a:spLocks noChangeArrowheads="1"/>
            </p:cNvSpPr>
            <p:nvPr/>
          </p:nvSpPr>
          <p:spPr bwMode="auto">
            <a:xfrm>
              <a:off x="4332" y="1888"/>
              <a:ext cx="182" cy="102"/>
            </a:xfrm>
            <a:prstGeom prst="rect">
              <a:avLst/>
            </a:prstGeom>
            <a:solidFill>
              <a:srgbClr val="CCFFFF"/>
            </a:solidFill>
            <a:ln w="9525">
              <a:solidFill>
                <a:srgbClr val="FFCC99"/>
              </a:solidFill>
              <a:miter lim="800000"/>
              <a:headEnd/>
              <a:tailEnd/>
            </a:ln>
            <a:effectLst>
              <a:prstShdw prst="shdw12">
                <a:schemeClr val="bg2">
                  <a:alpha val="50000"/>
                </a:schemeClr>
              </a:prstShdw>
            </a:effec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b="1">
                  <a:solidFill>
                    <a:srgbClr val="FF0000"/>
                  </a:solidFill>
                  <a:ea typeface="黑体" pitchFamily="49" charset="-122"/>
                </a:rPr>
                <a:t>航母</a:t>
              </a:r>
            </a:p>
          </p:txBody>
        </p:sp>
        <p:sp>
          <p:nvSpPr>
            <p:cNvPr id="43029" name="Text Box 24"/>
            <p:cNvSpPr txBox="1">
              <a:spLocks noChangeArrowheads="1"/>
            </p:cNvSpPr>
            <p:nvPr/>
          </p:nvSpPr>
          <p:spPr bwMode="auto">
            <a:xfrm>
              <a:off x="5420" y="1616"/>
              <a:ext cx="182" cy="102"/>
            </a:xfrm>
            <a:prstGeom prst="rect">
              <a:avLst/>
            </a:prstGeom>
            <a:solidFill>
              <a:srgbClr val="CCFFFF"/>
            </a:solidFill>
            <a:ln w="9525">
              <a:solidFill>
                <a:srgbClr val="FFCC99"/>
              </a:solidFill>
              <a:miter lim="800000"/>
              <a:headEnd/>
              <a:tailEnd/>
            </a:ln>
            <a:effectLst>
              <a:prstShdw prst="shdw12">
                <a:schemeClr val="bg2">
                  <a:alpha val="50000"/>
                </a:schemeClr>
              </a:prstShdw>
            </a:effec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b="1">
                  <a:solidFill>
                    <a:srgbClr val="FF0000"/>
                  </a:solidFill>
                  <a:ea typeface="黑体" pitchFamily="49" charset="-122"/>
                </a:rPr>
                <a:t>坦克</a:t>
              </a:r>
            </a:p>
          </p:txBody>
        </p:sp>
        <p:sp>
          <p:nvSpPr>
            <p:cNvPr id="43030" name="Text Box 25"/>
            <p:cNvSpPr txBox="1">
              <a:spLocks noChangeArrowheads="1"/>
            </p:cNvSpPr>
            <p:nvPr/>
          </p:nvSpPr>
          <p:spPr bwMode="auto">
            <a:xfrm>
              <a:off x="4195" y="2523"/>
              <a:ext cx="182" cy="102"/>
            </a:xfrm>
            <a:prstGeom prst="rect">
              <a:avLst/>
            </a:prstGeom>
            <a:solidFill>
              <a:srgbClr val="CCFFFF"/>
            </a:solidFill>
            <a:ln w="9525">
              <a:solidFill>
                <a:srgbClr val="FFCC99"/>
              </a:solidFill>
              <a:miter lim="800000"/>
              <a:headEnd/>
              <a:tailEnd/>
            </a:ln>
            <a:effectLst>
              <a:prstShdw prst="shdw12">
                <a:schemeClr val="bg2">
                  <a:alpha val="50000"/>
                </a:schemeClr>
              </a:prstShdw>
            </a:effec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b="1">
                  <a:solidFill>
                    <a:srgbClr val="FF0000"/>
                  </a:solidFill>
                  <a:ea typeface="黑体" pitchFamily="49" charset="-122"/>
                </a:rPr>
                <a:t>高铁</a:t>
              </a:r>
            </a:p>
          </p:txBody>
        </p:sp>
        <p:sp>
          <p:nvSpPr>
            <p:cNvPr id="43031" name="Text Box 26"/>
            <p:cNvSpPr txBox="1">
              <a:spLocks noChangeArrowheads="1"/>
            </p:cNvSpPr>
            <p:nvPr/>
          </p:nvSpPr>
          <p:spPr bwMode="auto">
            <a:xfrm>
              <a:off x="4195" y="2976"/>
              <a:ext cx="182" cy="102"/>
            </a:xfrm>
            <a:prstGeom prst="rect">
              <a:avLst/>
            </a:prstGeom>
            <a:solidFill>
              <a:srgbClr val="CCFFFF"/>
            </a:solidFill>
            <a:ln w="9525">
              <a:solidFill>
                <a:srgbClr val="FFCC99"/>
              </a:solidFill>
              <a:miter lim="800000"/>
              <a:headEnd/>
              <a:tailEnd/>
            </a:ln>
            <a:effectLst>
              <a:prstShdw prst="shdw12">
                <a:schemeClr val="bg2">
                  <a:alpha val="50000"/>
                </a:schemeClr>
              </a:prstShdw>
            </a:effec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b="1">
                  <a:solidFill>
                    <a:srgbClr val="FF0000"/>
                  </a:solidFill>
                  <a:ea typeface="黑体" pitchFamily="49" charset="-122"/>
                </a:rPr>
                <a:t>桥梁</a:t>
              </a:r>
            </a:p>
          </p:txBody>
        </p:sp>
        <p:sp>
          <p:nvSpPr>
            <p:cNvPr id="43032" name="Text Box 27"/>
            <p:cNvSpPr txBox="1">
              <a:spLocks noChangeArrowheads="1"/>
            </p:cNvSpPr>
            <p:nvPr/>
          </p:nvSpPr>
          <p:spPr bwMode="auto">
            <a:xfrm>
              <a:off x="4876" y="2251"/>
              <a:ext cx="182" cy="102"/>
            </a:xfrm>
            <a:prstGeom prst="rect">
              <a:avLst/>
            </a:prstGeom>
            <a:solidFill>
              <a:srgbClr val="CCFFFF"/>
            </a:solidFill>
            <a:ln w="9525">
              <a:solidFill>
                <a:srgbClr val="FFCC99"/>
              </a:solidFill>
              <a:miter lim="800000"/>
              <a:headEnd/>
              <a:tailEnd/>
            </a:ln>
            <a:effectLst>
              <a:prstShdw prst="shdw12">
                <a:schemeClr val="bg2">
                  <a:alpha val="50000"/>
                </a:schemeClr>
              </a:prstShdw>
            </a:effec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b="1">
                  <a:solidFill>
                    <a:srgbClr val="FF0000"/>
                  </a:solidFill>
                  <a:ea typeface="黑体" pitchFamily="49" charset="-122"/>
                </a:rPr>
                <a:t>钻井</a:t>
              </a:r>
            </a:p>
          </p:txBody>
        </p:sp>
        <p:sp>
          <p:nvSpPr>
            <p:cNvPr id="43033" name="Text Box 28"/>
            <p:cNvSpPr txBox="1">
              <a:spLocks noChangeArrowheads="1"/>
            </p:cNvSpPr>
            <p:nvPr/>
          </p:nvSpPr>
          <p:spPr bwMode="auto">
            <a:xfrm>
              <a:off x="5420" y="2568"/>
              <a:ext cx="182" cy="102"/>
            </a:xfrm>
            <a:prstGeom prst="rect">
              <a:avLst/>
            </a:prstGeom>
            <a:solidFill>
              <a:srgbClr val="CCFFFF"/>
            </a:solidFill>
            <a:ln w="9525">
              <a:solidFill>
                <a:srgbClr val="FFCC99"/>
              </a:solidFill>
              <a:miter lim="800000"/>
              <a:headEnd/>
              <a:tailEnd/>
            </a:ln>
            <a:effectLst>
              <a:prstShdw prst="shdw12">
                <a:schemeClr val="bg2">
                  <a:alpha val="50000"/>
                </a:schemeClr>
              </a:prstShdw>
            </a:effec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b="1">
                  <a:solidFill>
                    <a:srgbClr val="FF0000"/>
                  </a:solidFill>
                  <a:ea typeface="黑体" pitchFamily="49" charset="-122"/>
                </a:rPr>
                <a:t>汽车</a:t>
              </a:r>
            </a:p>
          </p:txBody>
        </p:sp>
        <p:sp>
          <p:nvSpPr>
            <p:cNvPr id="43034" name="Text Box 29"/>
            <p:cNvSpPr txBox="1">
              <a:spLocks noChangeArrowheads="1"/>
            </p:cNvSpPr>
            <p:nvPr/>
          </p:nvSpPr>
          <p:spPr bwMode="auto">
            <a:xfrm>
              <a:off x="5437" y="2954"/>
              <a:ext cx="182" cy="102"/>
            </a:xfrm>
            <a:prstGeom prst="rect">
              <a:avLst/>
            </a:prstGeom>
            <a:solidFill>
              <a:srgbClr val="CCFFFF"/>
            </a:solidFill>
            <a:ln w="9525">
              <a:solidFill>
                <a:srgbClr val="FFCC99"/>
              </a:solidFill>
              <a:miter lim="800000"/>
              <a:headEnd/>
              <a:tailEnd/>
            </a:ln>
            <a:effectLst>
              <a:prstShdw prst="shdw12">
                <a:schemeClr val="bg2">
                  <a:alpha val="50000"/>
                </a:schemeClr>
              </a:prstShdw>
            </a:effec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b="1">
                  <a:solidFill>
                    <a:srgbClr val="FF0000"/>
                  </a:solidFill>
                  <a:ea typeface="黑体" pitchFamily="49" charset="-122"/>
                </a:rPr>
                <a:t>医疗</a:t>
              </a:r>
            </a:p>
          </p:txBody>
        </p:sp>
        <p:sp>
          <p:nvSpPr>
            <p:cNvPr id="43035" name="Text Box 30"/>
            <p:cNvSpPr txBox="1">
              <a:spLocks noChangeArrowheads="1"/>
            </p:cNvSpPr>
            <p:nvPr/>
          </p:nvSpPr>
          <p:spPr bwMode="auto">
            <a:xfrm>
              <a:off x="3787" y="4065"/>
              <a:ext cx="182" cy="102"/>
            </a:xfrm>
            <a:prstGeom prst="rect">
              <a:avLst/>
            </a:prstGeom>
            <a:solidFill>
              <a:srgbClr val="CCFFFF"/>
            </a:solidFill>
            <a:ln w="9525">
              <a:solidFill>
                <a:srgbClr val="FFCC99"/>
              </a:solidFill>
              <a:miter lim="800000"/>
              <a:headEnd/>
              <a:tailEnd/>
            </a:ln>
            <a:effectLst>
              <a:prstShdw prst="shdw12">
                <a:schemeClr val="bg2">
                  <a:alpha val="50000"/>
                </a:schemeClr>
              </a:prstShdw>
            </a:effec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b="1">
                  <a:solidFill>
                    <a:srgbClr val="FF0000"/>
                  </a:solidFill>
                  <a:ea typeface="黑体" pitchFamily="49" charset="-122"/>
                </a:rPr>
                <a:t>应力</a:t>
              </a:r>
            </a:p>
          </p:txBody>
        </p:sp>
        <p:sp>
          <p:nvSpPr>
            <p:cNvPr id="43036" name="Text Box 31"/>
            <p:cNvSpPr txBox="1">
              <a:spLocks noChangeArrowheads="1"/>
            </p:cNvSpPr>
            <p:nvPr/>
          </p:nvSpPr>
          <p:spPr bwMode="auto">
            <a:xfrm>
              <a:off x="4558" y="4065"/>
              <a:ext cx="182" cy="102"/>
            </a:xfrm>
            <a:prstGeom prst="rect">
              <a:avLst/>
            </a:prstGeom>
            <a:solidFill>
              <a:srgbClr val="CCFFFF"/>
            </a:solidFill>
            <a:ln w="9525">
              <a:solidFill>
                <a:srgbClr val="FFCC99"/>
              </a:solidFill>
              <a:miter lim="800000"/>
              <a:headEnd/>
              <a:tailEnd/>
            </a:ln>
            <a:effectLst>
              <a:prstShdw prst="shdw12">
                <a:schemeClr val="bg2">
                  <a:alpha val="50000"/>
                </a:schemeClr>
              </a:prstShdw>
            </a:effec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b="1">
                  <a:solidFill>
                    <a:srgbClr val="FF0000"/>
                  </a:solidFill>
                  <a:ea typeface="黑体" pitchFamily="49" charset="-122"/>
                </a:rPr>
                <a:t>织构</a:t>
              </a:r>
            </a:p>
          </p:txBody>
        </p:sp>
        <p:sp>
          <p:nvSpPr>
            <p:cNvPr id="43037" name="Text Box 32"/>
            <p:cNvSpPr txBox="1">
              <a:spLocks noChangeArrowheads="1"/>
            </p:cNvSpPr>
            <p:nvPr/>
          </p:nvSpPr>
          <p:spPr bwMode="auto">
            <a:xfrm>
              <a:off x="5239" y="4065"/>
              <a:ext cx="272" cy="102"/>
            </a:xfrm>
            <a:prstGeom prst="rect">
              <a:avLst/>
            </a:prstGeom>
            <a:solidFill>
              <a:srgbClr val="CCFFFF"/>
            </a:solidFill>
            <a:ln w="9525">
              <a:solidFill>
                <a:srgbClr val="FFCC99"/>
              </a:solidFill>
              <a:miter lim="800000"/>
              <a:headEnd/>
              <a:tailEnd/>
            </a:ln>
            <a:effectLst>
              <a:prstShdw prst="shdw12">
                <a:schemeClr val="bg2">
                  <a:alpha val="50000"/>
                </a:schemeClr>
              </a:prstShdw>
            </a:effec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00" b="1">
                  <a:solidFill>
                    <a:srgbClr val="FF0000"/>
                  </a:solidFill>
                  <a:ea typeface="黑体" pitchFamily="49" charset="-122"/>
                </a:rPr>
                <a:t>相分析</a:t>
              </a:r>
            </a:p>
          </p:txBody>
        </p:sp>
      </p:grpSp>
      <p:sp>
        <p:nvSpPr>
          <p:cNvPr id="43011" name="Rectangle 4"/>
          <p:cNvSpPr>
            <a:spLocks noChangeArrowheads="1"/>
          </p:cNvSpPr>
          <p:nvPr/>
        </p:nvSpPr>
        <p:spPr bwMode="auto">
          <a:xfrm>
            <a:off x="4374356" y="116994"/>
            <a:ext cx="4716463"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zh-CN" altLang="en-US" sz="3600" b="1" dirty="0">
                <a:solidFill>
                  <a:srgbClr val="C00000"/>
                </a:solidFill>
                <a:latin typeface="微软雅黑" pitchFamily="34" charset="-122"/>
                <a:ea typeface="微软雅黑" pitchFamily="34" charset="-122"/>
              </a:rPr>
              <a:t> 平台定位和目标</a:t>
            </a:r>
          </a:p>
        </p:txBody>
      </p:sp>
      <p:pic>
        <p:nvPicPr>
          <p:cNvPr id="43012" name="Picture 34" descr="先进中子散射科学-201304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0113" y="896938"/>
            <a:ext cx="7272337" cy="596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0778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矩形 4"/>
          <p:cNvSpPr>
            <a:spLocks noChangeArrowheads="1"/>
          </p:cNvSpPr>
          <p:nvPr/>
        </p:nvSpPr>
        <p:spPr bwMode="auto">
          <a:xfrm>
            <a:off x="2443163" y="1065213"/>
            <a:ext cx="3775075" cy="708025"/>
          </a:xfrm>
          <a:prstGeom prst="rect">
            <a:avLst/>
          </a:prstGeom>
          <a:solidFill>
            <a:srgbClr val="93B83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4000"/>
              <a:t>离子电池的应用</a:t>
            </a:r>
            <a:endParaRPr lang="zh-CN" altLang="en-US" sz="4000">
              <a:solidFill>
                <a:srgbClr val="FF0066"/>
              </a:solidFill>
              <a:ea typeface="楷体_GB2312" pitchFamily="49" charset="-122"/>
            </a:endParaRPr>
          </a:p>
        </p:txBody>
      </p:sp>
      <p:pic>
        <p:nvPicPr>
          <p:cNvPr id="4403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136775"/>
            <a:ext cx="763270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矩形 1"/>
          <p:cNvSpPr>
            <a:spLocks noChangeArrowheads="1"/>
          </p:cNvSpPr>
          <p:nvPr/>
        </p:nvSpPr>
        <p:spPr bwMode="auto">
          <a:xfrm>
            <a:off x="0" y="6516688"/>
            <a:ext cx="2424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i="1">
                <a:latin typeface="Times New Roman" pitchFamily="18" charset="0"/>
                <a:cs typeface="Times New Roman" pitchFamily="18" charset="0"/>
              </a:rPr>
              <a:t>Adv. Sci. </a:t>
            </a:r>
            <a:r>
              <a:rPr lang="en-US" altLang="zh-CN">
                <a:latin typeface="Times New Roman" pitchFamily="18" charset="0"/>
                <a:cs typeface="Times New Roman" pitchFamily="18" charset="0"/>
              </a:rPr>
              <a:t>2017, 1600275</a:t>
            </a:r>
          </a:p>
        </p:txBody>
      </p:sp>
      <p:pic>
        <p:nvPicPr>
          <p:cNvPr id="44037" name="Picture 3" descr="C:\Users\Jerry Li\Desktop\u=1167048852,1570623905&amp;fm=21&amp;gp=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913" y="5146675"/>
            <a:ext cx="219075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3" descr="C:\Users\Jerry Li\Desktop\u=483364049,3391006099&amp;fm=200&amp;gp=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8050"/>
            <a:ext cx="1843088" cy="13827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9" name="Picture 2" descr="C:\Users\Jerry Li\Desktop\u=363205818,1263020354&amp;fm=200&amp;gp=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4225" y="2044700"/>
            <a:ext cx="12287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751748"/>
      </p:ext>
    </p:extLst>
  </p:cSld>
  <p:clrMapOvr>
    <a:masterClrMapping/>
  </p:clrMapOvr>
  <p:transition spd="slow" advTm="12308"/>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矩形 6"/>
          <p:cNvSpPr>
            <a:spLocks noChangeArrowheads="1"/>
          </p:cNvSpPr>
          <p:nvPr/>
        </p:nvSpPr>
        <p:spPr bwMode="auto">
          <a:xfrm>
            <a:off x="1143000" y="1500188"/>
            <a:ext cx="6873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4000" b="1">
                <a:solidFill>
                  <a:srgbClr val="000099"/>
                </a:solidFill>
                <a:latin typeface="黑体" pitchFamily="49" charset="-122"/>
                <a:ea typeface="黑体" pitchFamily="49" charset="-122"/>
                <a:cs typeface="Times New Roman" pitchFamily="18" charset="0"/>
              </a:rPr>
              <a:t>离子电池体系的关键物理问题</a:t>
            </a:r>
          </a:p>
        </p:txBody>
      </p:sp>
      <p:graphicFrame>
        <p:nvGraphicFramePr>
          <p:cNvPr id="5" name="图示 4"/>
          <p:cNvGraphicFramePr/>
          <p:nvPr/>
        </p:nvGraphicFramePr>
        <p:xfrm>
          <a:off x="547688" y="2285992"/>
          <a:ext cx="7984752" cy="4095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81719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6842125" y="5876925"/>
            <a:ext cx="2266950" cy="720725"/>
          </a:xfrm>
          <a:prstGeom prst="roundRect">
            <a:avLst/>
          </a:prstGeom>
          <a:solidFill>
            <a:srgbClr val="92D050"/>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000" dirty="0">
                <a:solidFill>
                  <a:srgbClr val="FF0000"/>
                </a:solidFill>
                <a:latin typeface="Times New Roman" pitchFamily="18" charset="0"/>
                <a:cs typeface="Times New Roman" pitchFamily="18" charset="0"/>
              </a:rPr>
              <a:t>调控材料微结构</a:t>
            </a:r>
          </a:p>
        </p:txBody>
      </p:sp>
      <p:sp>
        <p:nvSpPr>
          <p:cNvPr id="5" name="圆角矩形 4"/>
          <p:cNvSpPr/>
          <p:nvPr/>
        </p:nvSpPr>
        <p:spPr>
          <a:xfrm>
            <a:off x="3059113" y="5892800"/>
            <a:ext cx="2160587" cy="704850"/>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000" dirty="0">
                <a:solidFill>
                  <a:srgbClr val="FF0000"/>
                </a:solidFill>
                <a:latin typeface="Times New Roman" pitchFamily="18" charset="0"/>
                <a:cs typeface="Times New Roman" pitchFamily="18" charset="0"/>
              </a:rPr>
              <a:t>调控电化学性能</a:t>
            </a:r>
          </a:p>
        </p:txBody>
      </p:sp>
      <p:pic>
        <p:nvPicPr>
          <p:cNvPr id="46084" name="Picture 5" descr="F:\数据-POST\MFCM系列\Figure 5\structure-1--600.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263" y="2492375"/>
            <a:ext cx="38989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085" name="直接连接符 7"/>
          <p:cNvCxnSpPr>
            <a:cxnSpLocks noChangeShapeType="1"/>
          </p:cNvCxnSpPr>
          <p:nvPr/>
        </p:nvCxnSpPr>
        <p:spPr bwMode="auto">
          <a:xfrm>
            <a:off x="5075238" y="3446463"/>
            <a:ext cx="1368425"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46086" name="直接连接符 8"/>
          <p:cNvCxnSpPr>
            <a:cxnSpLocks noChangeShapeType="1"/>
          </p:cNvCxnSpPr>
          <p:nvPr/>
        </p:nvCxnSpPr>
        <p:spPr bwMode="auto">
          <a:xfrm>
            <a:off x="5073650" y="2976563"/>
            <a:ext cx="1370013"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46087" name="直接箭头连接符 10"/>
          <p:cNvCxnSpPr>
            <a:cxnSpLocks noChangeShapeType="1"/>
          </p:cNvCxnSpPr>
          <p:nvPr/>
        </p:nvCxnSpPr>
        <p:spPr bwMode="auto">
          <a:xfrm>
            <a:off x="6011863" y="2976563"/>
            <a:ext cx="0" cy="433387"/>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46088" name="矩形 11"/>
          <p:cNvSpPr>
            <a:spLocks noChangeArrowheads="1"/>
          </p:cNvSpPr>
          <p:nvPr/>
        </p:nvSpPr>
        <p:spPr bwMode="auto">
          <a:xfrm>
            <a:off x="6057900" y="2957513"/>
            <a:ext cx="385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800">
                <a:solidFill>
                  <a:srgbClr val="FF0000"/>
                </a:solidFill>
                <a:latin typeface="Times New Roman" pitchFamily="18" charset="0"/>
                <a:cs typeface="Times New Roman" pitchFamily="18" charset="0"/>
              </a:rPr>
              <a:t>d</a:t>
            </a:r>
            <a:endParaRPr lang="zh-CN" altLang="en-US" sz="2800">
              <a:solidFill>
                <a:srgbClr val="FF0000"/>
              </a:solidFill>
              <a:latin typeface="Times New Roman" pitchFamily="18" charset="0"/>
              <a:cs typeface="Times New Roman" pitchFamily="18" charset="0"/>
            </a:endParaRPr>
          </a:p>
        </p:txBody>
      </p:sp>
      <p:sp>
        <p:nvSpPr>
          <p:cNvPr id="13" name="圆角矩形 12"/>
          <p:cNvSpPr/>
          <p:nvPr/>
        </p:nvSpPr>
        <p:spPr>
          <a:xfrm>
            <a:off x="6443663" y="1773238"/>
            <a:ext cx="2592387" cy="92075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400" dirty="0">
                <a:solidFill>
                  <a:srgbClr val="FF0000"/>
                </a:solidFill>
                <a:latin typeface="Times New Roman" pitchFamily="18" charset="0"/>
                <a:cs typeface="Times New Roman" pitchFamily="18" charset="0"/>
              </a:rPr>
              <a:t>控制钠离子浓度</a:t>
            </a:r>
            <a:endParaRPr lang="zh-CN" altLang="en-US" sz="2400" dirty="0"/>
          </a:p>
          <a:p>
            <a:pPr>
              <a:defRPr/>
            </a:pPr>
            <a:r>
              <a:rPr lang="zh-CN" altLang="en-US" sz="2400" dirty="0">
                <a:solidFill>
                  <a:srgbClr val="FF0000"/>
                </a:solidFill>
                <a:latin typeface="Times New Roman" pitchFamily="18" charset="0"/>
                <a:cs typeface="Times New Roman" pitchFamily="18" charset="0"/>
              </a:rPr>
              <a:t>调控正电荷数量</a:t>
            </a:r>
            <a:endParaRPr lang="en-US" altLang="zh-CN" sz="2400" dirty="0">
              <a:solidFill>
                <a:srgbClr val="FF0000"/>
              </a:solidFill>
              <a:latin typeface="Times New Roman" pitchFamily="18" charset="0"/>
              <a:cs typeface="Times New Roman" pitchFamily="18" charset="0"/>
            </a:endParaRPr>
          </a:p>
        </p:txBody>
      </p:sp>
      <p:sp>
        <p:nvSpPr>
          <p:cNvPr id="46090" name="右箭头 13"/>
          <p:cNvSpPr>
            <a:spLocks noChangeArrowheads="1"/>
          </p:cNvSpPr>
          <p:nvPr/>
        </p:nvSpPr>
        <p:spPr bwMode="auto">
          <a:xfrm>
            <a:off x="4787900" y="1773238"/>
            <a:ext cx="1584325" cy="792162"/>
          </a:xfrm>
          <a:prstGeom prst="rightArrow">
            <a:avLst>
              <a:gd name="adj1" fmla="val 50000"/>
              <a:gd name="adj2" fmla="val 50000"/>
            </a:avLst>
          </a:prstGeom>
          <a:gradFill rotWithShape="1">
            <a:gsLst>
              <a:gs pos="0">
                <a:srgbClr val="D6B19C"/>
              </a:gs>
              <a:gs pos="30000">
                <a:srgbClr val="D49E6C"/>
              </a:gs>
              <a:gs pos="70000">
                <a:srgbClr val="A65528"/>
              </a:gs>
              <a:gs pos="100000">
                <a:srgbClr val="663012"/>
              </a:gs>
            </a:gsLst>
            <a:lin ang="21540000"/>
          </a:gradFill>
          <a:ln w="9525" algn="ctr">
            <a:solidFill>
              <a:schemeClr val="tx1"/>
            </a:solidFill>
            <a:round/>
            <a:headEnd/>
            <a:tailEnd/>
          </a:ln>
        </p:spPr>
        <p:txBody>
          <a:bodyPr/>
          <a:lstStyle/>
          <a:p>
            <a:endParaRPr lang="zh-CN" altLang="en-US"/>
          </a:p>
        </p:txBody>
      </p:sp>
      <p:sp>
        <p:nvSpPr>
          <p:cNvPr id="46091" name="下箭头 14"/>
          <p:cNvSpPr>
            <a:spLocks noChangeArrowheads="1"/>
          </p:cNvSpPr>
          <p:nvPr/>
        </p:nvSpPr>
        <p:spPr bwMode="auto">
          <a:xfrm>
            <a:off x="7596188" y="2819400"/>
            <a:ext cx="792162" cy="2986088"/>
          </a:xfrm>
          <a:prstGeom prst="downArrow">
            <a:avLst>
              <a:gd name="adj1" fmla="val 50000"/>
              <a:gd name="adj2" fmla="val 49981"/>
            </a:avLst>
          </a:prstGeom>
          <a:gradFill rotWithShape="0">
            <a:gsLst>
              <a:gs pos="0">
                <a:srgbClr val="5E9EFF"/>
              </a:gs>
              <a:gs pos="39999">
                <a:srgbClr val="85C2FF"/>
              </a:gs>
              <a:gs pos="70000">
                <a:srgbClr val="C4D6EB"/>
              </a:gs>
              <a:gs pos="100000">
                <a:srgbClr val="FFEBFA"/>
              </a:gs>
            </a:gsLst>
            <a:lin ang="16200000"/>
          </a:gradFill>
          <a:ln w="9525" algn="ctr">
            <a:solidFill>
              <a:schemeClr val="tx1"/>
            </a:solidFill>
            <a:round/>
            <a:headEnd/>
            <a:tailEnd/>
          </a:ln>
        </p:spPr>
        <p:txBody>
          <a:bodyPr/>
          <a:lstStyle/>
          <a:p>
            <a:endParaRPr lang="zh-CN" altLang="en-US"/>
          </a:p>
        </p:txBody>
      </p:sp>
      <p:sp>
        <p:nvSpPr>
          <p:cNvPr id="46092" name="左箭头 16"/>
          <p:cNvSpPr>
            <a:spLocks noChangeArrowheads="1"/>
          </p:cNvSpPr>
          <p:nvPr/>
        </p:nvSpPr>
        <p:spPr bwMode="auto">
          <a:xfrm>
            <a:off x="5407025" y="5732463"/>
            <a:ext cx="1181100" cy="1009650"/>
          </a:xfrm>
          <a:prstGeom prst="leftArrow">
            <a:avLst>
              <a:gd name="adj1" fmla="val 50000"/>
              <a:gd name="adj2" fmla="val 49907"/>
            </a:avLst>
          </a:prstGeo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10800000"/>
          </a:gradFill>
          <a:ln w="9525" algn="ctr">
            <a:solidFill>
              <a:schemeClr val="tx1"/>
            </a:solidFill>
            <a:round/>
            <a:headEnd/>
            <a:tailEnd/>
          </a:ln>
        </p:spPr>
        <p:txBody>
          <a:bodyPr/>
          <a:lstStyle/>
          <a:p>
            <a:endParaRPr lang="zh-CN" altLang="en-US"/>
          </a:p>
        </p:txBody>
      </p:sp>
      <p:sp>
        <p:nvSpPr>
          <p:cNvPr id="46093" name="矩形 14"/>
          <p:cNvSpPr>
            <a:spLocks noChangeArrowheads="1"/>
          </p:cNvSpPr>
          <p:nvPr/>
        </p:nvSpPr>
        <p:spPr bwMode="auto">
          <a:xfrm>
            <a:off x="3487738" y="927100"/>
            <a:ext cx="2236787"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4000" dirty="0">
                <a:solidFill>
                  <a:srgbClr val="FF0000"/>
                </a:solidFill>
                <a:latin typeface="华文楷体" pitchFamily="2" charset="-122"/>
                <a:ea typeface="华文楷体" pitchFamily="2" charset="-122"/>
              </a:rPr>
              <a:t>设计方案</a:t>
            </a:r>
          </a:p>
        </p:txBody>
      </p:sp>
      <p:pic>
        <p:nvPicPr>
          <p:cNvPr id="46094"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3446463"/>
            <a:ext cx="1871662"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圆角矩形 1"/>
          <p:cNvSpPr/>
          <p:nvPr/>
        </p:nvSpPr>
        <p:spPr>
          <a:xfrm>
            <a:off x="395288" y="1773238"/>
            <a:ext cx="4319587" cy="719137"/>
          </a:xfrm>
          <a:prstGeom prst="round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000" dirty="0">
                <a:solidFill>
                  <a:schemeClr val="tx1"/>
                </a:solidFill>
                <a:latin typeface="Times New Roman" pitchFamily="18" charset="0"/>
                <a:cs typeface="Times New Roman" pitchFamily="18" charset="0"/>
              </a:rPr>
              <a:t>1</a:t>
            </a:r>
            <a:r>
              <a:rPr lang="zh-CN" altLang="en-US" sz="2000" dirty="0">
                <a:solidFill>
                  <a:schemeClr val="tx1"/>
                </a:solidFill>
                <a:latin typeface="Times New Roman" pitchFamily="18" charset="0"/>
                <a:cs typeface="Times New Roman" pitchFamily="18" charset="0"/>
              </a:rPr>
              <a:t>）过渡金属</a:t>
            </a:r>
            <a:r>
              <a:rPr lang="en-US" altLang="zh-CN" sz="2000" dirty="0">
                <a:solidFill>
                  <a:schemeClr val="tx1"/>
                </a:solidFill>
                <a:latin typeface="Times New Roman" pitchFamily="18" charset="0"/>
                <a:cs typeface="Times New Roman" pitchFamily="18" charset="0"/>
              </a:rPr>
              <a:t>-</a:t>
            </a:r>
            <a:r>
              <a:rPr lang="zh-CN" altLang="en-US" sz="2000" dirty="0">
                <a:solidFill>
                  <a:schemeClr val="tx1"/>
                </a:solidFill>
                <a:latin typeface="Times New Roman" pitchFamily="18" charset="0"/>
                <a:cs typeface="Times New Roman" pitchFamily="18" charset="0"/>
              </a:rPr>
              <a:t>氧层：带负电荷特性</a:t>
            </a:r>
            <a:endParaRPr lang="en-US" altLang="zh-CN" sz="2000" dirty="0">
              <a:solidFill>
                <a:schemeClr val="tx1"/>
              </a:solidFill>
              <a:latin typeface="Times New Roman" pitchFamily="18" charset="0"/>
              <a:cs typeface="Times New Roman" pitchFamily="18" charset="0"/>
            </a:endParaRPr>
          </a:p>
          <a:p>
            <a:pPr>
              <a:defRPr/>
            </a:pPr>
            <a:r>
              <a:rPr lang="en-US" altLang="zh-CN" sz="2000" dirty="0">
                <a:solidFill>
                  <a:schemeClr val="tx1"/>
                </a:solidFill>
                <a:latin typeface="Times New Roman" pitchFamily="18" charset="0"/>
                <a:cs typeface="Times New Roman" pitchFamily="18" charset="0"/>
              </a:rPr>
              <a:t>2</a:t>
            </a:r>
            <a:r>
              <a:rPr lang="zh-CN" altLang="en-US" sz="2000" dirty="0">
                <a:solidFill>
                  <a:schemeClr val="tx1"/>
                </a:solidFill>
                <a:latin typeface="Times New Roman" pitchFamily="18" charset="0"/>
                <a:cs typeface="Times New Roman" pitchFamily="18" charset="0"/>
              </a:rPr>
              <a:t>）层状特征</a:t>
            </a:r>
          </a:p>
        </p:txBody>
      </p:sp>
      <p:pic>
        <p:nvPicPr>
          <p:cNvPr id="46096" name="Picture 3" descr="C:\Users\Jerry Li\Desktop\400px-Cargas_electrica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463" y="3429000"/>
            <a:ext cx="2179637"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903731"/>
      </p:ext>
    </p:extLst>
  </p:cSld>
  <p:clrMapOvr>
    <a:masterClrMapping/>
  </p:clrMapOvr>
  <p:transition spd="slow" advTm="14092"/>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571500"/>
            <a:ext cx="84439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矩形 7"/>
          <p:cNvSpPr>
            <a:spLocks noChangeArrowheads="1"/>
          </p:cNvSpPr>
          <p:nvPr/>
        </p:nvSpPr>
        <p:spPr bwMode="auto">
          <a:xfrm>
            <a:off x="2392363" y="6381750"/>
            <a:ext cx="4770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zh-CN" b="1" i="1">
                <a:latin typeface="AdvMYR4I"/>
              </a:rPr>
              <a:t>ChemSusChem </a:t>
            </a:r>
            <a:r>
              <a:rPr lang="de-DE" altLang="zh-CN" b="1" i="1">
                <a:latin typeface="AdvMYR6"/>
              </a:rPr>
              <a:t>2018</a:t>
            </a:r>
            <a:r>
              <a:rPr lang="de-DE" altLang="zh-CN" b="1" i="1">
                <a:latin typeface="AdvMYR4"/>
              </a:rPr>
              <a:t>,</a:t>
            </a:r>
            <a:r>
              <a:rPr lang="de-DE" altLang="zh-CN" b="1" i="1">
                <a:latin typeface="AdvMYR4I"/>
              </a:rPr>
              <a:t>11</a:t>
            </a:r>
            <a:r>
              <a:rPr lang="de-DE" altLang="zh-CN" b="1" i="1">
                <a:latin typeface="AdvMYR4"/>
              </a:rPr>
              <a:t>, 1223–1231</a:t>
            </a:r>
            <a:endParaRPr lang="zh-CN" altLang="en-US" b="1" i="1"/>
          </a:p>
        </p:txBody>
      </p:sp>
      <p:pic>
        <p:nvPicPr>
          <p:cNvPr id="50180"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390900"/>
            <a:ext cx="2627312"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0850" y="3357563"/>
            <a:ext cx="29368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图片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3509963"/>
            <a:ext cx="2835275"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图片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33725" y="4889500"/>
            <a:ext cx="269716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45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3" y="571500"/>
            <a:ext cx="7354887"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矩形 4"/>
          <p:cNvSpPr>
            <a:spLocks noChangeArrowheads="1"/>
          </p:cNvSpPr>
          <p:nvPr/>
        </p:nvSpPr>
        <p:spPr bwMode="auto">
          <a:xfrm>
            <a:off x="1631950" y="6516688"/>
            <a:ext cx="4919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i="1">
                <a:latin typeface="Times New Roman" pitchFamily="18" charset="0"/>
                <a:cs typeface="Times New Roman" pitchFamily="18" charset="0"/>
              </a:rPr>
              <a:t>ACS Appl. Mater. Interfaces 2018, 10, 1707−1718</a:t>
            </a:r>
            <a:endParaRPr lang="zh-CN" altLang="en-US" b="1" i="1">
              <a:latin typeface="Times New Roman" pitchFamily="18" charset="0"/>
              <a:cs typeface="Times New Roman" pitchFamily="18" charset="0"/>
            </a:endParaRPr>
          </a:p>
        </p:txBody>
      </p:sp>
      <p:pic>
        <p:nvPicPr>
          <p:cNvPr id="47108"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446338"/>
            <a:ext cx="2881312"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图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6763" y="2441575"/>
            <a:ext cx="3141662"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图片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2825" y="4786313"/>
            <a:ext cx="468947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42108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3850" y="1412776"/>
            <a:ext cx="8640763" cy="4185761"/>
          </a:xfrm>
          <a:prstGeom prst="rect">
            <a:avLst/>
          </a:prstGeom>
        </p:spPr>
        <p:txBody>
          <a:bodyPr>
            <a:spAutoFit/>
          </a:bodyPr>
          <a:lstStyle/>
          <a:p>
            <a:pPr marL="533400" indent="-533400" algn="l">
              <a:defRPr/>
            </a:pPr>
            <a:r>
              <a:rPr lang="en-US" altLang="zh-CN" sz="2800" b="1" dirty="0">
                <a:latin typeface="微软雅黑" pitchFamily="34" charset="-122"/>
                <a:ea typeface="微软雅黑" pitchFamily="34" charset="-122"/>
                <a:cs typeface="Times New Roman" pitchFamily="18" charset="0"/>
              </a:rPr>
              <a:t>1</a:t>
            </a:r>
            <a:r>
              <a:rPr lang="en-US" altLang="zh-CN" sz="2800" b="1" dirty="0" smtClean="0">
                <a:latin typeface="微软雅黑" pitchFamily="34" charset="-122"/>
                <a:ea typeface="微软雅黑" pitchFamily="34" charset="-122"/>
                <a:cs typeface="Times New Roman" pitchFamily="18" charset="0"/>
              </a:rPr>
              <a:t>）</a:t>
            </a:r>
            <a:r>
              <a:rPr lang="zh-CN" altLang="en-US" sz="2800" b="1" dirty="0" smtClean="0">
                <a:solidFill>
                  <a:srgbClr val="002060"/>
                </a:solidFill>
                <a:latin typeface="微软雅黑" pitchFamily="34" charset="-122"/>
                <a:ea typeface="微软雅黑" pitchFamily="34" charset="-122"/>
                <a:cs typeface="Times New Roman" pitchFamily="18" charset="0"/>
              </a:rPr>
              <a:t>提出</a:t>
            </a:r>
            <a:r>
              <a:rPr lang="zh-CN" altLang="en-US" sz="2800" b="1" dirty="0">
                <a:solidFill>
                  <a:srgbClr val="002060"/>
                </a:solidFill>
                <a:latin typeface="微软雅黑" pitchFamily="34" charset="-122"/>
                <a:ea typeface="微软雅黑" pitchFamily="34" charset="-122"/>
                <a:cs typeface="Times New Roman" pitchFamily="18" charset="0"/>
              </a:rPr>
              <a:t>了新的材料设计思路：充分利用层状材料的结构特征及静电相互作用调控材料的结构与电化学性能；</a:t>
            </a:r>
            <a:endParaRPr lang="en-US" altLang="zh-CN" sz="2800" b="1" dirty="0">
              <a:solidFill>
                <a:srgbClr val="002060"/>
              </a:solidFill>
              <a:latin typeface="微软雅黑" pitchFamily="34" charset="-122"/>
              <a:ea typeface="微软雅黑" pitchFamily="34" charset="-122"/>
              <a:cs typeface="Times New Roman" pitchFamily="18" charset="0"/>
            </a:endParaRPr>
          </a:p>
          <a:p>
            <a:pPr algn="l">
              <a:defRPr/>
            </a:pPr>
            <a:endParaRPr lang="en-US" altLang="zh-CN" sz="1400" b="1" dirty="0">
              <a:solidFill>
                <a:srgbClr val="002060"/>
              </a:solidFill>
              <a:latin typeface="微软雅黑" pitchFamily="34" charset="-122"/>
              <a:ea typeface="微软雅黑" pitchFamily="34" charset="-122"/>
              <a:cs typeface="Times New Roman" pitchFamily="18" charset="0"/>
            </a:endParaRPr>
          </a:p>
          <a:p>
            <a:pPr algn="l">
              <a:defRPr/>
            </a:pPr>
            <a:r>
              <a:rPr lang="en-US" altLang="zh-CN" sz="2800" b="1" dirty="0">
                <a:solidFill>
                  <a:srgbClr val="002060"/>
                </a:solidFill>
                <a:latin typeface="微软雅黑" pitchFamily="34" charset="-122"/>
                <a:ea typeface="微软雅黑" pitchFamily="34" charset="-122"/>
                <a:cs typeface="Times New Roman" pitchFamily="18" charset="0"/>
              </a:rPr>
              <a:t>2</a:t>
            </a:r>
            <a:r>
              <a:rPr lang="zh-CN" altLang="en-US" sz="2800" b="1" dirty="0">
                <a:solidFill>
                  <a:srgbClr val="002060"/>
                </a:solidFill>
                <a:latin typeface="微软雅黑" pitchFamily="34" charset="-122"/>
                <a:ea typeface="微软雅黑" pitchFamily="34" charset="-122"/>
                <a:cs typeface="Times New Roman" pitchFamily="18" charset="0"/>
              </a:rPr>
              <a:t>）实现钠离子层间距的可控调节；</a:t>
            </a:r>
            <a:endParaRPr lang="en-US" altLang="zh-CN" sz="2800" b="1" dirty="0">
              <a:solidFill>
                <a:srgbClr val="002060"/>
              </a:solidFill>
              <a:latin typeface="微软雅黑" pitchFamily="34" charset="-122"/>
              <a:ea typeface="微软雅黑" pitchFamily="34" charset="-122"/>
              <a:cs typeface="Times New Roman" pitchFamily="18" charset="0"/>
            </a:endParaRPr>
          </a:p>
          <a:p>
            <a:pPr algn="l">
              <a:defRPr/>
            </a:pPr>
            <a:endParaRPr lang="en-US" altLang="zh-CN" sz="1400" b="1" dirty="0">
              <a:solidFill>
                <a:srgbClr val="002060"/>
              </a:solidFill>
              <a:latin typeface="微软雅黑" pitchFamily="34" charset="-122"/>
              <a:ea typeface="微软雅黑" pitchFamily="34" charset="-122"/>
              <a:cs typeface="Times New Roman" pitchFamily="18" charset="0"/>
            </a:endParaRPr>
          </a:p>
          <a:p>
            <a:pPr algn="l">
              <a:defRPr/>
            </a:pPr>
            <a:r>
              <a:rPr lang="en-US" altLang="zh-CN" sz="2800" b="1" dirty="0">
                <a:solidFill>
                  <a:srgbClr val="002060"/>
                </a:solidFill>
                <a:latin typeface="微软雅黑" pitchFamily="34" charset="-122"/>
                <a:ea typeface="微软雅黑" pitchFamily="34" charset="-122"/>
                <a:cs typeface="Times New Roman" pitchFamily="18" charset="0"/>
              </a:rPr>
              <a:t>3</a:t>
            </a:r>
            <a:r>
              <a:rPr lang="en-US" altLang="zh-CN" sz="2800" b="1" dirty="0" smtClean="0">
                <a:solidFill>
                  <a:srgbClr val="002060"/>
                </a:solidFill>
                <a:latin typeface="微软雅黑" pitchFamily="34" charset="-122"/>
                <a:ea typeface="微软雅黑" pitchFamily="34" charset="-122"/>
                <a:cs typeface="Times New Roman" pitchFamily="18" charset="0"/>
              </a:rPr>
              <a:t>）</a:t>
            </a:r>
            <a:r>
              <a:rPr lang="zh-CN" altLang="en-US" sz="2800" b="1" dirty="0" smtClean="0">
                <a:solidFill>
                  <a:srgbClr val="002060"/>
                </a:solidFill>
                <a:latin typeface="微软雅黑" pitchFamily="34" charset="-122"/>
                <a:ea typeface="微软雅黑" pitchFamily="34" charset="-122"/>
                <a:cs typeface="Times New Roman" pitchFamily="18" charset="0"/>
              </a:rPr>
              <a:t>提出</a:t>
            </a:r>
            <a:r>
              <a:rPr lang="zh-CN" altLang="en-US" sz="2800" b="1" dirty="0">
                <a:solidFill>
                  <a:srgbClr val="002060"/>
                </a:solidFill>
                <a:latin typeface="微软雅黑" pitchFamily="34" charset="-122"/>
                <a:ea typeface="微软雅黑" pitchFamily="34" charset="-122"/>
                <a:cs typeface="Times New Roman" pitchFamily="18" charset="0"/>
              </a:rPr>
              <a:t>了间晶片与主晶片厚度计算方法；</a:t>
            </a:r>
            <a:endParaRPr lang="en-US" altLang="zh-CN" sz="2800" b="1" dirty="0">
              <a:solidFill>
                <a:srgbClr val="002060"/>
              </a:solidFill>
              <a:latin typeface="微软雅黑" pitchFamily="34" charset="-122"/>
              <a:ea typeface="微软雅黑" pitchFamily="34" charset="-122"/>
              <a:cs typeface="Times New Roman" pitchFamily="18" charset="0"/>
            </a:endParaRPr>
          </a:p>
          <a:p>
            <a:pPr algn="l">
              <a:defRPr/>
            </a:pPr>
            <a:endParaRPr lang="en-US" altLang="zh-CN" sz="1400" b="1" dirty="0">
              <a:solidFill>
                <a:srgbClr val="002060"/>
              </a:solidFill>
              <a:latin typeface="微软雅黑" pitchFamily="34" charset="-122"/>
              <a:ea typeface="微软雅黑" pitchFamily="34" charset="-122"/>
              <a:cs typeface="Times New Roman" pitchFamily="18" charset="0"/>
            </a:endParaRPr>
          </a:p>
          <a:p>
            <a:pPr marL="533400" indent="-533400" algn="l">
              <a:defRPr/>
            </a:pPr>
            <a:r>
              <a:rPr lang="en-US" altLang="zh-CN" sz="2800" b="1" dirty="0">
                <a:solidFill>
                  <a:srgbClr val="002060"/>
                </a:solidFill>
                <a:latin typeface="微软雅黑" pitchFamily="34" charset="-122"/>
                <a:ea typeface="微软雅黑" pitchFamily="34" charset="-122"/>
                <a:cs typeface="Times New Roman" pitchFamily="18" charset="0"/>
              </a:rPr>
              <a:t>4）</a:t>
            </a:r>
            <a:r>
              <a:rPr lang="zh-CN" altLang="en-US" sz="2800" b="1" dirty="0">
                <a:solidFill>
                  <a:srgbClr val="002060"/>
                </a:solidFill>
                <a:latin typeface="微软雅黑" pitchFamily="34" charset="-122"/>
                <a:ea typeface="微软雅黑" pitchFamily="34" charset="-122"/>
                <a:cs typeface="Times New Roman" pitchFamily="18" charset="0"/>
              </a:rPr>
              <a:t>首次报导了数项</a:t>
            </a:r>
            <a:r>
              <a:rPr lang="zh-CN" altLang="en-US" sz="2800" b="1" dirty="0">
                <a:solidFill>
                  <a:srgbClr val="C00000"/>
                </a:solidFill>
                <a:latin typeface="微软雅黑" pitchFamily="34" charset="-122"/>
                <a:ea typeface="微软雅黑" pitchFamily="34" charset="-122"/>
                <a:cs typeface="Times New Roman" pitchFamily="18" charset="0"/>
              </a:rPr>
              <a:t>新的实验发现</a:t>
            </a:r>
            <a:r>
              <a:rPr lang="zh-CN" altLang="en-US" sz="2800" b="1" dirty="0">
                <a:solidFill>
                  <a:srgbClr val="002060"/>
                </a:solidFill>
                <a:latin typeface="微软雅黑" pitchFamily="34" charset="-122"/>
                <a:ea typeface="微软雅黑" pitchFamily="34" charset="-122"/>
                <a:cs typeface="Times New Roman" pitchFamily="18" charset="0"/>
              </a:rPr>
              <a:t>：首次充放电效率、充放电过程中钠浓度变化、热稳定性、曲线形状、可逆比容量等与初始钠含量的关系。</a:t>
            </a:r>
          </a:p>
        </p:txBody>
      </p:sp>
    </p:spTree>
    <p:extLst>
      <p:ext uri="{BB962C8B-B14F-4D97-AF65-F5344CB8AC3E}">
        <p14:creationId xmlns:p14="http://schemas.microsoft.com/office/powerpoint/2010/main" val="2764298693"/>
      </p:ext>
    </p:extLst>
  </p:cSld>
  <p:clrMapOvr>
    <a:masterClrMapping/>
  </p:clrMapOvr>
  <p:transition spd="slow" advTm="683"/>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6"/>
          <p:cNvSpPr txBox="1">
            <a:spLocks noChangeArrowheads="1"/>
          </p:cNvSpPr>
          <p:nvPr/>
        </p:nvSpPr>
        <p:spPr bwMode="auto">
          <a:xfrm>
            <a:off x="1928813" y="1000125"/>
            <a:ext cx="4710112" cy="5842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spcBef>
                <a:spcPct val="20000"/>
              </a:spcBef>
            </a:pPr>
            <a:r>
              <a:rPr lang="zh-CN" altLang="en-US" sz="3200">
                <a:solidFill>
                  <a:schemeClr val="bg1"/>
                </a:solidFill>
                <a:latin typeface="华文楷体" pitchFamily="2" charset="-122"/>
                <a:ea typeface="华文楷体" pitchFamily="2" charset="-122"/>
              </a:rPr>
              <a:t>磁性材料室温衍射图谱</a:t>
            </a:r>
          </a:p>
        </p:txBody>
      </p:sp>
      <p:sp>
        <p:nvSpPr>
          <p:cNvPr id="51203" name="灯片编号占位符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C702E5E7-2ADF-4322-9DD3-C6416ED6377E}" type="slidenum">
              <a:rPr lang="zh-CN" altLang="en-US" smtClean="0"/>
              <a:pPr eaLnBrk="1" hangingPunct="1"/>
              <a:t>38</a:t>
            </a:fld>
            <a:endParaRPr lang="zh-CN" altLang="en-US" smtClean="0"/>
          </a:p>
        </p:txBody>
      </p:sp>
      <p:sp>
        <p:nvSpPr>
          <p:cNvPr id="15" name="灯片编号占位符 9"/>
          <p:cNvSpPr txBox="1">
            <a:spLocks/>
          </p:cNvSpPr>
          <p:nvPr/>
        </p:nvSpPr>
        <p:spPr>
          <a:xfrm>
            <a:off x="8737600" y="6308725"/>
            <a:ext cx="406400" cy="549275"/>
          </a:xfrm>
          <a:prstGeom prst="rect">
            <a:avLst/>
          </a:prstGeom>
          <a:ln w="19050" cap="flat" cmpd="sng" algn="ctr">
            <a:solidFill>
              <a:schemeClr val="bg1"/>
            </a:solidFill>
            <a:prstDash val="solid"/>
            <a:miter lim="800000"/>
          </a:ln>
        </p:spPr>
        <p:style>
          <a:lnRef idx="3">
            <a:schemeClr val="lt1"/>
          </a:lnRef>
          <a:fillRef idx="1">
            <a:schemeClr val="accent6"/>
          </a:fillRef>
          <a:effectRef idx="1">
            <a:schemeClr val="accent6"/>
          </a:effectRef>
          <a:fontRef idx="minor">
            <a:schemeClr val="lt1"/>
          </a:fontRef>
        </p:style>
        <p:txBody>
          <a:bodyPr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fld id="{B79A1843-853F-46BD-AF7C-841BC39C7F3E}" type="slidenum">
              <a:rPr lang="zh-CN" altLang="en-US" sz="1600" smtClean="0">
                <a:solidFill>
                  <a:srgbClr val="0000FF"/>
                </a:solidFill>
              </a:rPr>
              <a:pPr algn="ctr">
                <a:defRPr/>
              </a:pPr>
              <a:t>38</a:t>
            </a:fld>
            <a:endParaRPr lang="zh-CN" altLang="en-US" sz="1600" dirty="0">
              <a:solidFill>
                <a:srgbClr val="0000FF"/>
              </a:solidFill>
            </a:endParaRPr>
          </a:p>
        </p:txBody>
      </p:sp>
      <p:pic>
        <p:nvPicPr>
          <p:cNvPr id="51205" name="Picture 2" descr="C:\Users\YWY\Desktop\2+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887538"/>
            <a:ext cx="41402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3" descr="C:\Users\YWY\Desktop\2+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0150" y="4479925"/>
            <a:ext cx="41402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4" descr="C:\Users\YWY\Desktop\2+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400" y="1817688"/>
            <a:ext cx="41402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2688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6"/>
          <p:cNvSpPr txBox="1">
            <a:spLocks noChangeArrowheads="1"/>
          </p:cNvSpPr>
          <p:nvPr/>
        </p:nvSpPr>
        <p:spPr bwMode="auto">
          <a:xfrm>
            <a:off x="357188" y="1143000"/>
            <a:ext cx="2286000" cy="461963"/>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spcBef>
                <a:spcPct val="20000"/>
              </a:spcBef>
            </a:pPr>
            <a:r>
              <a:rPr lang="zh-CN" altLang="en-US" sz="2400">
                <a:solidFill>
                  <a:schemeClr val="bg1"/>
                </a:solidFill>
                <a:latin typeface="华文楷体" pitchFamily="2" charset="-122"/>
                <a:ea typeface="华文楷体" pitchFamily="2" charset="-122"/>
              </a:rPr>
              <a:t>已发表文章</a:t>
            </a:r>
          </a:p>
        </p:txBody>
      </p:sp>
      <p:sp>
        <p:nvSpPr>
          <p:cNvPr id="52227" name="Rectangle 4"/>
          <p:cNvSpPr>
            <a:spLocks noChangeArrowheads="1"/>
          </p:cNvSpPr>
          <p:nvPr/>
        </p:nvSpPr>
        <p:spPr bwMode="auto">
          <a:xfrm>
            <a:off x="0" y="1671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p>
        </p:txBody>
      </p:sp>
      <p:pic>
        <p:nvPicPr>
          <p:cNvPr id="52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411288"/>
            <a:ext cx="3203575"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467100"/>
            <a:ext cx="1298575"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0" name="组合 7"/>
          <p:cNvGrpSpPr>
            <a:grpSpLocks/>
          </p:cNvGrpSpPr>
          <p:nvPr/>
        </p:nvGrpSpPr>
        <p:grpSpPr bwMode="auto">
          <a:xfrm>
            <a:off x="1717675" y="3025775"/>
            <a:ext cx="649288" cy="469900"/>
            <a:chOff x="5706457" y="1965242"/>
            <a:chExt cx="1809750" cy="1407377"/>
          </a:xfrm>
        </p:grpSpPr>
        <p:pic>
          <p:nvPicPr>
            <p:cNvPr id="5223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6457" y="1965242"/>
              <a:ext cx="180975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4060" y="2479593"/>
              <a:ext cx="1657351"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4746" y="2924944"/>
              <a:ext cx="155257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23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9725" y="1119188"/>
            <a:ext cx="23495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Box 13"/>
          <p:cNvSpPr txBox="1">
            <a:spLocks noChangeArrowheads="1"/>
          </p:cNvSpPr>
          <p:nvPr/>
        </p:nvSpPr>
        <p:spPr bwMode="auto">
          <a:xfrm>
            <a:off x="1000125" y="5857875"/>
            <a:ext cx="745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dirty="0"/>
              <a:t>1.  </a:t>
            </a:r>
            <a:r>
              <a:rPr lang="en-US" altLang="zh-CN" dirty="0" err="1"/>
              <a:t>Hui</a:t>
            </a:r>
            <a:r>
              <a:rPr lang="en-US" altLang="zh-CN" dirty="0"/>
              <a:t> Zhao, </a:t>
            </a:r>
            <a:r>
              <a:rPr lang="en-US" altLang="zh-CN" b="1" dirty="0" err="1"/>
              <a:t>Wenyun</a:t>
            </a:r>
            <a:r>
              <a:rPr lang="en-US" altLang="zh-CN" b="1" dirty="0"/>
              <a:t> Yang </a:t>
            </a:r>
            <a:r>
              <a:rPr lang="en-US" altLang="zh-CN" dirty="0"/>
              <a:t>et al., </a:t>
            </a:r>
            <a:r>
              <a:rPr lang="en-US" altLang="zh-CN" dirty="0" err="1"/>
              <a:t>Scripta</a:t>
            </a:r>
            <a:r>
              <a:rPr lang="en-US" altLang="zh-CN" dirty="0"/>
              <a:t> </a:t>
            </a:r>
            <a:r>
              <a:rPr lang="en-US" altLang="zh-CN" dirty="0" err="1"/>
              <a:t>Materialia</a:t>
            </a:r>
            <a:r>
              <a:rPr lang="en-US" altLang="zh-CN" dirty="0"/>
              <a:t>, 129 (2017) 6-10.</a:t>
            </a:r>
            <a:endParaRPr lang="zh-CN" altLang="en-US" dirty="0"/>
          </a:p>
        </p:txBody>
      </p:sp>
      <p:sp>
        <p:nvSpPr>
          <p:cNvPr id="52233" name="TextBox 17"/>
          <p:cNvSpPr txBox="1">
            <a:spLocks noChangeArrowheads="1"/>
          </p:cNvSpPr>
          <p:nvPr/>
        </p:nvSpPr>
        <p:spPr bwMode="auto">
          <a:xfrm>
            <a:off x="358775" y="2257425"/>
            <a:ext cx="145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2400" b="1"/>
              <a:t>科研成果</a:t>
            </a:r>
          </a:p>
        </p:txBody>
      </p:sp>
      <p:pic>
        <p:nvPicPr>
          <p:cNvPr id="522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1463" y="4071938"/>
            <a:ext cx="248443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204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Grp="1" noChangeAspect="1" noChangeArrowheads="1"/>
          </p:cNvPicPr>
          <p:nvPr>
            <p:ph sz="half" idx="4294967295"/>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a:stretch>
            <a:fillRect/>
          </a:stretch>
        </p:blipFill>
        <p:spPr bwMode="auto">
          <a:xfrm>
            <a:off x="4788024" y="984229"/>
            <a:ext cx="3816424" cy="2804810"/>
          </a:xfrm>
          <a:prstGeom prst="rect">
            <a:avLst/>
          </a:prstGeom>
          <a:ln>
            <a:noFill/>
          </a:ln>
          <a:effectLst>
            <a:softEdge rad="112500"/>
          </a:effectLst>
        </p:spPr>
      </p:pic>
      <p:pic>
        <p:nvPicPr>
          <p:cNvPr id="18435" name="Picture 3" descr="003"/>
          <p:cNvPicPr>
            <a:picLocks noGrp="1" noChangeAspect="1" noChangeArrowheads="1"/>
          </p:cNvPicPr>
          <p:nvPr>
            <p:ph sz="quarter" idx="4294967295"/>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4210" y="1052513"/>
            <a:ext cx="4289798" cy="2736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3311" name="Text Box 15"/>
          <p:cNvSpPr txBox="1">
            <a:spLocks noGrp="1" noChangeArrowheads="1"/>
          </p:cNvSpPr>
          <p:nvPr>
            <p:ph sz="quarter" idx="4294967295"/>
          </p:nvPr>
        </p:nvSpPr>
        <p:spPr bwMode="auto">
          <a:xfrm>
            <a:off x="4067944" y="3933056"/>
            <a:ext cx="4429125" cy="2592288"/>
          </a:xfrm>
          <a:prstGeom prst="rect">
            <a:avLst/>
          </a:prstGeom>
          <a:ln w="15875" cap="flat" algn="ctr">
            <a:solidFill>
              <a:srgbClr val="2D2898"/>
            </a:solidFill>
            <a:miter lim="800000"/>
          </a:ln>
        </p:spPr>
        <p:txBody>
          <a:bodyPr/>
          <a:lstStyle/>
          <a:p>
            <a:pPr marL="2419350" indent="-2419350">
              <a:lnSpc>
                <a:spcPts val="3200"/>
              </a:lnSpc>
              <a:spcBef>
                <a:spcPct val="0"/>
              </a:spcBef>
              <a:buFontTx/>
              <a:buNone/>
              <a:defRPr/>
            </a:pPr>
            <a:r>
              <a:rPr kumimoji="1" lang="en-US" altLang="zh-CN" sz="2400" b="1" dirty="0" smtClean="0">
                <a:solidFill>
                  <a:srgbClr val="000066"/>
                </a:solidFill>
                <a:latin typeface="微软雅黑" pitchFamily="34" charset="-122"/>
                <a:ea typeface="微软雅黑" pitchFamily="34" charset="-122"/>
                <a:cs typeface="Calibri" panose="020F0502020204030204" pitchFamily="34" charset="0"/>
              </a:rPr>
              <a:t>2002.8.26  </a:t>
            </a:r>
            <a:r>
              <a:rPr kumimoji="1" lang="zh-CN" altLang="en-US" sz="2400" b="1" dirty="0" smtClean="0">
                <a:solidFill>
                  <a:srgbClr val="000066"/>
                </a:solidFill>
                <a:latin typeface="微软雅黑" pitchFamily="34" charset="-122"/>
                <a:ea typeface="微软雅黑" pitchFamily="34" charset="-122"/>
                <a:cs typeface="Calibri" panose="020F0502020204030204" pitchFamily="34" charset="0"/>
              </a:rPr>
              <a:t>破土动工</a:t>
            </a:r>
          </a:p>
          <a:p>
            <a:pPr marL="2419350" indent="-2419350">
              <a:lnSpc>
                <a:spcPts val="3200"/>
              </a:lnSpc>
              <a:spcBef>
                <a:spcPct val="0"/>
              </a:spcBef>
              <a:buFontTx/>
              <a:buNone/>
              <a:defRPr/>
            </a:pPr>
            <a:r>
              <a:rPr kumimoji="1" lang="en-US" altLang="zh-CN" sz="2400" b="1" dirty="0" smtClean="0">
                <a:solidFill>
                  <a:srgbClr val="000066"/>
                </a:solidFill>
                <a:latin typeface="微软雅黑" pitchFamily="34" charset="-122"/>
                <a:ea typeface="微软雅黑" pitchFamily="34" charset="-122"/>
                <a:cs typeface="Calibri" panose="020F0502020204030204" pitchFamily="34" charset="0"/>
              </a:rPr>
              <a:t>2010.5.13</a:t>
            </a:r>
            <a:r>
              <a:rPr kumimoji="1" lang="zh-CN" altLang="en-US" sz="2400" b="1" dirty="0" smtClean="0">
                <a:solidFill>
                  <a:srgbClr val="000066"/>
                </a:solidFill>
                <a:latin typeface="微软雅黑" pitchFamily="34" charset="-122"/>
                <a:ea typeface="微软雅黑" pitchFamily="34" charset="-122"/>
                <a:cs typeface="Calibri" panose="020F0502020204030204" pitchFamily="34" charset="0"/>
              </a:rPr>
              <a:t>  首次实现临界</a:t>
            </a:r>
          </a:p>
          <a:p>
            <a:pPr marL="2419350" indent="-2419350">
              <a:lnSpc>
                <a:spcPts val="3200"/>
              </a:lnSpc>
              <a:spcBef>
                <a:spcPct val="0"/>
              </a:spcBef>
              <a:buFontTx/>
              <a:buNone/>
              <a:defRPr/>
            </a:pPr>
            <a:r>
              <a:rPr kumimoji="1" lang="en-US" altLang="zh-CN" sz="2400" b="1" dirty="0" smtClean="0">
                <a:solidFill>
                  <a:srgbClr val="000066"/>
                </a:solidFill>
                <a:latin typeface="微软雅黑" pitchFamily="34" charset="-122"/>
                <a:ea typeface="微软雅黑" pitchFamily="34" charset="-122"/>
                <a:cs typeface="Calibri" panose="020F0502020204030204" pitchFamily="34" charset="0"/>
              </a:rPr>
              <a:t>2012.3.1    </a:t>
            </a:r>
            <a:r>
              <a:rPr kumimoji="1" lang="zh-CN" altLang="en-US" sz="2400" b="1" dirty="0" smtClean="0">
                <a:solidFill>
                  <a:srgbClr val="000066"/>
                </a:solidFill>
                <a:latin typeface="微软雅黑" pitchFamily="34" charset="-122"/>
                <a:ea typeface="微软雅黑" pitchFamily="34" charset="-122"/>
                <a:cs typeface="Calibri" panose="020F0502020204030204" pitchFamily="34" charset="0"/>
              </a:rPr>
              <a:t>首次满功率</a:t>
            </a:r>
          </a:p>
          <a:p>
            <a:pPr marL="2419350" indent="-2419350">
              <a:lnSpc>
                <a:spcPts val="3200"/>
              </a:lnSpc>
              <a:spcBef>
                <a:spcPct val="0"/>
              </a:spcBef>
              <a:buFontTx/>
              <a:buNone/>
              <a:defRPr/>
            </a:pPr>
            <a:r>
              <a:rPr kumimoji="1" lang="en-US" altLang="zh-CN" sz="2400" b="1" dirty="0" smtClean="0">
                <a:solidFill>
                  <a:srgbClr val="000066"/>
                </a:solidFill>
                <a:latin typeface="微软雅黑" pitchFamily="34" charset="-122"/>
                <a:ea typeface="微软雅黑" pitchFamily="34" charset="-122"/>
                <a:cs typeface="Calibri" panose="020F0502020204030204" pitchFamily="34" charset="0"/>
              </a:rPr>
              <a:t>2012.3.13</a:t>
            </a:r>
            <a:r>
              <a:rPr kumimoji="1" lang="zh-CN" altLang="en-US" sz="2400" b="1" dirty="0" smtClean="0">
                <a:solidFill>
                  <a:srgbClr val="000066"/>
                </a:solidFill>
                <a:latin typeface="微软雅黑" pitchFamily="34" charset="-122"/>
                <a:ea typeface="微软雅黑" pitchFamily="34" charset="-122"/>
                <a:cs typeface="Calibri" panose="020F0502020204030204" pitchFamily="34" charset="0"/>
              </a:rPr>
              <a:t>  满功率运行</a:t>
            </a:r>
            <a:r>
              <a:rPr kumimoji="1" lang="en-US" altLang="zh-CN" sz="2400" b="1" dirty="0" smtClean="0">
                <a:solidFill>
                  <a:srgbClr val="000066"/>
                </a:solidFill>
                <a:latin typeface="微软雅黑" pitchFamily="34" charset="-122"/>
                <a:ea typeface="微软雅黑" pitchFamily="34" charset="-122"/>
                <a:cs typeface="Calibri" panose="020F0502020204030204" pitchFamily="34" charset="0"/>
              </a:rPr>
              <a:t>72</a:t>
            </a:r>
            <a:r>
              <a:rPr kumimoji="1" lang="zh-CN" altLang="en-US" sz="2400" b="1" dirty="0" smtClean="0">
                <a:solidFill>
                  <a:srgbClr val="000066"/>
                </a:solidFill>
                <a:latin typeface="微软雅黑" pitchFamily="34" charset="-122"/>
                <a:ea typeface="微软雅黑" pitchFamily="34" charset="-122"/>
                <a:cs typeface="Calibri" panose="020F0502020204030204" pitchFamily="34" charset="0"/>
              </a:rPr>
              <a:t>小时</a:t>
            </a:r>
            <a:endParaRPr kumimoji="1" lang="en-US" altLang="zh-CN" sz="2400" b="1" dirty="0" smtClean="0">
              <a:solidFill>
                <a:srgbClr val="000066"/>
              </a:solidFill>
              <a:latin typeface="微软雅黑" pitchFamily="34" charset="-122"/>
              <a:ea typeface="微软雅黑" pitchFamily="34" charset="-122"/>
              <a:cs typeface="Calibri" panose="020F0502020204030204" pitchFamily="34" charset="0"/>
            </a:endParaRPr>
          </a:p>
          <a:p>
            <a:pPr marL="2419350" indent="-2419350">
              <a:lnSpc>
                <a:spcPts val="3200"/>
              </a:lnSpc>
              <a:spcBef>
                <a:spcPct val="0"/>
              </a:spcBef>
              <a:buFont typeface="Arial" pitchFamily="34" charset="0"/>
              <a:buNone/>
              <a:defRPr/>
            </a:pPr>
            <a:r>
              <a:rPr kumimoji="1" lang="en-US" altLang="zh-CN" sz="2400" b="1" dirty="0" smtClean="0">
                <a:solidFill>
                  <a:srgbClr val="C00000"/>
                </a:solidFill>
                <a:latin typeface="微软雅黑" pitchFamily="34" charset="-122"/>
                <a:ea typeface="微软雅黑" pitchFamily="34" charset="-122"/>
                <a:cs typeface="Calibri" panose="020F0502020204030204" pitchFamily="34" charset="0"/>
              </a:rPr>
              <a:t>2017.10     </a:t>
            </a:r>
            <a:r>
              <a:rPr kumimoji="1" lang="zh-CN" altLang="en-US" sz="2400" b="1" dirty="0" smtClean="0">
                <a:solidFill>
                  <a:srgbClr val="C00000"/>
                </a:solidFill>
                <a:latin typeface="微软雅黑" pitchFamily="34" charset="-122"/>
                <a:ea typeface="微软雅黑" pitchFamily="34" charset="-122"/>
                <a:cs typeface="Calibri" panose="020F0502020204030204" pitchFamily="34" charset="0"/>
              </a:rPr>
              <a:t>冷源安装调试</a:t>
            </a:r>
            <a:endParaRPr kumimoji="1" lang="en-US" altLang="zh-CN" sz="2400" b="1" dirty="0" smtClean="0">
              <a:solidFill>
                <a:srgbClr val="C00000"/>
              </a:solidFill>
              <a:latin typeface="微软雅黑" pitchFamily="34" charset="-122"/>
              <a:ea typeface="微软雅黑" pitchFamily="34" charset="-122"/>
              <a:cs typeface="Calibri" panose="020F0502020204030204" pitchFamily="34" charset="0"/>
            </a:endParaRPr>
          </a:p>
          <a:p>
            <a:pPr marL="2419350" indent="-2419350">
              <a:lnSpc>
                <a:spcPts val="3200"/>
              </a:lnSpc>
              <a:spcBef>
                <a:spcPct val="0"/>
              </a:spcBef>
              <a:buFont typeface="Arial" pitchFamily="34" charset="0"/>
              <a:buNone/>
              <a:defRPr/>
            </a:pPr>
            <a:r>
              <a:rPr kumimoji="1" lang="en-US" altLang="zh-CN" sz="2400" b="1" dirty="0" smtClean="0">
                <a:solidFill>
                  <a:srgbClr val="C00000"/>
                </a:solidFill>
                <a:latin typeface="微软雅黑" pitchFamily="34" charset="-122"/>
                <a:ea typeface="微软雅黑" pitchFamily="34" charset="-122"/>
                <a:cs typeface="Calibri" panose="020F0502020204030204" pitchFamily="34" charset="0"/>
              </a:rPr>
              <a:t>2017.12     </a:t>
            </a:r>
            <a:r>
              <a:rPr kumimoji="1" lang="zh-CN" altLang="en-US" sz="2400" b="1" dirty="0" smtClean="0">
                <a:solidFill>
                  <a:srgbClr val="C00000"/>
                </a:solidFill>
                <a:latin typeface="微软雅黑" pitchFamily="34" charset="-122"/>
                <a:ea typeface="微软雅黑" pitchFamily="34" charset="-122"/>
                <a:cs typeface="Calibri" panose="020F0502020204030204" pitchFamily="34" charset="0"/>
              </a:rPr>
              <a:t>通过现场竣工验收</a:t>
            </a:r>
            <a:endParaRPr kumimoji="1" lang="en-US" altLang="zh-CN" sz="2400" b="1" dirty="0" smtClean="0">
              <a:solidFill>
                <a:srgbClr val="C00000"/>
              </a:solidFill>
              <a:latin typeface="微软雅黑" pitchFamily="34" charset="-122"/>
              <a:ea typeface="微软雅黑" pitchFamily="34" charset="-122"/>
              <a:cs typeface="Calibri" panose="020F0502020204030204" pitchFamily="34" charset="0"/>
            </a:endParaRPr>
          </a:p>
        </p:txBody>
      </p:sp>
      <p:pic>
        <p:nvPicPr>
          <p:cNvPr id="7" name="Picture 6"/>
          <p:cNvPicPr>
            <a:picLocks noGrp="1" noChangeAspect="1" noChangeArrowheads="1"/>
          </p:cNvPicPr>
          <p:nvPr>
            <p:ph idx="1"/>
          </p:nvPr>
        </p:nvPicPr>
        <p:blipFill>
          <a:blip r:embed="rId7"/>
          <a:srcRect/>
          <a:stretch>
            <a:fillRect/>
          </a:stretch>
        </p:blipFill>
        <p:spPr bwMode="auto">
          <a:xfrm>
            <a:off x="498351" y="3933056"/>
            <a:ext cx="2798763" cy="2571750"/>
          </a:xfrm>
          <a:prstGeom prst="rect">
            <a:avLst/>
          </a:prstGeom>
          <a:ln>
            <a:noFill/>
          </a:ln>
          <a:effectLst>
            <a:outerShdw blurRad="292100" dist="139700" dir="2700000" algn="tl" rotWithShape="0">
              <a:srgbClr val="333333">
                <a:alpha val="65000"/>
              </a:srgbClr>
            </a:outerShdw>
          </a:effectLst>
        </p:spPr>
      </p:pic>
      <p:sp>
        <p:nvSpPr>
          <p:cNvPr id="2" name="矩形 1"/>
          <p:cNvSpPr/>
          <p:nvPr/>
        </p:nvSpPr>
        <p:spPr>
          <a:xfrm>
            <a:off x="7056466" y="44624"/>
            <a:ext cx="1723549" cy="707886"/>
          </a:xfrm>
          <a:prstGeom prst="rect">
            <a:avLst/>
          </a:prstGeom>
        </p:spPr>
        <p:txBody>
          <a:bodyPr wrap="none">
            <a:spAutoFit/>
          </a:bodyPr>
          <a:lstStyle/>
          <a:p>
            <a:pPr marL="2419350" indent="-2419350">
              <a:spcAft>
                <a:spcPct val="50000"/>
              </a:spcAft>
              <a:defRPr/>
            </a:pPr>
            <a:r>
              <a:rPr lang="zh-CN" altLang="en-US" sz="4000" b="1" dirty="0" smtClean="0">
                <a:solidFill>
                  <a:srgbClr val="9A3836"/>
                </a:solidFill>
                <a:effectLst>
                  <a:outerShdw blurRad="38100" dist="38100" dir="2700000" algn="tl">
                    <a:srgbClr val="C0C0C0"/>
                  </a:outerShdw>
                </a:effectLst>
                <a:latin typeface="微软雅黑" pitchFamily="34" charset="-122"/>
                <a:ea typeface="微软雅黑" pitchFamily="34" charset="-122"/>
                <a:cs typeface="Calibri" panose="020F0502020204030204" pitchFamily="34" charset="0"/>
              </a:rPr>
              <a:t>里程碑</a:t>
            </a:r>
            <a:endParaRPr lang="zh-CN" altLang="en-US" sz="4000" b="1" dirty="0">
              <a:solidFill>
                <a:srgbClr val="9A3836"/>
              </a:solidFill>
              <a:effectLst>
                <a:outerShdw blurRad="38100" dist="38100" dir="2700000" algn="tl">
                  <a:srgbClr val="C0C0C0"/>
                </a:outerShdw>
              </a:effectLst>
              <a:latin typeface="微软雅黑" pitchFamily="34" charset="-122"/>
              <a:ea typeface="微软雅黑" pitchFamily="34" charset="-122"/>
              <a:cs typeface="Calibri" panose="020F050202020403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2852738"/>
            <a:ext cx="4214812"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25" y="1081088"/>
            <a:ext cx="4572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10"/>
          <p:cNvSpPr txBox="1">
            <a:spLocks noChangeArrowheads="1"/>
          </p:cNvSpPr>
          <p:nvPr/>
        </p:nvSpPr>
        <p:spPr bwMode="auto">
          <a:xfrm>
            <a:off x="6502400" y="3252788"/>
            <a:ext cx="233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l" eaLnBrk="1" hangingPunct="1"/>
            <a:r>
              <a:rPr lang="en-US" altLang="en-US" sz="2000"/>
              <a:t>Longitudal Direction</a:t>
            </a:r>
          </a:p>
        </p:txBody>
      </p:sp>
      <p:pic>
        <p:nvPicPr>
          <p:cNvPr id="5325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0438" y="3810000"/>
            <a:ext cx="3929062"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Box 12"/>
          <p:cNvSpPr txBox="1">
            <a:spLocks noChangeArrowheads="1"/>
          </p:cNvSpPr>
          <p:nvPr/>
        </p:nvSpPr>
        <p:spPr bwMode="auto">
          <a:xfrm>
            <a:off x="6297613" y="5753100"/>
            <a:ext cx="2330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l" eaLnBrk="1" hangingPunct="1"/>
            <a:r>
              <a:rPr lang="en-US" altLang="en-US" sz="2000"/>
              <a:t>Transverse Direction</a:t>
            </a:r>
          </a:p>
        </p:txBody>
      </p:sp>
      <p:sp>
        <p:nvSpPr>
          <p:cNvPr id="53255" name="文本框 1"/>
          <p:cNvSpPr txBox="1">
            <a:spLocks noChangeArrowheads="1"/>
          </p:cNvSpPr>
          <p:nvPr/>
        </p:nvSpPr>
        <p:spPr bwMode="auto">
          <a:xfrm>
            <a:off x="252413" y="1019175"/>
            <a:ext cx="4622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1085850" indent="-638175"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l" eaLnBrk="1" hangingPunct="1"/>
            <a:r>
              <a:rPr lang="zh-CN" altLang="en-US" sz="3200" b="1" dirty="0">
                <a:solidFill>
                  <a:srgbClr val="002060"/>
                </a:solidFill>
                <a:latin typeface="微软雅黑" pitchFamily="34" charset="-122"/>
                <a:ea typeface="微软雅黑" pitchFamily="34" charset="-122"/>
              </a:rPr>
              <a:t>机翼铝合金材料</a:t>
            </a:r>
            <a:endParaRPr lang="en-US" altLang="zh-CN" sz="3200" b="1" dirty="0">
              <a:solidFill>
                <a:srgbClr val="002060"/>
              </a:solidFill>
              <a:latin typeface="微软雅黑" pitchFamily="34" charset="-122"/>
              <a:ea typeface="微软雅黑" pitchFamily="34" charset="-122"/>
            </a:endParaRPr>
          </a:p>
          <a:p>
            <a:pPr lvl="1" algn="l" eaLnBrk="1" hangingPunct="1">
              <a:buFont typeface="Wingdings" pitchFamily="2" charset="2"/>
              <a:buChar char="u"/>
            </a:pPr>
            <a:r>
              <a:rPr lang="zh-CN" altLang="en-US" sz="3200" b="1" dirty="0">
                <a:solidFill>
                  <a:srgbClr val="002060"/>
                </a:solidFill>
                <a:latin typeface="微软雅黑" pitchFamily="34" charset="-122"/>
                <a:ea typeface="微软雅黑" pitchFamily="34" charset="-122"/>
              </a:rPr>
              <a:t>加工变形</a:t>
            </a:r>
            <a:endParaRPr lang="en-US" altLang="zh-CN" sz="3200" b="1" dirty="0">
              <a:solidFill>
                <a:srgbClr val="002060"/>
              </a:solidFill>
              <a:latin typeface="微软雅黑" pitchFamily="34" charset="-122"/>
              <a:ea typeface="微软雅黑" pitchFamily="34" charset="-122"/>
            </a:endParaRPr>
          </a:p>
          <a:p>
            <a:pPr lvl="1" algn="l" eaLnBrk="1" hangingPunct="1">
              <a:buFont typeface="Wingdings" pitchFamily="2" charset="2"/>
              <a:buChar char="u"/>
            </a:pPr>
            <a:r>
              <a:rPr lang="zh-CN" altLang="en-US" sz="3200" b="1" dirty="0">
                <a:solidFill>
                  <a:srgbClr val="002060"/>
                </a:solidFill>
                <a:latin typeface="微软雅黑" pitchFamily="34" charset="-122"/>
                <a:ea typeface="微软雅黑" pitchFamily="34" charset="-122"/>
              </a:rPr>
              <a:t>淬火残余应力研究</a:t>
            </a:r>
          </a:p>
        </p:txBody>
      </p:sp>
      <p:sp>
        <p:nvSpPr>
          <p:cNvPr id="53256" name="Rectangle 11"/>
          <p:cNvSpPr>
            <a:spLocks noChangeArrowheads="1"/>
          </p:cNvSpPr>
          <p:nvPr/>
        </p:nvSpPr>
        <p:spPr bwMode="auto">
          <a:xfrm>
            <a:off x="4487863" y="6308725"/>
            <a:ext cx="4494212" cy="523875"/>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zh-CN" altLang="en-US" sz="2800" b="1" dirty="0">
                <a:solidFill>
                  <a:srgbClr val="002060"/>
                </a:solidFill>
                <a:latin typeface="微软雅黑" pitchFamily="34" charset="-122"/>
                <a:ea typeface="微软雅黑" pitchFamily="34" charset="-122"/>
              </a:rPr>
              <a:t>实验数据与有限元模型比较</a:t>
            </a:r>
          </a:p>
        </p:txBody>
      </p:sp>
      <p:sp>
        <p:nvSpPr>
          <p:cNvPr id="53257" name="矩形 9"/>
          <p:cNvSpPr>
            <a:spLocks noChangeArrowheads="1"/>
          </p:cNvSpPr>
          <p:nvPr/>
        </p:nvSpPr>
        <p:spPr bwMode="auto">
          <a:xfrm>
            <a:off x="3286125" y="0"/>
            <a:ext cx="5857875" cy="82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3600" b="1" dirty="0">
                <a:solidFill>
                  <a:srgbClr val="C00000"/>
                </a:solidFill>
                <a:latin typeface="微软雅黑" pitchFamily="34" charset="-122"/>
                <a:ea typeface="微软雅黑" pitchFamily="34" charset="-122"/>
              </a:rPr>
              <a:t>材料部件残余应力</a:t>
            </a:r>
            <a:endParaRPr lang="en-US" altLang="zh-CN" sz="3600" b="1" dirty="0">
              <a:solidFill>
                <a:srgbClr val="C00000"/>
              </a:solidFill>
              <a:latin typeface="微软雅黑" pitchFamily="34" charset="-122"/>
              <a:ea typeface="微软雅黑" pitchFamily="34" charset="-122"/>
            </a:endParaRPr>
          </a:p>
        </p:txBody>
      </p:sp>
    </p:spTree>
    <p:extLst>
      <p:ext uri="{BB962C8B-B14F-4D97-AF65-F5344CB8AC3E}">
        <p14:creationId xmlns:p14="http://schemas.microsoft.com/office/powerpoint/2010/main" val="20922194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图片 2" descr="fig-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640138"/>
            <a:ext cx="32861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矩形 6"/>
          <p:cNvSpPr>
            <a:spLocks noChangeArrowheads="1"/>
          </p:cNvSpPr>
          <p:nvPr/>
        </p:nvSpPr>
        <p:spPr bwMode="auto">
          <a:xfrm>
            <a:off x="142875" y="3130550"/>
            <a:ext cx="157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a:solidFill>
                  <a:srgbClr val="0000CC"/>
                </a:solidFill>
              </a:rPr>
              <a:t>累积叠轧技术</a:t>
            </a:r>
          </a:p>
        </p:txBody>
      </p:sp>
      <p:sp>
        <p:nvSpPr>
          <p:cNvPr id="54276" name="矩形 7"/>
          <p:cNvSpPr>
            <a:spLocks noChangeArrowheads="1"/>
          </p:cNvSpPr>
          <p:nvPr/>
        </p:nvSpPr>
        <p:spPr bwMode="auto">
          <a:xfrm>
            <a:off x="3167216" y="163829"/>
            <a:ext cx="60163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3200" b="1" dirty="0" smtClean="0">
                <a:solidFill>
                  <a:srgbClr val="C00000"/>
                </a:solidFill>
                <a:latin typeface="微软雅黑" pitchFamily="34" charset="-122"/>
                <a:ea typeface="微软雅黑" pitchFamily="34" charset="-122"/>
              </a:rPr>
              <a:t>织构谱仪</a:t>
            </a:r>
            <a:r>
              <a:rPr lang="en-US" altLang="zh-CN" sz="2800" b="1" dirty="0" smtClean="0">
                <a:latin typeface="微软雅黑" pitchFamily="34" charset="-122"/>
                <a:ea typeface="微软雅黑" pitchFamily="34" charset="-122"/>
              </a:rPr>
              <a:t>——</a:t>
            </a:r>
            <a:r>
              <a:rPr lang="en-US" altLang="zh-CN" sz="2800" b="1" dirty="0">
                <a:latin typeface="微软雅黑" pitchFamily="34" charset="-122"/>
                <a:ea typeface="微软雅黑" pitchFamily="34" charset="-122"/>
              </a:rPr>
              <a:t>Mg/Al </a:t>
            </a:r>
            <a:r>
              <a:rPr lang="zh-CN" altLang="en-US" sz="2800" b="1" dirty="0">
                <a:latin typeface="微软雅黑" pitchFamily="34" charset="-122"/>
                <a:ea typeface="微软雅黑" pitchFamily="34" charset="-122"/>
              </a:rPr>
              <a:t>多层复合</a:t>
            </a:r>
            <a:r>
              <a:rPr lang="zh-CN" altLang="en-US" sz="2800" b="1" dirty="0" smtClean="0">
                <a:latin typeface="微软雅黑" pitchFamily="34" charset="-122"/>
                <a:ea typeface="微软雅黑" pitchFamily="34" charset="-122"/>
              </a:rPr>
              <a:t>板材</a:t>
            </a:r>
            <a:endParaRPr lang="en-US" altLang="zh-CN" sz="2800" b="1" dirty="0">
              <a:solidFill>
                <a:srgbClr val="C00000"/>
              </a:solidFill>
              <a:latin typeface="微软雅黑" pitchFamily="34" charset="-122"/>
              <a:ea typeface="微软雅黑" pitchFamily="34" charset="-122"/>
              <a:cs typeface="Times New Roman" pitchFamily="18" charset="0"/>
            </a:endParaRPr>
          </a:p>
        </p:txBody>
      </p:sp>
      <p:sp>
        <p:nvSpPr>
          <p:cNvPr id="54277" name="矩形 8"/>
          <p:cNvSpPr>
            <a:spLocks noChangeArrowheads="1"/>
          </p:cNvSpPr>
          <p:nvPr/>
        </p:nvSpPr>
        <p:spPr bwMode="auto">
          <a:xfrm>
            <a:off x="642938" y="6202363"/>
            <a:ext cx="2928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altLang="zh-CN" sz="1600" b="1"/>
              <a:t>Mg/Al </a:t>
            </a:r>
            <a:r>
              <a:rPr lang="zh-CN" altLang="en-US" sz="1600" b="1"/>
              <a:t>多层复合板材料不同轧制道次下的</a:t>
            </a:r>
            <a:r>
              <a:rPr lang="en-US" altLang="zh-CN" sz="1600" b="1"/>
              <a:t>SEM</a:t>
            </a:r>
            <a:r>
              <a:rPr lang="zh-CN" altLang="en-US" sz="1600" b="1"/>
              <a:t>形貌</a:t>
            </a:r>
            <a:endParaRPr lang="en-US" altLang="zh-CN" sz="1600">
              <a:latin typeface="Times New Roman" pitchFamily="18" charset="0"/>
              <a:cs typeface="Times New Roman" pitchFamily="18" charset="0"/>
            </a:endParaRPr>
          </a:p>
        </p:txBody>
      </p:sp>
      <p:pic>
        <p:nvPicPr>
          <p:cNvPr id="54278" name="图片 10" descr="fig-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2659063"/>
            <a:ext cx="2935288"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矩形 11"/>
          <p:cNvSpPr>
            <a:spLocks noChangeArrowheads="1"/>
          </p:cNvSpPr>
          <p:nvPr/>
        </p:nvSpPr>
        <p:spPr bwMode="auto">
          <a:xfrm>
            <a:off x="4938713" y="6202363"/>
            <a:ext cx="300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zh-CN" altLang="en-US" sz="1600" b="1">
                <a:latin typeface="Times New Roman" pitchFamily="18" charset="0"/>
                <a:cs typeface="Times New Roman" pitchFamily="18" charset="0"/>
              </a:rPr>
              <a:t>经过预处理及轧制</a:t>
            </a:r>
            <a:r>
              <a:rPr lang="en-US" altLang="zh-CN" sz="1600" b="1">
                <a:latin typeface="Times New Roman" pitchFamily="18" charset="0"/>
                <a:cs typeface="Times New Roman" pitchFamily="18" charset="0"/>
              </a:rPr>
              <a:t>1</a:t>
            </a:r>
            <a:r>
              <a:rPr lang="zh-CN" altLang="en-US" sz="1600" b="1">
                <a:latin typeface="Times New Roman" pitchFamily="18" charset="0"/>
                <a:cs typeface="Times New Roman" pitchFamily="18" charset="0"/>
              </a:rPr>
              <a:t>次、</a:t>
            </a:r>
            <a:r>
              <a:rPr lang="en-US" altLang="zh-CN" sz="1600" b="1">
                <a:latin typeface="Times New Roman" pitchFamily="18" charset="0"/>
                <a:cs typeface="Times New Roman" pitchFamily="18" charset="0"/>
              </a:rPr>
              <a:t>2</a:t>
            </a:r>
            <a:r>
              <a:rPr lang="zh-CN" altLang="en-US" sz="1600" b="1">
                <a:latin typeface="Times New Roman" pitchFamily="18" charset="0"/>
                <a:cs typeface="Times New Roman" pitchFamily="18" charset="0"/>
              </a:rPr>
              <a:t>次、</a:t>
            </a:r>
            <a:r>
              <a:rPr lang="en-US" altLang="zh-CN" sz="1600" b="1">
                <a:latin typeface="Times New Roman" pitchFamily="18" charset="0"/>
                <a:cs typeface="Times New Roman" pitchFamily="18" charset="0"/>
              </a:rPr>
              <a:t>3</a:t>
            </a:r>
            <a:r>
              <a:rPr lang="zh-CN" altLang="en-US" sz="1600" b="1">
                <a:latin typeface="Times New Roman" pitchFamily="18" charset="0"/>
                <a:cs typeface="Times New Roman" pitchFamily="18" charset="0"/>
              </a:rPr>
              <a:t>次后的</a:t>
            </a:r>
            <a:r>
              <a:rPr lang="en-US" altLang="zh-CN" sz="1600" b="1">
                <a:latin typeface="Times New Roman" pitchFamily="18" charset="0"/>
                <a:cs typeface="Times New Roman" pitchFamily="18" charset="0"/>
              </a:rPr>
              <a:t>Al</a:t>
            </a:r>
            <a:r>
              <a:rPr lang="zh-CN" altLang="en-US" sz="1600" b="1">
                <a:latin typeface="Times New Roman" pitchFamily="18" charset="0"/>
                <a:cs typeface="Times New Roman" pitchFamily="18" charset="0"/>
              </a:rPr>
              <a:t>取向分布函数（</a:t>
            </a:r>
            <a:r>
              <a:rPr lang="en-US" altLang="zh-CN" sz="1600" b="1">
                <a:latin typeface="Times New Roman" pitchFamily="18" charset="0"/>
                <a:cs typeface="Times New Roman" pitchFamily="18" charset="0"/>
              </a:rPr>
              <a:t>ODF</a:t>
            </a:r>
            <a:r>
              <a:rPr lang="zh-CN" altLang="en-US" sz="1600">
                <a:latin typeface="Times New Roman" pitchFamily="18" charset="0"/>
                <a:cs typeface="Times New Roman" pitchFamily="18" charset="0"/>
              </a:rPr>
              <a:t>）</a:t>
            </a:r>
            <a:endParaRPr lang="en-US" altLang="zh-CN" sz="1600">
              <a:latin typeface="Times New Roman" pitchFamily="18" charset="0"/>
              <a:cs typeface="Times New Roman" pitchFamily="18" charset="0"/>
            </a:endParaRPr>
          </a:p>
        </p:txBody>
      </p:sp>
      <p:sp>
        <p:nvSpPr>
          <p:cNvPr id="54280" name="矩形 11"/>
          <p:cNvSpPr>
            <a:spLocks noChangeArrowheads="1"/>
          </p:cNvSpPr>
          <p:nvPr/>
        </p:nvSpPr>
        <p:spPr bwMode="auto">
          <a:xfrm>
            <a:off x="285750" y="1000125"/>
            <a:ext cx="85725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zh-CN" altLang="en-US" sz="2400" b="1" dirty="0">
                <a:solidFill>
                  <a:srgbClr val="002060"/>
                </a:solidFill>
                <a:latin typeface="微软雅黑" pitchFamily="34" charset="-122"/>
                <a:ea typeface="微软雅黑" pitchFamily="34" charset="-122"/>
              </a:rPr>
              <a:t>以商业纯</a:t>
            </a:r>
            <a:r>
              <a:rPr lang="en-US" altLang="zh-CN" sz="2400" b="1" dirty="0">
                <a:solidFill>
                  <a:srgbClr val="002060"/>
                </a:solidFill>
                <a:latin typeface="微软雅黑" pitchFamily="34" charset="-122"/>
                <a:ea typeface="微软雅黑" pitchFamily="34" charset="-122"/>
              </a:rPr>
              <a:t>Mg</a:t>
            </a:r>
            <a:r>
              <a:rPr lang="zh-CN" altLang="en-US" sz="2400" b="1" dirty="0">
                <a:solidFill>
                  <a:srgbClr val="002060"/>
                </a:solidFill>
                <a:latin typeface="微软雅黑" pitchFamily="34" charset="-122"/>
                <a:ea typeface="微软雅黑" pitchFamily="34" charset="-122"/>
              </a:rPr>
              <a:t>和</a:t>
            </a:r>
            <a:r>
              <a:rPr lang="en-US" altLang="zh-CN" sz="2400" b="1" dirty="0">
                <a:solidFill>
                  <a:srgbClr val="002060"/>
                </a:solidFill>
                <a:latin typeface="微软雅黑" pitchFamily="34" charset="-122"/>
                <a:ea typeface="微软雅黑" pitchFamily="34" charset="-122"/>
              </a:rPr>
              <a:t>AA1050 Al </a:t>
            </a:r>
            <a:r>
              <a:rPr lang="zh-CN" altLang="en-US" sz="2400" b="1" dirty="0">
                <a:solidFill>
                  <a:srgbClr val="002060"/>
                </a:solidFill>
                <a:latin typeface="微软雅黑" pitchFamily="34" charset="-122"/>
                <a:ea typeface="微软雅黑" pitchFamily="34" charset="-122"/>
              </a:rPr>
              <a:t>板材为初始材料</a:t>
            </a:r>
            <a:r>
              <a:rPr lang="en-US" altLang="zh-CN" sz="2400" b="1" dirty="0">
                <a:solidFill>
                  <a:srgbClr val="002060"/>
                </a:solidFill>
                <a:latin typeface="微软雅黑" pitchFamily="34" charset="-122"/>
                <a:ea typeface="微软雅黑" pitchFamily="34" charset="-122"/>
              </a:rPr>
              <a:t>, </a:t>
            </a:r>
            <a:r>
              <a:rPr lang="zh-CN" altLang="en-US" sz="2400" b="1" dirty="0">
                <a:solidFill>
                  <a:srgbClr val="002060"/>
                </a:solidFill>
                <a:latin typeface="微软雅黑" pitchFamily="34" charset="-122"/>
                <a:ea typeface="微软雅黑" pitchFamily="34" charset="-122"/>
              </a:rPr>
              <a:t>采用累积叠轧技术在室温下进行不同轧制道次变形制备了</a:t>
            </a:r>
            <a:r>
              <a:rPr lang="en-US" altLang="zh-CN" sz="2400" b="1" dirty="0">
                <a:solidFill>
                  <a:srgbClr val="002060"/>
                </a:solidFill>
                <a:latin typeface="微软雅黑" pitchFamily="34" charset="-122"/>
                <a:ea typeface="微软雅黑" pitchFamily="34" charset="-122"/>
              </a:rPr>
              <a:t>Mg/Al </a:t>
            </a:r>
            <a:r>
              <a:rPr lang="zh-CN" altLang="en-US" sz="2400" b="1" dirty="0">
                <a:solidFill>
                  <a:srgbClr val="002060"/>
                </a:solidFill>
                <a:latin typeface="微软雅黑" pitchFamily="34" charset="-122"/>
                <a:ea typeface="微软雅黑" pitchFamily="34" charset="-122"/>
              </a:rPr>
              <a:t>多层复合板材料</a:t>
            </a:r>
            <a:r>
              <a:rPr lang="en-US" altLang="zh-CN" sz="2400" b="1" dirty="0">
                <a:solidFill>
                  <a:srgbClr val="002060"/>
                </a:solidFill>
                <a:latin typeface="微软雅黑" pitchFamily="34" charset="-122"/>
                <a:ea typeface="微软雅黑" pitchFamily="34" charset="-122"/>
              </a:rPr>
              <a:t>, </a:t>
            </a:r>
            <a:r>
              <a:rPr lang="zh-CN" altLang="en-US" sz="2400" b="1" dirty="0">
                <a:solidFill>
                  <a:srgbClr val="002060"/>
                </a:solidFill>
                <a:latin typeface="微软雅黑" pitchFamily="34" charset="-122"/>
                <a:ea typeface="微软雅黑" pitchFamily="34" charset="-122"/>
              </a:rPr>
              <a:t>并对</a:t>
            </a:r>
            <a:r>
              <a:rPr lang="en-US" altLang="zh-CN" sz="2400" b="1" dirty="0">
                <a:solidFill>
                  <a:srgbClr val="002060"/>
                </a:solidFill>
                <a:latin typeface="微软雅黑" pitchFamily="34" charset="-122"/>
                <a:ea typeface="微软雅黑" pitchFamily="34" charset="-122"/>
              </a:rPr>
              <a:t>3 </a:t>
            </a:r>
            <a:r>
              <a:rPr lang="en-US" altLang="zh-CN" sz="2400" b="1" dirty="0" err="1">
                <a:solidFill>
                  <a:srgbClr val="002060"/>
                </a:solidFill>
                <a:latin typeface="微软雅黑" pitchFamily="34" charset="-122"/>
                <a:ea typeface="微软雅黑" pitchFamily="34" charset="-122"/>
              </a:rPr>
              <a:t>cyc</a:t>
            </a:r>
            <a:r>
              <a:rPr lang="en-US" altLang="zh-CN" sz="2400" b="1" dirty="0">
                <a:solidFill>
                  <a:srgbClr val="002060"/>
                </a:solidFill>
                <a:latin typeface="微软雅黑" pitchFamily="34" charset="-122"/>
                <a:ea typeface="微软雅黑" pitchFamily="34" charset="-122"/>
              </a:rPr>
              <a:t> </a:t>
            </a:r>
            <a:r>
              <a:rPr lang="zh-CN" altLang="en-US" sz="2400" b="1" dirty="0">
                <a:solidFill>
                  <a:srgbClr val="002060"/>
                </a:solidFill>
                <a:latin typeface="微软雅黑" pitchFamily="34" charset="-122"/>
                <a:ea typeface="微软雅黑" pitchFamily="34" charset="-122"/>
              </a:rPr>
              <a:t>轧制的</a:t>
            </a:r>
            <a:r>
              <a:rPr lang="en-US" altLang="zh-CN" sz="2400" b="1" dirty="0">
                <a:solidFill>
                  <a:srgbClr val="002060"/>
                </a:solidFill>
                <a:latin typeface="微软雅黑" pitchFamily="34" charset="-122"/>
                <a:ea typeface="微软雅黑" pitchFamily="34" charset="-122"/>
              </a:rPr>
              <a:t>Mg/Al </a:t>
            </a:r>
            <a:r>
              <a:rPr lang="zh-CN" altLang="en-US" sz="2400" b="1" dirty="0">
                <a:solidFill>
                  <a:srgbClr val="002060"/>
                </a:solidFill>
                <a:latin typeface="微软雅黑" pitchFamily="34" charset="-122"/>
                <a:ea typeface="微软雅黑" pitchFamily="34" charset="-122"/>
              </a:rPr>
              <a:t>多层复合板材料在</a:t>
            </a:r>
            <a:r>
              <a:rPr lang="en-US" altLang="zh-CN" sz="2400" b="1" dirty="0">
                <a:solidFill>
                  <a:srgbClr val="002060"/>
                </a:solidFill>
                <a:latin typeface="微软雅黑" pitchFamily="34" charset="-122"/>
                <a:ea typeface="微软雅黑" pitchFamily="34" charset="-122"/>
              </a:rPr>
              <a:t>200 </a:t>
            </a:r>
            <a:r>
              <a:rPr lang="zh-CN" altLang="en-US" sz="2400" b="1" dirty="0">
                <a:solidFill>
                  <a:srgbClr val="002060"/>
                </a:solidFill>
                <a:latin typeface="微软雅黑" pitchFamily="34" charset="-122"/>
                <a:ea typeface="微软雅黑" pitchFamily="34" charset="-122"/>
              </a:rPr>
              <a:t>℃分别进行不同时间退火处理</a:t>
            </a:r>
            <a:r>
              <a:rPr lang="en-US" altLang="zh-CN" sz="2400" b="1" dirty="0">
                <a:solidFill>
                  <a:srgbClr val="002060"/>
                </a:solidFill>
                <a:latin typeface="微软雅黑" pitchFamily="34" charset="-122"/>
                <a:ea typeface="微软雅黑" pitchFamily="34" charset="-122"/>
              </a:rPr>
              <a:t>. </a:t>
            </a:r>
            <a:r>
              <a:rPr lang="zh-CN" altLang="en-US" sz="2400" b="1" dirty="0">
                <a:solidFill>
                  <a:srgbClr val="002060"/>
                </a:solidFill>
                <a:latin typeface="微软雅黑" pitchFamily="34" charset="-122"/>
                <a:ea typeface="微软雅黑" pitchFamily="34" charset="-122"/>
              </a:rPr>
              <a:t>利用</a:t>
            </a:r>
            <a:r>
              <a:rPr lang="en-US" altLang="zh-CN" sz="2400" b="1" dirty="0">
                <a:solidFill>
                  <a:srgbClr val="002060"/>
                </a:solidFill>
                <a:latin typeface="微软雅黑" pitchFamily="34" charset="-122"/>
                <a:ea typeface="微软雅黑" pitchFamily="34" charset="-122"/>
              </a:rPr>
              <a:t>OM, SEM</a:t>
            </a:r>
            <a:r>
              <a:rPr lang="zh-CN" altLang="en-US" sz="2400" b="1" dirty="0">
                <a:solidFill>
                  <a:srgbClr val="002060"/>
                </a:solidFill>
                <a:latin typeface="微软雅黑" pitchFamily="34" charset="-122"/>
                <a:ea typeface="微软雅黑" pitchFamily="34" charset="-122"/>
              </a:rPr>
              <a:t>和中子衍射技术对微观组织和宏观织构进行了研究</a:t>
            </a:r>
            <a:r>
              <a:rPr lang="en-US" altLang="zh-CN" sz="2400" b="1" dirty="0">
                <a:solidFill>
                  <a:srgbClr val="002060"/>
                </a:solidFill>
                <a:latin typeface="微软雅黑" pitchFamily="34" charset="-122"/>
                <a:ea typeface="微软雅黑" pitchFamily="34" charset="-122"/>
              </a:rPr>
              <a:t>. </a:t>
            </a:r>
            <a:endParaRPr lang="zh-CN" altLang="en-US" sz="2400" b="1"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41400080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图片 9" descr="fig-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785813"/>
            <a:ext cx="77152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13"/>
          <p:cNvSpPr>
            <a:spLocks noChangeArrowheads="1"/>
          </p:cNvSpPr>
          <p:nvPr/>
        </p:nvSpPr>
        <p:spPr bwMode="auto">
          <a:xfrm>
            <a:off x="1763688" y="2545240"/>
            <a:ext cx="6059487" cy="338137"/>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zh-CN" altLang="en-US" sz="1600" dirty="0"/>
              <a:t>不同轧制道次变形制备的</a:t>
            </a:r>
            <a:r>
              <a:rPr lang="en-US" altLang="zh-CN" sz="1600" dirty="0"/>
              <a:t>Mg/Al </a:t>
            </a:r>
            <a:r>
              <a:rPr lang="zh-CN" altLang="en-US" sz="1600" dirty="0"/>
              <a:t>多层复合板材料的</a:t>
            </a:r>
            <a:r>
              <a:rPr lang="en-US" altLang="zh-CN" sz="1600" dirty="0"/>
              <a:t>Mg(0002) </a:t>
            </a:r>
            <a:r>
              <a:rPr lang="zh-CN" altLang="en-US" sz="1600" dirty="0"/>
              <a:t>极图</a:t>
            </a:r>
          </a:p>
        </p:txBody>
      </p:sp>
      <p:sp>
        <p:nvSpPr>
          <p:cNvPr id="55300" name="矩形 5"/>
          <p:cNvSpPr>
            <a:spLocks noChangeArrowheads="1"/>
          </p:cNvSpPr>
          <p:nvPr/>
        </p:nvSpPr>
        <p:spPr bwMode="auto">
          <a:xfrm>
            <a:off x="271463" y="2924175"/>
            <a:ext cx="850106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gn="l">
              <a:buFont typeface="Wingdings" pitchFamily="2" charset="2"/>
              <a:buChar char="u"/>
            </a:pPr>
            <a:r>
              <a:rPr lang="zh-CN" altLang="en-US" sz="2800" b="1" dirty="0">
                <a:solidFill>
                  <a:srgbClr val="002060"/>
                </a:solidFill>
                <a:latin typeface="微软雅黑" pitchFamily="34" charset="-122"/>
                <a:ea typeface="微软雅黑" pitchFamily="34" charset="-122"/>
              </a:rPr>
              <a:t>复合板材中</a:t>
            </a:r>
            <a:r>
              <a:rPr lang="en-US" altLang="zh-CN" sz="2800" b="1" dirty="0">
                <a:solidFill>
                  <a:srgbClr val="002060"/>
                </a:solidFill>
                <a:latin typeface="微软雅黑" pitchFamily="34" charset="-122"/>
                <a:ea typeface="微软雅黑" pitchFamily="34" charset="-122"/>
              </a:rPr>
              <a:t>Mg</a:t>
            </a:r>
            <a:r>
              <a:rPr lang="zh-CN" altLang="en-US" sz="2800" b="1" dirty="0">
                <a:solidFill>
                  <a:srgbClr val="002060"/>
                </a:solidFill>
                <a:latin typeface="微软雅黑" pitchFamily="34" charset="-122"/>
                <a:ea typeface="微软雅黑" pitchFamily="34" charset="-122"/>
              </a:rPr>
              <a:t>和</a:t>
            </a:r>
            <a:r>
              <a:rPr lang="en-US" altLang="zh-CN" sz="2800" b="1" dirty="0">
                <a:solidFill>
                  <a:srgbClr val="002060"/>
                </a:solidFill>
                <a:latin typeface="微软雅黑" pitchFamily="34" charset="-122"/>
                <a:ea typeface="微软雅黑" pitchFamily="34" charset="-122"/>
              </a:rPr>
              <a:t>Al </a:t>
            </a:r>
            <a:r>
              <a:rPr lang="zh-CN" altLang="en-US" sz="2800" b="1" dirty="0">
                <a:solidFill>
                  <a:srgbClr val="002060"/>
                </a:solidFill>
                <a:latin typeface="微软雅黑" pitchFamily="34" charset="-122"/>
                <a:ea typeface="微软雅黑" pitchFamily="34" charset="-122"/>
              </a:rPr>
              <a:t>层组织均随着循环次数的提高而细化</a:t>
            </a:r>
            <a:r>
              <a:rPr lang="en-US" altLang="zh-CN" sz="2800" b="1" dirty="0">
                <a:solidFill>
                  <a:srgbClr val="002060"/>
                </a:solidFill>
                <a:latin typeface="微软雅黑" pitchFamily="34" charset="-122"/>
                <a:ea typeface="微软雅黑" pitchFamily="34" charset="-122"/>
              </a:rPr>
              <a:t>; </a:t>
            </a:r>
          </a:p>
          <a:p>
            <a:pPr marL="457200" indent="-457200" algn="l">
              <a:buFont typeface="Wingdings" pitchFamily="2" charset="2"/>
              <a:buChar char="u"/>
            </a:pPr>
            <a:r>
              <a:rPr lang="zh-CN" altLang="en-US" sz="2800" b="1" dirty="0">
                <a:solidFill>
                  <a:srgbClr val="002060"/>
                </a:solidFill>
                <a:latin typeface="微软雅黑" pitchFamily="34" charset="-122"/>
                <a:ea typeface="微软雅黑" pitchFamily="34" charset="-122"/>
              </a:rPr>
              <a:t>在</a:t>
            </a:r>
            <a:r>
              <a:rPr lang="en-US" altLang="zh-CN" sz="2800" b="1" dirty="0">
                <a:solidFill>
                  <a:srgbClr val="002060"/>
                </a:solidFill>
                <a:latin typeface="微软雅黑" pitchFamily="34" charset="-122"/>
                <a:ea typeface="微软雅黑" pitchFamily="34" charset="-122"/>
              </a:rPr>
              <a:t>200 </a:t>
            </a:r>
            <a:r>
              <a:rPr lang="zh-CN" altLang="en-US" sz="2800" b="1" dirty="0">
                <a:solidFill>
                  <a:srgbClr val="002060"/>
                </a:solidFill>
                <a:latin typeface="微软雅黑" pitchFamily="34" charset="-122"/>
                <a:ea typeface="微软雅黑" pitchFamily="34" charset="-122"/>
              </a:rPr>
              <a:t>℃时随着退火时间的增加</a:t>
            </a:r>
            <a:r>
              <a:rPr lang="en-US" altLang="zh-CN" sz="2800" b="1" dirty="0">
                <a:solidFill>
                  <a:srgbClr val="002060"/>
                </a:solidFill>
                <a:latin typeface="微软雅黑" pitchFamily="34" charset="-122"/>
                <a:ea typeface="微软雅黑" pitchFamily="34" charset="-122"/>
              </a:rPr>
              <a:t>, </a:t>
            </a:r>
            <a:r>
              <a:rPr lang="zh-CN" altLang="en-US" sz="2800" b="1" dirty="0">
                <a:solidFill>
                  <a:srgbClr val="002060"/>
                </a:solidFill>
                <a:latin typeface="微软雅黑" pitchFamily="34" charset="-122"/>
                <a:ea typeface="微软雅黑" pitchFamily="34" charset="-122"/>
              </a:rPr>
              <a:t>晶粒逐渐均匀但没有明显长大；</a:t>
            </a:r>
            <a:endParaRPr lang="en-US" altLang="zh-CN" sz="2800" b="1" dirty="0">
              <a:solidFill>
                <a:srgbClr val="002060"/>
              </a:solidFill>
              <a:latin typeface="微软雅黑" pitchFamily="34" charset="-122"/>
              <a:ea typeface="微软雅黑" pitchFamily="34" charset="-122"/>
            </a:endParaRPr>
          </a:p>
          <a:p>
            <a:pPr marL="457200" indent="-457200" algn="l">
              <a:buFont typeface="Wingdings" pitchFamily="2" charset="2"/>
              <a:buChar char="u"/>
            </a:pPr>
            <a:r>
              <a:rPr lang="zh-CN" altLang="en-US" sz="2800" b="1" dirty="0">
                <a:solidFill>
                  <a:srgbClr val="002060"/>
                </a:solidFill>
                <a:latin typeface="微软雅黑" pitchFamily="34" charset="-122"/>
                <a:ea typeface="微软雅黑" pitchFamily="34" charset="-122"/>
              </a:rPr>
              <a:t>对于</a:t>
            </a:r>
            <a:r>
              <a:rPr lang="en-US" altLang="zh-CN" sz="2800" b="1" dirty="0">
                <a:solidFill>
                  <a:srgbClr val="002060"/>
                </a:solidFill>
                <a:latin typeface="微软雅黑" pitchFamily="34" charset="-122"/>
                <a:ea typeface="微软雅黑" pitchFamily="34" charset="-122"/>
              </a:rPr>
              <a:t>3 </a:t>
            </a:r>
            <a:r>
              <a:rPr lang="en-US" altLang="zh-CN" sz="2800" b="1" dirty="0" err="1">
                <a:solidFill>
                  <a:srgbClr val="002060"/>
                </a:solidFill>
                <a:latin typeface="微软雅黑" pitchFamily="34" charset="-122"/>
                <a:ea typeface="微软雅黑" pitchFamily="34" charset="-122"/>
              </a:rPr>
              <a:t>cyc</a:t>
            </a:r>
            <a:r>
              <a:rPr lang="en-US" altLang="zh-CN" sz="2800" b="1" dirty="0">
                <a:solidFill>
                  <a:srgbClr val="002060"/>
                </a:solidFill>
                <a:latin typeface="微软雅黑" pitchFamily="34" charset="-122"/>
                <a:ea typeface="微软雅黑" pitchFamily="34" charset="-122"/>
              </a:rPr>
              <a:t> </a:t>
            </a:r>
            <a:r>
              <a:rPr lang="zh-CN" altLang="en-US" sz="2800" b="1" dirty="0">
                <a:solidFill>
                  <a:srgbClr val="002060"/>
                </a:solidFill>
                <a:latin typeface="微软雅黑" pitchFamily="34" charset="-122"/>
                <a:ea typeface="微软雅黑" pitchFamily="34" charset="-122"/>
              </a:rPr>
              <a:t>轧制的</a:t>
            </a:r>
            <a:r>
              <a:rPr lang="en-US" altLang="zh-CN" sz="2800" b="1" dirty="0">
                <a:solidFill>
                  <a:srgbClr val="002060"/>
                </a:solidFill>
                <a:latin typeface="微软雅黑" pitchFamily="34" charset="-122"/>
                <a:ea typeface="微软雅黑" pitchFamily="34" charset="-122"/>
              </a:rPr>
              <a:t>Mg/Al </a:t>
            </a:r>
            <a:r>
              <a:rPr lang="zh-CN" altLang="en-US" sz="2800" b="1" dirty="0">
                <a:solidFill>
                  <a:srgbClr val="002060"/>
                </a:solidFill>
                <a:latin typeface="微软雅黑" pitchFamily="34" charset="-122"/>
                <a:ea typeface="微软雅黑" pitchFamily="34" charset="-122"/>
              </a:rPr>
              <a:t>多层复合板材</a:t>
            </a:r>
            <a:r>
              <a:rPr lang="en-US" altLang="zh-CN" sz="2800" b="1" dirty="0">
                <a:solidFill>
                  <a:srgbClr val="002060"/>
                </a:solidFill>
                <a:latin typeface="微软雅黑" pitchFamily="34" charset="-122"/>
                <a:ea typeface="微软雅黑" pitchFamily="34" charset="-122"/>
              </a:rPr>
              <a:t>, </a:t>
            </a:r>
            <a:r>
              <a:rPr lang="zh-CN" altLang="en-US" sz="2800" b="1" dirty="0">
                <a:solidFill>
                  <a:srgbClr val="002060"/>
                </a:solidFill>
                <a:latin typeface="微软雅黑" pitchFamily="34" charset="-122"/>
                <a:ea typeface="微软雅黑" pitchFamily="34" charset="-122"/>
              </a:rPr>
              <a:t>在</a:t>
            </a:r>
            <a:r>
              <a:rPr lang="en-US" altLang="zh-CN" sz="2800" b="1" dirty="0">
                <a:solidFill>
                  <a:srgbClr val="002060"/>
                </a:solidFill>
                <a:latin typeface="微软雅黑" pitchFamily="34" charset="-122"/>
                <a:ea typeface="微软雅黑" pitchFamily="34" charset="-122"/>
              </a:rPr>
              <a:t>200 </a:t>
            </a:r>
            <a:r>
              <a:rPr lang="zh-CN" altLang="en-US" sz="2800" b="1" dirty="0">
                <a:solidFill>
                  <a:srgbClr val="002060"/>
                </a:solidFill>
                <a:latin typeface="微软雅黑" pitchFamily="34" charset="-122"/>
                <a:ea typeface="微软雅黑" pitchFamily="34" charset="-122"/>
              </a:rPr>
              <a:t>℃经不同时间退火后</a:t>
            </a:r>
            <a:r>
              <a:rPr lang="en-US" altLang="zh-CN" sz="2800" b="1" dirty="0">
                <a:solidFill>
                  <a:srgbClr val="002060"/>
                </a:solidFill>
                <a:latin typeface="微软雅黑" pitchFamily="34" charset="-122"/>
                <a:ea typeface="微软雅黑" pitchFamily="34" charset="-122"/>
              </a:rPr>
              <a:t>, </a:t>
            </a:r>
            <a:r>
              <a:rPr lang="en-US" altLang="zh-CN" sz="2800" b="1" dirty="0">
                <a:solidFill>
                  <a:srgbClr val="C00000"/>
                </a:solidFill>
                <a:latin typeface="微软雅黑" pitchFamily="34" charset="-122"/>
                <a:ea typeface="微软雅黑" pitchFamily="34" charset="-122"/>
              </a:rPr>
              <a:t>Mg</a:t>
            </a:r>
            <a:r>
              <a:rPr lang="zh-CN" altLang="en-US" sz="2800" b="1" dirty="0">
                <a:solidFill>
                  <a:srgbClr val="C00000"/>
                </a:solidFill>
                <a:latin typeface="微软雅黑" pitchFamily="34" charset="-122"/>
                <a:ea typeface="微软雅黑" pitchFamily="34" charset="-122"/>
              </a:rPr>
              <a:t>层依然为轧制织构类型</a:t>
            </a:r>
            <a:r>
              <a:rPr lang="en-US" altLang="zh-CN" sz="2800" b="1" dirty="0">
                <a:solidFill>
                  <a:srgbClr val="C00000"/>
                </a:solidFill>
                <a:latin typeface="微软雅黑" pitchFamily="34" charset="-122"/>
                <a:ea typeface="微软雅黑" pitchFamily="34" charset="-122"/>
              </a:rPr>
              <a:t>, Al </a:t>
            </a:r>
            <a:r>
              <a:rPr lang="zh-CN" altLang="en-US" sz="2800" b="1" dirty="0">
                <a:solidFill>
                  <a:srgbClr val="C00000"/>
                </a:solidFill>
                <a:latin typeface="微软雅黑" pitchFamily="34" charset="-122"/>
                <a:ea typeface="微软雅黑" pitchFamily="34" charset="-122"/>
              </a:rPr>
              <a:t>层为轧制织构与剪切织构组分混合</a:t>
            </a:r>
            <a:r>
              <a:rPr lang="zh-CN" altLang="en-US" sz="2800" b="1" dirty="0" smtClean="0">
                <a:solidFill>
                  <a:srgbClr val="C00000"/>
                </a:solidFill>
                <a:latin typeface="微软雅黑" pitchFamily="34" charset="-122"/>
                <a:ea typeface="微软雅黑" pitchFamily="34" charset="-122"/>
              </a:rPr>
              <a:t>，</a:t>
            </a:r>
            <a:r>
              <a:rPr lang="zh-CN" altLang="en-US" sz="2800" b="1" dirty="0" smtClean="0">
                <a:solidFill>
                  <a:srgbClr val="002060"/>
                </a:solidFill>
                <a:latin typeface="微软雅黑" pitchFamily="34" charset="-122"/>
                <a:ea typeface="微软雅黑" pitchFamily="34" charset="-122"/>
              </a:rPr>
              <a:t>使得随着</a:t>
            </a:r>
            <a:r>
              <a:rPr lang="zh-CN" altLang="en-US" sz="2800" b="1" dirty="0">
                <a:solidFill>
                  <a:srgbClr val="002060"/>
                </a:solidFill>
                <a:latin typeface="微软雅黑" pitchFamily="34" charset="-122"/>
                <a:ea typeface="微软雅黑" pitchFamily="34" charset="-122"/>
              </a:rPr>
              <a:t>叠轧循环道次的增加</a:t>
            </a:r>
            <a:r>
              <a:rPr lang="en-US" altLang="zh-CN" sz="2800" b="1" dirty="0">
                <a:solidFill>
                  <a:srgbClr val="002060"/>
                </a:solidFill>
                <a:latin typeface="微软雅黑" pitchFamily="34" charset="-122"/>
                <a:ea typeface="微软雅黑" pitchFamily="34" charset="-122"/>
              </a:rPr>
              <a:t>, </a:t>
            </a:r>
            <a:r>
              <a:rPr lang="zh-CN" altLang="en-US" sz="2800" b="1" dirty="0">
                <a:solidFill>
                  <a:srgbClr val="002060"/>
                </a:solidFill>
                <a:latin typeface="微软雅黑" pitchFamily="34" charset="-122"/>
                <a:ea typeface="微软雅黑" pitchFamily="34" charset="-122"/>
              </a:rPr>
              <a:t>屈服强度和抗拉强度都逐渐上升</a:t>
            </a:r>
          </a:p>
        </p:txBody>
      </p:sp>
    </p:spTree>
    <p:extLst>
      <p:ext uri="{BB962C8B-B14F-4D97-AF65-F5344CB8AC3E}">
        <p14:creationId xmlns:p14="http://schemas.microsoft.com/office/powerpoint/2010/main" val="22428877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ChangeArrowheads="1"/>
          </p:cNvSpPr>
          <p:nvPr/>
        </p:nvSpPr>
        <p:spPr bwMode="auto">
          <a:xfrm>
            <a:off x="323850" y="938213"/>
            <a:ext cx="8424863" cy="523875"/>
          </a:xfrm>
          <a:prstGeom prst="rect">
            <a:avLst/>
          </a:prstGeom>
          <a:noFill/>
          <a:ln>
            <a:noFill/>
          </a:ln>
          <a:effectLst>
            <a:prstShdw prst="shdw11">
              <a:srgbClr val="7A9999">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indent="358775" algn="l" eaLnBrk="0" hangingPunct="0"/>
            <a:r>
              <a:rPr lang="zh-CN" sz="2800" b="1" dirty="0">
                <a:solidFill>
                  <a:srgbClr val="002060"/>
                </a:solidFill>
                <a:latin typeface="微软雅黑" pitchFamily="34" charset="-122"/>
                <a:ea typeface="微软雅黑" pitchFamily="34" charset="-122"/>
                <a:cs typeface="Times New Roman" pitchFamily="18" charset="0"/>
              </a:rPr>
              <a:t>高性能热电转换材料</a:t>
            </a:r>
            <a:r>
              <a:rPr lang="en-US" altLang="zh-CN" sz="2800" b="1" dirty="0" err="1">
                <a:solidFill>
                  <a:srgbClr val="002060"/>
                </a:solidFill>
                <a:latin typeface="微软雅黑" pitchFamily="34" charset="-122"/>
                <a:ea typeface="微软雅黑" pitchFamily="34" charset="-122"/>
                <a:cs typeface="Times New Roman" pitchFamily="18" charset="0"/>
              </a:rPr>
              <a:t>SnS</a:t>
            </a:r>
            <a:r>
              <a:rPr lang="zh-CN" altLang="en-US" sz="2800" b="1" dirty="0">
                <a:solidFill>
                  <a:srgbClr val="002060"/>
                </a:solidFill>
                <a:latin typeface="微软雅黑" pitchFamily="34" charset="-122"/>
                <a:ea typeface="微软雅黑" pitchFamily="34" charset="-122"/>
                <a:cs typeface="Times New Roman" pitchFamily="18" charset="0"/>
              </a:rPr>
              <a:t>单晶的声子色散曲线测试</a:t>
            </a:r>
          </a:p>
        </p:txBody>
      </p:sp>
      <p:pic>
        <p:nvPicPr>
          <p:cNvPr id="56323" name="Picture 2" descr="E:\谱仪介绍\20180910\mmexport15364889739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1638"/>
            <a:ext cx="3871913" cy="518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4110038" y="1808163"/>
            <a:ext cx="4608512" cy="461664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l" eaLnBrk="0" hangingPunct="0">
              <a:lnSpc>
                <a:spcPct val="150000"/>
              </a:lnSpc>
              <a:spcBef>
                <a:spcPct val="30000"/>
              </a:spcBef>
              <a:defRPr/>
            </a:pPr>
            <a:r>
              <a:rPr lang="zh-CN" altLang="en-US" sz="2800" b="1" dirty="0">
                <a:solidFill>
                  <a:srgbClr val="002060"/>
                </a:solidFill>
                <a:latin typeface="微软雅黑" pitchFamily="34" charset="-122"/>
                <a:ea typeface="微软雅黑" pitchFamily="34" charset="-122"/>
              </a:rPr>
              <a:t>观测晶格振动的能量与动量的关系</a:t>
            </a:r>
            <a:r>
              <a:rPr lang="en-US" altLang="zh-CN" sz="2800" b="1" dirty="0">
                <a:solidFill>
                  <a:srgbClr val="002060"/>
                </a:solidFill>
                <a:latin typeface="微软雅黑" pitchFamily="34" charset="-122"/>
                <a:ea typeface="微软雅黑" pitchFamily="34" charset="-122"/>
              </a:rPr>
              <a:t>——</a:t>
            </a:r>
            <a:r>
              <a:rPr lang="zh-CN" altLang="en-US" sz="2800" b="1" dirty="0">
                <a:solidFill>
                  <a:srgbClr val="002060"/>
                </a:solidFill>
                <a:latin typeface="微软雅黑" pitchFamily="34" charset="-122"/>
                <a:ea typeface="微软雅黑" pitchFamily="34" charset="-122"/>
              </a:rPr>
              <a:t>明确材料热导率变化的机理，了解材料在不同方向晶格振动的特性与热导率贡献的关系，进一步为热电性能的提高提供有力的实验数据支撑</a:t>
            </a:r>
          </a:p>
        </p:txBody>
      </p:sp>
      <p:sp>
        <p:nvSpPr>
          <p:cNvPr id="56325" name="矩形 7"/>
          <p:cNvSpPr>
            <a:spLocks noChangeArrowheads="1"/>
          </p:cNvSpPr>
          <p:nvPr/>
        </p:nvSpPr>
        <p:spPr bwMode="auto">
          <a:xfrm>
            <a:off x="4795900" y="214313"/>
            <a:ext cx="32367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200" b="1" dirty="0" smtClean="0">
                <a:solidFill>
                  <a:srgbClr val="C00000"/>
                </a:solidFill>
                <a:latin typeface="微软雅黑" pitchFamily="34" charset="-122"/>
                <a:ea typeface="微软雅黑" pitchFamily="34" charset="-122"/>
              </a:rPr>
              <a:t>中子三轴</a:t>
            </a:r>
            <a:r>
              <a:rPr lang="en-US" altLang="zh-CN" sz="3200" b="1" dirty="0" smtClean="0">
                <a:solidFill>
                  <a:srgbClr val="C00000"/>
                </a:solidFill>
                <a:latin typeface="微软雅黑" pitchFamily="34" charset="-122"/>
                <a:ea typeface="微软雅黑" pitchFamily="34" charset="-122"/>
              </a:rPr>
              <a:t>-</a:t>
            </a:r>
            <a:r>
              <a:rPr lang="zh-CN" altLang="en-US" sz="2400" b="1" dirty="0" smtClean="0">
                <a:solidFill>
                  <a:srgbClr val="002060"/>
                </a:solidFill>
                <a:latin typeface="微软雅黑" pitchFamily="34" charset="-122"/>
                <a:ea typeface="微软雅黑" pitchFamily="34" charset="-122"/>
              </a:rPr>
              <a:t>非弹实验</a:t>
            </a:r>
            <a:endParaRPr lang="zh-CN" altLang="en-US" sz="2400" b="1"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26816482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图片 25" descr="单晶高温合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2565400"/>
            <a:ext cx="3357563"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图片 1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2571750"/>
            <a:ext cx="3357562"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3"/>
          <p:cNvSpPr>
            <a:spLocks noChangeArrowheads="1"/>
          </p:cNvSpPr>
          <p:nvPr/>
        </p:nvSpPr>
        <p:spPr bwMode="auto">
          <a:xfrm>
            <a:off x="214313" y="1073150"/>
            <a:ext cx="8643937" cy="1384300"/>
          </a:xfrm>
          <a:prstGeom prst="rect">
            <a:avLst/>
          </a:prstGeom>
          <a:noFill/>
          <a:ln>
            <a:noFill/>
          </a:ln>
          <a:effectLst>
            <a:prstShdw prst="shdw11">
              <a:srgbClr val="7A9999">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gn="l" eaLnBrk="0" hangingPunct="0">
              <a:defRPr/>
            </a:pPr>
            <a:r>
              <a:rPr lang="zh-CN" sz="2800" b="1" dirty="0">
                <a:solidFill>
                  <a:srgbClr val="002060"/>
                </a:solidFill>
                <a:latin typeface="微软雅黑" pitchFamily="34" charset="-122"/>
                <a:ea typeface="微软雅黑" pitchFamily="34" charset="-122"/>
                <a:cs typeface="Calibri" pitchFamily="34" charset="0"/>
              </a:rPr>
              <a:t>单晶高温合金测量</a:t>
            </a:r>
          </a:p>
          <a:p>
            <a:pPr marL="635000" algn="l" eaLnBrk="0" hangingPunct="0">
              <a:buFontTx/>
              <a:buNone/>
              <a:defRPr/>
            </a:pPr>
            <a:r>
              <a:rPr lang="zh-CN" altLang="en-US" sz="2800" b="1" dirty="0">
                <a:solidFill>
                  <a:srgbClr val="002060"/>
                </a:solidFill>
                <a:latin typeface="微软雅黑" pitchFamily="34" charset="-122"/>
                <a:ea typeface="微软雅黑" pitchFamily="34" charset="-122"/>
                <a:cs typeface="Calibri" pitchFamily="34" charset="0"/>
              </a:rPr>
              <a:t>观测到</a:t>
            </a:r>
            <a:r>
              <a:rPr lang="zh-CN" sz="2800" b="1" dirty="0">
                <a:solidFill>
                  <a:srgbClr val="002060"/>
                </a:solidFill>
                <a:latin typeface="微软雅黑" pitchFamily="34" charset="-122"/>
                <a:ea typeface="微软雅黑" pitchFamily="34" charset="-122"/>
                <a:cs typeface="Calibri" pitchFamily="34" charset="0"/>
              </a:rPr>
              <a:t>不同热处理工艺引起</a:t>
            </a:r>
            <a:r>
              <a:rPr lang="zh-CN" altLang="en-US" sz="2800" b="1" dirty="0">
                <a:solidFill>
                  <a:srgbClr val="002060"/>
                </a:solidFill>
                <a:latin typeface="微软雅黑" pitchFamily="34" charset="-122"/>
                <a:ea typeface="微软雅黑" pitchFamily="34" charset="-122"/>
                <a:cs typeface="Calibri" pitchFamily="34" charset="0"/>
              </a:rPr>
              <a:t>的</a:t>
            </a:r>
            <a:r>
              <a:rPr lang="zh-CN" sz="2800" b="1" dirty="0">
                <a:solidFill>
                  <a:srgbClr val="002060"/>
                </a:solidFill>
                <a:latin typeface="微软雅黑" pitchFamily="34" charset="-122"/>
                <a:ea typeface="微软雅黑" pitchFamily="34" charset="-122"/>
                <a:cs typeface="Calibri" pitchFamily="34" charset="0"/>
              </a:rPr>
              <a:t>材料内部</a:t>
            </a:r>
            <a:r>
              <a:rPr lang="zh-CN" sz="2800" b="1" dirty="0">
                <a:solidFill>
                  <a:srgbClr val="C00000"/>
                </a:solidFill>
                <a:latin typeface="微软雅黑" pitchFamily="34" charset="-122"/>
                <a:ea typeface="微软雅黑" pitchFamily="34" charset="-122"/>
                <a:cs typeface="Calibri" pitchFamily="34" charset="0"/>
              </a:rPr>
              <a:t>纳米组织结构的改变</a:t>
            </a:r>
          </a:p>
        </p:txBody>
      </p:sp>
      <p:sp>
        <p:nvSpPr>
          <p:cNvPr id="57349" name="Rectangle 4"/>
          <p:cNvSpPr>
            <a:spLocks noChangeArrowheads="1"/>
          </p:cNvSpPr>
          <p:nvPr/>
        </p:nvSpPr>
        <p:spPr bwMode="auto">
          <a:xfrm>
            <a:off x="1285875" y="6273800"/>
            <a:ext cx="6143625" cy="460375"/>
          </a:xfrm>
          <a:prstGeom prst="rect">
            <a:avLst/>
          </a:prstGeom>
          <a:noFill/>
          <a:ln>
            <a:noFill/>
          </a:ln>
          <a:effectLst>
            <a:prstShdw prst="shdw11">
              <a:srgbClr val="7A9999">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eaLnBrk="0" hangingPunct="0"/>
            <a:r>
              <a:rPr lang="en-US" altLang="zh-CN" dirty="0">
                <a:solidFill>
                  <a:srgbClr val="002060"/>
                </a:solidFill>
                <a:latin typeface="Calibri" pitchFamily="34" charset="0"/>
              </a:rPr>
              <a:t> </a:t>
            </a:r>
            <a:r>
              <a:rPr lang="zh-CN" altLang="en-US" sz="2400" b="1" dirty="0">
                <a:solidFill>
                  <a:srgbClr val="002060"/>
                </a:solidFill>
                <a:latin typeface="微软雅黑" pitchFamily="34" charset="-122"/>
                <a:ea typeface="微软雅黑" pitchFamily="34" charset="-122"/>
              </a:rPr>
              <a:t>不同热处理工艺单晶镍基高温合金散射图像</a:t>
            </a:r>
          </a:p>
        </p:txBody>
      </p:sp>
      <p:sp>
        <p:nvSpPr>
          <p:cNvPr id="57350" name="矩形 7"/>
          <p:cNvSpPr>
            <a:spLocks noChangeArrowheads="1"/>
          </p:cNvSpPr>
          <p:nvPr/>
        </p:nvSpPr>
        <p:spPr bwMode="auto">
          <a:xfrm>
            <a:off x="5725229" y="116632"/>
            <a:ext cx="29546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b="1" dirty="0">
                <a:solidFill>
                  <a:srgbClr val="C00000"/>
                </a:solidFill>
                <a:latin typeface="微软雅黑" pitchFamily="34" charset="-122"/>
                <a:ea typeface="微软雅黑" pitchFamily="34" charset="-122"/>
              </a:rPr>
              <a:t>中子</a:t>
            </a:r>
            <a:r>
              <a:rPr lang="zh-CN" altLang="en-US" sz="3600" b="1" dirty="0" smtClean="0">
                <a:solidFill>
                  <a:srgbClr val="C00000"/>
                </a:solidFill>
                <a:latin typeface="微软雅黑" pitchFamily="34" charset="-122"/>
                <a:ea typeface="微软雅黑" pitchFamily="34" charset="-122"/>
              </a:rPr>
              <a:t>小角散射</a:t>
            </a:r>
            <a:endParaRPr lang="zh-CN" altLang="en-US" sz="3600" b="1" dirty="0">
              <a:solidFill>
                <a:srgbClr val="C00000"/>
              </a:solidFill>
              <a:latin typeface="微软雅黑" pitchFamily="34" charset="-122"/>
              <a:ea typeface="微软雅黑" pitchFamily="34" charset="-122"/>
            </a:endParaRPr>
          </a:p>
        </p:txBody>
      </p:sp>
    </p:spTree>
    <p:extLst>
      <p:ext uri="{BB962C8B-B14F-4D97-AF65-F5344CB8AC3E}">
        <p14:creationId xmlns:p14="http://schemas.microsoft.com/office/powerpoint/2010/main" val="2956865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内容占位符 20482" descr="IMG_20141213_200947"/>
          <p:cNvPicPr>
            <a:picLocks noChangeAspect="1"/>
          </p:cNvPicPr>
          <p:nvPr/>
        </p:nvPicPr>
        <p:blipFill>
          <a:blip r:embed="rId4">
            <a:lum bright="22000"/>
            <a:extLst>
              <a:ext uri="{28A0092B-C50C-407E-A947-70E740481C1C}">
                <a14:useLocalDpi xmlns:a14="http://schemas.microsoft.com/office/drawing/2010/main" val="0"/>
              </a:ext>
            </a:extLst>
          </a:blip>
          <a:srcRect/>
          <a:stretch>
            <a:fillRect/>
          </a:stretch>
        </p:blipFill>
        <p:spPr bwMode="auto">
          <a:xfrm>
            <a:off x="3340100" y="1412776"/>
            <a:ext cx="2817813" cy="17033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371" name="图片 29697" descr="IMG_20150330_091833"/>
          <p:cNvPicPr>
            <a:picLocks noChangeAspect="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5789613" y="3698875"/>
            <a:ext cx="3019425"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8372" name="Object 2" descr="image11"/>
          <p:cNvGraphicFramePr>
            <a:graphicFrameLocks/>
          </p:cNvGraphicFramePr>
          <p:nvPr/>
        </p:nvGraphicFramePr>
        <p:xfrm>
          <a:off x="3171825" y="3808413"/>
          <a:ext cx="2268538" cy="1593850"/>
        </p:xfrm>
        <a:graphic>
          <a:graphicData uri="http://schemas.openxmlformats.org/presentationml/2006/ole">
            <mc:AlternateContent xmlns:mc="http://schemas.openxmlformats.org/markup-compatibility/2006">
              <mc:Choice xmlns:v="urn:schemas-microsoft-com:vml" Requires="v">
                <p:oleObj spid="_x0000_s5167" r:id="rId6" imgW="4131360" imgH="2901600" progId="Origin50.Graph">
                  <p:embed/>
                </p:oleObj>
              </mc:Choice>
              <mc:Fallback>
                <p:oleObj r:id="rId6" imgW="4131360" imgH="2901600" progId="Origin50.Graph">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1825" y="3808413"/>
                        <a:ext cx="2268538" cy="159385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pic>
        <p:nvPicPr>
          <p:cNvPr id="58373" name="图片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9400" y="3711575"/>
            <a:ext cx="30607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图片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9238" y="836712"/>
            <a:ext cx="2921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图片 3"/>
          <p:cNvPicPr>
            <a:picLocks noChangeAspect="1"/>
          </p:cNvPicPr>
          <p:nvPr/>
        </p:nvPicPr>
        <p:blipFill>
          <a:blip r:embed="rId10">
            <a:extLst>
              <a:ext uri="{28A0092B-C50C-407E-A947-70E740481C1C}">
                <a14:useLocalDpi xmlns:a14="http://schemas.microsoft.com/office/drawing/2010/main" val="0"/>
              </a:ext>
            </a:extLst>
          </a:blip>
          <a:srcRect l="10812" r="2612" b="9134"/>
          <a:stretch>
            <a:fillRect/>
          </a:stretch>
        </p:blipFill>
        <p:spPr bwMode="auto">
          <a:xfrm>
            <a:off x="6264275" y="980728"/>
            <a:ext cx="27432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矩形 9"/>
          <p:cNvSpPr>
            <a:spLocks noChangeArrowheads="1"/>
          </p:cNvSpPr>
          <p:nvPr/>
        </p:nvSpPr>
        <p:spPr bwMode="auto">
          <a:xfrm>
            <a:off x="4211961" y="0"/>
            <a:ext cx="4932040" cy="82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50000"/>
              </a:lnSpc>
            </a:pPr>
            <a:r>
              <a:rPr lang="zh-CN" altLang="en-US" sz="3600" b="1" dirty="0">
                <a:solidFill>
                  <a:srgbClr val="C00000"/>
                </a:solidFill>
                <a:latin typeface="微软雅黑" pitchFamily="34" charset="-122"/>
                <a:ea typeface="微软雅黑" pitchFamily="34" charset="-122"/>
              </a:rPr>
              <a:t>中子反射谱仪</a:t>
            </a:r>
            <a:r>
              <a:rPr lang="zh-CN" altLang="en-US" sz="2400" b="1" dirty="0" smtClean="0">
                <a:solidFill>
                  <a:srgbClr val="002060"/>
                </a:solidFill>
                <a:latin typeface="微软雅黑" pitchFamily="34" charset="-122"/>
                <a:ea typeface="微软雅黑" pitchFamily="34" charset="-122"/>
              </a:rPr>
              <a:t>测试</a:t>
            </a:r>
            <a:r>
              <a:rPr lang="zh-CN" altLang="en-US" sz="2400" b="1" dirty="0">
                <a:solidFill>
                  <a:srgbClr val="002060"/>
                </a:solidFill>
                <a:latin typeface="微软雅黑" pitchFamily="34" charset="-122"/>
                <a:ea typeface="微软雅黑" pitchFamily="34" charset="-122"/>
              </a:rPr>
              <a:t>平台</a:t>
            </a:r>
            <a:endParaRPr lang="en-US" altLang="zh-CN" sz="2400" b="1" dirty="0">
              <a:solidFill>
                <a:srgbClr val="002060"/>
              </a:solidFill>
              <a:latin typeface="微软雅黑" pitchFamily="34" charset="-122"/>
              <a:ea typeface="微软雅黑" pitchFamily="34" charset="-122"/>
            </a:endParaRPr>
          </a:p>
        </p:txBody>
      </p:sp>
      <p:sp>
        <p:nvSpPr>
          <p:cNvPr id="2058" name="矩形 11"/>
          <p:cNvSpPr>
            <a:spLocks noChangeArrowheads="1"/>
          </p:cNvSpPr>
          <p:nvPr/>
        </p:nvSpPr>
        <p:spPr bwMode="auto">
          <a:xfrm>
            <a:off x="498475" y="5661025"/>
            <a:ext cx="8286750" cy="954088"/>
          </a:xfrm>
          <a:prstGeom prst="rect">
            <a:avLst/>
          </a:prstGeom>
          <a:solidFill>
            <a:schemeClr val="accent1">
              <a:lumMod val="20000"/>
              <a:lumOff val="80000"/>
            </a:schemeClr>
          </a:solidFill>
          <a:ln>
            <a:solidFill>
              <a:srgbClr val="C00000"/>
            </a:solidFill>
          </a:ln>
        </p:spPr>
        <p:txBody>
          <a:bodyPr>
            <a:spAutoFit/>
          </a:bodyPr>
          <a:lstStyle/>
          <a:p>
            <a:pPr algn="l">
              <a:defRPr/>
            </a:pPr>
            <a:r>
              <a:rPr lang="zh-CN" altLang="en-US" sz="2800" b="1" dirty="0">
                <a:solidFill>
                  <a:srgbClr val="002060"/>
                </a:solidFill>
                <a:latin typeface="微软雅黑" pitchFamily="34" charset="-122"/>
                <a:ea typeface="微软雅黑" pitchFamily="34" charset="-122"/>
              </a:rPr>
              <a:t>完成中国散裂源</a:t>
            </a:r>
            <a:r>
              <a:rPr lang="en-US" altLang="zh-CN" sz="2800" b="1" dirty="0">
                <a:solidFill>
                  <a:srgbClr val="002060"/>
                </a:solidFill>
                <a:latin typeface="微软雅黑" pitchFamily="34" charset="-122"/>
                <a:ea typeface="微软雅黑" pitchFamily="34" charset="-122"/>
              </a:rPr>
              <a:t>GEM</a:t>
            </a:r>
            <a:r>
              <a:rPr lang="zh-CN" altLang="en-US" sz="2800" b="1" dirty="0">
                <a:solidFill>
                  <a:srgbClr val="002060"/>
                </a:solidFill>
                <a:latin typeface="微软雅黑" pitchFamily="34" charset="-122"/>
                <a:ea typeface="微软雅黑" pitchFamily="34" charset="-122"/>
              </a:rPr>
              <a:t>探测器的位置分辨测试</a:t>
            </a:r>
            <a:endParaRPr lang="en-US" altLang="zh-CN" sz="2800" b="1" dirty="0">
              <a:solidFill>
                <a:srgbClr val="002060"/>
              </a:solidFill>
              <a:latin typeface="微软雅黑" pitchFamily="34" charset="-122"/>
              <a:ea typeface="微软雅黑" pitchFamily="34" charset="-122"/>
            </a:endParaRPr>
          </a:p>
          <a:p>
            <a:pPr algn="l">
              <a:defRPr/>
            </a:pPr>
            <a:r>
              <a:rPr lang="zh-CN" altLang="en-US" sz="2800" b="1" dirty="0">
                <a:solidFill>
                  <a:srgbClr val="002060"/>
                </a:solidFill>
                <a:latin typeface="微软雅黑" pitchFamily="34" charset="-122"/>
                <a:ea typeface="微软雅黑" pitchFamily="34" charset="-122"/>
              </a:rPr>
              <a:t>完成了单色器性能测试</a:t>
            </a:r>
            <a:endParaRPr lang="en-US" altLang="zh-CN" sz="2800" b="1"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20700771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图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987675"/>
            <a:ext cx="192881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矩形 4"/>
          <p:cNvSpPr>
            <a:spLocks noChangeArrowheads="1"/>
          </p:cNvSpPr>
          <p:nvPr/>
        </p:nvSpPr>
        <p:spPr bwMode="auto">
          <a:xfrm>
            <a:off x="500063" y="5202238"/>
            <a:ext cx="1338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a:t>探测器样机</a:t>
            </a:r>
          </a:p>
        </p:txBody>
      </p:sp>
      <p:sp>
        <p:nvSpPr>
          <p:cNvPr id="59396" name="矩形 5"/>
          <p:cNvSpPr>
            <a:spLocks noChangeArrowheads="1"/>
          </p:cNvSpPr>
          <p:nvPr/>
        </p:nvSpPr>
        <p:spPr bwMode="auto">
          <a:xfrm>
            <a:off x="428625" y="1500188"/>
            <a:ext cx="8429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zh-CN" altLang="en-US" sz="2000">
                <a:latin typeface="黑体" pitchFamily="49" charset="-122"/>
                <a:ea typeface="黑体" pitchFamily="49" charset="-122"/>
              </a:rPr>
              <a:t>以几十</a:t>
            </a:r>
            <a:r>
              <a:rPr lang="en-US" altLang="zh-CN" sz="2000">
                <a:latin typeface="黑体" pitchFamily="49" charset="-122"/>
                <a:ea typeface="黑体" pitchFamily="49" charset="-122"/>
              </a:rPr>
              <a:t>μm</a:t>
            </a:r>
            <a:r>
              <a:rPr lang="zh-CN" altLang="en-US" sz="2000">
                <a:latin typeface="黑体" pitchFamily="49" charset="-122"/>
                <a:ea typeface="黑体" pitchFamily="49" charset="-122"/>
              </a:rPr>
              <a:t>厚度的芳纶纸为基材，内部几</a:t>
            </a:r>
            <a:r>
              <a:rPr lang="en-US" altLang="zh-CN" sz="2000">
                <a:latin typeface="黑体" pitchFamily="49" charset="-122"/>
                <a:ea typeface="黑体" pitchFamily="49" charset="-122"/>
              </a:rPr>
              <a:t>μm</a:t>
            </a:r>
            <a:r>
              <a:rPr lang="zh-CN" altLang="en-US" sz="2000">
                <a:latin typeface="黑体" pitchFamily="49" charset="-122"/>
                <a:ea typeface="黑体" pitchFamily="49" charset="-122"/>
              </a:rPr>
              <a:t>到十几</a:t>
            </a:r>
            <a:r>
              <a:rPr lang="en-US" altLang="zh-CN" sz="2000">
                <a:latin typeface="黑体" pitchFamily="49" charset="-122"/>
                <a:ea typeface="黑体" pitchFamily="49" charset="-122"/>
              </a:rPr>
              <a:t>μm</a:t>
            </a:r>
            <a:r>
              <a:rPr lang="zh-CN" altLang="en-US" sz="2000">
                <a:latin typeface="黑体" pitchFamily="49" charset="-122"/>
                <a:ea typeface="黑体" pitchFamily="49" charset="-122"/>
              </a:rPr>
              <a:t>厚的硼层作为中子转换层，工作气体采用</a:t>
            </a:r>
            <a:r>
              <a:rPr lang="en-US" altLang="zh-CN" sz="2000">
                <a:latin typeface="黑体" pitchFamily="49" charset="-122"/>
                <a:ea typeface="黑体" pitchFamily="49" charset="-122"/>
              </a:rPr>
              <a:t>95%</a:t>
            </a:r>
            <a:r>
              <a:rPr lang="zh-CN" altLang="en-US" sz="2000">
                <a:latin typeface="黑体" pitchFamily="49" charset="-122"/>
                <a:ea typeface="黑体" pitchFamily="49" charset="-122"/>
              </a:rPr>
              <a:t>的</a:t>
            </a:r>
            <a:r>
              <a:rPr lang="en-US" altLang="zh-CN" sz="2000">
                <a:latin typeface="黑体" pitchFamily="49" charset="-122"/>
                <a:ea typeface="黑体" pitchFamily="49" charset="-122"/>
              </a:rPr>
              <a:t>Ar</a:t>
            </a:r>
            <a:r>
              <a:rPr lang="zh-CN" altLang="en-US" sz="2000">
                <a:latin typeface="黑体" pitchFamily="49" charset="-122"/>
                <a:ea typeface="黑体" pitchFamily="49" charset="-122"/>
              </a:rPr>
              <a:t>和</a:t>
            </a:r>
            <a:r>
              <a:rPr lang="en-US" altLang="zh-CN" sz="2000">
                <a:latin typeface="黑体" pitchFamily="49" charset="-122"/>
                <a:ea typeface="黑体" pitchFamily="49" charset="-122"/>
              </a:rPr>
              <a:t>5%</a:t>
            </a:r>
            <a:r>
              <a:rPr lang="zh-CN" altLang="en-US" sz="2000">
                <a:latin typeface="黑体" pitchFamily="49" charset="-122"/>
                <a:ea typeface="黑体" pitchFamily="49" charset="-122"/>
              </a:rPr>
              <a:t>的</a:t>
            </a:r>
            <a:r>
              <a:rPr lang="en-US" altLang="zh-CN" sz="2000">
                <a:latin typeface="黑体" pitchFamily="49" charset="-122"/>
                <a:ea typeface="黑体" pitchFamily="49" charset="-122"/>
              </a:rPr>
              <a:t>CO</a:t>
            </a:r>
            <a:r>
              <a:rPr lang="en-US" altLang="zh-CN" sz="2000" baseline="-25000">
                <a:latin typeface="黑体" pitchFamily="49" charset="-122"/>
                <a:ea typeface="黑体" pitchFamily="49" charset="-122"/>
              </a:rPr>
              <a:t>2</a:t>
            </a:r>
            <a:r>
              <a:rPr lang="zh-CN" altLang="en-US" sz="2000">
                <a:latin typeface="黑体" pitchFamily="49" charset="-122"/>
                <a:ea typeface="黑体" pitchFamily="49" charset="-122"/>
              </a:rPr>
              <a:t>。</a:t>
            </a:r>
          </a:p>
        </p:txBody>
      </p:sp>
      <p:graphicFrame>
        <p:nvGraphicFramePr>
          <p:cNvPr id="59397" name="Object 1"/>
          <p:cNvGraphicFramePr>
            <a:graphicFrameLocks noChangeAspect="1"/>
          </p:cNvGraphicFramePr>
          <p:nvPr/>
        </p:nvGraphicFramePr>
        <p:xfrm>
          <a:off x="5126038" y="1976438"/>
          <a:ext cx="4017962" cy="3000375"/>
        </p:xfrm>
        <a:graphic>
          <a:graphicData uri="http://schemas.openxmlformats.org/presentationml/2006/ole">
            <mc:AlternateContent xmlns:mc="http://schemas.openxmlformats.org/markup-compatibility/2006">
              <mc:Choice xmlns:v="urn:schemas-microsoft-com:vml" Requires="v">
                <p:oleObj spid="_x0000_s6191" name="Graph" r:id="rId5" imgW="41087926" imgH="32372235" progId="Origin50.Graph">
                  <p:embed/>
                </p:oleObj>
              </mc:Choice>
              <mc:Fallback>
                <p:oleObj name="Graph" r:id="rId5" imgW="41087926" imgH="32372235"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7487" t="9035" r="27536" b="29453"/>
                      <a:stretch>
                        <a:fillRect/>
                      </a:stretch>
                    </p:blipFill>
                    <p:spPr bwMode="auto">
                      <a:xfrm>
                        <a:off x="5126038" y="1976438"/>
                        <a:ext cx="4017962"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398" name="Rectangle 3"/>
          <p:cNvSpPr>
            <a:spLocks noChangeArrowheads="1"/>
          </p:cNvSpPr>
          <p:nvPr/>
        </p:nvSpPr>
        <p:spPr bwMode="auto">
          <a:xfrm>
            <a:off x="6000750" y="5191125"/>
            <a:ext cx="2643188" cy="523875"/>
          </a:xfrm>
          <a:prstGeom prst="rect">
            <a:avLst/>
          </a:prstGeom>
          <a:noFill/>
          <a:ln>
            <a:noFill/>
          </a:ln>
          <a:effectLst>
            <a:prstShdw prst="shdw11">
              <a:srgbClr val="7A9999">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eaLnBrk="0" hangingPunct="0"/>
            <a:r>
              <a:rPr lang="zh-CN" altLang="en-US">
                <a:latin typeface="黑体" pitchFamily="49" charset="-122"/>
                <a:cs typeface="Times New Roman" pitchFamily="18" charset="0"/>
              </a:rPr>
              <a:t>角度敏感性测量结果</a:t>
            </a:r>
            <a:endParaRPr lang="zh-CN" altLang="en-US" sz="2800"/>
          </a:p>
        </p:txBody>
      </p:sp>
      <p:pic>
        <p:nvPicPr>
          <p:cNvPr id="59399" name="图片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1750" y="2630488"/>
            <a:ext cx="2132013"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矩形 10"/>
          <p:cNvSpPr>
            <a:spLocks noChangeArrowheads="1"/>
          </p:cNvSpPr>
          <p:nvPr/>
        </p:nvSpPr>
        <p:spPr bwMode="auto">
          <a:xfrm>
            <a:off x="2357438" y="5273675"/>
            <a:ext cx="3186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a:t>带电粒子能谱测量探测器安装</a:t>
            </a:r>
          </a:p>
        </p:txBody>
      </p:sp>
      <p:sp>
        <p:nvSpPr>
          <p:cNvPr id="3081" name="矩形 11"/>
          <p:cNvSpPr>
            <a:spLocks noChangeArrowheads="1"/>
          </p:cNvSpPr>
          <p:nvPr/>
        </p:nvSpPr>
        <p:spPr bwMode="auto">
          <a:xfrm>
            <a:off x="428625" y="5715000"/>
            <a:ext cx="8286750" cy="954088"/>
          </a:xfrm>
          <a:prstGeom prst="rect">
            <a:avLst/>
          </a:prstGeom>
          <a:solidFill>
            <a:schemeClr val="accent1">
              <a:lumMod val="20000"/>
              <a:lumOff val="80000"/>
            </a:schemeClr>
          </a:solidFill>
          <a:ln>
            <a:solidFill>
              <a:srgbClr val="C00000"/>
            </a:solidFill>
          </a:ln>
        </p:spPr>
        <p:txBody>
          <a:bodyPr>
            <a:spAutoFit/>
          </a:bodyPr>
          <a:lstStyle/>
          <a:p>
            <a:pPr algn="l">
              <a:defRPr/>
            </a:pPr>
            <a:r>
              <a:rPr lang="zh-CN" altLang="en-US" sz="2800" b="1" dirty="0">
                <a:solidFill>
                  <a:srgbClr val="002060"/>
                </a:solidFill>
                <a:latin typeface="微软雅黑" pitchFamily="34" charset="-122"/>
                <a:ea typeface="微软雅黑" pitchFamily="34" charset="-122"/>
              </a:rPr>
              <a:t>完成带电粒子能谱测量、角度敏感性测量、电子漂移情况等测量</a:t>
            </a:r>
          </a:p>
        </p:txBody>
      </p:sp>
      <p:sp>
        <p:nvSpPr>
          <p:cNvPr id="59402" name="矩形 12"/>
          <p:cNvSpPr>
            <a:spLocks noChangeArrowheads="1"/>
          </p:cNvSpPr>
          <p:nvPr/>
        </p:nvSpPr>
        <p:spPr bwMode="auto">
          <a:xfrm>
            <a:off x="269766" y="976313"/>
            <a:ext cx="6316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800" b="1" dirty="0">
                <a:solidFill>
                  <a:srgbClr val="002060"/>
                </a:solidFill>
                <a:latin typeface="微软雅黑" pitchFamily="34" charset="-122"/>
                <a:ea typeface="微软雅黑" pitchFamily="34" charset="-122"/>
              </a:rPr>
              <a:t>清华大学涂硼蜂窝中子探测器性能测试</a:t>
            </a:r>
            <a:endParaRPr lang="en-US" altLang="zh-CN" sz="2800" b="1" dirty="0">
              <a:solidFill>
                <a:srgbClr val="002060"/>
              </a:solidFill>
              <a:latin typeface="微软雅黑" pitchFamily="34" charset="-122"/>
              <a:ea typeface="微软雅黑" pitchFamily="34" charset="-122"/>
            </a:endParaRPr>
          </a:p>
        </p:txBody>
      </p:sp>
      <p:sp>
        <p:nvSpPr>
          <p:cNvPr id="59403" name="矩形 9"/>
          <p:cNvSpPr>
            <a:spLocks noChangeArrowheads="1"/>
          </p:cNvSpPr>
          <p:nvPr/>
        </p:nvSpPr>
        <p:spPr bwMode="auto">
          <a:xfrm>
            <a:off x="5872163" y="0"/>
            <a:ext cx="3271837"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4000" b="1">
                <a:solidFill>
                  <a:srgbClr val="C00000"/>
                </a:solidFill>
                <a:latin typeface="黑体" pitchFamily="49" charset="-122"/>
                <a:ea typeface="黑体" pitchFamily="49" charset="-122"/>
              </a:rPr>
              <a:t>测试平台</a:t>
            </a:r>
            <a:endParaRPr lang="en-US" altLang="zh-CN" sz="4000" b="1">
              <a:solidFill>
                <a:srgbClr val="C00000"/>
              </a:solidFill>
              <a:latin typeface="黑体" pitchFamily="49" charset="-122"/>
              <a:ea typeface="黑体" pitchFamily="49" charset="-122"/>
            </a:endParaRPr>
          </a:p>
        </p:txBody>
      </p:sp>
    </p:spTree>
    <p:extLst>
      <p:ext uri="{BB962C8B-B14F-4D97-AF65-F5344CB8AC3E}">
        <p14:creationId xmlns:p14="http://schemas.microsoft.com/office/powerpoint/2010/main" val="16621374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标题 1"/>
          <p:cNvSpPr txBox="1">
            <a:spLocks/>
          </p:cNvSpPr>
          <p:nvPr/>
        </p:nvSpPr>
        <p:spPr bwMode="auto">
          <a:xfrm>
            <a:off x="4283968" y="116632"/>
            <a:ext cx="47148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buFontTx/>
              <a:buNone/>
            </a:pPr>
            <a:r>
              <a:rPr lang="zh-CN" altLang="en-US" sz="3600" b="1" dirty="0" smtClean="0">
                <a:solidFill>
                  <a:srgbClr val="C00000"/>
                </a:solidFill>
                <a:latin typeface="微软雅黑" pitchFamily="34" charset="-122"/>
                <a:ea typeface="微软雅黑" pitchFamily="34" charset="-122"/>
                <a:cs typeface="Times New Roman" pitchFamily="18" charset="0"/>
              </a:rPr>
              <a:t>中子照相</a:t>
            </a:r>
            <a:endParaRPr lang="en-US" altLang="zh-CN" sz="3600" b="1" dirty="0">
              <a:solidFill>
                <a:srgbClr val="C00000"/>
              </a:solidFill>
              <a:latin typeface="微软雅黑" pitchFamily="34" charset="-122"/>
              <a:ea typeface="微软雅黑" pitchFamily="34" charset="-122"/>
              <a:cs typeface="Times New Roman" pitchFamily="18" charset="0"/>
            </a:endParaRPr>
          </a:p>
        </p:txBody>
      </p:sp>
      <p:sp>
        <p:nvSpPr>
          <p:cNvPr id="60420" name="Rectangle 69"/>
          <p:cNvSpPr>
            <a:spLocks noChangeArrowheads="1"/>
          </p:cNvSpPr>
          <p:nvPr/>
        </p:nvSpPr>
        <p:spPr bwMode="auto">
          <a:xfrm>
            <a:off x="233363" y="928688"/>
            <a:ext cx="5429250" cy="523875"/>
          </a:xfrm>
          <a:prstGeom prst="rect">
            <a:avLst/>
          </a:prstGeom>
          <a:noFill/>
          <a:ln>
            <a:noFill/>
          </a:ln>
          <a:effectLst>
            <a:prstShdw prst="shdw11">
              <a:srgbClr val="7A9999">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indent="304800" algn="l" eaLnBrk="0" hangingPunct="0">
              <a:buFont typeface="Arial" pitchFamily="34" charset="0"/>
              <a:buChar char="•"/>
            </a:pPr>
            <a:r>
              <a:rPr lang="zh-CN" sz="2800" b="1" dirty="0">
                <a:solidFill>
                  <a:srgbClr val="002060"/>
                </a:solidFill>
                <a:latin typeface="微软雅黑" pitchFamily="34" charset="-122"/>
                <a:ea typeface="微软雅黑" pitchFamily="34" charset="-122"/>
                <a:cs typeface="Times New Roman" pitchFamily="18" charset="0"/>
              </a:rPr>
              <a:t>航空发动机涡轮叶片残芯测试</a:t>
            </a:r>
            <a:endParaRPr lang="en-US" altLang="zh-CN" sz="1200" b="1" dirty="0">
              <a:solidFill>
                <a:srgbClr val="002060"/>
              </a:solidFill>
              <a:latin typeface="微软雅黑" pitchFamily="34" charset="-122"/>
              <a:ea typeface="微软雅黑" pitchFamily="34" charset="-122"/>
              <a:cs typeface="Times New Roman" pitchFamily="18" charset="0"/>
            </a:endParaRPr>
          </a:p>
        </p:txBody>
      </p:sp>
      <p:pic>
        <p:nvPicPr>
          <p:cNvPr id="60421" name="图片 10" descr="20026381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66875"/>
            <a:ext cx="382587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图片 11" descr="10226609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1214438"/>
            <a:ext cx="314325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矩形 12"/>
          <p:cNvSpPr>
            <a:spLocks noChangeArrowheads="1"/>
          </p:cNvSpPr>
          <p:nvPr/>
        </p:nvSpPr>
        <p:spPr bwMode="auto">
          <a:xfrm>
            <a:off x="234950" y="5572125"/>
            <a:ext cx="5214938" cy="954088"/>
          </a:xfrm>
          <a:prstGeom prst="rect">
            <a:avLst/>
          </a:prstGeom>
          <a:solidFill>
            <a:schemeClr val="accent1">
              <a:lumMod val="20000"/>
              <a:lumOff val="80000"/>
            </a:schemeClr>
          </a:solidFill>
          <a:ln>
            <a:solidFill>
              <a:srgbClr val="C00000"/>
            </a:solidFill>
          </a:ln>
        </p:spPr>
        <p:txBody>
          <a:bodyPr>
            <a:spAutoFit/>
          </a:bodyPr>
          <a:lstStyle/>
          <a:p>
            <a:pPr algn="l" eaLnBrk="0" hangingPunct="0">
              <a:defRPr/>
            </a:pPr>
            <a:r>
              <a:rPr lang="zh-CN" sz="2800" b="1" dirty="0">
                <a:solidFill>
                  <a:srgbClr val="002060"/>
                </a:solidFill>
                <a:latin typeface="微软雅黑" pitchFamily="34" charset="-122"/>
                <a:ea typeface="微软雅黑" pitchFamily="34" charset="-122"/>
                <a:cs typeface="Times New Roman" pitchFamily="18" charset="0"/>
              </a:rPr>
              <a:t>与北京航材院合作，</a:t>
            </a:r>
            <a:r>
              <a:rPr lang="zh-CN" altLang="zh-CN" sz="2800" b="1" dirty="0">
                <a:solidFill>
                  <a:srgbClr val="002060"/>
                </a:solidFill>
                <a:latin typeface="微软雅黑" pitchFamily="34" charset="-122"/>
                <a:ea typeface="微软雅黑" pitchFamily="34" charset="-122"/>
                <a:cs typeface="Times New Roman" pitchFamily="18" charset="0"/>
              </a:rPr>
              <a:t>测量</a:t>
            </a:r>
            <a:r>
              <a:rPr lang="zh-CN" altLang="en-US" sz="2800" b="1" dirty="0">
                <a:solidFill>
                  <a:srgbClr val="002060"/>
                </a:solidFill>
                <a:latin typeface="微软雅黑" pitchFamily="34" charset="-122"/>
                <a:ea typeface="微软雅黑" pitchFamily="34" charset="-122"/>
                <a:cs typeface="Times New Roman" pitchFamily="18" charset="0"/>
              </a:rPr>
              <a:t>了</a:t>
            </a:r>
            <a:r>
              <a:rPr lang="zh-CN" sz="2800" b="1" dirty="0">
                <a:solidFill>
                  <a:srgbClr val="002060"/>
                </a:solidFill>
                <a:latin typeface="微软雅黑" pitchFamily="34" charset="-122"/>
                <a:ea typeface="微软雅黑" pitchFamily="34" charset="-122"/>
                <a:cs typeface="Times New Roman" pitchFamily="18" charset="0"/>
              </a:rPr>
              <a:t>模拟样</a:t>
            </a:r>
            <a:r>
              <a:rPr lang="zh-CN" altLang="en-US" sz="2800" b="1" dirty="0">
                <a:solidFill>
                  <a:srgbClr val="002060"/>
                </a:solidFill>
                <a:latin typeface="微软雅黑" pitchFamily="34" charset="-122"/>
                <a:ea typeface="微软雅黑" pitchFamily="34" charset="-122"/>
                <a:cs typeface="Times New Roman" pitchFamily="18" charset="0"/>
              </a:rPr>
              <a:t>件</a:t>
            </a:r>
            <a:r>
              <a:rPr lang="zh-CN" sz="2800" b="1" dirty="0">
                <a:solidFill>
                  <a:srgbClr val="002060"/>
                </a:solidFill>
                <a:latin typeface="微软雅黑" pitchFamily="34" charset="-122"/>
                <a:ea typeface="微软雅黑" pitchFamily="34" charset="-122"/>
                <a:cs typeface="Times New Roman" pitchFamily="18" charset="0"/>
              </a:rPr>
              <a:t>和真实元件</a:t>
            </a:r>
            <a:endParaRPr lang="zh-CN" sz="4000" b="1" dirty="0">
              <a:solidFill>
                <a:srgbClr val="002060"/>
              </a:solidFill>
              <a:latin typeface="微软雅黑" pitchFamily="34" charset="-122"/>
              <a:ea typeface="微软雅黑" pitchFamily="34" charset="-122"/>
              <a:cs typeface="Times New Roman" pitchFamily="18" charset="0"/>
            </a:endParaRPr>
          </a:p>
        </p:txBody>
      </p:sp>
    </p:spTree>
    <p:extLst>
      <p:ext uri="{BB962C8B-B14F-4D97-AF65-F5344CB8AC3E}">
        <p14:creationId xmlns:p14="http://schemas.microsoft.com/office/powerpoint/2010/main" val="8037664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2"/>
          <p:cNvGrpSpPr>
            <a:grpSpLocks/>
          </p:cNvGrpSpPr>
          <p:nvPr/>
        </p:nvGrpSpPr>
        <p:grpSpPr bwMode="auto">
          <a:xfrm>
            <a:off x="2960688" y="925513"/>
            <a:ext cx="6069012" cy="5805487"/>
            <a:chOff x="0" y="0"/>
            <a:chExt cx="3823" cy="3657"/>
          </a:xfrm>
        </p:grpSpPr>
        <p:sp>
          <p:nvSpPr>
            <p:cNvPr id="61454" name="AutoShape 3"/>
            <p:cNvSpPr>
              <a:spLocks noChangeArrowheads="1"/>
            </p:cNvSpPr>
            <p:nvPr/>
          </p:nvSpPr>
          <p:spPr bwMode="auto">
            <a:xfrm>
              <a:off x="1723" y="726"/>
              <a:ext cx="318" cy="272"/>
            </a:xfrm>
            <a:prstGeom prst="leftRightArrow">
              <a:avLst>
                <a:gd name="adj1" fmla="val 50000"/>
                <a:gd name="adj2" fmla="val 23372"/>
              </a:avLst>
            </a:prstGeom>
            <a:gradFill rotWithShape="1">
              <a:gsLst>
                <a:gs pos="0">
                  <a:srgbClr val="FF00FF"/>
                </a:gs>
                <a:gs pos="100000">
                  <a:srgbClr val="76007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sp>
          <p:nvSpPr>
            <p:cNvPr id="61455" name="AutoShape 4"/>
            <p:cNvSpPr>
              <a:spLocks noChangeArrowheads="1"/>
            </p:cNvSpPr>
            <p:nvPr/>
          </p:nvSpPr>
          <p:spPr bwMode="auto">
            <a:xfrm>
              <a:off x="1723" y="2722"/>
              <a:ext cx="318" cy="272"/>
            </a:xfrm>
            <a:prstGeom prst="leftRightArrow">
              <a:avLst>
                <a:gd name="adj1" fmla="val 50000"/>
                <a:gd name="adj2" fmla="val 23372"/>
              </a:avLst>
            </a:prstGeom>
            <a:gradFill rotWithShape="1">
              <a:gsLst>
                <a:gs pos="0">
                  <a:srgbClr val="FF00FF"/>
                </a:gs>
                <a:gs pos="100000">
                  <a:srgbClr val="76007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grpSp>
          <p:nvGrpSpPr>
            <p:cNvPr id="61456" name="Group 5"/>
            <p:cNvGrpSpPr>
              <a:grpSpLocks/>
            </p:cNvGrpSpPr>
            <p:nvPr/>
          </p:nvGrpSpPr>
          <p:grpSpPr bwMode="auto">
            <a:xfrm>
              <a:off x="2086" y="0"/>
              <a:ext cx="1678" cy="1667"/>
              <a:chOff x="0" y="0"/>
              <a:chExt cx="1678" cy="1667"/>
            </a:xfrm>
          </p:grpSpPr>
          <p:sp>
            <p:nvSpPr>
              <p:cNvPr id="61468" name="Text Box 6"/>
              <p:cNvSpPr txBox="1">
                <a:spLocks noChangeArrowheads="1"/>
              </p:cNvSpPr>
              <p:nvPr/>
            </p:nvSpPr>
            <p:spPr bwMode="auto">
              <a:xfrm>
                <a:off x="0" y="0"/>
                <a:ext cx="1678" cy="36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3200" b="1">
                    <a:solidFill>
                      <a:schemeClr val="hlink"/>
                    </a:solidFill>
                    <a:ea typeface="黑体" pitchFamily="49" charset="-122"/>
                  </a:rPr>
                  <a:t>制造工艺改良</a:t>
                </a:r>
              </a:p>
            </p:txBody>
          </p:sp>
          <p:pic>
            <p:nvPicPr>
              <p:cNvPr id="61469" name="Picture 7"/>
              <p:cNvPicPr>
                <a:picLocks noChangeAspect="1" noChangeArrowheads="1"/>
              </p:cNvPicPr>
              <p:nvPr/>
            </p:nvPicPr>
            <p:blipFill>
              <a:blip r:embed="rId3">
                <a:extLst>
                  <a:ext uri="{28A0092B-C50C-407E-A947-70E740481C1C}">
                    <a14:useLocalDpi xmlns:a14="http://schemas.microsoft.com/office/drawing/2010/main" val="0"/>
                  </a:ext>
                </a:extLst>
              </a:blip>
              <a:srcRect l="5963" t="8990" r="61957" b="25969"/>
              <a:stretch>
                <a:fillRect/>
              </a:stretch>
            </p:blipFill>
            <p:spPr bwMode="auto">
              <a:xfrm rot="5400000">
                <a:off x="206" y="202"/>
                <a:ext cx="1262" cy="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457" name="Group 8"/>
            <p:cNvGrpSpPr>
              <a:grpSpLocks/>
            </p:cNvGrpSpPr>
            <p:nvPr/>
          </p:nvGrpSpPr>
          <p:grpSpPr bwMode="auto">
            <a:xfrm>
              <a:off x="0" y="0"/>
              <a:ext cx="1696" cy="1693"/>
              <a:chOff x="0" y="0"/>
              <a:chExt cx="1696" cy="1693"/>
            </a:xfrm>
          </p:grpSpPr>
          <p:sp>
            <p:nvSpPr>
              <p:cNvPr id="61466" name="Text Box 9"/>
              <p:cNvSpPr txBox="1">
                <a:spLocks noChangeArrowheads="1"/>
              </p:cNvSpPr>
              <p:nvPr/>
            </p:nvSpPr>
            <p:spPr bwMode="auto">
              <a:xfrm>
                <a:off x="16" y="0"/>
                <a:ext cx="1678" cy="371"/>
              </a:xfrm>
              <a:prstGeom prst="rect">
                <a:avLst/>
              </a:prstGeom>
              <a:solidFill>
                <a:srgbClr val="99CCFF"/>
              </a:solidFill>
              <a:ln w="9525">
                <a:solidFill>
                  <a:srgbClr val="FF99CC"/>
                </a:solidFill>
                <a:miter lim="800000"/>
                <a:headEnd/>
                <a:tailEnd/>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3200" b="1">
                    <a:solidFill>
                      <a:schemeClr val="hlink"/>
                    </a:solidFill>
                    <a:ea typeface="黑体" pitchFamily="49" charset="-122"/>
                  </a:rPr>
                  <a:t>先进材料研发</a:t>
                </a:r>
              </a:p>
            </p:txBody>
          </p:sp>
          <p:pic>
            <p:nvPicPr>
              <p:cNvPr id="61467" name="Picture 10" descr="2008220959468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
                <a:ext cx="16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458" name="Group 11"/>
            <p:cNvGrpSpPr>
              <a:grpSpLocks/>
            </p:cNvGrpSpPr>
            <p:nvPr/>
          </p:nvGrpSpPr>
          <p:grpSpPr bwMode="auto">
            <a:xfrm>
              <a:off x="2086" y="2046"/>
              <a:ext cx="1737" cy="1611"/>
              <a:chOff x="0" y="0"/>
              <a:chExt cx="1737" cy="1611"/>
            </a:xfrm>
          </p:grpSpPr>
          <p:sp>
            <p:nvSpPr>
              <p:cNvPr id="61464" name="Text Box 12"/>
              <p:cNvSpPr txBox="1">
                <a:spLocks noChangeArrowheads="1"/>
              </p:cNvSpPr>
              <p:nvPr/>
            </p:nvSpPr>
            <p:spPr bwMode="auto">
              <a:xfrm>
                <a:off x="0" y="0"/>
                <a:ext cx="1724" cy="36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3200" b="1">
                    <a:solidFill>
                      <a:schemeClr val="hlink"/>
                    </a:solidFill>
                    <a:ea typeface="黑体" pitchFamily="49" charset="-122"/>
                  </a:rPr>
                  <a:t>服役寿命评估</a:t>
                </a:r>
              </a:p>
            </p:txBody>
          </p:sp>
          <p:pic>
            <p:nvPicPr>
              <p:cNvPr id="61465" name="Picture 13" descr="xin_51110301093575024871">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 y="398"/>
                <a:ext cx="1721" cy="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459" name="Group 14"/>
            <p:cNvGrpSpPr>
              <a:grpSpLocks/>
            </p:cNvGrpSpPr>
            <p:nvPr/>
          </p:nvGrpSpPr>
          <p:grpSpPr bwMode="auto">
            <a:xfrm>
              <a:off x="0" y="2024"/>
              <a:ext cx="1678" cy="1633"/>
              <a:chOff x="0" y="0"/>
              <a:chExt cx="1678" cy="1633"/>
            </a:xfrm>
          </p:grpSpPr>
          <p:pic>
            <p:nvPicPr>
              <p:cNvPr id="61462" name="Picture 15" descr="3597e55dcf0f705c2c5d643b28e08e1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8"/>
                <a:ext cx="1678" cy="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3" name="Text Box 16"/>
              <p:cNvSpPr txBox="1">
                <a:spLocks noChangeArrowheads="1"/>
              </p:cNvSpPr>
              <p:nvPr/>
            </p:nvSpPr>
            <p:spPr bwMode="auto">
              <a:xfrm>
                <a:off x="0" y="0"/>
                <a:ext cx="1678" cy="365"/>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3200" b="1">
                    <a:solidFill>
                      <a:schemeClr val="hlink"/>
                    </a:solidFill>
                    <a:ea typeface="黑体" pitchFamily="49" charset="-122"/>
                  </a:rPr>
                  <a:t>运行过程检测</a:t>
                </a:r>
              </a:p>
            </p:txBody>
          </p:sp>
        </p:grpSp>
        <p:sp>
          <p:nvSpPr>
            <p:cNvPr id="61460" name="AutoShape 17"/>
            <p:cNvSpPr>
              <a:spLocks noChangeArrowheads="1"/>
            </p:cNvSpPr>
            <p:nvPr/>
          </p:nvSpPr>
          <p:spPr bwMode="auto">
            <a:xfrm rot="5400000">
              <a:off x="2698" y="1701"/>
              <a:ext cx="318" cy="272"/>
            </a:xfrm>
            <a:prstGeom prst="leftRightArrow">
              <a:avLst>
                <a:gd name="adj1" fmla="val 50000"/>
                <a:gd name="adj2" fmla="val 23372"/>
              </a:avLst>
            </a:prstGeom>
            <a:gradFill rotWithShape="1">
              <a:gsLst>
                <a:gs pos="0">
                  <a:srgbClr val="FF00FF"/>
                </a:gs>
                <a:gs pos="100000">
                  <a:srgbClr val="76007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sp>
          <p:nvSpPr>
            <p:cNvPr id="61461" name="AutoShape 18"/>
            <p:cNvSpPr>
              <a:spLocks noChangeArrowheads="1"/>
            </p:cNvSpPr>
            <p:nvPr/>
          </p:nvSpPr>
          <p:spPr bwMode="auto">
            <a:xfrm rot="5400000">
              <a:off x="703" y="1701"/>
              <a:ext cx="318" cy="272"/>
            </a:xfrm>
            <a:prstGeom prst="leftRightArrow">
              <a:avLst>
                <a:gd name="adj1" fmla="val 50000"/>
                <a:gd name="adj2" fmla="val 23372"/>
              </a:avLst>
            </a:prstGeom>
            <a:gradFill rotWithShape="1">
              <a:gsLst>
                <a:gs pos="0">
                  <a:srgbClr val="FF00FF"/>
                </a:gs>
                <a:gs pos="100000">
                  <a:srgbClr val="76007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grpSp>
      <p:sp>
        <p:nvSpPr>
          <p:cNvPr id="61443" name="Text Box 20"/>
          <p:cNvSpPr txBox="1">
            <a:spLocks noChangeArrowheads="1"/>
          </p:cNvSpPr>
          <p:nvPr/>
        </p:nvSpPr>
        <p:spPr bwMode="auto">
          <a:xfrm>
            <a:off x="6528171" y="9525"/>
            <a:ext cx="2188420" cy="769441"/>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4400" b="1" dirty="0">
                <a:solidFill>
                  <a:srgbClr val="FF0000"/>
                </a:solidFill>
                <a:ea typeface="黑体" pitchFamily="49" charset="-122"/>
              </a:rPr>
              <a:t> </a:t>
            </a:r>
            <a:r>
              <a:rPr lang="zh-CN" altLang="en-US" sz="3600" b="1" dirty="0">
                <a:solidFill>
                  <a:srgbClr val="C00000"/>
                </a:solidFill>
                <a:latin typeface="微软雅黑" pitchFamily="34" charset="-122"/>
                <a:ea typeface="微软雅黑" pitchFamily="34" charset="-122"/>
              </a:rPr>
              <a:t>重要应用</a:t>
            </a:r>
          </a:p>
        </p:txBody>
      </p:sp>
      <p:pic>
        <p:nvPicPr>
          <p:cNvPr id="61444" name="Picture 2" descr="http://t02.pic.sogou.com/3baf29032eed6aca-9b501df9a07f5703-71f66d511be933715e4abc984b017f9c.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88800" y="3475038"/>
            <a:ext cx="264795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 descr="http://t02.pic.sogou.com/14679cd50c47e25a-8b524ad4543414dd-883b9c7dc47742695cc042d342f4288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0063" y="4805363"/>
            <a:ext cx="2582862"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http://t01.pic.sogou.com/f9d561d2ff6b9844-d5d77b48c93d43a4-f3742ca1cddb0460a9034f1e5ddd871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5388" y="1536700"/>
            <a:ext cx="2660650"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8" descr="http://t01.pic.sogou.com/4c662afdb57be752-74de970505da9411-8f16a33677944870cd5a781050737abd.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6088" y="1565275"/>
            <a:ext cx="26670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10" descr="http://t03.pic.sogou.com/f9ccbaaf8f314061-79da7cdd25faee8a-3ea63cd40c111dba2138b53b8a393fe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84913" y="4818063"/>
            <a:ext cx="2744787"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9" name="组合 25"/>
          <p:cNvGrpSpPr>
            <a:grpSpLocks/>
          </p:cNvGrpSpPr>
          <p:nvPr/>
        </p:nvGrpSpPr>
        <p:grpSpPr bwMode="auto">
          <a:xfrm>
            <a:off x="119063" y="865188"/>
            <a:ext cx="2508250" cy="5992812"/>
            <a:chOff x="-4529" y="865090"/>
            <a:chExt cx="2508658" cy="5992910"/>
          </a:xfrm>
        </p:grpSpPr>
        <p:pic>
          <p:nvPicPr>
            <p:cNvPr id="27" name="Picture 41"/>
            <p:cNvPicPr>
              <a:picLocks noChangeAspect="1" noChangeArrowheads="1"/>
            </p:cNvPicPr>
            <p:nvPr/>
          </p:nvPicPr>
          <p:blipFill>
            <a:blip r:embed="rId13" cstate="screen"/>
            <a:srcRect/>
            <a:stretch>
              <a:fillRect/>
            </a:stretch>
          </p:blipFill>
          <p:spPr bwMode="auto">
            <a:xfrm>
              <a:off x="8376" y="865090"/>
              <a:ext cx="2488639" cy="16600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4" descr="http://ts1.mm.bing.net/th?&amp;id=HN.608039078846794017&amp;w=300&amp;h=300&amp;c=0&amp;pid=1.9&amp;rs=0&amp;p=0"/>
            <p:cNvPicPr>
              <a:picLocks noChangeAspect="1" noChangeArrowheads="1"/>
            </p:cNvPicPr>
            <p:nvPr/>
          </p:nvPicPr>
          <p:blipFill>
            <a:blip r:embed="rId14"/>
            <a:srcRect/>
            <a:stretch>
              <a:fillRect/>
            </a:stretch>
          </p:blipFill>
          <p:spPr bwMode="auto">
            <a:xfrm>
              <a:off x="1532" y="5326792"/>
              <a:ext cx="2496534" cy="1531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6" descr="http://ts1.mm.bing.net/th?&amp;id=HN.608003155736789211&amp;w=300&amp;h=300&amp;c=0&amp;pid=1.9&amp;rs=0&amp;p=0"/>
            <p:cNvPicPr>
              <a:picLocks noChangeAspect="1" noChangeArrowheads="1"/>
            </p:cNvPicPr>
            <p:nvPr/>
          </p:nvPicPr>
          <p:blipFill rotWithShape="1">
            <a:blip r:embed="rId15"/>
            <a:srcRect t="14849"/>
            <a:stretch>
              <a:fillRect/>
            </a:stretch>
          </p:blipFill>
          <p:spPr bwMode="auto">
            <a:xfrm>
              <a:off x="-4528" y="2538536"/>
              <a:ext cx="2508657" cy="14027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8" descr="http://ts1.mm.bing.net/th?&amp;id=HN.607991786955082711&amp;w=300&amp;h=300&amp;c=0&amp;pid=1.9&amp;rs=0&amp;p=0"/>
            <p:cNvPicPr>
              <a:picLocks noChangeAspect="1" noChangeArrowheads="1"/>
            </p:cNvPicPr>
            <p:nvPr/>
          </p:nvPicPr>
          <p:blipFill rotWithShape="1">
            <a:blip r:embed="rId16"/>
            <a:srcRect/>
            <a:stretch>
              <a:fillRect/>
            </a:stretch>
          </p:blipFill>
          <p:spPr bwMode="auto">
            <a:xfrm>
              <a:off x="-4529" y="3924300"/>
              <a:ext cx="2508657" cy="1435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32575475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Users\conifer\AppData\Local\Temp\ksohtml\wps9EC1.t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8" y="3932238"/>
            <a:ext cx="38385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2" descr="C:\Users\conifer\AppData\Local\Temp\ksohtml\wps9E90.tm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2650" y="5114925"/>
            <a:ext cx="38322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6" descr="C:\Users\conifer\Desktop\新建文件夹 (2)\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1143000"/>
            <a:ext cx="37830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13" descr="C:\Users\conifer\AppData\Local\Temp\ksohtml\wps4119.tm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5525" y="5900738"/>
            <a:ext cx="4022725"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2" descr="C:\Users\conifer\AppData\Local\Temp\ksohtml\wps4109.tm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763" y="5848350"/>
            <a:ext cx="3908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矩形 11"/>
          <p:cNvSpPr>
            <a:spLocks noChangeArrowheads="1"/>
          </p:cNvSpPr>
          <p:nvPr/>
        </p:nvSpPr>
        <p:spPr bwMode="auto">
          <a:xfrm>
            <a:off x="3460750" y="338931"/>
            <a:ext cx="203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0" hangingPunct="0"/>
            <a:r>
              <a:rPr lang="zh-CN" altLang="en-US" sz="3600" b="1">
                <a:solidFill>
                  <a:srgbClr val="FF0000"/>
                </a:solidFill>
                <a:latin typeface="微软雅黑" pitchFamily="34" charset="-122"/>
                <a:ea typeface="微软雅黑" pitchFamily="34" charset="-122"/>
              </a:rPr>
              <a:t>合作单位</a:t>
            </a:r>
            <a:endParaRPr lang="zh-CN" altLang="zh-CN" sz="3600" b="1">
              <a:solidFill>
                <a:srgbClr val="FF0000"/>
              </a:solidFill>
              <a:latin typeface="微软雅黑" pitchFamily="34" charset="-122"/>
              <a:ea typeface="微软雅黑" pitchFamily="34" charset="-122"/>
            </a:endParaRPr>
          </a:p>
        </p:txBody>
      </p:sp>
      <p:pic>
        <p:nvPicPr>
          <p:cNvPr id="62472" name="图片 1" descr="cnc5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838" y="4581525"/>
            <a:ext cx="3924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图片 2" descr="to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 y="1857375"/>
            <a:ext cx="38004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图片 2" descr="lougo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21213" y="4357688"/>
            <a:ext cx="23749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图片 3" descr="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2938" y="2643188"/>
            <a:ext cx="16891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图片 4" descr="logo_2016_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2275" y="3284538"/>
            <a:ext cx="1465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图片 5" desc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7838" y="3355975"/>
            <a:ext cx="24352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8" name="Picture 9" descr="C:\Users\conifer\Desktop\新建文件夹 (2)\logo_main201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7838" y="5272088"/>
            <a:ext cx="3830637"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9" name="Picture 3" descr="C:\Users\Administrator.USER-20170816XO\Desktop\20170418185017836689.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78650" y="3500438"/>
            <a:ext cx="14001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0" name="Picture 4" descr="C:\Users\Administrator.USER-20170816XO\Desktop\logo.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35525" y="3500438"/>
            <a:ext cx="1928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1" name="Picture 6" descr="C:\Users\Administrator.USER-20170816XO\Desktop\logo.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72063" y="1857375"/>
            <a:ext cx="21431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2" name="Picture 8" descr="C:\Users\Administrator.USER-20170816XO\Desktop\pku_logo_b.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43188" y="2643188"/>
            <a:ext cx="19685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3" name="Picture 9" descr="C:\Users\Administrator.USER-20170816XO\Desktop\iphy_logo_1.gif"/>
          <p:cNvPicPr>
            <a:picLocks noChangeAspect="1" noChangeArrowheads="1"/>
          </p:cNvPicPr>
          <p:nvPr/>
        </p:nvPicPr>
        <p:blipFill>
          <a:blip r:embed="rId19">
            <a:extLst>
              <a:ext uri="{28A0092B-C50C-407E-A947-70E740481C1C}">
                <a14:useLocalDpi xmlns:a14="http://schemas.microsoft.com/office/drawing/2010/main" val="0"/>
              </a:ext>
            </a:extLst>
          </a:blip>
          <a:srcRect r="3999"/>
          <a:stretch>
            <a:fillRect/>
          </a:stretch>
        </p:blipFill>
        <p:spPr bwMode="auto">
          <a:xfrm>
            <a:off x="4857750" y="1071563"/>
            <a:ext cx="3429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4" name="Picture 11" descr="C:\Users\Administrator.USER-20170816XO\Desktop\logo.png"/>
          <p:cNvPicPr>
            <a:picLocks noChangeAspect="1" noChangeArrowheads="1"/>
          </p:cNvPicPr>
          <p:nvPr/>
        </p:nvPicPr>
        <p:blipFill>
          <a:blip r:embed="rId20">
            <a:extLst>
              <a:ext uri="{28A0092B-C50C-407E-A947-70E740481C1C}">
                <a14:useLocalDpi xmlns:a14="http://schemas.microsoft.com/office/drawing/2010/main" val="0"/>
              </a:ext>
            </a:extLst>
          </a:blip>
          <a:srcRect r="26501" b="7291"/>
          <a:stretch>
            <a:fillRect/>
          </a:stretch>
        </p:blipFill>
        <p:spPr bwMode="auto">
          <a:xfrm>
            <a:off x="5000625" y="2714625"/>
            <a:ext cx="280828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1927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内容占位符 4"/>
          <p:cNvSpPr txBox="1">
            <a:spLocks/>
          </p:cNvSpPr>
          <p:nvPr/>
        </p:nvSpPr>
        <p:spPr bwMode="auto">
          <a:xfrm>
            <a:off x="0" y="933450"/>
            <a:ext cx="45005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l">
              <a:lnSpc>
                <a:spcPct val="120000"/>
              </a:lnSpc>
              <a:spcBef>
                <a:spcPct val="20000"/>
              </a:spcBef>
              <a:buClr>
                <a:srgbClr val="009900"/>
              </a:buClr>
              <a:buFont typeface="Wingdings" pitchFamily="2" charset="2"/>
              <a:buChar char="ü"/>
            </a:pPr>
            <a:r>
              <a:rPr lang="en-US" altLang="zh-CN" sz="2400" b="1" dirty="0">
                <a:solidFill>
                  <a:srgbClr val="002060"/>
                </a:solidFill>
                <a:latin typeface="微软雅黑" pitchFamily="34" charset="-122"/>
                <a:ea typeface="微软雅黑" pitchFamily="34" charset="-122"/>
              </a:rPr>
              <a:t>2017</a:t>
            </a:r>
            <a:r>
              <a:rPr lang="zh-CN" altLang="en-US" sz="2400" b="1" dirty="0">
                <a:solidFill>
                  <a:srgbClr val="002060"/>
                </a:solidFill>
                <a:latin typeface="微软雅黑" pitchFamily="34" charset="-122"/>
                <a:ea typeface="微软雅黑" pitchFamily="34" charset="-122"/>
              </a:rPr>
              <a:t>年</a:t>
            </a:r>
            <a:r>
              <a:rPr lang="en-US" altLang="zh-CN" sz="2400" b="1" dirty="0">
                <a:solidFill>
                  <a:srgbClr val="002060"/>
                </a:solidFill>
                <a:latin typeface="微软雅黑" pitchFamily="34" charset="-122"/>
                <a:ea typeface="微软雅黑" pitchFamily="34" charset="-122"/>
              </a:rPr>
              <a:t>10</a:t>
            </a:r>
            <a:r>
              <a:rPr lang="zh-CN" altLang="en-US" sz="2400" b="1" dirty="0">
                <a:solidFill>
                  <a:srgbClr val="002060"/>
                </a:solidFill>
                <a:latin typeface="微软雅黑" pitchFamily="34" charset="-122"/>
                <a:ea typeface="微软雅黑" pitchFamily="34" charset="-122"/>
              </a:rPr>
              <a:t>月，</a:t>
            </a:r>
            <a:r>
              <a:rPr lang="en-US" altLang="zh-CN" sz="2400" b="1" dirty="0">
                <a:solidFill>
                  <a:srgbClr val="002060"/>
                </a:solidFill>
                <a:latin typeface="微软雅黑" pitchFamily="34" charset="-122"/>
                <a:ea typeface="微软雅黑" pitchFamily="34" charset="-122"/>
              </a:rPr>
              <a:t>CARR</a:t>
            </a:r>
            <a:r>
              <a:rPr lang="zh-CN" altLang="en-US" sz="2400" b="1" dirty="0">
                <a:solidFill>
                  <a:srgbClr val="002060"/>
                </a:solidFill>
                <a:latin typeface="微软雅黑" pitchFamily="34" charset="-122"/>
                <a:ea typeface="微软雅黑" pitchFamily="34" charset="-122"/>
              </a:rPr>
              <a:t>冷中子源完成安装调试，成功出束。采用液氘技术，冷中子源性能指标达到亚洲第一、世界先进水平。</a:t>
            </a:r>
          </a:p>
          <a:p>
            <a:pPr algn="l">
              <a:lnSpc>
                <a:spcPct val="120000"/>
              </a:lnSpc>
              <a:spcBef>
                <a:spcPct val="20000"/>
              </a:spcBef>
              <a:buClr>
                <a:srgbClr val="009900"/>
              </a:buClr>
              <a:buFont typeface="Wingdings" pitchFamily="2" charset="2"/>
              <a:buChar char="ü"/>
            </a:pPr>
            <a:endParaRPr lang="zh-CN" altLang="en-US" sz="3200" b="1" dirty="0">
              <a:solidFill>
                <a:srgbClr val="002060"/>
              </a:solidFill>
              <a:latin typeface="黑体" pitchFamily="49" charset="-122"/>
              <a:ea typeface="黑体" pitchFamily="49" charset="-122"/>
            </a:endParaRPr>
          </a:p>
        </p:txBody>
      </p:sp>
      <p:pic>
        <p:nvPicPr>
          <p:cNvPr id="19459" name="Picture 8" descr="E:\马小柏-韩国\报告\各种相关资料\冷源\mmexport149913286621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412776"/>
            <a:ext cx="4040188" cy="26817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descr="E:\马小柏-韩国\报告\各种相关资料\冷源\mmexport14991515008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8405" y="4229025"/>
            <a:ext cx="1089025" cy="1936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E:\马小柏-韩国\报告\各种相关资料\冷源\mmexport14994100893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4229025"/>
            <a:ext cx="1089025" cy="1936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E:\马小柏-韩国\报告\各种相关资料\冷源\mmexport149915151666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2843" y="4229025"/>
            <a:ext cx="1089025" cy="1936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E:\马小柏-韩国\报告\各种相关资料\冷源\mmexport149915152225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2518" y="4221088"/>
            <a:ext cx="1089025" cy="1936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内容占位符 4"/>
          <p:cNvSpPr txBox="1">
            <a:spLocks/>
          </p:cNvSpPr>
          <p:nvPr/>
        </p:nvSpPr>
        <p:spPr bwMode="auto">
          <a:xfrm>
            <a:off x="0" y="3500438"/>
            <a:ext cx="3857625"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l">
              <a:lnSpc>
                <a:spcPct val="120000"/>
              </a:lnSpc>
              <a:spcBef>
                <a:spcPct val="20000"/>
              </a:spcBef>
              <a:buClr>
                <a:srgbClr val="009900"/>
              </a:buClr>
              <a:buFont typeface="Wingdings" pitchFamily="2" charset="2"/>
              <a:buChar char="ü"/>
            </a:pPr>
            <a:r>
              <a:rPr lang="en-US" altLang="zh-CN" sz="2400" b="1" dirty="0">
                <a:solidFill>
                  <a:srgbClr val="002060"/>
                </a:solidFill>
                <a:latin typeface="微软雅黑" pitchFamily="34" charset="-122"/>
                <a:ea typeface="微软雅黑" pitchFamily="34" charset="-122"/>
              </a:rPr>
              <a:t>2017</a:t>
            </a:r>
            <a:r>
              <a:rPr lang="zh-CN" altLang="en-US" sz="2400" b="1" dirty="0">
                <a:solidFill>
                  <a:srgbClr val="002060"/>
                </a:solidFill>
                <a:latin typeface="微软雅黑" pitchFamily="34" charset="-122"/>
                <a:ea typeface="微软雅黑" pitchFamily="34" charset="-122"/>
              </a:rPr>
              <a:t>年</a:t>
            </a:r>
            <a:r>
              <a:rPr lang="en-US" altLang="zh-CN" sz="2400" b="1" dirty="0">
                <a:solidFill>
                  <a:srgbClr val="002060"/>
                </a:solidFill>
                <a:latin typeface="微软雅黑" pitchFamily="34" charset="-122"/>
                <a:ea typeface="微软雅黑" pitchFamily="34" charset="-122"/>
              </a:rPr>
              <a:t>12</a:t>
            </a:r>
            <a:r>
              <a:rPr lang="zh-CN" altLang="en-US" sz="2400" b="1" dirty="0">
                <a:solidFill>
                  <a:srgbClr val="002060"/>
                </a:solidFill>
                <a:latin typeface="微软雅黑" pitchFamily="34" charset="-122"/>
                <a:ea typeface="微软雅黑" pitchFamily="34" charset="-122"/>
              </a:rPr>
              <a:t>月，中国先进研究堆及中子散射工程通过现场竣工验收。</a:t>
            </a:r>
          </a:p>
          <a:p>
            <a:pPr algn="l">
              <a:lnSpc>
                <a:spcPct val="120000"/>
              </a:lnSpc>
              <a:spcBef>
                <a:spcPct val="20000"/>
              </a:spcBef>
              <a:buClr>
                <a:srgbClr val="009900"/>
              </a:buClr>
              <a:buFont typeface="Wingdings" pitchFamily="2" charset="2"/>
              <a:buChar char="ü"/>
            </a:pPr>
            <a:endParaRPr lang="zh-CN" altLang="en-US" sz="3200" b="1" dirty="0">
              <a:solidFill>
                <a:srgbClr val="002060"/>
              </a:solidFill>
              <a:latin typeface="黑体" pitchFamily="49" charset="-122"/>
              <a:ea typeface="黑体" pitchFamily="49" charset="-122"/>
            </a:endParaRPr>
          </a:p>
        </p:txBody>
      </p:sp>
      <p:sp>
        <p:nvSpPr>
          <p:cNvPr id="19465" name="内容占位符 4"/>
          <p:cNvSpPr txBox="1">
            <a:spLocks/>
          </p:cNvSpPr>
          <p:nvPr/>
        </p:nvSpPr>
        <p:spPr bwMode="auto">
          <a:xfrm>
            <a:off x="0" y="5214938"/>
            <a:ext cx="3857625"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l">
              <a:lnSpc>
                <a:spcPct val="120000"/>
              </a:lnSpc>
              <a:spcBef>
                <a:spcPct val="20000"/>
              </a:spcBef>
              <a:buClr>
                <a:srgbClr val="009900"/>
              </a:buClr>
              <a:buFont typeface="Wingdings" pitchFamily="2" charset="2"/>
              <a:buChar char="ü"/>
            </a:pPr>
            <a:r>
              <a:rPr lang="zh-CN" altLang="en-US" sz="2400" b="1" dirty="0">
                <a:solidFill>
                  <a:srgbClr val="002060"/>
                </a:solidFill>
                <a:latin typeface="微软雅黑" pitchFamily="34" charset="-122"/>
                <a:ea typeface="微软雅黑" pitchFamily="34" charset="-122"/>
              </a:rPr>
              <a:t>中国先进研究堆按批复运行，中子科学平台利用束流展开实验。</a:t>
            </a:r>
          </a:p>
          <a:p>
            <a:pPr algn="l">
              <a:lnSpc>
                <a:spcPct val="120000"/>
              </a:lnSpc>
              <a:spcBef>
                <a:spcPct val="20000"/>
              </a:spcBef>
              <a:buClr>
                <a:srgbClr val="009900"/>
              </a:buClr>
              <a:buFont typeface="Wingdings" pitchFamily="2" charset="2"/>
              <a:buChar char="ü"/>
            </a:pPr>
            <a:endParaRPr lang="zh-CN" altLang="en-US" sz="3200" b="1" dirty="0">
              <a:solidFill>
                <a:srgbClr val="002060"/>
              </a:solidFill>
              <a:latin typeface="黑体" pitchFamily="49" charset="-122"/>
              <a:ea typeface="黑体" pitchFamily="49" charset="-122"/>
            </a:endParaRPr>
          </a:p>
        </p:txBody>
      </p:sp>
      <p:sp>
        <p:nvSpPr>
          <p:cNvPr id="2" name="矩形 1"/>
          <p:cNvSpPr/>
          <p:nvPr/>
        </p:nvSpPr>
        <p:spPr>
          <a:xfrm>
            <a:off x="4215736" y="116632"/>
            <a:ext cx="4801314" cy="646331"/>
          </a:xfrm>
          <a:prstGeom prst="rect">
            <a:avLst/>
          </a:prstGeom>
        </p:spPr>
        <p:txBody>
          <a:bodyPr wrap="none">
            <a:spAutoFit/>
          </a:bodyPr>
          <a:lstStyle/>
          <a:p>
            <a:r>
              <a:rPr lang="zh-CN" altLang="en-US" sz="3600" b="1" dirty="0" smtClean="0">
                <a:solidFill>
                  <a:srgbClr val="C00000"/>
                </a:solidFill>
                <a:latin typeface="微软雅黑" pitchFamily="34" charset="-122"/>
                <a:ea typeface="微软雅黑" pitchFamily="34" charset="-122"/>
              </a:rPr>
              <a:t>冷中子源完成安装调试</a:t>
            </a:r>
            <a:endParaRPr lang="zh-CN" altLang="en-US" sz="3600" dirty="0">
              <a:solidFill>
                <a:srgbClr val="C0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图片 1" descr="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28938"/>
            <a:ext cx="914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标题 1"/>
          <p:cNvSpPr>
            <a:spLocks/>
          </p:cNvSpPr>
          <p:nvPr/>
        </p:nvSpPr>
        <p:spPr bwMode="auto">
          <a:xfrm>
            <a:off x="1214438" y="928688"/>
            <a:ext cx="66103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125000"/>
              </a:lnSpc>
            </a:pPr>
            <a:r>
              <a:rPr kumimoji="1" lang="en-US" altLang="zh-CN" sz="4800" b="1" i="1">
                <a:solidFill>
                  <a:srgbClr val="800000"/>
                </a:solidFill>
                <a:latin typeface="Monotype Corsiva" pitchFamily="66" charset="0"/>
                <a:ea typeface="华文新魏" pitchFamily="2" charset="-122"/>
              </a:rPr>
              <a:t>Thank  you  </a:t>
            </a:r>
            <a:br>
              <a:rPr kumimoji="1" lang="en-US" altLang="zh-CN" sz="4800" b="1" i="1">
                <a:solidFill>
                  <a:srgbClr val="800000"/>
                </a:solidFill>
                <a:latin typeface="Monotype Corsiva" pitchFamily="66" charset="0"/>
                <a:ea typeface="华文新魏" pitchFamily="2" charset="-122"/>
              </a:rPr>
            </a:br>
            <a:r>
              <a:rPr kumimoji="1" lang="en-US" altLang="zh-CN" sz="4800" b="1" i="1">
                <a:solidFill>
                  <a:srgbClr val="800000"/>
                </a:solidFill>
                <a:latin typeface="Monotype Corsiva" pitchFamily="66" charset="0"/>
                <a:ea typeface="华文新魏" pitchFamily="2" charset="-122"/>
              </a:rPr>
              <a:t>for  your  attention !</a:t>
            </a:r>
            <a:endParaRPr kumimoji="1" lang="en-US" altLang="zh-CN" sz="4800" b="1" i="1">
              <a:solidFill>
                <a:srgbClr val="C00000"/>
              </a:solidFill>
              <a:latin typeface="Monotype Corsiva" pitchFamily="66" charset="0"/>
              <a:ea typeface="华文新魏" pitchFamily="2" charset="-122"/>
            </a:endParaRPr>
          </a:p>
        </p:txBody>
      </p:sp>
    </p:spTree>
    <p:extLst>
      <p:ext uri="{BB962C8B-B14F-4D97-AF65-F5344CB8AC3E}">
        <p14:creationId xmlns:p14="http://schemas.microsoft.com/office/powerpoint/2010/main" val="21558631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2043113"/>
            <a:ext cx="1474788"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5" y="2020888"/>
            <a:ext cx="1447800" cy="459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表格 15"/>
          <p:cNvGraphicFramePr>
            <a:graphicFrameLocks noGrp="1"/>
          </p:cNvGraphicFramePr>
          <p:nvPr>
            <p:extLst>
              <p:ext uri="{D42A27DB-BD31-4B8C-83A1-F6EECF244321}">
                <p14:modId xmlns:p14="http://schemas.microsoft.com/office/powerpoint/2010/main" val="89086246"/>
              </p:ext>
            </p:extLst>
          </p:nvPr>
        </p:nvGraphicFramePr>
        <p:xfrm>
          <a:off x="3707904" y="2642840"/>
          <a:ext cx="4896544" cy="3594472"/>
        </p:xfrm>
        <a:graphic>
          <a:graphicData uri="http://schemas.openxmlformats.org/drawingml/2006/table">
            <a:tbl>
              <a:tblPr firstRow="1" bandRow="1">
                <a:tableStyleId>{5C22544A-7EE6-4342-B048-85BDC9FD1C3A}</a:tableStyleId>
              </a:tblPr>
              <a:tblGrid>
                <a:gridCol w="385582"/>
                <a:gridCol w="2005023"/>
                <a:gridCol w="2505939"/>
              </a:tblGrid>
              <a:tr h="449309">
                <a:tc rowSpan="2">
                  <a:txBody>
                    <a:bodyPr/>
                    <a:lstStyle/>
                    <a:p>
                      <a:endParaRPr lang="zh-CN" altLang="en-US" sz="1800" b="1" dirty="0"/>
                    </a:p>
                  </a:txBody>
                  <a:tcPr marT="45711" marB="45711"/>
                </a:tc>
                <a:tc gridSpan="2">
                  <a:txBody>
                    <a:bodyPr/>
                    <a:lstStyle/>
                    <a:p>
                      <a:pPr algn="ctr"/>
                      <a:r>
                        <a:rPr lang="en-US" altLang="zh-CN" sz="1800" b="1" dirty="0" smtClean="0"/>
                        <a:t>Neutron Counts</a:t>
                      </a:r>
                      <a:endParaRPr lang="zh-CN" altLang="en-US" sz="1800" b="1" dirty="0"/>
                    </a:p>
                  </a:txBody>
                  <a:tcPr marT="45711" marB="45711"/>
                </a:tc>
                <a:tc hMerge="1">
                  <a:txBody>
                    <a:bodyPr/>
                    <a:lstStyle/>
                    <a:p>
                      <a:endParaRPr lang="zh-CN" altLang="en-US" sz="1800" b="1" dirty="0"/>
                    </a:p>
                  </a:txBody>
                  <a:tcPr marT="45714" marB="45714"/>
                </a:tc>
              </a:tr>
              <a:tr h="449309">
                <a:tc vMerge="1">
                  <a:txBody>
                    <a:bodyPr/>
                    <a:lstStyle/>
                    <a:p>
                      <a:endParaRPr lang="zh-CN" altLang="en-US" sz="1800" b="1" dirty="0"/>
                    </a:p>
                  </a:txBody>
                  <a:tcPr marT="45714" marB="45714"/>
                </a:tc>
                <a:tc>
                  <a:txBody>
                    <a:bodyPr/>
                    <a:lstStyle/>
                    <a:p>
                      <a:pPr algn="ctr"/>
                      <a:r>
                        <a:rPr lang="en-US" altLang="zh-CN" sz="1800" b="1" dirty="0" smtClean="0"/>
                        <a:t>20K</a:t>
                      </a:r>
                      <a:endParaRPr lang="zh-CN" altLang="en-US" sz="1800" b="1" dirty="0"/>
                    </a:p>
                  </a:txBody>
                  <a:tcPr marT="45711" marB="45711"/>
                </a:tc>
                <a:tc>
                  <a:txBody>
                    <a:bodyPr/>
                    <a:lstStyle/>
                    <a:p>
                      <a:pPr algn="ctr"/>
                      <a:r>
                        <a:rPr lang="en-US" altLang="zh-CN" sz="1800" b="1" dirty="0" smtClean="0"/>
                        <a:t>60K and</a:t>
                      </a:r>
                      <a:r>
                        <a:rPr lang="en-US" altLang="zh-CN" sz="1800" b="1" baseline="0" dirty="0" smtClean="0"/>
                        <a:t> above</a:t>
                      </a:r>
                      <a:endParaRPr lang="zh-CN" altLang="en-US" sz="1800" b="1" dirty="0"/>
                    </a:p>
                  </a:txBody>
                  <a:tcPr marT="45711" marB="45711"/>
                </a:tc>
              </a:tr>
              <a:tr h="449309">
                <a:tc>
                  <a:txBody>
                    <a:bodyPr/>
                    <a:lstStyle/>
                    <a:p>
                      <a:r>
                        <a:rPr lang="en-US" altLang="zh-CN" sz="1800" b="1" dirty="0" smtClean="0"/>
                        <a:t>1</a:t>
                      </a:r>
                      <a:endParaRPr lang="zh-CN" altLang="en-US" sz="1800" b="1" dirty="0"/>
                    </a:p>
                  </a:txBody>
                  <a:tcPr marT="45711" marB="45711"/>
                </a:tc>
                <a:tc>
                  <a:txBody>
                    <a:bodyPr/>
                    <a:lstStyle/>
                    <a:p>
                      <a:pPr algn="ctr"/>
                      <a:r>
                        <a:rPr lang="en-US" altLang="zh-CN" sz="1800" b="1" dirty="0" smtClean="0"/>
                        <a:t>47342</a:t>
                      </a:r>
                      <a:endParaRPr lang="zh-CN" altLang="en-US" sz="1800" b="1" dirty="0"/>
                    </a:p>
                  </a:txBody>
                  <a:tcPr marT="45711" marB="45711"/>
                </a:tc>
                <a:tc>
                  <a:txBody>
                    <a:bodyPr/>
                    <a:lstStyle/>
                    <a:p>
                      <a:pPr algn="ctr"/>
                      <a:r>
                        <a:rPr lang="en-US" altLang="zh-CN" sz="1800" b="1" dirty="0" smtClean="0"/>
                        <a:t>3038</a:t>
                      </a:r>
                      <a:endParaRPr lang="zh-CN" altLang="en-US" sz="1800" b="1" dirty="0"/>
                    </a:p>
                  </a:txBody>
                  <a:tcPr marT="45711" marB="45711"/>
                </a:tc>
              </a:tr>
              <a:tr h="449309">
                <a:tc>
                  <a:txBody>
                    <a:bodyPr/>
                    <a:lstStyle/>
                    <a:p>
                      <a:r>
                        <a:rPr lang="en-US" altLang="zh-CN" sz="1800" b="1" dirty="0" smtClean="0"/>
                        <a:t>2</a:t>
                      </a:r>
                      <a:endParaRPr lang="zh-CN" altLang="en-US" sz="1800" b="1" dirty="0"/>
                    </a:p>
                  </a:txBody>
                  <a:tcPr marT="45711" marB="45711"/>
                </a:tc>
                <a:tc>
                  <a:txBody>
                    <a:bodyPr/>
                    <a:lstStyle/>
                    <a:p>
                      <a:pPr algn="ctr"/>
                      <a:r>
                        <a:rPr lang="en-US" altLang="zh-CN" sz="1800" b="1" dirty="0" smtClean="0"/>
                        <a:t>46926</a:t>
                      </a:r>
                      <a:endParaRPr lang="zh-CN" altLang="en-US" sz="1800" b="1" dirty="0"/>
                    </a:p>
                  </a:txBody>
                  <a:tcPr marT="45711" marB="45711"/>
                </a:tc>
                <a:tc>
                  <a:txBody>
                    <a:bodyPr/>
                    <a:lstStyle/>
                    <a:p>
                      <a:pPr algn="ctr"/>
                      <a:r>
                        <a:rPr lang="en-US" altLang="zh-CN" sz="1800" b="1" dirty="0" smtClean="0"/>
                        <a:t>3033</a:t>
                      </a:r>
                      <a:endParaRPr lang="zh-CN" altLang="en-US" sz="1800" b="1" dirty="0"/>
                    </a:p>
                  </a:txBody>
                  <a:tcPr marT="45711" marB="45711"/>
                </a:tc>
              </a:tr>
              <a:tr h="449309">
                <a:tc>
                  <a:txBody>
                    <a:bodyPr/>
                    <a:lstStyle/>
                    <a:p>
                      <a:r>
                        <a:rPr lang="en-US" altLang="zh-CN" sz="1800" b="1" dirty="0" smtClean="0"/>
                        <a:t>3</a:t>
                      </a:r>
                      <a:endParaRPr lang="zh-CN" altLang="en-US" sz="1800" b="1" dirty="0"/>
                    </a:p>
                  </a:txBody>
                  <a:tcPr marT="45711" marB="45711"/>
                </a:tc>
                <a:tc>
                  <a:txBody>
                    <a:bodyPr/>
                    <a:lstStyle/>
                    <a:p>
                      <a:pPr algn="ctr"/>
                      <a:r>
                        <a:rPr lang="en-US" altLang="zh-CN" sz="1800" b="1" dirty="0" smtClean="0"/>
                        <a:t>47038</a:t>
                      </a:r>
                      <a:endParaRPr lang="zh-CN" altLang="en-US" sz="1800" b="1" dirty="0"/>
                    </a:p>
                  </a:txBody>
                  <a:tcPr marT="45711" marB="45711"/>
                </a:tc>
                <a:tc>
                  <a:txBody>
                    <a:bodyPr/>
                    <a:lstStyle/>
                    <a:p>
                      <a:pPr algn="ctr"/>
                      <a:r>
                        <a:rPr lang="en-US" altLang="zh-CN" sz="1800" b="1" dirty="0" smtClean="0"/>
                        <a:t>3005</a:t>
                      </a:r>
                      <a:endParaRPr lang="zh-CN" altLang="en-US" sz="1800" b="1" dirty="0"/>
                    </a:p>
                  </a:txBody>
                  <a:tcPr marT="45711" marB="45711"/>
                </a:tc>
              </a:tr>
              <a:tr h="449309">
                <a:tc>
                  <a:txBody>
                    <a:bodyPr/>
                    <a:lstStyle/>
                    <a:p>
                      <a:r>
                        <a:rPr lang="en-US" altLang="zh-CN" sz="1800" b="1" dirty="0" smtClean="0"/>
                        <a:t>4</a:t>
                      </a:r>
                      <a:endParaRPr lang="zh-CN" altLang="en-US" sz="1800" b="1" dirty="0"/>
                    </a:p>
                  </a:txBody>
                  <a:tcPr marT="45711" marB="45711"/>
                </a:tc>
                <a:tc>
                  <a:txBody>
                    <a:bodyPr/>
                    <a:lstStyle/>
                    <a:p>
                      <a:pPr algn="ctr"/>
                      <a:r>
                        <a:rPr lang="en-US" altLang="zh-CN" sz="1800" b="1" dirty="0" smtClean="0"/>
                        <a:t>46837</a:t>
                      </a:r>
                      <a:endParaRPr lang="zh-CN" altLang="en-US" sz="1800" b="1" dirty="0"/>
                    </a:p>
                  </a:txBody>
                  <a:tcPr marT="45711" marB="45711"/>
                </a:tc>
                <a:tc>
                  <a:txBody>
                    <a:bodyPr/>
                    <a:lstStyle/>
                    <a:p>
                      <a:pPr algn="ctr"/>
                      <a:r>
                        <a:rPr lang="en-US" altLang="zh-CN" sz="1800" b="1" dirty="0" smtClean="0"/>
                        <a:t>2982</a:t>
                      </a:r>
                      <a:endParaRPr lang="zh-CN" altLang="en-US" sz="1800" b="1" dirty="0"/>
                    </a:p>
                  </a:txBody>
                  <a:tcPr marT="45711" marB="45711"/>
                </a:tc>
              </a:tr>
              <a:tr h="449309">
                <a:tc>
                  <a:txBody>
                    <a:bodyPr/>
                    <a:lstStyle/>
                    <a:p>
                      <a:r>
                        <a:rPr lang="en-US" altLang="zh-CN" sz="1800" b="1" dirty="0" smtClean="0"/>
                        <a:t>5</a:t>
                      </a:r>
                      <a:endParaRPr lang="zh-CN" altLang="en-US" sz="1800" b="1" dirty="0"/>
                    </a:p>
                  </a:txBody>
                  <a:tcPr marT="45711" marB="45711"/>
                </a:tc>
                <a:tc>
                  <a:txBody>
                    <a:bodyPr/>
                    <a:lstStyle/>
                    <a:p>
                      <a:pPr algn="ctr"/>
                      <a:r>
                        <a:rPr lang="en-US" altLang="zh-CN" sz="1800" b="1" dirty="0" smtClean="0"/>
                        <a:t>46164</a:t>
                      </a:r>
                      <a:endParaRPr lang="zh-CN" altLang="en-US" sz="1800" b="1" dirty="0"/>
                    </a:p>
                  </a:txBody>
                  <a:tcPr marT="45711" marB="45711"/>
                </a:tc>
                <a:tc>
                  <a:txBody>
                    <a:bodyPr/>
                    <a:lstStyle/>
                    <a:p>
                      <a:pPr algn="ctr"/>
                      <a:r>
                        <a:rPr lang="en-US" altLang="zh-CN" sz="1800" b="1" dirty="0" smtClean="0"/>
                        <a:t>2942</a:t>
                      </a:r>
                      <a:endParaRPr lang="zh-CN" altLang="en-US" sz="1800" b="1" dirty="0"/>
                    </a:p>
                  </a:txBody>
                  <a:tcPr marT="45711" marB="45711"/>
                </a:tc>
              </a:tr>
              <a:tr h="449309">
                <a:tc>
                  <a:txBody>
                    <a:bodyPr/>
                    <a:lstStyle/>
                    <a:p>
                      <a:r>
                        <a:rPr lang="en-US" altLang="zh-CN" sz="1800" b="1" dirty="0" smtClean="0"/>
                        <a:t>6</a:t>
                      </a:r>
                      <a:endParaRPr lang="zh-CN" altLang="en-US" sz="1800" b="1" dirty="0"/>
                    </a:p>
                  </a:txBody>
                  <a:tcPr marT="45711" marB="45711"/>
                </a:tc>
                <a:tc>
                  <a:txBody>
                    <a:bodyPr/>
                    <a:lstStyle/>
                    <a:p>
                      <a:pPr algn="ctr"/>
                      <a:r>
                        <a:rPr lang="en-US" altLang="zh-CN" sz="1800" b="1" dirty="0" smtClean="0"/>
                        <a:t>46608</a:t>
                      </a:r>
                      <a:endParaRPr lang="zh-CN" altLang="en-US" sz="1800" b="1" dirty="0"/>
                    </a:p>
                  </a:txBody>
                  <a:tcPr marT="45711" marB="45711"/>
                </a:tc>
                <a:tc>
                  <a:txBody>
                    <a:bodyPr/>
                    <a:lstStyle/>
                    <a:p>
                      <a:endParaRPr lang="zh-CN" altLang="en-US" sz="1800" b="1" dirty="0"/>
                    </a:p>
                  </a:txBody>
                  <a:tcPr marT="45711" marB="45711"/>
                </a:tc>
              </a:tr>
            </a:tbl>
          </a:graphicData>
        </a:graphic>
      </p:graphicFrame>
      <p:sp>
        <p:nvSpPr>
          <p:cNvPr id="20523" name="矩形 16"/>
          <p:cNvSpPr>
            <a:spLocks noChangeArrowheads="1"/>
          </p:cNvSpPr>
          <p:nvPr/>
        </p:nvSpPr>
        <p:spPr bwMode="auto">
          <a:xfrm>
            <a:off x="606871" y="980728"/>
            <a:ext cx="842962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zh-CN" altLang="en-US" sz="2800" b="1" dirty="0" smtClean="0">
                <a:solidFill>
                  <a:srgbClr val="C00000"/>
                </a:solidFill>
                <a:latin typeface="微软雅黑" pitchFamily="34" charset="-122"/>
                <a:ea typeface="微软雅黑" pitchFamily="34" charset="-122"/>
                <a:cs typeface="Arial" pitchFamily="34" charset="0"/>
              </a:rPr>
              <a:t>小角散射谱仪样品处测定</a:t>
            </a:r>
            <a:r>
              <a:rPr lang="en-US" altLang="zh-CN" sz="2800" b="1" dirty="0" smtClean="0">
                <a:solidFill>
                  <a:srgbClr val="C00000"/>
                </a:solidFill>
                <a:latin typeface="微软雅黑" pitchFamily="34" charset="-122"/>
                <a:ea typeface="微软雅黑" pitchFamily="34" charset="-122"/>
                <a:cs typeface="Arial" pitchFamily="34" charset="0"/>
              </a:rPr>
              <a:t>6Å</a:t>
            </a:r>
            <a:r>
              <a:rPr lang="zh-CN" altLang="en-US" sz="2800" b="1" dirty="0">
                <a:solidFill>
                  <a:srgbClr val="C00000"/>
                </a:solidFill>
                <a:latin typeface="微软雅黑" pitchFamily="34" charset="-122"/>
                <a:ea typeface="微软雅黑" pitchFamily="34" charset="-122"/>
                <a:cs typeface="Arial" pitchFamily="34" charset="0"/>
              </a:rPr>
              <a:t>中子束流强度（</a:t>
            </a:r>
            <a:r>
              <a:rPr lang="en-US" altLang="zh-CN" sz="2800" b="1" dirty="0">
                <a:solidFill>
                  <a:srgbClr val="C00000"/>
                </a:solidFill>
                <a:latin typeface="微软雅黑" pitchFamily="34" charset="-122"/>
                <a:ea typeface="微软雅黑" pitchFamily="34" charset="-122"/>
                <a:cs typeface="Arial" pitchFamily="34" charset="0"/>
              </a:rPr>
              <a:t>20K</a:t>
            </a:r>
            <a:r>
              <a:rPr lang="zh-CN" altLang="en-US" sz="2800" b="1" dirty="0">
                <a:solidFill>
                  <a:srgbClr val="C00000"/>
                </a:solidFill>
                <a:latin typeface="微软雅黑" pitchFamily="34" charset="-122"/>
                <a:ea typeface="微软雅黑" pitchFamily="34" charset="-122"/>
                <a:cs typeface="Arial" pitchFamily="34" charset="0"/>
              </a:rPr>
              <a:t>及室温条件）。</a:t>
            </a:r>
            <a:endParaRPr lang="en-US" altLang="zh-CN" sz="2800" b="1" dirty="0">
              <a:solidFill>
                <a:srgbClr val="C00000"/>
              </a:solidFill>
              <a:latin typeface="微软雅黑" pitchFamily="34" charset="-122"/>
              <a:ea typeface="微软雅黑" pitchFamily="34" charset="-122"/>
              <a:cs typeface="Arial" pitchFamily="34" charset="0"/>
            </a:endParaRPr>
          </a:p>
          <a:p>
            <a:pPr algn="l"/>
            <a:r>
              <a:rPr lang="zh-CN" altLang="en-US" sz="2800" b="1" dirty="0" smtClean="0">
                <a:solidFill>
                  <a:srgbClr val="C00000"/>
                </a:solidFill>
                <a:latin typeface="微软雅黑" pitchFamily="34" charset="-122"/>
                <a:ea typeface="微软雅黑" pitchFamily="34" charset="-122"/>
                <a:cs typeface="Arial" pitchFamily="34" charset="0"/>
              </a:rPr>
              <a:t>                                      冷</a:t>
            </a:r>
            <a:r>
              <a:rPr lang="zh-CN" altLang="en-US" sz="2800" b="1" dirty="0">
                <a:solidFill>
                  <a:srgbClr val="C00000"/>
                </a:solidFill>
                <a:latin typeface="微软雅黑" pitchFamily="34" charset="-122"/>
                <a:ea typeface="微软雅黑" pitchFamily="34" charset="-122"/>
                <a:cs typeface="Arial" pitchFamily="34" charset="0"/>
              </a:rPr>
              <a:t>中子增益大于</a:t>
            </a:r>
            <a:r>
              <a:rPr lang="en-US" altLang="zh-CN" sz="2800" b="1" dirty="0">
                <a:solidFill>
                  <a:srgbClr val="C00000"/>
                </a:solidFill>
                <a:latin typeface="微软雅黑" pitchFamily="34" charset="-122"/>
                <a:ea typeface="微软雅黑" pitchFamily="34" charset="-122"/>
                <a:cs typeface="Arial" pitchFamily="34" charset="0"/>
              </a:rPr>
              <a:t>15</a:t>
            </a:r>
            <a:r>
              <a:rPr lang="zh-CN" altLang="en-US" sz="2800" b="1" dirty="0" smtClean="0">
                <a:solidFill>
                  <a:srgbClr val="C00000"/>
                </a:solidFill>
                <a:latin typeface="微软雅黑" pitchFamily="34" charset="-122"/>
                <a:ea typeface="微软雅黑" pitchFamily="34" charset="-122"/>
                <a:cs typeface="Arial" pitchFamily="34" charset="0"/>
              </a:rPr>
              <a:t>倍</a:t>
            </a:r>
            <a:endParaRPr lang="en-US" altLang="zh-CN" sz="2800" b="1" dirty="0">
              <a:solidFill>
                <a:srgbClr val="C00000"/>
              </a:solidFill>
              <a:latin typeface="微软雅黑" pitchFamily="34" charset="-122"/>
              <a:ea typeface="微软雅黑" pitchFamily="34" charset="-122"/>
              <a:cs typeface="Arial" pitchFamily="34" charset="0"/>
            </a:endParaRPr>
          </a:p>
          <a:p>
            <a:endParaRPr lang="zh-CN" altLang="en-US" dirty="0">
              <a:solidFill>
                <a:srgbClr val="C00000"/>
              </a:solidFill>
              <a:ea typeface="微软雅黑" pitchFamily="34" charset="-122"/>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2071688" y="71438"/>
            <a:ext cx="7035800" cy="588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US" altLang="zh-CN" sz="4000" b="1" dirty="0" smtClean="0">
                <a:solidFill>
                  <a:srgbClr val="333399"/>
                </a:solidFill>
                <a:latin typeface="微软雅黑" pitchFamily="34" charset="-122"/>
                <a:ea typeface="微软雅黑" pitchFamily="34" charset="-122"/>
              </a:rPr>
              <a:t>CARR</a:t>
            </a:r>
            <a:r>
              <a:rPr lang="zh-CN" altLang="en-US" sz="4000" b="1" dirty="0" smtClean="0">
                <a:solidFill>
                  <a:srgbClr val="333399"/>
                </a:solidFill>
                <a:latin typeface="微软雅黑" pitchFamily="34" charset="-122"/>
                <a:ea typeface="微软雅黑" pitchFamily="34" charset="-122"/>
              </a:rPr>
              <a:t>中子科学平台布局图</a:t>
            </a:r>
          </a:p>
        </p:txBody>
      </p:sp>
      <p:sp>
        <p:nvSpPr>
          <p:cNvPr id="18435" name="Text Box 28"/>
          <p:cNvSpPr txBox="1">
            <a:spLocks noChangeArrowheads="1"/>
          </p:cNvSpPr>
          <p:nvPr/>
        </p:nvSpPr>
        <p:spPr bwMode="auto">
          <a:xfrm>
            <a:off x="6194425" y="3127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b="1">
              <a:solidFill>
                <a:srgbClr val="FF0000"/>
              </a:solidFill>
            </a:endParaRPr>
          </a:p>
        </p:txBody>
      </p:sp>
      <p:grpSp>
        <p:nvGrpSpPr>
          <p:cNvPr id="18436" name="Group 5"/>
          <p:cNvGrpSpPr>
            <a:grpSpLocks/>
          </p:cNvGrpSpPr>
          <p:nvPr/>
        </p:nvGrpSpPr>
        <p:grpSpPr bwMode="auto">
          <a:xfrm>
            <a:off x="142875" y="4286250"/>
            <a:ext cx="8858250" cy="1214438"/>
            <a:chOff x="0" y="2570"/>
            <a:chExt cx="5580" cy="900"/>
          </a:xfrm>
        </p:grpSpPr>
        <p:sp>
          <p:nvSpPr>
            <p:cNvPr id="18441" name="Rectangle 30"/>
            <p:cNvSpPr>
              <a:spLocks noChangeArrowheads="1"/>
            </p:cNvSpPr>
            <p:nvPr/>
          </p:nvSpPr>
          <p:spPr bwMode="auto">
            <a:xfrm>
              <a:off x="0" y="2570"/>
              <a:ext cx="5545" cy="900"/>
            </a:xfrm>
            <a:prstGeom prst="rect">
              <a:avLst/>
            </a:prstGeom>
            <a:solidFill>
              <a:srgbClr val="FF0000">
                <a:alpha val="30980"/>
              </a:srgbClr>
            </a:solidFill>
            <a:ln w="38100">
              <a:solidFill>
                <a:schemeClr val="tx1"/>
              </a:solid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18442" name="TextBox 115"/>
            <p:cNvSpPr txBox="1">
              <a:spLocks noChangeArrowheads="1"/>
            </p:cNvSpPr>
            <p:nvPr/>
          </p:nvSpPr>
          <p:spPr bwMode="auto">
            <a:xfrm>
              <a:off x="0" y="2570"/>
              <a:ext cx="558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4500" indent="-4445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l" eaLnBrk="1" hangingPunct="1"/>
              <a:r>
                <a:rPr lang="zh-CN" altLang="en-US" sz="2400" b="1" u="sng" dirty="0">
                  <a:latin typeface="微软雅黑" pitchFamily="34" charset="-122"/>
                  <a:ea typeface="微软雅黑" pitchFamily="34" charset="-122"/>
                </a:rPr>
                <a:t>建成（</a:t>
              </a:r>
              <a:r>
                <a:rPr lang="en-US" altLang="zh-CN" sz="2400" b="1" u="sng" dirty="0">
                  <a:latin typeface="微软雅黑" pitchFamily="34" charset="-122"/>
                  <a:ea typeface="微软雅黑" pitchFamily="34" charset="-122"/>
                </a:rPr>
                <a:t>10</a:t>
              </a:r>
              <a:r>
                <a:rPr lang="zh-CN" altLang="en-US" sz="2400" b="1" u="sng" dirty="0">
                  <a:latin typeface="微软雅黑" pitchFamily="34" charset="-122"/>
                  <a:ea typeface="微软雅黑" pitchFamily="34" charset="-122"/>
                </a:rPr>
                <a:t>）</a:t>
              </a:r>
              <a:r>
                <a:rPr lang="en-US" altLang="zh-CN" sz="2400" b="1" u="sng" dirty="0">
                  <a:latin typeface="微软雅黑" pitchFamily="34" charset="-122"/>
                  <a:ea typeface="微软雅黑" pitchFamily="34" charset="-122"/>
                </a:rPr>
                <a:t>: </a:t>
              </a:r>
              <a:r>
                <a:rPr lang="zh-CN" altLang="en-US" sz="2400" b="1" dirty="0">
                  <a:latin typeface="微软雅黑" pitchFamily="34" charset="-122"/>
                  <a:ea typeface="微软雅黑" pitchFamily="34" charset="-122"/>
                </a:rPr>
                <a:t>高分辨粉末衍射谱仪、高强度粉末衍射谱仪、四圆谱仪、残余应力谱仪、织构谱仪、三轴谱仪 </a:t>
              </a:r>
              <a:r>
                <a:rPr lang="en-US" altLang="zh-CN" sz="2400" b="1" dirty="0">
                  <a:latin typeface="微软雅黑" pitchFamily="34" charset="-122"/>
                  <a:ea typeface="微软雅黑" pitchFamily="34" charset="-122"/>
                </a:rPr>
                <a:t>I</a:t>
              </a:r>
              <a:r>
                <a:rPr lang="zh-CN" altLang="en-US" sz="2400" b="1" dirty="0">
                  <a:latin typeface="微软雅黑" pitchFamily="34" charset="-122"/>
                  <a:ea typeface="微软雅黑" pitchFamily="34" charset="-122"/>
                </a:rPr>
                <a:t>、、三轴谱仪 </a:t>
              </a:r>
              <a:r>
                <a:rPr lang="en-US" altLang="zh-CN" sz="2400" b="1" dirty="0">
                  <a:latin typeface="微软雅黑" pitchFamily="34" charset="-122"/>
                  <a:ea typeface="微软雅黑" pitchFamily="34" charset="-122"/>
                </a:rPr>
                <a:t>II</a:t>
              </a:r>
              <a:r>
                <a:rPr lang="zh-CN" altLang="en-US" sz="2400" b="1" dirty="0">
                  <a:latin typeface="微软雅黑" pitchFamily="34" charset="-122"/>
                  <a:ea typeface="微软雅黑" pitchFamily="34" charset="-122"/>
                </a:rPr>
                <a:t>、小角散射谱仪、反射谱仪、中子深度剖面分析</a:t>
              </a:r>
              <a:endParaRPr lang="en-US" altLang="zh-CN" sz="2400" b="1" dirty="0">
                <a:latin typeface="微软雅黑" pitchFamily="34" charset="-122"/>
                <a:ea typeface="微软雅黑" pitchFamily="34" charset="-122"/>
              </a:endParaRPr>
            </a:p>
          </p:txBody>
        </p:sp>
      </p:grpSp>
      <p:grpSp>
        <p:nvGrpSpPr>
          <p:cNvPr id="18437" name="Group 8"/>
          <p:cNvGrpSpPr>
            <a:grpSpLocks/>
          </p:cNvGrpSpPr>
          <p:nvPr/>
        </p:nvGrpSpPr>
        <p:grpSpPr bwMode="auto">
          <a:xfrm>
            <a:off x="142875" y="5572125"/>
            <a:ext cx="8786813" cy="1214438"/>
            <a:chOff x="0" y="3574"/>
            <a:chExt cx="5535" cy="559"/>
          </a:xfrm>
        </p:grpSpPr>
        <p:sp>
          <p:nvSpPr>
            <p:cNvPr id="18439" name="Rectangle 31"/>
            <p:cNvSpPr>
              <a:spLocks noChangeArrowheads="1"/>
            </p:cNvSpPr>
            <p:nvPr/>
          </p:nvSpPr>
          <p:spPr bwMode="auto">
            <a:xfrm>
              <a:off x="0" y="3574"/>
              <a:ext cx="5535" cy="559"/>
            </a:xfrm>
            <a:prstGeom prst="rect">
              <a:avLst/>
            </a:prstGeom>
            <a:solidFill>
              <a:srgbClr val="FF99CC">
                <a:alpha val="61960"/>
              </a:srgbClr>
            </a:solidFill>
            <a:ln w="38100">
              <a:solidFill>
                <a:srgbClr val="C00000"/>
              </a:solid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18440" name="Rectangle 32"/>
            <p:cNvSpPr>
              <a:spLocks noChangeArrowheads="1"/>
            </p:cNvSpPr>
            <p:nvPr/>
          </p:nvSpPr>
          <p:spPr bwMode="auto">
            <a:xfrm>
              <a:off x="0" y="3574"/>
              <a:ext cx="5490" cy="553"/>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74638" indent="-274638" algn="l"/>
              <a:r>
                <a:rPr lang="zh-CN" altLang="en-US" sz="2400" b="1" u="sng" dirty="0">
                  <a:solidFill>
                    <a:srgbClr val="C00000"/>
                  </a:solidFill>
                  <a:latin typeface="微软雅黑" pitchFamily="34" charset="-122"/>
                  <a:ea typeface="微软雅黑" pitchFamily="34" charset="-122"/>
                </a:rPr>
                <a:t>在建（</a:t>
              </a:r>
              <a:r>
                <a:rPr lang="en-US" altLang="zh-CN" sz="2400" b="1" u="sng" dirty="0">
                  <a:solidFill>
                    <a:srgbClr val="C00000"/>
                  </a:solidFill>
                  <a:latin typeface="微软雅黑" pitchFamily="34" charset="-122"/>
                  <a:ea typeface="微软雅黑" pitchFamily="34" charset="-122"/>
                </a:rPr>
                <a:t>8</a:t>
              </a:r>
              <a:r>
                <a:rPr lang="zh-CN" altLang="en-US" sz="2400" b="1" u="sng" dirty="0">
                  <a:solidFill>
                    <a:srgbClr val="C00000"/>
                  </a:solidFill>
                  <a:latin typeface="微软雅黑" pitchFamily="34" charset="-122"/>
                  <a:ea typeface="微软雅黑" pitchFamily="34" charset="-122"/>
                </a:rPr>
                <a:t>）</a:t>
              </a:r>
              <a:r>
                <a:rPr lang="en-US" altLang="zh-CN" sz="2400" b="1" u="sng" dirty="0">
                  <a:solidFill>
                    <a:srgbClr val="C00000"/>
                  </a:solidFill>
                  <a:latin typeface="微软雅黑" pitchFamily="34" charset="-122"/>
                  <a:ea typeface="微软雅黑" pitchFamily="34" charset="-122"/>
                </a:rPr>
                <a:t>: </a:t>
              </a:r>
              <a:r>
                <a:rPr lang="zh-CN" altLang="en-US" sz="2400" b="1" dirty="0">
                  <a:solidFill>
                    <a:srgbClr val="C00000"/>
                  </a:solidFill>
                  <a:latin typeface="微软雅黑" pitchFamily="34" charset="-122"/>
                  <a:ea typeface="微软雅黑" pitchFamily="34" charset="-122"/>
                </a:rPr>
                <a:t>冷中子广谱谱仪、 冷中子三轴谱仪、工程应用谱仪、热中子照相、冷中子照相、热中子活化分析、冷中子活化分析、常规中子活化分析</a:t>
              </a:r>
              <a:endParaRPr lang="en-US" altLang="zh-CN" sz="2400" b="1" dirty="0">
                <a:solidFill>
                  <a:srgbClr val="C00000"/>
                </a:solidFill>
                <a:latin typeface="微软雅黑" pitchFamily="34" charset="-122"/>
                <a:ea typeface="微软雅黑" pitchFamily="34" charset="-122"/>
              </a:endParaRPr>
            </a:p>
          </p:txBody>
        </p:sp>
      </p:grpSp>
      <p:pic>
        <p:nvPicPr>
          <p:cNvPr id="18438" name="Picture 2" descr="C:\工作文件夹\报告\new\新堆谱仪布局-20141030\01—02总图-中文名称.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0011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084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矩形 1"/>
          <p:cNvSpPr>
            <a:spLocks noChangeArrowheads="1"/>
          </p:cNvSpPr>
          <p:nvPr/>
        </p:nvSpPr>
        <p:spPr bwMode="auto">
          <a:xfrm>
            <a:off x="5872163" y="0"/>
            <a:ext cx="32718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150000"/>
              </a:lnSpc>
            </a:pPr>
            <a:r>
              <a:rPr lang="zh-CN" altLang="en-US" sz="4000" b="1" dirty="0">
                <a:solidFill>
                  <a:srgbClr val="C00000"/>
                </a:solidFill>
                <a:latin typeface="微软雅黑" pitchFamily="34" charset="-122"/>
                <a:ea typeface="微软雅黑" pitchFamily="34" charset="-122"/>
              </a:rPr>
              <a:t>谱仪建设情况</a:t>
            </a:r>
            <a:endParaRPr lang="en-US" altLang="zh-CN" sz="4000" b="1" dirty="0">
              <a:solidFill>
                <a:srgbClr val="C00000"/>
              </a:solidFill>
              <a:latin typeface="微软雅黑" pitchFamily="34" charset="-122"/>
              <a:ea typeface="微软雅黑" pitchFamily="34" charset="-122"/>
            </a:endParaRPr>
          </a:p>
        </p:txBody>
      </p:sp>
      <p:pic>
        <p:nvPicPr>
          <p:cNvPr id="3" name="Picture 2" descr="C:\Users\Administrator\Desktop\IMG_20170628_10185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a:stretch>
            <a:fillRect/>
          </a:stretch>
        </p:blipFill>
        <p:spPr bwMode="auto">
          <a:xfrm>
            <a:off x="323528" y="764704"/>
            <a:ext cx="3205559" cy="2739896"/>
          </a:xfrm>
          <a:prstGeom prst="rect">
            <a:avLst/>
          </a:prstGeom>
          <a:ln>
            <a:noFill/>
          </a:ln>
          <a:effectLst>
            <a:outerShdw blurRad="292100" dist="139700" dir="2700000" algn="tl" rotWithShape="0">
              <a:srgbClr val="333333">
                <a:alpha val="65000"/>
              </a:srgbClr>
            </a:outerShdw>
          </a:effectLst>
        </p:spPr>
      </p:pic>
      <p:sp>
        <p:nvSpPr>
          <p:cNvPr id="19460" name="矩形 5"/>
          <p:cNvSpPr>
            <a:spLocks noChangeArrowheads="1"/>
          </p:cNvSpPr>
          <p:nvPr/>
        </p:nvSpPr>
        <p:spPr bwMode="auto">
          <a:xfrm>
            <a:off x="4355976" y="1015663"/>
            <a:ext cx="460851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l">
              <a:spcBef>
                <a:spcPct val="20000"/>
              </a:spcBef>
            </a:pPr>
            <a:r>
              <a:rPr lang="zh-CN" altLang="en-US" sz="3200" b="1" dirty="0">
                <a:solidFill>
                  <a:srgbClr val="002060"/>
                </a:solidFill>
                <a:latin typeface="黑体" pitchFamily="49" charset="-122"/>
                <a:ea typeface="黑体" pitchFamily="49" charset="-122"/>
              </a:rPr>
              <a:t>高分辨粉末衍射仪</a:t>
            </a:r>
            <a:r>
              <a:rPr lang="en-US" altLang="zh-CN" sz="3200" b="1" dirty="0">
                <a:solidFill>
                  <a:srgbClr val="002060"/>
                </a:solidFill>
                <a:latin typeface="黑体" pitchFamily="49" charset="-122"/>
                <a:ea typeface="黑体" pitchFamily="49" charset="-122"/>
              </a:rPr>
              <a:t>HRPD</a:t>
            </a:r>
            <a:r>
              <a:rPr lang="zh-CN" altLang="en-US" sz="3200" b="1" dirty="0">
                <a:solidFill>
                  <a:srgbClr val="002060"/>
                </a:solidFill>
                <a:latin typeface="黑体" pitchFamily="49" charset="-122"/>
                <a:ea typeface="黑体" pitchFamily="49" charset="-122"/>
              </a:rPr>
              <a:t>：</a:t>
            </a:r>
            <a:endParaRPr lang="en-US" altLang="zh-CN" sz="3200" b="1" dirty="0">
              <a:solidFill>
                <a:srgbClr val="002060"/>
              </a:solidFill>
              <a:latin typeface="黑体" pitchFamily="49" charset="-122"/>
              <a:ea typeface="黑体" pitchFamily="49" charset="-122"/>
            </a:endParaRPr>
          </a:p>
          <a:p>
            <a:pPr marL="342900" indent="373063" algn="l">
              <a:spcBef>
                <a:spcPts val="1200"/>
              </a:spcBef>
            </a:pPr>
            <a:r>
              <a:rPr lang="zh-CN" altLang="en-US" sz="2400" dirty="0">
                <a:solidFill>
                  <a:srgbClr val="002060"/>
                </a:solidFill>
                <a:latin typeface="黑体" pitchFamily="49" charset="-122"/>
                <a:ea typeface="黑体" pitchFamily="49" charset="-122"/>
              </a:rPr>
              <a:t>完成了软硬件升级、进行了仪器参数标定</a:t>
            </a:r>
          </a:p>
        </p:txBody>
      </p:sp>
      <p:sp>
        <p:nvSpPr>
          <p:cNvPr id="19461" name="矩形 9"/>
          <p:cNvSpPr>
            <a:spLocks noChangeArrowheads="1"/>
          </p:cNvSpPr>
          <p:nvPr/>
        </p:nvSpPr>
        <p:spPr bwMode="auto">
          <a:xfrm>
            <a:off x="142875" y="3643313"/>
            <a:ext cx="44291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zh-CN" altLang="en-US" sz="2400" b="1" dirty="0">
                <a:latin typeface="微软雅黑" pitchFamily="34" charset="-122"/>
                <a:ea typeface="微软雅黑" pitchFamily="34" charset="-122"/>
                <a:cs typeface="Times New Roman" pitchFamily="18" charset="0"/>
              </a:rPr>
              <a:t>主要功能与</a:t>
            </a:r>
            <a:r>
              <a:rPr lang="zh-CN" sz="2400" b="1" dirty="0">
                <a:latin typeface="微软雅黑" pitchFamily="34" charset="-122"/>
                <a:ea typeface="微软雅黑" pitchFamily="34" charset="-122"/>
                <a:cs typeface="Times New Roman" pitchFamily="18" charset="0"/>
              </a:rPr>
              <a:t>用途</a:t>
            </a:r>
            <a:r>
              <a:rPr lang="zh-CN" altLang="en-US" sz="2400" b="1" dirty="0">
                <a:latin typeface="微软雅黑" pitchFamily="34" charset="-122"/>
                <a:ea typeface="微软雅黑" pitchFamily="34" charset="-122"/>
                <a:cs typeface="Times New Roman" pitchFamily="18" charset="0"/>
                <a:sym typeface="Wingdings" pitchFamily="2" charset="2"/>
              </a:rPr>
              <a:t>：</a:t>
            </a:r>
            <a:endParaRPr lang="en-US" altLang="zh-CN" sz="2400" b="1" dirty="0">
              <a:latin typeface="微软雅黑" pitchFamily="34" charset="-122"/>
              <a:ea typeface="微软雅黑" pitchFamily="34" charset="-122"/>
              <a:cs typeface="Times New Roman" pitchFamily="18" charset="0"/>
              <a:sym typeface="Wingdings" pitchFamily="2" charset="2"/>
            </a:endParaRPr>
          </a:p>
          <a:p>
            <a:pPr algn="l">
              <a:buFont typeface="Wingdings" pitchFamily="2" charset="2"/>
              <a:buChar char="ü"/>
            </a:pPr>
            <a:r>
              <a:rPr kumimoji="1" lang="zh-CN" altLang="en-US" sz="2400" b="1" dirty="0">
                <a:latin typeface="微软雅黑" pitchFamily="34" charset="-122"/>
                <a:ea typeface="微软雅黑" pitchFamily="34" charset="-122"/>
              </a:rPr>
              <a:t>大晶胞、低对称性的晶体结构</a:t>
            </a:r>
          </a:p>
          <a:p>
            <a:pPr algn="l"/>
            <a:r>
              <a:rPr kumimoji="1" lang="zh-CN" altLang="en-US" sz="2400" b="1" dirty="0" smtClean="0">
                <a:latin typeface="微软雅黑" pitchFamily="34" charset="-122"/>
                <a:ea typeface="微软雅黑" pitchFamily="34" charset="-122"/>
              </a:rPr>
              <a:t>   未知</a:t>
            </a:r>
            <a:r>
              <a:rPr kumimoji="1" lang="zh-CN" altLang="en-US" sz="2400" b="1" dirty="0">
                <a:latin typeface="微软雅黑" pitchFamily="34" charset="-122"/>
                <a:ea typeface="微软雅黑" pitchFamily="34" charset="-122"/>
              </a:rPr>
              <a:t>结构的确定</a:t>
            </a:r>
            <a:endParaRPr kumimoji="1" lang="en-US" altLang="zh-CN" sz="2400" b="1" dirty="0">
              <a:latin typeface="微软雅黑" pitchFamily="34" charset="-122"/>
              <a:ea typeface="微软雅黑" pitchFamily="34" charset="-122"/>
            </a:endParaRPr>
          </a:p>
          <a:p>
            <a:pPr algn="l">
              <a:buFont typeface="Wingdings" pitchFamily="2" charset="2"/>
              <a:buChar char="ü"/>
            </a:pPr>
            <a:r>
              <a:rPr kumimoji="1" lang="zh-CN" altLang="en-US" sz="2400" b="1" dirty="0">
                <a:latin typeface="微软雅黑" pitchFamily="34" charset="-122"/>
                <a:ea typeface="微软雅黑" pitchFamily="34" charset="-122"/>
              </a:rPr>
              <a:t>晶胞参数的精确测定</a:t>
            </a:r>
          </a:p>
          <a:p>
            <a:pPr marL="182563" indent="-182563" algn="l">
              <a:buFont typeface="Wingdings" pitchFamily="2" charset="2"/>
              <a:buChar char="ü"/>
            </a:pPr>
            <a:r>
              <a:rPr kumimoji="1" lang="zh-CN" altLang="en-US" sz="2400" b="1" dirty="0">
                <a:latin typeface="微软雅黑" pitchFamily="34" charset="-122"/>
                <a:ea typeface="微软雅黑" pitchFamily="34" charset="-122"/>
              </a:rPr>
              <a:t>晶体结构的局域性细小变化</a:t>
            </a:r>
            <a:r>
              <a:rPr kumimoji="1" lang="zh-CN" altLang="en-US" sz="2400" b="1" dirty="0" smtClean="0">
                <a:latin typeface="微软雅黑" pitchFamily="34" charset="-122"/>
                <a:ea typeface="微软雅黑" pitchFamily="34" charset="-122"/>
              </a:rPr>
              <a:t>或      对称性</a:t>
            </a:r>
            <a:r>
              <a:rPr kumimoji="1" lang="zh-CN" altLang="en-US" sz="2400" b="1" dirty="0">
                <a:latin typeface="微软雅黑" pitchFamily="34" charset="-122"/>
                <a:ea typeface="微软雅黑" pitchFamily="34" charset="-122"/>
              </a:rPr>
              <a:t>细微变化</a:t>
            </a:r>
          </a:p>
          <a:p>
            <a:pPr marL="274638" indent="-274638" algn="l">
              <a:buFont typeface="Wingdings" pitchFamily="2" charset="2"/>
              <a:buChar char="ü"/>
            </a:pPr>
            <a:r>
              <a:rPr kumimoji="1" lang="zh-CN" altLang="en-US" sz="2400" b="1" dirty="0">
                <a:latin typeface="微软雅黑" pitchFamily="34" charset="-122"/>
                <a:ea typeface="微软雅黑" pitchFamily="34" charset="-122"/>
              </a:rPr>
              <a:t>部分工业应用（如材料的织构</a:t>
            </a:r>
            <a:r>
              <a:rPr kumimoji="1" lang="zh-CN" altLang="en-US" sz="2400" b="1" dirty="0" smtClean="0">
                <a:latin typeface="微软雅黑" pitchFamily="34" charset="-122"/>
                <a:ea typeface="微软雅黑" pitchFamily="34" charset="-122"/>
              </a:rPr>
              <a:t>、  应力</a:t>
            </a:r>
            <a:r>
              <a:rPr kumimoji="1" lang="zh-CN" altLang="en-US" sz="2400" b="1" dirty="0">
                <a:latin typeface="微软雅黑" pitchFamily="34" charset="-122"/>
                <a:ea typeface="微软雅黑" pitchFamily="34" charset="-122"/>
              </a:rPr>
              <a:t>测量）</a:t>
            </a:r>
          </a:p>
        </p:txBody>
      </p:sp>
      <p:graphicFrame>
        <p:nvGraphicFramePr>
          <p:cNvPr id="12" name="Group 48"/>
          <p:cNvGraphicFramePr>
            <a:graphicFrameLocks noGrp="1"/>
          </p:cNvGraphicFramePr>
          <p:nvPr>
            <p:extLst>
              <p:ext uri="{D42A27DB-BD31-4B8C-83A1-F6EECF244321}">
                <p14:modId xmlns:p14="http://schemas.microsoft.com/office/powerpoint/2010/main" val="268863356"/>
              </p:ext>
            </p:extLst>
          </p:nvPr>
        </p:nvGraphicFramePr>
        <p:xfrm>
          <a:off x="4714875" y="2714625"/>
          <a:ext cx="4230688" cy="3941802"/>
        </p:xfrm>
        <a:graphic>
          <a:graphicData uri="http://schemas.openxmlformats.org/drawingml/2006/table">
            <a:tbl>
              <a:tblPr/>
              <a:tblGrid>
                <a:gridCol w="1947328"/>
                <a:gridCol w="2283360"/>
              </a:tblGrid>
              <a:tr h="83912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准直器</a:t>
                      </a:r>
                      <a:endParaRPr kumimoji="0" lang="zh-CN"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altLang="zh-CN" sz="1800" b="0" i="0" u="none" strike="noStrike" cap="none" normalizeH="0" baseline="0" smtClean="0">
                          <a:ln>
                            <a:noFill/>
                          </a:ln>
                          <a:solidFill>
                            <a:srgbClr val="000000"/>
                          </a:solidFill>
                          <a:effectLst/>
                          <a:latin typeface="Arial" pitchFamily="34" charset="0"/>
                          <a:ea typeface="宋体" pitchFamily="2" charset="-122"/>
                        </a:rPr>
                        <a:t>α</a:t>
                      </a:r>
                      <a:r>
                        <a:rPr kumimoji="0" lang="el-GR" altLang="zh-CN" sz="1800" b="0" i="0" u="none" strike="noStrike" cap="none" normalizeH="0" baseline="-25000" smtClean="0">
                          <a:ln>
                            <a:noFill/>
                          </a:ln>
                          <a:solidFill>
                            <a:srgbClr val="000000"/>
                          </a:solidFill>
                          <a:effectLst/>
                          <a:latin typeface="Arial" pitchFamily="34" charset="0"/>
                          <a:ea typeface="宋体" pitchFamily="2" charset="-122"/>
                        </a:rPr>
                        <a:t>1</a:t>
                      </a:r>
                      <a:r>
                        <a:rPr kumimoji="0" lang="en-US" altLang="zh-CN" sz="1800" b="0" i="0" u="none" strike="noStrike" cap="none" normalizeH="0" baseline="0" smtClean="0">
                          <a:ln>
                            <a:noFill/>
                          </a:ln>
                          <a:solidFill>
                            <a:srgbClr val="000000"/>
                          </a:solidFill>
                          <a:effectLst/>
                          <a:latin typeface="Arial" pitchFamily="34" charset="0"/>
                          <a:ea typeface="宋体" pitchFamily="2" charset="-122"/>
                        </a:rPr>
                        <a:t>: 10’, 20’, open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α</a:t>
                      </a:r>
                      <a:r>
                        <a:rPr kumimoji="0" lang="en-US" altLang="zh-CN" sz="1800" b="0" i="0" u="none" strike="noStrike" cap="none" normalizeH="0" baseline="-25000" smtClean="0">
                          <a:ln>
                            <a:noFill/>
                          </a:ln>
                          <a:solidFill>
                            <a:srgbClr val="000000"/>
                          </a:solidFill>
                          <a:effectLst/>
                          <a:latin typeface="Arial" pitchFamily="34" charset="0"/>
                          <a:ea typeface="宋体" pitchFamily="2" charset="-122"/>
                        </a:rPr>
                        <a:t>2</a:t>
                      </a:r>
                      <a:r>
                        <a:rPr kumimoji="0" lang="en-US" altLang="zh-CN" sz="1800" b="0" i="0" u="none" strike="noStrike" cap="none" normalizeH="0" baseline="0" smtClean="0">
                          <a:ln>
                            <a:noFill/>
                          </a:ln>
                          <a:solidFill>
                            <a:srgbClr val="000000"/>
                          </a:solidFill>
                          <a:effectLst/>
                          <a:latin typeface="Arial" pitchFamily="34" charset="0"/>
                          <a:ea typeface="宋体" pitchFamily="2" charset="-122"/>
                        </a:rPr>
                        <a:t>: 40</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α</a:t>
                      </a:r>
                      <a:r>
                        <a:rPr kumimoji="0" lang="en-US" altLang="zh-CN" sz="1800" b="0" i="0" u="none" strike="noStrike" cap="none" normalizeH="0" baseline="-25000" smtClean="0">
                          <a:ln>
                            <a:noFill/>
                          </a:ln>
                          <a:solidFill>
                            <a:srgbClr val="000000"/>
                          </a:solidFill>
                          <a:effectLst/>
                          <a:latin typeface="Arial" pitchFamily="34" charset="0"/>
                          <a:ea typeface="宋体" pitchFamily="2" charset="-122"/>
                        </a:rPr>
                        <a:t>3</a:t>
                      </a:r>
                      <a:r>
                        <a:rPr kumimoji="0" lang="en-US" altLang="zh-CN" sz="1800" b="0" i="0" u="none" strike="noStrike" cap="none" normalizeH="0" baseline="0" smtClean="0">
                          <a:ln>
                            <a:noFill/>
                          </a:ln>
                          <a:solidFill>
                            <a:srgbClr val="000000"/>
                          </a:solidFill>
                          <a:effectLst/>
                          <a:latin typeface="Arial" pitchFamily="34" charset="0"/>
                          <a:ea typeface="宋体" pitchFamily="2" charset="-122"/>
                        </a:rPr>
                        <a:t>: 10</a:t>
                      </a:r>
                      <a:endParaRPr kumimoji="0" lang="zh-CN" altLang="zh-CN" sz="18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65767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单色器</a:t>
                      </a:r>
                      <a:endParaRPr kumimoji="0" lang="zh-CN"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rgbClr val="000000"/>
                          </a:solidFill>
                          <a:effectLst/>
                          <a:latin typeface="Arial" pitchFamily="34" charset="0"/>
                          <a:ea typeface="宋体" pitchFamily="2" charset="-122"/>
                        </a:rPr>
                        <a:t>垂直聚焦</a:t>
                      </a:r>
                      <a:r>
                        <a:rPr kumimoji="0" lang="en-US" altLang="zh-CN" sz="1800" b="0" i="0" u="none" strike="noStrike" cap="none" normalizeH="0" baseline="0" dirty="0" err="1" smtClean="0">
                          <a:ln>
                            <a:noFill/>
                          </a:ln>
                          <a:solidFill>
                            <a:srgbClr val="000000"/>
                          </a:solidFill>
                          <a:effectLst/>
                          <a:latin typeface="Arial" pitchFamily="34" charset="0"/>
                          <a:ea typeface="宋体" pitchFamily="2" charset="-122"/>
                        </a:rPr>
                        <a:t>Ge</a:t>
                      </a: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(115)</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rgbClr val="000000"/>
                          </a:solidFill>
                          <a:effectLst/>
                          <a:latin typeface="Arial" pitchFamily="34" charset="0"/>
                          <a:ea typeface="宋体" pitchFamily="2" charset="-122"/>
                        </a:rPr>
                        <a:t>嵌镶度</a:t>
                      </a: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FWHM = 20´ </a:t>
                      </a:r>
                      <a:endParaRPr kumimoji="0" lang="zh-CN"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29049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起飞角</a:t>
                      </a:r>
                      <a:endParaRPr kumimoji="0" lang="zh-CN"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120°</a:t>
                      </a:r>
                      <a:endParaRPr kumimoji="0" lang="zh-CN"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32622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波长</a:t>
                      </a:r>
                      <a:endParaRPr kumimoji="0" lang="zh-CN"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λ = 1.886 Å </a:t>
                      </a:r>
                      <a:endParaRPr kumimoji="0" lang="zh-CN"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29049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样品处中子注量率</a:t>
                      </a:r>
                      <a:endParaRPr kumimoji="0" lang="zh-CN"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&gt; 10</a:t>
                      </a:r>
                      <a:r>
                        <a:rPr kumimoji="0" lang="en-US" altLang="zh-CN" sz="1800" b="0" i="0" u="none" strike="noStrike" cap="none" normalizeH="0" baseline="30000" dirty="0" smtClean="0">
                          <a:ln>
                            <a:noFill/>
                          </a:ln>
                          <a:solidFill>
                            <a:srgbClr val="000000"/>
                          </a:solidFill>
                          <a:effectLst/>
                          <a:latin typeface="Arial" pitchFamily="34" charset="0"/>
                          <a:ea typeface="宋体" pitchFamily="2" charset="-122"/>
                        </a:rPr>
                        <a:t>6</a:t>
                      </a: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 n/cm</a:t>
                      </a:r>
                      <a:r>
                        <a:rPr kumimoji="0" lang="en-US" altLang="zh-CN" sz="1800" b="0" i="0" u="none" strike="noStrike" cap="none" normalizeH="0" baseline="30000" dirty="0" smtClean="0">
                          <a:ln>
                            <a:noFill/>
                          </a:ln>
                          <a:solidFill>
                            <a:srgbClr val="000000"/>
                          </a:solidFill>
                          <a:effectLst/>
                          <a:latin typeface="Arial" pitchFamily="34" charset="0"/>
                          <a:ea typeface="宋体" pitchFamily="2" charset="-122"/>
                        </a:rPr>
                        <a:t>2</a:t>
                      </a: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s </a:t>
                      </a:r>
                      <a:endParaRPr kumimoji="0" lang="zh-CN"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33314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散射角度范围</a:t>
                      </a:r>
                      <a:endParaRPr kumimoji="0" lang="zh-CN"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7° &lt; 2Θ &lt; 149° </a:t>
                      </a:r>
                      <a:endParaRPr kumimoji="0" lang="zh-CN"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33314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d</a:t>
                      </a:r>
                      <a:r>
                        <a:rPr kumimoji="0" lang="zh-CN" altLang="en-US"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范围</a:t>
                      </a:r>
                      <a:endParaRPr kumimoji="0" lang="zh-CN"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1 Å &lt; d &lt; 18 Å</a:t>
                      </a:r>
                      <a:endParaRPr kumimoji="0" lang="zh-CN"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29049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rgbClr val="C00000"/>
                          </a:solidFill>
                          <a:effectLst/>
                          <a:latin typeface="Times New Roman" pitchFamily="18" charset="0"/>
                          <a:ea typeface="宋体" pitchFamily="2" charset="-122"/>
                          <a:cs typeface="Times New Roman" pitchFamily="18" charset="0"/>
                        </a:rPr>
                        <a:t>最佳分辨率</a:t>
                      </a:r>
                      <a:endParaRPr kumimoji="0" lang="zh-CN" altLang="zh-CN" sz="1800" b="1" i="0" u="none" strike="noStrike" cap="none" normalizeH="0" baseline="0" dirty="0" smtClean="0">
                        <a:ln>
                          <a:noFill/>
                        </a:ln>
                        <a:solidFill>
                          <a:srgbClr val="C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C00000"/>
                          </a:solidFill>
                          <a:effectLst/>
                          <a:latin typeface="Arial" pitchFamily="34" charset="0"/>
                          <a:ea typeface="宋体" pitchFamily="2" charset="-122"/>
                        </a:rPr>
                        <a:t>≈ 1.6·10</a:t>
                      </a:r>
                      <a:r>
                        <a:rPr kumimoji="0" lang="en-US" altLang="zh-CN" sz="1800" b="1" i="0" u="none" strike="noStrike" cap="none" normalizeH="0" baseline="30000" dirty="0" smtClean="0">
                          <a:ln>
                            <a:noFill/>
                          </a:ln>
                          <a:solidFill>
                            <a:srgbClr val="C00000"/>
                          </a:solidFill>
                          <a:effectLst/>
                          <a:latin typeface="Arial" pitchFamily="34" charset="0"/>
                          <a:ea typeface="宋体" pitchFamily="2" charset="-122"/>
                        </a:rPr>
                        <a:t>-3</a:t>
                      </a:r>
                      <a:r>
                        <a:rPr kumimoji="0" lang="en-US" altLang="zh-CN" sz="1800" b="1" i="0" u="none" strike="noStrike" cap="none" normalizeH="0" baseline="0" dirty="0" smtClean="0">
                          <a:ln>
                            <a:noFill/>
                          </a:ln>
                          <a:solidFill>
                            <a:srgbClr val="C00000"/>
                          </a:solidFill>
                          <a:effectLst/>
                          <a:latin typeface="Arial" pitchFamily="34" charset="0"/>
                          <a:ea typeface="宋体" pitchFamily="2" charset="-122"/>
                        </a:rPr>
                        <a:t> </a:t>
                      </a:r>
                      <a:endParaRPr kumimoji="0" lang="zh-CN" altLang="zh-CN" sz="1800" b="1" i="0" u="none" strike="noStrike" cap="none" normalizeH="0" baseline="0" dirty="0" smtClean="0">
                        <a:ln>
                          <a:noFill/>
                        </a:ln>
                        <a:solidFill>
                          <a:srgbClr val="C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29049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样品尺寸</a:t>
                      </a:r>
                      <a:endParaRPr kumimoji="0" lang="zh-CN"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1cm</a:t>
                      </a:r>
                      <a:r>
                        <a:rPr kumimoji="0" lang="en-US" altLang="zh-CN" sz="1800" b="0" i="0" u="none" strike="noStrike" cap="none" normalizeH="0" baseline="30000" dirty="0" smtClean="0">
                          <a:ln>
                            <a:noFill/>
                          </a:ln>
                          <a:solidFill>
                            <a:srgbClr val="000000"/>
                          </a:solidFill>
                          <a:effectLst/>
                          <a:latin typeface="Arial" pitchFamily="34" charset="0"/>
                          <a:ea typeface="宋体" pitchFamily="2" charset="-122"/>
                        </a:rPr>
                        <a:t>3</a:t>
                      </a: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 -5cm </a:t>
                      </a:r>
                      <a:r>
                        <a:rPr kumimoji="0" lang="en-US" altLang="zh-CN" sz="1800" b="0" i="0" u="none" strike="noStrike" cap="none" normalizeH="0" baseline="30000" dirty="0" smtClean="0">
                          <a:ln>
                            <a:noFill/>
                          </a:ln>
                          <a:solidFill>
                            <a:srgbClr val="000000"/>
                          </a:solidFill>
                          <a:effectLst/>
                          <a:latin typeface="Arial" pitchFamily="34" charset="0"/>
                          <a:ea typeface="宋体" pitchFamily="2" charset="-122"/>
                        </a:rPr>
                        <a:t>3</a:t>
                      </a: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 </a:t>
                      </a:r>
                      <a:endParaRPr kumimoji="0" lang="en-US"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29049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探测系统</a:t>
                      </a:r>
                      <a:endParaRPr kumimoji="0" lang="zh-CN"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64</a:t>
                      </a:r>
                      <a:r>
                        <a:rPr kumimoji="0" lang="zh-CN" altLang="en-US" sz="1800" b="0" i="0" u="none" strike="noStrike" cap="none" normalizeH="0" baseline="0" dirty="0" smtClean="0">
                          <a:ln>
                            <a:noFill/>
                          </a:ln>
                          <a:solidFill>
                            <a:srgbClr val="000000"/>
                          </a:solidFill>
                          <a:effectLst/>
                          <a:latin typeface="Arial" pitchFamily="34" charset="0"/>
                          <a:ea typeface="宋体" pitchFamily="2" charset="-122"/>
                        </a:rPr>
                        <a:t>根</a:t>
                      </a: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 </a:t>
                      </a:r>
                      <a:r>
                        <a:rPr kumimoji="0" lang="en-US" altLang="zh-CN" sz="1800" b="0" i="0" u="none" strike="noStrike" cap="none" normalizeH="0" baseline="30000" dirty="0" smtClean="0">
                          <a:ln>
                            <a:noFill/>
                          </a:ln>
                          <a:solidFill>
                            <a:srgbClr val="000000"/>
                          </a:solidFill>
                          <a:effectLst/>
                          <a:latin typeface="Arial" pitchFamily="34" charset="0"/>
                          <a:ea typeface="宋体" pitchFamily="2" charset="-122"/>
                        </a:rPr>
                        <a:t>3</a:t>
                      </a: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He</a:t>
                      </a:r>
                      <a:r>
                        <a:rPr kumimoji="0" lang="zh-CN" altLang="en-US" sz="1800" b="0" i="0" u="none" strike="noStrike" cap="none" normalizeH="0" baseline="0" dirty="0" smtClean="0">
                          <a:ln>
                            <a:noFill/>
                          </a:ln>
                          <a:solidFill>
                            <a:srgbClr val="000000"/>
                          </a:solidFill>
                          <a:effectLst/>
                          <a:latin typeface="Arial" pitchFamily="34" charset="0"/>
                          <a:ea typeface="宋体" pitchFamily="2" charset="-122"/>
                        </a:rPr>
                        <a:t>计数管</a:t>
                      </a:r>
                      <a:endParaRPr kumimoji="0" lang="zh-CN" altLang="zh-CN" sz="18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8089" marR="8089" marT="8089" marB="808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bl>
          </a:graphicData>
        </a:graphic>
      </p:graphicFrame>
    </p:spTree>
    <p:extLst>
      <p:ext uri="{BB962C8B-B14F-4D97-AF65-F5344CB8AC3E}">
        <p14:creationId xmlns:p14="http://schemas.microsoft.com/office/powerpoint/2010/main" val="26396400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a:stretch>
            <a:fillRect/>
          </a:stretch>
        </p:blipFill>
        <p:spPr bwMode="auto">
          <a:xfrm>
            <a:off x="71438" y="1000125"/>
            <a:ext cx="3684587" cy="2700338"/>
          </a:xfrm>
          <a:prstGeom prst="rect">
            <a:avLst/>
          </a:prstGeom>
          <a:ln>
            <a:noFill/>
          </a:ln>
          <a:effectLst>
            <a:outerShdw blurRad="292100" dist="139700" dir="2700000" algn="tl" rotWithShape="0">
              <a:srgbClr val="333333">
                <a:alpha val="65000"/>
              </a:srgbClr>
            </a:outerShdw>
          </a:effectLst>
        </p:spPr>
      </p:pic>
      <p:pic>
        <p:nvPicPr>
          <p:cNvPr id="7" name="Picture 3" descr="E:\HRPD\照片\photo-20170628\IMG_20170628_102029.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rcRect/>
          <a:stretch>
            <a:fillRect/>
          </a:stretch>
        </p:blipFill>
        <p:spPr bwMode="auto">
          <a:xfrm>
            <a:off x="3203848" y="4143217"/>
            <a:ext cx="2160588" cy="2159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071938" y="1000125"/>
            <a:ext cx="4857750" cy="3052763"/>
          </a:xfrm>
          <a:prstGeom prst="rect">
            <a:avLst/>
          </a:prstGeom>
          <a:noFill/>
        </p:spPr>
        <p:txBody>
          <a:bodyPr>
            <a:spAutoFit/>
          </a:bodyPr>
          <a:lstStyle/>
          <a:p>
            <a:pPr>
              <a:lnSpc>
                <a:spcPct val="130000"/>
              </a:lnSpc>
              <a:defRPr/>
            </a:pPr>
            <a:r>
              <a:rPr lang="zh-CN" altLang="en-US" sz="2800" b="1" dirty="0">
                <a:latin typeface="微软雅黑" pitchFamily="34" charset="-122"/>
                <a:ea typeface="微软雅黑" pitchFamily="34" charset="-122"/>
              </a:rPr>
              <a:t>谱仪应用</a:t>
            </a:r>
            <a:endParaRPr lang="en-US" altLang="zh-CN" sz="2800" b="1" dirty="0">
              <a:latin typeface="微软雅黑" pitchFamily="34" charset="-122"/>
              <a:ea typeface="微软雅黑" pitchFamily="34" charset="-122"/>
            </a:endParaRPr>
          </a:p>
          <a:p>
            <a:pPr algn="l">
              <a:lnSpc>
                <a:spcPct val="130000"/>
              </a:lnSpc>
              <a:buFont typeface="Wingdings" pitchFamily="2" charset="2"/>
              <a:buChar char="Ø"/>
              <a:defRPr/>
            </a:pPr>
            <a:r>
              <a:rPr lang="zh-CN" altLang="zh-CN" sz="2000" b="1" dirty="0">
                <a:latin typeface="微软雅黑" pitchFamily="34" charset="-122"/>
                <a:ea typeface="微软雅黑" pitchFamily="34" charset="-122"/>
              </a:rPr>
              <a:t>晶态、非晶态材料结构</a:t>
            </a:r>
            <a:r>
              <a:rPr lang="zh-CN" altLang="zh-CN" sz="2000" b="1" dirty="0">
                <a:solidFill>
                  <a:srgbClr val="0000FF"/>
                </a:solidFill>
                <a:latin typeface="微软雅黑" pitchFamily="34" charset="-122"/>
                <a:ea typeface="微软雅黑" pitchFamily="34" charset="-122"/>
              </a:rPr>
              <a:t>快速测定</a:t>
            </a:r>
            <a:r>
              <a:rPr lang="zh-CN" altLang="zh-CN" sz="2000" b="1" dirty="0">
                <a:latin typeface="微软雅黑" pitchFamily="34" charset="-122"/>
                <a:ea typeface="微软雅黑" pitchFamily="34" charset="-122"/>
              </a:rPr>
              <a:t>；</a:t>
            </a:r>
          </a:p>
          <a:p>
            <a:pPr algn="l">
              <a:lnSpc>
                <a:spcPct val="130000"/>
              </a:lnSpc>
              <a:buFont typeface="Wingdings" pitchFamily="2" charset="2"/>
              <a:buChar char="Ø"/>
              <a:defRPr/>
            </a:pPr>
            <a:r>
              <a:rPr lang="zh-CN" altLang="zh-CN" sz="2000" b="1" dirty="0">
                <a:latin typeface="微软雅黑" pitchFamily="34" charset="-122"/>
                <a:ea typeface="微软雅黑" pitchFamily="34" charset="-122"/>
              </a:rPr>
              <a:t>材料结构</a:t>
            </a:r>
            <a:r>
              <a:rPr lang="zh-CN" altLang="en-US" sz="2000" b="1" dirty="0">
                <a:latin typeface="微软雅黑" pitchFamily="34" charset="-122"/>
                <a:ea typeface="微软雅黑" pitchFamily="34" charset="-122"/>
              </a:rPr>
              <a:t>、磁结构</a:t>
            </a:r>
            <a:r>
              <a:rPr lang="zh-CN" altLang="zh-CN" sz="2000" b="1" dirty="0">
                <a:latin typeface="微软雅黑" pitchFamily="34" charset="-122"/>
                <a:ea typeface="微软雅黑" pitchFamily="34" charset="-122"/>
              </a:rPr>
              <a:t>和相变研究</a:t>
            </a:r>
            <a:r>
              <a:rPr lang="en-US" altLang="zh-CN" sz="2000" b="1" dirty="0">
                <a:latin typeface="微软雅黑" pitchFamily="34" charset="-122"/>
                <a:ea typeface="微软雅黑" pitchFamily="34" charset="-122"/>
              </a:rPr>
              <a:t>;</a:t>
            </a:r>
            <a:endParaRPr lang="zh-CN" altLang="zh-CN" sz="2000" b="1" dirty="0">
              <a:latin typeface="微软雅黑" pitchFamily="34" charset="-122"/>
              <a:ea typeface="微软雅黑" pitchFamily="34" charset="-122"/>
            </a:endParaRPr>
          </a:p>
          <a:p>
            <a:pPr marL="274638" indent="-274638" algn="l">
              <a:lnSpc>
                <a:spcPct val="130000"/>
              </a:lnSpc>
              <a:buFont typeface="Wingdings" pitchFamily="2" charset="2"/>
              <a:buChar char="Ø"/>
              <a:defRPr/>
            </a:pPr>
            <a:r>
              <a:rPr lang="zh-CN" altLang="en-US" sz="2000" b="1" dirty="0">
                <a:latin typeface="微软雅黑" pitchFamily="34" charset="-122"/>
                <a:ea typeface="微软雅黑" pitchFamily="34" charset="-122"/>
              </a:rPr>
              <a:t>包含</a:t>
            </a:r>
            <a:r>
              <a:rPr lang="zh-CN" altLang="en-US" sz="2000" b="1" dirty="0">
                <a:solidFill>
                  <a:srgbClr val="0000FF"/>
                </a:solidFill>
                <a:latin typeface="微软雅黑" pitchFamily="34" charset="-122"/>
                <a:ea typeface="微软雅黑" pitchFamily="34" charset="-122"/>
              </a:rPr>
              <a:t>贵重元素或中子高吸收元素</a:t>
            </a:r>
            <a:r>
              <a:rPr lang="zh-CN" altLang="en-US" sz="2000" b="1" dirty="0">
                <a:latin typeface="微软雅黑" pitchFamily="34" charset="-122"/>
                <a:ea typeface="微软雅黑" pitchFamily="34" charset="-122"/>
              </a:rPr>
              <a:t>（</a:t>
            </a:r>
            <a:r>
              <a:rPr lang="en-US" altLang="zh-CN" sz="2000" b="1" dirty="0">
                <a:latin typeface="微软雅黑" pitchFamily="34" charset="-122"/>
                <a:ea typeface="微软雅黑" pitchFamily="34" charset="-122"/>
                <a:cs typeface="Times New Roman" pitchFamily="18" charset="0"/>
              </a:rPr>
              <a:t>B</a:t>
            </a:r>
            <a:r>
              <a:rPr lang="zh-CN" altLang="en-US" sz="2000" b="1" dirty="0">
                <a:latin typeface="微软雅黑" pitchFamily="34" charset="-122"/>
                <a:ea typeface="微软雅黑" pitchFamily="34" charset="-122"/>
                <a:cs typeface="Times New Roman" pitchFamily="18" charset="0"/>
              </a:rPr>
              <a:t>，</a:t>
            </a:r>
            <a:r>
              <a:rPr lang="en-US" altLang="zh-CN" sz="2000" b="1" dirty="0">
                <a:latin typeface="微软雅黑" pitchFamily="34" charset="-122"/>
                <a:ea typeface="微软雅黑" pitchFamily="34" charset="-122"/>
                <a:cs typeface="Times New Roman" pitchFamily="18" charset="0"/>
              </a:rPr>
              <a:t>Cd</a:t>
            </a:r>
            <a:r>
              <a:rPr lang="zh-CN" altLang="en-US" sz="2000" b="1" dirty="0">
                <a:latin typeface="微软雅黑" pitchFamily="34" charset="-122"/>
                <a:ea typeface="微软雅黑" pitchFamily="34" charset="-122"/>
                <a:cs typeface="Times New Roman" pitchFamily="18" charset="0"/>
              </a:rPr>
              <a:t>，</a:t>
            </a:r>
            <a:r>
              <a:rPr lang="en-US" altLang="zh-CN" sz="2000" b="1" dirty="0" err="1">
                <a:latin typeface="微软雅黑" pitchFamily="34" charset="-122"/>
                <a:ea typeface="微软雅黑" pitchFamily="34" charset="-122"/>
                <a:cs typeface="Times New Roman" pitchFamily="18" charset="0"/>
              </a:rPr>
              <a:t>Sm</a:t>
            </a:r>
            <a:r>
              <a:rPr lang="zh-CN" altLang="en-US" sz="2000" b="1" dirty="0">
                <a:latin typeface="微软雅黑" pitchFamily="34" charset="-122"/>
                <a:ea typeface="微软雅黑" pitchFamily="34" charset="-122"/>
              </a:rPr>
              <a:t>）</a:t>
            </a:r>
            <a:r>
              <a:rPr lang="zh-CN" altLang="en-US" sz="2000" b="1" dirty="0">
                <a:solidFill>
                  <a:srgbClr val="0000FF"/>
                </a:solidFill>
                <a:latin typeface="微软雅黑" pitchFamily="34" charset="-122"/>
                <a:ea typeface="微软雅黑" pitchFamily="34" charset="-122"/>
              </a:rPr>
              <a:t>的材料晶体结构测定</a:t>
            </a:r>
            <a:r>
              <a:rPr lang="zh-CN" altLang="en-US" sz="2000" b="1" dirty="0">
                <a:latin typeface="微软雅黑" pitchFamily="34" charset="-122"/>
                <a:ea typeface="微软雅黑" pitchFamily="34" charset="-122"/>
              </a:rPr>
              <a:t>。</a:t>
            </a:r>
          </a:p>
          <a:p>
            <a:pPr marL="182563" indent="-182563" algn="l">
              <a:lnSpc>
                <a:spcPct val="130000"/>
              </a:lnSpc>
              <a:buFont typeface="Wingdings" pitchFamily="2" charset="2"/>
              <a:buChar char="Ø"/>
              <a:defRPr/>
            </a:pPr>
            <a:r>
              <a:rPr lang="zh-CN" altLang="zh-CN" sz="2000" b="1" dirty="0">
                <a:latin typeface="微软雅黑" pitchFamily="34" charset="-122"/>
                <a:ea typeface="微软雅黑" pitchFamily="34" charset="-122"/>
              </a:rPr>
              <a:t>特殊环境</a:t>
            </a:r>
            <a:r>
              <a:rPr lang="zh-CN" altLang="en-US" sz="2000" b="1" dirty="0">
                <a:latin typeface="微软雅黑" pitchFamily="34" charset="-122"/>
                <a:ea typeface="微软雅黑" pitchFamily="34" charset="-122"/>
              </a:rPr>
              <a:t>（</a:t>
            </a:r>
            <a:r>
              <a:rPr lang="zh-CN" altLang="zh-CN" sz="2000" b="1" dirty="0">
                <a:latin typeface="微软雅黑" pitchFamily="34" charset="-122"/>
                <a:ea typeface="微软雅黑" pitchFamily="34" charset="-122"/>
              </a:rPr>
              <a:t>温度、压力、磁场、电场等</a:t>
            </a:r>
            <a:r>
              <a:rPr lang="zh-CN" altLang="en-US" sz="2000" b="1" dirty="0">
                <a:latin typeface="微软雅黑" pitchFamily="34" charset="-122"/>
                <a:ea typeface="微软雅黑" pitchFamily="34" charset="-122"/>
              </a:rPr>
              <a:t>）</a:t>
            </a:r>
            <a:r>
              <a:rPr lang="zh-CN" altLang="zh-CN" sz="2000" b="1" dirty="0">
                <a:latin typeface="微软雅黑" pitchFamily="34" charset="-122"/>
                <a:ea typeface="微软雅黑" pitchFamily="34" charset="-122"/>
              </a:rPr>
              <a:t>材料结构与相变</a:t>
            </a:r>
            <a:r>
              <a:rPr lang="zh-CN" altLang="en-US" sz="2000" b="1" dirty="0">
                <a:latin typeface="微软雅黑" pitchFamily="34" charset="-122"/>
                <a:ea typeface="微软雅黑" pitchFamily="34" charset="-122"/>
              </a:rPr>
              <a:t>研究；</a:t>
            </a:r>
            <a:endParaRPr lang="en-US" altLang="zh-CN" sz="2000" b="1" dirty="0">
              <a:latin typeface="微软雅黑" pitchFamily="34" charset="-122"/>
              <a:ea typeface="微软雅黑" pitchFamily="34" charset="-122"/>
            </a:endParaRPr>
          </a:p>
        </p:txBody>
      </p:sp>
      <p:sp>
        <p:nvSpPr>
          <p:cNvPr id="20485" name="TextBox 1"/>
          <p:cNvSpPr txBox="1">
            <a:spLocks noChangeArrowheads="1"/>
          </p:cNvSpPr>
          <p:nvPr/>
        </p:nvSpPr>
        <p:spPr bwMode="auto">
          <a:xfrm>
            <a:off x="285750" y="6426200"/>
            <a:ext cx="216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a:solidFill>
                  <a:srgbClr val="000000"/>
                </a:solidFill>
              </a:rPr>
              <a:t>VX4</a:t>
            </a:r>
            <a:r>
              <a:rPr lang="zh-CN" altLang="en-US">
                <a:solidFill>
                  <a:srgbClr val="000000"/>
                </a:solidFill>
              </a:rPr>
              <a:t>高压装置主体</a:t>
            </a:r>
          </a:p>
        </p:txBody>
      </p:sp>
      <p:pic>
        <p:nvPicPr>
          <p:cNvPr id="12" name="Picture 12" descr="F:\今日之事\高压PEcell购置\高压中子衍射装置(论证提交)\提交材料和PPT\高压中子衍射装置.jp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rcRect/>
          <a:stretch>
            <a:fillRect/>
          </a:stretch>
        </p:blipFill>
        <p:spPr bwMode="auto">
          <a:xfrm>
            <a:off x="500063" y="4000500"/>
            <a:ext cx="1670050" cy="2281238"/>
          </a:xfrm>
          <a:prstGeom prst="rect">
            <a:avLst/>
          </a:prstGeom>
          <a:ln>
            <a:noFill/>
          </a:ln>
          <a:effectLst>
            <a:outerShdw blurRad="292100" dist="139700" dir="2700000" algn="tl" rotWithShape="0">
              <a:srgbClr val="333333">
                <a:alpha val="65000"/>
              </a:srgbClr>
            </a:outerShdw>
          </a:effectLst>
          <a:extLst/>
        </p:spPr>
      </p:pic>
      <p:grpSp>
        <p:nvGrpSpPr>
          <p:cNvPr id="20487" name="组合 4"/>
          <p:cNvGrpSpPr>
            <a:grpSpLocks/>
          </p:cNvGrpSpPr>
          <p:nvPr/>
        </p:nvGrpSpPr>
        <p:grpSpPr bwMode="auto">
          <a:xfrm>
            <a:off x="5994400" y="4000500"/>
            <a:ext cx="1646238" cy="2714625"/>
            <a:chOff x="5051992" y="1772816"/>
            <a:chExt cx="2520280" cy="4104456"/>
          </a:xfrm>
        </p:grpSpPr>
        <p:pic>
          <p:nvPicPr>
            <p:cNvPr id="14" name="Picture 13"/>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40000" contrast="20000"/>
                      </a14:imgEffect>
                    </a14:imgLayer>
                  </a14:imgProps>
                </a:ext>
              </a:extLst>
            </a:blip>
            <a:srcRect/>
            <a:stretch/>
          </p:blipFill>
          <p:spPr bwMode="auto">
            <a:xfrm>
              <a:off x="5234269" y="1772816"/>
              <a:ext cx="2146004" cy="3528392"/>
            </a:xfrm>
            <a:prstGeom prst="rect">
              <a:avLst/>
            </a:prstGeom>
            <a:ln>
              <a:noFill/>
            </a:ln>
            <a:effectLst>
              <a:outerShdw blurRad="292100" dist="139700" dir="2700000" algn="tl" rotWithShape="0">
                <a:srgbClr val="333333">
                  <a:alpha val="65000"/>
                </a:srgbClr>
              </a:outerShdw>
            </a:effectLst>
            <a:extLst/>
          </p:spPr>
        </p:pic>
        <p:pic>
          <p:nvPicPr>
            <p:cNvPr id="15" name="Picture 13"/>
            <p:cNvPicPr>
              <a:picLocks noChangeAspect="1" noChangeArrowheads="1"/>
            </p:cNvPicPr>
            <p:nvPr/>
          </p:nvPicPr>
          <p:blipFill rotWithShape="1">
            <a:blip r:embed="rId11"/>
            <a:srcRect/>
            <a:stretch/>
          </p:blipFill>
          <p:spPr bwMode="auto">
            <a:xfrm>
              <a:off x="5051992" y="5318011"/>
              <a:ext cx="2520280" cy="559261"/>
            </a:xfrm>
            <a:prstGeom prst="rect">
              <a:avLst/>
            </a:prstGeom>
            <a:ln>
              <a:noFill/>
            </a:ln>
            <a:effectLst>
              <a:outerShdw blurRad="292100" dist="139700" dir="2700000" algn="tl" rotWithShape="0">
                <a:srgbClr val="333333">
                  <a:alpha val="65000"/>
                </a:srgbClr>
              </a:outerShdw>
            </a:effectLst>
            <a:extLst/>
          </p:spPr>
        </p:pic>
      </p:grpSp>
      <p:sp>
        <p:nvSpPr>
          <p:cNvPr id="20488" name="矩形 15"/>
          <p:cNvSpPr>
            <a:spLocks noChangeArrowheads="1"/>
          </p:cNvSpPr>
          <p:nvPr/>
        </p:nvSpPr>
        <p:spPr bwMode="auto">
          <a:xfrm>
            <a:off x="3499123" y="6441440"/>
            <a:ext cx="157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a:t>自动换样装置</a:t>
            </a:r>
          </a:p>
        </p:txBody>
      </p:sp>
      <p:sp>
        <p:nvSpPr>
          <p:cNvPr id="20489" name="矩形 16"/>
          <p:cNvSpPr>
            <a:spLocks noChangeArrowheads="1"/>
          </p:cNvSpPr>
          <p:nvPr/>
        </p:nvSpPr>
        <p:spPr bwMode="auto">
          <a:xfrm>
            <a:off x="4821620" y="245746"/>
            <a:ext cx="39917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dirty="0">
                <a:latin typeface="微软雅黑" pitchFamily="34" charset="-122"/>
                <a:ea typeface="微软雅黑" pitchFamily="34" charset="-122"/>
              </a:rPr>
              <a:t>高强度粉末衍射仪</a:t>
            </a:r>
            <a:r>
              <a:rPr lang="en-US" altLang="zh-CN" sz="2800" b="1" dirty="0">
                <a:latin typeface="微软雅黑" pitchFamily="34" charset="-122"/>
                <a:ea typeface="微软雅黑" pitchFamily="34" charset="-122"/>
              </a:rPr>
              <a:t>HIPD</a:t>
            </a:r>
            <a:endParaRPr lang="zh-CN" altLang="en-US" sz="2800" b="1" dirty="0">
              <a:latin typeface="微软雅黑" pitchFamily="34" charset="-122"/>
              <a:ea typeface="微软雅黑" pitchFamily="34" charset="-122"/>
            </a:endParaRPr>
          </a:p>
        </p:txBody>
      </p:sp>
      <p:pic>
        <p:nvPicPr>
          <p:cNvPr id="20490" name="Picture 8" descr="C:\Users\Administrator.USER-20170816XO\Desktop\pku_logo_b.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13731" y="3105981"/>
            <a:ext cx="1842294" cy="59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2093377"/>
      </p:ext>
    </p:extLst>
  </p:cSld>
  <p:clrMapOvr>
    <a:masterClrMapping/>
  </p:clrMapOvr>
  <p:timing>
    <p:tnLst>
      <p:par>
        <p:cTn id="1" dur="indefinite" restart="never" nodeType="tmRoot"/>
      </p:par>
    </p:tnLst>
  </p:timing>
</p:sld>
</file>

<file path=ppt/theme/theme1.xml><?xml version="1.0" encoding="utf-8"?>
<a:theme xmlns:a="http://schemas.openxmlformats.org/drawingml/2006/main" name="1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3_Office 主题">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lumMod val="20000"/>
            <a:lumOff val="80000"/>
          </a:schemeClr>
        </a:solidFill>
        <a:ln w="28575">
          <a:solidFill>
            <a:srgbClr val="0000FF"/>
          </a:solidFill>
          <a:miter lim="800000"/>
          <a:headEnd/>
          <a:tailEnd/>
        </a:ln>
        <a:effectLst>
          <a:prstShdw prst="shdw12">
            <a:schemeClr val="bg2">
              <a:alpha val="50000"/>
            </a:schemeClr>
          </a:prstShdw>
        </a:effectLst>
      </a:spPr>
      <a:bodyPr>
        <a:spAutoFit/>
      </a:bodyPr>
      <a:lstStyle>
        <a:defPPr marL="360363" indent="-360363">
          <a:defRPr sz="1600" b="1" dirty="0">
            <a:solidFill>
              <a:schemeClr val="hlink"/>
            </a:solidFill>
            <a:latin typeface="微软雅黑" pitchFamily="34" charset="-122"/>
            <a:ea typeface="微软雅黑" pitchFamily="34" charset="-122"/>
          </a:defRPr>
        </a:defPPr>
      </a:lst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2451</TotalTime>
  <Pages>0</Pages>
  <Words>3683</Words>
  <Characters>0</Characters>
  <Application>Microsoft Office PowerPoint</Application>
  <DocSecurity>0</DocSecurity>
  <PresentationFormat>全屏显示(4:3)</PresentationFormat>
  <Lines>0</Lines>
  <Paragraphs>424</Paragraphs>
  <Slides>50</Slides>
  <Notes>39</Notes>
  <HiddenSlides>0</HiddenSlides>
  <MMClips>0</MMClips>
  <ScaleCrop>false</ScaleCrop>
  <HeadingPairs>
    <vt:vector size="6" baseType="variant">
      <vt:variant>
        <vt:lpstr>主题</vt:lpstr>
      </vt:variant>
      <vt:variant>
        <vt:i4>1</vt:i4>
      </vt:variant>
      <vt:variant>
        <vt:lpstr>嵌入 OLE 服务器</vt:lpstr>
      </vt:variant>
      <vt:variant>
        <vt:i4>2</vt:i4>
      </vt:variant>
      <vt:variant>
        <vt:lpstr>幻灯片标题</vt:lpstr>
      </vt:variant>
      <vt:variant>
        <vt:i4>50</vt:i4>
      </vt:variant>
    </vt:vector>
  </HeadingPairs>
  <TitlesOfParts>
    <vt:vector size="53" baseType="lpstr">
      <vt:lpstr>13_Office 主题</vt:lpstr>
      <vt:lpstr>Origin50.Graph</vt:lpstr>
      <vt:lpstr>Graph</vt:lpstr>
      <vt:lpstr>PowerPoint 演示文稿</vt:lpstr>
      <vt:lpstr>PowerPoint 演示文稿</vt:lpstr>
      <vt:lpstr>PowerPoint 演示文稿</vt:lpstr>
      <vt:lpstr>PowerPoint 演示文稿</vt:lpstr>
      <vt:lpstr>PowerPoint 演示文稿</vt:lpstr>
      <vt:lpstr>PowerPoint 演示文稿</vt:lpstr>
      <vt:lpstr>CARR中子科学平台布局图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CharactersWithSpaces>0</CharactersWithSpaces>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东风</dc:creator>
  <cp:lastModifiedBy>KSun</cp:lastModifiedBy>
  <cp:revision>1578</cp:revision>
  <dcterms:created xsi:type="dcterms:W3CDTF">2017-06-29T00:40:36Z</dcterms:created>
  <dcterms:modified xsi:type="dcterms:W3CDTF">2018-09-11T06:29:32Z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