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7"/>
  </p:notesMasterIdLst>
  <p:sldIdLst>
    <p:sldId id="273" r:id="rId2"/>
    <p:sldId id="284" r:id="rId3"/>
    <p:sldId id="278" r:id="rId4"/>
    <p:sldId id="290" r:id="rId5"/>
    <p:sldId id="279" r:id="rId6"/>
    <p:sldId id="291" r:id="rId7"/>
    <p:sldId id="257" r:id="rId8"/>
    <p:sldId id="293" r:id="rId9"/>
    <p:sldId id="280" r:id="rId10"/>
    <p:sldId id="281" r:id="rId11"/>
    <p:sldId id="285" r:id="rId12"/>
    <p:sldId id="286" r:id="rId13"/>
    <p:sldId id="296" r:id="rId14"/>
    <p:sldId id="283" r:id="rId15"/>
    <p:sldId id="294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1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D1361-D599-47D2-992C-F6BC41BA6C80}" type="datetimeFigureOut">
              <a:rPr lang="zh-CN" altLang="en-US" smtClean="0"/>
              <a:t>2018-9-10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35AE8-1A10-41A8-A6D9-AAD845ACDA1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3018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E72191E-938D-4BDF-A83F-46B5E913592B}" type="slidenum">
              <a:rPr lang="en-US" altLang="zh-CN"/>
              <a:pPr eaLnBrk="1" hangingPunct="1"/>
              <a:t>2</a:t>
            </a:fld>
            <a:endParaRPr lang="en-US" altLang="zh-CN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zh-CN"/>
              <a:t>	</a:t>
            </a:r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311327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772CE5-7903-4F18-B71F-433AB623E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73E03788-AABC-4208-8E9F-1708EE284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F70A757-8A70-4E5A-894C-4B234274D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2D19-D25C-4205-80D8-C4D179D05507}" type="datetimeFigureOut">
              <a:rPr lang="zh-CN" altLang="en-US" smtClean="0"/>
              <a:t>2018-9-10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E16D8E1-F432-4F09-85F1-237086009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B5E8E1-113C-4C80-B919-B952510FA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1884-B449-46D3-993D-2F75F8B6C8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94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F2E593-3415-4EA6-968D-A566A50CB3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79E0853-9CE7-4CBF-A653-28431D0FF7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0B74FC9-C32C-4974-990B-A2E6B9712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2D19-D25C-4205-80D8-C4D179D05507}" type="datetimeFigureOut">
              <a:rPr lang="zh-CN" altLang="en-US" smtClean="0"/>
              <a:t>2018-9-10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875D277-0BFB-420A-9A80-91065C777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EE20AC-3EB7-4E0B-AA6F-A8319010B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1884-B449-46D3-993D-2F75F8B6C8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9610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3E17735D-A7D7-4799-A2E9-2585493AD6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552D8AB-D465-400C-BA2C-86201601D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E2733B-878E-4136-9009-08F65B98D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2D19-D25C-4205-80D8-C4D179D05507}" type="datetimeFigureOut">
              <a:rPr lang="zh-CN" altLang="en-US" smtClean="0"/>
              <a:t>2018-9-10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EF6178A-4CEF-40E4-8DD0-2A1D5613A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B4E886-CC83-4141-8ED4-D4399D295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1884-B449-46D3-993D-2F75F8B6C8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064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0E92CCD-F40D-4E7A-9F99-94A014A34D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7F900B-6EEA-4AD5-88B0-466223140F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2975013-C9A2-42BB-B761-CEABF0A06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2D19-D25C-4205-80D8-C4D179D05507}" type="datetimeFigureOut">
              <a:rPr lang="zh-CN" altLang="en-US" smtClean="0"/>
              <a:t>2018-9-10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ACDA03E-9BE1-4E1A-8CD1-B680E68DA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3B17DB8-7F1C-4AFF-A186-9FA67326B9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1884-B449-46D3-993D-2F75F8B6C8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640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120421-0D97-4BB0-925C-D005B03D3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5D8BF5-D0E9-43BD-8667-AB7500035E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40EC2D-45C8-4F07-936F-B97AD84FC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2D19-D25C-4205-80D8-C4D179D05507}" type="datetimeFigureOut">
              <a:rPr lang="zh-CN" altLang="en-US" smtClean="0"/>
              <a:t>2018-9-10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60F4A8E-AFAB-432C-9CE2-1ADCA1977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62F8EC5-2451-4199-92EE-D5B7D5BCC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1884-B449-46D3-993D-2F75F8B6C8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2633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69A801-4F93-47EF-9B5B-5EEA01FD4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5F7DDDE-AC3E-43F7-BC89-E887B669EA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C1C2C9B-8EBF-44A6-AB5C-EC480424F6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2553E99-878D-4DF6-8726-5BB9AFB5E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2D19-D25C-4205-80D8-C4D179D05507}" type="datetimeFigureOut">
              <a:rPr lang="zh-CN" altLang="en-US" smtClean="0"/>
              <a:t>2018-9-10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D882146-D4D1-44D8-9831-0812EDDDB2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8D0520F-3EAC-4420-A21A-2E3D2A738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1884-B449-46D3-993D-2F75F8B6C8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420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EAF495-9885-4370-ACD1-56F18C730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092E5D-6DF1-4F36-9F47-7E7BF3893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B16994-A0AA-45B4-9E4B-C4A6A05454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937C141-8279-4AA7-A576-0D4F0BBF2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3F3C7BCF-DFA3-4102-B940-44557E78AB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408781FF-9841-4364-B782-848493FE0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2D19-D25C-4205-80D8-C4D179D05507}" type="datetimeFigureOut">
              <a:rPr lang="zh-CN" altLang="en-US" smtClean="0"/>
              <a:t>2018-9-10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D6611937-D848-4D54-A2F2-BDA15BE81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C9FC6A01-99A8-46E6-8D1E-5B3503547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1884-B449-46D3-993D-2F75F8B6C8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795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E295F34-370F-4EA0-B8DE-ADFD92F23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91B203D-FB4E-48F3-B318-99F447D32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2D19-D25C-4205-80D8-C4D179D05507}" type="datetimeFigureOut">
              <a:rPr lang="zh-CN" altLang="en-US" smtClean="0"/>
              <a:t>2018-9-10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57D689D2-B36F-4063-860A-FE88CDCF9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F1330DC-A98E-4CCE-8D02-82F01EA1A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1884-B449-46D3-993D-2F75F8B6C8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2806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441AA99-B19C-463D-8BAC-E7F3C307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2D19-D25C-4205-80D8-C4D179D05507}" type="datetimeFigureOut">
              <a:rPr lang="zh-CN" altLang="en-US" smtClean="0"/>
              <a:t>2018-9-10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B1C6E9A-6198-436D-A93F-AE32DB3E1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7D59595-F345-4AC7-A0B9-65EC0F529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1884-B449-46D3-993D-2F75F8B6C8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932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1E438E-72B5-4AF2-93A0-BE988F42D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D338FF1-52BE-499E-9766-D6953A4F7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0B8901D-7949-4969-8F8A-1D96F5DB98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CB4FF1E-F936-4998-A449-C29BC13E5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2D19-D25C-4205-80D8-C4D179D05507}" type="datetimeFigureOut">
              <a:rPr lang="zh-CN" altLang="en-US" smtClean="0"/>
              <a:t>2018-9-10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7F2E9CA-152C-4E70-B57D-35B0052FA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A77137B-89C5-47B5-9D02-D6EE82B19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1884-B449-46D3-993D-2F75F8B6C8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124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9784E77-9762-4F3A-B7BE-5CDC9A943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4162EEB-558F-4FFB-90A5-E008D27C2A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2263AF-467E-42A1-8072-E48674392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0FDD10A-67AF-4ADC-A807-6F6DC52C9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02D19-D25C-4205-80D8-C4D179D05507}" type="datetimeFigureOut">
              <a:rPr lang="zh-CN" altLang="en-US" smtClean="0"/>
              <a:t>2018-9-10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5380EF6-DC3A-44D9-B98C-3E991908E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AD6975D-4CB5-4079-B058-4C2FA8571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E41884-B449-46D3-993D-2F75F8B6C8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9952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2DED9466-4C1E-4684-857D-BE70F68DD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61625D0-477C-4D7A-B95C-C582155ED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A1EFFBE-26EB-480F-98A3-40BA7D3C25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02D19-D25C-4205-80D8-C4D179D05507}" type="datetimeFigureOut">
              <a:rPr lang="zh-CN" altLang="en-US" smtClean="0"/>
              <a:t>2018-9-10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DE289BC-8FCD-4B7B-A56D-7936D52ACE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F2AC978-DD5C-42B1-AD6E-4E732B4164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41884-B449-46D3-993D-2F75F8B6C86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299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wmf"/><Relationship Id="rId5" Type="http://schemas.openxmlformats.org/officeDocument/2006/relationships/image" Target="../media/image3.jpeg"/><Relationship Id="rId4" Type="http://schemas.openxmlformats.org/officeDocument/2006/relationships/image" Target="../media/image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09800" y="639404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MR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CSNS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多功能反射谱仪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27648" y="2721666"/>
            <a:ext cx="6400800" cy="792088"/>
          </a:xfrm>
        </p:spPr>
        <p:txBody>
          <a:bodyPr>
            <a:normAutofit/>
          </a:bodyPr>
          <a:lstStyle/>
          <a:p>
            <a:r>
              <a:rPr lang="zh-CN" altLang="en-US" sz="2800" b="1" dirty="0">
                <a:solidFill>
                  <a:srgbClr val="0000FF"/>
                </a:solidFill>
              </a:rPr>
              <a:t>朱涛</a:t>
            </a:r>
            <a:endParaRPr lang="en-US" altLang="zh-CN" sz="2800" b="1" dirty="0">
              <a:solidFill>
                <a:srgbClr val="0000FF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5375921" y="5775648"/>
            <a:ext cx="1620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2018-05-10</a:t>
            </a:r>
            <a:endParaRPr lang="zh-CN" alt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91544" y="3140968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zh-CN" altLang="en-US" sz="2000" b="1" u="sng" dirty="0">
                <a:solidFill>
                  <a:srgbClr val="0000FF"/>
                </a:solidFill>
              </a:rPr>
              <a:t>报告内容</a:t>
            </a:r>
            <a:endParaRPr lang="en-US" altLang="zh-CN" sz="2000" b="1" u="sng" dirty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CN" sz="2000" b="1" dirty="0">
                <a:solidFill>
                  <a:srgbClr val="0000FF"/>
                </a:solidFill>
              </a:rPr>
              <a:t>1</a:t>
            </a:r>
            <a:r>
              <a:rPr lang="zh-CN" altLang="en-US" sz="2000" b="1" dirty="0">
                <a:solidFill>
                  <a:srgbClr val="0000FF"/>
                </a:solidFill>
              </a:rPr>
              <a:t>、引言</a:t>
            </a:r>
            <a:endParaRPr lang="en-US" altLang="zh-CN" sz="2000" b="1" dirty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CN" sz="2000" b="1" dirty="0">
                <a:solidFill>
                  <a:srgbClr val="0000FF"/>
                </a:solidFill>
              </a:rPr>
              <a:t>2</a:t>
            </a:r>
            <a:r>
              <a:rPr lang="zh-CN" altLang="zh-CN" sz="2000" b="1" dirty="0">
                <a:solidFill>
                  <a:srgbClr val="0000FF"/>
                </a:solidFill>
              </a:rPr>
              <a:t>、</a:t>
            </a:r>
            <a:r>
              <a:rPr lang="en-US" altLang="zh-CN" sz="2000" b="1" dirty="0">
                <a:solidFill>
                  <a:srgbClr val="0000FF"/>
                </a:solidFill>
              </a:rPr>
              <a:t>18</a:t>
            </a:r>
            <a:r>
              <a:rPr lang="zh-CN" altLang="en-US" sz="2000" b="1" dirty="0">
                <a:solidFill>
                  <a:srgbClr val="0000FF"/>
                </a:solidFill>
              </a:rPr>
              <a:t>年度调试</a:t>
            </a:r>
            <a:r>
              <a:rPr lang="zh-CN" altLang="zh-CN" sz="2000" b="1" dirty="0">
                <a:solidFill>
                  <a:srgbClr val="0000FF"/>
                </a:solidFill>
              </a:rPr>
              <a:t>进展</a:t>
            </a:r>
            <a:endParaRPr lang="en-US" altLang="zh-CN" sz="2000" b="1" dirty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CN" sz="2000" b="1" dirty="0">
                <a:solidFill>
                  <a:srgbClr val="0000FF"/>
                </a:solidFill>
              </a:rPr>
              <a:t>3</a:t>
            </a:r>
            <a:r>
              <a:rPr lang="zh-CN" altLang="zh-CN" sz="2000" b="1" dirty="0">
                <a:solidFill>
                  <a:srgbClr val="0000FF"/>
                </a:solidFill>
              </a:rPr>
              <a:t>、</a:t>
            </a:r>
            <a:r>
              <a:rPr lang="zh-CN" altLang="en-US" sz="2000" b="1" dirty="0">
                <a:solidFill>
                  <a:srgbClr val="0000FF"/>
                </a:solidFill>
              </a:rPr>
              <a:t>用户及合作研究</a:t>
            </a:r>
            <a:endParaRPr lang="en-US" altLang="zh-CN" sz="2000" b="1" dirty="0">
              <a:solidFill>
                <a:srgbClr val="0000FF"/>
              </a:solidFill>
            </a:endParaRPr>
          </a:p>
          <a:p>
            <a:pPr>
              <a:spcBef>
                <a:spcPts val="1200"/>
              </a:spcBef>
            </a:pPr>
            <a:r>
              <a:rPr lang="en-US" altLang="zh-CN" sz="2000" b="1" dirty="0">
                <a:solidFill>
                  <a:srgbClr val="0000FF"/>
                </a:solidFill>
              </a:rPr>
              <a:t>4</a:t>
            </a:r>
            <a:r>
              <a:rPr lang="zh-CN" altLang="en-US" sz="2000" b="1" dirty="0">
                <a:solidFill>
                  <a:srgbClr val="0000FF"/>
                </a:solidFill>
              </a:rPr>
              <a:t>、问题和挑战</a:t>
            </a:r>
            <a:endParaRPr lang="en-US" altLang="zh-CN" sz="20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77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68683" y="1588631"/>
            <a:ext cx="10472739" cy="18004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(1) 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多层膜辐照方向：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He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注入金属多层膜材料的表征及原子行为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正在进行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Symbol"/>
            </a:endParaRPr>
          </a:p>
          <a:p>
            <a:pPr>
              <a:spcBef>
                <a:spcPts val="6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(2) 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Symbol"/>
              </a:rPr>
              <a:t>磁性多层膜方向：大自旋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Symbol"/>
              </a:rPr>
              <a:t>Hall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Symbol"/>
              </a:rPr>
              <a:t>效应相关的磁性多层膜界面特性 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即将开展</a:t>
            </a: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zh-CN" sz="2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Symbol"/>
            </a:endParaRPr>
          </a:p>
          <a:p>
            <a:pPr>
              <a:spcBef>
                <a:spcPts val="600"/>
              </a:spcBef>
            </a:pPr>
            <a:r>
              <a:rPr lang="en-US" altLang="zh-CN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Symbol"/>
              </a:rPr>
              <a:t>(3) </a:t>
            </a:r>
            <a:r>
              <a:rPr lang="zh-CN" altLang="en-US" sz="24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Symbol"/>
              </a:rPr>
              <a:t>氧化物薄膜方向：新型氧化物薄膜及其异质结的结构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正在进行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Symbol"/>
            </a:endParaRPr>
          </a:p>
          <a:p>
            <a:pPr>
              <a:spcBef>
                <a:spcPts val="600"/>
              </a:spcBef>
            </a:pPr>
            <a:endParaRPr lang="zh-CN" altLang="en-US" sz="24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b="1" u="sng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3. </a:t>
            </a:r>
            <a:r>
              <a:rPr lang="zh-CN" altLang="en-US" sz="3200" b="1" u="sng" dirty="0">
                <a:solidFill>
                  <a:srgbClr val="0000FF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用户及合作研究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2C06AB0A-5AF4-48D9-84D0-34CA52F13A5A}"/>
              </a:ext>
            </a:extLst>
          </p:cNvPr>
          <p:cNvGrpSpPr/>
          <p:nvPr/>
        </p:nvGrpSpPr>
        <p:grpSpPr>
          <a:xfrm>
            <a:off x="1794280" y="3398349"/>
            <a:ext cx="8510149" cy="2842883"/>
            <a:chOff x="1794280" y="3398349"/>
            <a:chExt cx="8510149" cy="2842883"/>
          </a:xfrm>
        </p:grpSpPr>
        <p:grpSp>
          <p:nvGrpSpPr>
            <p:cNvPr id="2" name="组合 1">
              <a:extLst>
                <a:ext uri="{FF2B5EF4-FFF2-40B4-BE49-F238E27FC236}">
                  <a16:creationId xmlns:a16="http://schemas.microsoft.com/office/drawing/2014/main" id="{42DF3963-EB09-4CDB-B02A-4C6A4A0F933C}"/>
                </a:ext>
              </a:extLst>
            </p:cNvPr>
            <p:cNvGrpSpPr/>
            <p:nvPr/>
          </p:nvGrpSpPr>
          <p:grpSpPr>
            <a:xfrm>
              <a:off x="1794280" y="3398349"/>
              <a:ext cx="8510149" cy="2842883"/>
              <a:chOff x="1794280" y="3398349"/>
              <a:chExt cx="8510149" cy="2842883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807485" y="3400660"/>
                <a:ext cx="8496944" cy="2840572"/>
                <a:chOff x="467544" y="1313077"/>
                <a:chExt cx="8496944" cy="2840572"/>
              </a:xfrm>
            </p:grpSpPr>
            <p:sp>
              <p:nvSpPr>
                <p:cNvPr id="11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67544" y="2280974"/>
                  <a:ext cx="902811" cy="954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zh-CN" sz="1400" dirty="0">
                      <a:solidFill>
                        <a:schemeClr val="tx1"/>
                      </a:solidFill>
                    </a:rPr>
                    <a:t> 2018.04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zh-CN" sz="1400" dirty="0">
                    <a:solidFill>
                      <a:schemeClr val="tx1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zh-CN" sz="1400" dirty="0">
                    <a:solidFill>
                      <a:schemeClr val="tx1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zh-CN" altLang="en-US" sz="1400" dirty="0">
                      <a:solidFill>
                        <a:schemeClr val="tx1"/>
                      </a:solidFill>
                    </a:rPr>
                    <a:t>调试验收</a:t>
                  </a:r>
                </a:p>
              </p:txBody>
            </p:sp>
            <p:sp>
              <p:nvSpPr>
                <p:cNvPr id="12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989016" y="2699901"/>
                  <a:ext cx="1733167" cy="1046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zh-CN" sz="1400" dirty="0">
                      <a:solidFill>
                        <a:schemeClr val="tx1"/>
                      </a:solidFill>
                    </a:rPr>
                    <a:t>      18.04-18.06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zh-CN" sz="1400" dirty="0">
                    <a:solidFill>
                      <a:srgbClr val="FF0000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zh-CN" sz="1400" dirty="0">
                    <a:solidFill>
                      <a:srgbClr val="FF0000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zh-CN" altLang="en-US" sz="2000" dirty="0">
                      <a:solidFill>
                        <a:schemeClr val="tx1"/>
                      </a:solidFill>
                    </a:rPr>
                    <a:t>首期合作研究</a:t>
                  </a:r>
                </a:p>
              </p:txBody>
            </p:sp>
            <p:sp>
              <p:nvSpPr>
                <p:cNvPr id="13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2682908" y="2276212"/>
                  <a:ext cx="2249334" cy="187743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zh-CN" sz="1400" dirty="0">
                    <a:solidFill>
                      <a:schemeClr val="tx1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zh-CN" sz="1400" dirty="0">
                    <a:solidFill>
                      <a:schemeClr val="tx1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zh-CN" sz="1400" dirty="0">
                      <a:solidFill>
                        <a:srgbClr val="0000FF"/>
                      </a:solidFill>
                    </a:rPr>
                    <a:t>18.07-18.09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zh-CN" sz="1400" dirty="0">
                    <a:solidFill>
                      <a:schemeClr val="tx1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zh-CN" altLang="en-US" sz="2000" dirty="0">
                      <a:solidFill>
                        <a:srgbClr val="0000FF"/>
                      </a:solidFill>
                    </a:rPr>
                    <a:t>谱仪散射室内</a:t>
                  </a:r>
                  <a:endParaRPr lang="en-US" altLang="zh-CN" sz="2000" dirty="0">
                    <a:solidFill>
                      <a:srgbClr val="0000FF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zh-CN" altLang="en-US" sz="2000" dirty="0">
                      <a:solidFill>
                        <a:srgbClr val="0000FF"/>
                      </a:solidFill>
                    </a:rPr>
                    <a:t>屏蔽安装</a:t>
                  </a:r>
                  <a:endParaRPr lang="en-US" altLang="zh-CN" sz="2000" dirty="0">
                    <a:solidFill>
                      <a:srgbClr val="0000FF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zh-CN" altLang="en-US" sz="2000" dirty="0">
                      <a:solidFill>
                        <a:srgbClr val="0000FF"/>
                      </a:solidFill>
                    </a:rPr>
                    <a:t>二维面探测器安装</a:t>
                  </a:r>
                  <a:endParaRPr lang="en-US" altLang="zh-CN" sz="2000" dirty="0">
                    <a:solidFill>
                      <a:srgbClr val="0000FF"/>
                    </a:solidFill>
                  </a:endParaRPr>
                </a:p>
              </p:txBody>
            </p:sp>
            <p:cxnSp>
              <p:nvCxnSpPr>
                <p:cNvPr id="14" name="直接箭头连接符 13"/>
                <p:cNvCxnSpPr/>
                <p:nvPr/>
              </p:nvCxnSpPr>
              <p:spPr>
                <a:xfrm>
                  <a:off x="755576" y="2112699"/>
                  <a:ext cx="806502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 flipH="1" flipV="1">
                  <a:off x="947260" y="1902307"/>
                  <a:ext cx="726" cy="21039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/>
                <p:nvPr/>
              </p:nvCxnSpPr>
              <p:spPr>
                <a:xfrm flipV="1">
                  <a:off x="1546473" y="1968237"/>
                  <a:ext cx="0" cy="14446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 flipV="1">
                  <a:off x="2195761" y="1968237"/>
                  <a:ext cx="0" cy="14446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>
                  <a:cxnSpLocks/>
                </p:cNvCxnSpPr>
                <p:nvPr/>
              </p:nvCxnSpPr>
              <p:spPr>
                <a:xfrm flipV="1">
                  <a:off x="2856161" y="1902307"/>
                  <a:ext cx="0" cy="21039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/>
                <p:nvPr/>
              </p:nvCxnSpPr>
              <p:spPr>
                <a:xfrm flipV="1">
                  <a:off x="3487986" y="1968237"/>
                  <a:ext cx="0" cy="14446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直接连接符 19"/>
                <p:cNvCxnSpPr/>
                <p:nvPr/>
              </p:nvCxnSpPr>
              <p:spPr>
                <a:xfrm flipV="1">
                  <a:off x="4135686" y="1976174"/>
                  <a:ext cx="0" cy="14287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" name="直接连接符 20"/>
                <p:cNvCxnSpPr>
                  <a:cxnSpLocks/>
                </p:cNvCxnSpPr>
                <p:nvPr/>
              </p:nvCxnSpPr>
              <p:spPr>
                <a:xfrm flipV="1">
                  <a:off x="4783386" y="1902307"/>
                  <a:ext cx="0" cy="21674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直接连接符 21"/>
                <p:cNvCxnSpPr/>
                <p:nvPr/>
              </p:nvCxnSpPr>
              <p:spPr>
                <a:xfrm flipV="1">
                  <a:off x="5427911" y="1968237"/>
                  <a:ext cx="0" cy="14446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直接连接符 22"/>
                <p:cNvCxnSpPr/>
                <p:nvPr/>
              </p:nvCxnSpPr>
              <p:spPr>
                <a:xfrm flipV="1">
                  <a:off x="6093073" y="1976174"/>
                  <a:ext cx="0" cy="14287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直接连接符 23"/>
                <p:cNvCxnSpPr>
                  <a:cxnSpLocks/>
                </p:cNvCxnSpPr>
                <p:nvPr/>
              </p:nvCxnSpPr>
              <p:spPr>
                <a:xfrm flipV="1">
                  <a:off x="6724898" y="1880726"/>
                  <a:ext cx="0" cy="2383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7" name="矩形 23"/>
                <p:cNvSpPr>
                  <a:spLocks noChangeArrowheads="1"/>
                </p:cNvSpPr>
                <p:nvPr/>
              </p:nvSpPr>
              <p:spPr bwMode="auto">
                <a:xfrm>
                  <a:off x="1332161" y="1599937"/>
                  <a:ext cx="185737" cy="306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zh-CN" sz="1400" b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8" name="直接连接符 27"/>
                <p:cNvCxnSpPr/>
                <p:nvPr/>
              </p:nvCxnSpPr>
              <p:spPr>
                <a:xfrm flipV="1">
                  <a:off x="7315448" y="1968237"/>
                  <a:ext cx="0" cy="14446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矩形 27"/>
                <p:cNvSpPr>
                  <a:spLocks noChangeArrowheads="1"/>
                </p:cNvSpPr>
                <p:nvPr/>
              </p:nvSpPr>
              <p:spPr bwMode="auto">
                <a:xfrm>
                  <a:off x="3688199" y="2158737"/>
                  <a:ext cx="1835543" cy="1046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zh-CN" sz="1400" dirty="0">
                      <a:solidFill>
                        <a:srgbClr val="0070C0"/>
                      </a:solidFill>
                    </a:rPr>
                    <a:t>            </a:t>
                  </a:r>
                  <a:r>
                    <a:rPr lang="en-US" altLang="zh-CN" sz="2000" dirty="0">
                      <a:solidFill>
                        <a:srgbClr val="0000FF"/>
                      </a:solidFill>
                    </a:rPr>
                    <a:t>2018.10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zh-CN" sz="1400" dirty="0">
                    <a:solidFill>
                      <a:srgbClr val="0070C0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zh-CN" sz="1400" dirty="0">
                    <a:solidFill>
                      <a:schemeClr val="tx1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zh-CN" sz="1400" dirty="0">
                      <a:solidFill>
                        <a:schemeClr val="tx1"/>
                      </a:solidFill>
                    </a:rPr>
                    <a:t>              </a:t>
                  </a:r>
                  <a:endParaRPr lang="en-US" altLang="zh-CN" sz="14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0" name="矩形 28"/>
                <p:cNvSpPr>
                  <a:spLocks noChangeArrowheads="1"/>
                </p:cNvSpPr>
                <p:nvPr/>
              </p:nvSpPr>
              <p:spPr bwMode="auto">
                <a:xfrm>
                  <a:off x="5796136" y="2249224"/>
                  <a:ext cx="3168352" cy="95410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zh-CN" sz="1400" dirty="0">
                      <a:solidFill>
                        <a:srgbClr val="FF0000"/>
                      </a:solidFill>
                    </a:rPr>
                    <a:t>          2019.01          </a:t>
                  </a:r>
                  <a:r>
                    <a:rPr lang="en-US" altLang="zh-CN" sz="1400" dirty="0">
                      <a:solidFill>
                        <a:srgbClr val="0000FF"/>
                      </a:solidFill>
                    </a:rPr>
                    <a:t>             </a:t>
                  </a:r>
                  <a:r>
                    <a:rPr lang="en-US" altLang="zh-CN" sz="1400" dirty="0">
                      <a:solidFill>
                        <a:srgbClr val="FF0000"/>
                      </a:solidFill>
                    </a:rPr>
                    <a:t>2019.04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zh-CN" sz="1400" dirty="0">
                    <a:solidFill>
                      <a:srgbClr val="0000FF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zh-CN" sz="1400" dirty="0">
                    <a:solidFill>
                      <a:srgbClr val="0000FF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zh-CN" sz="14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1" name="矩形 2"/>
                <p:cNvSpPr>
                  <a:spLocks noChangeArrowheads="1"/>
                </p:cNvSpPr>
                <p:nvPr/>
              </p:nvSpPr>
              <p:spPr bwMode="auto">
                <a:xfrm>
                  <a:off x="3910545" y="1313077"/>
                  <a:ext cx="1169361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zh-CN" altLang="en-US" sz="1800" dirty="0">
                      <a:solidFill>
                        <a:srgbClr val="0000FF"/>
                      </a:solidFill>
                    </a:rPr>
                    <a:t>运行年会</a:t>
                  </a:r>
                  <a:endParaRPr lang="en-US" altLang="zh-CN" sz="18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33" name="左大括号 1"/>
                <p:cNvSpPr>
                  <a:spLocks/>
                </p:cNvSpPr>
                <p:nvPr/>
              </p:nvSpPr>
              <p:spPr bwMode="auto">
                <a:xfrm rot="16200000">
                  <a:off x="5094812" y="2232734"/>
                  <a:ext cx="128413" cy="805916"/>
                </a:xfrm>
                <a:prstGeom prst="leftBrace">
                  <a:avLst>
                    <a:gd name="adj1" fmla="val 8378"/>
                    <a:gd name="adj2" fmla="val 50000"/>
                  </a:avLst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zh-CN" altLang="en-US" sz="1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椭圆 2"/>
                <p:cNvSpPr>
                  <a:spLocks noChangeArrowheads="1"/>
                </p:cNvSpPr>
                <p:nvPr/>
              </p:nvSpPr>
              <p:spPr bwMode="auto">
                <a:xfrm>
                  <a:off x="4148857" y="1761762"/>
                  <a:ext cx="647700" cy="650875"/>
                </a:xfrm>
                <a:prstGeom prst="ellipse">
                  <a:avLst/>
                </a:prstGeom>
                <a:solidFill>
                  <a:srgbClr val="FFFF00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zh-CN" altLang="en-US" sz="1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矩形 28"/>
                <p:cNvSpPr>
                  <a:spLocks noChangeArrowheads="1"/>
                </p:cNvSpPr>
                <p:nvPr/>
              </p:nvSpPr>
              <p:spPr bwMode="auto">
                <a:xfrm>
                  <a:off x="2426983" y="2258749"/>
                  <a:ext cx="830677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zh-CN" sz="1400" dirty="0">
                      <a:solidFill>
                        <a:schemeClr val="tx1"/>
                      </a:solidFill>
                    </a:rPr>
                    <a:t>2018.07</a:t>
                  </a:r>
                </a:p>
              </p:txBody>
            </p:sp>
            <p:sp>
              <p:nvSpPr>
                <p:cNvPr id="37" name="左大括号 36"/>
                <p:cNvSpPr>
                  <a:spLocks/>
                </p:cNvSpPr>
                <p:nvPr/>
              </p:nvSpPr>
              <p:spPr bwMode="auto">
                <a:xfrm rot="16200000">
                  <a:off x="1721199" y="2222229"/>
                  <a:ext cx="118319" cy="820008"/>
                </a:xfrm>
                <a:prstGeom prst="leftBrace">
                  <a:avLst>
                    <a:gd name="adj1" fmla="val 8341"/>
                    <a:gd name="adj2" fmla="val 50000"/>
                  </a:avLst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zh-CN" altLang="en-US" sz="1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8" name="左大括号 37"/>
                <p:cNvSpPr>
                  <a:spLocks/>
                </p:cNvSpPr>
                <p:nvPr/>
              </p:nvSpPr>
              <p:spPr bwMode="auto">
                <a:xfrm rot="16200000">
                  <a:off x="6125638" y="2160523"/>
                  <a:ext cx="116731" cy="945010"/>
                </a:xfrm>
                <a:prstGeom prst="leftBrace">
                  <a:avLst>
                    <a:gd name="adj1" fmla="val 8365"/>
                    <a:gd name="adj2" fmla="val 50000"/>
                  </a:avLst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zh-CN" altLang="en-US" sz="1400" b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9" name="直接连接符 38"/>
                <p:cNvCxnSpPr/>
                <p:nvPr/>
              </p:nvCxnSpPr>
              <p:spPr>
                <a:xfrm flipV="1">
                  <a:off x="7956376" y="1976770"/>
                  <a:ext cx="0" cy="14287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左大括号 39"/>
                <p:cNvSpPr>
                  <a:spLocks/>
                </p:cNvSpPr>
                <p:nvPr/>
              </p:nvSpPr>
              <p:spPr bwMode="auto">
                <a:xfrm rot="16200000">
                  <a:off x="7202540" y="2163018"/>
                  <a:ext cx="120649" cy="936102"/>
                </a:xfrm>
                <a:prstGeom prst="leftBrace">
                  <a:avLst>
                    <a:gd name="adj1" fmla="val 8365"/>
                    <a:gd name="adj2" fmla="val 50000"/>
                  </a:avLst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zh-CN" altLang="en-US" sz="1400" b="0">
                    <a:solidFill>
                      <a:schemeClr val="tx1"/>
                    </a:solidFill>
                  </a:endParaRPr>
                </a:p>
              </p:txBody>
            </p:sp>
          </p:grpSp>
          <p:cxnSp>
            <p:nvCxnSpPr>
              <p:cNvPr id="10" name="直接连接符 9"/>
              <p:cNvCxnSpPr>
                <a:cxnSpLocks/>
              </p:cNvCxnSpPr>
              <p:nvPr/>
            </p:nvCxnSpPr>
            <p:spPr>
              <a:xfrm flipV="1">
                <a:off x="9895531" y="3976247"/>
                <a:ext cx="0" cy="23403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左大括号 44"/>
              <p:cNvSpPr>
                <a:spLocks/>
              </p:cNvSpPr>
              <p:nvPr/>
            </p:nvSpPr>
            <p:spPr bwMode="auto">
              <a:xfrm rot="16200000">
                <a:off x="9600653" y="4247731"/>
                <a:ext cx="120649" cy="936102"/>
              </a:xfrm>
              <a:prstGeom prst="leftBrace">
                <a:avLst>
                  <a:gd name="adj1" fmla="val 8365"/>
                  <a:gd name="adj2" fmla="val 50000"/>
                </a:avLst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20000"/>
                  </a:spcAft>
                  <a:buClr>
                    <a:schemeClr val="tx1"/>
                  </a:buClr>
                  <a:buChar char="•"/>
                  <a:defRPr sz="2100" b="1">
                    <a:solidFill>
                      <a:srgbClr val="1679BA"/>
                    </a:solidFill>
                    <a:latin typeface="Arial" charset="0"/>
                    <a:ea typeface="宋体" charset="-122"/>
                  </a:defRPr>
                </a:lvl1pPr>
                <a:lvl2pPr marL="742950" indent="-285750" algn="l" eaLnBrk="0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chemeClr val="tx1"/>
                  </a:buClr>
                  <a:buChar char="–"/>
                  <a:defRPr sz="19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Wingdings" pitchFamily="2" charset="2"/>
                  <a:buChar char="§"/>
                  <a:defRPr sz="24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endParaRPr lang="zh-CN" altLang="en-US" sz="1400" b="0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矩形 2"/>
              <p:cNvSpPr>
                <a:spLocks noChangeArrowheads="1"/>
              </p:cNvSpPr>
              <p:nvPr/>
            </p:nvSpPr>
            <p:spPr bwMode="auto">
              <a:xfrm>
                <a:off x="1794280" y="3404085"/>
                <a:ext cx="96511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20000"/>
                  </a:spcAft>
                  <a:buClr>
                    <a:schemeClr val="tx1"/>
                  </a:buClr>
                  <a:buChar char="•"/>
                  <a:defRPr sz="2100" b="1">
                    <a:solidFill>
                      <a:srgbClr val="1679BA"/>
                    </a:solidFill>
                    <a:latin typeface="Arial" charset="0"/>
                    <a:ea typeface="宋体" charset="-122"/>
                  </a:defRPr>
                </a:lvl1pPr>
                <a:lvl2pPr marL="742950" indent="-285750" algn="l" eaLnBrk="0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chemeClr val="tx1"/>
                  </a:buClr>
                  <a:buChar char="–"/>
                  <a:defRPr sz="19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Wingdings" pitchFamily="2" charset="2"/>
                  <a:buChar char="§"/>
                  <a:defRPr sz="24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zh-CN" sz="2000" dirty="0">
                    <a:solidFill>
                      <a:schemeClr val="tx1"/>
                    </a:solidFill>
                  </a:rPr>
                  <a:t>20 kW</a:t>
                </a:r>
              </a:p>
            </p:txBody>
          </p:sp>
          <p:sp>
            <p:nvSpPr>
              <p:cNvPr id="48" name="矩形 2"/>
              <p:cNvSpPr>
                <a:spLocks noChangeArrowheads="1"/>
              </p:cNvSpPr>
              <p:nvPr/>
            </p:nvSpPr>
            <p:spPr bwMode="auto">
              <a:xfrm>
                <a:off x="6997251" y="3398349"/>
                <a:ext cx="965116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20000"/>
                  </a:spcAft>
                  <a:buClr>
                    <a:schemeClr val="tx1"/>
                  </a:buClr>
                  <a:buChar char="•"/>
                  <a:defRPr sz="2100" b="1">
                    <a:solidFill>
                      <a:srgbClr val="1679BA"/>
                    </a:solidFill>
                    <a:latin typeface="Arial" charset="0"/>
                    <a:ea typeface="宋体" charset="-122"/>
                  </a:defRPr>
                </a:lvl1pPr>
                <a:lvl2pPr marL="742950" indent="-285750" algn="l" eaLnBrk="0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chemeClr val="tx1"/>
                  </a:buClr>
                  <a:buChar char="–"/>
                  <a:defRPr sz="19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Wingdings" pitchFamily="2" charset="2"/>
                  <a:buChar char="§"/>
                  <a:defRPr sz="24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en-US" altLang="zh-CN" sz="2000" dirty="0">
                    <a:solidFill>
                      <a:srgbClr val="FF0000"/>
                    </a:solidFill>
                  </a:rPr>
                  <a:t>50 kW</a:t>
                </a:r>
                <a:r>
                  <a:rPr lang="zh-CN" altLang="en-US" sz="2000" dirty="0">
                    <a:solidFill>
                      <a:srgbClr val="FF0000"/>
                    </a:solidFill>
                  </a:rPr>
                  <a:t>？</a:t>
                </a:r>
                <a:endParaRPr lang="en-US" altLang="zh-CN" sz="20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52A5213E-37D9-422D-8ECE-588DE1DD711E}"/>
                </a:ext>
              </a:extLst>
            </p:cNvPr>
            <p:cNvSpPr/>
            <p:nvPr/>
          </p:nvSpPr>
          <p:spPr>
            <a:xfrm>
              <a:off x="6457960" y="5248988"/>
              <a:ext cx="2439374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极化中子反射调试</a:t>
              </a:r>
              <a:endPara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solidFill>
                    <a:srgbClr val="FF0000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首期合作研究</a:t>
              </a:r>
              <a:endParaRPr lang="en-US" altLang="zh-CN" sz="20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8757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116633"/>
            <a:ext cx="8951126" cy="2938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2953152" y="3008751"/>
            <a:ext cx="7463328" cy="3802787"/>
            <a:chOff x="1429152" y="3008750"/>
            <a:chExt cx="7463328" cy="3802787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8397" y="3008750"/>
              <a:ext cx="6244083" cy="380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1429152" y="6093296"/>
              <a:ext cx="12192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APL 2013</a:t>
              </a:r>
              <a:endParaRPr lang="zh-CN" altLang="en-US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07904" y="4211796"/>
              <a:ext cx="5774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altLang="zh-CN" b="1" baseline="30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-5</a:t>
              </a:r>
              <a:endParaRPr lang="zh-CN" altLang="en-US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" name="直接箭头连接符 5"/>
            <p:cNvCxnSpPr/>
            <p:nvPr/>
          </p:nvCxnSpPr>
          <p:spPr>
            <a:xfrm flipH="1">
              <a:off x="3430939" y="4233028"/>
              <a:ext cx="1152128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553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717" y="3501008"/>
            <a:ext cx="5548417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568" y="188641"/>
            <a:ext cx="7976184" cy="3352627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032105" y="3717033"/>
            <a:ext cx="3785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6600FF"/>
                </a:solidFill>
              </a:rPr>
              <a:t>利用</a:t>
            </a:r>
            <a:r>
              <a:rPr lang="zh-CN" altLang="zh-CN" sz="2000" b="1" dirty="0">
                <a:solidFill>
                  <a:srgbClr val="6600FF"/>
                </a:solidFill>
              </a:rPr>
              <a:t>中子反射技术</a:t>
            </a:r>
            <a:r>
              <a:rPr lang="zh-CN" altLang="en-US" sz="2000" b="1" dirty="0">
                <a:solidFill>
                  <a:srgbClr val="6600FF"/>
                </a:solidFill>
              </a:rPr>
              <a:t>明确</a:t>
            </a:r>
            <a:r>
              <a:rPr lang="zh-CN" altLang="zh-CN" sz="2000" b="1" dirty="0">
                <a:solidFill>
                  <a:srgbClr val="6600FF"/>
                </a:solidFill>
              </a:rPr>
              <a:t>重金属金属</a:t>
            </a:r>
            <a:r>
              <a:rPr lang="en-US" altLang="zh-CN" sz="2000" b="1" dirty="0">
                <a:solidFill>
                  <a:srgbClr val="6600FF"/>
                </a:solidFill>
              </a:rPr>
              <a:t>(</a:t>
            </a:r>
            <a:r>
              <a:rPr lang="zh-CN" altLang="en-US" sz="2000" b="1" dirty="0">
                <a:solidFill>
                  <a:srgbClr val="6600FF"/>
                </a:solidFill>
              </a:rPr>
              <a:t>如</a:t>
            </a:r>
            <a:r>
              <a:rPr lang="en-US" altLang="zh-CN" sz="2000" b="1" dirty="0">
                <a:solidFill>
                  <a:srgbClr val="6600FF"/>
                </a:solidFill>
              </a:rPr>
              <a:t>W/Ta)</a:t>
            </a:r>
            <a:r>
              <a:rPr lang="zh-CN" altLang="zh-CN" sz="2000" b="1" dirty="0">
                <a:solidFill>
                  <a:srgbClr val="6600FF"/>
                </a:solidFill>
              </a:rPr>
              <a:t>界面</a:t>
            </a:r>
            <a:r>
              <a:rPr lang="zh-CN" altLang="en-US" sz="2000" b="1" dirty="0">
                <a:solidFill>
                  <a:srgbClr val="6600FF"/>
                </a:solidFill>
              </a:rPr>
              <a:t>的</a:t>
            </a:r>
            <a:r>
              <a:rPr lang="en-US" altLang="zh-CN" sz="2000" b="1" dirty="0">
                <a:solidFill>
                  <a:srgbClr val="6600FF"/>
                </a:solidFill>
              </a:rPr>
              <a:t>He</a:t>
            </a:r>
            <a:r>
              <a:rPr lang="zh-CN" altLang="zh-CN" sz="2000" b="1" dirty="0">
                <a:solidFill>
                  <a:srgbClr val="6600FF"/>
                </a:solidFill>
              </a:rPr>
              <a:t>原子行为</a:t>
            </a:r>
          </a:p>
        </p:txBody>
      </p:sp>
    </p:spTree>
    <p:extLst>
      <p:ext uri="{BB962C8B-B14F-4D97-AF65-F5344CB8AC3E}">
        <p14:creationId xmlns:p14="http://schemas.microsoft.com/office/powerpoint/2010/main" val="190723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AB9498F5-1BE8-4C84-8E0F-2C6D43DED17A}"/>
              </a:ext>
            </a:extLst>
          </p:cNvPr>
          <p:cNvSpPr/>
          <p:nvPr/>
        </p:nvSpPr>
        <p:spPr>
          <a:xfrm>
            <a:off x="676274" y="448360"/>
            <a:ext cx="11058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Symbol"/>
              </a:rPr>
              <a:t>磁性多层膜：大自旋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Symbol"/>
              </a:rPr>
              <a:t>Hall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Symbol"/>
              </a:rPr>
              <a:t>效应相关的磁性多层膜界面特性 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Symbol"/>
              </a:rPr>
              <a:t>(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Symbol"/>
              </a:rPr>
              <a:t>南大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Symbol"/>
              </a:rPr>
              <a:t>/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Symbol"/>
              </a:rPr>
              <a:t>吴镝</a:t>
            </a:r>
            <a:r>
              <a:rPr lang="en-US" altLang="zh-CN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Symbol"/>
              </a:rPr>
              <a:t>)</a:t>
            </a:r>
            <a:r>
              <a:rPr lang="zh-CN" altLang="en-US" sz="2800" b="1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  <a:sym typeface="Symbol"/>
              </a:rPr>
              <a:t> </a:t>
            </a:r>
            <a:endParaRPr lang="en-US" altLang="zh-CN" sz="28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  <a:sym typeface="Symbol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37322BF0-1F03-435B-929F-82CC971478AC}"/>
              </a:ext>
            </a:extLst>
          </p:cNvPr>
          <p:cNvSpPr/>
          <p:nvPr/>
        </p:nvSpPr>
        <p:spPr>
          <a:xfrm>
            <a:off x="676273" y="2366486"/>
            <a:ext cx="962025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Unidirectional Spin-Wave-Propagation-Induced </a:t>
            </a:r>
            <a:r>
              <a:rPr lang="en-US" altLang="zh-CN" dirty="0" err="1"/>
              <a:t>Seebeck</a:t>
            </a:r>
            <a:r>
              <a:rPr lang="en-US" altLang="zh-CN" dirty="0"/>
              <a:t> Voltage in a PEDOT:PSS/YIG Bilayer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PHYSICAL REVIEW LETTERS</a:t>
            </a:r>
            <a:r>
              <a:rPr lang="en-US" altLang="zh-CN" dirty="0"/>
              <a:t>  </a:t>
            </a:r>
            <a:r>
              <a:rPr lang="en-US" altLang="zh-CN" b="1" dirty="0"/>
              <a:t>120</a:t>
            </a:r>
            <a:r>
              <a:rPr lang="en-US" altLang="zh-CN" dirty="0"/>
              <a:t>, 047201 (2018) 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B0AC3B54-B406-4E07-8B8F-528920AF7AD1}"/>
              </a:ext>
            </a:extLst>
          </p:cNvPr>
          <p:cNvSpPr/>
          <p:nvPr/>
        </p:nvSpPr>
        <p:spPr>
          <a:xfrm>
            <a:off x="685800" y="3046318"/>
            <a:ext cx="9334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Observation of spin-orbit magnetoresistance in metallic thin films on magnetic insulators  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SCIENCE ADVANCES  </a:t>
            </a:r>
            <a:r>
              <a:rPr lang="en-US" altLang="zh-CN" b="1" dirty="0"/>
              <a:t>4</a:t>
            </a:r>
            <a:r>
              <a:rPr lang="en-US" altLang="zh-CN" dirty="0"/>
              <a:t>, eaao3318 (2018)</a:t>
            </a:r>
            <a:endParaRPr lang="zh-CN" altLang="en-US" dirty="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F7295D79-56F1-420D-A923-D799B1CFC28B}"/>
              </a:ext>
            </a:extLst>
          </p:cNvPr>
          <p:cNvSpPr/>
          <p:nvPr/>
        </p:nvSpPr>
        <p:spPr>
          <a:xfrm>
            <a:off x="676274" y="1679495"/>
            <a:ext cx="9458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Spin rectification induced by spin Hall magnetoresistance at room temperature  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APPLIED PHYSICS LETTERS  </a:t>
            </a:r>
            <a:r>
              <a:rPr lang="en-US" altLang="zh-CN" b="1" dirty="0"/>
              <a:t>109</a:t>
            </a:r>
            <a:r>
              <a:rPr lang="en-US" altLang="zh-CN" dirty="0"/>
              <a:t>, 112406 (2016)   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BFA3CA51-0212-4D4D-8D35-5DF93F069033}"/>
              </a:ext>
            </a:extLst>
          </p:cNvPr>
          <p:cNvSpPr/>
          <p:nvPr/>
        </p:nvSpPr>
        <p:spPr>
          <a:xfrm>
            <a:off x="695324" y="1010067"/>
            <a:ext cx="84677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Exchange-Dominated Pure Spin Current Transport in </a:t>
            </a:r>
            <a:r>
              <a:rPr lang="en-US" altLang="zh-CN" dirty="0" err="1"/>
              <a:t>Alq</a:t>
            </a:r>
            <a:r>
              <a:rPr lang="en-US" altLang="zh-CN" dirty="0"/>
              <a:t>(3) Molecules  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PHYSICAL REVIEW LETTERS  </a:t>
            </a:r>
            <a:r>
              <a:rPr lang="en-US" altLang="zh-CN" b="1" dirty="0"/>
              <a:t>115</a:t>
            </a:r>
            <a:r>
              <a:rPr lang="en-US" altLang="zh-CN" dirty="0"/>
              <a:t>, 086601 (2015) </a:t>
            </a:r>
            <a:endParaRPr lang="zh-CN" altLang="en-US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32D626F-13F6-4331-B815-E79CC5F2C7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6889" y="4204978"/>
            <a:ext cx="7164288" cy="216587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9630BE0-CD1B-4CF7-8F45-52866F33D8F5}"/>
              </a:ext>
            </a:extLst>
          </p:cNvPr>
          <p:cNvSpPr/>
          <p:nvPr/>
        </p:nvSpPr>
        <p:spPr>
          <a:xfrm>
            <a:off x="695324" y="3725812"/>
            <a:ext cx="80995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/>
              <a:t>Interfacial coupling and negative spin Hall magnetoresistance in Pt/</a:t>
            </a:r>
            <a:r>
              <a:rPr lang="en-US" altLang="zh-CN" dirty="0" err="1"/>
              <a:t>NiO</a:t>
            </a:r>
            <a:r>
              <a:rPr lang="en-US" altLang="zh-CN" dirty="0"/>
              <a:t>/YIG  </a:t>
            </a:r>
          </a:p>
          <a:p>
            <a:r>
              <a:rPr lang="en-US" altLang="zh-CN" b="1" dirty="0">
                <a:solidFill>
                  <a:srgbClr val="FF0000"/>
                </a:solidFill>
              </a:rPr>
              <a:t>APPLIED PHYSICS LETTERS  </a:t>
            </a:r>
            <a:r>
              <a:rPr lang="en-US" altLang="zh-CN" b="1" dirty="0"/>
              <a:t>113</a:t>
            </a:r>
            <a:r>
              <a:rPr lang="en-US" altLang="zh-CN" dirty="0"/>
              <a:t>, 072406 (2018) 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067006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>
            <a:extLst>
              <a:ext uri="{FF2B5EF4-FFF2-40B4-BE49-F238E27FC236}">
                <a16:creationId xmlns:a16="http://schemas.microsoft.com/office/drawing/2014/main" id="{DF6FB21F-91F3-48B0-9745-BA925CC1F656}"/>
              </a:ext>
            </a:extLst>
          </p:cNvPr>
          <p:cNvGrpSpPr/>
          <p:nvPr/>
        </p:nvGrpSpPr>
        <p:grpSpPr>
          <a:xfrm>
            <a:off x="1227909" y="1935190"/>
            <a:ext cx="9678938" cy="2167281"/>
            <a:chOff x="1227909" y="1935190"/>
            <a:chExt cx="9678938" cy="2167281"/>
          </a:xfrm>
        </p:grpSpPr>
        <p:sp>
          <p:nvSpPr>
            <p:cNvPr id="2" name="文本框 1">
              <a:extLst>
                <a:ext uri="{FF2B5EF4-FFF2-40B4-BE49-F238E27FC236}">
                  <a16:creationId xmlns:a16="http://schemas.microsoft.com/office/drawing/2014/main" id="{19B9F124-3B0B-458A-BA7C-EDC9B437AF0E}"/>
                </a:ext>
              </a:extLst>
            </p:cNvPr>
            <p:cNvSpPr txBox="1"/>
            <p:nvPr/>
          </p:nvSpPr>
          <p:spPr>
            <a:xfrm>
              <a:off x="1227909" y="1935190"/>
              <a:ext cx="664476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上一周小结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(2018.04.29-05.06</a:t>
              </a:r>
              <a:r>
                <a:rPr lang="zh-CN" alt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：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7=168</a:t>
              </a:r>
              <a:r>
                <a:rPr lang="zh-CN" altLang="en-US" sz="2400" dirty="0">
                  <a:latin typeface="Arial" panose="020B0604020202020204" pitchFamily="34" charset="0"/>
                  <a:cs typeface="Arial" panose="020B0604020202020204" pitchFamily="34" charset="0"/>
                  <a:sym typeface="Symbol" panose="05050102010706020507" pitchFamily="18" charset="2"/>
                </a:rPr>
                <a:t>小时</a:t>
              </a:r>
              <a:r>
                <a:rPr lang="en-US" altLang="zh-CN" sz="2400" dirty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ED99EE6F-1086-4D4E-909E-C218E62ED7F1}"/>
                </a:ext>
              </a:extLst>
            </p:cNvPr>
            <p:cNvSpPr txBox="1"/>
            <p:nvPr/>
          </p:nvSpPr>
          <p:spPr>
            <a:xfrm>
              <a:off x="1336776" y="2497975"/>
              <a:ext cx="946765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/>
                <a:t>供束机时：</a:t>
              </a:r>
              <a:r>
                <a:rPr lang="en-US" altLang="zh-CN" sz="2400" dirty="0">
                  <a:solidFill>
                    <a:srgbClr val="FF0000"/>
                  </a:solidFill>
                </a:rPr>
                <a:t>81.5</a:t>
              </a:r>
              <a:r>
                <a:rPr lang="en-US" altLang="zh-CN" sz="2400" dirty="0"/>
                <a:t> </a:t>
              </a:r>
              <a:r>
                <a:rPr lang="zh-CN" altLang="en-US" sz="2400" dirty="0"/>
                <a:t>小时 </a:t>
              </a:r>
              <a:r>
                <a:rPr lang="en-US" altLang="zh-CN" sz="2400" dirty="0"/>
                <a:t>@20kW</a:t>
              </a:r>
              <a:r>
                <a:rPr lang="zh-CN" altLang="en-US" sz="2400" dirty="0"/>
                <a:t> </a:t>
              </a:r>
              <a:endParaRPr lang="en-US" altLang="zh-CN" sz="2400" dirty="0"/>
            </a:p>
            <a:p>
              <a:r>
                <a:rPr lang="zh-CN" altLang="en-US" sz="2400" dirty="0"/>
                <a:t>实验机时：</a:t>
              </a:r>
              <a:r>
                <a:rPr lang="en-US" altLang="zh-CN" sz="2400" dirty="0"/>
                <a:t>60.5</a:t>
              </a:r>
              <a:r>
                <a:rPr lang="zh-CN" altLang="en-US" sz="2400" dirty="0"/>
                <a:t> 小时 </a:t>
              </a:r>
              <a:r>
                <a:rPr lang="en-US" altLang="zh-CN" sz="2400" dirty="0"/>
                <a:t>(</a:t>
              </a:r>
              <a:r>
                <a:rPr lang="en-US" altLang="zh-CN" sz="2400" dirty="0">
                  <a:solidFill>
                    <a:srgbClr val="FF0000"/>
                  </a:solidFill>
                </a:rPr>
                <a:t>81.5</a:t>
              </a:r>
              <a:r>
                <a:rPr lang="en-US" altLang="zh-CN" sz="2400" dirty="0"/>
                <a:t>-4.5-16.5)</a:t>
              </a:r>
            </a:p>
            <a:p>
              <a:r>
                <a:rPr lang="zh-CN" altLang="en-US" sz="2400" dirty="0"/>
                <a:t>故障机时：  </a:t>
              </a:r>
              <a:r>
                <a:rPr lang="en-US" altLang="zh-CN" sz="2400" dirty="0"/>
                <a:t>4.5 </a:t>
              </a:r>
              <a:r>
                <a:rPr lang="zh-CN" altLang="en-US" sz="2400" dirty="0"/>
                <a:t>小时 </a:t>
              </a:r>
              <a:r>
                <a:rPr lang="en-US" altLang="zh-CN" sz="2400" dirty="0"/>
                <a:t>(</a:t>
              </a:r>
              <a:r>
                <a:rPr lang="zh-CN" altLang="en-US" sz="2400" dirty="0"/>
                <a:t>探测器高压故障</a:t>
              </a:r>
              <a:r>
                <a:rPr lang="en-US" altLang="zh-CN" sz="2400" dirty="0"/>
                <a:t>)</a:t>
              </a:r>
            </a:p>
            <a:p>
              <a:r>
                <a:rPr lang="zh-CN" altLang="en-US" sz="2400" dirty="0"/>
                <a:t>机器研究：</a:t>
              </a:r>
              <a:r>
                <a:rPr lang="en-US" altLang="zh-CN" sz="2400" dirty="0"/>
                <a:t>16.5</a:t>
              </a:r>
              <a:r>
                <a:rPr lang="zh-CN" altLang="en-US" sz="2400" dirty="0"/>
                <a:t> 小时 </a:t>
              </a:r>
              <a:r>
                <a:rPr lang="en-US" altLang="zh-CN" sz="2400" dirty="0"/>
                <a:t>(</a:t>
              </a:r>
              <a:r>
                <a:rPr lang="zh-CN" altLang="en-US" sz="2400" dirty="0"/>
                <a:t>在线处理系统更新、更换样品座后</a:t>
              </a:r>
              <a:r>
                <a:rPr lang="en-US" altLang="zh-CN" sz="2400" dirty="0"/>
                <a:t>Ni</a:t>
              </a:r>
              <a:r>
                <a:rPr lang="zh-CN" altLang="en-US" sz="2400" dirty="0"/>
                <a:t>标样测试</a:t>
              </a:r>
              <a:r>
                <a:rPr lang="en-US" altLang="zh-CN" sz="2400" dirty="0"/>
                <a:t>)</a:t>
              </a:r>
              <a:endParaRPr lang="zh-CN" altLang="en-US" sz="2400" dirty="0"/>
            </a:p>
          </p:txBody>
        </p:sp>
        <p:sp>
          <p:nvSpPr>
            <p:cNvPr id="5" name="矩形: 圆角 4">
              <a:extLst>
                <a:ext uri="{FF2B5EF4-FFF2-40B4-BE49-F238E27FC236}">
                  <a16:creationId xmlns:a16="http://schemas.microsoft.com/office/drawing/2014/main" id="{7E8C5BD2-A845-4ED0-9445-0402C4D2538D}"/>
                </a:ext>
              </a:extLst>
            </p:cNvPr>
            <p:cNvSpPr/>
            <p:nvPr/>
          </p:nvSpPr>
          <p:spPr>
            <a:xfrm>
              <a:off x="1274985" y="2410892"/>
              <a:ext cx="9631862" cy="1691579"/>
            </a:xfrm>
            <a:prstGeom prst="roundRect">
              <a:avLst/>
            </a:prstGeom>
            <a:noFill/>
            <a:ln w="254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标题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4. </a:t>
            </a:r>
            <a:r>
              <a:rPr lang="zh-CN" altLang="en-US" sz="3200" b="1" u="sng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存在的问题？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018DA06-1611-4711-B47C-7DAC68EA252D}"/>
              </a:ext>
            </a:extLst>
          </p:cNvPr>
          <p:cNvSpPr/>
          <p:nvPr/>
        </p:nvSpPr>
        <p:spPr>
          <a:xfrm>
            <a:off x="1360017" y="4306776"/>
            <a:ext cx="47564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2.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何时能够到 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50kW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？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18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年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10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月？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0A0A319-D270-4AC0-9464-8502ED10B05B}"/>
              </a:ext>
            </a:extLst>
          </p:cNvPr>
          <p:cNvSpPr/>
          <p:nvPr/>
        </p:nvSpPr>
        <p:spPr>
          <a:xfrm>
            <a:off x="1242446" y="1428588"/>
            <a:ext cx="3586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1.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加速器能否稳定运行？</a:t>
            </a:r>
            <a:endParaRPr lang="zh-CN" altLang="en-US" sz="24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02A73980-7F72-45C3-8C5E-2EC2B4A30A3E}"/>
              </a:ext>
            </a:extLst>
          </p:cNvPr>
          <p:cNvSpPr/>
          <p:nvPr/>
        </p:nvSpPr>
        <p:spPr>
          <a:xfrm>
            <a:off x="1364364" y="4755276"/>
            <a:ext cx="49007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3. 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如何推进中子反射技术的发展？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 </a:t>
            </a:r>
            <a:endParaRPr lang="zh-CN" altLang="en-US" sz="24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8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97B60E70-63BD-4F53-84CB-E04AFE13CE6F}"/>
              </a:ext>
            </a:extLst>
          </p:cNvPr>
          <p:cNvSpPr/>
          <p:nvPr/>
        </p:nvSpPr>
        <p:spPr>
          <a:xfrm>
            <a:off x="1360017" y="1228735"/>
            <a:ext cx="9464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1.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国际上一般认为，材料科学中用上大科学装置可以提升一个档次。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Symbol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C32417E-8676-421F-B398-DF86727573BB}"/>
              </a:ext>
            </a:extLst>
          </p:cNvPr>
          <p:cNvSpPr/>
          <p:nvPr/>
        </p:nvSpPr>
        <p:spPr>
          <a:xfrm>
            <a:off x="1356969" y="2002927"/>
            <a:ext cx="921598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2.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国际上一般认为，材料科学中需要用上大科学装置的不到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5%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，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Symbol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                                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用到大科学装置中需要用到中子的不到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5%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。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Symbol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37130B1-6137-40C4-804E-F90923F79475}"/>
              </a:ext>
            </a:extLst>
          </p:cNvPr>
          <p:cNvGrpSpPr/>
          <p:nvPr/>
        </p:nvGrpSpPr>
        <p:grpSpPr>
          <a:xfrm>
            <a:off x="9362882" y="1920184"/>
            <a:ext cx="1461585" cy="954107"/>
            <a:chOff x="9362882" y="1920184"/>
            <a:chExt cx="1461585" cy="954107"/>
          </a:xfrm>
        </p:grpSpPr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9A323F86-DCF9-4019-9015-B75672CDFB6C}"/>
                </a:ext>
              </a:extLst>
            </p:cNvPr>
            <p:cNvSpPr txBox="1"/>
            <p:nvPr/>
          </p:nvSpPr>
          <p:spPr>
            <a:xfrm>
              <a:off x="9362882" y="1920184"/>
              <a:ext cx="381836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endPara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r>
                <a:rPr lang="zh-CN" alt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</a:t>
              </a:r>
              <a:endPara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矩形 4">
              <a:extLst>
                <a:ext uri="{FF2B5EF4-FFF2-40B4-BE49-F238E27FC236}">
                  <a16:creationId xmlns:a16="http://schemas.microsoft.com/office/drawing/2014/main" id="{08A94A84-1C14-45C9-B4F6-E0DAE1A2FA76}"/>
                </a:ext>
              </a:extLst>
            </p:cNvPr>
            <p:cNvSpPr/>
            <p:nvPr/>
          </p:nvSpPr>
          <p:spPr>
            <a:xfrm>
              <a:off x="10178136" y="2002926"/>
              <a:ext cx="646331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1%</a:t>
              </a:r>
            </a:p>
            <a:p>
              <a:r>
                <a:rPr lang="en-US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1%</a:t>
              </a:r>
              <a:endParaRPr lang="zh-CN" altLang="en-US" sz="2400" dirty="0"/>
            </a:p>
          </p:txBody>
        </p:sp>
      </p:grpSp>
      <p:sp>
        <p:nvSpPr>
          <p:cNvPr id="7" name="矩形 6">
            <a:extLst>
              <a:ext uri="{FF2B5EF4-FFF2-40B4-BE49-F238E27FC236}">
                <a16:creationId xmlns:a16="http://schemas.microsoft.com/office/drawing/2014/main" id="{D0FA4C46-7364-4170-8796-1CB66A382898}"/>
              </a:ext>
            </a:extLst>
          </p:cNvPr>
          <p:cNvSpPr/>
          <p:nvPr/>
        </p:nvSpPr>
        <p:spPr>
          <a:xfrm>
            <a:off x="1356969" y="3081919"/>
            <a:ext cx="10352514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3. CSNS-MR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需要尽快培养人才，知道什么样品可以做，什么样品</a:t>
            </a:r>
            <a:r>
              <a:rPr lang="zh-CN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不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可以做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Symbol"/>
            </a:endParaRPr>
          </a:p>
          <a:p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    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Symbol"/>
              </a:rPr>
              <a:t>可以做的样品，如何设计合理的实验过程。</a:t>
            </a:r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99296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0" latinLnBrk="0" hangingPunct="0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95BAA3CF-0420-4D49-B96C-E6E50C2A09CE}" type="slidenum">
              <a:rPr lang="en-US" altLang="zh-CN"/>
              <a:pPr eaLnBrk="1" hangingPunct="1"/>
              <a:t>2</a:t>
            </a:fld>
            <a:endParaRPr lang="en-US" altLang="zh-CN"/>
          </a:p>
        </p:txBody>
      </p:sp>
      <p:grpSp>
        <p:nvGrpSpPr>
          <p:cNvPr id="34" name="Group 8"/>
          <p:cNvGrpSpPr>
            <a:grpSpLocks/>
          </p:cNvGrpSpPr>
          <p:nvPr/>
        </p:nvGrpSpPr>
        <p:grpSpPr bwMode="auto">
          <a:xfrm>
            <a:off x="5127104" y="3140968"/>
            <a:ext cx="1905000" cy="762000"/>
            <a:chOff x="2112" y="1872"/>
            <a:chExt cx="1200" cy="480"/>
          </a:xfrm>
        </p:grpSpPr>
        <p:sp>
          <p:nvSpPr>
            <p:cNvPr id="35" name="Rectangle 5"/>
            <p:cNvSpPr>
              <a:spLocks noChangeArrowheads="1"/>
            </p:cNvSpPr>
            <p:nvPr/>
          </p:nvSpPr>
          <p:spPr bwMode="auto">
            <a:xfrm>
              <a:off x="2112" y="2208"/>
              <a:ext cx="1200" cy="144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36" name="Rectangle 6"/>
            <p:cNvSpPr>
              <a:spLocks noChangeArrowheads="1"/>
            </p:cNvSpPr>
            <p:nvPr/>
          </p:nvSpPr>
          <p:spPr bwMode="auto">
            <a:xfrm>
              <a:off x="2112" y="1872"/>
              <a:ext cx="1200" cy="336"/>
            </a:xfrm>
            <a:prstGeom prst="rect">
              <a:avLst/>
            </a:prstGeom>
            <a:solidFill>
              <a:srgbClr val="FF0000">
                <a:alpha val="2509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endParaRPr lang="zh-CN" altLang="zh-CN"/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2381" y="1920"/>
              <a:ext cx="717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 dirty="0">
                  <a:solidFill>
                    <a:srgbClr val="161AAE"/>
                  </a:solidFill>
                  <a:ea typeface="宋体" pitchFamily="2" charset="-122"/>
                </a:rPr>
                <a:t>Thin film</a:t>
              </a:r>
            </a:p>
          </p:txBody>
        </p:sp>
      </p:grpSp>
      <p:grpSp>
        <p:nvGrpSpPr>
          <p:cNvPr id="46" name="Group 220"/>
          <p:cNvGrpSpPr>
            <a:grpSpLocks/>
          </p:cNvGrpSpPr>
          <p:nvPr/>
        </p:nvGrpSpPr>
        <p:grpSpPr bwMode="auto">
          <a:xfrm>
            <a:off x="1722512" y="3968006"/>
            <a:ext cx="3581400" cy="2773363"/>
            <a:chOff x="0" y="2468"/>
            <a:chExt cx="2256" cy="1747"/>
          </a:xfrm>
        </p:grpSpPr>
        <p:grpSp>
          <p:nvGrpSpPr>
            <p:cNvPr id="47" name="Group 205"/>
            <p:cNvGrpSpPr>
              <a:grpSpLocks/>
            </p:cNvGrpSpPr>
            <p:nvPr/>
          </p:nvGrpSpPr>
          <p:grpSpPr bwMode="auto">
            <a:xfrm>
              <a:off x="0" y="2468"/>
              <a:ext cx="2256" cy="1747"/>
              <a:chOff x="0" y="2468"/>
              <a:chExt cx="2256" cy="1747"/>
            </a:xfrm>
          </p:grpSpPr>
          <p:pic>
            <p:nvPicPr>
              <p:cNvPr id="50" name="Picture 20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468"/>
                <a:ext cx="2256" cy="15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1" name="Text Box 204"/>
              <p:cNvSpPr txBox="1">
                <a:spLocks noChangeArrowheads="1"/>
              </p:cNvSpPr>
              <p:nvPr/>
            </p:nvSpPr>
            <p:spPr bwMode="auto">
              <a:xfrm>
                <a:off x="192" y="3984"/>
                <a:ext cx="163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b="1" dirty="0">
                    <a:ea typeface="宋体" pitchFamily="2" charset="-122"/>
                  </a:rPr>
                  <a:t>Solar Cells</a:t>
                </a:r>
              </a:p>
            </p:txBody>
          </p:sp>
        </p:grpSp>
        <p:sp>
          <p:nvSpPr>
            <p:cNvPr id="48" name="Line 206"/>
            <p:cNvSpPr>
              <a:spLocks noChangeShapeType="1"/>
            </p:cNvSpPr>
            <p:nvPr/>
          </p:nvSpPr>
          <p:spPr bwMode="auto">
            <a:xfrm flipH="1">
              <a:off x="1574" y="2523"/>
              <a:ext cx="501" cy="3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0" name="Group 216"/>
          <p:cNvGrpSpPr>
            <a:grpSpLocks/>
          </p:cNvGrpSpPr>
          <p:nvPr/>
        </p:nvGrpSpPr>
        <p:grpSpPr bwMode="auto">
          <a:xfrm>
            <a:off x="5880101" y="4149725"/>
            <a:ext cx="2209800" cy="2592388"/>
            <a:chOff x="2744" y="2614"/>
            <a:chExt cx="1392" cy="1633"/>
          </a:xfrm>
        </p:grpSpPr>
        <p:sp>
          <p:nvSpPr>
            <p:cNvPr id="61" name="Line 210"/>
            <p:cNvSpPr>
              <a:spLocks noChangeShapeType="1"/>
            </p:cNvSpPr>
            <p:nvPr/>
          </p:nvSpPr>
          <p:spPr bwMode="auto">
            <a:xfrm>
              <a:off x="3346" y="2614"/>
              <a:ext cx="214" cy="36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62" name="Picture 2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3053"/>
              <a:ext cx="1392" cy="9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" name="Text Box 215"/>
            <p:cNvSpPr txBox="1">
              <a:spLocks noChangeArrowheads="1"/>
            </p:cNvSpPr>
            <p:nvPr/>
          </p:nvSpPr>
          <p:spPr bwMode="auto">
            <a:xfrm>
              <a:off x="3024" y="4016"/>
              <a:ext cx="10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 dirty="0">
                  <a:ea typeface="宋体" pitchFamily="2" charset="-122"/>
                </a:rPr>
                <a:t>Coatings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1919537" y="1541504"/>
            <a:ext cx="2875627" cy="2169529"/>
            <a:chOff x="395536" y="1403487"/>
            <a:chExt cx="2875627" cy="2169529"/>
          </a:xfrm>
        </p:grpSpPr>
        <p:sp>
          <p:nvSpPr>
            <p:cNvPr id="59" name="Line 213"/>
            <p:cNvSpPr>
              <a:spLocks noChangeShapeType="1"/>
            </p:cNvSpPr>
            <p:nvPr/>
          </p:nvSpPr>
          <p:spPr bwMode="auto">
            <a:xfrm flipH="1" flipV="1">
              <a:off x="2771800" y="2992760"/>
              <a:ext cx="499363" cy="36423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65" name="Picture 20" descr="ANd9GcSnmbWx8fi6n-PcjllSN3eMeesiHOFKx6f9OGjUzZ9r7l3sR0a5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403487"/>
              <a:ext cx="2110725" cy="1728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Rectangle 23"/>
            <p:cNvSpPr>
              <a:spLocks noChangeArrowheads="1"/>
            </p:cNvSpPr>
            <p:nvPr/>
          </p:nvSpPr>
          <p:spPr bwMode="auto">
            <a:xfrm>
              <a:off x="467544" y="3203684"/>
              <a:ext cx="191590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b="1" dirty="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  <a:r>
                <a:rPr lang="en-AU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ard</a:t>
              </a:r>
              <a:r>
                <a:rPr lang="en-AU" b="1" dirty="0">
                  <a:latin typeface="Arial" panose="020B0604020202020204" pitchFamily="34" charset="0"/>
                  <a:cs typeface="Arial" panose="020B0604020202020204" pitchFamily="34" charset="0"/>
                </a:rPr>
                <a:t> disk drive 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461448" y="1409325"/>
            <a:ext cx="2955032" cy="1977163"/>
            <a:chOff x="5772472" y="1297186"/>
            <a:chExt cx="2955032" cy="1977163"/>
          </a:xfrm>
        </p:grpSpPr>
        <p:pic>
          <p:nvPicPr>
            <p:cNvPr id="57" name="Picture 2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0504" y="1297186"/>
              <a:ext cx="2667000" cy="123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8" name="Text Box 212"/>
            <p:cNvSpPr txBox="1">
              <a:spLocks noChangeArrowheads="1"/>
            </p:cNvSpPr>
            <p:nvPr/>
          </p:nvSpPr>
          <p:spPr bwMode="auto">
            <a:xfrm>
              <a:off x="6610672" y="2516386"/>
              <a:ext cx="199675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 dirty="0">
                  <a:ea typeface="宋体" pitchFamily="2" charset="-122"/>
                </a:rPr>
                <a:t>Nano templates</a:t>
              </a:r>
            </a:p>
          </p:txBody>
        </p:sp>
        <p:sp>
          <p:nvSpPr>
            <p:cNvPr id="67" name="Line 10"/>
            <p:cNvSpPr>
              <a:spLocks noChangeShapeType="1"/>
            </p:cNvSpPr>
            <p:nvPr/>
          </p:nvSpPr>
          <p:spPr bwMode="auto">
            <a:xfrm flipV="1">
              <a:off x="5772472" y="2895600"/>
              <a:ext cx="601400" cy="37874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4101226" y="558498"/>
            <a:ext cx="35702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</a:rPr>
              <a:t>薄膜技术的发展奠定了</a:t>
            </a:r>
            <a:endParaRPr lang="en-US" altLang="zh-CN" sz="2400" b="1" dirty="0">
              <a:solidFill>
                <a:srgbClr val="FF0000"/>
              </a:solidFill>
            </a:endParaRPr>
          </a:p>
          <a:p>
            <a:r>
              <a:rPr lang="zh-CN" altLang="en-US" sz="2400" b="1" dirty="0">
                <a:solidFill>
                  <a:srgbClr val="FF0000"/>
                </a:solidFill>
              </a:rPr>
              <a:t>现代文明进步的材料基础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522888" y="3450461"/>
            <a:ext cx="2509443" cy="2394941"/>
            <a:chOff x="6111029" y="3338315"/>
            <a:chExt cx="2509443" cy="2394941"/>
          </a:xfrm>
        </p:grpSpPr>
        <p:sp>
          <p:nvSpPr>
            <p:cNvPr id="45" name="Line 14"/>
            <p:cNvSpPr>
              <a:spLocks noChangeShapeType="1"/>
            </p:cNvSpPr>
            <p:nvPr/>
          </p:nvSpPr>
          <p:spPr bwMode="auto">
            <a:xfrm>
              <a:off x="6111029" y="3674368"/>
              <a:ext cx="8382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8304" y="3338315"/>
              <a:ext cx="1063233" cy="1962893"/>
            </a:xfrm>
            <a:prstGeom prst="rect">
              <a:avLst/>
            </a:prstGeom>
          </p:spPr>
        </p:pic>
        <p:sp>
          <p:nvSpPr>
            <p:cNvPr id="72" name="Text Box 215"/>
            <p:cNvSpPr txBox="1">
              <a:spLocks noChangeArrowheads="1"/>
            </p:cNvSpPr>
            <p:nvPr/>
          </p:nvSpPr>
          <p:spPr bwMode="auto">
            <a:xfrm>
              <a:off x="7020272" y="5366543"/>
              <a:ext cx="160020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CN" b="1" dirty="0">
                  <a:ea typeface="宋体" pitchFamily="2" charset="-122"/>
                </a:rPr>
                <a:t>Smart phone</a:t>
              </a:r>
            </a:p>
          </p:txBody>
        </p:sp>
      </p:grpSp>
      <p:sp>
        <p:nvSpPr>
          <p:cNvPr id="30" name="标题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32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1. </a:t>
            </a:r>
            <a:r>
              <a:rPr lang="zh-CN" altLang="en-US" sz="32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引言</a:t>
            </a:r>
          </a:p>
        </p:txBody>
      </p:sp>
    </p:spTree>
    <p:extLst>
      <p:ext uri="{BB962C8B-B14F-4D97-AF65-F5344CB8AC3E}">
        <p14:creationId xmlns:p14="http://schemas.microsoft.com/office/powerpoint/2010/main" val="1560951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altLang="zh-CN" sz="32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2. 18</a:t>
            </a:r>
            <a:r>
              <a:rPr lang="zh-CN" altLang="en-US" sz="3200" b="1" u="sng" dirty="0">
                <a:solidFill>
                  <a:srgbClr val="0000FF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年度调试进展</a:t>
            </a:r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077200" y="6356351"/>
            <a:ext cx="2133600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fld id="{690C3D5B-8182-4A8E-BEFE-2AAF4B8D57BE}" type="slidenum">
              <a:rPr lang="en-US" altLang="zh-CN" smtClean="0"/>
              <a:pPr eaLnBrk="1" hangingPunct="1"/>
              <a:t>3</a:t>
            </a:fld>
            <a:endParaRPr lang="en-US" altLang="zh-CN" dirty="0"/>
          </a:p>
        </p:txBody>
      </p:sp>
      <p:pic>
        <p:nvPicPr>
          <p:cNvPr id="4098" name="Picture 2" descr="E:\Tao_Neutron\CSNS_MR_调试\1-1711_调试\RM_wa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948" y="4108579"/>
            <a:ext cx="3190830" cy="248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组合 2">
            <a:extLst>
              <a:ext uri="{FF2B5EF4-FFF2-40B4-BE49-F238E27FC236}">
                <a16:creationId xmlns:a16="http://schemas.microsoft.com/office/drawing/2014/main" id="{85B7E19F-1AF3-416B-9290-70393B62B7F6}"/>
              </a:ext>
            </a:extLst>
          </p:cNvPr>
          <p:cNvGrpSpPr/>
          <p:nvPr/>
        </p:nvGrpSpPr>
        <p:grpSpPr>
          <a:xfrm>
            <a:off x="1931162" y="1321024"/>
            <a:ext cx="8557326" cy="2827774"/>
            <a:chOff x="1931162" y="1321024"/>
            <a:chExt cx="8557326" cy="2827774"/>
          </a:xfrm>
        </p:grpSpPr>
        <p:grpSp>
          <p:nvGrpSpPr>
            <p:cNvPr id="5" name="组合 4"/>
            <p:cNvGrpSpPr/>
            <p:nvPr/>
          </p:nvGrpSpPr>
          <p:grpSpPr>
            <a:xfrm>
              <a:off x="1931162" y="1321024"/>
              <a:ext cx="8557326" cy="2827774"/>
              <a:chOff x="407162" y="1321023"/>
              <a:chExt cx="8557326" cy="2827774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407162" y="1321023"/>
                <a:ext cx="8557326" cy="2827774"/>
                <a:chOff x="407162" y="1321023"/>
                <a:chExt cx="8557326" cy="2827774"/>
              </a:xfrm>
            </p:grpSpPr>
            <p:sp>
              <p:nvSpPr>
                <p:cNvPr id="6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07162" y="2142958"/>
                  <a:ext cx="1011815" cy="1292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zh-CN" sz="1400" dirty="0">
                      <a:solidFill>
                        <a:schemeClr val="tx1"/>
                      </a:solidFill>
                    </a:rPr>
                    <a:t>   </a:t>
                  </a:r>
                  <a:r>
                    <a:rPr lang="en-US" altLang="zh-CN" sz="1800" dirty="0">
                      <a:solidFill>
                        <a:schemeClr val="tx1"/>
                      </a:solidFill>
                    </a:rPr>
                    <a:t>17.10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zh-CN" sz="1400" dirty="0">
                    <a:solidFill>
                      <a:schemeClr val="tx1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zh-CN" sz="1400" dirty="0">
                    <a:solidFill>
                      <a:schemeClr val="tx1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zh-CN" altLang="en-US" sz="1600" dirty="0">
                      <a:solidFill>
                        <a:schemeClr val="tx1"/>
                      </a:solidFill>
                    </a:rPr>
                    <a:t>机械安装</a:t>
                  </a:r>
                  <a:endParaRPr lang="en-US" altLang="zh-CN" sz="1600" dirty="0">
                    <a:solidFill>
                      <a:schemeClr val="tx1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zh-CN" altLang="en-US" sz="1600" dirty="0">
                      <a:solidFill>
                        <a:schemeClr val="tx1"/>
                      </a:solidFill>
                    </a:rPr>
                    <a:t>控制调试</a:t>
                  </a:r>
                </a:p>
              </p:txBody>
            </p:sp>
            <p:sp>
              <p:nvSpPr>
                <p:cNvPr id="7" name="TextBox 6"/>
                <p:cNvSpPr txBox="1">
                  <a:spLocks noChangeArrowheads="1"/>
                </p:cNvSpPr>
                <p:nvPr/>
              </p:nvSpPr>
              <p:spPr bwMode="auto">
                <a:xfrm>
                  <a:off x="1377770" y="2579137"/>
                  <a:ext cx="1896673" cy="1569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zh-CN" sz="1600" dirty="0">
                      <a:solidFill>
                        <a:srgbClr val="0000FF"/>
                      </a:solidFill>
                    </a:rPr>
                    <a:t>11.01-11.10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zh-CN" altLang="en-US" sz="1600" dirty="0">
                      <a:solidFill>
                        <a:schemeClr val="tx1"/>
                      </a:solidFill>
                    </a:rPr>
                    <a:t>确认谱仪各部件</a:t>
                  </a:r>
                  <a:endParaRPr lang="en-US" altLang="zh-CN" sz="1600" dirty="0">
                    <a:solidFill>
                      <a:schemeClr val="tx1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zh-CN" altLang="en-US" sz="1600" dirty="0">
                      <a:solidFill>
                        <a:schemeClr val="tx1"/>
                      </a:solidFill>
                    </a:rPr>
                    <a:t>设计合理</a:t>
                  </a:r>
                  <a:endParaRPr lang="en-US" altLang="zh-CN" sz="1600" dirty="0">
                    <a:solidFill>
                      <a:schemeClr val="tx1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zh-CN" altLang="en-US" sz="1600" dirty="0">
                      <a:solidFill>
                        <a:schemeClr val="tx1"/>
                      </a:solidFill>
                    </a:rPr>
                    <a:t>工作正常</a:t>
                  </a:r>
                  <a:endParaRPr lang="en-US" altLang="zh-CN" sz="1600" dirty="0">
                    <a:solidFill>
                      <a:schemeClr val="tx1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zh-CN" altLang="en-US" sz="1600" dirty="0">
                      <a:solidFill>
                        <a:srgbClr val="FF0000"/>
                      </a:solidFill>
                    </a:rPr>
                    <a:t>确认探测器</a:t>
                  </a:r>
                  <a:r>
                    <a:rPr lang="en-US" altLang="zh-CN" sz="1600" dirty="0">
                      <a:solidFill>
                        <a:srgbClr val="FF0000"/>
                      </a:solidFill>
                    </a:rPr>
                    <a:t>/</a:t>
                  </a:r>
                  <a:r>
                    <a:rPr lang="zh-CN" altLang="en-US" sz="1600" dirty="0">
                      <a:solidFill>
                        <a:srgbClr val="FF0000"/>
                      </a:solidFill>
                    </a:rPr>
                    <a:t>电子学</a:t>
                  </a:r>
                  <a:endParaRPr lang="en-US" altLang="zh-CN" sz="1600" dirty="0">
                    <a:solidFill>
                      <a:srgbClr val="FF0000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zh-CN" altLang="en-US" sz="1600" dirty="0">
                      <a:solidFill>
                        <a:srgbClr val="FF0000"/>
                      </a:solidFill>
                    </a:rPr>
                    <a:t>需要进一步优化</a:t>
                  </a:r>
                </a:p>
              </p:txBody>
            </p:sp>
            <p:sp>
              <p:nvSpPr>
                <p:cNvPr id="8" name="TextBox 7"/>
                <p:cNvSpPr txBox="1">
                  <a:spLocks noChangeArrowheads="1"/>
                </p:cNvSpPr>
                <p:nvPr/>
              </p:nvSpPr>
              <p:spPr bwMode="auto">
                <a:xfrm>
                  <a:off x="2933068" y="2345220"/>
                  <a:ext cx="1425390" cy="104644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zh-CN" sz="1400" dirty="0">
                    <a:solidFill>
                      <a:schemeClr val="tx1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zh-CN" sz="1600" dirty="0">
                      <a:solidFill>
                        <a:schemeClr val="tx1"/>
                      </a:solidFill>
                    </a:rPr>
                    <a:t>01.22-02.09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zh-CN" altLang="en-US" sz="1600" dirty="0">
                      <a:solidFill>
                        <a:schemeClr val="tx1"/>
                      </a:solidFill>
                    </a:rPr>
                    <a:t>确认谱仪满足</a:t>
                  </a:r>
                  <a:endParaRPr lang="en-US" altLang="zh-CN" sz="1600" dirty="0">
                    <a:solidFill>
                      <a:schemeClr val="tx1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zh-CN" altLang="en-US" sz="1600" dirty="0">
                      <a:solidFill>
                        <a:schemeClr val="tx1"/>
                      </a:solidFill>
                    </a:rPr>
                    <a:t>工艺验收</a:t>
                  </a:r>
                  <a:endParaRPr lang="en-US" altLang="zh-CN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9" name="直接箭头连接符 8"/>
                <p:cNvCxnSpPr/>
                <p:nvPr/>
              </p:nvCxnSpPr>
              <p:spPr>
                <a:xfrm>
                  <a:off x="755576" y="2112699"/>
                  <a:ext cx="8065020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" name="直接连接符 9"/>
                <p:cNvCxnSpPr/>
                <p:nvPr/>
              </p:nvCxnSpPr>
              <p:spPr>
                <a:xfrm flipV="1">
                  <a:off x="947986" y="1968237"/>
                  <a:ext cx="0" cy="14446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直接连接符 10"/>
                <p:cNvCxnSpPr/>
                <p:nvPr/>
              </p:nvCxnSpPr>
              <p:spPr>
                <a:xfrm flipV="1">
                  <a:off x="1546473" y="1968237"/>
                  <a:ext cx="0" cy="14446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" name="直接连接符 11"/>
                <p:cNvCxnSpPr/>
                <p:nvPr/>
              </p:nvCxnSpPr>
              <p:spPr>
                <a:xfrm flipV="1">
                  <a:off x="2195761" y="1968237"/>
                  <a:ext cx="0" cy="14446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直接连接符 12"/>
                <p:cNvCxnSpPr>
                  <a:cxnSpLocks/>
                </p:cNvCxnSpPr>
                <p:nvPr/>
              </p:nvCxnSpPr>
              <p:spPr>
                <a:xfrm flipV="1">
                  <a:off x="2856161" y="1902307"/>
                  <a:ext cx="0" cy="21039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接连接符 13"/>
                <p:cNvCxnSpPr/>
                <p:nvPr/>
              </p:nvCxnSpPr>
              <p:spPr>
                <a:xfrm flipV="1">
                  <a:off x="3487986" y="1968237"/>
                  <a:ext cx="0" cy="14446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接连接符 14"/>
                <p:cNvCxnSpPr/>
                <p:nvPr/>
              </p:nvCxnSpPr>
              <p:spPr>
                <a:xfrm flipV="1">
                  <a:off x="4135686" y="1976174"/>
                  <a:ext cx="0" cy="14287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接连接符 15"/>
                <p:cNvCxnSpPr>
                  <a:cxnSpLocks/>
                </p:cNvCxnSpPr>
                <p:nvPr/>
              </p:nvCxnSpPr>
              <p:spPr>
                <a:xfrm flipV="1">
                  <a:off x="4783386" y="1902307"/>
                  <a:ext cx="0" cy="216743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接连接符 16"/>
                <p:cNvCxnSpPr/>
                <p:nvPr/>
              </p:nvCxnSpPr>
              <p:spPr>
                <a:xfrm flipV="1">
                  <a:off x="5427911" y="1968237"/>
                  <a:ext cx="0" cy="14446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直接连接符 17"/>
                <p:cNvCxnSpPr/>
                <p:nvPr/>
              </p:nvCxnSpPr>
              <p:spPr>
                <a:xfrm flipV="1">
                  <a:off x="6093073" y="1976174"/>
                  <a:ext cx="0" cy="14287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直接连接符 18"/>
                <p:cNvCxnSpPr>
                  <a:cxnSpLocks/>
                </p:cNvCxnSpPr>
                <p:nvPr/>
              </p:nvCxnSpPr>
              <p:spPr>
                <a:xfrm flipV="1">
                  <a:off x="6724898" y="1880726"/>
                  <a:ext cx="0" cy="238324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矩形 21"/>
                <p:cNvSpPr>
                  <a:spLocks noChangeArrowheads="1"/>
                </p:cNvSpPr>
                <p:nvPr/>
              </p:nvSpPr>
              <p:spPr bwMode="auto">
                <a:xfrm>
                  <a:off x="2915816" y="1580887"/>
                  <a:ext cx="631903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zh-CN" sz="1400" dirty="0">
                      <a:solidFill>
                        <a:srgbClr val="0000FF"/>
                      </a:solidFill>
                    </a:rPr>
                    <a:t>01.29</a:t>
                  </a:r>
                </a:p>
              </p:txBody>
            </p:sp>
            <p:sp>
              <p:nvSpPr>
                <p:cNvPr id="21" name="矩形 22"/>
                <p:cNvSpPr>
                  <a:spLocks noChangeArrowheads="1"/>
                </p:cNvSpPr>
                <p:nvPr/>
              </p:nvSpPr>
              <p:spPr bwMode="auto">
                <a:xfrm>
                  <a:off x="3436040" y="1572949"/>
                  <a:ext cx="63190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zh-CN" sz="1400" dirty="0">
                      <a:solidFill>
                        <a:srgbClr val="0000FF"/>
                      </a:solidFill>
                      <a:latin typeface="Arial"/>
                      <a:cs typeface="Arial"/>
                    </a:rPr>
                    <a:t>02.09</a:t>
                  </a:r>
                  <a:endParaRPr lang="en-US" altLang="zh-CN" sz="14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2" name="矩形 23"/>
                <p:cNvSpPr>
                  <a:spLocks noChangeArrowheads="1"/>
                </p:cNvSpPr>
                <p:nvPr/>
              </p:nvSpPr>
              <p:spPr bwMode="auto">
                <a:xfrm>
                  <a:off x="1332161" y="1599937"/>
                  <a:ext cx="185737" cy="30638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zh-CN" sz="1400" b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5" name="直接连接符 24"/>
                <p:cNvCxnSpPr/>
                <p:nvPr/>
              </p:nvCxnSpPr>
              <p:spPr>
                <a:xfrm flipV="1">
                  <a:off x="7315448" y="1968237"/>
                  <a:ext cx="0" cy="144462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矩形 27"/>
                <p:cNvSpPr>
                  <a:spLocks noChangeArrowheads="1"/>
                </p:cNvSpPr>
                <p:nvPr/>
              </p:nvSpPr>
              <p:spPr bwMode="auto">
                <a:xfrm>
                  <a:off x="3735824" y="2134122"/>
                  <a:ext cx="1835543" cy="1015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zh-CN" sz="1400" dirty="0">
                      <a:solidFill>
                        <a:srgbClr val="0070C0"/>
                      </a:solidFill>
                    </a:rPr>
                    <a:t>            </a:t>
                  </a:r>
                  <a:r>
                    <a:rPr lang="en-US" altLang="zh-CN" sz="1800" dirty="0">
                      <a:solidFill>
                        <a:schemeClr val="tx1"/>
                      </a:solidFill>
                    </a:rPr>
                    <a:t>18.04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zh-CN" sz="1400" dirty="0">
                    <a:solidFill>
                      <a:srgbClr val="0070C0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zh-CN" sz="1400" dirty="0">
                    <a:solidFill>
                      <a:schemeClr val="tx1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zh-CN" sz="1400" dirty="0">
                      <a:solidFill>
                        <a:schemeClr val="tx1"/>
                      </a:solidFill>
                    </a:rPr>
                    <a:t>              </a:t>
                  </a:r>
                  <a:endParaRPr lang="en-US" altLang="zh-CN" sz="14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7" name="矩形 28"/>
                <p:cNvSpPr>
                  <a:spLocks noChangeArrowheads="1"/>
                </p:cNvSpPr>
                <p:nvPr/>
              </p:nvSpPr>
              <p:spPr bwMode="auto">
                <a:xfrm>
                  <a:off x="5753006" y="2137086"/>
                  <a:ext cx="3168352" cy="10156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zh-CN" sz="1400" dirty="0">
                      <a:solidFill>
                        <a:srgbClr val="FF0000"/>
                      </a:solidFill>
                    </a:rPr>
                    <a:t>             </a:t>
                  </a:r>
                  <a:r>
                    <a:rPr lang="en-US" altLang="zh-CN" sz="1800" dirty="0">
                      <a:solidFill>
                        <a:srgbClr val="FF0000"/>
                      </a:solidFill>
                    </a:rPr>
                    <a:t>18.07</a:t>
                  </a:r>
                  <a:r>
                    <a:rPr lang="en-US" altLang="zh-CN" sz="1400" dirty="0">
                      <a:solidFill>
                        <a:srgbClr val="FF0000"/>
                      </a:solidFill>
                    </a:rPr>
                    <a:t>         </a:t>
                  </a:r>
                  <a:r>
                    <a:rPr lang="en-US" altLang="zh-CN" sz="1400" dirty="0">
                      <a:solidFill>
                        <a:srgbClr val="0000FF"/>
                      </a:solidFill>
                    </a:rPr>
                    <a:t>               </a:t>
                  </a:r>
                  <a:r>
                    <a:rPr lang="en-US" altLang="zh-CN" sz="1800" dirty="0">
                      <a:solidFill>
                        <a:srgbClr val="FF0000"/>
                      </a:solidFill>
                    </a:rPr>
                    <a:t>18.10</a:t>
                  </a: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zh-CN" sz="1400" dirty="0">
                    <a:solidFill>
                      <a:srgbClr val="0000FF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zh-CN" sz="1400" dirty="0">
                    <a:solidFill>
                      <a:srgbClr val="0000FF"/>
                    </a:solidFill>
                  </a:endParaRPr>
                </a:p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en-US" altLang="zh-CN" sz="1400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29" name="矩形 30"/>
                <p:cNvSpPr>
                  <a:spLocks noChangeArrowheads="1"/>
                </p:cNvSpPr>
                <p:nvPr/>
              </p:nvSpPr>
              <p:spPr bwMode="auto">
                <a:xfrm>
                  <a:off x="4156120" y="1582474"/>
                  <a:ext cx="631904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zh-CN" sz="1400" dirty="0">
                      <a:solidFill>
                        <a:srgbClr val="0000FF"/>
                      </a:solidFill>
                      <a:latin typeface="Arial"/>
                      <a:cs typeface="Arial"/>
                    </a:rPr>
                    <a:t>0</a:t>
                  </a:r>
                  <a:r>
                    <a:rPr lang="en-US" altLang="zh-CN" sz="1400" dirty="0">
                      <a:solidFill>
                        <a:srgbClr val="0000FF"/>
                      </a:solidFill>
                    </a:rPr>
                    <a:t>3.26</a:t>
                  </a:r>
                </a:p>
              </p:txBody>
            </p:sp>
            <p:sp>
              <p:nvSpPr>
                <p:cNvPr id="31" name="左大括号 1"/>
                <p:cNvSpPr>
                  <a:spLocks/>
                </p:cNvSpPr>
                <p:nvPr/>
              </p:nvSpPr>
              <p:spPr bwMode="auto">
                <a:xfrm rot="16200000">
                  <a:off x="4344509" y="2009889"/>
                  <a:ext cx="119907" cy="1105085"/>
                </a:xfrm>
                <a:prstGeom prst="leftBrace">
                  <a:avLst>
                    <a:gd name="adj1" fmla="val 8378"/>
                    <a:gd name="adj2" fmla="val 50000"/>
                  </a:avLst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zh-CN" altLang="en-US" sz="1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椭圆 2"/>
                <p:cNvSpPr>
                  <a:spLocks noChangeArrowheads="1"/>
                </p:cNvSpPr>
                <p:nvPr/>
              </p:nvSpPr>
              <p:spPr bwMode="auto">
                <a:xfrm>
                  <a:off x="5429966" y="1756802"/>
                  <a:ext cx="647700" cy="650875"/>
                </a:xfrm>
                <a:prstGeom prst="ellipse">
                  <a:avLst/>
                </a:prstGeom>
                <a:solidFill>
                  <a:srgbClr val="FFFF00">
                    <a:alpha val="50195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zh-CN" altLang="en-US" sz="1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3" name="左大括号 32"/>
                <p:cNvSpPr>
                  <a:spLocks/>
                </p:cNvSpPr>
                <p:nvPr/>
              </p:nvSpPr>
              <p:spPr bwMode="auto">
                <a:xfrm rot="16200000">
                  <a:off x="3458638" y="2307856"/>
                  <a:ext cx="113556" cy="515504"/>
                </a:xfrm>
                <a:prstGeom prst="leftBrace">
                  <a:avLst>
                    <a:gd name="adj1" fmla="val 8306"/>
                    <a:gd name="adj2" fmla="val 50000"/>
                  </a:avLst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zh-CN" altLang="en-US" sz="1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4" name="矩形 28"/>
                <p:cNvSpPr>
                  <a:spLocks noChangeArrowheads="1"/>
                </p:cNvSpPr>
                <p:nvPr/>
              </p:nvSpPr>
              <p:spPr bwMode="auto">
                <a:xfrm>
                  <a:off x="2461448" y="2129356"/>
                  <a:ext cx="761748" cy="3693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en-US" altLang="zh-CN" sz="1800" dirty="0">
                      <a:solidFill>
                        <a:schemeClr val="tx1"/>
                      </a:solidFill>
                    </a:rPr>
                    <a:t>18.01</a:t>
                  </a:r>
                </a:p>
              </p:txBody>
            </p:sp>
            <p:sp>
              <p:nvSpPr>
                <p:cNvPr id="35" name="左大括号 34"/>
                <p:cNvSpPr>
                  <a:spLocks/>
                </p:cNvSpPr>
                <p:nvPr/>
              </p:nvSpPr>
              <p:spPr bwMode="auto">
                <a:xfrm rot="16200000">
                  <a:off x="1581047" y="2469492"/>
                  <a:ext cx="118320" cy="187468"/>
                </a:xfrm>
                <a:prstGeom prst="leftBrace">
                  <a:avLst>
                    <a:gd name="adj1" fmla="val 8341"/>
                    <a:gd name="adj2" fmla="val 50000"/>
                  </a:avLst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zh-CN" altLang="en-US" sz="1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左大括号 36"/>
                <p:cNvSpPr>
                  <a:spLocks/>
                </p:cNvSpPr>
                <p:nvPr/>
              </p:nvSpPr>
              <p:spPr bwMode="auto">
                <a:xfrm rot="16200000">
                  <a:off x="5625305" y="2091515"/>
                  <a:ext cx="116731" cy="945010"/>
                </a:xfrm>
                <a:prstGeom prst="leftBrace">
                  <a:avLst>
                    <a:gd name="adj1" fmla="val 8365"/>
                    <a:gd name="adj2" fmla="val 50000"/>
                  </a:avLst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zh-CN" altLang="en-US" sz="1400" b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39" name="直接连接符 38"/>
                <p:cNvCxnSpPr/>
                <p:nvPr/>
              </p:nvCxnSpPr>
              <p:spPr>
                <a:xfrm flipV="1">
                  <a:off x="7956376" y="1976770"/>
                  <a:ext cx="0" cy="14287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左大括号 39"/>
                <p:cNvSpPr>
                  <a:spLocks/>
                </p:cNvSpPr>
                <p:nvPr/>
              </p:nvSpPr>
              <p:spPr bwMode="auto">
                <a:xfrm rot="16200000">
                  <a:off x="8436112" y="2094010"/>
                  <a:ext cx="120649" cy="936102"/>
                </a:xfrm>
                <a:prstGeom prst="leftBrace">
                  <a:avLst>
                    <a:gd name="adj1" fmla="val 8365"/>
                    <a:gd name="adj2" fmla="val 50000"/>
                  </a:avLst>
                </a:prstGeom>
                <a:solidFill>
                  <a:srgbClr val="FFFF00"/>
                </a:solidFill>
                <a:ln w="9525" algn="ctr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algn="ctr"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endParaRPr lang="zh-CN" altLang="en-US" sz="1400" b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41" name="矩形 2"/>
                <p:cNvSpPr>
                  <a:spLocks noChangeArrowheads="1"/>
                </p:cNvSpPr>
                <p:nvPr/>
              </p:nvSpPr>
              <p:spPr bwMode="auto">
                <a:xfrm>
                  <a:off x="4612183" y="1321023"/>
                  <a:ext cx="967929" cy="30777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 algn="l" eaLnBrk="0" hangingPunct="0">
                    <a:lnSpc>
                      <a:spcPct val="120000"/>
                    </a:lnSpc>
                    <a:spcBef>
                      <a:spcPct val="3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•"/>
                    <a:defRPr sz="2100" b="1">
                      <a:solidFill>
                        <a:srgbClr val="1679BA"/>
                      </a:solidFill>
                      <a:latin typeface="Arial" charset="0"/>
                      <a:ea typeface="宋体" charset="-122"/>
                    </a:defRPr>
                  </a:lvl1pPr>
                  <a:lvl2pPr marL="742950" indent="-285750" algn="l" eaLnBrk="0" hangingPunct="0">
                    <a:lnSpc>
                      <a:spcPct val="120000"/>
                    </a:lnSpc>
                    <a:spcBef>
                      <a:spcPct val="20000"/>
                    </a:spcBef>
                    <a:spcAft>
                      <a:spcPct val="20000"/>
                    </a:spcAft>
                    <a:buClr>
                      <a:schemeClr val="tx1"/>
                    </a:buClr>
                    <a:buChar char="–"/>
                    <a:defRPr sz="19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2pPr>
                  <a:lvl3pPr marL="1143000" indent="-228600" algn="l" eaLnBrk="0" hangingPunct="0">
                    <a:spcBef>
                      <a:spcPct val="20000"/>
                    </a:spcBef>
                    <a:buClr>
                      <a:schemeClr val="tx1"/>
                    </a:buClr>
                    <a:buFont typeface="Wingdings" pitchFamily="2" charset="2"/>
                    <a:buChar char="§"/>
                    <a:defRPr sz="24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3pPr>
                  <a:lvl4pPr marL="1600200" indent="-228600" algn="l" eaLnBrk="0" hangingPunct="0">
                    <a:spcBef>
                      <a:spcPct val="20000"/>
                    </a:spcBef>
                    <a:buChar char="–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4pPr>
                  <a:lvl5pPr marL="2057400" indent="-228600" algn="l" eaLnBrk="0" hangingPunct="0">
                    <a:spcBef>
                      <a:spcPct val="20000"/>
                    </a:spcBef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 b="1">
                      <a:solidFill>
                        <a:srgbClr val="4D5E68"/>
                      </a:solidFill>
                      <a:latin typeface="Arial" charset="0"/>
                      <a:ea typeface="宋体" charset="-122"/>
                    </a:defRPr>
                  </a:lvl9pPr>
                </a:lstStyle>
                <a:p>
                  <a:pPr eaLnBrk="1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FontTx/>
                    <a:buNone/>
                  </a:pPr>
                  <a:r>
                    <a:rPr lang="zh-CN" altLang="en-US" sz="1400" dirty="0">
                      <a:solidFill>
                        <a:srgbClr val="FF0000"/>
                      </a:solidFill>
                    </a:rPr>
                    <a:t>调试汇报</a:t>
                  </a:r>
                  <a:endParaRPr lang="en-US" altLang="zh-CN" sz="1400" dirty="0">
                    <a:solidFill>
                      <a:srgbClr val="FF0000"/>
                    </a:solidFill>
                  </a:endParaRPr>
                </a:p>
              </p:txBody>
            </p:sp>
          </p:grpSp>
          <p:sp>
            <p:nvSpPr>
              <p:cNvPr id="46" name="矩形 2"/>
              <p:cNvSpPr>
                <a:spLocks noChangeArrowheads="1"/>
              </p:cNvSpPr>
              <p:nvPr/>
            </p:nvSpPr>
            <p:spPr bwMode="auto">
              <a:xfrm>
                <a:off x="2886804" y="1354899"/>
                <a:ext cx="965116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lnSpc>
                    <a:spcPct val="120000"/>
                  </a:lnSpc>
                  <a:spcBef>
                    <a:spcPct val="30000"/>
                  </a:spcBef>
                  <a:spcAft>
                    <a:spcPct val="20000"/>
                  </a:spcAft>
                  <a:buClr>
                    <a:schemeClr val="tx1"/>
                  </a:buClr>
                  <a:buChar char="•"/>
                  <a:defRPr sz="2100" b="1">
                    <a:solidFill>
                      <a:srgbClr val="1679BA"/>
                    </a:solidFill>
                    <a:latin typeface="Arial" charset="0"/>
                    <a:ea typeface="宋体" charset="-122"/>
                  </a:defRPr>
                </a:lvl1pPr>
                <a:lvl2pPr marL="742950" indent="-285750" algn="l" eaLnBrk="0" hangingPunct="0">
                  <a:lnSpc>
                    <a:spcPct val="120000"/>
                  </a:lnSpc>
                  <a:spcBef>
                    <a:spcPct val="20000"/>
                  </a:spcBef>
                  <a:spcAft>
                    <a:spcPct val="20000"/>
                  </a:spcAft>
                  <a:buClr>
                    <a:schemeClr val="tx1"/>
                  </a:buClr>
                  <a:buChar char="–"/>
                  <a:defRPr sz="19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lr>
                    <a:schemeClr val="tx1"/>
                  </a:buClr>
                  <a:buFont typeface="Wingdings" pitchFamily="2" charset="2"/>
                  <a:buChar char="§"/>
                  <a:defRPr sz="24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 b="1">
                    <a:solidFill>
                      <a:srgbClr val="4D5E68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FontTx/>
                  <a:buNone/>
                </a:pPr>
                <a:r>
                  <a:rPr lang="zh-CN" altLang="en-US" sz="1400" dirty="0">
                    <a:solidFill>
                      <a:srgbClr val="0000FF"/>
                    </a:solidFill>
                  </a:rPr>
                  <a:t>进展报告</a:t>
                </a:r>
                <a:endParaRPr lang="en-US" altLang="zh-CN" sz="1400" dirty="0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47" name="直接连接符 46"/>
              <p:cNvCxnSpPr>
                <a:cxnSpLocks/>
              </p:cNvCxnSpPr>
              <p:nvPr/>
            </p:nvCxnSpPr>
            <p:spPr>
              <a:xfrm flipV="1">
                <a:off x="8555590" y="1888664"/>
                <a:ext cx="0" cy="234033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矩形 30">
              <a:extLst>
                <a:ext uri="{FF2B5EF4-FFF2-40B4-BE49-F238E27FC236}">
                  <a16:creationId xmlns:a16="http://schemas.microsoft.com/office/drawing/2014/main" id="{1F00AB11-0EB6-4B29-B4E4-196D792ADA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76650" y="1586822"/>
              <a:ext cx="63190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lnSpc>
                  <a:spcPct val="120000"/>
                </a:lnSpc>
                <a:spcBef>
                  <a:spcPct val="30000"/>
                </a:spcBef>
                <a:spcAft>
                  <a:spcPct val="20000"/>
                </a:spcAft>
                <a:buClr>
                  <a:schemeClr val="tx1"/>
                </a:buClr>
                <a:buChar char="•"/>
                <a:defRPr sz="2100" b="1">
                  <a:solidFill>
                    <a:srgbClr val="1679BA"/>
                  </a:solidFill>
                  <a:latin typeface="Arial" charset="0"/>
                  <a:ea typeface="宋体" charset="-122"/>
                </a:defRPr>
              </a:lvl1pPr>
              <a:lvl2pPr marL="742950" indent="-285750" algn="l" eaLnBrk="0" hangingPunct="0">
                <a:lnSpc>
                  <a:spcPct val="120000"/>
                </a:lnSpc>
                <a:spcBef>
                  <a:spcPct val="20000"/>
                </a:spcBef>
                <a:spcAft>
                  <a:spcPct val="20000"/>
                </a:spcAft>
                <a:buClr>
                  <a:schemeClr val="tx1"/>
                </a:buClr>
                <a:buChar char="–"/>
                <a:defRPr sz="1900" b="1">
                  <a:solidFill>
                    <a:srgbClr val="4D5E68"/>
                  </a:solidFill>
                  <a:latin typeface="Arial" charset="0"/>
                  <a:ea typeface="宋体" charset="-122"/>
                </a:defRPr>
              </a:lvl2pPr>
              <a:lvl3pPr marL="1143000" indent="-228600" algn="l" eaLnBrk="0" hangingPunct="0">
                <a:spcBef>
                  <a:spcPct val="20000"/>
                </a:spcBef>
                <a:buClr>
                  <a:schemeClr val="tx1"/>
                </a:buClr>
                <a:buFont typeface="Wingdings" pitchFamily="2" charset="2"/>
                <a:buChar char="§"/>
                <a:defRPr sz="2400" b="1">
                  <a:solidFill>
                    <a:srgbClr val="4D5E68"/>
                  </a:solidFill>
                  <a:latin typeface="Arial" charset="0"/>
                  <a:ea typeface="宋体" charset="-122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 b="1">
                  <a:solidFill>
                    <a:srgbClr val="4D5E68"/>
                  </a:solidFill>
                  <a:latin typeface="Arial" charset="0"/>
                  <a:ea typeface="宋体" charset="-122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 b="1">
                  <a:solidFill>
                    <a:srgbClr val="4D5E68"/>
                  </a:solidFill>
                  <a:latin typeface="Arial" charset="0"/>
                  <a:ea typeface="宋体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charset="0"/>
                  <a:ea typeface="宋体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charset="0"/>
                  <a:ea typeface="宋体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charset="0"/>
                  <a:ea typeface="宋体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 b="1">
                  <a:solidFill>
                    <a:srgbClr val="4D5E68"/>
                  </a:solidFill>
                  <a:latin typeface="Arial" charset="0"/>
                  <a:ea typeface="宋体" charset="-122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zh-CN" sz="1400" dirty="0">
                  <a:solidFill>
                    <a:srgbClr val="0000FF"/>
                  </a:solidFill>
                  <a:latin typeface="Arial"/>
                  <a:cs typeface="Arial"/>
                </a:rPr>
                <a:t>04</a:t>
              </a:r>
              <a:r>
                <a:rPr lang="en-US" altLang="zh-CN" sz="1400" dirty="0">
                  <a:solidFill>
                    <a:srgbClr val="0000FF"/>
                  </a:solidFill>
                </a:rPr>
                <a:t>.12</a:t>
              </a:r>
            </a:p>
          </p:txBody>
        </p:sp>
      </p:grpSp>
      <p:sp>
        <p:nvSpPr>
          <p:cNvPr id="49" name="矩形 27">
            <a:extLst>
              <a:ext uri="{FF2B5EF4-FFF2-40B4-BE49-F238E27FC236}">
                <a16:creationId xmlns:a16="http://schemas.microsoft.com/office/drawing/2014/main" id="{2922CAF6-B181-4D47-AAEB-73C2D0B79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3332" y="3293826"/>
            <a:ext cx="203329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Arial" charset="0"/>
                <a:ea typeface="宋体" charset="-122"/>
              </a:defRPr>
            </a:lvl1pPr>
            <a:lvl2pPr marL="742950" indent="-285750" algn="l" eaLnBrk="0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Arial" charset="0"/>
                <a:ea typeface="宋体" charset="-122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 sz="2400" b="1">
                <a:solidFill>
                  <a:srgbClr val="4D5E68"/>
                </a:solidFill>
                <a:latin typeface="Arial" charset="0"/>
                <a:ea typeface="宋体" charset="-122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rgbClr val="4D5E68"/>
                </a:solidFill>
                <a:latin typeface="Arial" charset="0"/>
                <a:ea typeface="宋体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en-US" altLang="zh-CN" sz="14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600" dirty="0">
                <a:solidFill>
                  <a:srgbClr val="0000FF"/>
                </a:solidFill>
              </a:rPr>
              <a:t>2.26  3.10  3.25     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600" dirty="0">
                <a:solidFill>
                  <a:srgbClr val="0000FF"/>
                </a:solidFill>
              </a:rPr>
              <a:t>     </a:t>
            </a:r>
            <a:r>
              <a:rPr lang="zh-CN" altLang="en-US" sz="1600" dirty="0">
                <a:solidFill>
                  <a:srgbClr val="0000FF"/>
                </a:solidFill>
              </a:rPr>
              <a:t>工艺验收</a:t>
            </a:r>
            <a:endParaRPr lang="en-US" altLang="zh-CN" sz="1600" dirty="0">
              <a:solidFill>
                <a:schemeClr val="tx1"/>
              </a:solidFill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zh-CN" sz="1400" dirty="0">
                <a:solidFill>
                  <a:srgbClr val="FF0000"/>
                </a:solidFill>
              </a:rPr>
              <a:t>    </a:t>
            </a:r>
            <a:endParaRPr lang="en-US" altLang="zh-CN" sz="2000" dirty="0">
              <a:solidFill>
                <a:srgbClr val="0000FF"/>
              </a:solidFill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36EFD436-1CF9-4069-8F3A-3CF4C8B820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47" y="3250727"/>
            <a:ext cx="2558496" cy="3403910"/>
          </a:xfrm>
          <a:prstGeom prst="rect">
            <a:avLst/>
          </a:prstGeom>
        </p:spPr>
      </p:pic>
      <p:sp>
        <p:nvSpPr>
          <p:cNvPr id="23" name="矩形 22">
            <a:extLst>
              <a:ext uri="{FF2B5EF4-FFF2-40B4-BE49-F238E27FC236}">
                <a16:creationId xmlns:a16="http://schemas.microsoft.com/office/drawing/2014/main" id="{195C8BA2-69F7-41EB-92DA-13D0FFB74C6F}"/>
              </a:ext>
            </a:extLst>
          </p:cNvPr>
          <p:cNvSpPr/>
          <p:nvPr/>
        </p:nvSpPr>
        <p:spPr>
          <a:xfrm>
            <a:off x="5401273" y="4613646"/>
            <a:ext cx="20332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18.03.15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调整单根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3He</a:t>
            </a: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管的摆放方式</a:t>
            </a:r>
            <a:endParaRPr lang="en-US" altLang="zh-CN" sz="20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zh-CN" altLang="en-US" sz="20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开展合作研究</a:t>
            </a:r>
            <a:endParaRPr lang="en-US" altLang="zh-CN" sz="2000" b="1" dirty="0">
              <a:solidFill>
                <a:srgbClr val="0000FF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008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1" y="1278612"/>
            <a:ext cx="8606545" cy="44546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11624" y="5733257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</a:t>
            </a:r>
            <a:r>
              <a:rPr lang="en-US" altLang="zh-CN" sz="32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min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zh-CN" alt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 </a:t>
            </a: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10</a:t>
            </a:r>
            <a:r>
              <a:rPr lang="en-US" altLang="zh-CN" sz="3200" b="1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-4</a:t>
            </a:r>
            <a:endParaRPr lang="zh-CN" altLang="en-US" sz="3200" b="1" baseline="30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18060" y="571190"/>
            <a:ext cx="4350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2018-02-08    90min @ 10 kW</a:t>
            </a:r>
            <a:endParaRPr lang="zh-CN" alt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1769816" y="2060848"/>
            <a:ext cx="58176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1775521" y="3645024"/>
            <a:ext cx="581769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E5B6BA9-7871-4CB9-9FAB-65A35D6E8F5E}"/>
              </a:ext>
            </a:extLst>
          </p:cNvPr>
          <p:cNvSpPr txBox="1">
            <a:spLocks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0" latinLnBrk="0" hangingPunct="0">
              <a:defRPr sz="12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742950" indent="-28575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11430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6002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2057400" indent="-228600" algn="l" defTabSz="914400" rtl="0" eaLnBrk="0" latinLnBrk="0" hangingPunct="0"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eaLnBrk="1" hangingPunct="1"/>
            <a:fld id="{95BAA3CF-0420-4D49-B96C-E6E50C2A09CE}" type="slidenum">
              <a:rPr lang="en-US" altLang="zh-CN"/>
              <a:pPr eaLnBrk="1" hangingPunct="1"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478868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lenovo\Desktop\W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04" y="1202585"/>
            <a:ext cx="3054762" cy="3071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6399" y="471761"/>
            <a:ext cx="32736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功能</a:t>
            </a:r>
            <a:r>
              <a:rPr lang="en-US" altLang="zh-CN" sz="3200" b="1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：中子反射</a:t>
            </a:r>
          </a:p>
        </p:txBody>
      </p:sp>
      <p:sp>
        <p:nvSpPr>
          <p:cNvPr id="5" name="椭圆 4"/>
          <p:cNvSpPr/>
          <p:nvPr/>
        </p:nvSpPr>
        <p:spPr>
          <a:xfrm>
            <a:off x="2792975" y="2264228"/>
            <a:ext cx="2304256" cy="1515891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3625224" y="2507704"/>
            <a:ext cx="13997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小时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02287B24-B602-4D29-B26F-D203E2349A75}"/>
              </a:ext>
            </a:extLst>
          </p:cNvPr>
          <p:cNvGrpSpPr/>
          <p:nvPr/>
        </p:nvGrpSpPr>
        <p:grpSpPr>
          <a:xfrm>
            <a:off x="5655244" y="419843"/>
            <a:ext cx="4566552" cy="6393534"/>
            <a:chOff x="5655244" y="419843"/>
            <a:chExt cx="4566552" cy="6393534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8880" y="1124083"/>
              <a:ext cx="4242916" cy="2806598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32370" y="4141648"/>
              <a:ext cx="2268086" cy="267172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5714620" y="4025048"/>
              <a:ext cx="225358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2018-03-25</a:t>
              </a:r>
            </a:p>
            <a:p>
              <a:r>
                <a:rPr lang="en-US" altLang="zh-C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 </a:t>
              </a:r>
              <a:r>
                <a:rPr lang="zh-CN" altLang="en-US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分钟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781759" y="419843"/>
              <a:ext cx="327365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3200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功能</a:t>
              </a:r>
              <a:r>
                <a:rPr lang="en-US" altLang="zh-CN" sz="3200" b="1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2</a:t>
              </a:r>
              <a:r>
                <a:rPr lang="zh-CN" altLang="en-US" sz="3200" b="1" dirty="0">
                  <a:solidFill>
                    <a:srgbClr val="0000FF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：中子衍射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655244" y="5201906"/>
              <a:ext cx="252898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 b="1" dirty="0">
                  <a:solidFill>
                    <a:srgbClr val="66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Si(111) @ 2</a:t>
              </a:r>
              <a:r>
                <a:rPr lang="en-US" altLang="zh-CN" sz="2000" b="1" dirty="0">
                  <a:solidFill>
                    <a:srgbClr val="66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=90</a:t>
              </a:r>
              <a:r>
                <a:rPr lang="en-US" altLang="zh-CN" sz="2000" b="1" baseline="30000" dirty="0">
                  <a:solidFill>
                    <a:srgbClr val="66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o</a:t>
              </a:r>
              <a:endParaRPr lang="en-US" altLang="zh-CN" sz="20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endParaRPr>
            </a:p>
            <a:p>
              <a:r>
                <a:rPr lang="en-US" altLang="zh-CN" sz="2000" b="1" dirty="0">
                  <a:solidFill>
                    <a:srgbClr val="66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d/d = 0.6%</a:t>
              </a:r>
            </a:p>
            <a:p>
              <a:r>
                <a:rPr lang="zh-CN" altLang="en-US" sz="2000" b="1" dirty="0">
                  <a:solidFill>
                    <a:srgbClr val="66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没有精细准直器</a:t>
              </a:r>
              <a:endParaRPr lang="en-US" altLang="zh-CN" sz="20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endParaRPr>
            </a:p>
            <a:p>
              <a:r>
                <a:rPr lang="zh-CN" altLang="en-US" sz="2000" b="1" dirty="0">
                  <a:solidFill>
                    <a:srgbClr val="6600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Symbol"/>
                </a:rPr>
                <a:t>没有任何修正</a:t>
              </a:r>
              <a:endParaRPr lang="zh-CN" altLang="en-US" sz="2000" b="1" dirty="0">
                <a:solidFill>
                  <a:srgbClr val="66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4" name="图片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954" y="4307723"/>
            <a:ext cx="2102548" cy="23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430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A3FD08A-27FA-44B0-A79C-C0B550427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u="sng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功能</a:t>
            </a:r>
            <a:r>
              <a:rPr lang="en-US" altLang="zh-CN" sz="3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：极化中子反射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CEEF136-3788-44CB-B074-D9DB3FBBDD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57" y="1428201"/>
            <a:ext cx="6635931" cy="497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292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470" y="741463"/>
            <a:ext cx="6552728" cy="1649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1569870" y="2613251"/>
            <a:ext cx="90522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In an experiment four quantities are measured: the scattering count rate with both flippers off,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baseline="-25000" dirty="0"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; the scattering count rate with both flippers on,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baseline="-25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; with flipper 1 on and flipper 2 off,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; and vice-versa, </a:t>
            </a:r>
            <a:r>
              <a:rPr lang="en-US" altLang="zh-CN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baseline="-250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. From these data the four partial scattering contributions must be extracted: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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11;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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12;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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21; and 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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22.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矩形 2"/>
              <p:cNvSpPr/>
              <p:nvPr/>
            </p:nvSpPr>
            <p:spPr>
              <a:xfrm>
                <a:off x="8524875" y="3762838"/>
                <a:ext cx="2608406" cy="937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Cambria Math"/>
                        </a:rPr>
                        <m:t>F</m:t>
                      </m:r>
                      <m:r>
                        <a:rPr lang="en-US" altLang="zh-CN">
                          <a:latin typeface="Cambria Math"/>
                        </a:rPr>
                        <m:t>1=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I</m:t>
                          </m:r>
                          <m:r>
                            <a:rPr lang="en-US" altLang="zh-CN" baseline="-25000">
                              <a:latin typeface="Cambria Math"/>
                            </a:rPr>
                            <m:t>00</m:t>
                          </m:r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I</m:t>
                          </m:r>
                          <m:r>
                            <a:rPr lang="en-US" altLang="zh-CN" i="1" baseline="-25000">
                              <a:latin typeface="Cambria Math"/>
                            </a:rPr>
                            <m:t>10</m:t>
                          </m:r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I</m:t>
                          </m:r>
                          <m:r>
                            <a:rPr lang="en-US" altLang="zh-CN" baseline="-25000">
                              <a:latin typeface="Cambria Math"/>
                            </a:rPr>
                            <m:t>01</m:t>
                          </m:r>
                          <m:r>
                            <a:rPr lang="en-US" altLang="zh-CN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I</m:t>
                          </m:r>
                          <m:r>
                            <a:rPr lang="en-US" altLang="zh-CN" i="1" baseline="-2500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altLang="zh-CN">
                              <a:latin typeface="Cambria Math"/>
                            </a:rPr>
                            <m:t>2(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I</m:t>
                          </m:r>
                          <m:r>
                            <a:rPr lang="en-US" altLang="zh-CN" baseline="-25000">
                              <a:latin typeface="Cambria Math"/>
                            </a:rPr>
                            <m:t>00</m:t>
                          </m:r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I</m:t>
                          </m:r>
                          <m:r>
                            <a:rPr lang="en-US" altLang="zh-CN" baseline="-25000">
                              <a:latin typeface="Cambria Math"/>
                            </a:rPr>
                            <m:t>01</m:t>
                          </m:r>
                          <m:r>
                            <a:rPr lang="en-US" altLang="zh-CN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  <a:p>
                <a:endParaRPr lang="zh-CN" altLang="zh-CN" dirty="0"/>
              </a:p>
            </p:txBody>
          </p:sp>
        </mc:Choice>
        <mc:Fallback xmlns=""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875" y="3762838"/>
                <a:ext cx="2608406" cy="93705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A58865F-4941-4FEF-A237-A74272DAF260}"/>
                  </a:ext>
                </a:extLst>
              </p:cNvPr>
              <p:cNvSpPr/>
              <p:nvPr/>
            </p:nvSpPr>
            <p:spPr>
              <a:xfrm>
                <a:off x="8524875" y="4541291"/>
                <a:ext cx="2608406" cy="6600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CN">
                          <a:latin typeface="Cambria Math"/>
                        </a:rPr>
                        <m:t>F</m:t>
                      </m:r>
                      <m:r>
                        <a:rPr lang="en-US" altLang="zh-CN">
                          <a:latin typeface="Cambria Math"/>
                        </a:rPr>
                        <m:t>2=</m:t>
                      </m:r>
                      <m:f>
                        <m:fPr>
                          <m:ctrlPr>
                            <a:rPr lang="zh-CN" altLang="zh-CN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I</m:t>
                          </m:r>
                          <m:r>
                            <a:rPr lang="en-US" altLang="zh-CN" baseline="-25000">
                              <a:latin typeface="Cambria Math"/>
                            </a:rPr>
                            <m:t>00</m:t>
                          </m:r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I</m:t>
                          </m:r>
                          <m:r>
                            <a:rPr lang="en-US" altLang="zh-CN" baseline="-25000">
                              <a:latin typeface="Cambria Math"/>
                            </a:rPr>
                            <m:t>10</m:t>
                          </m:r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I</m:t>
                          </m:r>
                          <m:r>
                            <a:rPr lang="en-US" altLang="zh-CN" baseline="-25000">
                              <a:latin typeface="Cambria Math"/>
                            </a:rPr>
                            <m:t>01</m:t>
                          </m:r>
                          <m:r>
                            <a:rPr lang="en-US" altLang="zh-CN">
                              <a:latin typeface="Cambria Math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I</m:t>
                          </m:r>
                          <m:r>
                            <a:rPr lang="en-US" altLang="zh-CN" i="1" baseline="-25000">
                              <a:latin typeface="Cambria Math"/>
                            </a:rPr>
                            <m:t>11</m:t>
                          </m:r>
                        </m:num>
                        <m:den>
                          <m:r>
                            <a:rPr lang="en-US" altLang="zh-CN" i="1">
                              <a:latin typeface="Cambria Math"/>
                            </a:rPr>
                            <m:t>2(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I</m:t>
                          </m:r>
                          <m:r>
                            <a:rPr lang="en-US" altLang="zh-CN" baseline="-25000">
                              <a:latin typeface="Cambria Math"/>
                            </a:rPr>
                            <m:t>00</m:t>
                          </m:r>
                          <m:r>
                            <a:rPr lang="en-US" altLang="zh-CN" i="1">
                              <a:latin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n-US" altLang="zh-CN">
                              <a:latin typeface="Cambria Math"/>
                            </a:rPr>
                            <m:t>I</m:t>
                          </m:r>
                          <m:r>
                            <a:rPr lang="en-US" altLang="zh-CN" i="1" baseline="-25000">
                              <a:latin typeface="Cambria Math"/>
                            </a:rPr>
                            <m:t>10</m:t>
                          </m:r>
                          <m:r>
                            <a:rPr lang="en-US" altLang="zh-CN" i="1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altLang="zh-CN" dirty="0"/>
              </a:p>
            </p:txBody>
          </p:sp>
        </mc:Choice>
        <mc:Fallback xmlns="">
          <p:sp>
            <p:nvSpPr>
              <p:cNvPr id="5" name="矩形 4">
                <a:extLst>
                  <a:ext uri="{FF2B5EF4-FFF2-40B4-BE49-F238E27FC236}">
                    <a16:creationId xmlns:a16="http://schemas.microsoft.com/office/drawing/2014/main" id="{8A58865F-4941-4FEF-A237-A74272DAF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4875" y="4541291"/>
                <a:ext cx="2608406" cy="6600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箭头: 下 5">
            <a:extLst>
              <a:ext uri="{FF2B5EF4-FFF2-40B4-BE49-F238E27FC236}">
                <a16:creationId xmlns:a16="http://schemas.microsoft.com/office/drawing/2014/main" id="{695700E9-914C-49F6-B262-653500EB0DA2}"/>
              </a:ext>
            </a:extLst>
          </p:cNvPr>
          <p:cNvSpPr/>
          <p:nvPr/>
        </p:nvSpPr>
        <p:spPr>
          <a:xfrm>
            <a:off x="2597696" y="1955346"/>
            <a:ext cx="149858" cy="322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8" name="箭头: 下 7">
            <a:extLst>
              <a:ext uri="{FF2B5EF4-FFF2-40B4-BE49-F238E27FC236}">
                <a16:creationId xmlns:a16="http://schemas.microsoft.com/office/drawing/2014/main" id="{A0315E4A-0907-412F-85B9-94729D63CB95}"/>
              </a:ext>
            </a:extLst>
          </p:cNvPr>
          <p:cNvSpPr/>
          <p:nvPr/>
        </p:nvSpPr>
        <p:spPr>
          <a:xfrm rot="10800000">
            <a:off x="2770958" y="1955346"/>
            <a:ext cx="149858" cy="3222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20365B67-6706-4E87-B4B1-D36606E928FA}"/>
              </a:ext>
            </a:extLst>
          </p:cNvPr>
          <p:cNvSpPr txBox="1"/>
          <p:nvPr/>
        </p:nvSpPr>
        <p:spPr>
          <a:xfrm>
            <a:off x="9124950" y="802005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endParaRPr lang="zh-CN" alt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F782B9EF-6BBD-48A7-B3F4-54866E47C315}"/>
              </a:ext>
            </a:extLst>
          </p:cNvPr>
          <p:cNvSpPr txBox="1"/>
          <p:nvPr/>
        </p:nvSpPr>
        <p:spPr>
          <a:xfrm>
            <a:off x="9124950" y="1240155"/>
            <a:ext cx="485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zh-CN" alt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2AB13E0-1210-456D-8D2D-565F3DC0BB66}"/>
              </a:ext>
            </a:extLst>
          </p:cNvPr>
          <p:cNvSpPr txBox="1"/>
          <p:nvPr/>
        </p:nvSpPr>
        <p:spPr>
          <a:xfrm>
            <a:off x="9134475" y="1678305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zh-CN" alt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ED19385A-FCE9-4366-9266-53ACF7E49AA1}"/>
              </a:ext>
            </a:extLst>
          </p:cNvPr>
          <p:cNvSpPr txBox="1"/>
          <p:nvPr/>
        </p:nvSpPr>
        <p:spPr>
          <a:xfrm>
            <a:off x="9134475" y="2125980"/>
            <a:ext cx="497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zh-CN" altLang="en-US" sz="2400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54CDA9BE-3E92-440D-AE40-FA701EC047BF}"/>
              </a:ext>
            </a:extLst>
          </p:cNvPr>
          <p:cNvSpPr txBox="1"/>
          <p:nvPr/>
        </p:nvSpPr>
        <p:spPr>
          <a:xfrm>
            <a:off x="9785792" y="340340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</a:t>
            </a:r>
            <a:endParaRPr lang="zh-CN" alt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D525E25-7342-416F-B565-8651D66867C6}"/>
              </a:ext>
            </a:extLst>
          </p:cNvPr>
          <p:cNvSpPr txBox="1"/>
          <p:nvPr/>
        </p:nvSpPr>
        <p:spPr>
          <a:xfrm>
            <a:off x="9715500" y="1030605"/>
            <a:ext cx="11206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I</a:t>
            </a:r>
            <a:r>
              <a:rPr lang="en-US" altLang="zh-CN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zh-CN" altLang="en-US" sz="2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文本框 40">
            <a:extLst>
              <a:ext uri="{FF2B5EF4-FFF2-40B4-BE49-F238E27FC236}">
                <a16:creationId xmlns:a16="http://schemas.microsoft.com/office/drawing/2014/main" id="{1157C38F-A383-4411-9713-397059F2875E}"/>
              </a:ext>
            </a:extLst>
          </p:cNvPr>
          <p:cNvSpPr txBox="1"/>
          <p:nvPr/>
        </p:nvSpPr>
        <p:spPr>
          <a:xfrm>
            <a:off x="9734550" y="1859280"/>
            <a:ext cx="1625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I</a:t>
            </a:r>
            <a:r>
              <a:rPr lang="en-US" altLang="zh-CN" sz="24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0</a:t>
            </a:r>
            <a:endParaRPr lang="zh-CN" altLang="en-US" sz="2400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F68DD42-3963-4888-B759-1FCB05DA95BA}"/>
              </a:ext>
            </a:extLst>
          </p:cNvPr>
          <p:cNvGrpSpPr/>
          <p:nvPr/>
        </p:nvGrpSpPr>
        <p:grpSpPr>
          <a:xfrm>
            <a:off x="1569870" y="3969644"/>
            <a:ext cx="8702593" cy="2608558"/>
            <a:chOff x="1569870" y="3969644"/>
            <a:chExt cx="8702593" cy="2608558"/>
          </a:xfrm>
        </p:grpSpPr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96040F0B-0CC6-45A5-89CA-49DCD18AFB1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9870" y="3969644"/>
              <a:ext cx="3268932" cy="2449837"/>
            </a:xfrm>
            <a:prstGeom prst="rect">
              <a:avLst/>
            </a:prstGeom>
          </p:spPr>
        </p:pic>
        <p:pic>
          <p:nvPicPr>
            <p:cNvPr id="44" name="Picture 3">
              <a:extLst>
                <a:ext uri="{FF2B5EF4-FFF2-40B4-BE49-F238E27FC236}">
                  <a16:creationId xmlns:a16="http://schemas.microsoft.com/office/drawing/2014/main" id="{9DAFEB92-AAC1-4680-826F-34F3E2E99F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7524" y="4048736"/>
              <a:ext cx="3196427" cy="2483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7924D50B-7781-4A47-A20C-F5158B687C17}"/>
                </a:ext>
              </a:extLst>
            </p:cNvPr>
            <p:cNvSpPr txBox="1"/>
            <p:nvPr/>
          </p:nvSpPr>
          <p:spPr>
            <a:xfrm>
              <a:off x="8206807" y="6116537"/>
              <a:ext cx="20656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ANSTO 2012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554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1D340F7D-DD35-4359-A4ED-3985503B66EA}"/>
              </a:ext>
            </a:extLst>
          </p:cNvPr>
          <p:cNvSpPr txBox="1"/>
          <p:nvPr/>
        </p:nvSpPr>
        <p:spPr>
          <a:xfrm>
            <a:off x="1752600" y="771525"/>
            <a:ext cx="2834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PC =20000@20kW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04038EF5-B6C7-444C-BA5F-311B6212DF52}"/>
              </a:ext>
            </a:extLst>
          </p:cNvPr>
          <p:cNvSpPr txBox="1"/>
          <p:nvPr/>
        </p:nvSpPr>
        <p:spPr>
          <a:xfrm>
            <a:off x="2447925" y="1276350"/>
            <a:ext cx="3073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20356, </a:t>
            </a:r>
            <a:r>
              <a:rPr lang="en-US" altLang="zh-CN" sz="24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altLang="zh-CN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= 673,795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CEAF50F-E72D-419B-8A27-63D8A5761219}"/>
              </a:ext>
            </a:extLst>
          </p:cNvPr>
          <p:cNvSpPr txBox="1"/>
          <p:nvPr/>
        </p:nvSpPr>
        <p:spPr>
          <a:xfrm>
            <a:off x="2438400" y="1647825"/>
            <a:ext cx="2988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20188, I</a:t>
            </a:r>
            <a:r>
              <a:rPr lang="en-US" altLang="zh-CN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00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= 167,256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E74821F-2F24-407F-B671-AB4D8F434506}"/>
              </a:ext>
            </a:extLst>
          </p:cNvPr>
          <p:cNvSpPr txBox="1"/>
          <p:nvPr/>
        </p:nvSpPr>
        <p:spPr>
          <a:xfrm>
            <a:off x="2438400" y="1990725"/>
            <a:ext cx="29730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20246, I</a:t>
            </a:r>
            <a:r>
              <a:rPr lang="en-US" altLang="zh-CN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= 165,030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BC5478C-8CFC-4A15-B99C-3D103AFD190F}"/>
              </a:ext>
            </a:extLst>
          </p:cNvPr>
          <p:cNvSpPr txBox="1"/>
          <p:nvPr/>
        </p:nvSpPr>
        <p:spPr>
          <a:xfrm>
            <a:off x="2438400" y="2333625"/>
            <a:ext cx="2985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20206, I</a:t>
            </a:r>
            <a:r>
              <a:rPr lang="en-US" altLang="zh-CN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=     1,740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2828210-E3D3-4BDF-BD31-C5CB57E7308A}"/>
              </a:ext>
            </a:extLst>
          </p:cNvPr>
          <p:cNvSpPr txBox="1"/>
          <p:nvPr/>
        </p:nvSpPr>
        <p:spPr>
          <a:xfrm>
            <a:off x="2438400" y="2705100"/>
            <a:ext cx="2985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20093, I</a:t>
            </a:r>
            <a:r>
              <a:rPr lang="en-US" altLang="zh-CN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=     2,703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2A24267-C5E7-44DF-B622-F9C07EAADE9D}"/>
              </a:ext>
            </a:extLst>
          </p:cNvPr>
          <p:cNvSpPr txBox="1"/>
          <p:nvPr/>
        </p:nvSpPr>
        <p:spPr>
          <a:xfrm>
            <a:off x="1714500" y="3238500"/>
            <a:ext cx="49295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初步计算，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P1 = 97%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P2 = 98%</a:t>
            </a:r>
          </a:p>
          <a:p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                  F1 = 99.6%</a:t>
            </a:r>
            <a:r>
              <a:rPr lang="zh-CN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；</a:t>
            </a:r>
            <a:r>
              <a:rPr lang="en-US" altLang="zh-CN" sz="2400" dirty="0">
                <a:latin typeface="Arial" panose="020B0604020202020204" pitchFamily="34" charset="0"/>
                <a:cs typeface="Arial" panose="020B0604020202020204" pitchFamily="34" charset="0"/>
              </a:rPr>
              <a:t>F2 = 99%</a:t>
            </a:r>
            <a:endParaRPr lang="zh-CN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AB3A4BCD-8044-40F9-9024-20D72E52B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861" y="2393007"/>
            <a:ext cx="4463535" cy="4350693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8366F6FB-94CA-4B40-89EA-6FEB079A014B}"/>
              </a:ext>
            </a:extLst>
          </p:cNvPr>
          <p:cNvSpPr txBox="1"/>
          <p:nvPr/>
        </p:nvSpPr>
        <p:spPr>
          <a:xfrm>
            <a:off x="1714500" y="4629150"/>
            <a:ext cx="62520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初步结论：极化中子反射可行</a:t>
            </a:r>
            <a:endParaRPr lang="en-US" altLang="zh-CN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  <a:p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          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但是，需要进一步调试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                 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2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调试</a:t>
            </a:r>
            <a:r>
              <a:rPr lang="en-US" altLang="zh-CN" sz="32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\</a:t>
            </a:r>
            <a:r>
              <a:rPr lang="zh-CN" altLang="en-US" sz="3200" b="1" u="sng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试运行结论</a:t>
            </a:r>
            <a:endParaRPr lang="zh-CN" altLang="en-US" sz="3200" b="1" u="sng" dirty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91544" y="1340768"/>
            <a:ext cx="872867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CN" sz="2400" b="1" dirty="0">
                <a:solidFill>
                  <a:srgbClr val="161AAE"/>
                </a:solidFill>
              </a:rPr>
              <a:t>CSNS</a:t>
            </a:r>
            <a:r>
              <a:rPr lang="zh-CN" altLang="en-US" sz="2400" b="1" dirty="0">
                <a:solidFill>
                  <a:srgbClr val="161AAE"/>
                </a:solidFill>
              </a:rPr>
              <a:t>多功能</a:t>
            </a:r>
            <a:r>
              <a:rPr lang="zh-CN" altLang="en-US" sz="3200" b="1" dirty="0">
                <a:solidFill>
                  <a:srgbClr val="161AAE"/>
                </a:solidFill>
              </a:rPr>
              <a:t>反射</a:t>
            </a:r>
            <a:r>
              <a:rPr lang="zh-CN" altLang="en-US" sz="2400" b="1" dirty="0">
                <a:solidFill>
                  <a:srgbClr val="161AAE"/>
                </a:solidFill>
              </a:rPr>
              <a:t>谱仪可用于</a:t>
            </a:r>
            <a:r>
              <a:rPr lang="zh-CN" altLang="en-US" sz="3200" b="1" dirty="0">
                <a:solidFill>
                  <a:srgbClr val="FF0000"/>
                </a:solidFill>
              </a:rPr>
              <a:t>反射</a:t>
            </a:r>
            <a:r>
              <a:rPr lang="en-US" altLang="zh-CN" sz="2400" b="1" dirty="0">
                <a:solidFill>
                  <a:srgbClr val="FF0000"/>
                </a:solidFill>
              </a:rPr>
              <a:t>/</a:t>
            </a:r>
            <a:r>
              <a:rPr lang="zh-CN" altLang="en-US" sz="2400" b="1" dirty="0">
                <a:solidFill>
                  <a:srgbClr val="FF0000"/>
                </a:solidFill>
              </a:rPr>
              <a:t>极化中子反射</a:t>
            </a:r>
            <a:r>
              <a:rPr lang="en-US" altLang="zh-CN" sz="2400" b="1" dirty="0">
                <a:solidFill>
                  <a:srgbClr val="FF0000"/>
                </a:solidFill>
              </a:rPr>
              <a:t>/</a:t>
            </a:r>
            <a:r>
              <a:rPr lang="zh-CN" altLang="en-US" sz="2400" b="1" dirty="0">
                <a:solidFill>
                  <a:srgbClr val="FF0000"/>
                </a:solidFill>
              </a:rPr>
              <a:t>衍射</a:t>
            </a:r>
            <a:r>
              <a:rPr lang="zh-CN" altLang="en-US" sz="2400" b="1" dirty="0">
                <a:solidFill>
                  <a:srgbClr val="161AAE"/>
                </a:solidFill>
              </a:rPr>
              <a:t>研究</a:t>
            </a:r>
            <a:endParaRPr lang="en-US" altLang="zh-CN" sz="2400" b="1" dirty="0">
              <a:solidFill>
                <a:srgbClr val="161AAE"/>
              </a:solidFill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en-US" altLang="zh-CN" sz="2400" b="1" dirty="0">
                <a:solidFill>
                  <a:srgbClr val="161AAE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R</a:t>
            </a:r>
            <a:r>
              <a:rPr lang="en-US" altLang="zh-CN" sz="2400" b="1" baseline="-25000" dirty="0">
                <a:solidFill>
                  <a:srgbClr val="161AAE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min</a:t>
            </a:r>
            <a:r>
              <a:rPr lang="en-US" altLang="zh-CN" sz="2400" b="1" dirty="0">
                <a:solidFill>
                  <a:srgbClr val="161AAE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zh-CN" altLang="en-US" sz="2400" b="1" dirty="0">
                <a:solidFill>
                  <a:srgbClr val="161AAE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好于 </a:t>
            </a:r>
            <a:r>
              <a:rPr lang="en-US" altLang="zh-CN" sz="2400" b="1" dirty="0">
                <a:solidFill>
                  <a:srgbClr val="161AAE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110</a:t>
            </a:r>
            <a:r>
              <a:rPr lang="en-US" altLang="zh-CN" sz="2400" b="1" baseline="30000" dirty="0">
                <a:solidFill>
                  <a:srgbClr val="161AAE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-5 </a:t>
            </a:r>
            <a:r>
              <a:rPr lang="en-US" altLang="zh-CN" sz="2400" b="1" dirty="0">
                <a:solidFill>
                  <a:srgbClr val="161AAE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@ 0.2 A</a:t>
            </a:r>
            <a:r>
              <a:rPr lang="en-US" altLang="zh-CN" sz="2400" b="1" baseline="30000" dirty="0">
                <a:solidFill>
                  <a:srgbClr val="161AAE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-1</a:t>
            </a:r>
            <a:r>
              <a:rPr lang="en-US" altLang="zh-CN" sz="2400" b="1" dirty="0">
                <a:solidFill>
                  <a:srgbClr val="161AAE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@ 20 kW</a:t>
            </a:r>
            <a:endParaRPr lang="en-US" altLang="zh-CN" sz="2400" b="1" dirty="0">
              <a:solidFill>
                <a:srgbClr val="6600FF"/>
              </a:solidFill>
              <a:latin typeface="Arial" panose="020B0604020202020204" pitchFamily="34" charset="0"/>
              <a:cs typeface="Arial" panose="020B0604020202020204" pitchFamily="34" charset="0"/>
              <a:sym typeface="Symbol"/>
            </a:endParaRP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挑战：反射测量时间长，人才严重匮乏。</a:t>
            </a:r>
            <a:r>
              <a:rPr lang="en-US" altLang="zh-C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   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19" y="3481410"/>
            <a:ext cx="4258197" cy="299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6"/>
          <p:cNvGrpSpPr/>
          <p:nvPr/>
        </p:nvGrpSpPr>
        <p:grpSpPr>
          <a:xfrm>
            <a:off x="5506173" y="3576296"/>
            <a:ext cx="4080245" cy="2289175"/>
            <a:chOff x="559177" y="2868017"/>
            <a:chExt cx="4080245" cy="2289175"/>
          </a:xfrm>
        </p:grpSpPr>
        <p:sp>
          <p:nvSpPr>
            <p:cNvPr id="8" name="Text Box 447"/>
            <p:cNvSpPr txBox="1">
              <a:spLocks noChangeArrowheads="1"/>
            </p:cNvSpPr>
            <p:nvPr/>
          </p:nvSpPr>
          <p:spPr bwMode="auto">
            <a:xfrm>
              <a:off x="760478" y="2907647"/>
              <a:ext cx="3873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400" dirty="0">
                  <a:latin typeface="Times" pitchFamily="18" charset="0"/>
                </a:rPr>
                <a:t>I</a:t>
              </a:r>
              <a:r>
                <a:rPr lang="en-US" altLang="zh-CN" sz="2400" baseline="-25000" dirty="0">
                  <a:latin typeface="Times" pitchFamily="18" charset="0"/>
                </a:rPr>
                <a:t>o</a:t>
              </a:r>
              <a:endParaRPr lang="en-US" altLang="zh-CN" sz="2400" dirty="0">
                <a:latin typeface="Times" pitchFamily="18" charset="0"/>
              </a:endParaRPr>
            </a:p>
          </p:txBody>
        </p:sp>
        <p:sp>
          <p:nvSpPr>
            <p:cNvPr id="9" name="Rectangle 448"/>
            <p:cNvSpPr>
              <a:spLocks noChangeArrowheads="1"/>
            </p:cNvSpPr>
            <p:nvPr/>
          </p:nvSpPr>
          <p:spPr bwMode="auto">
            <a:xfrm>
              <a:off x="803970" y="4442817"/>
              <a:ext cx="2439119" cy="685800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10" name="Rectangle 449"/>
            <p:cNvSpPr>
              <a:spLocks noChangeArrowheads="1"/>
            </p:cNvSpPr>
            <p:nvPr/>
          </p:nvSpPr>
          <p:spPr bwMode="auto">
            <a:xfrm>
              <a:off x="803970" y="4290417"/>
              <a:ext cx="2439119" cy="152400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pPr eaLnBrk="1" hangingPunct="1"/>
              <a:endParaRPr lang="zh-CN" altLang="zh-CN">
                <a:latin typeface="Calibri" pitchFamily="34" charset="0"/>
              </a:endParaRPr>
            </a:p>
          </p:txBody>
        </p:sp>
        <p:sp>
          <p:nvSpPr>
            <p:cNvPr id="11" name="Rectangle 450"/>
            <p:cNvSpPr>
              <a:spLocks noChangeArrowheads="1"/>
            </p:cNvSpPr>
            <p:nvPr/>
          </p:nvSpPr>
          <p:spPr bwMode="auto">
            <a:xfrm>
              <a:off x="803970" y="3985617"/>
              <a:ext cx="2439119" cy="317500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endParaRPr lang="zh-CN" altLang="zh-CN" sz="2400">
                <a:latin typeface="Times" pitchFamily="18" charset="0"/>
              </a:endParaRPr>
            </a:p>
          </p:txBody>
        </p:sp>
        <p:sp>
          <p:nvSpPr>
            <p:cNvPr id="12" name="Rectangle 451"/>
            <p:cNvSpPr>
              <a:spLocks noChangeArrowheads="1"/>
            </p:cNvSpPr>
            <p:nvPr/>
          </p:nvSpPr>
          <p:spPr bwMode="auto">
            <a:xfrm>
              <a:off x="1413570" y="4699992"/>
              <a:ext cx="438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400">
                  <a:latin typeface="Times" pitchFamily="18" charset="0"/>
                </a:rPr>
                <a:t>Si</a:t>
              </a:r>
            </a:p>
          </p:txBody>
        </p:sp>
        <p:sp>
          <p:nvSpPr>
            <p:cNvPr id="13" name="Line 452"/>
            <p:cNvSpPr>
              <a:spLocks noChangeShapeType="1"/>
            </p:cNvSpPr>
            <p:nvPr/>
          </p:nvSpPr>
          <p:spPr bwMode="auto">
            <a:xfrm rot="621242">
              <a:off x="559177" y="3356331"/>
              <a:ext cx="1384300" cy="5286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" name="Line 453"/>
            <p:cNvSpPr>
              <a:spLocks noChangeShapeType="1"/>
            </p:cNvSpPr>
            <p:nvPr/>
          </p:nvSpPr>
          <p:spPr bwMode="auto">
            <a:xfrm rot="21377419" flipV="1">
              <a:off x="2264470" y="3280767"/>
              <a:ext cx="1219200" cy="6842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Text Box 454"/>
            <p:cNvSpPr txBox="1">
              <a:spLocks noChangeArrowheads="1"/>
            </p:cNvSpPr>
            <p:nvPr/>
          </p:nvSpPr>
          <p:spPr bwMode="auto">
            <a:xfrm>
              <a:off x="3125918" y="2868017"/>
              <a:ext cx="2857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400">
                  <a:latin typeface="Times" pitchFamily="18" charset="0"/>
                </a:rPr>
                <a:t>I</a:t>
              </a:r>
            </a:p>
          </p:txBody>
        </p:sp>
        <p:sp>
          <p:nvSpPr>
            <p:cNvPr id="16" name="Text Box 455"/>
            <p:cNvSpPr txBox="1">
              <a:spLocks noChangeArrowheads="1"/>
            </p:cNvSpPr>
            <p:nvPr/>
          </p:nvSpPr>
          <p:spPr bwMode="auto">
            <a:xfrm>
              <a:off x="1292920" y="3682404"/>
              <a:ext cx="3159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000">
                  <a:latin typeface="Times" pitchFamily="18" charset="0"/>
                  <a:sym typeface="Symbol" pitchFamily="18" charset="2"/>
                </a:rPr>
                <a:t></a:t>
              </a:r>
              <a:endParaRPr lang="en-US" altLang="zh-CN" sz="2400">
                <a:latin typeface="Times" pitchFamily="18" charset="0"/>
              </a:endParaRPr>
            </a:p>
          </p:txBody>
        </p:sp>
        <p:sp>
          <p:nvSpPr>
            <p:cNvPr id="17" name="Text Box 456"/>
            <p:cNvSpPr txBox="1">
              <a:spLocks noChangeArrowheads="1"/>
            </p:cNvSpPr>
            <p:nvPr/>
          </p:nvSpPr>
          <p:spPr bwMode="auto">
            <a:xfrm>
              <a:off x="2537520" y="3682404"/>
              <a:ext cx="315913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ea typeface="宋体" pitchFamily="2" charset="-122"/>
                </a:defRPr>
              </a:lvl9pPr>
            </a:lstStyle>
            <a:p>
              <a:r>
                <a:rPr lang="en-US" altLang="zh-CN" sz="2000">
                  <a:latin typeface="Times" pitchFamily="18" charset="0"/>
                  <a:sym typeface="Symbol" pitchFamily="18" charset="2"/>
                </a:rPr>
                <a:t></a:t>
              </a:r>
              <a:endParaRPr lang="en-US" altLang="zh-CN" sz="2400">
                <a:latin typeface="Times" pitchFamily="18" charset="0"/>
              </a:endParaRPr>
            </a:p>
          </p:txBody>
        </p:sp>
        <p:sp>
          <p:nvSpPr>
            <p:cNvPr id="18" name="Line 457"/>
            <p:cNvSpPr>
              <a:spLocks noChangeShapeType="1"/>
            </p:cNvSpPr>
            <p:nvPr/>
          </p:nvSpPr>
          <p:spPr bwMode="auto">
            <a:xfrm>
              <a:off x="1870770" y="3985617"/>
              <a:ext cx="15240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458"/>
            <p:cNvSpPr>
              <a:spLocks noChangeShapeType="1"/>
            </p:cNvSpPr>
            <p:nvPr/>
          </p:nvSpPr>
          <p:spPr bwMode="auto">
            <a:xfrm>
              <a:off x="2023170" y="4290417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459"/>
            <p:cNvSpPr>
              <a:spLocks noChangeShapeType="1"/>
            </p:cNvSpPr>
            <p:nvPr/>
          </p:nvSpPr>
          <p:spPr bwMode="auto">
            <a:xfrm>
              <a:off x="2023170" y="4442817"/>
              <a:ext cx="152400" cy="685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460"/>
            <p:cNvSpPr>
              <a:spLocks noChangeShapeType="1"/>
            </p:cNvSpPr>
            <p:nvPr/>
          </p:nvSpPr>
          <p:spPr bwMode="auto">
            <a:xfrm flipV="1">
              <a:off x="2105720" y="4290417"/>
              <a:ext cx="0" cy="1524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461"/>
            <p:cNvSpPr>
              <a:spLocks noChangeShapeType="1"/>
            </p:cNvSpPr>
            <p:nvPr/>
          </p:nvSpPr>
          <p:spPr bwMode="auto">
            <a:xfrm flipV="1">
              <a:off x="2023170" y="3985617"/>
              <a:ext cx="22860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462"/>
            <p:cNvSpPr>
              <a:spLocks noChangeShapeType="1"/>
            </p:cNvSpPr>
            <p:nvPr/>
          </p:nvSpPr>
          <p:spPr bwMode="auto">
            <a:xfrm flipV="1">
              <a:off x="2137470" y="3998317"/>
              <a:ext cx="228600" cy="304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4" name="Group 463"/>
            <p:cNvGrpSpPr>
              <a:grpSpLocks/>
            </p:cNvGrpSpPr>
            <p:nvPr/>
          </p:nvGrpSpPr>
          <p:grpSpPr bwMode="auto">
            <a:xfrm>
              <a:off x="3567849" y="2985492"/>
              <a:ext cx="1071573" cy="2133600"/>
              <a:chOff x="2400" y="1440"/>
              <a:chExt cx="675" cy="1344"/>
            </a:xfrm>
          </p:grpSpPr>
          <p:sp>
            <p:nvSpPr>
              <p:cNvPr id="25" name="Line 464"/>
              <p:cNvSpPr>
                <a:spLocks noChangeShapeType="1"/>
              </p:cNvSpPr>
              <p:nvPr/>
            </p:nvSpPr>
            <p:spPr bwMode="auto">
              <a:xfrm flipV="1">
                <a:off x="2544" y="2352"/>
                <a:ext cx="0" cy="432"/>
              </a:xfrm>
              <a:prstGeom prst="line">
                <a:avLst/>
              </a:prstGeom>
              <a:noFill/>
              <a:ln w="28575">
                <a:solidFill>
                  <a:schemeClr val="accent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6" name="Line 465"/>
              <p:cNvSpPr>
                <a:spLocks noChangeShapeType="1"/>
              </p:cNvSpPr>
              <p:nvPr/>
            </p:nvSpPr>
            <p:spPr bwMode="auto">
              <a:xfrm>
                <a:off x="2544" y="2352"/>
                <a:ext cx="528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7" name="Line 466"/>
              <p:cNvSpPr>
                <a:spLocks noChangeShapeType="1"/>
              </p:cNvSpPr>
              <p:nvPr/>
            </p:nvSpPr>
            <p:spPr bwMode="auto">
              <a:xfrm flipV="1">
                <a:off x="3075" y="2256"/>
                <a:ext cx="0" cy="96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8" name="Line 467"/>
              <p:cNvSpPr>
                <a:spLocks noChangeShapeType="1"/>
              </p:cNvSpPr>
              <p:nvPr/>
            </p:nvSpPr>
            <p:spPr bwMode="auto">
              <a:xfrm flipH="1" flipV="1">
                <a:off x="2880" y="2256"/>
                <a:ext cx="192" cy="0"/>
              </a:xfrm>
              <a:prstGeom prst="line">
                <a:avLst/>
              </a:prstGeom>
              <a:noFill/>
              <a:ln w="28575">
                <a:solidFill>
                  <a:schemeClr val="accent2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29" name="Line 468"/>
              <p:cNvSpPr>
                <a:spLocks noChangeShapeType="1"/>
              </p:cNvSpPr>
              <p:nvPr/>
            </p:nvSpPr>
            <p:spPr bwMode="auto">
              <a:xfrm flipV="1">
                <a:off x="2880" y="2064"/>
                <a:ext cx="0" cy="192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0" name="Line 469"/>
              <p:cNvSpPr>
                <a:spLocks noChangeShapeType="1"/>
              </p:cNvSpPr>
              <p:nvPr/>
            </p:nvSpPr>
            <p:spPr bwMode="auto">
              <a:xfrm flipH="1">
                <a:off x="2400" y="2064"/>
                <a:ext cx="480" cy="0"/>
              </a:xfrm>
              <a:prstGeom prst="line">
                <a:avLst/>
              </a:prstGeom>
              <a:noFill/>
              <a:ln w="28575">
                <a:solidFill>
                  <a:srgbClr val="FF66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31" name="Line 470"/>
              <p:cNvSpPr>
                <a:spLocks noChangeShapeType="1"/>
              </p:cNvSpPr>
              <p:nvPr/>
            </p:nvSpPr>
            <p:spPr bwMode="auto">
              <a:xfrm flipV="1">
                <a:off x="2400" y="1440"/>
                <a:ext cx="0" cy="624"/>
              </a:xfrm>
              <a:prstGeom prst="line">
                <a:avLst/>
              </a:prstGeom>
              <a:noFill/>
              <a:ln w="28575">
                <a:solidFill>
                  <a:schemeClr val="accent1">
                    <a:lumMod val="75000"/>
                  </a:schemeClr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</p:grpSp>
      <p:sp>
        <p:nvSpPr>
          <p:cNvPr id="32" name="Rectangle 54"/>
          <p:cNvSpPr>
            <a:spLocks noChangeArrowheads="1"/>
          </p:cNvSpPr>
          <p:nvPr/>
        </p:nvSpPr>
        <p:spPr bwMode="auto">
          <a:xfrm>
            <a:off x="9081485" y="5432715"/>
            <a:ext cx="2360891" cy="806842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endParaRPr lang="zh-CN" altLang="en-US"/>
          </a:p>
        </p:txBody>
      </p:sp>
      <p:graphicFrame>
        <p:nvGraphicFramePr>
          <p:cNvPr id="33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814863"/>
              </p:ext>
            </p:extLst>
          </p:nvPr>
        </p:nvGraphicFramePr>
        <p:xfrm>
          <a:off x="9137326" y="5485494"/>
          <a:ext cx="2305050" cy="754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9" name="公式" r:id="rId4" imgW="1295280" imgH="444240" progId="Equation.3">
                  <p:embed/>
                </p:oleObj>
              </mc:Choice>
              <mc:Fallback>
                <p:oleObj name="公式" r:id="rId4" imgW="1295280" imgH="444240" progId="Equation.3">
                  <p:embed/>
                  <p:pic>
                    <p:nvPicPr>
                      <p:cNvPr id="2054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37326" y="5485494"/>
                        <a:ext cx="2305050" cy="754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7468582"/>
              </p:ext>
            </p:extLst>
          </p:nvPr>
        </p:nvGraphicFramePr>
        <p:xfrm>
          <a:off x="3063908" y="4189071"/>
          <a:ext cx="1458913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0" name="公式" r:id="rId6" imgW="1028520" imgH="406080" progId="Equation.3">
                  <p:embed/>
                </p:oleObj>
              </mc:Choice>
              <mc:Fallback>
                <p:oleObj name="公式" r:id="rId6" imgW="1028520" imgH="406080" progId="Equation.3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908" y="4189071"/>
                        <a:ext cx="1458913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028514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823</Words>
  <Application>Microsoft Office PowerPoint</Application>
  <PresentationFormat>宽屏</PresentationFormat>
  <Paragraphs>163</Paragraphs>
  <Slides>15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等线</vt:lpstr>
      <vt:lpstr>等线 Light</vt:lpstr>
      <vt:lpstr>宋体</vt:lpstr>
      <vt:lpstr>Arial</vt:lpstr>
      <vt:lpstr>Calibri</vt:lpstr>
      <vt:lpstr>Cambria Math</vt:lpstr>
      <vt:lpstr>Symbol</vt:lpstr>
      <vt:lpstr>Times</vt:lpstr>
      <vt:lpstr>Times New Roman</vt:lpstr>
      <vt:lpstr>Office 主题​​</vt:lpstr>
      <vt:lpstr>公式</vt:lpstr>
      <vt:lpstr>MR：CSNS多功能反射谱仪</vt:lpstr>
      <vt:lpstr>PowerPoint 演示文稿</vt:lpstr>
      <vt:lpstr>2. 18年度调试进展</vt:lpstr>
      <vt:lpstr>PowerPoint 演示文稿</vt:lpstr>
      <vt:lpstr>PowerPoint 演示文稿</vt:lpstr>
      <vt:lpstr>功能3：极化中子反射</vt:lpstr>
      <vt:lpstr>PowerPoint 演示文稿</vt:lpstr>
      <vt:lpstr>PowerPoint 演示文稿</vt:lpstr>
      <vt:lpstr>调试\试运行结论</vt:lpstr>
      <vt:lpstr>3. 用户及合作研究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Tao Zhu</dc:creator>
  <cp:lastModifiedBy>unknown</cp:lastModifiedBy>
  <cp:revision>62</cp:revision>
  <dcterms:created xsi:type="dcterms:W3CDTF">2018-05-06T06:41:30Z</dcterms:created>
  <dcterms:modified xsi:type="dcterms:W3CDTF">2018-09-10T08:53:07Z</dcterms:modified>
</cp:coreProperties>
</file>