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415" r:id="rId3"/>
    <p:sldId id="493" r:id="rId4"/>
    <p:sldId id="521" r:id="rId5"/>
    <p:sldId id="495" r:id="rId6"/>
    <p:sldId id="497" r:id="rId7"/>
    <p:sldId id="515" r:id="rId8"/>
    <p:sldId id="516" r:id="rId9"/>
    <p:sldId id="500" r:id="rId10"/>
    <p:sldId id="502" r:id="rId11"/>
    <p:sldId id="505" r:id="rId12"/>
    <p:sldId id="520" r:id="rId13"/>
    <p:sldId id="522" r:id="rId14"/>
    <p:sldId id="523" r:id="rId15"/>
    <p:sldId id="524" r:id="rId16"/>
    <p:sldId id="527" r:id="rId17"/>
    <p:sldId id="528" r:id="rId18"/>
    <p:sldId id="49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C64"/>
    <a:srgbClr val="071F65"/>
    <a:srgbClr val="4FD1CE"/>
    <a:srgbClr val="0000FF"/>
    <a:srgbClr val="92D050"/>
    <a:srgbClr val="C0C5CE"/>
    <a:srgbClr val="BDD3FF"/>
    <a:srgbClr val="6F7B91"/>
    <a:srgbClr val="BDDFE1"/>
    <a:srgbClr val="8D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 autoAdjust="0"/>
    <p:restoredTop sz="84826" autoAdjust="0"/>
  </p:normalViewPr>
  <p:slideViewPr>
    <p:cSldViewPr snapToGrid="0">
      <p:cViewPr>
        <p:scale>
          <a:sx n="71" d="100"/>
          <a:sy n="71" d="100"/>
        </p:scale>
        <p:origin x="-1232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t>18/9/10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defTabSz="960438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2pPr>
            <a:lvl3pPr marL="1143000" indent="-228600" defTabSz="960438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3pPr>
            <a:lvl4pPr marL="1600200" indent="-228600" defTabSz="960438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4pPr>
            <a:lvl5pPr marL="2057400" indent="-228600" defTabSz="960438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9pPr>
          </a:lstStyle>
          <a:p>
            <a:fld id="{868D3F9B-CF4A-8E46-A495-5971219F08A3}" type="slidenum">
              <a:rPr lang="en-US" altLang="zh-CN" sz="1300" b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zh-CN" sz="13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>
              <a:ea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t>18/9/10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0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t>18/9/10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9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3" r:id="rId4"/>
    <p:sldLayoutId id="2147483663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13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9"/>
            <a:ext cx="9144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073194"/>
            <a:ext cx="9154741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357" y="3417808"/>
            <a:ext cx="8412582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傅世年</a:t>
            </a:r>
            <a:endParaRPr lang="en-US" altLang="zh-CN" sz="3600" dirty="0" smtClean="0">
              <a:solidFill>
                <a:schemeClr val="bg1"/>
              </a:solidFill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东莞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分部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年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日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741" y="2367702"/>
            <a:ext cx="9144000" cy="98324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0" dirty="0">
                <a:solidFill>
                  <a:schemeClr val="bg1"/>
                </a:solidFill>
              </a:rPr>
              <a:t>CSNS</a:t>
            </a:r>
            <a:r>
              <a:rPr lang="zh-CN" altLang="en-US" sz="5400" b="0" dirty="0" smtClean="0">
                <a:solidFill>
                  <a:schemeClr val="bg1"/>
                </a:solidFill>
              </a:rPr>
              <a:t>加速器</a:t>
            </a:r>
            <a:r>
              <a:rPr lang="zh-CN" altLang="en-US" sz="5400" b="0" dirty="0" smtClean="0">
                <a:solidFill>
                  <a:schemeClr val="bg1"/>
                </a:solidFill>
              </a:rPr>
              <a:t>束流</a:t>
            </a:r>
            <a:r>
              <a:rPr lang="zh-CN" altLang="en-US" sz="5400" b="0" dirty="0" smtClean="0">
                <a:solidFill>
                  <a:schemeClr val="bg1"/>
                </a:solidFill>
              </a:rPr>
              <a:t>功率升级</a:t>
            </a:r>
            <a:endParaRPr lang="zh-CN" altLang="en-U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0" y="239797"/>
            <a:ext cx="1512300" cy="8148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534274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cap="all" dirty="0" smtClean="0">
                <a:solidFill>
                  <a:srgbClr val="C0C5CE"/>
                </a:solidFill>
                <a:latin typeface="Arial Black" panose="020B0A04020102020204" pitchFamily="34" charset="0"/>
              </a:rPr>
              <a:t>CSNS</a:t>
            </a:r>
            <a:r>
              <a:rPr lang="zh-CN" altLang="en-US" sz="2800" cap="all" dirty="0" smtClean="0">
                <a:solidFill>
                  <a:srgbClr val="C0C5CE"/>
                </a:solidFill>
                <a:latin typeface="Arial Black" panose="020B0A04020102020204" pitchFamily="34" charset="0"/>
              </a:rPr>
              <a:t>首届年会</a:t>
            </a:r>
            <a:endParaRPr lang="zh-CN" altLang="en-US" sz="2800" cap="all" dirty="0">
              <a:solidFill>
                <a:srgbClr val="C0C5C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磁合金</a:t>
            </a:r>
            <a:r>
              <a:rPr lang="zh-CN" altLang="en-US" dirty="0" smtClean="0"/>
              <a:t>加载腔系统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7282" y="2969489"/>
            <a:ext cx="7886700" cy="3116873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 smtClean="0"/>
              <a:t>现有的铁氧体加载腔系统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2.7m</a:t>
            </a:r>
          </a:p>
          <a:p>
            <a:pPr lvl="1"/>
            <a:r>
              <a:rPr lang="en-US" altLang="zh-CN" sz="2400" dirty="0" smtClean="0"/>
              <a:t>24kV </a:t>
            </a:r>
            <a:r>
              <a:rPr lang="zh-CN" altLang="en-US" sz="2400" dirty="0"/>
              <a:t>（实际应用≈</a:t>
            </a:r>
            <a:r>
              <a:rPr lang="zh-CN" altLang="zh-CN" sz="2400" dirty="0"/>
              <a:t>2</a:t>
            </a:r>
            <a:r>
              <a:rPr lang="en-US" altLang="zh-CN" sz="2400" dirty="0"/>
              <a:t>0kV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lvl="1"/>
            <a:endParaRPr lang="en-US" altLang="zh-CN" dirty="0" smtClean="0"/>
          </a:p>
          <a:p>
            <a:r>
              <a:rPr lang="zh-CN" altLang="en-US" sz="2800" dirty="0" smtClean="0"/>
              <a:t>增</a:t>
            </a:r>
            <a:r>
              <a:rPr lang="zh-CN" altLang="en-US" sz="2800" dirty="0"/>
              <a:t>加的二次谐波系统</a:t>
            </a:r>
            <a:endParaRPr lang="en-US" altLang="zh-CN" sz="2800" dirty="0"/>
          </a:p>
          <a:p>
            <a:pPr lvl="1"/>
            <a:r>
              <a:rPr lang="en-US" altLang="zh-CN" sz="2400" dirty="0"/>
              <a:t>1.8m</a:t>
            </a:r>
          </a:p>
          <a:p>
            <a:pPr lvl="1"/>
            <a:r>
              <a:rPr lang="en-US" altLang="zh-CN" sz="2400" dirty="0"/>
              <a:t>36kV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38422" y="2221853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27" y="2844270"/>
            <a:ext cx="4357831" cy="3665934"/>
          </a:xfrm>
          <a:prstGeom prst="rect">
            <a:avLst/>
          </a:prstGeom>
        </p:spPr>
      </p:pic>
      <p:grpSp>
        <p:nvGrpSpPr>
          <p:cNvPr id="10" name="组合 10"/>
          <p:cNvGrpSpPr/>
          <p:nvPr/>
        </p:nvGrpSpPr>
        <p:grpSpPr>
          <a:xfrm>
            <a:off x="5293666" y="4540363"/>
            <a:ext cx="3159839" cy="524713"/>
            <a:chOff x="2771800" y="3735376"/>
            <a:chExt cx="3159839" cy="524713"/>
          </a:xfrm>
        </p:grpSpPr>
        <p:sp>
          <p:nvSpPr>
            <p:cNvPr id="11" name="矩形 10"/>
            <p:cNvSpPr/>
            <p:nvPr/>
          </p:nvSpPr>
          <p:spPr>
            <a:xfrm>
              <a:off x="2771800" y="3952312"/>
              <a:ext cx="31598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dirty="0">
                  <a:solidFill>
                    <a:srgbClr val="C00000"/>
                  </a:solidFill>
                  <a:latin typeface="Century" panose="02040604050505020304" pitchFamily="18" charset="0"/>
                  <a:ea typeface="宋体" charset="-122"/>
                </a:rPr>
                <a:t>CSNS Second Harmonic RF System</a:t>
              </a:r>
              <a:endParaRPr lang="zh-CN" altLang="en-US" dirty="0">
                <a:solidFill>
                  <a:srgbClr val="C00000"/>
                </a:solidFill>
                <a:latin typeface="Century" panose="02040604050505020304" pitchFamily="18" charset="0"/>
                <a:ea typeface="宋体" charset="-122"/>
              </a:endParaRPr>
            </a:p>
          </p:txBody>
        </p:sp>
        <p:cxnSp>
          <p:nvCxnSpPr>
            <p:cNvPr id="12" name="直接箭头连接符 6"/>
            <p:cNvCxnSpPr/>
            <p:nvPr/>
          </p:nvCxnSpPr>
          <p:spPr bwMode="auto">
            <a:xfrm flipV="1">
              <a:off x="3779912" y="3735376"/>
              <a:ext cx="0" cy="361274"/>
            </a:xfrm>
            <a:prstGeom prst="straightConnector1">
              <a:avLst/>
            </a:prstGeom>
            <a:solidFill>
              <a:srgbClr val="FFFF00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直接连接符 7"/>
          <p:cNvCxnSpPr/>
          <p:nvPr/>
        </p:nvCxnSpPr>
        <p:spPr bwMode="auto">
          <a:xfrm>
            <a:off x="5491337" y="4450916"/>
            <a:ext cx="1080120" cy="0"/>
          </a:xfrm>
          <a:prstGeom prst="line">
            <a:avLst/>
          </a:prstGeom>
          <a:solidFill>
            <a:srgbClr val="FFFF0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文本框 3"/>
          <p:cNvSpPr txBox="1"/>
          <p:nvPr/>
        </p:nvSpPr>
        <p:spPr>
          <a:xfrm>
            <a:off x="375597" y="927766"/>
            <a:ext cx="8370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000090"/>
                </a:solidFill>
              </a:rPr>
              <a:t>在质子</a:t>
            </a:r>
            <a:r>
              <a:rPr lang="en-US" altLang="zh-CN" sz="2400" dirty="0">
                <a:solidFill>
                  <a:srgbClr val="000090"/>
                </a:solidFill>
              </a:rPr>
              <a:t>/</a:t>
            </a:r>
            <a:r>
              <a:rPr lang="zh-CN" altLang="zh-CN" sz="2400" dirty="0">
                <a:solidFill>
                  <a:srgbClr val="000090"/>
                </a:solidFill>
              </a:rPr>
              <a:t>重离子同步加速器中，相对于铁氧体加载腔，磁合金加载腔体积更小，工作频带范围更宽，加速梯度和分路阻抗更高。另外，由于其</a:t>
            </a:r>
            <a:r>
              <a:rPr lang="en-US" altLang="zh-CN" sz="2400" dirty="0">
                <a:solidFill>
                  <a:srgbClr val="000090"/>
                </a:solidFill>
              </a:rPr>
              <a:t>Q</a:t>
            </a:r>
            <a:r>
              <a:rPr lang="zh-CN" altLang="zh-CN" sz="2400" dirty="0">
                <a:solidFill>
                  <a:srgbClr val="000090"/>
                </a:solidFill>
              </a:rPr>
              <a:t>值较低无需复杂的调谐系统，使得系统长期稳定性得到大幅提升。 </a:t>
            </a:r>
            <a:endParaRPr kumimoji="1" lang="zh-CN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磁合金腔技术发展现状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970" y="930202"/>
            <a:ext cx="8763931" cy="53887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1998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KEK </a:t>
            </a:r>
            <a:r>
              <a:rPr lang="zh-CN" altLang="en-US" dirty="0" smtClean="0"/>
              <a:t>开始研究</a:t>
            </a:r>
            <a:r>
              <a:rPr lang="zh-CN" altLang="en-US" dirty="0"/>
              <a:t>用磁合金材料来加载同轴</a:t>
            </a:r>
            <a:r>
              <a:rPr lang="zh-CN" altLang="en-US" dirty="0" smtClean="0"/>
              <a:t>谐振腔；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2007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J-PARC</a:t>
            </a:r>
            <a:r>
              <a:rPr lang="zh-CN" altLang="en-US" dirty="0" smtClean="0"/>
              <a:t>实现强流加速器的实际应用；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2010</a:t>
            </a:r>
            <a:r>
              <a:rPr lang="zh-CN" altLang="en-US" dirty="0" smtClean="0">
                <a:solidFill>
                  <a:srgbClr val="FF0000"/>
                </a:solidFill>
              </a:rPr>
              <a:t>年，发现严重的磁环损坏问题，并进行技术改进；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/>
              <a:t>目前，国际上基本都选用日本</a:t>
            </a:r>
            <a:r>
              <a:rPr lang="en-US" altLang="zh-CN" dirty="0"/>
              <a:t>Hitachi </a:t>
            </a:r>
            <a:r>
              <a:rPr lang="zh-CN" altLang="en-US" dirty="0"/>
              <a:t>公司的</a:t>
            </a:r>
            <a:r>
              <a:rPr lang="en-US" altLang="zh-CN" dirty="0"/>
              <a:t>FINEMET </a:t>
            </a:r>
            <a:r>
              <a:rPr lang="zh-CN" altLang="en-US" dirty="0" smtClean="0"/>
              <a:t>材料；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/>
              <a:t>低功率</a:t>
            </a:r>
            <a:r>
              <a:rPr lang="zh-CN" altLang="en-US" dirty="0" smtClean="0"/>
              <a:t>环境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技术要求相对宽松；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/>
              <a:t>高功率</a:t>
            </a:r>
            <a:r>
              <a:rPr lang="zh-CN" altLang="en-US" dirty="0" smtClean="0"/>
              <a:t>环境</a:t>
            </a:r>
            <a:r>
              <a:rPr lang="en-US" altLang="zh-CN" dirty="0" smtClean="0"/>
              <a:t>—</a:t>
            </a:r>
            <a:r>
              <a:rPr lang="zh-CN" altLang="en-US" dirty="0" smtClean="0">
                <a:solidFill>
                  <a:srgbClr val="C00000"/>
                </a:solidFill>
              </a:rPr>
              <a:t>日本是唯一掌握该技术国家，相关产品对我国禁运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F9C348-F499-4306-995B-71BE127AFE56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152808"/>
            <a:ext cx="3275868" cy="25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332808"/>
            <a:ext cx="29708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4627" y="985014"/>
            <a:ext cx="8585076" cy="519079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charset="2"/>
              <a:buChar char="²"/>
            </a:pPr>
            <a:r>
              <a:rPr lang="zh-CN" altLang="en-US" sz="2800" dirty="0" smtClean="0"/>
              <a:t>目前已开始磁合金加载腔的预制研究工作</a:t>
            </a:r>
            <a:endParaRPr lang="en-US" altLang="zh-CN" sz="2800" dirty="0" smtClean="0"/>
          </a:p>
          <a:p>
            <a:pPr>
              <a:lnSpc>
                <a:spcPct val="130000"/>
              </a:lnSpc>
              <a:buFont typeface="Wingdings" charset="2"/>
              <a:buChar char="²"/>
            </a:pPr>
            <a:r>
              <a:rPr lang="zh-CN" altLang="zh-CN" sz="2800" dirty="0" smtClean="0"/>
              <a:t>基于国产磁</a:t>
            </a:r>
            <a:r>
              <a:rPr lang="zh-CN" altLang="zh-CN" sz="2800" dirty="0"/>
              <a:t>合金材料，</a:t>
            </a:r>
            <a:r>
              <a:rPr lang="zh-CN" altLang="zh-CN" sz="2800" dirty="0" smtClean="0"/>
              <a:t>研制满</a:t>
            </a:r>
            <a:r>
              <a:rPr lang="zh-CN" altLang="zh-CN" sz="2800" dirty="0"/>
              <a:t>足</a:t>
            </a:r>
            <a:r>
              <a:rPr lang="en-US" altLang="zh-CN" sz="2800" dirty="0"/>
              <a:t>CSNS</a:t>
            </a:r>
            <a:r>
              <a:rPr lang="zh-CN" altLang="zh-CN" sz="2800" dirty="0"/>
              <a:t>束流功率升级需求的二次谐波射频系统，</a:t>
            </a:r>
            <a:r>
              <a:rPr lang="zh-CN" altLang="zh-CN" sz="2800" dirty="0" smtClean="0"/>
              <a:t>包括磁合金加载腔</a:t>
            </a:r>
            <a:r>
              <a:rPr lang="zh-CN" altLang="en-US" sz="2800" dirty="0" smtClean="0"/>
              <a:t>样腔</a:t>
            </a:r>
            <a:r>
              <a:rPr lang="zh-CN" altLang="zh-CN" sz="2800" dirty="0" smtClean="0"/>
              <a:t>和低电平控制系统</a:t>
            </a:r>
            <a:endParaRPr lang="en-US" altLang="zh-CN" sz="2800" dirty="0" smtClean="0"/>
          </a:p>
          <a:p>
            <a:pPr>
              <a:lnSpc>
                <a:spcPct val="130000"/>
              </a:lnSpc>
              <a:buFont typeface="Wingdings" charset="2"/>
              <a:buChar char="²"/>
            </a:pPr>
            <a:r>
              <a:rPr lang="zh-CN" altLang="zh-CN" sz="2800" dirty="0" smtClean="0"/>
              <a:t>重点进</a:t>
            </a:r>
            <a:r>
              <a:rPr lang="zh-CN" altLang="zh-CN" sz="2800" dirty="0"/>
              <a:t>行全尺寸（外径</a:t>
            </a:r>
            <a:r>
              <a:rPr lang="en-US" altLang="zh-CN" sz="2800" dirty="0"/>
              <a:t>700mm</a:t>
            </a:r>
            <a:r>
              <a:rPr lang="zh-CN" altLang="zh-CN" sz="2800" dirty="0"/>
              <a:t>）高功率磁合金环的制备工艺和性能研究，及样腔的研制。解决磁合金加载腔在高功率应用中面临的相关技术问题，完成高功率测试和长期运行可靠</a:t>
            </a:r>
            <a:r>
              <a:rPr lang="zh-CN" altLang="zh-CN" sz="2800" dirty="0" smtClean="0"/>
              <a:t>性验证</a:t>
            </a:r>
            <a:endParaRPr lang="zh-CN" altLang="zh-CN" sz="2800" dirty="0"/>
          </a:p>
          <a:p>
            <a:pPr marL="0" indent="0">
              <a:lnSpc>
                <a:spcPct val="130000"/>
              </a:lnSpc>
              <a:buNone/>
            </a:pP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磁合金加载腔</a:t>
            </a:r>
            <a:r>
              <a:rPr kumimoji="1" lang="zh-CN" altLang="en-US" dirty="0" smtClean="0"/>
              <a:t>系统预制</a:t>
            </a:r>
            <a:r>
              <a:rPr kumimoji="1" lang="zh-CN" altLang="en-US" dirty="0" smtClean="0"/>
              <a:t>研究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前期技术积</a:t>
            </a:r>
            <a:r>
              <a:rPr lang="zh-CN" altLang="en-US" dirty="0" smtClean="0"/>
              <a:t>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085" y="826493"/>
            <a:ext cx="8746046" cy="5190795"/>
          </a:xfrm>
        </p:spPr>
        <p:txBody>
          <a:bodyPr/>
          <a:lstStyle/>
          <a:p>
            <a:r>
              <a:rPr lang="zh-CN" altLang="en-US" dirty="0" smtClean="0"/>
              <a:t>自然科学基金，“宽带</a:t>
            </a:r>
            <a:r>
              <a:rPr lang="zh-CN" altLang="en-US" dirty="0"/>
              <a:t>磁合金加载同轴加速腔关键技术研究”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2012-2015</a:t>
            </a:r>
          </a:p>
          <a:p>
            <a:pPr lvl="1"/>
            <a:r>
              <a:rPr lang="zh-CN" altLang="en-US" sz="2400" dirty="0"/>
              <a:t>进行</a:t>
            </a:r>
            <a:r>
              <a:rPr lang="zh-CN" altLang="en-US" sz="2400" dirty="0" smtClean="0"/>
              <a:t>国产</a:t>
            </a:r>
            <a:r>
              <a:rPr lang="zh-CN" altLang="en-US" sz="2400" dirty="0"/>
              <a:t>磁合金</a:t>
            </a:r>
            <a:r>
              <a:rPr lang="zh-CN" altLang="en-US" sz="2400" dirty="0" smtClean="0"/>
              <a:t>材料性能、磁环制备</a:t>
            </a:r>
            <a:r>
              <a:rPr lang="zh-CN" altLang="en-US" sz="2400" dirty="0"/>
              <a:t>工艺以及腔体的</a:t>
            </a:r>
            <a:r>
              <a:rPr lang="zh-CN" altLang="en-US" sz="2400" dirty="0" smtClean="0"/>
              <a:t>结构设计的研究；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初步研究了磁合金环的制备</a:t>
            </a:r>
            <a:r>
              <a:rPr lang="zh-CN" altLang="en-US" sz="2400" dirty="0" smtClean="0"/>
              <a:t>工艺，建立一套功率测试系统；</a:t>
            </a:r>
            <a:endParaRPr lang="en-US" altLang="zh-CN" sz="2400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F9C348-F499-4306-995B-71BE127AFE56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1154647" y="3210022"/>
            <a:ext cx="6254493" cy="1830202"/>
            <a:chOff x="1276958" y="2875037"/>
            <a:chExt cx="6254493" cy="18302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6958" y="2875037"/>
              <a:ext cx="2719276" cy="180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228" y="2905239"/>
              <a:ext cx="2995223" cy="1800000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251519" y="5149856"/>
            <a:ext cx="82977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800" dirty="0">
                <a:solidFill>
                  <a:srgbClr val="C00000"/>
                </a:solidFill>
                <a:latin typeface="Century" panose="020406040505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研究结果表明，目前同类型的国产磁合金带材性能已基本与国外相当，在实际应用中决定磁合金加载腔性能的，是磁合金环的性能</a:t>
            </a:r>
            <a:r>
              <a:rPr lang="zh-CN" altLang="en-US" sz="2800" dirty="0" smtClean="0">
                <a:solidFill>
                  <a:srgbClr val="C00000"/>
                </a:solidFill>
                <a:latin typeface="Century" panose="020406040505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水平</a:t>
            </a:r>
            <a:r>
              <a:rPr lang="en-US" altLang="zh-CN" sz="2800" dirty="0">
                <a:solidFill>
                  <a:srgbClr val="C00000"/>
                </a:solidFill>
                <a:latin typeface="Century" panose="0204060405050502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85" y="826719"/>
            <a:ext cx="8459877" cy="57278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65847" y="1097720"/>
            <a:ext cx="446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—</a:t>
            </a:r>
            <a:r>
              <a:rPr lang="zh-CN" altLang="en-US" sz="2400" dirty="0">
                <a:solidFill>
                  <a:srgbClr val="000090"/>
                </a:solidFill>
              </a:rPr>
              <a:t>国产材料和进口材料性能对比</a:t>
            </a:r>
          </a:p>
        </p:txBody>
      </p:sp>
    </p:spTree>
    <p:extLst>
      <p:ext uri="{BB962C8B-B14F-4D97-AF65-F5344CB8AC3E}">
        <p14:creationId xmlns:p14="http://schemas.microsoft.com/office/powerpoint/2010/main" val="32833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磁合金环制备</a:t>
            </a:r>
            <a:r>
              <a:rPr lang="zh-CN" altLang="en-US" dirty="0" smtClean="0"/>
              <a:t>关键</a:t>
            </a:r>
            <a:r>
              <a:rPr lang="zh-CN" altLang="en-US" dirty="0" smtClean="0"/>
              <a:t>工艺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F9C348-F499-4306-995B-71BE127AFE56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143086" y="912314"/>
            <a:ext cx="8853358" cy="5348528"/>
            <a:chOff x="841024" y="2074278"/>
            <a:chExt cx="7933213" cy="4632041"/>
          </a:xfrm>
        </p:grpSpPr>
        <p:pic>
          <p:nvPicPr>
            <p:cNvPr id="21" name="図 11" descr="製造2_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1024" y="2330435"/>
              <a:ext cx="1770559" cy="1454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図 12" descr="製造3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9130" y="2074278"/>
              <a:ext cx="2127340" cy="220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図 13" descr="製造4_0_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0882" y="2669317"/>
              <a:ext cx="2633355" cy="109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図 19" descr="製造4-1_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1310" y="4814432"/>
              <a:ext cx="2002813" cy="160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テキスト プレースホルダ 2"/>
            <p:cNvSpPr txBox="1">
              <a:spLocks/>
            </p:cNvSpPr>
            <p:nvPr/>
          </p:nvSpPr>
          <p:spPr bwMode="auto">
            <a:xfrm>
              <a:off x="1171423" y="4127020"/>
              <a:ext cx="1440160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1" fontAlgn="base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lang="zh-CN" altLang="en-US" sz="1800" b="0">
                  <a:solidFill>
                    <a:srgbClr val="0056AC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  <a:lvl2pPr marL="742950" indent="-28575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lang="zh-CN" altLang="en-US" sz="16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lang="zh-CN" altLang="en-US" sz="14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solidFill>
                    <a:srgbClr val="2A3454"/>
                  </a:solidFill>
                </a:rPr>
                <a:t>磁合金带材</a:t>
              </a:r>
              <a:endParaRPr lang="ja-JP" altLang="en-US" sz="1600" dirty="0">
                <a:solidFill>
                  <a:srgbClr val="2A3454"/>
                </a:solidFill>
              </a:endParaRPr>
            </a:p>
          </p:txBody>
        </p:sp>
        <p:sp>
          <p:nvSpPr>
            <p:cNvPr id="26" name="テキスト プレースホルダ 2"/>
            <p:cNvSpPr txBox="1">
              <a:spLocks/>
            </p:cNvSpPr>
            <p:nvPr/>
          </p:nvSpPr>
          <p:spPr bwMode="auto">
            <a:xfrm>
              <a:off x="3934692" y="4136003"/>
              <a:ext cx="1656184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1" fontAlgn="base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lang="zh-CN" altLang="en-US" sz="1800" b="0">
                  <a:solidFill>
                    <a:srgbClr val="0056AC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  <a:lvl2pPr marL="742950" indent="-28575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lang="zh-CN" altLang="en-US" sz="16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lang="zh-CN" altLang="en-US" sz="14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>
                  <a:solidFill>
                    <a:srgbClr val="C00000"/>
                  </a:solidFill>
                </a:rPr>
                <a:t>SiO</a:t>
              </a:r>
              <a:r>
                <a:rPr lang="en-US" altLang="ja-JP" sz="1600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ja-JP" sz="1600" dirty="0">
                  <a:solidFill>
                    <a:srgbClr val="C00000"/>
                  </a:solidFill>
                </a:rPr>
                <a:t> </a:t>
              </a:r>
              <a:r>
                <a:rPr lang="zh-CN" altLang="en-US" sz="1600" dirty="0">
                  <a:solidFill>
                    <a:srgbClr val="C00000"/>
                  </a:solidFill>
                </a:rPr>
                <a:t>绝缘涂层</a:t>
              </a:r>
              <a:endParaRPr lang="ja-JP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27" name="テキスト プレースホルダ 2"/>
            <p:cNvSpPr txBox="1">
              <a:spLocks/>
            </p:cNvSpPr>
            <p:nvPr/>
          </p:nvSpPr>
          <p:spPr bwMode="auto">
            <a:xfrm>
              <a:off x="7092280" y="4124704"/>
              <a:ext cx="1440160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1" fontAlgn="base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lang="zh-CN" altLang="en-US" sz="1800" b="0">
                  <a:solidFill>
                    <a:srgbClr val="0056AC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  <a:lvl2pPr marL="742950" indent="-28575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lang="zh-CN" altLang="en-US" sz="16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lang="zh-CN" altLang="en-US" sz="14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solidFill>
                    <a:srgbClr val="2A3454"/>
                  </a:solidFill>
                </a:rPr>
                <a:t>无张力卷绕</a:t>
              </a:r>
              <a:endParaRPr lang="ja-JP" altLang="en-US" sz="1600" dirty="0">
                <a:solidFill>
                  <a:srgbClr val="2A3454"/>
                </a:solidFill>
              </a:endParaRPr>
            </a:p>
          </p:txBody>
        </p:sp>
        <p:sp>
          <p:nvSpPr>
            <p:cNvPr id="28" name="テキスト プレースホルダ 2"/>
            <p:cNvSpPr txBox="1">
              <a:spLocks/>
            </p:cNvSpPr>
            <p:nvPr/>
          </p:nvSpPr>
          <p:spPr bwMode="auto">
            <a:xfrm>
              <a:off x="2672897" y="6345196"/>
              <a:ext cx="1872208" cy="36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1" fontAlgn="base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lang="zh-CN" altLang="en-US" sz="1800" b="0">
                  <a:solidFill>
                    <a:srgbClr val="0056AC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  <a:lvl2pPr marL="742950" indent="-28575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lang="zh-CN" altLang="en-US" sz="16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lang="zh-CN" altLang="en-US" sz="14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solidFill>
                    <a:srgbClr val="2A3454"/>
                  </a:solidFill>
                </a:rPr>
                <a:t>退火处理</a:t>
              </a:r>
              <a:r>
                <a:rPr lang="en-US" altLang="zh-CN" sz="1600" dirty="0">
                  <a:solidFill>
                    <a:srgbClr val="2A3454"/>
                  </a:solidFill>
                </a:rPr>
                <a:t>/</a:t>
              </a:r>
              <a:r>
                <a:rPr lang="zh-CN" altLang="en-US" sz="1600" dirty="0">
                  <a:solidFill>
                    <a:srgbClr val="2A3454"/>
                  </a:solidFill>
                </a:rPr>
                <a:t>加磁</a:t>
              </a:r>
              <a:endParaRPr lang="ja-JP" altLang="en-US" sz="1600" dirty="0">
                <a:solidFill>
                  <a:srgbClr val="2A3454"/>
                </a:solidFill>
              </a:endParaRPr>
            </a:p>
          </p:txBody>
        </p:sp>
        <p:sp>
          <p:nvSpPr>
            <p:cNvPr id="29" name="右矢印 36"/>
            <p:cNvSpPr/>
            <p:nvPr/>
          </p:nvSpPr>
          <p:spPr>
            <a:xfrm>
              <a:off x="3176953" y="3066587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右矢印 37"/>
            <p:cNvSpPr/>
            <p:nvPr/>
          </p:nvSpPr>
          <p:spPr>
            <a:xfrm>
              <a:off x="5516628" y="3066587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右矢印 38"/>
            <p:cNvSpPr/>
            <p:nvPr/>
          </p:nvSpPr>
          <p:spPr>
            <a:xfrm>
              <a:off x="1510279" y="5435537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7387" y="4916866"/>
              <a:ext cx="1881225" cy="1399800"/>
            </a:xfrm>
            <a:prstGeom prst="rect">
              <a:avLst/>
            </a:prstGeom>
          </p:spPr>
        </p:pic>
        <p:sp>
          <p:nvSpPr>
            <p:cNvPr id="33" name="右矢印 38"/>
            <p:cNvSpPr/>
            <p:nvPr/>
          </p:nvSpPr>
          <p:spPr>
            <a:xfrm>
              <a:off x="4861765" y="5435537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プレースホルダ 2"/>
            <p:cNvSpPr txBox="1">
              <a:spLocks/>
            </p:cNvSpPr>
            <p:nvPr/>
          </p:nvSpPr>
          <p:spPr bwMode="auto">
            <a:xfrm>
              <a:off x="6444208" y="6345196"/>
              <a:ext cx="1453687" cy="36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1" fontAlgn="base" hangingPunct="1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lang="zh-CN" altLang="en-US" sz="1800" b="0">
                  <a:solidFill>
                    <a:srgbClr val="0056AC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  <a:lvl2pPr marL="742950" indent="-28575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lang="zh-CN" altLang="en-US" sz="16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lang="zh-CN" altLang="en-US" sz="1400" b="0">
                  <a:solidFill>
                    <a:srgbClr val="2A3454"/>
                  </a:solidFill>
                  <a:latin typeface="Century" panose="02040604050505020304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rgbClr val="4D5E68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 smtClean="0">
                  <a:solidFill>
                    <a:srgbClr val="2A3454"/>
                  </a:solidFill>
                </a:rPr>
                <a:t>固化封装</a:t>
              </a:r>
              <a:endParaRPr lang="ja-JP" altLang="en-US" sz="1600" dirty="0">
                <a:solidFill>
                  <a:srgbClr val="2A3454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95868" y="3738698"/>
            <a:ext cx="54168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0000"/>
                </a:solidFill>
              </a:rPr>
              <a:t>最关键的绝缘涂层工艺已取得一定进展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6132" y="1020790"/>
            <a:ext cx="7886700" cy="519079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dirty="0" smtClean="0"/>
              <a:t>在功率升级的两个关键技术中，相对于磁合金加载腔系统，直线加速器技术相对成熟</a:t>
            </a:r>
            <a:endParaRPr kumimoji="1" lang="en-US" altLang="zh-CN" sz="2800" dirty="0" smtClean="0"/>
          </a:p>
          <a:p>
            <a:pPr>
              <a:lnSpc>
                <a:spcPct val="130000"/>
              </a:lnSpc>
            </a:pPr>
            <a:r>
              <a:rPr kumimoji="1" lang="zh-CN" altLang="en-US" sz="2800" dirty="0" smtClean="0"/>
              <a:t>不论是采用常温加速结构，还是采用超导加速器，均可以满足直线加速器能量升级到</a:t>
            </a:r>
            <a:r>
              <a:rPr kumimoji="1" lang="en-US" altLang="zh-CN" sz="2800" dirty="0" smtClean="0"/>
              <a:t>300MeV</a:t>
            </a:r>
            <a:r>
              <a:rPr kumimoji="1" lang="zh-CN" altLang="en-US" sz="2800" dirty="0" smtClean="0"/>
              <a:t>的要求</a:t>
            </a:r>
            <a:endParaRPr kumimoji="1" lang="en-US" altLang="zh-CN" sz="2800" dirty="0" smtClean="0"/>
          </a:p>
          <a:p>
            <a:pPr>
              <a:lnSpc>
                <a:spcPct val="130000"/>
              </a:lnSpc>
            </a:pPr>
            <a:r>
              <a:rPr kumimoji="1" lang="zh-CN" altLang="en-US" sz="2800" dirty="0" smtClean="0"/>
              <a:t>作为升级项目，不允许升级工程长时间影响装置的开放运行。直线加速器能量升级，快速安装、调试和快速实现稳定运行是需要考虑的重要因素</a:t>
            </a:r>
            <a:endParaRPr kumimoji="1"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直线加速器升级方案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450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三种方案的初步比较</a:t>
            </a:r>
            <a:endParaRPr kumimoji="1"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3108325"/>
            <a:ext cx="4800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87313" y="3841750"/>
            <a:ext cx="1122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/>
              <a:t>Spoke</a:t>
            </a:r>
            <a:endParaRPr lang="zh-CN" altLang="en-US"/>
          </a:p>
        </p:txBody>
      </p:sp>
      <p:sp>
        <p:nvSpPr>
          <p:cNvPr id="6" name="矩形 27"/>
          <p:cNvSpPr>
            <a:spLocks noChangeArrowheads="1"/>
          </p:cNvSpPr>
          <p:nvPr/>
        </p:nvSpPr>
        <p:spPr bwMode="auto">
          <a:xfrm>
            <a:off x="125413" y="673100"/>
            <a:ext cx="1082675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PIMS</a:t>
            </a:r>
            <a:endParaRPr lang="zh-CN" altLang="en-US"/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5467350"/>
            <a:ext cx="30956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487988"/>
            <a:ext cx="43243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33"/>
          <p:cNvSpPr>
            <a:spLocks noChangeArrowheads="1"/>
          </p:cNvSpPr>
          <p:nvPr/>
        </p:nvSpPr>
        <p:spPr bwMode="auto">
          <a:xfrm>
            <a:off x="5108575" y="698500"/>
            <a:ext cx="36766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Length fill factor=0.76~0.87 </a:t>
            </a:r>
            <a:endParaRPr lang="zh-CN" altLang="en-US" sz="2400"/>
          </a:p>
        </p:txBody>
      </p:sp>
      <p:sp>
        <p:nvSpPr>
          <p:cNvPr id="10" name="矩形 34"/>
          <p:cNvSpPr>
            <a:spLocks noChangeArrowheads="1"/>
          </p:cNvSpPr>
          <p:nvPr/>
        </p:nvSpPr>
        <p:spPr bwMode="auto">
          <a:xfrm>
            <a:off x="6208713" y="3830638"/>
            <a:ext cx="282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Length fill factor=0.5 </a:t>
            </a:r>
            <a:endParaRPr lang="zh-CN" altLang="en-US" sz="2400"/>
          </a:p>
        </p:txBody>
      </p:sp>
      <p:sp>
        <p:nvSpPr>
          <p:cNvPr id="11" name="矩形 35"/>
          <p:cNvSpPr>
            <a:spLocks noChangeArrowheads="1"/>
          </p:cNvSpPr>
          <p:nvPr/>
        </p:nvSpPr>
        <p:spPr bwMode="auto">
          <a:xfrm>
            <a:off x="1738313" y="6396038"/>
            <a:ext cx="290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Length fill factor=0.51</a:t>
            </a:r>
            <a:endParaRPr lang="zh-CN" altLang="en-US" sz="2400"/>
          </a:p>
        </p:txBody>
      </p:sp>
      <p:sp>
        <p:nvSpPr>
          <p:cNvPr id="12" name="矩形 36"/>
          <p:cNvSpPr>
            <a:spLocks noChangeArrowheads="1"/>
          </p:cNvSpPr>
          <p:nvPr/>
        </p:nvSpPr>
        <p:spPr bwMode="auto">
          <a:xfrm>
            <a:off x="5929313" y="6396038"/>
            <a:ext cx="290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Length fill factor=0.58</a:t>
            </a:r>
            <a:endParaRPr lang="zh-CN" altLang="en-US" sz="2400"/>
          </a:p>
        </p:txBody>
      </p:sp>
      <p:grpSp>
        <p:nvGrpSpPr>
          <p:cNvPr id="13" name="组合 2"/>
          <p:cNvGrpSpPr/>
          <p:nvPr/>
        </p:nvGrpSpPr>
        <p:grpSpPr>
          <a:xfrm>
            <a:off x="395536" y="1227704"/>
            <a:ext cx="3782587" cy="1769248"/>
            <a:chOff x="1644602" y="289422"/>
            <a:chExt cx="2533521" cy="1769248"/>
          </a:xfrm>
          <a:solidFill>
            <a:schemeClr val="bg1"/>
          </a:solidFill>
        </p:grpSpPr>
        <p:grpSp>
          <p:nvGrpSpPr>
            <p:cNvPr id="14" name="组合 3"/>
            <p:cNvGrpSpPr/>
            <p:nvPr/>
          </p:nvGrpSpPr>
          <p:grpSpPr>
            <a:xfrm>
              <a:off x="1644602" y="289422"/>
              <a:ext cx="2533521" cy="1769248"/>
              <a:chOff x="2375248" y="1709733"/>
              <a:chExt cx="2533521" cy="1842272"/>
            </a:xfrm>
            <a:grpFill/>
          </p:grpSpPr>
          <p:cxnSp>
            <p:nvCxnSpPr>
              <p:cNvPr id="16" name="直接连接符 4"/>
              <p:cNvCxnSpPr>
                <a:stCxn id="18" idx="1"/>
              </p:cNvCxnSpPr>
              <p:nvPr/>
            </p:nvCxnSpPr>
            <p:spPr>
              <a:xfrm>
                <a:off x="2426540" y="2461990"/>
                <a:ext cx="2482229" cy="0"/>
              </a:xfrm>
              <a:prstGeom prst="line">
                <a:avLst/>
              </a:pr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矩形 16"/>
              <p:cNvSpPr/>
              <p:nvPr/>
            </p:nvSpPr>
            <p:spPr>
              <a:xfrm>
                <a:off x="2375248" y="1709733"/>
                <a:ext cx="2533521" cy="1842272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2426540" y="2245966"/>
                <a:ext cx="824607" cy="43204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cavity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3593889" y="2219857"/>
                <a:ext cx="928328" cy="43204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cavity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141" y="2288710"/>
                <a:ext cx="104141" cy="318551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992" y="2299381"/>
                <a:ext cx="104775" cy="32385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cxnSp>
            <p:nvCxnSpPr>
              <p:cNvPr id="22" name="直接箭头连接符 10"/>
              <p:cNvCxnSpPr/>
              <p:nvPr/>
            </p:nvCxnSpPr>
            <p:spPr>
              <a:xfrm>
                <a:off x="2426540" y="3165332"/>
                <a:ext cx="2363507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11"/>
              <p:cNvSpPr txBox="1"/>
              <p:nvPr/>
            </p:nvSpPr>
            <p:spPr>
              <a:xfrm>
                <a:off x="3174030" y="3142578"/>
                <a:ext cx="601447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600" dirty="0"/>
                  <a:t>3318</a:t>
                </a:r>
                <a:endParaRPr lang="zh-CN" altLang="en-US" sz="1600" dirty="0"/>
              </a:p>
            </p:txBody>
          </p:sp>
          <p:cxnSp>
            <p:nvCxnSpPr>
              <p:cNvPr id="24" name="直接箭头连接符 12"/>
              <p:cNvCxnSpPr/>
              <p:nvPr/>
            </p:nvCxnSpPr>
            <p:spPr>
              <a:xfrm>
                <a:off x="2375248" y="2776610"/>
                <a:ext cx="860263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13"/>
              <p:cNvSpPr txBox="1"/>
              <p:nvPr/>
            </p:nvSpPr>
            <p:spPr>
              <a:xfrm>
                <a:off x="2482406" y="2782081"/>
                <a:ext cx="550151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/>
                  <a:t>1272</a:t>
                </a:r>
                <a:endParaRPr lang="zh-CN" altLang="en-US" sz="1400" dirty="0"/>
              </a:p>
            </p:txBody>
          </p:sp>
          <p:cxnSp>
            <p:nvCxnSpPr>
              <p:cNvPr id="26" name="直接箭头连接符 14"/>
              <p:cNvCxnSpPr/>
              <p:nvPr/>
            </p:nvCxnSpPr>
            <p:spPr>
              <a:xfrm>
                <a:off x="3235511" y="2776610"/>
                <a:ext cx="399877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15"/>
              <p:cNvSpPr txBox="1"/>
              <p:nvPr/>
            </p:nvSpPr>
            <p:spPr>
              <a:xfrm>
                <a:off x="3158545" y="2782081"/>
                <a:ext cx="458780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/>
                  <a:t>368</a:t>
                </a:r>
                <a:endParaRPr lang="zh-CN" altLang="en-US" sz="1400" dirty="0"/>
              </a:p>
            </p:txBody>
          </p:sp>
          <p:cxnSp>
            <p:nvCxnSpPr>
              <p:cNvPr id="28" name="直接连接符 16"/>
              <p:cNvCxnSpPr/>
              <p:nvPr/>
            </p:nvCxnSpPr>
            <p:spPr>
              <a:xfrm>
                <a:off x="3235511" y="2678014"/>
                <a:ext cx="0" cy="2293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17"/>
              <p:cNvCxnSpPr/>
              <p:nvPr/>
            </p:nvCxnSpPr>
            <p:spPr>
              <a:xfrm>
                <a:off x="3635388" y="2661928"/>
                <a:ext cx="0" cy="2293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18"/>
              <p:cNvCxnSpPr/>
              <p:nvPr/>
            </p:nvCxnSpPr>
            <p:spPr>
              <a:xfrm>
                <a:off x="3661954" y="2776610"/>
                <a:ext cx="860263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19"/>
              <p:cNvCxnSpPr/>
              <p:nvPr/>
            </p:nvCxnSpPr>
            <p:spPr>
              <a:xfrm>
                <a:off x="4498849" y="2651905"/>
                <a:ext cx="0" cy="2293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20"/>
              <p:cNvCxnSpPr/>
              <p:nvPr/>
            </p:nvCxnSpPr>
            <p:spPr>
              <a:xfrm flipV="1">
                <a:off x="4498849" y="2766586"/>
                <a:ext cx="401740" cy="15496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21"/>
              <p:cNvCxnSpPr/>
              <p:nvPr/>
            </p:nvCxnSpPr>
            <p:spPr>
              <a:xfrm flipH="1">
                <a:off x="4900589" y="2678014"/>
                <a:ext cx="8180" cy="2293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22"/>
              <p:cNvSpPr txBox="1"/>
              <p:nvPr/>
            </p:nvSpPr>
            <p:spPr>
              <a:xfrm>
                <a:off x="3810259" y="2782081"/>
                <a:ext cx="550151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/>
                  <a:t>1302</a:t>
                </a:r>
                <a:endParaRPr lang="zh-CN" altLang="en-US" sz="1400" dirty="0"/>
              </a:p>
            </p:txBody>
          </p:sp>
          <p:sp>
            <p:nvSpPr>
              <p:cNvPr id="35" name="TextBox 23"/>
              <p:cNvSpPr txBox="1"/>
              <p:nvPr/>
            </p:nvSpPr>
            <p:spPr>
              <a:xfrm>
                <a:off x="4449989" y="2801852"/>
                <a:ext cx="458780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/>
                  <a:t>376</a:t>
                </a:r>
                <a:endParaRPr lang="zh-CN" altLang="en-US" sz="1400" dirty="0"/>
              </a:p>
            </p:txBody>
          </p:sp>
        </p:grpSp>
        <p:sp>
          <p:nvSpPr>
            <p:cNvPr id="15" name="TextBox 1"/>
            <p:cNvSpPr txBox="1"/>
            <p:nvPr/>
          </p:nvSpPr>
          <p:spPr>
            <a:xfrm>
              <a:off x="2504865" y="309682"/>
              <a:ext cx="46506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/>
                <a:t>1</a:t>
              </a:r>
              <a:r>
                <a:rPr lang="en-US" altLang="zh-CN" baseline="30000" dirty="0"/>
                <a:t>st</a:t>
              </a:r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36" name="组合 31"/>
          <p:cNvGrpSpPr/>
          <p:nvPr/>
        </p:nvGrpSpPr>
        <p:grpSpPr>
          <a:xfrm>
            <a:off x="5118129" y="1199808"/>
            <a:ext cx="3450315" cy="1797144"/>
            <a:chOff x="5118129" y="210562"/>
            <a:chExt cx="2533521" cy="1797144"/>
          </a:xfrm>
          <a:solidFill>
            <a:srgbClr val="FFFFFF"/>
          </a:solidFill>
        </p:grpSpPr>
        <p:grpSp>
          <p:nvGrpSpPr>
            <p:cNvPr id="37" name="组合 37"/>
            <p:cNvGrpSpPr/>
            <p:nvPr/>
          </p:nvGrpSpPr>
          <p:grpSpPr>
            <a:xfrm>
              <a:off x="5118129" y="210562"/>
              <a:ext cx="2533521" cy="1797144"/>
              <a:chOff x="2375248" y="1319757"/>
              <a:chExt cx="2533521" cy="2232248"/>
            </a:xfrm>
            <a:grpFill/>
          </p:grpSpPr>
          <p:cxnSp>
            <p:nvCxnSpPr>
              <p:cNvPr id="39" name="直接连接符 38"/>
              <p:cNvCxnSpPr>
                <a:stCxn id="41" idx="1"/>
                <a:endCxn id="40" idx="3"/>
              </p:cNvCxnSpPr>
              <p:nvPr/>
            </p:nvCxnSpPr>
            <p:spPr>
              <a:xfrm flipV="1">
                <a:off x="2426540" y="2435881"/>
                <a:ext cx="2482229" cy="26109"/>
              </a:xfrm>
              <a:prstGeom prst="line">
                <a:avLst/>
              </a:pr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2375248" y="1319757"/>
                <a:ext cx="2533521" cy="2232248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426540" y="2245966"/>
                <a:ext cx="824607" cy="43204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cavity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3593889" y="2219857"/>
                <a:ext cx="928328" cy="43204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cavity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141" y="2288710"/>
                <a:ext cx="104141" cy="318551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992" y="2299381"/>
                <a:ext cx="104775" cy="32385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cxnSp>
            <p:nvCxnSpPr>
              <p:cNvPr id="45" name="直接箭头连接符 44"/>
              <p:cNvCxnSpPr/>
              <p:nvPr/>
            </p:nvCxnSpPr>
            <p:spPr>
              <a:xfrm>
                <a:off x="2426540" y="3165332"/>
                <a:ext cx="2363507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174030" y="3142578"/>
                <a:ext cx="601447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600" dirty="0"/>
                  <a:t>4829</a:t>
                </a:r>
                <a:endParaRPr lang="zh-CN" altLang="en-US" sz="1600" dirty="0"/>
              </a:p>
            </p:txBody>
          </p:sp>
          <p:cxnSp>
            <p:nvCxnSpPr>
              <p:cNvPr id="47" name="直接箭头连接符 46"/>
              <p:cNvCxnSpPr/>
              <p:nvPr/>
            </p:nvCxnSpPr>
            <p:spPr>
              <a:xfrm>
                <a:off x="2375248" y="2776610"/>
                <a:ext cx="860263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2482406" y="2782081"/>
                <a:ext cx="550151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/>
                  <a:t>2104</a:t>
                </a:r>
                <a:endParaRPr lang="zh-CN" altLang="en-US" sz="1400" dirty="0"/>
              </a:p>
            </p:txBody>
          </p:sp>
          <p:cxnSp>
            <p:nvCxnSpPr>
              <p:cNvPr id="49" name="直接箭头连接符 48"/>
              <p:cNvCxnSpPr/>
              <p:nvPr/>
            </p:nvCxnSpPr>
            <p:spPr>
              <a:xfrm>
                <a:off x="3235511" y="2776610"/>
                <a:ext cx="399877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3158545" y="2782081"/>
                <a:ext cx="458780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/>
                  <a:t>302</a:t>
                </a:r>
                <a:endParaRPr lang="zh-CN" altLang="en-US" sz="1400" dirty="0"/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235511" y="2678014"/>
                <a:ext cx="0" cy="2293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635388" y="2661928"/>
                <a:ext cx="0" cy="2293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/>
              <p:nvPr/>
            </p:nvCxnSpPr>
            <p:spPr>
              <a:xfrm>
                <a:off x="3661954" y="2776610"/>
                <a:ext cx="860263" cy="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498849" y="2651905"/>
                <a:ext cx="0" cy="2293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 flipV="1">
                <a:off x="4498849" y="2766586"/>
                <a:ext cx="401740" cy="15496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4900589" y="2678014"/>
                <a:ext cx="8180" cy="2293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3810259" y="2782081"/>
                <a:ext cx="550151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/>
                  <a:t>2119</a:t>
                </a:r>
                <a:endParaRPr lang="zh-CN" altLang="en-US" sz="1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449989" y="2801852"/>
                <a:ext cx="458780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/>
                  <a:t>304</a:t>
                </a:r>
                <a:endParaRPr lang="zh-CN" altLang="en-US" sz="1400" dirty="0"/>
              </a:p>
            </p:txBody>
          </p:sp>
        </p:grpSp>
        <p:sp>
          <p:nvSpPr>
            <p:cNvPr id="38" name="TextBox 59"/>
            <p:cNvSpPr txBox="1"/>
            <p:nvPr/>
          </p:nvSpPr>
          <p:spPr>
            <a:xfrm>
              <a:off x="6105929" y="277416"/>
              <a:ext cx="6559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/>
                <a:t>20</a:t>
              </a:r>
              <a:r>
                <a:rPr lang="en-US" altLang="zh-CN" baseline="30000" dirty="0"/>
                <a:t>th</a:t>
              </a:r>
              <a:r>
                <a:rPr lang="en-US" altLang="zh-CN" dirty="0"/>
                <a:t>  </a:t>
              </a:r>
              <a:endParaRPr lang="zh-CN" altLang="en-US" dirty="0"/>
            </a:p>
          </p:txBody>
        </p:sp>
      </p:grpSp>
      <p:sp>
        <p:nvSpPr>
          <p:cNvPr id="59" name="TextBox 32"/>
          <p:cNvSpPr txBox="1">
            <a:spLocks noChangeArrowheads="1"/>
          </p:cNvSpPr>
          <p:nvPr/>
        </p:nvSpPr>
        <p:spPr bwMode="auto">
          <a:xfrm flipH="1">
            <a:off x="4392613" y="1460500"/>
            <a:ext cx="64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 sz="5400"/>
              <a:t>~</a:t>
            </a:r>
            <a:endParaRPr lang="zh-CN" altLang="en-US" sz="5400"/>
          </a:p>
        </p:txBody>
      </p:sp>
    </p:spTree>
    <p:extLst>
      <p:ext uri="{BB962C8B-B14F-4D97-AF65-F5344CB8AC3E}">
        <p14:creationId xmlns:p14="http://schemas.microsoft.com/office/powerpoint/2010/main" val="58679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小结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25199" y="853865"/>
            <a:ext cx="8620847" cy="470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800" dirty="0"/>
              <a:t>关键物理和技术问题的预制</a:t>
            </a:r>
            <a:r>
              <a:rPr lang="zh-CN" altLang="zh-CN" sz="2800" dirty="0"/>
              <a:t>研究，将有效缩短未来升级工程的工期，对于未来加速器升级工程</a:t>
            </a:r>
            <a:r>
              <a:rPr lang="zh-CN" altLang="zh-CN" sz="2800" dirty="0" smtClean="0"/>
              <a:t>具有重要意义</a:t>
            </a:r>
            <a:endParaRPr lang="en-US" altLang="zh-CN" sz="28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800" dirty="0" smtClean="0"/>
              <a:t>作为一个升级项目，要在尽量不影响开放运行的前提下，实施升级工程。要求安装前要对关键设备的调试和运行有充分的准备和把握</a:t>
            </a:r>
            <a:endParaRPr lang="en-US" altLang="zh-CN" sz="2800" dirty="0" smtClean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800" dirty="0" smtClean="0"/>
              <a:t>除关键技术</a:t>
            </a:r>
            <a:r>
              <a:rPr lang="zh-CN" altLang="en-US" sz="2800" dirty="0" smtClean="0"/>
              <a:t>外，对于升级工程的各方面都要有一个统筹的考虑，包括升级的时机，实施步骤等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11824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64951" y="2629622"/>
            <a:ext cx="4178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600" dirty="0" smtClean="0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谢</a:t>
            </a:r>
            <a:r>
              <a:rPr kumimoji="1" lang="en-US" altLang="zh-CN" sz="9600" dirty="0" smtClean="0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 </a:t>
            </a:r>
            <a:r>
              <a:rPr kumimoji="1" lang="zh-CN" altLang="en-US" sz="9600" dirty="0" smtClean="0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谢！</a:t>
            </a:r>
            <a:endParaRPr kumimoji="1" lang="zh-CN" altLang="en-US" sz="9600" dirty="0">
              <a:solidFill>
                <a:srgbClr val="FF0000"/>
              </a:solidFill>
              <a:latin typeface="华文新魏"/>
              <a:ea typeface="华文新魏"/>
              <a:cs typeface="华文新魏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159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 </a:t>
            </a:r>
            <a:r>
              <a:rPr lang="zh-CN" altLang="en-US" sz="3600" dirty="0" smtClean="0"/>
              <a:t>提</a:t>
            </a:r>
            <a:r>
              <a:rPr lang="en-US" altLang="zh-CN" sz="3600" dirty="0" smtClean="0"/>
              <a:t>  </a:t>
            </a:r>
            <a:r>
              <a:rPr lang="zh-CN" altLang="en-US" sz="3600" dirty="0" smtClean="0"/>
              <a:t>纲</a:t>
            </a:r>
            <a:endParaRPr lang="zh-CN" altLang="en-US" sz="3600" dirty="0"/>
          </a:p>
        </p:txBody>
      </p:sp>
      <p:sp>
        <p:nvSpPr>
          <p:cNvPr id="34" name="流程图: 离页连接符 33"/>
          <p:cNvSpPr/>
          <p:nvPr/>
        </p:nvSpPr>
        <p:spPr>
          <a:xfrm>
            <a:off x="1031874" y="1846774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1781890" y="1496570"/>
            <a:ext cx="6114495" cy="2273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1795505" y="2245590"/>
            <a:ext cx="6068376" cy="992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 flipV="1">
            <a:off x="1839672" y="2939259"/>
            <a:ext cx="6040490" cy="14121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15" name="直接连接符 11"/>
          <p:cNvCxnSpPr/>
          <p:nvPr/>
        </p:nvCxnSpPr>
        <p:spPr>
          <a:xfrm flipV="1">
            <a:off x="1856498" y="3695031"/>
            <a:ext cx="6023664" cy="1560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17" name="直接连接符 11"/>
          <p:cNvCxnSpPr/>
          <p:nvPr/>
        </p:nvCxnSpPr>
        <p:spPr>
          <a:xfrm flipV="1">
            <a:off x="1798460" y="4453846"/>
            <a:ext cx="6023664" cy="1560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1809750" y="1095375"/>
            <a:ext cx="3877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538">
              <a:lnSpc>
                <a:spcPct val="90000"/>
              </a:lnSpc>
            </a:pPr>
            <a:r>
              <a:rPr lang="en-US" altLang="zh-CN" sz="2400" dirty="0">
                <a:latin typeface="+mn-ea"/>
                <a:cs typeface="Times New Roman"/>
              </a:rPr>
              <a:t>CSNS</a:t>
            </a:r>
            <a:r>
              <a:rPr lang="zh-CN" altLang="en-US" sz="2400" dirty="0" smtClean="0">
                <a:latin typeface="+mn-ea"/>
                <a:cs typeface="Times New Roman"/>
              </a:rPr>
              <a:t>加速器功率升级</a:t>
            </a:r>
            <a:r>
              <a:rPr lang="zh-CN" altLang="en-US" sz="2400" dirty="0" smtClean="0">
                <a:latin typeface="+mn-ea"/>
                <a:cs typeface="Times New Roman"/>
              </a:rPr>
              <a:t>必要性</a:t>
            </a:r>
            <a:endParaRPr lang="en-US" altLang="zh-CN" sz="2400" dirty="0">
              <a:latin typeface="+mn-ea"/>
              <a:cs typeface="Times New Roman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6750" y="1793875"/>
            <a:ext cx="514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+mn-ea"/>
                <a:cs typeface="Times New Roman"/>
              </a:rPr>
              <a:t>CSNS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Times New Roman"/>
              </a:rPr>
              <a:t>加速器升级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Times New Roman"/>
              </a:rPr>
              <a:t>方法和升级路线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0875" y="252412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+mn-ea"/>
                <a:cs typeface="Times New Roman"/>
              </a:rPr>
              <a:t>CSNS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cs typeface="Times New Roman"/>
              </a:rPr>
              <a:t>升级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Times New Roman"/>
              </a:rPr>
              <a:t>的关键加速器物理问题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1001" y="3303501"/>
            <a:ext cx="32624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8">
              <a:lnSpc>
                <a:spcPct val="9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cs typeface="Times New Roman"/>
              </a:rPr>
              <a:t>CSNS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cs typeface="Times New Roman"/>
              </a:rPr>
              <a:t>升级关键技术问题</a:t>
            </a:r>
            <a:endParaRPr lang="en-US" altLang="zh-CN" sz="2400" dirty="0">
              <a:solidFill>
                <a:srgbClr val="000000"/>
              </a:solidFill>
              <a:latin typeface="+mn-ea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0541" y="4079363"/>
            <a:ext cx="32624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8">
              <a:lnSpc>
                <a:spcPct val="9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Times New Roman"/>
              </a:rPr>
              <a:t>已开展的相关研究工作</a:t>
            </a:r>
            <a:endParaRPr lang="en-US" altLang="zh-CN" sz="2400" dirty="0">
              <a:solidFill>
                <a:srgbClr val="000000"/>
              </a:solidFill>
              <a:latin typeface="+mn-ea"/>
              <a:cs typeface="Times New Roman"/>
            </a:endParaRPr>
          </a:p>
        </p:txBody>
      </p:sp>
      <p:sp>
        <p:nvSpPr>
          <p:cNvPr id="18" name="流程图: 离页连接符 33"/>
          <p:cNvSpPr/>
          <p:nvPr/>
        </p:nvSpPr>
        <p:spPr>
          <a:xfrm>
            <a:off x="1009649" y="1110174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流程图: 离页连接符 33"/>
          <p:cNvSpPr/>
          <p:nvPr/>
        </p:nvSpPr>
        <p:spPr>
          <a:xfrm>
            <a:off x="1059292" y="4804824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流程图: 离页连接符 33"/>
          <p:cNvSpPr/>
          <p:nvPr/>
        </p:nvSpPr>
        <p:spPr>
          <a:xfrm>
            <a:off x="1068817" y="4068224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流程图: 离页连接符 33"/>
          <p:cNvSpPr/>
          <p:nvPr/>
        </p:nvSpPr>
        <p:spPr>
          <a:xfrm>
            <a:off x="1014842" y="2569624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流程图: 离页连接符 33"/>
          <p:cNvSpPr/>
          <p:nvPr/>
        </p:nvSpPr>
        <p:spPr>
          <a:xfrm>
            <a:off x="1056117" y="3325274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60081" y="4788796"/>
            <a:ext cx="1107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8">
              <a:lnSpc>
                <a:spcPct val="9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Times New Roman"/>
              </a:rPr>
              <a:t>小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Times New Roman"/>
              </a:rPr>
              <a:t>  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Times New Roman"/>
              </a:rPr>
              <a:t>结</a:t>
            </a:r>
            <a:endParaRPr lang="en-US" altLang="zh-CN" sz="2400" dirty="0">
              <a:solidFill>
                <a:srgbClr val="000000"/>
              </a:solidFill>
              <a:latin typeface="+mn-ea"/>
              <a:cs typeface="Times New Roman"/>
            </a:endParaRPr>
          </a:p>
        </p:txBody>
      </p:sp>
      <p:cxnSp>
        <p:nvCxnSpPr>
          <p:cNvPr id="25" name="直接连接符 11"/>
          <p:cNvCxnSpPr/>
          <p:nvPr/>
        </p:nvCxnSpPr>
        <p:spPr>
          <a:xfrm flipV="1">
            <a:off x="1839735" y="5177746"/>
            <a:ext cx="6023664" cy="1560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4272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27000"/>
            <a:ext cx="5547167" cy="593080"/>
          </a:xfrm>
        </p:spPr>
        <p:txBody>
          <a:bodyPr tIns="0" bIns="0">
            <a:normAutofit fontScale="90000"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+mj-ea"/>
              </a:rPr>
              <a:t>CSNS</a:t>
            </a:r>
            <a:r>
              <a:rPr lang="zh-CN" altLang="en-US" sz="4000" dirty="0" smtClean="0">
                <a:solidFill>
                  <a:srgbClr val="FFFFFF"/>
                </a:solidFill>
                <a:latin typeface="+mj-ea"/>
              </a:rPr>
              <a:t>升级的意义及必要性</a:t>
            </a:r>
            <a:r>
              <a:rPr lang="en-US" altLang="zh-CN" sz="4000" dirty="0" smtClean="0">
                <a:solidFill>
                  <a:srgbClr val="FFFFFF"/>
                </a:solidFill>
                <a:latin typeface="+mj-ea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424936" cy="3920621"/>
          </a:xfrm>
        </p:spPr>
        <p:txBody>
          <a:bodyPr/>
          <a:lstStyle/>
          <a:p>
            <a:pPr marL="109538" indent="0">
              <a:lnSpc>
                <a:spcPct val="100000"/>
              </a:lnSpc>
              <a:buNone/>
            </a:pPr>
            <a:r>
              <a:rPr lang="zh-CN" altLang="zh-CN" sz="3600" dirty="0" smtClean="0"/>
              <a:t> </a:t>
            </a:r>
            <a:endParaRPr lang="en-US" altLang="zh-CN" sz="3600" dirty="0" smtClean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4100" name="灯片编号占位符 3"/>
          <p:cNvSpPr txBox="1">
            <a:spLocks noGrp="1"/>
          </p:cNvSpPr>
          <p:nvPr/>
        </p:nvSpPr>
        <p:spPr bwMode="auto">
          <a:xfrm>
            <a:off x="8207375" y="6920433"/>
            <a:ext cx="3032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灯片编号占位符 3"/>
          <p:cNvSpPr txBox="1">
            <a:spLocks noGrp="1"/>
          </p:cNvSpPr>
          <p:nvPr/>
        </p:nvSpPr>
        <p:spPr bwMode="auto">
          <a:xfrm>
            <a:off x="8229600" y="6516688"/>
            <a:ext cx="3032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11703"/>
              </p:ext>
            </p:extLst>
          </p:nvPr>
        </p:nvGraphicFramePr>
        <p:xfrm>
          <a:off x="250399" y="1234315"/>
          <a:ext cx="8638732" cy="350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303"/>
                <a:gridCol w="1645473"/>
                <a:gridCol w="1681244"/>
                <a:gridCol w="1770671"/>
                <a:gridCol w="2182041"/>
              </a:tblGrid>
              <a:tr h="580457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装置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束流功率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升级计划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谱仪数量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靶站数量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1574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SNS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1MW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2.5MW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18</a:t>
                      </a:r>
                      <a:r>
                        <a:rPr lang="en-US" altLang="zh-CN" sz="3200" dirty="0" smtClean="0">
                          <a:solidFill>
                            <a:srgbClr val="0066FF"/>
                          </a:solidFill>
                        </a:rPr>
                        <a:t>+5</a:t>
                      </a:r>
                      <a:endParaRPr lang="zh-CN" altLang="en-US" sz="32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1+1</a:t>
                      </a:r>
                      <a:r>
                        <a:rPr lang="zh-CN" altLang="en-US" sz="3200" dirty="0" smtClean="0"/>
                        <a:t>（</a:t>
                      </a:r>
                      <a:r>
                        <a:rPr lang="en-US" altLang="zh-CN" sz="3200" dirty="0" smtClean="0"/>
                        <a:t>CD0</a:t>
                      </a:r>
                      <a:r>
                        <a:rPr lang="zh-CN" altLang="zh-CN" sz="3200" dirty="0" smtClean="0"/>
                        <a:t>）</a:t>
                      </a:r>
                      <a:endParaRPr lang="zh-CN" altLang="en-US" sz="3200" dirty="0"/>
                    </a:p>
                  </a:txBody>
                  <a:tcPr/>
                </a:tc>
              </a:tr>
              <a:tr h="731574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J-PARC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1MW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1.5MW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18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1+1</a:t>
                      </a:r>
                      <a:r>
                        <a:rPr lang="zh-CN" altLang="en-US" sz="3200" dirty="0" smtClean="0"/>
                        <a:t>（考虑）</a:t>
                      </a:r>
                      <a:endParaRPr lang="zh-CN" altLang="en-US" sz="3200" dirty="0"/>
                    </a:p>
                  </a:txBody>
                  <a:tcPr/>
                </a:tc>
              </a:tr>
              <a:tr h="731574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ISIS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160kW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20</a:t>
                      </a:r>
                      <a:r>
                        <a:rPr lang="en-US" altLang="zh-CN" sz="3200" dirty="0" smtClean="0">
                          <a:solidFill>
                            <a:schemeClr val="accent2"/>
                          </a:solidFill>
                        </a:rPr>
                        <a:t>+18</a:t>
                      </a:r>
                      <a:endParaRPr lang="zh-CN" altLang="en-US" sz="3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1+1</a:t>
                      </a:r>
                      <a:r>
                        <a:rPr lang="zh-CN" altLang="en-US" sz="3200" dirty="0" smtClean="0"/>
                        <a:t>（建成）</a:t>
                      </a:r>
                      <a:endParaRPr lang="zh-CN" altLang="en-US" sz="3200" dirty="0"/>
                    </a:p>
                  </a:txBody>
                  <a:tcPr/>
                </a:tc>
              </a:tr>
              <a:tr h="731574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CSNS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100kW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500kW+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3</a:t>
                      </a:r>
                      <a:r>
                        <a:rPr lang="en-US" altLang="zh-CN" sz="3200" dirty="0" smtClean="0">
                          <a:solidFill>
                            <a:srgbClr val="0066FF"/>
                          </a:solidFill>
                        </a:rPr>
                        <a:t>+17</a:t>
                      </a:r>
                      <a:endParaRPr lang="zh-CN" altLang="en-US" sz="32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1+</a:t>
                      </a:r>
                      <a:r>
                        <a:rPr lang="zh-CN" altLang="en-US" sz="3200" dirty="0" smtClean="0"/>
                        <a:t>？</a:t>
                      </a:r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6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287338" y="6489700"/>
            <a:ext cx="2133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883525" y="6453188"/>
            <a:ext cx="1260475" cy="2682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39800"/>
            <a:ext cx="8229600" cy="5810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</a:rPr>
              <a:t>束流功率：</a:t>
            </a:r>
            <a:endParaRPr lang="en-US" altLang="zh-CN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宋体" charset="0"/>
            </a:endParaRPr>
          </a:p>
        </p:txBody>
      </p:sp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73" y="1615248"/>
            <a:ext cx="2314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77" y="1625991"/>
            <a:ext cx="2028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44500" y="127000"/>
            <a:ext cx="7443038" cy="593080"/>
          </a:xfrm>
          <a:prstGeom prst="rect">
            <a:avLst/>
          </a:prstGeom>
        </p:spPr>
        <p:txBody>
          <a:bodyPr vert="horz" lIns="91440" tIns="0" rIns="9144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zh-CN" altLang="en-US" sz="4000" dirty="0" smtClean="0">
                <a:solidFill>
                  <a:srgbClr val="FFFFFF"/>
                </a:solidFill>
                <a:latin typeface="+mj-ea"/>
              </a:rPr>
              <a:t>束流功率</a:t>
            </a:r>
            <a:r>
              <a:rPr lang="zh-CN" altLang="en-US" sz="4000" dirty="0" smtClean="0">
                <a:solidFill>
                  <a:srgbClr val="FFFFFF"/>
                </a:solidFill>
                <a:latin typeface="+mj-ea"/>
              </a:rPr>
              <a:t>升级</a:t>
            </a:r>
            <a:r>
              <a:rPr lang="zh-CN" altLang="en-US" sz="4000" dirty="0" smtClean="0">
                <a:solidFill>
                  <a:srgbClr val="FFFFFF"/>
                </a:solidFill>
                <a:latin typeface="+mj-ea"/>
              </a:rPr>
              <a:t>途径</a:t>
            </a:r>
            <a:r>
              <a:rPr lang="en-US" altLang="zh-CN" sz="4000" dirty="0" smtClean="0">
                <a:solidFill>
                  <a:srgbClr val="FFFFFF"/>
                </a:solidFill>
                <a:latin typeface="+mj-ea"/>
              </a:rPr>
              <a:t> </a:t>
            </a:r>
            <a:endParaRPr lang="en-US" altLang="zh-CN" sz="4000" dirty="0" smtClean="0">
              <a:solidFill>
                <a:srgbClr val="FFFFFF"/>
              </a:solidFill>
              <a:latin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6741" y="2414952"/>
            <a:ext cx="876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0090"/>
                </a:solidFill>
              </a:rPr>
              <a:t>在打靶束流能量不变，重复频率不变的情况下，只能通过增加累积粒子数，而限制每脉冲累积粒子数的，主要是空间电荷效应：</a:t>
            </a:r>
            <a:endParaRPr kumimoji="1" lang="zh-CN" altLang="en-US" sz="2400" dirty="0">
              <a:solidFill>
                <a:srgbClr val="000090"/>
              </a:solidFill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37709380"/>
              </p:ext>
            </p:extLst>
          </p:nvPr>
        </p:nvGraphicFramePr>
        <p:xfrm>
          <a:off x="1383275" y="3188290"/>
          <a:ext cx="1529785" cy="85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公式" r:id="rId6" imgW="774364" imgH="431613" progId="Equation.3">
                  <p:embed/>
                </p:oleObj>
              </mc:Choice>
              <mc:Fallback>
                <p:oleObj name="公式" r:id="rId6" imgW="77436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275" y="3188290"/>
                        <a:ext cx="1529785" cy="85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10138695"/>
              </p:ext>
            </p:extLst>
          </p:nvPr>
        </p:nvGraphicFramePr>
        <p:xfrm>
          <a:off x="3516512" y="3139073"/>
          <a:ext cx="1400606" cy="86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公式" r:id="rId8" imgW="634725" imgH="393529" progId="Equation.3">
                  <p:embed/>
                </p:oleObj>
              </mc:Choice>
              <mc:Fallback>
                <p:oleObj name="公式" r:id="rId8" imgW="6347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512" y="3139073"/>
                        <a:ext cx="1400606" cy="86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46910"/>
              </p:ext>
            </p:extLst>
          </p:nvPr>
        </p:nvGraphicFramePr>
        <p:xfrm>
          <a:off x="5691788" y="3112585"/>
          <a:ext cx="1850461" cy="96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公式" r:id="rId10" imgW="876300" imgH="457200" progId="Equation.3">
                  <p:embed/>
                </p:oleObj>
              </mc:Choice>
              <mc:Fallback>
                <p:oleObj name="公式" r:id="rId10" imgW="876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788" y="3112585"/>
                        <a:ext cx="1850461" cy="965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06576"/>
              </p:ext>
            </p:extLst>
          </p:nvPr>
        </p:nvGraphicFramePr>
        <p:xfrm>
          <a:off x="2366793" y="4668248"/>
          <a:ext cx="3052932" cy="96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公式" r:id="rId12" imgW="1396394" imgH="444307" progId="Equation.3">
                  <p:embed/>
                </p:oleObj>
              </mc:Choice>
              <mc:Fallback>
                <p:oleObj name="公式" r:id="rId12" imgW="139639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793" y="4668248"/>
                        <a:ext cx="3052932" cy="966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68261" y="4221695"/>
            <a:ext cx="560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0090"/>
                </a:solidFill>
              </a:rPr>
              <a:t>空间电荷频移</a:t>
            </a:r>
            <a:r>
              <a:rPr kumimoji="1" lang="en-US" altLang="zh-CN" sz="2400" dirty="0" smtClean="0">
                <a:solidFill>
                  <a:srgbClr val="000090"/>
                </a:solidFill>
              </a:rPr>
              <a:t>--</a:t>
            </a:r>
            <a:r>
              <a:rPr kumimoji="1" lang="zh-CN" altLang="en-US" sz="2400" dirty="0" smtClean="0">
                <a:solidFill>
                  <a:srgbClr val="000090"/>
                </a:solidFill>
              </a:rPr>
              <a:t>衡量空间电荷强弱的参量</a:t>
            </a:r>
            <a:endParaRPr kumimoji="1" lang="zh-CN" altLang="en-US" sz="2400" dirty="0">
              <a:solidFill>
                <a:srgbClr val="00009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9801" y="5813764"/>
            <a:ext cx="445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90"/>
                </a:solidFill>
              </a:rPr>
              <a:t>减小Δν</a:t>
            </a:r>
            <a:r>
              <a:rPr kumimoji="1" lang="en-US" altLang="zh-CN" sz="2800" dirty="0" smtClean="0">
                <a:solidFill>
                  <a:srgbClr val="000090"/>
                </a:solidFill>
              </a:rPr>
              <a:t>-&gt; 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增加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B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f</a:t>
            </a:r>
            <a:r>
              <a:rPr kumimoji="1" lang="zh-CN" altLang="en-US" sz="2800" dirty="0" smtClean="0">
                <a:solidFill>
                  <a:srgbClr val="000090"/>
                </a:solidFill>
              </a:rPr>
              <a:t>，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增加β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106462"/>
            <a:ext cx="6064250" cy="720080"/>
          </a:xfrm>
        </p:spPr>
        <p:txBody>
          <a:bodyPr tIns="0" bIns="0"/>
          <a:lstStyle/>
          <a:p>
            <a:r>
              <a:rPr lang="en-US" altLang="zh-CN" sz="3600" dirty="0" smtClean="0">
                <a:solidFill>
                  <a:srgbClr val="FFFFFF"/>
                </a:solidFill>
              </a:rPr>
              <a:t>CSNS</a:t>
            </a:r>
            <a:r>
              <a:rPr lang="zh-CN" altLang="en-US" sz="3600" dirty="0" smtClean="0">
                <a:solidFill>
                  <a:srgbClr val="FFFFFF"/>
                </a:solidFill>
              </a:rPr>
              <a:t>加速器功率升级</a:t>
            </a:r>
            <a:r>
              <a:rPr lang="en-US" altLang="zh-CN" sz="36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879" y="5849534"/>
            <a:ext cx="8424936" cy="907904"/>
          </a:xfrm>
        </p:spPr>
        <p:txBody>
          <a:bodyPr>
            <a:normAutofit fontScale="92500" lnSpcReduction="20000"/>
          </a:bodyPr>
          <a:lstStyle/>
          <a:p>
            <a:pPr marL="109538" indent="0">
              <a:lnSpc>
                <a:spcPct val="100000"/>
              </a:lnSpc>
              <a:buNone/>
            </a:pPr>
            <a:r>
              <a:rPr lang="zh-CN" altLang="en-US" sz="3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升级手段：增加直线加速器能量，增加</a:t>
            </a:r>
            <a:r>
              <a:rPr lang="en-US" altLang="zh-CN" sz="3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RCS</a:t>
            </a:r>
            <a:r>
              <a:rPr lang="zh-CN" altLang="en-US" sz="3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束团因子</a:t>
            </a:r>
            <a:r>
              <a:rPr lang="zh-CN" altLang="zh-CN" sz="3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，</a:t>
            </a:r>
            <a:r>
              <a:rPr lang="zh-CN" altLang="en-US" sz="3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以减小空间电荷效应</a:t>
            </a:r>
            <a:endParaRPr lang="en-US" altLang="zh-CN" sz="36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7608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824991" y="1561793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3366FF"/>
                </a:solidFill>
              </a:rPr>
              <a:t>直线加速器能量升级空间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9403" y="2840504"/>
            <a:ext cx="348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3366FF"/>
                </a:solidFill>
              </a:rPr>
              <a:t>二次谐波腔增加低能段束团因子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cxnSp>
        <p:nvCxnSpPr>
          <p:cNvPr id="7" name="直线箭头连接符 6"/>
          <p:cNvCxnSpPr/>
          <p:nvPr/>
        </p:nvCxnSpPr>
        <p:spPr bwMode="auto">
          <a:xfrm>
            <a:off x="5670471" y="3254208"/>
            <a:ext cx="1152128" cy="792088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文本框 7"/>
          <p:cNvSpPr txBox="1"/>
          <p:nvPr/>
        </p:nvSpPr>
        <p:spPr>
          <a:xfrm>
            <a:off x="218516" y="1345006"/>
            <a:ext cx="209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71F65"/>
                </a:solidFill>
              </a:rPr>
              <a:t>80MeV H- </a:t>
            </a:r>
            <a:r>
              <a:rPr kumimoji="1" lang="en-US" altLang="zh-CN" sz="2400" dirty="0" err="1" smtClean="0">
                <a:solidFill>
                  <a:srgbClr val="071F65"/>
                </a:solidFill>
              </a:rPr>
              <a:t>linac</a:t>
            </a:r>
            <a:endParaRPr kumimoji="1" lang="zh-CN" altLang="en-US" sz="2400" dirty="0">
              <a:solidFill>
                <a:srgbClr val="071F65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93759" y="2847021"/>
            <a:ext cx="10962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71F65"/>
                </a:solidFill>
              </a:rPr>
              <a:t>1.6GeV</a:t>
            </a:r>
          </a:p>
          <a:p>
            <a:r>
              <a:rPr kumimoji="1" lang="en-US" altLang="zh-CN" sz="2400" dirty="0" smtClean="0">
                <a:solidFill>
                  <a:srgbClr val="071F65"/>
                </a:solidFill>
              </a:rPr>
              <a:t>25Hz</a:t>
            </a:r>
          </a:p>
          <a:p>
            <a:r>
              <a:rPr kumimoji="1" lang="en-US" altLang="zh-CN" sz="2400" dirty="0" smtClean="0">
                <a:solidFill>
                  <a:srgbClr val="071F65"/>
                </a:solidFill>
              </a:rPr>
              <a:t>100kW</a:t>
            </a:r>
            <a:endParaRPr kumimoji="1" lang="zh-CN" altLang="en-US" sz="2400" dirty="0">
              <a:solidFill>
                <a:srgbClr val="071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54" y="89440"/>
            <a:ext cx="7279429" cy="720080"/>
          </a:xfrm>
        </p:spPr>
        <p:txBody>
          <a:bodyPr tIns="0" bIns="0"/>
          <a:lstStyle/>
          <a:p>
            <a:r>
              <a:rPr lang="en-US" altLang="zh-CN" sz="3600" dirty="0" smtClean="0">
                <a:solidFill>
                  <a:srgbClr val="FFFFFF"/>
                </a:solidFill>
              </a:rPr>
              <a:t>CSNS</a:t>
            </a:r>
            <a:r>
              <a:rPr lang="zh-CN" altLang="en-US" sz="3600" dirty="0" smtClean="0">
                <a:solidFill>
                  <a:srgbClr val="FFFFFF"/>
                </a:solidFill>
              </a:rPr>
              <a:t>加速器功率升级路线</a:t>
            </a:r>
            <a:endParaRPr lang="en-US" altLang="zh-CN" sz="3600" dirty="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05480"/>
            <a:ext cx="8892480" cy="5026168"/>
          </a:xfrm>
        </p:spPr>
        <p:txBody>
          <a:bodyPr>
            <a:normAutofit/>
          </a:bodyPr>
          <a:lstStyle/>
          <a:p>
            <a:pPr marL="109538" indent="0">
              <a:lnSpc>
                <a:spcPct val="100000"/>
              </a:lnSpc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/>
                <a:cs typeface="Times New Roman"/>
              </a:rPr>
              <a:t>1. 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/>
                <a:cs typeface="Times New Roman"/>
              </a:rPr>
              <a:t>Linac</a:t>
            </a:r>
            <a:r>
              <a:rPr lang="zh-CN" altLang="zh-CN" sz="3200" dirty="0">
                <a:solidFill>
                  <a:srgbClr val="0000FF"/>
                </a:solidFill>
                <a:latin typeface="Times New Roman"/>
                <a:cs typeface="Times New Roman"/>
              </a:rPr>
              <a:t>（</a:t>
            </a:r>
            <a:r>
              <a:rPr lang="en-US" altLang="zh-CN" sz="3200" dirty="0">
                <a:solidFill>
                  <a:srgbClr val="0000FF"/>
                </a:solidFill>
                <a:latin typeface="Times New Roman"/>
                <a:cs typeface="Times New Roman"/>
              </a:rPr>
              <a:t>80MeV</a:t>
            </a:r>
            <a:r>
              <a:rPr lang="zh-CN" alt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）</a:t>
            </a:r>
            <a:r>
              <a:rPr lang="en-US" altLang="zh-CN" sz="3200" dirty="0">
                <a:solidFill>
                  <a:srgbClr val="0000FF"/>
                </a:solidFill>
                <a:latin typeface="Times New Roman"/>
                <a:cs typeface="Times New Roman"/>
              </a:rPr>
              <a:t>+ RCS</a:t>
            </a:r>
            <a:r>
              <a:rPr lang="zh-CN" alt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升级</a:t>
            </a:r>
            <a:r>
              <a:rPr lang="zh-CN" altLang="zh-CN" sz="320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3200" dirty="0">
                <a:solidFill>
                  <a:srgbClr val="0000FF"/>
                </a:solidFill>
                <a:latin typeface="Times New Roman"/>
                <a:cs typeface="Times New Roman"/>
              </a:rPr>
              <a:t>&gt;150~200kW</a:t>
            </a:r>
          </a:p>
          <a:p>
            <a:pPr marL="966788" lvl="1" indent="-457200">
              <a:buFont typeface="Wingdings" charset="2"/>
              <a:buChar char="ü"/>
            </a:pPr>
            <a:r>
              <a:rPr lang="zh-CN" altLang="en-US" sz="2600" dirty="0">
                <a:solidFill>
                  <a:srgbClr val="000000"/>
                </a:solidFill>
                <a:latin typeface="Times New Roman"/>
                <a:cs typeface="Times New Roman"/>
              </a:rPr>
              <a:t>硬件设备仅需要在</a:t>
            </a:r>
            <a:r>
              <a:rPr lang="en-US" altLang="zh-CN" sz="2600" dirty="0">
                <a:solidFill>
                  <a:srgbClr val="000000"/>
                </a:solidFill>
                <a:latin typeface="Times New Roman"/>
                <a:cs typeface="Times New Roman"/>
              </a:rPr>
              <a:t>RCS</a:t>
            </a:r>
            <a:r>
              <a:rPr lang="zh-CN" altLang="en-US" sz="2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上增加二次谐波腔</a:t>
            </a:r>
            <a:endParaRPr lang="en-US" altLang="zh-CN" sz="2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09588" lvl="1" indent="0">
              <a:buNone/>
            </a:pPr>
            <a:r>
              <a:rPr lang="zh-CN" altLang="zh-CN" sz="26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（</a:t>
            </a:r>
            <a:r>
              <a:rPr lang="zh-CN" altLang="en-US" sz="26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小升级方案）</a:t>
            </a:r>
            <a:endParaRPr lang="en-US" altLang="zh-CN" sz="2600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marL="109538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2.  </a:t>
            </a:r>
            <a:r>
              <a:rPr lang="en-US" altLang="zh-CN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Linac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（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300MeV+</a:t>
            </a:r>
            <a:r>
              <a:rPr lang="zh-CN" alt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）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+RCS</a:t>
            </a:r>
            <a:r>
              <a:rPr lang="zh-CN" alt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升级</a:t>
            </a:r>
            <a:r>
              <a:rPr lang="zh-CN" altLang="zh-CN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500kW+</a:t>
            </a:r>
          </a:p>
          <a:p>
            <a:pPr marL="109538" indent="0">
              <a:lnSpc>
                <a:spcPct val="10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zh-CN" alt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硬件升级：</a:t>
            </a:r>
            <a:endParaRPr lang="en-US" altLang="zh-CN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966788" lvl="1" indent="-457200">
              <a:buFont typeface="Wingdings" charset="2"/>
              <a:buChar char="ü"/>
            </a:pPr>
            <a:r>
              <a:rPr lang="en-US" altLang="zh-CN" sz="2600" dirty="0">
                <a:solidFill>
                  <a:srgbClr val="000000"/>
                </a:solidFill>
                <a:latin typeface="Times New Roman"/>
                <a:cs typeface="Times New Roman"/>
              </a:rPr>
              <a:t>RCS</a:t>
            </a:r>
            <a:r>
              <a:rPr lang="zh-CN" altLang="en-US" sz="2600" dirty="0">
                <a:solidFill>
                  <a:srgbClr val="000000"/>
                </a:solidFill>
                <a:latin typeface="Times New Roman"/>
                <a:cs typeface="Times New Roman"/>
              </a:rPr>
              <a:t>上增加二次谐波腔</a:t>
            </a:r>
            <a:endParaRPr lang="en-US" altLang="zh-CN" sz="2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966788" lvl="1" indent="-457200">
              <a:lnSpc>
                <a:spcPct val="100000"/>
              </a:lnSpc>
              <a:buFont typeface="Wingdings" charset="2"/>
              <a:buChar char="ü"/>
            </a:pPr>
            <a:r>
              <a:rPr lang="en-US" altLang="zh-CN" sz="26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Linac</a:t>
            </a:r>
            <a:r>
              <a:rPr lang="zh-CN" altLang="en-US" sz="2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升级到</a:t>
            </a:r>
            <a:r>
              <a:rPr lang="en-US" altLang="zh-CN" sz="2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300MeV+  </a:t>
            </a:r>
          </a:p>
          <a:p>
            <a:pPr marL="966788" lvl="1" indent="-457200">
              <a:lnSpc>
                <a:spcPct val="100000"/>
              </a:lnSpc>
              <a:buFont typeface="Wingdings" charset="2"/>
              <a:buChar char="ü"/>
            </a:pPr>
            <a:r>
              <a:rPr lang="zh-CN" altLang="en-US" sz="2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重新设计更换注入系统</a:t>
            </a:r>
            <a:endParaRPr lang="en-US" altLang="zh-CN" sz="26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966788" lvl="1" indent="-457200">
              <a:lnSpc>
                <a:spcPct val="100000"/>
              </a:lnSpc>
              <a:buFont typeface="Wingdings" charset="2"/>
              <a:buChar char="ü"/>
            </a:pPr>
            <a:r>
              <a:rPr lang="zh-CN" altLang="en-US" sz="26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升级主磁铁谐振电源系统</a:t>
            </a:r>
            <a:endParaRPr lang="en-US" altLang="zh-CN" sz="26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509588" lvl="1" indent="0">
              <a:lnSpc>
                <a:spcPct val="100000"/>
              </a:lnSpc>
              <a:buNone/>
            </a:pPr>
            <a:r>
              <a:rPr lang="zh-CN" altLang="en-US" sz="26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（大升级方案）</a:t>
            </a:r>
            <a:endParaRPr lang="en-US" altLang="zh-CN" sz="2600" dirty="0" smtClean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4100" name="灯片编号占位符 3"/>
          <p:cNvSpPr txBox="1">
            <a:spLocks noGrp="1"/>
          </p:cNvSpPr>
          <p:nvPr/>
        </p:nvSpPr>
        <p:spPr bwMode="auto">
          <a:xfrm>
            <a:off x="8207375" y="6920433"/>
            <a:ext cx="3032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5E66B60-1796-4E85-9352-5BD50B84C489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/>
              <a:t>6</a:t>
            </a:fld>
            <a:endParaRPr lang="en-US" altLang="zh-CN" sz="90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灯片编号占位符 3"/>
          <p:cNvSpPr txBox="1">
            <a:spLocks noGrp="1"/>
          </p:cNvSpPr>
          <p:nvPr/>
        </p:nvSpPr>
        <p:spPr bwMode="auto">
          <a:xfrm>
            <a:off x="8229600" y="6516688"/>
            <a:ext cx="3032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462A413F-92C0-4808-9D01-6CD4E8B4E1A1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/>
              <a:t>6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249" y="5760081"/>
            <a:ext cx="8186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挑战：高功率磁合金加载腔，直线加速器，束流动力学</a:t>
            </a:r>
            <a:endParaRPr lang="en-US" altLang="zh-CN" sz="2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3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80965"/>
              </p:ext>
            </p:extLst>
          </p:nvPr>
        </p:nvGraphicFramePr>
        <p:xfrm>
          <a:off x="341413" y="1020605"/>
          <a:ext cx="8567737" cy="420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995"/>
                <a:gridCol w="1822098"/>
                <a:gridCol w="1356881"/>
                <a:gridCol w="2713763"/>
              </a:tblGrid>
              <a:tr h="600075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solidFill>
                            <a:srgbClr val="000000"/>
                          </a:solidFill>
                        </a:rPr>
                        <a:t>注入能量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solidFill>
                            <a:srgbClr val="000000"/>
                          </a:solidFill>
                        </a:rPr>
                        <a:t>束流功率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solidFill>
                            <a:srgbClr val="000000"/>
                          </a:solidFill>
                        </a:rPr>
                        <a:t>Δ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</a:rPr>
                        <a:t>Q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solidFill>
                            <a:srgbClr val="000000"/>
                          </a:solidFill>
                        </a:rPr>
                        <a:t>备注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6" marR="91436" marT="45721" marB="45721"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80MeV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100kW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0.28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36" marR="91436" marT="45721" marB="45721"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250MeV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500kW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0.24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91436" marR="91436" marT="45721" marB="45721"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300MeV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500kW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91436" marR="91436" marT="45721" marB="45721"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400MeV(J-PARC)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1MW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0.12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引出能量</a:t>
                      </a:r>
                      <a:r>
                        <a:rPr lang="en-US" altLang="zh-CN" sz="2400" dirty="0" smtClean="0"/>
                        <a:t>3GeV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1GeV(SNS)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1MW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0.08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AR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70MeV(ISIS)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160kW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引出能量</a:t>
                      </a:r>
                      <a:r>
                        <a:rPr lang="en-US" altLang="zh-CN" sz="2400" dirty="0" smtClean="0"/>
                        <a:t>800MeV</a:t>
                      </a:r>
                      <a:endParaRPr lang="zh-CN" altLang="en-US" sz="2400" dirty="0"/>
                    </a:p>
                  </a:txBody>
                  <a:tcPr marL="91436" marR="91436" marT="45721" marB="45721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2980" y="182085"/>
            <a:ext cx="7172618" cy="582619"/>
          </a:xfrm>
        </p:spPr>
        <p:txBody>
          <a:bodyPr/>
          <a:lstStyle/>
          <a:p>
            <a:r>
              <a:rPr lang="zh-CN" altLang="en-US" dirty="0"/>
              <a:t>束流动力学挑战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76392" y="5455990"/>
            <a:ext cx="66479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366FF"/>
                </a:solidFill>
              </a:rPr>
              <a:t>世界上同类加速器中</a:t>
            </a:r>
            <a:r>
              <a:rPr kumimoji="1" lang="zh-CN" altLang="en-US" sz="2800" dirty="0" smtClean="0">
                <a:solidFill>
                  <a:srgbClr val="3366FF"/>
                </a:solidFill>
              </a:rPr>
              <a:t>最高的循环束流强</a:t>
            </a:r>
            <a:r>
              <a:rPr kumimoji="1" lang="zh-CN" altLang="en-US" sz="2800" dirty="0">
                <a:solidFill>
                  <a:srgbClr val="3366FF"/>
                </a:solidFill>
              </a:rPr>
              <a:t>！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376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3085" y="787099"/>
            <a:ext cx="8871245" cy="581375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zh-CN" dirty="0" smtClean="0"/>
              <a:t>流功率升级最重要的问题是</a:t>
            </a:r>
            <a:r>
              <a:rPr lang="zh-CN" altLang="en-US" dirty="0" smtClean="0"/>
              <a:t>空间电荷效应及</a:t>
            </a:r>
            <a:r>
              <a:rPr lang="zh-CN" altLang="zh-CN" dirty="0" smtClean="0"/>
              <a:t>束流损失</a:t>
            </a:r>
            <a:r>
              <a:rPr lang="zh-CN" altLang="zh-CN" dirty="0"/>
              <a:t>的</a:t>
            </a:r>
            <a:r>
              <a:rPr lang="zh-CN" altLang="zh-CN" dirty="0" smtClean="0"/>
              <a:t>控制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en-US" dirty="0" smtClean="0"/>
              <a:t>新注入方案的设计和优化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en-US" altLang="zh-CN" dirty="0" smtClean="0"/>
              <a:t>RCS</a:t>
            </a:r>
            <a:r>
              <a:rPr lang="zh-CN" altLang="zh-CN" dirty="0"/>
              <a:t>交流磁场</a:t>
            </a:r>
            <a:r>
              <a:rPr lang="zh-CN" altLang="zh-CN" dirty="0" smtClean="0"/>
              <a:t>的边缘场效应研究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zh-CN" dirty="0" smtClean="0"/>
              <a:t>修改和发展现有的</a:t>
            </a:r>
            <a:r>
              <a:rPr lang="zh-CN" altLang="en-US" dirty="0" smtClean="0"/>
              <a:t>三</a:t>
            </a:r>
            <a:r>
              <a:rPr lang="zh-CN" altLang="zh-CN" dirty="0" smtClean="0"/>
              <a:t>维</a:t>
            </a:r>
            <a:r>
              <a:rPr lang="en-US" altLang="zh-CN" dirty="0"/>
              <a:t>RCS</a:t>
            </a:r>
            <a:r>
              <a:rPr lang="zh-CN" altLang="zh-CN" dirty="0" smtClean="0"/>
              <a:t>束流动力学模拟程序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zh-CN" dirty="0" smtClean="0"/>
              <a:t>靶面束流均匀化研究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en-US" dirty="0" smtClean="0"/>
              <a:t>增加二次谐波腔后的纵向束流动力学研究和优化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zh-CN" dirty="0" smtClean="0"/>
              <a:t>横向</a:t>
            </a:r>
            <a:r>
              <a:rPr lang="en-US" altLang="zh-CN" dirty="0"/>
              <a:t>+</a:t>
            </a:r>
            <a:r>
              <a:rPr lang="zh-CN" altLang="zh-CN" dirty="0"/>
              <a:t>纵向涂抹进一步优化</a:t>
            </a:r>
            <a:r>
              <a:rPr lang="zh-CN" altLang="zh-CN" dirty="0" smtClean="0"/>
              <a:t>注入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zh-CN" dirty="0" smtClean="0"/>
              <a:t>横向</a:t>
            </a:r>
            <a:r>
              <a:rPr lang="en-US" altLang="zh-CN" dirty="0"/>
              <a:t>+</a:t>
            </a:r>
            <a:r>
              <a:rPr lang="zh-CN" altLang="zh-CN" dirty="0"/>
              <a:t>纵向束流准直系统的</a:t>
            </a:r>
            <a:r>
              <a:rPr lang="zh-CN" altLang="zh-CN" dirty="0" smtClean="0"/>
              <a:t>研究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zh-CN" dirty="0" smtClean="0"/>
              <a:t>集</a:t>
            </a:r>
            <a:r>
              <a:rPr lang="zh-CN" altLang="zh-CN" dirty="0"/>
              <a:t>体不稳</a:t>
            </a:r>
            <a:r>
              <a:rPr lang="zh-CN" altLang="zh-CN" dirty="0" smtClean="0"/>
              <a:t>定性问题</a:t>
            </a:r>
            <a:r>
              <a:rPr lang="zh-CN" altLang="en-US" dirty="0" smtClean="0"/>
              <a:t>，</a:t>
            </a:r>
            <a:r>
              <a:rPr lang="zh-CN" altLang="zh-CN" dirty="0" smtClean="0"/>
              <a:t>磁合金腔阻抗</a:t>
            </a:r>
            <a:r>
              <a:rPr lang="zh-CN" altLang="zh-CN" dirty="0"/>
              <a:t>研究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zh-CN" dirty="0" smtClean="0"/>
              <a:t>通过谐波校正进行一个</a:t>
            </a:r>
            <a:r>
              <a:rPr lang="zh-CN" altLang="zh-CN" dirty="0"/>
              <a:t>周期</a:t>
            </a:r>
            <a:r>
              <a:rPr lang="zh-CN" altLang="zh-CN" dirty="0" smtClean="0"/>
              <a:t>中的工作点校正和控制等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zh-CN" altLang="zh-CN" dirty="0" smtClean="0"/>
              <a:t>超导直线加速器物理设计</a:t>
            </a:r>
            <a:r>
              <a:rPr lang="zh-CN" altLang="en-US" dirty="0" smtClean="0"/>
              <a:t>优化</a:t>
            </a:r>
            <a:r>
              <a:rPr lang="zh-CN" altLang="zh-CN" dirty="0" smtClean="0"/>
              <a:t>、控制束流损失及</a:t>
            </a:r>
            <a:r>
              <a:rPr lang="zh-CN" altLang="en-US" dirty="0" smtClean="0"/>
              <a:t>稳定</a:t>
            </a:r>
            <a:r>
              <a:rPr lang="zh-CN" altLang="zh-CN" dirty="0" smtClean="0"/>
              <a:t>注入能量 </a:t>
            </a:r>
            <a:endParaRPr lang="zh-CN" altLang="zh-CN" dirty="0"/>
          </a:p>
          <a:p>
            <a:pPr marL="0" indent="0">
              <a:lnSpc>
                <a:spcPct val="130000"/>
              </a:lnSpc>
              <a:buNone/>
            </a:pP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束流动力学研究内容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973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升级关键技术</a:t>
            </a:r>
            <a:r>
              <a:rPr lang="en-US" altLang="zh-CN" dirty="0" smtClean="0"/>
              <a:t>--</a:t>
            </a:r>
            <a:r>
              <a:rPr lang="zh-CN" altLang="en-US" dirty="0" smtClean="0"/>
              <a:t>磁合金加载腔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97" y="806128"/>
            <a:ext cx="8692389" cy="5190795"/>
          </a:xfrm>
        </p:spPr>
        <p:txBody>
          <a:bodyPr/>
          <a:lstStyle/>
          <a:p>
            <a:r>
              <a:rPr lang="zh-CN" altLang="en-US" dirty="0" smtClean="0"/>
              <a:t>内外导体间填</a:t>
            </a:r>
            <a:r>
              <a:rPr lang="zh-CN" altLang="en-US" dirty="0"/>
              <a:t>充磁性介质</a:t>
            </a:r>
            <a:r>
              <a:rPr lang="zh-CN" altLang="en-US" dirty="0" smtClean="0"/>
              <a:t>，沿腔体分布的电感电容等构成谐振回路</a:t>
            </a:r>
            <a:endParaRPr lang="en-US" altLang="zh-CN" dirty="0" smtClean="0"/>
          </a:p>
          <a:p>
            <a:r>
              <a:rPr lang="zh-CN" altLang="en-US" dirty="0" smtClean="0"/>
              <a:t>一端短路，一端开路，开路端构成</a:t>
            </a:r>
            <a:r>
              <a:rPr lang="en-US" altLang="zh-CN" dirty="0" smtClean="0"/>
              <a:t>RF</a:t>
            </a:r>
            <a:r>
              <a:rPr lang="zh-CN" altLang="en-US" dirty="0" smtClean="0"/>
              <a:t>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524625"/>
            <a:ext cx="303213" cy="180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F9C348-F499-4306-995B-71BE127AFE56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24" y="2375475"/>
            <a:ext cx="4351589" cy="34092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7139" y="5849536"/>
            <a:ext cx="524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90"/>
                </a:solidFill>
              </a:rPr>
              <a:t>CSNS</a:t>
            </a:r>
            <a:r>
              <a:rPr kumimoji="1" lang="zh-CN" altLang="en-US" sz="2800" dirty="0" smtClean="0">
                <a:solidFill>
                  <a:srgbClr val="000090"/>
                </a:solidFill>
              </a:rPr>
              <a:t>目前采用的是铁氧体加载腔</a:t>
            </a:r>
            <a:endParaRPr kumimoji="1" lang="zh-CN" alt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14592</TotalTime>
  <Words>687</Words>
  <Application>Microsoft Macintosh PowerPoint</Application>
  <PresentationFormat>全屏显示(4:3)</PresentationFormat>
  <Paragraphs>193</Paragraphs>
  <Slides>18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</vt:lpstr>
      <vt:lpstr>公式</vt:lpstr>
      <vt:lpstr>Microsoft 公式 3.0</vt:lpstr>
      <vt:lpstr>CSNS加速器束流功率升级</vt:lpstr>
      <vt:lpstr> 提  纲</vt:lpstr>
      <vt:lpstr>CSNS升级的意义及必要性 </vt:lpstr>
      <vt:lpstr>束流功率：</vt:lpstr>
      <vt:lpstr>CSNS加速器功率升级 </vt:lpstr>
      <vt:lpstr>CSNS加速器功率升级路线</vt:lpstr>
      <vt:lpstr>束流动力学挑战</vt:lpstr>
      <vt:lpstr>束流动力学研究内容</vt:lpstr>
      <vt:lpstr>升级关键技术--磁合金加载腔</vt:lpstr>
      <vt:lpstr>磁合金加载腔系统</vt:lpstr>
      <vt:lpstr>磁合金腔技术发展现状</vt:lpstr>
      <vt:lpstr>磁合金加载腔系统预制研究</vt:lpstr>
      <vt:lpstr>前期技术积累</vt:lpstr>
      <vt:lpstr>磁合金环制备关键工艺研究</vt:lpstr>
      <vt:lpstr>直线加速器升级方案</vt:lpstr>
      <vt:lpstr>三种方案的初步比较</vt:lpstr>
      <vt:lpstr>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Wang</cp:lastModifiedBy>
  <cp:revision>806</cp:revision>
  <dcterms:created xsi:type="dcterms:W3CDTF">2018-05-04T02:09:20Z</dcterms:created>
  <dcterms:modified xsi:type="dcterms:W3CDTF">2018-09-10T08:27:40Z</dcterms:modified>
</cp:coreProperties>
</file>